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810" r:id="rId2"/>
    <p:sldMasterId id="2147483830" r:id="rId3"/>
  </p:sldMasterIdLst>
  <p:notesMasterIdLst>
    <p:notesMasterId r:id="rId54"/>
  </p:notesMasterIdLst>
  <p:sldIdLst>
    <p:sldId id="670" r:id="rId4"/>
    <p:sldId id="671" r:id="rId5"/>
    <p:sldId id="685" r:id="rId6"/>
    <p:sldId id="678" r:id="rId7"/>
    <p:sldId id="1234" r:id="rId8"/>
    <p:sldId id="717" r:id="rId9"/>
    <p:sldId id="1220" r:id="rId10"/>
    <p:sldId id="681" r:id="rId11"/>
    <p:sldId id="679" r:id="rId12"/>
    <p:sldId id="689" r:id="rId13"/>
    <p:sldId id="675" r:id="rId14"/>
    <p:sldId id="684" r:id="rId15"/>
    <p:sldId id="1245" r:id="rId16"/>
    <p:sldId id="683" r:id="rId17"/>
    <p:sldId id="1223" r:id="rId18"/>
    <p:sldId id="1224" r:id="rId19"/>
    <p:sldId id="707" r:id="rId20"/>
    <p:sldId id="1199" r:id="rId21"/>
    <p:sldId id="1219" r:id="rId22"/>
    <p:sldId id="1244" r:id="rId23"/>
    <p:sldId id="1236" r:id="rId24"/>
    <p:sldId id="1194" r:id="rId25"/>
    <p:sldId id="1237" r:id="rId26"/>
    <p:sldId id="1246" r:id="rId27"/>
    <p:sldId id="1225" r:id="rId28"/>
    <p:sldId id="705" r:id="rId29"/>
    <p:sldId id="1204" r:id="rId30"/>
    <p:sldId id="1229" r:id="rId31"/>
    <p:sldId id="1227" r:id="rId32"/>
    <p:sldId id="1235" r:id="rId33"/>
    <p:sldId id="1231" r:id="rId34"/>
    <p:sldId id="1238" r:id="rId35"/>
    <p:sldId id="1232" r:id="rId36"/>
    <p:sldId id="1239" r:id="rId37"/>
    <p:sldId id="1233" r:id="rId38"/>
    <p:sldId id="1208" r:id="rId39"/>
    <p:sldId id="1209" r:id="rId40"/>
    <p:sldId id="1210" r:id="rId41"/>
    <p:sldId id="1211" r:id="rId42"/>
    <p:sldId id="1212" r:id="rId43"/>
    <p:sldId id="1213" r:id="rId44"/>
    <p:sldId id="1214" r:id="rId45"/>
    <p:sldId id="1215" r:id="rId46"/>
    <p:sldId id="1216" r:id="rId47"/>
    <p:sldId id="1217" r:id="rId48"/>
    <p:sldId id="1218" r:id="rId49"/>
    <p:sldId id="1240" r:id="rId50"/>
    <p:sldId id="1241" r:id="rId51"/>
    <p:sldId id="1242" r:id="rId52"/>
    <p:sldId id="781" r:id="rId53"/>
  </p:sldIdLst>
  <p:sldSz cx="12192000" cy="6858000"/>
  <p:notesSz cx="6797675" cy="9926638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Gotham Pro" panose="0200050304000002000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C"/>
    <a:srgbClr val="2D4513"/>
    <a:srgbClr val="2C4612"/>
    <a:srgbClr val="2E4913"/>
    <a:srgbClr val="263C10"/>
    <a:srgbClr val="663300"/>
    <a:srgbClr val="FBFBFB"/>
    <a:srgbClr val="D93333"/>
    <a:srgbClr val="FFA01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6374" autoAdjust="0"/>
  </p:normalViewPr>
  <p:slideViewPr>
    <p:cSldViewPr snapToGrid="0">
      <p:cViewPr varScale="1">
        <p:scale>
          <a:sx n="53" d="100"/>
          <a:sy n="53" d="100"/>
        </p:scale>
        <p:origin x="96" y="10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12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576-484B-BCB3-C83FA479B10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576-484B-BCB3-C83FA479B10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576-484B-BCB3-C83FA479B10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44 089,9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DC-4234-A99D-16AFFBF5DCAD}"/>
                </c:ext>
              </c:extLst>
            </c:dLbl>
            <c:dLbl>
              <c:idx val="1"/>
              <c:layout>
                <c:manualLayout>
                  <c:x val="6.3072275364614867E-3"/>
                  <c:y val="-2.343712125079267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23 180,1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DC-4234-A99D-16AFFBF5DC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17 954 ,9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DC-4234-A99D-16AFFBF5DC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13 750,7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2DC-4234-A99D-16AFFBF5DCA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5 955,4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76-484B-BCB3-C83FA479B105}"/>
                </c:ext>
              </c:extLst>
            </c:dLbl>
            <c:dLbl>
              <c:idx val="5"/>
              <c:layout>
                <c:manualLayout>
                  <c:x val="-6.3072275364614867E-3"/>
                  <c:y val="-2.55680639982734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2 646,1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76-484B-BCB3-C83FA479B105}"/>
                </c:ext>
              </c:extLst>
            </c:dLbl>
            <c:dLbl>
              <c:idx val="6"/>
              <c:layout>
                <c:manualLayout>
                  <c:x val="-6.3072275364614867E-3"/>
                  <c:y val="-2.5568063998274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1 387,9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76-484B-BCB3-C83FA479B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Безвозмездные поступления</c:v>
                </c:pt>
                <c:pt idx="2">
                  <c:v>Налог на доходы физических лиц</c:v>
                </c:pt>
                <c:pt idx="3">
                  <c:v>Акцизы по подакцизным товарам (продукции), производимым на территории Российской Федерации</c:v>
                </c:pt>
                <c:pt idx="4">
                  <c:v>Налог на имущество организаций</c:v>
                </c:pt>
                <c:pt idx="5">
                  <c:v>Налоги на совокупный доход</c:v>
                </c:pt>
                <c:pt idx="6">
                  <c:v>Транспортный налог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44089.9</c:v>
                </c:pt>
                <c:pt idx="1">
                  <c:v>23180.1</c:v>
                </c:pt>
                <c:pt idx="2">
                  <c:v>17954.900000000001</c:v>
                </c:pt>
                <c:pt idx="3">
                  <c:v>13750.7</c:v>
                </c:pt>
                <c:pt idx="4">
                  <c:v>5955.4</c:v>
                </c:pt>
                <c:pt idx="5">
                  <c:v>2646.1</c:v>
                </c:pt>
                <c:pt idx="6">
                  <c:v>1387.9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76-484B-BCB3-C83FA479B1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cylinder"/>
        <c:axId val="42586624"/>
        <c:axId val="37563200"/>
        <c:axId val="0"/>
      </c:bar3DChart>
      <c:catAx>
        <c:axId val="42586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3200"/>
        <c:crosses val="autoZero"/>
        <c:auto val="1"/>
        <c:lblAlgn val="ctr"/>
        <c:lblOffset val="100"/>
        <c:noMultiLvlLbl val="0"/>
      </c:catAx>
      <c:valAx>
        <c:axId val="3756320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2586624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69298104901609747"/>
          <c:y val="3.7228107798178992E-2"/>
          <c:w val="0.30701895098390264"/>
          <c:h val="0.89802952769142108"/>
        </c:manualLayout>
      </c:layout>
      <c:overlay val="0"/>
      <c:txPr>
        <a:bodyPr/>
        <a:lstStyle/>
        <a:p>
          <a:pPr>
            <a:defRPr sz="140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355233516163897E-3"/>
          <c:y val="0.12698187437282735"/>
          <c:w val="0.96208718882994904"/>
          <c:h val="0.8069570071983834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F492-4389-840C-950AB6B8A5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492-4389-840C-950AB6B8A5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F492-4389-840C-950AB6B8A5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492-4389-840C-950AB6B8A5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492-4389-840C-950AB6B8A5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492-4389-840C-950AB6B8A5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492-4389-840C-950AB6B8A5C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492-4389-840C-950AB6B8A5C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0FDE-4329-8E54-4E548D3745B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FDE-4329-8E54-4E548D3745B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0FDE-4329-8E54-4E548D3745B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0FDE-4329-8E54-4E548D3745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0FDE-4329-8E54-4E548D3745B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0FDE-4329-8E54-4E548D3745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0FDE-4329-8E54-4E548D3745B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0FDE-4329-8E54-4E548D3745B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0FDE-4329-8E54-4E548D3745B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0FDE-4329-8E54-4E548D3745B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26 706,8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492-4389-840C-950AB6B8A5C0}"/>
                </c:ext>
              </c:extLst>
            </c:dLbl>
            <c:dLbl>
              <c:idx val="1"/>
              <c:layout>
                <c:manualLayout>
                  <c:x val="6.3072275364614867E-3"/>
                  <c:y val="-2.343712125079267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23 428,9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92-4389-840C-950AB6B8A5C0}"/>
                </c:ext>
              </c:extLst>
            </c:dLbl>
            <c:dLbl>
              <c:idx val="2"/>
              <c:layout>
                <c:manualLayout>
                  <c:x val="1.23126832800635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21 014,2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92-4389-840C-950AB6B8A5C0}"/>
                </c:ext>
              </c:extLst>
            </c:dLbl>
            <c:dLbl>
              <c:idx val="3"/>
              <c:layout>
                <c:manualLayout>
                  <c:x val="8.9546787491371418E-3"/>
                  <c:y val="2.3138039173246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13 569,4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92-4389-840C-950AB6B8A5C0}"/>
                </c:ext>
              </c:extLst>
            </c:dLbl>
            <c:dLbl>
              <c:idx val="4"/>
              <c:layout>
                <c:manualLayout>
                  <c:x val="4.4773393745685709E-3"/>
                  <c:y val="-8.483849690701610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5 940,3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92-4389-840C-950AB6B8A5C0}"/>
                </c:ext>
              </c:extLst>
            </c:dLbl>
            <c:dLbl>
              <c:idx val="5"/>
              <c:layout>
                <c:manualLayout>
                  <c:x val="4.4773393745685709E-3"/>
                  <c:y val="-2.3138039173246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5 053,5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92-4389-840C-950AB6B8A5C0}"/>
                </c:ext>
              </c:extLst>
            </c:dLbl>
            <c:dLbl>
              <c:idx val="6"/>
              <c:layout>
                <c:manualLayout>
                  <c:x val="2.23866968728428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4 263,9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492-4389-840C-950AB6B8A5C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002,8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92-4389-840C-950AB6B8A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4"/>
                <c:pt idx="0">
                  <c:v>НАЦИОНАЛЬНАЯ ЭКОНОМИКА</c:v>
                </c:pt>
                <c:pt idx="1">
                  <c:v>СОЦИАЛЬНАЯ ПОЛИТИКА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ЖИЛИЩНО-КОММУНАЛЬНОЕ ХОЗЯЙСТВО</c:v>
                </c:pt>
                <c:pt idx="5">
                  <c:v>МЕЖБЮДЖЕТНЫЕ ТРАНСФЕРТЫ</c:v>
                </c:pt>
                <c:pt idx="6">
                  <c:v>ОБЩЕГОСУДАРСТВЕННЫЕ ВОПРОСЫ</c:v>
                </c:pt>
                <c:pt idx="7">
                  <c:v>КУЛЬТУРА, КИНЕМАТОГРАФИЯ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  <c:pt idx="11">
                  <c:v>ОБСЛУЖИВАНИЕ ГОСУДАРСТВЕННОГО ДОЛГА</c:v>
                </c:pt>
                <c:pt idx="12">
                  <c:v>СРЕДСТВА МАССОВОЙ ИНФОРМАЦИИ</c:v>
                </c:pt>
                <c:pt idx="13">
                  <c:v>НАЦИОНАЛЬНАЯ ОБОРОНА</c:v>
                </c:pt>
              </c:strCache>
            </c:strRef>
          </c:cat>
          <c:val>
            <c:numRef>
              <c:f>Лист1!$B$2:$B$19</c:f>
              <c:numCache>
                <c:formatCode>#\ ##0.0</c:formatCode>
                <c:ptCount val="18"/>
                <c:pt idx="0">
                  <c:v>26706.799999999999</c:v>
                </c:pt>
                <c:pt idx="1">
                  <c:v>23428.9</c:v>
                </c:pt>
                <c:pt idx="2">
                  <c:v>21014.2</c:v>
                </c:pt>
                <c:pt idx="3">
                  <c:v>13569.4</c:v>
                </c:pt>
                <c:pt idx="4">
                  <c:v>5940.3</c:v>
                </c:pt>
                <c:pt idx="5">
                  <c:v>5053.5</c:v>
                </c:pt>
                <c:pt idx="6">
                  <c:v>4263.8999999999996</c:v>
                </c:pt>
                <c:pt idx="7">
                  <c:v>2002.8</c:v>
                </c:pt>
                <c:pt idx="8">
                  <c:v>1518.6</c:v>
                </c:pt>
                <c:pt idx="9">
                  <c:v>1505.2</c:v>
                </c:pt>
                <c:pt idx="10">
                  <c:v>1057.7</c:v>
                </c:pt>
                <c:pt idx="11">
                  <c:v>331.2</c:v>
                </c:pt>
                <c:pt idx="12">
                  <c:v>234.6</c:v>
                </c:pt>
                <c:pt idx="13">
                  <c:v>219.3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92-4389-840C-950AB6B8A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cylinder"/>
        <c:axId val="42586624"/>
        <c:axId val="37563200"/>
        <c:axId val="0"/>
      </c:bar3DChart>
      <c:catAx>
        <c:axId val="42586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3200"/>
        <c:crosses val="autoZero"/>
        <c:auto val="1"/>
        <c:lblAlgn val="ctr"/>
        <c:lblOffset val="100"/>
        <c:noMultiLvlLbl val="0"/>
      </c:catAx>
      <c:valAx>
        <c:axId val="3756320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2586624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r"/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0.44784675230723997"/>
          <c:y val="6.8386466740327889E-2"/>
          <c:w val="0.55215324769276009"/>
          <c:h val="0.70221384901511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788080261829935E-2"/>
          <c:y val="1.5991908232721281E-3"/>
          <c:w val="0.78561123157211443"/>
          <c:h val="0.97028744936471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F57-4067-A56C-26158A9BCA5C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57-4067-A56C-26158A9BCA5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F57-4067-A56C-26158A9BCA5C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57-4067-A56C-26158A9BCA5C}"/>
              </c:ext>
            </c:extLst>
          </c:dPt>
          <c:dLbls>
            <c:dLbl>
              <c:idx val="0"/>
              <c:layout>
                <c:manualLayout>
                  <c:x val="-0.18226956095873173"/>
                  <c:y val="8.99130470857487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14,1%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854412327674772E-2"/>
                      <c:h val="7.17802579448373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57-4067-A56C-26158A9BCA5C}"/>
                </c:ext>
              </c:extLst>
            </c:dLbl>
            <c:dLbl>
              <c:idx val="1"/>
              <c:layout>
                <c:manualLayout>
                  <c:x val="-0.13291480490109001"/>
                  <c:y val="-0.267925309195001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41,9%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881954101079302E-2"/>
                      <c:h val="7.5267659501751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57-4067-A56C-26158A9BCA5C}"/>
                </c:ext>
              </c:extLst>
            </c:dLbl>
            <c:dLbl>
              <c:idx val="2"/>
              <c:layout>
                <c:manualLayout>
                  <c:x val="0.15902207941751009"/>
                  <c:y val="0.10838859052911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57-4067-A56C-26158A9BCA5C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7,1%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3F57-4067-A56C-26158A9BC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4880.8</c:v>
                </c:pt>
                <c:pt idx="1">
                  <c:v>14541.3</c:v>
                </c:pt>
                <c:pt idx="2">
                  <c:v>12790.4</c:v>
                </c:pt>
                <c:pt idx="3">
                  <c:v>2453.4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7-4067-A56C-26158A9BCA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14.079542143720486</c:v>
                </c:pt>
                <c:pt idx="1">
                  <c:v>41.946985366022517</c:v>
                </c:pt>
                <c:pt idx="2">
                  <c:v>36.896200589051489</c:v>
                </c:pt>
                <c:pt idx="3">
                  <c:v>7.0772719012055081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1B-48F3-BAA6-5AA71F0F4B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15927543847899"/>
          <c:y val="0.9118805358030081"/>
          <c:w val="0.49037518264594898"/>
          <c:h val="4.7976712462724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в сфере образования, тыс. руб.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672179781209287"/>
          <c:y val="8.8430876993073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016749676928009E-2"/>
          <c:y val="0.26759119438751794"/>
          <c:w val="0.92599956342009715"/>
          <c:h val="0.54759488143170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Педагогические работники общего образования</c:v>
                </c:pt>
                <c:pt idx="1">
                  <c:v>Преподаватели и мастера производственного обучения</c:v>
                </c:pt>
                <c:pt idx="2">
                  <c:v>Педагогические работники дошкольного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33.6</c:v>
                </c:pt>
                <c:pt idx="1">
                  <c:v>35.700000000000003</c:v>
                </c:pt>
                <c:pt idx="2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4-4C4A-A781-58C032313E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Педагогические работники общего образования</c:v>
                </c:pt>
                <c:pt idx="1">
                  <c:v>Преподаватели и мастера производственного обучения</c:v>
                </c:pt>
                <c:pt idx="2">
                  <c:v>Педагогические работники дошкольного образования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40.200000000000003</c:v>
                </c:pt>
                <c:pt idx="2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4-4C4A-A781-58C032313E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Педагогические работники общего образования</c:v>
                </c:pt>
                <c:pt idx="1">
                  <c:v>Преподаватели и мастера производственного обучения</c:v>
                </c:pt>
                <c:pt idx="2">
                  <c:v>Педагогические работники дошкольного образования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42.3</c:v>
                </c:pt>
                <c:pt idx="1">
                  <c:v>45.7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4-4C4A-A781-58C032313E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9162383"/>
        <c:axId val="1349174863"/>
      </c:barChart>
      <c:catAx>
        <c:axId val="134916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9174863"/>
        <c:crosses val="autoZero"/>
        <c:auto val="1"/>
        <c:lblAlgn val="ctr"/>
        <c:lblOffset val="100"/>
        <c:noMultiLvlLbl val="0"/>
      </c:catAx>
      <c:valAx>
        <c:axId val="134917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916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0.07985</cdr:x>
      <cdr:y>0.23489</cdr:y>
    </cdr:from>
    <cdr:to>
      <cdr:x>0.33377</cdr:x>
      <cdr:y>0.29787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242" y="1188998"/>
          <a:ext cx="2013737" cy="318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12 790,4 млн. руб.</a:t>
          </a:r>
        </a:p>
      </cdr:txBody>
    </cdr:sp>
  </cdr:relSizeAnchor>
  <cdr:relSizeAnchor xmlns:cdr="http://schemas.openxmlformats.org/drawingml/2006/chartDrawing">
    <cdr:from>
      <cdr:x>0.48227</cdr:x>
      <cdr:y>0.05415</cdr:y>
    </cdr:from>
    <cdr:to>
      <cdr:x>0.8121</cdr:x>
      <cdr:y>0.11161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24711" y="274104"/>
          <a:ext cx="2615759" cy="290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2 453,4 млн. руб.</a:t>
          </a:r>
        </a:p>
      </cdr:txBody>
    </cdr:sp>
  </cdr:relSizeAnchor>
  <cdr:relSizeAnchor xmlns:cdr="http://schemas.openxmlformats.org/drawingml/2006/chartDrawing">
    <cdr:from>
      <cdr:x>0.55309</cdr:x>
      <cdr:y>0.21444</cdr:y>
    </cdr:from>
    <cdr:to>
      <cdr:x>0.78645</cdr:x>
      <cdr:y>0.27912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86399" y="1085502"/>
          <a:ext cx="1850695" cy="327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4 880,8 млн. руб.</a:t>
          </a:r>
        </a:p>
      </cdr:txBody>
    </cdr:sp>
  </cdr:relSizeAnchor>
  <cdr:relSizeAnchor xmlns:cdr="http://schemas.openxmlformats.org/drawingml/2006/chartDrawing">
    <cdr:from>
      <cdr:x>0.47993</cdr:x>
      <cdr:y>0.50248</cdr:y>
    </cdr:from>
    <cdr:to>
      <cdr:x>0.74771</cdr:x>
      <cdr:y>0.59257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06133" y="2543500"/>
          <a:ext cx="2123668" cy="456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14 541,3 млн. руб.</a:t>
          </a:r>
        </a:p>
      </cdr:txBody>
    </cdr:sp>
  </cdr:relSizeAnchor>
  <cdr:relSizeAnchor xmlns:cdr="http://schemas.openxmlformats.org/drawingml/2006/chartDrawing">
    <cdr:from>
      <cdr:x>0.44891</cdr:x>
      <cdr:y>0.49922</cdr:y>
    </cdr:from>
    <cdr:to>
      <cdr:x>0.52949</cdr:x>
      <cdr:y>0.56237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24419" y="2793368"/>
          <a:ext cx="596706" cy="353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0.1608</cdr:x>
      <cdr:y>0.32483</cdr:y>
    </cdr:from>
    <cdr:to>
      <cdr:x>0.25295</cdr:x>
      <cdr:y>0.37866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90818" y="1817569"/>
          <a:ext cx="682431" cy="301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0.31643</cdr:x>
      <cdr:y>0.21759</cdr:y>
    </cdr:from>
    <cdr:to>
      <cdr:x>0.38415</cdr:x>
      <cdr:y>0.28334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43327" y="1217505"/>
          <a:ext cx="501501" cy="367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0.40812</cdr:x>
      <cdr:y>0.23071</cdr:y>
    </cdr:from>
    <cdr:to>
      <cdr:x>0.48786</cdr:x>
      <cdr:y>0.29787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236679" y="1167862"/>
          <a:ext cx="632390" cy="339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8056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8056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3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8055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8055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7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7" y="220663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Управление финансов  Липецкой области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90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</a:rPr>
              <a:t>2024 </a:t>
            </a:r>
            <a:r>
              <a:rPr lang="ru-RU" altLang="ru-RU" sz="2000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C4421D-A50F-40D9-8738-FE5EE7E958F2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9639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0127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5388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6544" y="2358690"/>
            <a:ext cx="3349924" cy="2581776"/>
          </a:xfrm>
          <a:custGeom>
            <a:avLst/>
            <a:gdLst>
              <a:gd name="connsiteX0" fmla="*/ 3349924 w 3349924"/>
              <a:gd name="connsiteY0" fmla="*/ 0 h 2581776"/>
              <a:gd name="connsiteX1" fmla="*/ 3035599 w 3349924"/>
              <a:gd name="connsiteY1" fmla="*/ 2581776 h 2581776"/>
              <a:gd name="connsiteX2" fmla="*/ 0 w 3349924"/>
              <a:gd name="connsiteY2" fmla="*/ 2181726 h 2581776"/>
              <a:gd name="connsiteX3" fmla="*/ 409575 w 3349924"/>
              <a:gd name="connsiteY3" fmla="*/ 361950 h 25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24" h="2581776">
                <a:moveTo>
                  <a:pt x="3349924" y="0"/>
                </a:moveTo>
                <a:lnTo>
                  <a:pt x="3035599" y="2581776"/>
                </a:lnTo>
                <a:lnTo>
                  <a:pt x="0" y="2181726"/>
                </a:lnTo>
                <a:lnTo>
                  <a:pt x="409575" y="3619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278840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88434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950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51756" y="28051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39709" y="15811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27661" y="26791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998496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343890" y="1572029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000780" y="1572027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657669" y="1572027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314557" y="1572026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1343891" y="4007334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4000779" y="4007333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6657669" y="4007331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9314556" y="4007331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10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7633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160" y="3207714"/>
            <a:ext cx="3600262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5628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472995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85763" y="1857755"/>
            <a:ext cx="2794738" cy="2794738"/>
          </a:xfrm>
          <a:custGeom>
            <a:avLst/>
            <a:gdLst>
              <a:gd name="connsiteX0" fmla="*/ 1397369 w 2794738"/>
              <a:gd name="connsiteY0" fmla="*/ 0 h 2794738"/>
              <a:gd name="connsiteX1" fmla="*/ 2794738 w 2794738"/>
              <a:gd name="connsiteY1" fmla="*/ 1397369 h 2794738"/>
              <a:gd name="connsiteX2" fmla="*/ 1397369 w 2794738"/>
              <a:gd name="connsiteY2" fmla="*/ 2794738 h 2794738"/>
              <a:gd name="connsiteX3" fmla="*/ 0 w 2794738"/>
              <a:gd name="connsiteY3" fmla="*/ 1397369 h 2794738"/>
              <a:gd name="connsiteX4" fmla="*/ 1397369 w 2794738"/>
              <a:gd name="connsiteY4" fmla="*/ 0 h 27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738" h="2794738">
                <a:moveTo>
                  <a:pt x="1397369" y="0"/>
                </a:moveTo>
                <a:cubicBezTo>
                  <a:pt x="2169115" y="0"/>
                  <a:pt x="2794738" y="625623"/>
                  <a:pt x="2794738" y="1397369"/>
                </a:cubicBezTo>
                <a:cubicBezTo>
                  <a:pt x="2794738" y="2169115"/>
                  <a:pt x="2169115" y="2794738"/>
                  <a:pt x="1397369" y="2794738"/>
                </a:cubicBezTo>
                <a:cubicBezTo>
                  <a:pt x="625623" y="2794738"/>
                  <a:pt x="0" y="2169115"/>
                  <a:pt x="0" y="1397369"/>
                </a:cubicBezTo>
                <a:cubicBezTo>
                  <a:pt x="0" y="625623"/>
                  <a:pt x="625623" y="0"/>
                  <a:pt x="13973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922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198439"/>
            <a:ext cx="9829800" cy="741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121A-2ED3-46BE-A81B-630620D77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5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997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2425" y="6365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4E77-853F-4D4F-A12C-D37084F228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16"/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303613" y="722085"/>
            <a:ext cx="4888387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сохраненные данные 5"/>
          <p:cNvSpPr/>
          <p:nvPr userDrawn="1"/>
        </p:nvSpPr>
        <p:spPr>
          <a:xfrm>
            <a:off x="-92279" y="0"/>
            <a:ext cx="9348947" cy="68580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260 w 10055"/>
              <a:gd name="connsiteY2" fmla="*/ 5056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" h="10042">
                <a:moveTo>
                  <a:pt x="6" y="0"/>
                </a:moveTo>
                <a:lnTo>
                  <a:pt x="10055" y="0"/>
                </a:lnTo>
                <a:cubicBezTo>
                  <a:pt x="8953" y="0"/>
                  <a:pt x="7476" y="2632"/>
                  <a:pt x="7475" y="4972"/>
                </a:cubicBezTo>
                <a:cubicBezTo>
                  <a:pt x="7474" y="7312"/>
                  <a:pt x="8950" y="10028"/>
                  <a:pt x="10052" y="10028"/>
                </a:cubicBezTo>
                <a:lnTo>
                  <a:pt x="6" y="10042"/>
                </a:lnTo>
                <a:cubicBezTo>
                  <a:pt x="19" y="9468"/>
                  <a:pt x="0" y="6725"/>
                  <a:pt x="0" y="5051"/>
                </a:cubicBezTo>
                <a:cubicBezTo>
                  <a:pt x="0" y="3377"/>
                  <a:pt x="19" y="1870"/>
                  <a:pt x="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132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00"/>
            <a:ext cx="568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Щеглеватых</a:t>
            </a:r>
            <a:r>
              <a:rPr lang="ru-RU" altLang="ru-RU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Вячеслав</a:t>
            </a:r>
            <a:r>
              <a:rPr lang="ru-RU" altLang="ru-RU" sz="2800" b="1" baseline="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Михайлович</a:t>
            </a:r>
            <a:endParaRPr lang="ru-RU" altLang="ru-RU" sz="28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61757" y="227803"/>
            <a:ext cx="2610017" cy="1000921"/>
            <a:chOff x="327025" y="198438"/>
            <a:chExt cx="1317878" cy="504825"/>
          </a:xfrm>
        </p:grpSpPr>
        <p:pic>
          <p:nvPicPr>
            <p:cNvPr id="15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80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303613" y="722085"/>
            <a:ext cx="4888387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сохраненные данные 5"/>
          <p:cNvSpPr/>
          <p:nvPr userDrawn="1"/>
        </p:nvSpPr>
        <p:spPr>
          <a:xfrm>
            <a:off x="-92279" y="-1"/>
            <a:ext cx="9348947" cy="687943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260 w 10055"/>
              <a:gd name="connsiteY2" fmla="*/ 5056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" h="10042">
                <a:moveTo>
                  <a:pt x="6" y="0"/>
                </a:moveTo>
                <a:lnTo>
                  <a:pt x="10055" y="0"/>
                </a:lnTo>
                <a:cubicBezTo>
                  <a:pt x="8953" y="0"/>
                  <a:pt x="7476" y="2632"/>
                  <a:pt x="7475" y="4972"/>
                </a:cubicBezTo>
                <a:cubicBezTo>
                  <a:pt x="7474" y="7312"/>
                  <a:pt x="8950" y="10028"/>
                  <a:pt x="10052" y="10028"/>
                </a:cubicBezTo>
                <a:lnTo>
                  <a:pt x="6" y="10042"/>
                </a:lnTo>
                <a:cubicBezTo>
                  <a:pt x="19" y="9468"/>
                  <a:pt x="0" y="6725"/>
                  <a:pt x="0" y="5051"/>
                </a:cubicBezTo>
                <a:cubicBezTo>
                  <a:pt x="0" y="3377"/>
                  <a:pt x="19" y="1870"/>
                  <a:pt x="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61757" y="227803"/>
            <a:ext cx="2610017" cy="1000921"/>
            <a:chOff x="327025" y="198438"/>
            <a:chExt cx="1317878" cy="504825"/>
          </a:xfrm>
        </p:grpSpPr>
        <p:pic>
          <p:nvPicPr>
            <p:cNvPr id="15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211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543800" y="722085"/>
            <a:ext cx="4648200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0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/>
                  </a:solidFill>
                  <a:effectLst/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/>
                  </a:solidFill>
                  <a:effectLst/>
                </a:rPr>
                <a:t>область</a:t>
              </a:r>
            </a:p>
          </p:txBody>
        </p:sp>
        <p:pic>
          <p:nvPicPr>
            <p:cNvPr id="17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478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7112" y="-58723"/>
            <a:ext cx="7610912" cy="6979640"/>
            <a:chOff x="-67112" y="-58723"/>
            <a:chExt cx="7610912" cy="697964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-67112" y="-58723"/>
              <a:ext cx="7610912" cy="6979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 userDrawn="1"/>
          </p:nvGrpSpPr>
          <p:grpSpPr>
            <a:xfrm>
              <a:off x="161758" y="227804"/>
              <a:ext cx="1800392" cy="641622"/>
              <a:chOff x="327025" y="198438"/>
              <a:chExt cx="1317878" cy="504825"/>
            </a:xfrm>
          </p:grpSpPr>
          <p:pic>
            <p:nvPicPr>
              <p:cNvPr id="10" name="Picture 2" descr="C:\Users\User\Desktop\logo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25" y="198438"/>
                <a:ext cx="45085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"/>
              <p:cNvSpPr>
                <a:spLocks noChangeArrowheads="1"/>
              </p:cNvSpPr>
              <p:nvPr userDrawn="1"/>
            </p:nvSpPr>
            <p:spPr bwMode="auto">
              <a:xfrm>
                <a:off x="811466" y="240235"/>
                <a:ext cx="833437" cy="46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1600" b="1" dirty="0">
                    <a:solidFill>
                      <a:schemeClr val="bg1"/>
                    </a:solidFill>
                    <a:effectLst/>
                  </a:rPr>
                  <a:t>Липецкая </a:t>
                </a:r>
              </a:p>
              <a:p>
                <a:r>
                  <a:rPr lang="ru-RU" altLang="ru-RU" sz="1600" b="1" dirty="0">
                    <a:solidFill>
                      <a:schemeClr val="bg1"/>
                    </a:solidFill>
                    <a:effectLst/>
                  </a:rPr>
                  <a:t>область</a:t>
                </a:r>
              </a:p>
            </p:txBody>
          </p:sp>
          <p:pic>
            <p:nvPicPr>
              <p:cNvPr id="17" name="Picture 2" descr="C:\Users\User\Desktop\logo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431" y="207169"/>
                <a:ext cx="426037" cy="49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9" r="4098" b="1078"/>
          <a:stretch/>
        </p:blipFill>
        <p:spPr bwMode="auto">
          <a:xfrm>
            <a:off x="7543800" y="573314"/>
            <a:ext cx="4648200" cy="63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0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303613" y="722085"/>
            <a:ext cx="4888387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сохраненные данные 5"/>
          <p:cNvSpPr/>
          <p:nvPr userDrawn="1"/>
        </p:nvSpPr>
        <p:spPr>
          <a:xfrm>
            <a:off x="-92279" y="-38101"/>
            <a:ext cx="9348947" cy="69342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260 w 10055"/>
              <a:gd name="connsiteY2" fmla="*/ 5056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" h="10042">
                <a:moveTo>
                  <a:pt x="6" y="0"/>
                </a:moveTo>
                <a:lnTo>
                  <a:pt x="10055" y="0"/>
                </a:lnTo>
                <a:cubicBezTo>
                  <a:pt x="8953" y="0"/>
                  <a:pt x="7476" y="2632"/>
                  <a:pt x="7475" y="4972"/>
                </a:cubicBezTo>
                <a:cubicBezTo>
                  <a:pt x="7474" y="7312"/>
                  <a:pt x="8950" y="10028"/>
                  <a:pt x="10052" y="10028"/>
                </a:cubicBezTo>
                <a:lnTo>
                  <a:pt x="6" y="10042"/>
                </a:lnTo>
                <a:cubicBezTo>
                  <a:pt x="19" y="9468"/>
                  <a:pt x="0" y="6725"/>
                  <a:pt x="0" y="5051"/>
                </a:cubicBezTo>
                <a:cubicBezTo>
                  <a:pt x="0" y="3377"/>
                  <a:pt x="19" y="1870"/>
                  <a:pt x="6" y="0"/>
                </a:cubicBezTo>
                <a:close/>
              </a:path>
            </a:pathLst>
          </a:custGeom>
          <a:solidFill>
            <a:srgbClr val="8C570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73436" y="245114"/>
            <a:ext cx="2598338" cy="983608"/>
            <a:chOff x="332922" y="207169"/>
            <a:chExt cx="1311981" cy="496093"/>
          </a:xfrm>
        </p:grpSpPr>
        <p:pic>
          <p:nvPicPr>
            <p:cNvPr id="15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22" y="207169"/>
              <a:ext cx="439052" cy="49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568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0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rgbClr val="8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47286" y="227804"/>
            <a:ext cx="1814863" cy="641622"/>
            <a:chOff x="316432" y="198438"/>
            <a:chExt cx="1328471" cy="504825"/>
          </a:xfrm>
        </p:grpSpPr>
        <p:pic>
          <p:nvPicPr>
            <p:cNvPr id="6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область</a:t>
              </a:r>
            </a:p>
          </p:txBody>
        </p:sp>
        <p:pic>
          <p:nvPicPr>
            <p:cNvPr id="8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2" y="198438"/>
              <a:ext cx="47203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89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47286" y="227804"/>
            <a:ext cx="1814863" cy="641622"/>
            <a:chOff x="316432" y="198438"/>
            <a:chExt cx="1328471" cy="504825"/>
          </a:xfrm>
        </p:grpSpPr>
        <p:pic>
          <p:nvPicPr>
            <p:cNvPr id="6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область</a:t>
              </a:r>
            </a:p>
          </p:txBody>
        </p:sp>
        <p:pic>
          <p:nvPicPr>
            <p:cNvPr id="8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2" y="198438"/>
              <a:ext cx="47203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1902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rgbClr val="8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47286" y="227804"/>
            <a:ext cx="1814863" cy="641622"/>
            <a:chOff x="316432" y="198438"/>
            <a:chExt cx="1328471" cy="504825"/>
          </a:xfrm>
        </p:grpSpPr>
        <p:pic>
          <p:nvPicPr>
            <p:cNvPr id="6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область</a:t>
              </a:r>
            </a:p>
          </p:txBody>
        </p:sp>
        <p:pic>
          <p:nvPicPr>
            <p:cNvPr id="8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2" y="198438"/>
              <a:ext cx="47203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artisticCrisscrossEtching trans="70000" pressure="46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6804"/>
          <a:stretch/>
        </p:blipFill>
        <p:spPr bwMode="auto">
          <a:xfrm>
            <a:off x="7654826" y="918665"/>
            <a:ext cx="4537174" cy="468203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266700" dist="38100" dir="18900000" sx="102000" sy="102000" algn="bl" rotWithShape="0">
              <a:schemeClr val="bg2">
                <a:lumMod val="25000"/>
                <a:alpha val="71000"/>
              </a:scheme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16"/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7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_Minim Blank">
    <p:bg>
      <p:bgPr>
        <a:gradFill flip="none" rotWithShape="1"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ашивка 2"/>
          <p:cNvSpPr/>
          <p:nvPr userDrawn="1"/>
        </p:nvSpPr>
        <p:spPr>
          <a:xfrm rot="16200000">
            <a:off x="11433796" y="16492"/>
            <a:ext cx="888856" cy="443407"/>
          </a:xfrm>
          <a:prstGeom prst="chevron">
            <a:avLst>
              <a:gd name="adj" fmla="val 399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92603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2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  <p:sp>
        <p:nvSpPr>
          <p:cNvPr id="15" name="Блок-схема: сохраненные данные 5"/>
          <p:cNvSpPr/>
          <p:nvPr userDrawn="1"/>
        </p:nvSpPr>
        <p:spPr>
          <a:xfrm rot="2525986">
            <a:off x="-1262859" y="-2855276"/>
            <a:ext cx="4958222" cy="923275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174 w 10220"/>
              <a:gd name="connsiteY0" fmla="*/ 0 h 10028"/>
              <a:gd name="connsiteX1" fmla="*/ 10220 w 10220"/>
              <a:gd name="connsiteY1" fmla="*/ 28 h 10028"/>
              <a:gd name="connsiteX2" fmla="*/ 7428 w 10220"/>
              <a:gd name="connsiteY2" fmla="*/ 5056 h 10028"/>
              <a:gd name="connsiteX3" fmla="*/ 10220 w 10220"/>
              <a:gd name="connsiteY3" fmla="*/ 10028 h 10028"/>
              <a:gd name="connsiteX4" fmla="*/ 2514 w 10220"/>
              <a:gd name="connsiteY4" fmla="*/ 8003 h 10028"/>
              <a:gd name="connsiteX5" fmla="*/ 168 w 10220"/>
              <a:gd name="connsiteY5" fmla="*/ 5051 h 10028"/>
              <a:gd name="connsiteX6" fmla="*/ 174 w 10220"/>
              <a:gd name="connsiteY6" fmla="*/ 0 h 10028"/>
              <a:gd name="connsiteX0" fmla="*/ 174 w 10220"/>
              <a:gd name="connsiteY0" fmla="*/ 0 h 10028"/>
              <a:gd name="connsiteX1" fmla="*/ 10220 w 10220"/>
              <a:gd name="connsiteY1" fmla="*/ 28 h 10028"/>
              <a:gd name="connsiteX2" fmla="*/ 7428 w 10220"/>
              <a:gd name="connsiteY2" fmla="*/ 5056 h 10028"/>
              <a:gd name="connsiteX3" fmla="*/ 10220 w 10220"/>
              <a:gd name="connsiteY3" fmla="*/ 10028 h 10028"/>
              <a:gd name="connsiteX4" fmla="*/ 2514 w 10220"/>
              <a:gd name="connsiteY4" fmla="*/ 8003 h 10028"/>
              <a:gd name="connsiteX5" fmla="*/ 168 w 10220"/>
              <a:gd name="connsiteY5" fmla="*/ 5051 h 10028"/>
              <a:gd name="connsiteX6" fmla="*/ 174 w 10220"/>
              <a:gd name="connsiteY6" fmla="*/ 0 h 10028"/>
              <a:gd name="connsiteX0" fmla="*/ 1960 w 10054"/>
              <a:gd name="connsiteY0" fmla="*/ 2268 h 10000"/>
              <a:gd name="connsiteX1" fmla="*/ 10054 w 10054"/>
              <a:gd name="connsiteY1" fmla="*/ 0 h 10000"/>
              <a:gd name="connsiteX2" fmla="*/ 7262 w 10054"/>
              <a:gd name="connsiteY2" fmla="*/ 5028 h 10000"/>
              <a:gd name="connsiteX3" fmla="*/ 10054 w 10054"/>
              <a:gd name="connsiteY3" fmla="*/ 10000 h 10000"/>
              <a:gd name="connsiteX4" fmla="*/ 2348 w 10054"/>
              <a:gd name="connsiteY4" fmla="*/ 7975 h 10000"/>
              <a:gd name="connsiteX5" fmla="*/ 2 w 10054"/>
              <a:gd name="connsiteY5" fmla="*/ 5023 h 10000"/>
              <a:gd name="connsiteX6" fmla="*/ 1960 w 10054"/>
              <a:gd name="connsiteY6" fmla="*/ 2268 h 10000"/>
              <a:gd name="connsiteX0" fmla="*/ 1963 w 10057"/>
              <a:gd name="connsiteY0" fmla="*/ 2268 h 10000"/>
              <a:gd name="connsiteX1" fmla="*/ 10057 w 10057"/>
              <a:gd name="connsiteY1" fmla="*/ 0 h 10000"/>
              <a:gd name="connsiteX2" fmla="*/ 7265 w 10057"/>
              <a:gd name="connsiteY2" fmla="*/ 5028 h 10000"/>
              <a:gd name="connsiteX3" fmla="*/ 10057 w 10057"/>
              <a:gd name="connsiteY3" fmla="*/ 10000 h 10000"/>
              <a:gd name="connsiteX4" fmla="*/ 2351 w 10057"/>
              <a:gd name="connsiteY4" fmla="*/ 7975 h 10000"/>
              <a:gd name="connsiteX5" fmla="*/ 5 w 10057"/>
              <a:gd name="connsiteY5" fmla="*/ 5023 h 10000"/>
              <a:gd name="connsiteX6" fmla="*/ 1963 w 10057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422 w 8516"/>
              <a:gd name="connsiteY0" fmla="*/ 2268 h 10000"/>
              <a:gd name="connsiteX1" fmla="*/ 8516 w 8516"/>
              <a:gd name="connsiteY1" fmla="*/ 0 h 10000"/>
              <a:gd name="connsiteX2" fmla="*/ 5724 w 8516"/>
              <a:gd name="connsiteY2" fmla="*/ 5028 h 10000"/>
              <a:gd name="connsiteX3" fmla="*/ 8516 w 8516"/>
              <a:gd name="connsiteY3" fmla="*/ 10000 h 10000"/>
              <a:gd name="connsiteX4" fmla="*/ 3526 w 8516"/>
              <a:gd name="connsiteY4" fmla="*/ 5974 h 10000"/>
              <a:gd name="connsiteX5" fmla="*/ 2261 w 8516"/>
              <a:gd name="connsiteY5" fmla="*/ 5204 h 10000"/>
              <a:gd name="connsiteX6" fmla="*/ 422 w 8516"/>
              <a:gd name="connsiteY6" fmla="*/ 2268 h 10000"/>
              <a:gd name="connsiteX0" fmla="*/ 759 w 8385"/>
              <a:gd name="connsiteY0" fmla="*/ 3704 h 10000"/>
              <a:gd name="connsiteX1" fmla="*/ 8385 w 8385"/>
              <a:gd name="connsiteY1" fmla="*/ 0 h 10000"/>
              <a:gd name="connsiteX2" fmla="*/ 5106 w 8385"/>
              <a:gd name="connsiteY2" fmla="*/ 5028 h 10000"/>
              <a:gd name="connsiteX3" fmla="*/ 8385 w 8385"/>
              <a:gd name="connsiteY3" fmla="*/ 10000 h 10000"/>
              <a:gd name="connsiteX4" fmla="*/ 2525 w 8385"/>
              <a:gd name="connsiteY4" fmla="*/ 5974 h 10000"/>
              <a:gd name="connsiteX5" fmla="*/ 1040 w 8385"/>
              <a:gd name="connsiteY5" fmla="*/ 5204 h 10000"/>
              <a:gd name="connsiteX6" fmla="*/ 759 w 8385"/>
              <a:gd name="connsiteY6" fmla="*/ 3704 h 10000"/>
              <a:gd name="connsiteX0" fmla="*/ 29 w 9124"/>
              <a:gd name="connsiteY0" fmla="*/ 3704 h 10000"/>
              <a:gd name="connsiteX1" fmla="*/ 9124 w 9124"/>
              <a:gd name="connsiteY1" fmla="*/ 0 h 10000"/>
              <a:gd name="connsiteX2" fmla="*/ 5213 w 9124"/>
              <a:gd name="connsiteY2" fmla="*/ 5028 h 10000"/>
              <a:gd name="connsiteX3" fmla="*/ 9124 w 9124"/>
              <a:gd name="connsiteY3" fmla="*/ 10000 h 10000"/>
              <a:gd name="connsiteX4" fmla="*/ 2135 w 9124"/>
              <a:gd name="connsiteY4" fmla="*/ 5974 h 10000"/>
              <a:gd name="connsiteX5" fmla="*/ 364 w 9124"/>
              <a:gd name="connsiteY5" fmla="*/ 5204 h 10000"/>
              <a:gd name="connsiteX6" fmla="*/ 29 w 9124"/>
              <a:gd name="connsiteY6" fmla="*/ 37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4" h="10000">
                <a:moveTo>
                  <a:pt x="29" y="3704"/>
                </a:moveTo>
                <a:lnTo>
                  <a:pt x="9124" y="0"/>
                </a:lnTo>
                <a:cubicBezTo>
                  <a:pt x="7581" y="0"/>
                  <a:pt x="5213" y="2267"/>
                  <a:pt x="5213" y="5028"/>
                </a:cubicBezTo>
                <a:cubicBezTo>
                  <a:pt x="5213" y="7789"/>
                  <a:pt x="7581" y="10000"/>
                  <a:pt x="9124" y="10000"/>
                </a:cubicBezTo>
                <a:cubicBezTo>
                  <a:pt x="6795" y="8658"/>
                  <a:pt x="4506" y="7273"/>
                  <a:pt x="2135" y="5974"/>
                </a:cubicBezTo>
                <a:cubicBezTo>
                  <a:pt x="1423" y="5322"/>
                  <a:pt x="715" y="5582"/>
                  <a:pt x="364" y="5204"/>
                </a:cubicBezTo>
                <a:cubicBezTo>
                  <a:pt x="14" y="4826"/>
                  <a:pt x="-45" y="4669"/>
                  <a:pt x="29" y="3704"/>
                </a:cubicBezTo>
                <a:close/>
              </a:path>
            </a:pathLst>
          </a:custGeom>
          <a:solidFill>
            <a:srgbClr val="6EAA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храненные данные 5"/>
          <p:cNvSpPr/>
          <p:nvPr userDrawn="1"/>
        </p:nvSpPr>
        <p:spPr>
          <a:xfrm rot="13320713">
            <a:off x="8623393" y="520009"/>
            <a:ext cx="5070447" cy="923275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3969 w 10321"/>
              <a:gd name="connsiteY0" fmla="*/ 978 h 10014"/>
              <a:gd name="connsiteX1" fmla="*/ 10321 w 10321"/>
              <a:gd name="connsiteY1" fmla="*/ 0 h 10014"/>
              <a:gd name="connsiteX2" fmla="*/ 7529 w 10321"/>
              <a:gd name="connsiteY2" fmla="*/ 5028 h 10014"/>
              <a:gd name="connsiteX3" fmla="*/ 10321 w 10321"/>
              <a:gd name="connsiteY3" fmla="*/ 10000 h 10014"/>
              <a:gd name="connsiteX4" fmla="*/ 275 w 10321"/>
              <a:gd name="connsiteY4" fmla="*/ 10014 h 10014"/>
              <a:gd name="connsiteX5" fmla="*/ 269 w 10321"/>
              <a:gd name="connsiteY5" fmla="*/ 5023 h 10014"/>
              <a:gd name="connsiteX6" fmla="*/ 3969 w 10321"/>
              <a:gd name="connsiteY6" fmla="*/ 978 h 10014"/>
              <a:gd name="connsiteX0" fmla="*/ 3969 w 10321"/>
              <a:gd name="connsiteY0" fmla="*/ 978 h 10014"/>
              <a:gd name="connsiteX1" fmla="*/ 10321 w 10321"/>
              <a:gd name="connsiteY1" fmla="*/ 0 h 10014"/>
              <a:gd name="connsiteX2" fmla="*/ 7529 w 10321"/>
              <a:gd name="connsiteY2" fmla="*/ 5028 h 10014"/>
              <a:gd name="connsiteX3" fmla="*/ 10321 w 10321"/>
              <a:gd name="connsiteY3" fmla="*/ 10000 h 10014"/>
              <a:gd name="connsiteX4" fmla="*/ 275 w 10321"/>
              <a:gd name="connsiteY4" fmla="*/ 10014 h 10014"/>
              <a:gd name="connsiteX5" fmla="*/ 269 w 10321"/>
              <a:gd name="connsiteY5" fmla="*/ 5023 h 10014"/>
              <a:gd name="connsiteX6" fmla="*/ 3969 w 10321"/>
              <a:gd name="connsiteY6" fmla="*/ 978 h 10014"/>
              <a:gd name="connsiteX0" fmla="*/ 3969 w 10321"/>
              <a:gd name="connsiteY0" fmla="*/ 978 h 10014"/>
              <a:gd name="connsiteX1" fmla="*/ 10321 w 10321"/>
              <a:gd name="connsiteY1" fmla="*/ 0 h 10014"/>
              <a:gd name="connsiteX2" fmla="*/ 7529 w 10321"/>
              <a:gd name="connsiteY2" fmla="*/ 5028 h 10014"/>
              <a:gd name="connsiteX3" fmla="*/ 10321 w 10321"/>
              <a:gd name="connsiteY3" fmla="*/ 10000 h 10014"/>
              <a:gd name="connsiteX4" fmla="*/ 275 w 10321"/>
              <a:gd name="connsiteY4" fmla="*/ 10014 h 10014"/>
              <a:gd name="connsiteX5" fmla="*/ 269 w 10321"/>
              <a:gd name="connsiteY5" fmla="*/ 5023 h 10014"/>
              <a:gd name="connsiteX6" fmla="*/ 3969 w 10321"/>
              <a:gd name="connsiteY6" fmla="*/ 978 h 10014"/>
              <a:gd name="connsiteX0" fmla="*/ 3694 w 10046"/>
              <a:gd name="connsiteY0" fmla="*/ 978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3345 w 10046"/>
              <a:gd name="connsiteY5" fmla="*/ 4451 h 10014"/>
              <a:gd name="connsiteX6" fmla="*/ 3694 w 10046"/>
              <a:gd name="connsiteY6" fmla="*/ 978 h 10014"/>
              <a:gd name="connsiteX0" fmla="*/ 3694 w 10046"/>
              <a:gd name="connsiteY0" fmla="*/ 978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3345 w 10046"/>
              <a:gd name="connsiteY5" fmla="*/ 4451 h 10014"/>
              <a:gd name="connsiteX6" fmla="*/ 3694 w 10046"/>
              <a:gd name="connsiteY6" fmla="*/ 978 h 10014"/>
              <a:gd name="connsiteX0" fmla="*/ 3694 w 10046"/>
              <a:gd name="connsiteY0" fmla="*/ 978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3566 w 10046"/>
              <a:gd name="connsiteY5" fmla="*/ 4592 h 10014"/>
              <a:gd name="connsiteX6" fmla="*/ 3694 w 10046"/>
              <a:gd name="connsiteY6" fmla="*/ 978 h 10014"/>
              <a:gd name="connsiteX0" fmla="*/ 908 w 7260"/>
              <a:gd name="connsiteY0" fmla="*/ 978 h 10000"/>
              <a:gd name="connsiteX1" fmla="*/ 7260 w 7260"/>
              <a:gd name="connsiteY1" fmla="*/ 0 h 10000"/>
              <a:gd name="connsiteX2" fmla="*/ 4468 w 7260"/>
              <a:gd name="connsiteY2" fmla="*/ 5028 h 10000"/>
              <a:gd name="connsiteX3" fmla="*/ 7260 w 7260"/>
              <a:gd name="connsiteY3" fmla="*/ 10000 h 10000"/>
              <a:gd name="connsiteX4" fmla="*/ 2355 w 7260"/>
              <a:gd name="connsiteY4" fmla="*/ 7474 h 10000"/>
              <a:gd name="connsiteX5" fmla="*/ 780 w 7260"/>
              <a:gd name="connsiteY5" fmla="*/ 4592 h 10000"/>
              <a:gd name="connsiteX6" fmla="*/ 908 w 7260"/>
              <a:gd name="connsiteY6" fmla="*/ 978 h 10000"/>
              <a:gd name="connsiteX0" fmla="*/ 1251 w 10000"/>
              <a:gd name="connsiteY0" fmla="*/ 978 h 10000"/>
              <a:gd name="connsiteX1" fmla="*/ 10000 w 10000"/>
              <a:gd name="connsiteY1" fmla="*/ 0 h 10000"/>
              <a:gd name="connsiteX2" fmla="*/ 6154 w 10000"/>
              <a:gd name="connsiteY2" fmla="*/ 5028 h 10000"/>
              <a:gd name="connsiteX3" fmla="*/ 10000 w 10000"/>
              <a:gd name="connsiteY3" fmla="*/ 10000 h 10000"/>
              <a:gd name="connsiteX4" fmla="*/ 3244 w 10000"/>
              <a:gd name="connsiteY4" fmla="*/ 7474 h 10000"/>
              <a:gd name="connsiteX5" fmla="*/ 1074 w 10000"/>
              <a:gd name="connsiteY5" fmla="*/ 4592 h 10000"/>
              <a:gd name="connsiteX6" fmla="*/ 1251 w 10000"/>
              <a:gd name="connsiteY6" fmla="*/ 978 h 10000"/>
              <a:gd name="connsiteX0" fmla="*/ 1287 w 10036"/>
              <a:gd name="connsiteY0" fmla="*/ 978 h 10000"/>
              <a:gd name="connsiteX1" fmla="*/ 10036 w 10036"/>
              <a:gd name="connsiteY1" fmla="*/ 0 h 10000"/>
              <a:gd name="connsiteX2" fmla="*/ 6190 w 10036"/>
              <a:gd name="connsiteY2" fmla="*/ 5028 h 10000"/>
              <a:gd name="connsiteX3" fmla="*/ 10036 w 10036"/>
              <a:gd name="connsiteY3" fmla="*/ 10000 h 10000"/>
              <a:gd name="connsiteX4" fmla="*/ 4090 w 10036"/>
              <a:gd name="connsiteY4" fmla="*/ 7149 h 10000"/>
              <a:gd name="connsiteX5" fmla="*/ 1110 w 10036"/>
              <a:gd name="connsiteY5" fmla="*/ 4592 h 10000"/>
              <a:gd name="connsiteX6" fmla="*/ 1287 w 10036"/>
              <a:gd name="connsiteY6" fmla="*/ 978 h 10000"/>
              <a:gd name="connsiteX0" fmla="*/ 1287 w 10036"/>
              <a:gd name="connsiteY0" fmla="*/ 978 h 10000"/>
              <a:gd name="connsiteX1" fmla="*/ 10036 w 10036"/>
              <a:gd name="connsiteY1" fmla="*/ 0 h 10000"/>
              <a:gd name="connsiteX2" fmla="*/ 6190 w 10036"/>
              <a:gd name="connsiteY2" fmla="*/ 5028 h 10000"/>
              <a:gd name="connsiteX3" fmla="*/ 10036 w 10036"/>
              <a:gd name="connsiteY3" fmla="*/ 10000 h 10000"/>
              <a:gd name="connsiteX4" fmla="*/ 4090 w 10036"/>
              <a:gd name="connsiteY4" fmla="*/ 7149 h 10000"/>
              <a:gd name="connsiteX5" fmla="*/ 1110 w 10036"/>
              <a:gd name="connsiteY5" fmla="*/ 4592 h 10000"/>
              <a:gd name="connsiteX6" fmla="*/ 1287 w 10036"/>
              <a:gd name="connsiteY6" fmla="*/ 978 h 10000"/>
              <a:gd name="connsiteX0" fmla="*/ 1306 w 10055"/>
              <a:gd name="connsiteY0" fmla="*/ 978 h 10000"/>
              <a:gd name="connsiteX1" fmla="*/ 10055 w 10055"/>
              <a:gd name="connsiteY1" fmla="*/ 0 h 10000"/>
              <a:gd name="connsiteX2" fmla="*/ 6209 w 10055"/>
              <a:gd name="connsiteY2" fmla="*/ 5028 h 10000"/>
              <a:gd name="connsiteX3" fmla="*/ 10055 w 10055"/>
              <a:gd name="connsiteY3" fmla="*/ 10000 h 10000"/>
              <a:gd name="connsiteX4" fmla="*/ 4542 w 10055"/>
              <a:gd name="connsiteY4" fmla="*/ 6943 h 10000"/>
              <a:gd name="connsiteX5" fmla="*/ 1129 w 10055"/>
              <a:gd name="connsiteY5" fmla="*/ 4592 h 10000"/>
              <a:gd name="connsiteX6" fmla="*/ 1306 w 10055"/>
              <a:gd name="connsiteY6" fmla="*/ 978 h 10000"/>
              <a:gd name="connsiteX0" fmla="*/ 1306 w 10055"/>
              <a:gd name="connsiteY0" fmla="*/ 978 h 10000"/>
              <a:gd name="connsiteX1" fmla="*/ 10055 w 10055"/>
              <a:gd name="connsiteY1" fmla="*/ 0 h 10000"/>
              <a:gd name="connsiteX2" fmla="*/ 6209 w 10055"/>
              <a:gd name="connsiteY2" fmla="*/ 5028 h 10000"/>
              <a:gd name="connsiteX3" fmla="*/ 10055 w 10055"/>
              <a:gd name="connsiteY3" fmla="*/ 10000 h 10000"/>
              <a:gd name="connsiteX4" fmla="*/ 4542 w 10055"/>
              <a:gd name="connsiteY4" fmla="*/ 6943 h 10000"/>
              <a:gd name="connsiteX5" fmla="*/ 1129 w 10055"/>
              <a:gd name="connsiteY5" fmla="*/ 4592 h 10000"/>
              <a:gd name="connsiteX6" fmla="*/ 1306 w 10055"/>
              <a:gd name="connsiteY6" fmla="*/ 978 h 10000"/>
              <a:gd name="connsiteX0" fmla="*/ 1306 w 10055"/>
              <a:gd name="connsiteY0" fmla="*/ 978 h 10000"/>
              <a:gd name="connsiteX1" fmla="*/ 10055 w 10055"/>
              <a:gd name="connsiteY1" fmla="*/ 0 h 10000"/>
              <a:gd name="connsiteX2" fmla="*/ 6209 w 10055"/>
              <a:gd name="connsiteY2" fmla="*/ 5028 h 10000"/>
              <a:gd name="connsiteX3" fmla="*/ 10055 w 10055"/>
              <a:gd name="connsiteY3" fmla="*/ 10000 h 10000"/>
              <a:gd name="connsiteX4" fmla="*/ 4542 w 10055"/>
              <a:gd name="connsiteY4" fmla="*/ 6943 h 10000"/>
              <a:gd name="connsiteX5" fmla="*/ 1129 w 10055"/>
              <a:gd name="connsiteY5" fmla="*/ 4592 h 10000"/>
              <a:gd name="connsiteX6" fmla="*/ 1306 w 10055"/>
              <a:gd name="connsiteY6" fmla="*/ 978 h 10000"/>
              <a:gd name="connsiteX0" fmla="*/ 1305 w 10054"/>
              <a:gd name="connsiteY0" fmla="*/ 978 h 10000"/>
              <a:gd name="connsiteX1" fmla="*/ 10054 w 10054"/>
              <a:gd name="connsiteY1" fmla="*/ 0 h 10000"/>
              <a:gd name="connsiteX2" fmla="*/ 6208 w 10054"/>
              <a:gd name="connsiteY2" fmla="*/ 5028 h 10000"/>
              <a:gd name="connsiteX3" fmla="*/ 10054 w 10054"/>
              <a:gd name="connsiteY3" fmla="*/ 10000 h 10000"/>
              <a:gd name="connsiteX4" fmla="*/ 4541 w 10054"/>
              <a:gd name="connsiteY4" fmla="*/ 6943 h 10000"/>
              <a:gd name="connsiteX5" fmla="*/ 4486 w 10054"/>
              <a:gd name="connsiteY5" fmla="*/ 6823 h 10000"/>
              <a:gd name="connsiteX6" fmla="*/ 1128 w 10054"/>
              <a:gd name="connsiteY6" fmla="*/ 4592 h 10000"/>
              <a:gd name="connsiteX7" fmla="*/ 1305 w 10054"/>
              <a:gd name="connsiteY7" fmla="*/ 978 h 10000"/>
              <a:gd name="connsiteX0" fmla="*/ 1714 w 9374"/>
              <a:gd name="connsiteY0" fmla="*/ 3613 h 10000"/>
              <a:gd name="connsiteX1" fmla="*/ 9374 w 9374"/>
              <a:gd name="connsiteY1" fmla="*/ 0 h 10000"/>
              <a:gd name="connsiteX2" fmla="*/ 5528 w 9374"/>
              <a:gd name="connsiteY2" fmla="*/ 5028 h 10000"/>
              <a:gd name="connsiteX3" fmla="*/ 9374 w 9374"/>
              <a:gd name="connsiteY3" fmla="*/ 10000 h 10000"/>
              <a:gd name="connsiteX4" fmla="*/ 3861 w 9374"/>
              <a:gd name="connsiteY4" fmla="*/ 6943 h 10000"/>
              <a:gd name="connsiteX5" fmla="*/ 3806 w 9374"/>
              <a:gd name="connsiteY5" fmla="*/ 6823 h 10000"/>
              <a:gd name="connsiteX6" fmla="*/ 448 w 9374"/>
              <a:gd name="connsiteY6" fmla="*/ 4592 h 10000"/>
              <a:gd name="connsiteX7" fmla="*/ 1714 w 9374"/>
              <a:gd name="connsiteY7" fmla="*/ 3613 h 10000"/>
              <a:gd name="connsiteX0" fmla="*/ 1618 w 9790"/>
              <a:gd name="connsiteY0" fmla="*/ 3613 h 10000"/>
              <a:gd name="connsiteX1" fmla="*/ 9790 w 9790"/>
              <a:gd name="connsiteY1" fmla="*/ 0 h 10000"/>
              <a:gd name="connsiteX2" fmla="*/ 5687 w 9790"/>
              <a:gd name="connsiteY2" fmla="*/ 5028 h 10000"/>
              <a:gd name="connsiteX3" fmla="*/ 9790 w 9790"/>
              <a:gd name="connsiteY3" fmla="*/ 10000 h 10000"/>
              <a:gd name="connsiteX4" fmla="*/ 3909 w 9790"/>
              <a:gd name="connsiteY4" fmla="*/ 6943 h 10000"/>
              <a:gd name="connsiteX5" fmla="*/ 3850 w 9790"/>
              <a:gd name="connsiteY5" fmla="*/ 6823 h 10000"/>
              <a:gd name="connsiteX6" fmla="*/ 268 w 9790"/>
              <a:gd name="connsiteY6" fmla="*/ 4592 h 10000"/>
              <a:gd name="connsiteX7" fmla="*/ 1618 w 9790"/>
              <a:gd name="connsiteY7" fmla="*/ 361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90" h="10000">
                <a:moveTo>
                  <a:pt x="1618" y="3613"/>
                </a:moveTo>
                <a:lnTo>
                  <a:pt x="9790" y="0"/>
                </a:lnTo>
                <a:cubicBezTo>
                  <a:pt x="8171" y="0"/>
                  <a:pt x="5687" y="2267"/>
                  <a:pt x="5687" y="5028"/>
                </a:cubicBezTo>
                <a:cubicBezTo>
                  <a:pt x="5687" y="7789"/>
                  <a:pt x="8171" y="10000"/>
                  <a:pt x="9790" y="10000"/>
                </a:cubicBezTo>
                <a:lnTo>
                  <a:pt x="3909" y="6943"/>
                </a:lnTo>
                <a:cubicBezTo>
                  <a:pt x="2896" y="6425"/>
                  <a:pt x="4457" y="7215"/>
                  <a:pt x="3850" y="6823"/>
                </a:cubicBezTo>
                <a:cubicBezTo>
                  <a:pt x="3243" y="6431"/>
                  <a:pt x="90" y="5155"/>
                  <a:pt x="268" y="4592"/>
                </a:cubicBezTo>
                <a:cubicBezTo>
                  <a:pt x="446" y="4029"/>
                  <a:pt x="-1070" y="5185"/>
                  <a:pt x="1618" y="36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01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gradFill>
          <a:gsLst>
            <a:gs pos="32000">
              <a:schemeClr val="accent2">
                <a:lumMod val="40000"/>
                <a:lumOff val="60000"/>
                <a:alpha val="55000"/>
              </a:schemeClr>
            </a:gs>
            <a:gs pos="56000">
              <a:schemeClr val="accent3">
                <a:lumMod val="20000"/>
                <a:lumOff val="80000"/>
                <a:alpha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2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  <p:sp>
        <p:nvSpPr>
          <p:cNvPr id="3" name="Прямоугольный треугольник 2"/>
          <p:cNvSpPr/>
          <p:nvPr userDrawn="1"/>
        </p:nvSpPr>
        <p:spPr>
          <a:xfrm rot="5400000">
            <a:off x="-108858" y="108856"/>
            <a:ext cx="4513945" cy="4296228"/>
          </a:xfrm>
          <a:prstGeom prst="rtTriangle">
            <a:avLst/>
          </a:prstGeom>
          <a:solidFill>
            <a:srgbClr val="6EA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 userDrawn="1"/>
        </p:nvSpPr>
        <p:spPr>
          <a:xfrm rot="16200000">
            <a:off x="7786914" y="2452913"/>
            <a:ext cx="4513945" cy="4296228"/>
          </a:xfrm>
          <a:prstGeom prst="rtTriangle">
            <a:avLst/>
          </a:prstGeom>
          <a:solidFill>
            <a:srgbClr val="6EA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39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C12637C-45B5-44EC-87FD-FB32F892E6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7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572-C151-4D2B-8E21-0C572B0275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85763" y="1857755"/>
            <a:ext cx="2794738" cy="2794738"/>
          </a:xfrm>
          <a:custGeom>
            <a:avLst/>
            <a:gdLst>
              <a:gd name="connsiteX0" fmla="*/ 1397369 w 2794738"/>
              <a:gd name="connsiteY0" fmla="*/ 0 h 2794738"/>
              <a:gd name="connsiteX1" fmla="*/ 2794738 w 2794738"/>
              <a:gd name="connsiteY1" fmla="*/ 1397369 h 2794738"/>
              <a:gd name="connsiteX2" fmla="*/ 1397369 w 2794738"/>
              <a:gd name="connsiteY2" fmla="*/ 2794738 h 2794738"/>
              <a:gd name="connsiteX3" fmla="*/ 0 w 2794738"/>
              <a:gd name="connsiteY3" fmla="*/ 1397369 h 2794738"/>
              <a:gd name="connsiteX4" fmla="*/ 1397369 w 2794738"/>
              <a:gd name="connsiteY4" fmla="*/ 0 h 27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738" h="2794738">
                <a:moveTo>
                  <a:pt x="1397369" y="0"/>
                </a:moveTo>
                <a:cubicBezTo>
                  <a:pt x="2169115" y="0"/>
                  <a:pt x="2794738" y="625623"/>
                  <a:pt x="2794738" y="1397369"/>
                </a:cubicBezTo>
                <a:cubicBezTo>
                  <a:pt x="2794738" y="2169115"/>
                  <a:pt x="2169115" y="2794738"/>
                  <a:pt x="1397369" y="2794738"/>
                </a:cubicBezTo>
                <a:cubicBezTo>
                  <a:pt x="625623" y="2794738"/>
                  <a:pt x="0" y="2169115"/>
                  <a:pt x="0" y="1397369"/>
                </a:cubicBezTo>
                <a:cubicBezTo>
                  <a:pt x="0" y="625623"/>
                  <a:pt x="625623" y="0"/>
                  <a:pt x="13973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58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7" y="220663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Управление финансов  Липецкая 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90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schemeClr val="bg1"/>
                </a:solidFill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407977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3434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56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 dirty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3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09637" y="127139"/>
            <a:ext cx="88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>
                <a:solidFill>
                  <a:schemeClr val="accent2"/>
                </a:solidFill>
              </a:rPr>
              <a:t>Управление</a:t>
            </a:r>
            <a:r>
              <a:rPr lang="ru-RU" altLang="ru-RU" sz="1000" baseline="0" dirty="0">
                <a:solidFill>
                  <a:schemeClr val="accent2"/>
                </a:solidFill>
              </a:rPr>
              <a:t> финансов </a:t>
            </a:r>
            <a:r>
              <a:rPr lang="ru-RU" altLang="ru-RU" sz="1000" dirty="0">
                <a:solidFill>
                  <a:schemeClr val="accent2"/>
                </a:solidFill>
              </a:rPr>
              <a:t>Липецкой области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3" y="4904352"/>
            <a:ext cx="1925637" cy="17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58" y="5100692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9ECA-491E-4D16-960E-B92F8E8A5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2" r:id="rId2"/>
    <p:sldLayoutId id="2147483809" r:id="rId3"/>
    <p:sldLayoutId id="2147483827" r:id="rId4"/>
    <p:sldLayoutId id="214748382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09637" y="127139"/>
            <a:ext cx="88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>
                <a:solidFill>
                  <a:schemeClr val="accent2"/>
                </a:solidFill>
              </a:rPr>
              <a:t>Управление</a:t>
            </a:r>
            <a:r>
              <a:rPr lang="ru-RU" altLang="ru-RU" sz="1000" baseline="0" dirty="0">
                <a:solidFill>
                  <a:schemeClr val="accent2"/>
                </a:solidFill>
              </a:rPr>
              <a:t> финансов </a:t>
            </a:r>
            <a:r>
              <a:rPr lang="ru-RU" altLang="ru-RU" sz="1000" dirty="0">
                <a:solidFill>
                  <a:schemeClr val="accent2"/>
                </a:solidFill>
              </a:rPr>
              <a:t>Липецкая область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40" y="4715666"/>
            <a:ext cx="1925637" cy="17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957" y="4912006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2425" y="6365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4E77-853F-4D4F-A12C-D37084F228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3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7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2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rgbClr val="F2AC44"/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rgbClr val="F2AC44"/>
                  </a:solidFill>
                </a:rPr>
                <a:t>область</a:t>
              </a:r>
            </a:p>
          </p:txBody>
        </p:sp>
        <p:pic>
          <p:nvPicPr>
            <p:cNvPr id="9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46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43573" y="1809239"/>
            <a:ext cx="572307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500" b="1" dirty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ИСПОЛНЕНИЕ ОБЛАСТНОГО БЮДЖЕТА ЗА 2023 ГОД</a:t>
            </a:r>
          </a:p>
          <a:p>
            <a:pPr algn="ctr"/>
            <a:r>
              <a:rPr lang="ru-RU" altLang="ru-RU" sz="3500" b="1" dirty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отчет для граждан</a:t>
            </a:r>
          </a:p>
          <a:p>
            <a:pPr algn="ctr"/>
            <a:endParaRPr lang="ru-RU" altLang="ru-RU" sz="3500" b="1" dirty="0">
              <a:solidFill>
                <a:srgbClr val="FFFFFF"/>
              </a:solidFill>
              <a:latin typeface="+mj-lt"/>
              <a:ea typeface="Questrial"/>
              <a:cs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91595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80" y="228601"/>
            <a:ext cx="10260120" cy="588961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ДОХОДАМ ЗА 2023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46230828"/>
              </p:ext>
            </p:extLst>
          </p:nvPr>
        </p:nvGraphicFramePr>
        <p:xfrm>
          <a:off x="461640" y="1398741"/>
          <a:ext cx="10067815" cy="496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61674" y="817562"/>
            <a:ext cx="7296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областного бюджета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115 738,6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69635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781215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трансферты, поступившие  из федерального бюджета в 2023 году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7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727795"/>
              </p:ext>
            </p:extLst>
          </p:nvPr>
        </p:nvGraphicFramePr>
        <p:xfrm>
          <a:off x="772357" y="1251750"/>
          <a:ext cx="7802476" cy="4862526"/>
        </p:xfrm>
        <a:graphic>
          <a:graphicData uri="http://schemas.openxmlformats.org/drawingml/2006/table">
            <a:tbl>
              <a:tblPr/>
              <a:tblGrid>
                <a:gridCol w="586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1957748566"/>
                    </a:ext>
                  </a:extLst>
                </a:gridCol>
              </a:tblGrid>
              <a:tr h="361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ru-RU" sz="2000" b="0" i="0" u="none" strike="noStrike" dirty="0">
                        <a:solidFill>
                          <a:srgbClr val="2D4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межбюджетных трансфертов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22 285,4</a:t>
                      </a:r>
                      <a:endParaRPr lang="ru-RU" sz="2000" b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699,0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1 788,7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15 310,1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4 487,6</a:t>
                      </a:r>
                    </a:p>
                    <a:p>
                      <a:pPr algn="l" fontAlgn="b"/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681979"/>
                  </a:ext>
                </a:extLst>
              </a:tr>
              <a:tr h="421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сельского хозяйства</a:t>
                      </a: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3 134,1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82689"/>
                  </a:ext>
                </a:extLst>
              </a:tr>
              <a:tr h="421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здравоохранения</a:t>
                      </a:r>
                    </a:p>
                  </a:txBody>
                  <a:tcPr marL="14400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3 093,0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8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212699"/>
            <a:ext cx="8538265" cy="588961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расходам по разделам классификации расходов бюджета за 2023 год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479199"/>
              </p:ext>
            </p:extLst>
          </p:nvPr>
        </p:nvGraphicFramePr>
        <p:xfrm>
          <a:off x="908719" y="952500"/>
          <a:ext cx="9101973" cy="557942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6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2022 году, млн.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 2023 года, млн.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2023 году, млн.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плана 2023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2022 году, 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РАСХОДЫ   ВСЕГО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118 044,9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106 846,5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4 263,9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28 999,9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26 706,8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8 550,4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1 057,7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21 370,9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21 014,2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2 014,3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2 002,8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14 019,8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13 569,4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21 669,5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23 898,5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1 905,8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2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ДОЛГА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5 806,4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3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773" y="167951"/>
            <a:ext cx="9698912" cy="806434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91984326"/>
              </p:ext>
            </p:extLst>
          </p:nvPr>
        </p:nvGraphicFramePr>
        <p:xfrm>
          <a:off x="167952" y="806434"/>
          <a:ext cx="11346024" cy="575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06678" y="806434"/>
            <a:ext cx="273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106 846,5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8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818964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бюджетам  муниципальных образований в 2023 году – 34 665,9 млн. руб.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9242425" y="6365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FAF64E77-853F-4D4F-A12C-D37084F22861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60801273"/>
              </p:ext>
            </p:extLst>
          </p:nvPr>
        </p:nvGraphicFramePr>
        <p:xfrm>
          <a:off x="324835" y="1477358"/>
          <a:ext cx="7930644" cy="50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9735BDA-7156-488B-8CD8-43A4669DC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02" y="3761117"/>
            <a:ext cx="3760158" cy="26047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A1C56B5-6C83-4FBD-81E0-5817CFCD8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01711"/>
            <a:ext cx="4187346" cy="29872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9415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8CE55-6F43-4620-85DB-8BBEB4CC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984" y="70339"/>
            <a:ext cx="9301285" cy="870437"/>
          </a:xfrm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поддержки, предоставляемые гражданам из областного бюджета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(1)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19ECB97-6039-4DBB-9868-9C074123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09998"/>
              </p:ext>
            </p:extLst>
          </p:nvPr>
        </p:nvGraphicFramePr>
        <p:xfrm>
          <a:off x="588017" y="1340886"/>
          <a:ext cx="9301286" cy="910578"/>
        </p:xfrm>
        <a:graphic>
          <a:graphicData uri="http://schemas.openxmlformats.org/drawingml/2006/table">
            <a:tbl>
              <a:tblPr/>
              <a:tblGrid>
                <a:gridCol w="4889928">
                  <a:extLst>
                    <a:ext uri="{9D8B030D-6E8A-4147-A177-3AD203B41FA5}">
                      <a16:colId xmlns:a16="http://schemas.microsoft.com/office/drawing/2014/main" val="901732711"/>
                    </a:ext>
                  </a:extLst>
                </a:gridCol>
                <a:gridCol w="1507214">
                  <a:extLst>
                    <a:ext uri="{9D8B030D-6E8A-4147-A177-3AD203B41FA5}">
                      <a16:colId xmlns:a16="http://schemas.microsoft.com/office/drawing/2014/main" val="2231861638"/>
                    </a:ext>
                  </a:extLst>
                </a:gridCol>
                <a:gridCol w="1433690">
                  <a:extLst>
                    <a:ext uri="{9D8B030D-6E8A-4147-A177-3AD203B41FA5}">
                      <a16:colId xmlns:a16="http://schemas.microsoft.com/office/drawing/2014/main" val="2213985505"/>
                    </a:ext>
                  </a:extLst>
                </a:gridCol>
                <a:gridCol w="1470454">
                  <a:extLst>
                    <a:ext uri="{9D8B030D-6E8A-4147-A177-3AD203B41FA5}">
                      <a16:colId xmlns:a16="http://schemas.microsoft.com/office/drawing/2014/main" val="1767278918"/>
                    </a:ext>
                  </a:extLst>
                </a:gridCol>
              </a:tblGrid>
              <a:tr h="910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поддержки, предоставляемые гражданам из областного бюджета 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83234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11B70-5E24-493C-85BB-24E36553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6E3B7-64D1-4F2E-95D8-56E325697305}"/>
              </a:ext>
            </a:extLst>
          </p:cNvPr>
          <p:cNvSpPr txBox="1"/>
          <p:nvPr/>
        </p:nvSpPr>
        <p:spPr>
          <a:xfrm>
            <a:off x="7012864" y="97517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92994"/>
              </p:ext>
            </p:extLst>
          </p:nvPr>
        </p:nvGraphicFramePr>
        <p:xfrm>
          <a:off x="588018" y="2260660"/>
          <a:ext cx="9297854" cy="4199969"/>
        </p:xfrm>
        <a:graphic>
          <a:graphicData uri="http://schemas.openxmlformats.org/drawingml/2006/table">
            <a:tbl>
              <a:tblPr/>
              <a:tblGrid>
                <a:gridCol w="4889756">
                  <a:extLst>
                    <a:ext uri="{9D8B030D-6E8A-4147-A177-3AD203B41FA5}">
                      <a16:colId xmlns:a16="http://schemas.microsoft.com/office/drawing/2014/main" val="185875949"/>
                    </a:ext>
                  </a:extLst>
                </a:gridCol>
                <a:gridCol w="1518249">
                  <a:extLst>
                    <a:ext uri="{9D8B030D-6E8A-4147-A177-3AD203B41FA5}">
                      <a16:colId xmlns:a16="http://schemas.microsoft.com/office/drawing/2014/main" val="116308587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462591318"/>
                    </a:ext>
                  </a:extLst>
                </a:gridCol>
                <a:gridCol w="1466491">
                  <a:extLst>
                    <a:ext uri="{9D8B030D-6E8A-4147-A177-3AD203B41FA5}">
                      <a16:colId xmlns:a16="http://schemas.microsoft.com/office/drawing/2014/main" val="988455966"/>
                    </a:ext>
                  </a:extLst>
                </a:gridCol>
              </a:tblGrid>
              <a:tr h="402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гарантии семьям с детьми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4 316,1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4 272,7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8226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приемным и опекунским семьям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376,0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361,0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90894"/>
                  </a:ext>
                </a:extLst>
              </a:tr>
              <a:tr h="393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детей-сирот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149,3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143,9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94044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школьников и студентов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1 101,0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1 005,0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16463"/>
                  </a:ext>
                </a:extLst>
              </a:tr>
              <a:tr h="1076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региональным льготникам (ветераны труда, ветераны труда Липецкой области, труженики тыла, репрессированные и реабилитированные гражданам) и федеральным льготникам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2 264,2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2 220,2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23129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 малоимущих граждан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1 558,6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1 542,5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45553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пожилых граждан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170,8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168,0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77465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Региональные доплаты к пенсии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8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1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F947A-E9AF-4030-8E90-09977497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08" y="149470"/>
            <a:ext cx="10020300" cy="747224"/>
          </a:xfrm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поддержки, предоставляемые гражданам из областного бюджета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(2)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63FACB1-AEC5-4468-A0CA-AA33D800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33311"/>
              </p:ext>
            </p:extLst>
          </p:nvPr>
        </p:nvGraphicFramePr>
        <p:xfrm>
          <a:off x="638355" y="1355391"/>
          <a:ext cx="9213011" cy="816760"/>
        </p:xfrm>
        <a:graphic>
          <a:graphicData uri="http://schemas.openxmlformats.org/drawingml/2006/table">
            <a:tbl>
              <a:tblPr/>
              <a:tblGrid>
                <a:gridCol w="4620343">
                  <a:extLst>
                    <a:ext uri="{9D8B030D-6E8A-4147-A177-3AD203B41FA5}">
                      <a16:colId xmlns:a16="http://schemas.microsoft.com/office/drawing/2014/main" val="3082620512"/>
                    </a:ext>
                  </a:extLst>
                </a:gridCol>
                <a:gridCol w="1556304">
                  <a:extLst>
                    <a:ext uri="{9D8B030D-6E8A-4147-A177-3AD203B41FA5}">
                      <a16:colId xmlns:a16="http://schemas.microsoft.com/office/drawing/2014/main" val="926524066"/>
                    </a:ext>
                  </a:extLst>
                </a:gridCol>
                <a:gridCol w="1458880">
                  <a:extLst>
                    <a:ext uri="{9D8B030D-6E8A-4147-A177-3AD203B41FA5}">
                      <a16:colId xmlns:a16="http://schemas.microsoft.com/office/drawing/2014/main" val="2484782950"/>
                    </a:ext>
                  </a:extLst>
                </a:gridCol>
                <a:gridCol w="1577484">
                  <a:extLst>
                    <a:ext uri="{9D8B030D-6E8A-4147-A177-3AD203B41FA5}">
                      <a16:colId xmlns:a16="http://schemas.microsoft.com/office/drawing/2014/main" val="2489717712"/>
                    </a:ext>
                  </a:extLst>
                </a:gridCol>
              </a:tblGrid>
              <a:tr h="81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поддержки, предоставляемые гражданам из областного бюджета </a:t>
                      </a: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3429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6EC2A-C62A-40AD-BFCC-1CB8069DB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3D192-CA98-4B55-9787-D5A44DF69A5B}"/>
              </a:ext>
            </a:extLst>
          </p:cNvPr>
          <p:cNvSpPr txBox="1"/>
          <p:nvPr/>
        </p:nvSpPr>
        <p:spPr>
          <a:xfrm>
            <a:off x="6892505" y="95528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41765"/>
              </p:ext>
            </p:extLst>
          </p:nvPr>
        </p:nvGraphicFramePr>
        <p:xfrm>
          <a:off x="646981" y="2100859"/>
          <a:ext cx="9204385" cy="4230930"/>
        </p:xfrm>
        <a:graphic>
          <a:graphicData uri="http://schemas.openxmlformats.org/drawingml/2006/table">
            <a:tbl>
              <a:tblPr/>
              <a:tblGrid>
                <a:gridCol w="4615132">
                  <a:extLst>
                    <a:ext uri="{9D8B030D-6E8A-4147-A177-3AD203B41FA5}">
                      <a16:colId xmlns:a16="http://schemas.microsoft.com/office/drawing/2014/main" val="97835254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1169517910"/>
                    </a:ext>
                  </a:extLst>
                </a:gridCol>
                <a:gridCol w="1466491">
                  <a:extLst>
                    <a:ext uri="{9D8B030D-6E8A-4147-A177-3AD203B41FA5}">
                      <a16:colId xmlns:a16="http://schemas.microsoft.com/office/drawing/2014/main" val="3550678384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1678734795"/>
                    </a:ext>
                  </a:extLst>
                </a:gridCol>
              </a:tblGrid>
              <a:tr h="588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студентам, обучающимся по медицинскому профилю </a:t>
                      </a:r>
                    </a:p>
                  </a:txBody>
                  <a:tcPr marL="72255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91786"/>
                  </a:ext>
                </a:extLst>
              </a:tr>
              <a:tr h="862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Льготы по оплате жилья, коммунальных услуг, работникам социально-культурной сферы на селе, меры социальной поддержки медицинских работников</a:t>
                      </a:r>
                    </a:p>
                  </a:txBody>
                  <a:tcPr marL="80746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242,0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224,1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92,6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27947"/>
                  </a:ext>
                </a:extLst>
              </a:tr>
              <a:tr h="466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по линии здравоохранения</a:t>
                      </a:r>
                    </a:p>
                  </a:txBody>
                  <a:tcPr marL="80746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1 762,5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1 757,3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48338"/>
                  </a:ext>
                </a:extLst>
              </a:tr>
              <a:tr h="466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летнего отдыха, оздоровление детей</a:t>
                      </a:r>
                    </a:p>
                  </a:txBody>
                  <a:tcPr marL="80746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253,3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253,2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58672"/>
                  </a:ext>
                </a:extLst>
              </a:tr>
              <a:tr h="511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Льготный проезд региональным льготникам и инвалидам</a:t>
                      </a:r>
                    </a:p>
                  </a:txBody>
                  <a:tcPr marL="80746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286,4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281,7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75724"/>
                  </a:ext>
                </a:extLst>
              </a:tr>
              <a:tr h="479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помощь отдельным категориям граждан</a:t>
                      </a:r>
                    </a:p>
                  </a:txBody>
                  <a:tcPr marL="80746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189,3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187,8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32101"/>
                  </a:ext>
                </a:extLst>
              </a:tr>
              <a:tr h="588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F5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участникам специальной военной операции и членам их семей</a:t>
                      </a:r>
                    </a:p>
                  </a:txBody>
                  <a:tcPr marL="80746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475,8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397,3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45939"/>
                  </a:ext>
                </a:extLst>
              </a:tr>
              <a:tr h="196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547,2</a:t>
                      </a:r>
                      <a:endParaRPr lang="ru-RU" sz="17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  <a:endParaRPr lang="ru-RU" sz="17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8972" marR="8972" marT="8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0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1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555" y="113458"/>
            <a:ext cx="9916357" cy="798990"/>
          </a:xfrm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ГОРОДСКАЯ СРЕДА в 2023 г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1019" y="1072701"/>
            <a:ext cx="978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BE0C0BD-210E-42A0-99B7-B17F98F03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57508"/>
              </p:ext>
            </p:extLst>
          </p:nvPr>
        </p:nvGraphicFramePr>
        <p:xfrm>
          <a:off x="892629" y="1112051"/>
          <a:ext cx="9350828" cy="3437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5024">
                  <a:extLst>
                    <a:ext uri="{9D8B030D-6E8A-4147-A177-3AD203B41FA5}">
                      <a16:colId xmlns:a16="http://schemas.microsoft.com/office/drawing/2014/main" val="2896975143"/>
                    </a:ext>
                  </a:extLst>
                </a:gridCol>
                <a:gridCol w="1603376">
                  <a:extLst>
                    <a:ext uri="{9D8B030D-6E8A-4147-A177-3AD203B41FA5}">
                      <a16:colId xmlns:a16="http://schemas.microsoft.com/office/drawing/2014/main" val="3357679495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4197484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11410903"/>
                    </a:ext>
                  </a:extLst>
                </a:gridCol>
              </a:tblGrid>
              <a:tr h="759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раздела, подраздела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62387"/>
                  </a:ext>
                </a:extLst>
              </a:tr>
              <a:tr h="517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8550,4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5940,3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03052"/>
                  </a:ext>
                </a:extLst>
              </a:tr>
              <a:tr h="26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96082"/>
                  </a:ext>
                </a:extLst>
              </a:tr>
              <a:tr h="358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585,6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97752"/>
                  </a:ext>
                </a:extLst>
              </a:tr>
              <a:tr h="513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6014,8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3695,9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26074"/>
                  </a:ext>
                </a:extLst>
              </a:tr>
              <a:tr h="466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1511,9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1232,1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55131"/>
                  </a:ext>
                </a:extLst>
              </a:tr>
              <a:tr h="406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ЖКХ</a:t>
                      </a:r>
                      <a:endParaRPr lang="ru-RU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438,1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432,5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372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1" y="4356010"/>
            <a:ext cx="4837552" cy="25019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31" y="4302897"/>
            <a:ext cx="4992864" cy="26314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4297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53457-FCA5-4BD5-B183-78BC3C06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36" y="224287"/>
            <a:ext cx="9040483" cy="7399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жилыми помещениями детей-сирот и детей, оставшихся без попечения родителей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D04A0-992D-4FAB-A484-FE4F8A73F827}"/>
              </a:ext>
            </a:extLst>
          </p:cNvPr>
          <p:cNvSpPr txBox="1"/>
          <p:nvPr/>
        </p:nvSpPr>
        <p:spPr>
          <a:xfrm>
            <a:off x="8419382" y="964212"/>
            <a:ext cx="154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E7D823-8700-4C49-A536-3AAC6F00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1CBC396-67A6-4C6A-A6F2-8230DD85D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93831"/>
              </p:ext>
            </p:extLst>
          </p:nvPr>
        </p:nvGraphicFramePr>
        <p:xfrm>
          <a:off x="2985794" y="1514524"/>
          <a:ext cx="7900741" cy="4025008"/>
        </p:xfrm>
        <a:graphic>
          <a:graphicData uri="http://schemas.openxmlformats.org/drawingml/2006/table">
            <a:tbl>
              <a:tblPr/>
              <a:tblGrid>
                <a:gridCol w="3716479">
                  <a:extLst>
                    <a:ext uri="{9D8B030D-6E8A-4147-A177-3AD203B41FA5}">
                      <a16:colId xmlns:a16="http://schemas.microsoft.com/office/drawing/2014/main" val="2457117316"/>
                    </a:ext>
                  </a:extLst>
                </a:gridCol>
                <a:gridCol w="1402571">
                  <a:extLst>
                    <a:ext uri="{9D8B030D-6E8A-4147-A177-3AD203B41FA5}">
                      <a16:colId xmlns:a16="http://schemas.microsoft.com/office/drawing/2014/main" val="264842697"/>
                    </a:ext>
                  </a:extLst>
                </a:gridCol>
                <a:gridCol w="1351215">
                  <a:extLst>
                    <a:ext uri="{9D8B030D-6E8A-4147-A177-3AD203B41FA5}">
                      <a16:colId xmlns:a16="http://schemas.microsoft.com/office/drawing/2014/main" val="278560208"/>
                    </a:ext>
                  </a:extLst>
                </a:gridCol>
                <a:gridCol w="1430476">
                  <a:extLst>
                    <a:ext uri="{9D8B030D-6E8A-4147-A177-3AD203B41FA5}">
                      <a16:colId xmlns:a16="http://schemas.microsoft.com/office/drawing/2014/main" val="2964351122"/>
                    </a:ext>
                  </a:extLst>
                </a:gridCol>
              </a:tblGrid>
              <a:tr h="1238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 роста к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21080"/>
                  </a:ext>
                </a:extLst>
              </a:tr>
              <a:tr h="556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и строительство жилья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476,4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82523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 средства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70,4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114,8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81527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областные средства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406,0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86,7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65241"/>
                  </a:ext>
                </a:extLst>
              </a:tr>
              <a:tr h="556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выплаты на приобретение жилья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345,1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406,0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62248"/>
                  </a:ext>
                </a:extLst>
              </a:tr>
              <a:tr h="430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821,5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133,7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68090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 количество приобретенных квартир, 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292</a:t>
                      </a:r>
                      <a:endParaRPr lang="ru-RU" sz="1800" b="1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105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028"/>
            <a:ext cx="3135086" cy="3101392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377714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4A51-DED3-41DD-A6A5-9CF9C306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50" y="246016"/>
            <a:ext cx="9693454" cy="1276314"/>
          </a:xfrm>
          <a:noFill/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населения Липецкой области качественным жильем, социальной инфраструктурой и услугами ЖКХ            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845389"/>
            <a:ext cx="11572535" cy="5960853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86D55AA-D840-4F93-8135-3044BA4B0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24472"/>
              </p:ext>
            </p:extLst>
          </p:nvPr>
        </p:nvGraphicFramePr>
        <p:xfrm>
          <a:off x="1748899" y="1656272"/>
          <a:ext cx="8128346" cy="4358067"/>
        </p:xfrm>
        <a:graphic>
          <a:graphicData uri="http://schemas.openxmlformats.org/drawingml/2006/table">
            <a:tbl>
              <a:tblPr/>
              <a:tblGrid>
                <a:gridCol w="2979677">
                  <a:extLst>
                    <a:ext uri="{9D8B030D-6E8A-4147-A177-3AD203B41FA5}">
                      <a16:colId xmlns:a16="http://schemas.microsoft.com/office/drawing/2014/main" val="4049669836"/>
                    </a:ext>
                  </a:extLst>
                </a:gridCol>
                <a:gridCol w="1218160">
                  <a:extLst>
                    <a:ext uri="{9D8B030D-6E8A-4147-A177-3AD203B41FA5}">
                      <a16:colId xmlns:a16="http://schemas.microsoft.com/office/drawing/2014/main" val="3472096856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1468310890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3644522571"/>
                    </a:ext>
                  </a:extLst>
                </a:gridCol>
                <a:gridCol w="1247694">
                  <a:extLst>
                    <a:ext uri="{9D8B030D-6E8A-4147-A177-3AD203B41FA5}">
                      <a16:colId xmlns:a16="http://schemas.microsoft.com/office/drawing/2014/main" val="1230309170"/>
                    </a:ext>
                  </a:extLst>
                </a:gridCol>
              </a:tblGrid>
              <a:tr h="498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Подпрограммы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и строительство жилья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выплаты в связи с рождением ребенка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75868"/>
                  </a:ext>
                </a:extLst>
              </a:tr>
              <a:tr h="1079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человек (семей), получивших выплаты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человек (семей), получивших выплаты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99910"/>
                  </a:ext>
                </a:extLst>
              </a:tr>
              <a:tr h="7775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 государственной поддержке в обеспечении жильем молодых семей</a:t>
                      </a:r>
                    </a:p>
                  </a:txBody>
                  <a:tcPr marL="75428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211,0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211,0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12839"/>
                  </a:ext>
                </a:extLst>
              </a:tr>
              <a:tr h="54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Ипотечное жилищное кредитование</a:t>
                      </a:r>
                    </a:p>
                  </a:txBody>
                  <a:tcPr marL="75428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13058"/>
                  </a:ext>
                </a:extLst>
              </a:tr>
              <a:tr h="5574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Свой Дом – работники бюджетной сферы</a:t>
                      </a:r>
                    </a:p>
                  </a:txBody>
                  <a:tcPr marL="75428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11541"/>
                  </a:ext>
                </a:extLst>
              </a:tr>
              <a:tr h="4770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Свой Дом – многодетная семья</a:t>
                      </a:r>
                    </a:p>
                  </a:txBody>
                  <a:tcPr marL="75428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7818"/>
                  </a:ext>
                </a:extLst>
              </a:tr>
              <a:tr h="420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Свой Дом</a:t>
                      </a:r>
                    </a:p>
                  </a:txBody>
                  <a:tcPr marL="75428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88889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888878-C188-4360-BE71-ABBF6C35C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9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228601"/>
            <a:ext cx="7444414" cy="588961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0314" y="373678"/>
            <a:ext cx="4749553" cy="5458951"/>
          </a:xfrm>
          <a:prstGeom prst="rect">
            <a:avLst/>
          </a:prstGeom>
          <a:noFill/>
          <a:effectLst>
            <a:softEdge rad="6350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Бюджет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(от старонормандского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–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кошель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, сумка, кожаный мешок) – форма образования и расходования денежных средств, предназначенных для финансового обеспечения задач и  функций государства и местного самоуправления.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Доходы бюджета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– безвозмездные и безвозвратные поступления денежных средств в бюджет: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Налоговые доходы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– поступления от уплаты налогов, установленных Налоговым кодексом РФ( налог на прибыль, налог на доходы физических лиц, налог на имущество организаций и др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.);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8438" y="1311216"/>
            <a:ext cx="4986068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Неналоговые доходы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– поступления от уплаты пошлин и сборов, установленных законодательством РФ, доходы от использования государственного имущества, плата за негативное воздействие на окружающую среду, штрафы за нарушение законодательства и др.;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defRPr/>
            </a:pP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Безвозмездные поступления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– поступления от других бюджетов бюджетной системы, граждан и организаций (межбюджетные поступления из федерального бюджета в виде дотаций, субвенций, субсидий, поступления от юридических и физических лиц).</a:t>
            </a:r>
          </a:p>
        </p:txBody>
      </p:sp>
    </p:spTree>
    <p:extLst>
      <p:ext uri="{BB962C8B-B14F-4D97-AF65-F5344CB8AC3E}">
        <p14:creationId xmlns:p14="http://schemas.microsoft.com/office/powerpoint/2010/main" val="174469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846" y="251927"/>
            <a:ext cx="10343375" cy="468229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1019" y="1072701"/>
            <a:ext cx="978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61" y="1098689"/>
            <a:ext cx="9232776" cy="5201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Капремонт общего имущества многоквартирных домов  -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2 321,0 млн. руб., в т. ч. за счет областного бюджета - 100,0 млн. руб., за счет собственников – 2 221,0 млн. руб. </a:t>
            </a:r>
          </a:p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 – 1 170,5 млн. руб.</a:t>
            </a:r>
          </a:p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 – 5 963,1 млн. руб., в т. ч. областной бюджет - 2 588,5 млн. руб., федеральный – 1 346,5 млн. руб., средства ФРТ – 1 132,8 млн. руб., специального казначейского кредита – 895,2 млн. руб.</a:t>
            </a:r>
          </a:p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жилищного строительства – 1 121,6 млн. руб., в т. ч. федеральный бюджет – 1 064,2 млн. руб., областной – 57,4 млн. руб.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7379" y="2547318"/>
            <a:ext cx="1970842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пространств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6256" y="1767660"/>
            <a:ext cx="159798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B238-EE29-4241-AFF6-C3B68DBC7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616" y="175671"/>
            <a:ext cx="7014809" cy="460575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DB1296-F220-4491-92AF-541F81BA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837" y="6351401"/>
            <a:ext cx="2844800" cy="365125"/>
          </a:xfrm>
        </p:spPr>
        <p:txBody>
          <a:bodyPr/>
          <a:lstStyle/>
          <a:p>
            <a:fld id="{C6EF2572-C151-4D2B-8E21-0C572B02758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FA8D1-DB05-4A01-A02C-76462A1DD73B}"/>
              </a:ext>
            </a:extLst>
          </p:cNvPr>
          <p:cNvSpPr txBox="1"/>
          <p:nvPr/>
        </p:nvSpPr>
        <p:spPr>
          <a:xfrm>
            <a:off x="1024279" y="697079"/>
            <a:ext cx="980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в 2023 году,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6" y="1318156"/>
            <a:ext cx="2682206" cy="521580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49369"/>
              </p:ext>
            </p:extLst>
          </p:nvPr>
        </p:nvGraphicFramePr>
        <p:xfrm>
          <a:off x="2332312" y="1457865"/>
          <a:ext cx="7824159" cy="4796445"/>
        </p:xfrm>
        <a:graphic>
          <a:graphicData uri="http://schemas.openxmlformats.org/drawingml/2006/table">
            <a:tbl>
              <a:tblPr/>
              <a:tblGrid>
                <a:gridCol w="4040967">
                  <a:extLst>
                    <a:ext uri="{9D8B030D-6E8A-4147-A177-3AD203B41FA5}">
                      <a16:colId xmlns:a16="http://schemas.microsoft.com/office/drawing/2014/main" val="2184991552"/>
                    </a:ext>
                  </a:extLst>
                </a:gridCol>
                <a:gridCol w="1169388">
                  <a:extLst>
                    <a:ext uri="{9D8B030D-6E8A-4147-A177-3AD203B41FA5}">
                      <a16:colId xmlns:a16="http://schemas.microsoft.com/office/drawing/2014/main" val="923312259"/>
                    </a:ext>
                  </a:extLst>
                </a:gridCol>
                <a:gridCol w="1362973">
                  <a:extLst>
                    <a:ext uri="{9D8B030D-6E8A-4147-A177-3AD203B41FA5}">
                      <a16:colId xmlns:a16="http://schemas.microsoft.com/office/drawing/2014/main" val="3843176573"/>
                    </a:ext>
                  </a:extLst>
                </a:gridCol>
                <a:gridCol w="1250831">
                  <a:extLst>
                    <a:ext uri="{9D8B030D-6E8A-4147-A177-3AD203B41FA5}">
                      <a16:colId xmlns:a16="http://schemas.microsoft.com/office/drawing/2014/main" val="2234826090"/>
                    </a:ext>
                  </a:extLst>
                </a:gridCol>
              </a:tblGrid>
              <a:tr h="771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  исполнения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46209"/>
                  </a:ext>
                </a:extLst>
              </a:tr>
              <a:tr h="384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14 019,8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13 569,4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51854"/>
                  </a:ext>
                </a:extLst>
              </a:tr>
              <a:tr h="21611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3203"/>
                  </a:ext>
                </a:extLst>
              </a:tr>
              <a:tr h="386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Стационарная медицинская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6 609,5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6 526,3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57697"/>
                  </a:ext>
                </a:extLst>
              </a:tr>
              <a:tr h="34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Амбулаторная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2 581,8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2 538,4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30746"/>
                  </a:ext>
                </a:extLst>
              </a:tr>
              <a:tr h="396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Скорая медицинская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96864"/>
                  </a:ext>
                </a:extLst>
              </a:tr>
              <a:tr h="584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Санаторно-оздоровительная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232,4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230,4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48326"/>
                  </a:ext>
                </a:extLst>
              </a:tr>
              <a:tr h="994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Заготовка, переработка, хранение и обеспечение безопасности донорской крови и ее компонентов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208,9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208,9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9328"/>
                  </a:ext>
                </a:extLst>
              </a:tr>
              <a:tr h="509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4 281,4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3 960,2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9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B238-EE29-4241-AFF6-C3B68DBC7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616" y="175671"/>
            <a:ext cx="7014809" cy="460575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DB1296-F220-4491-92AF-541F81BA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837" y="6351401"/>
            <a:ext cx="2844800" cy="365125"/>
          </a:xfrm>
        </p:spPr>
        <p:txBody>
          <a:bodyPr/>
          <a:lstStyle/>
          <a:p>
            <a:fld id="{C6EF2572-C151-4D2B-8E21-0C572B02758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28801" y="820912"/>
            <a:ext cx="87401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объектов здравоохранения в 2023 году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51886"/>
              </p:ext>
            </p:extLst>
          </p:nvPr>
        </p:nvGraphicFramePr>
        <p:xfrm>
          <a:off x="767750" y="1850152"/>
          <a:ext cx="8609163" cy="2862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1074">
                  <a:extLst>
                    <a:ext uri="{9D8B030D-6E8A-4147-A177-3AD203B41FA5}">
                      <a16:colId xmlns:a16="http://schemas.microsoft.com/office/drawing/2014/main" val="3764798407"/>
                    </a:ext>
                  </a:extLst>
                </a:gridCol>
                <a:gridCol w="1808089">
                  <a:extLst>
                    <a:ext uri="{9D8B030D-6E8A-4147-A177-3AD203B41FA5}">
                      <a16:colId xmlns:a16="http://schemas.microsoft.com/office/drawing/2014/main" val="3720997605"/>
                    </a:ext>
                  </a:extLst>
                </a:gridCol>
              </a:tblGrid>
              <a:tr h="4744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56106"/>
                  </a:ext>
                </a:extLst>
              </a:tr>
              <a:tr h="439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5 стационаров, 5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поликлиник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санаторий "Лесная сказка", здание судмедэкспертизы</a:t>
                      </a: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" marR="7446" marT="74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73217"/>
                  </a:ext>
                </a:extLst>
              </a:tr>
              <a:tr h="4079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48971"/>
                  </a:ext>
                </a:extLst>
              </a:tr>
              <a:tr h="51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 подразделений стационаров, 23 отделения поликлиник</a:t>
                      </a: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" marR="7446" marT="74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32545"/>
                  </a:ext>
                </a:extLst>
              </a:tr>
              <a:tr h="4449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947546"/>
                  </a:ext>
                </a:extLst>
              </a:tr>
              <a:tr h="460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149 автоматизированных рабочих мест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 6 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серверов</a:t>
                      </a: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" marR="7446" marT="74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3030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37893" y="1370476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73185"/>
              </p:ext>
            </p:extLst>
          </p:nvPr>
        </p:nvGraphicFramePr>
        <p:xfrm>
          <a:off x="767750" y="4712156"/>
          <a:ext cx="8617790" cy="1639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9481">
                  <a:extLst>
                    <a:ext uri="{9D8B030D-6E8A-4147-A177-3AD203B41FA5}">
                      <a16:colId xmlns:a16="http://schemas.microsoft.com/office/drawing/2014/main" val="3764798407"/>
                    </a:ext>
                  </a:extLst>
                </a:gridCol>
                <a:gridCol w="1768309">
                  <a:extLst>
                    <a:ext uri="{9D8B030D-6E8A-4147-A177-3AD203B41FA5}">
                      <a16:colId xmlns:a16="http://schemas.microsoft.com/office/drawing/2014/main" val="3720997605"/>
                    </a:ext>
                  </a:extLst>
                </a:gridCol>
              </a:tblGrid>
              <a:tr h="4054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 технической базы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56106"/>
                  </a:ext>
                </a:extLst>
              </a:tr>
              <a:tr h="74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Оснащение высокотехнологичным оборудованием - 63 единицы, автотранспортом - 56 единиц</a:t>
                      </a: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</a:p>
                  </a:txBody>
                  <a:tcPr marL="7446" marR="7446" marT="74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73217"/>
                  </a:ext>
                </a:extLst>
              </a:tr>
              <a:tr h="4894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в эксплуатацию 11 резервных источников питания</a:t>
                      </a: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</a:p>
                  </a:txBody>
                  <a:tcPr marL="7446" marR="7446" marT="74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06170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20" y="414068"/>
            <a:ext cx="3073879" cy="48739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04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B238-EE29-4241-AFF6-C3B68DBC7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936" y="251628"/>
            <a:ext cx="7014809" cy="460575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DB1296-F220-4491-92AF-541F81BA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161" y="6972503"/>
            <a:ext cx="2844800" cy="365125"/>
          </a:xfrm>
        </p:spPr>
        <p:txBody>
          <a:bodyPr/>
          <a:lstStyle/>
          <a:p>
            <a:fld id="{C6EF2572-C151-4D2B-8E21-0C572B02758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36387" y="1090393"/>
            <a:ext cx="590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2023 году</a:t>
            </a:r>
          </a:p>
          <a:p>
            <a:pPr algn="ctr" fontAlgn="ctr"/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84" y="50079"/>
            <a:ext cx="4489915" cy="50893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348286" y="2893601"/>
            <a:ext cx="1046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сети подведомственных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– 23 437,8 млн. руб.,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бюджет – 228,9 млн. руб., ОМС – 16 208,9 млн. руб.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6" y="1937377"/>
            <a:ext cx="983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Подушевое финансирование в расчете на одного жителя – 20 810 руб.,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бюджет – 6418 руб., средства ОМС – 14 392 руб.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86" y="3772821"/>
            <a:ext cx="964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льготными лекарствами – 1 554,8 млн. руб.,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за счет средств областного бюджета – 1 143,3 млн. руб.,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– 411,5 млн. руб.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286" y="5097703"/>
            <a:ext cx="956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Зубопротезирование льготных категорий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– 99,7 млн. руб.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286" y="5686230"/>
            <a:ext cx="940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пациентов за пределами области – 14,0 млн. руб.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B238-EE29-4241-AFF6-C3B68DBC7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9574" y="312420"/>
            <a:ext cx="7014809" cy="4605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DB1296-F220-4491-92AF-541F81BA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66191"/>
            <a:ext cx="2844800" cy="365125"/>
          </a:xfrm>
        </p:spPr>
        <p:txBody>
          <a:bodyPr/>
          <a:lstStyle/>
          <a:p>
            <a:fld id="{C6EF2572-C151-4D2B-8E21-0C572B027588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9" y="918418"/>
            <a:ext cx="3090930" cy="59395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265282" y="1209264"/>
            <a:ext cx="9778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объем господдержки предприятий АПК составил 3,6 млрд. руб., в т. ч. 0,5 млрд. руб. – средства областного бюджета, 3,1 млрд. руб. – федерального. Из низ на поддержку малых форм хозяйствования направлено 333,5 млн. руб.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2022 годом объем господдержки вырос на 3%.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5282" y="3254435"/>
            <a:ext cx="9507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госпрограммы «Развитие сельского хозяйства и регулирование рынков сельхозпродукции, сырья и продовольствия Липецкой области» на условиях софинансирования из федерального бюджета предоставлены гранты в сумме 160,5 млн. руб.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5282" y="5061128"/>
            <a:ext cx="960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«Акселерация субъектов МСП» направлена финансовая поддержка в объеме 170,5 млн. руб.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5818A6-00E9-4A6E-8F8F-013B1567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34303"/>
            <a:ext cx="8969828" cy="858327"/>
          </a:xfrm>
        </p:spPr>
        <p:txBody>
          <a:bodyPr/>
          <a:lstStyle/>
          <a:p>
            <a:pPr>
              <a:tabLst>
                <a:tab pos="982663" algn="l"/>
              </a:tabLs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«Комплексное развитие сельских территорий Липецкой области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2023 году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BC3A363-23D7-4673-9928-DAA75162B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00581"/>
              </p:ext>
            </p:extLst>
          </p:nvPr>
        </p:nvGraphicFramePr>
        <p:xfrm>
          <a:off x="611910" y="1354295"/>
          <a:ext cx="9239455" cy="5068554"/>
        </p:xfrm>
        <a:graphic>
          <a:graphicData uri="http://schemas.openxmlformats.org/drawingml/2006/table">
            <a:tbl>
              <a:tblPr/>
              <a:tblGrid>
                <a:gridCol w="4033292">
                  <a:extLst>
                    <a:ext uri="{9D8B030D-6E8A-4147-A177-3AD203B41FA5}">
                      <a16:colId xmlns:a16="http://schemas.microsoft.com/office/drawing/2014/main" val="2306024893"/>
                    </a:ext>
                  </a:extLst>
                </a:gridCol>
                <a:gridCol w="1006953">
                  <a:extLst>
                    <a:ext uri="{9D8B030D-6E8A-4147-A177-3AD203B41FA5}">
                      <a16:colId xmlns:a16="http://schemas.microsoft.com/office/drawing/2014/main" val="990977229"/>
                    </a:ext>
                  </a:extLst>
                </a:gridCol>
                <a:gridCol w="1339419">
                  <a:extLst>
                    <a:ext uri="{9D8B030D-6E8A-4147-A177-3AD203B41FA5}">
                      <a16:colId xmlns:a16="http://schemas.microsoft.com/office/drawing/2014/main" val="3148603298"/>
                    </a:ext>
                  </a:extLst>
                </a:gridCol>
                <a:gridCol w="1249260">
                  <a:extLst>
                    <a:ext uri="{9D8B030D-6E8A-4147-A177-3AD203B41FA5}">
                      <a16:colId xmlns:a16="http://schemas.microsoft.com/office/drawing/2014/main" val="1537954408"/>
                    </a:ext>
                  </a:extLst>
                </a:gridCol>
                <a:gridCol w="1610531">
                  <a:extLst>
                    <a:ext uri="{9D8B030D-6E8A-4147-A177-3AD203B41FA5}">
                      <a16:colId xmlns:a16="http://schemas.microsoft.com/office/drawing/2014/main" val="539752189"/>
                    </a:ext>
                  </a:extLst>
                </a:gridCol>
              </a:tblGrid>
              <a:tr h="378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                     всего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14048"/>
                  </a:ext>
                </a:extLst>
              </a:tr>
              <a:tr h="795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местные </a:t>
                      </a:r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бюджеты и внебюджетные средства 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27457"/>
                  </a:ext>
                </a:extLst>
              </a:tr>
              <a:tr h="59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проектов комплексного развития сельских территорий</a:t>
                      </a: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531,7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403,6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77,1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45413"/>
                  </a:ext>
                </a:extLst>
              </a:tr>
              <a:tr h="20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702177"/>
                  </a:ext>
                </a:extLst>
              </a:tr>
              <a:tr h="72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Строительство, реконструкция, капитальный ремонт и ремонт сельских автодорог</a:t>
                      </a: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279,7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207,0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65,3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37143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Комплексная компактная жилищная застройка</a:t>
                      </a: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67,4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57,3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10061"/>
                  </a:ext>
                </a:extLst>
              </a:tr>
              <a:tr h="630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жилья, предоставляемого по договору найма жилого помещения</a:t>
                      </a: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131,1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85079"/>
                  </a:ext>
                </a:extLst>
              </a:tr>
              <a:tr h="746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Улучшение жилищных условий граждан, проживающих на сельских территориях</a:t>
                      </a: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7017"/>
                  </a:ext>
                </a:extLst>
              </a:tr>
              <a:tr h="45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сельских территорий</a:t>
                      </a:r>
                    </a:p>
                  </a:txBody>
                  <a:tcPr marL="7417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20,4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6582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6ED00C-3171-49CB-9880-3EC72A231388}"/>
              </a:ext>
            </a:extLst>
          </p:cNvPr>
          <p:cNvSpPr/>
          <p:nvPr/>
        </p:nvSpPr>
        <p:spPr>
          <a:xfrm>
            <a:off x="11665571" y="6394533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E7ED5-3945-4DE5-96F1-648E974D3F09}"/>
              </a:ext>
            </a:extLst>
          </p:cNvPr>
          <p:cNvSpPr txBox="1"/>
          <p:nvPr/>
        </p:nvSpPr>
        <p:spPr>
          <a:xfrm>
            <a:off x="8305800" y="892630"/>
            <a:ext cx="227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6085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104" y="33906"/>
            <a:ext cx="10131136" cy="88571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В 2023 ГОДУ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42425" y="6365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FAF64E77-853F-4D4F-A12C-D37084F2286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410" y="1012714"/>
            <a:ext cx="1092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5118" y="1296140"/>
            <a:ext cx="4873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 основные работы   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4885" y="1296140"/>
            <a:ext cx="27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 млрд. руб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5118" y="2156552"/>
            <a:ext cx="487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 национальному проекту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качественные дороги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федеральные средства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4885" y="2149529"/>
            <a:ext cx="224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6,97 млрд. руб.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1672" y="3206825"/>
            <a:ext cx="216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млрд. руб.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2" y="4321843"/>
            <a:ext cx="6996021" cy="26825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1225118" y="3696772"/>
            <a:ext cx="919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качества обслуживания региональной сети дорог для предприятия «Липецкдоравтоцентр» закуплено 20 единиц спецтехники на сумму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 млн. руб.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22913-9248-4F96-9238-B0C9AD05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214" y="116581"/>
            <a:ext cx="2944077" cy="588961"/>
          </a:xfrm>
        </p:spPr>
        <p:txBody>
          <a:bodyPr/>
          <a:lstStyle/>
          <a:p>
            <a:r>
              <a:rPr lang="ru-RU" sz="2800" dirty="0">
                <a:solidFill>
                  <a:srgbClr val="2E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2E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CFCBF9C-A201-40CD-9A96-AC3F7E01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58EA0-E456-43B2-A96A-95D9FA6084AC}"/>
              </a:ext>
            </a:extLst>
          </p:cNvPr>
          <p:cNvSpPr txBox="1"/>
          <p:nvPr/>
        </p:nvSpPr>
        <p:spPr>
          <a:xfrm>
            <a:off x="1423413" y="1018886"/>
            <a:ext cx="238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431,1 млн.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1953086"/>
            <a:ext cx="8566951" cy="498802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94928"/>
              </p:ext>
            </p:extLst>
          </p:nvPr>
        </p:nvGraphicFramePr>
        <p:xfrm>
          <a:off x="4462314" y="1480551"/>
          <a:ext cx="6202511" cy="2802616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342418117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243445238"/>
                    </a:ext>
                  </a:extLst>
                </a:gridCol>
                <a:gridCol w="1293123">
                  <a:extLst>
                    <a:ext uri="{9D8B030D-6E8A-4147-A177-3AD203B41FA5}">
                      <a16:colId xmlns:a16="http://schemas.microsoft.com/office/drawing/2014/main" val="3370288736"/>
                    </a:ext>
                  </a:extLst>
                </a:gridCol>
                <a:gridCol w="1302588">
                  <a:extLst>
                    <a:ext uri="{9D8B030D-6E8A-4147-A177-3AD203B41FA5}">
                      <a16:colId xmlns:a16="http://schemas.microsoft.com/office/drawing/2014/main" val="453708713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9033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2628"/>
                  </a:ext>
                </a:extLst>
              </a:tr>
              <a:tr h="702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36969"/>
                  </a:ext>
                </a:extLst>
              </a:tr>
              <a:tr h="871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180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34695" y="643987"/>
            <a:ext cx="853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культуры в 2023 году, в млн. руб.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6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22913-9248-4F96-9238-B0C9AD05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301" y="202462"/>
            <a:ext cx="9288013" cy="588961"/>
          </a:xfrm>
        </p:spPr>
        <p:txBody>
          <a:bodyPr/>
          <a:lstStyle/>
          <a:p>
            <a:r>
              <a:rPr lang="ru-RU" sz="2800" dirty="0">
                <a:solidFill>
                  <a:srgbClr val="2E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2E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КУЛЬТУРА» в 2023 году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3B5CE-9E2A-413B-9E59-FB6D375CD769}"/>
              </a:ext>
            </a:extLst>
          </p:cNvPr>
          <p:cNvSpPr txBox="1"/>
          <p:nvPr/>
        </p:nvSpPr>
        <p:spPr>
          <a:xfrm>
            <a:off x="676102" y="1644544"/>
            <a:ext cx="4711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Липецкого государственного академического театра драмы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Л.Н. Толстого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CFCBF9C-A201-40CD-9A96-AC3F7E01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87E92-9BE4-4A78-B90E-76853312DF82}"/>
              </a:ext>
            </a:extLst>
          </p:cNvPr>
          <p:cNvSpPr txBox="1"/>
          <p:nvPr/>
        </p:nvSpPr>
        <p:spPr>
          <a:xfrm>
            <a:off x="5704402" y="797736"/>
            <a:ext cx="201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395,9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ФБ – 42,6 млн. руб.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22017-02BA-468B-A2B4-BAE320F026A8}"/>
              </a:ext>
            </a:extLst>
          </p:cNvPr>
          <p:cNvSpPr txBox="1"/>
          <p:nvPr/>
        </p:nvSpPr>
        <p:spPr>
          <a:xfrm>
            <a:off x="5712488" y="1969640"/>
            <a:ext cx="184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FC64D-EF05-441A-BF75-494812A3BF7F}"/>
              </a:ext>
            </a:extLst>
          </p:cNvPr>
          <p:cNvSpPr txBox="1"/>
          <p:nvPr/>
        </p:nvSpPr>
        <p:spPr>
          <a:xfrm>
            <a:off x="668853" y="3916929"/>
            <a:ext cx="455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 муниципальных музеев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102" y="2691700"/>
            <a:ext cx="4389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зданий детских школ искусств 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448" y="2622355"/>
            <a:ext cx="446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102,1 млн. руб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ФБ -74,7 млн. руб., ОБ – 26,2 млн. руб., МБ – 1,2 млн. руб.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102" y="3399586"/>
            <a:ext cx="445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ДШИ и ДШХ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3429" y="3335992"/>
            <a:ext cx="468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44,8 млн. руб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т. ч. ФБ – 30,8 млн. руб., ОБ – 13,7 млн. руб., МБ – 0,3 млн.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540" y="5756953"/>
            <a:ext cx="451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доступной среды в рамках творческих инклюзивных игр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4368" y="5965765"/>
            <a:ext cx="192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млн. 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102" y="5347095"/>
            <a:ext cx="445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«Культура малой Родины»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5448" y="5377029"/>
            <a:ext cx="275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12,3 млн. 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48" y="351685"/>
            <a:ext cx="4894052" cy="29614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668853" y="4639209"/>
            <a:ext cx="436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и оборудование МУ «Липецкий драматический театр»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429" y="4863832"/>
            <a:ext cx="252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20,6 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540" y="905165"/>
            <a:ext cx="39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 ГДМ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3429" y="4173326"/>
            <a:ext cx="207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19,6 млн. руб.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762E1-5573-4E4F-B0B9-31F9F738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55" y="131864"/>
            <a:ext cx="10020300" cy="588961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ИНФРАСТРУКТУРЫ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630029-D102-4A7B-A84E-5D9EF3974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4570" y="7262045"/>
            <a:ext cx="2844800" cy="365125"/>
          </a:xfrm>
        </p:spPr>
        <p:txBody>
          <a:bodyPr/>
          <a:lstStyle/>
          <a:p>
            <a:fld id="{FAF64E77-853F-4D4F-A12C-D37084F22861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8FC09-FE11-41CC-BE2A-715391BEEBC4}"/>
              </a:ext>
            </a:extLst>
          </p:cNvPr>
          <p:cNvSpPr txBox="1"/>
          <p:nvPr/>
        </p:nvSpPr>
        <p:spPr>
          <a:xfrm>
            <a:off x="3139565" y="599421"/>
            <a:ext cx="573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AD0A37-F0E6-48B2-A1CA-86B4185FC2E9}"/>
              </a:ext>
            </a:extLst>
          </p:cNvPr>
          <p:cNvSpPr/>
          <p:nvPr/>
        </p:nvSpPr>
        <p:spPr>
          <a:xfrm>
            <a:off x="11529856" y="6356804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34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20" y="4125814"/>
            <a:ext cx="4492971" cy="299456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25" y="3094522"/>
            <a:ext cx="4492614" cy="29940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TextBox 12"/>
          <p:cNvSpPr txBox="1"/>
          <p:nvPr/>
        </p:nvSpPr>
        <p:spPr>
          <a:xfrm>
            <a:off x="1302589" y="1292853"/>
            <a:ext cx="28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1224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Лебедянь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4210"/>
              </p:ext>
            </p:extLst>
          </p:nvPr>
        </p:nvGraphicFramePr>
        <p:xfrm>
          <a:off x="435190" y="2047841"/>
          <a:ext cx="4206738" cy="1247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731">
                  <a:extLst>
                    <a:ext uri="{9D8B030D-6E8A-4147-A177-3AD203B41FA5}">
                      <a16:colId xmlns:a16="http://schemas.microsoft.com/office/drawing/2014/main" val="2022043585"/>
                    </a:ext>
                  </a:extLst>
                </a:gridCol>
                <a:gridCol w="1096172">
                  <a:extLst>
                    <a:ext uri="{9D8B030D-6E8A-4147-A177-3AD203B41FA5}">
                      <a16:colId xmlns:a16="http://schemas.microsoft.com/office/drawing/2014/main" val="3560100590"/>
                    </a:ext>
                  </a:extLst>
                </a:gridCol>
                <a:gridCol w="971607">
                  <a:extLst>
                    <a:ext uri="{9D8B030D-6E8A-4147-A177-3AD203B41FA5}">
                      <a16:colId xmlns:a16="http://schemas.microsoft.com/office/drawing/2014/main" val="4025670480"/>
                    </a:ext>
                  </a:extLst>
                </a:gridCol>
                <a:gridCol w="1039228">
                  <a:extLst>
                    <a:ext uri="{9D8B030D-6E8A-4147-A177-3AD203B41FA5}">
                      <a16:colId xmlns:a16="http://schemas.microsoft.com/office/drawing/2014/main" val="2220176286"/>
                    </a:ext>
                  </a:extLst>
                </a:gridCol>
              </a:tblGrid>
              <a:tr h="3000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6480"/>
                  </a:ext>
                </a:extLst>
              </a:tr>
              <a:tr h="573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федеральные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федеральные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31387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412,4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364,6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254,1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65251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83004" y="1301802"/>
            <a:ext cx="599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детских садов с использованием инфраструктурных кредитов из федерального бюджета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3004" y="2111740"/>
            <a:ext cx="282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детских сада в г. Липецке: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5769" y="1703894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13044"/>
              </p:ext>
            </p:extLst>
          </p:nvPr>
        </p:nvGraphicFramePr>
        <p:xfrm>
          <a:off x="7408215" y="2245185"/>
          <a:ext cx="2162235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605">
                  <a:extLst>
                    <a:ext uri="{9D8B030D-6E8A-4147-A177-3AD203B41FA5}">
                      <a16:colId xmlns:a16="http://schemas.microsoft.com/office/drawing/2014/main" val="3771848977"/>
                    </a:ext>
                  </a:extLst>
                </a:gridCol>
                <a:gridCol w="919630">
                  <a:extLst>
                    <a:ext uri="{9D8B030D-6E8A-4147-A177-3AD203B41FA5}">
                      <a16:colId xmlns:a16="http://schemas.microsoft.com/office/drawing/2014/main" val="19960873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</a:t>
                      </a:r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349,8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2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351,3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2558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753579" y="1784884"/>
            <a:ext cx="150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лево 33"/>
          <p:cNvSpPr/>
          <p:nvPr/>
        </p:nvSpPr>
        <p:spPr>
          <a:xfrm>
            <a:off x="10133165" y="1804401"/>
            <a:ext cx="1751275" cy="103595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202127" y="1962174"/>
            <a:ext cx="17990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сданы в эксплуатацию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3004" y="2762662"/>
            <a:ext cx="213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Усмань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98846"/>
              </p:ext>
            </p:extLst>
          </p:nvPr>
        </p:nvGraphicFramePr>
        <p:xfrm>
          <a:off x="7408215" y="3006389"/>
          <a:ext cx="216223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605">
                  <a:extLst>
                    <a:ext uri="{9D8B030D-6E8A-4147-A177-3AD203B41FA5}">
                      <a16:colId xmlns:a16="http://schemas.microsoft.com/office/drawing/2014/main" val="1970179270"/>
                    </a:ext>
                  </a:extLst>
                </a:gridCol>
                <a:gridCol w="919630">
                  <a:extLst>
                    <a:ext uri="{9D8B030D-6E8A-4147-A177-3AD203B41FA5}">
                      <a16:colId xmlns:a16="http://schemas.microsoft.com/office/drawing/2014/main" val="17991758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мест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93230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85" y="4963367"/>
            <a:ext cx="3205199" cy="18536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03" y="3012545"/>
            <a:ext cx="3690809" cy="24809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591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599" y="111957"/>
            <a:ext cx="7738028" cy="588961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7312" y="1575509"/>
            <a:ext cx="9557571" cy="4519623"/>
          </a:xfrm>
          <a:prstGeom prst="rect">
            <a:avLst/>
          </a:prstGeom>
          <a:noFill/>
          <a:effectLst>
            <a:softEdge rad="635000"/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    Виды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межбюджетных трансфертов:</a:t>
            </a:r>
          </a:p>
          <a:p>
            <a:pPr marL="32004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дотации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(от латинского 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дар, пожертвование)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предоставляются бюджету на безвозмездной и безвозвратной основе без установления направлений и (или) условий их использования.</a:t>
            </a:r>
          </a:p>
          <a:p>
            <a:pPr marL="32004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субвенции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(от латинского - приходить на помощь, помогать) – предоставляются бюджету в целях финансового обеспечения расходных обязательств муниципального образования, возникших при выполнении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«переданных» ему государственных полномочий.</a:t>
            </a:r>
          </a:p>
          <a:p>
            <a:pPr marL="32004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субсидии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 (от латинского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</a:rPr>
              <a:t>– поддержка) -  предоставляются бюджету в целях софинансирования расходных обязательств, возникающих при выполнении полномочий местного значения.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/>
            </a:endParaRPr>
          </a:p>
          <a:p>
            <a:pPr marL="320040" lvl="1" indent="0" algn="just" fontAlgn="auto">
              <a:spcAft>
                <a:spcPts val="0"/>
              </a:spcAft>
              <a:buClr>
                <a:srgbClr val="922122"/>
              </a:buClr>
              <a:buNone/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-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иные межбюджетные трансферты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- предоставляются бюджету в целях 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софинансирования, в том числе в полном объеме, расходных обязательств, возникающих при выполнении государственных полномочий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полномочий местного значения.</a:t>
            </a:r>
          </a:p>
          <a:p>
            <a:pPr marL="32004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6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762E1-5573-4E4F-B0B9-31F9F738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55" y="131864"/>
            <a:ext cx="10020300" cy="588961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ИНФРАСТРУКТУРЫ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630029-D102-4A7B-A84E-5D9EF3974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4570" y="7262045"/>
            <a:ext cx="2844800" cy="365125"/>
          </a:xfrm>
        </p:spPr>
        <p:txBody>
          <a:bodyPr/>
          <a:lstStyle/>
          <a:p>
            <a:fld id="{FAF64E77-853F-4D4F-A12C-D37084F22861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8FC09-FE11-41CC-BE2A-715391BEEBC4}"/>
              </a:ext>
            </a:extLst>
          </p:cNvPr>
          <p:cNvSpPr txBox="1"/>
          <p:nvPr/>
        </p:nvSpPr>
        <p:spPr>
          <a:xfrm>
            <a:off x="3139565" y="599421"/>
            <a:ext cx="573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AD0A37-F0E6-48B2-A1CA-86B4185FC2E9}"/>
              </a:ext>
            </a:extLst>
          </p:cNvPr>
          <p:cNvSpPr/>
          <p:nvPr/>
        </p:nvSpPr>
        <p:spPr>
          <a:xfrm>
            <a:off x="11529856" y="6356804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34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189" y="1154354"/>
            <a:ext cx="10158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«Развитие здравоохранения Липецкой области»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7351" y="1630459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95301"/>
              </p:ext>
            </p:extLst>
          </p:nvPr>
        </p:nvGraphicFramePr>
        <p:xfrm>
          <a:off x="493776" y="1987058"/>
          <a:ext cx="8693357" cy="4488302"/>
        </p:xfrm>
        <a:graphic>
          <a:graphicData uri="http://schemas.openxmlformats.org/drawingml/2006/table">
            <a:tbl>
              <a:tblPr/>
              <a:tblGrid>
                <a:gridCol w="4234244">
                  <a:extLst>
                    <a:ext uri="{9D8B030D-6E8A-4147-A177-3AD203B41FA5}">
                      <a16:colId xmlns:a16="http://schemas.microsoft.com/office/drawing/2014/main" val="1284549811"/>
                    </a:ext>
                  </a:extLst>
                </a:gridCol>
                <a:gridCol w="1025574">
                  <a:extLst>
                    <a:ext uri="{9D8B030D-6E8A-4147-A177-3AD203B41FA5}">
                      <a16:colId xmlns:a16="http://schemas.microsoft.com/office/drawing/2014/main" val="1976538432"/>
                    </a:ext>
                  </a:extLst>
                </a:gridCol>
                <a:gridCol w="1244365">
                  <a:extLst>
                    <a:ext uri="{9D8B030D-6E8A-4147-A177-3AD203B41FA5}">
                      <a16:colId xmlns:a16="http://schemas.microsoft.com/office/drawing/2014/main" val="1009276298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2498122154"/>
                    </a:ext>
                  </a:extLst>
                </a:gridCol>
                <a:gridCol w="1237451">
                  <a:extLst>
                    <a:ext uri="{9D8B030D-6E8A-4147-A177-3AD203B41FA5}">
                      <a16:colId xmlns:a16="http://schemas.microsoft.com/office/drawing/2014/main" val="1036125175"/>
                    </a:ext>
                  </a:extLst>
                </a:gridCol>
              </a:tblGrid>
              <a:tr h="233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Объекты строительства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02813"/>
                  </a:ext>
                </a:extLst>
              </a:tr>
              <a:tr h="562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т. ч. федеральные средства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т. ч. федеральные средства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491"/>
                  </a:ext>
                </a:extLst>
              </a:tr>
              <a:tr h="645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Хирургический корпус ГУЗ "Областная детская вольница" в г. Липецке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1867,8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1380,9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1867,8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1380,9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79966"/>
                  </a:ext>
                </a:extLst>
              </a:tr>
              <a:tr h="645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Операционный блок онкологического диспансера в г. Липецке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162,5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66779"/>
                  </a:ext>
                </a:extLst>
              </a:tr>
              <a:tr h="645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Поликлинический корпус ГУЗ "Липецкая городская детская больница" в г. Липецке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340,8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218,7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47685"/>
                  </a:ext>
                </a:extLst>
              </a:tr>
              <a:tr h="711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Стационарно-поликлинический корпус ГУЗ "</a:t>
                      </a:r>
                      <a:r>
                        <a:rPr lang="ru-RU" sz="16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Добровская</a:t>
                      </a:r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районная больница" в с. Доброе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555,8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518,5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547,5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511,7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84853"/>
                  </a:ext>
                </a:extLst>
              </a:tr>
              <a:tr h="433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ФАПов в разных районах </a:t>
                      </a:r>
                      <a:r>
                        <a:rPr lang="ru-RU" sz="1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305,7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263,4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27917"/>
                  </a:ext>
                </a:extLst>
              </a:tr>
              <a:tr h="433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Два отделения общей врачебной практики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114,2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8088" marR="8088" marT="80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48357"/>
                  </a:ext>
                </a:extLst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9499531" y="2271236"/>
            <a:ext cx="2342724" cy="113410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627582" y="2322598"/>
            <a:ext cx="21917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3 115,9 млн. руб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средства ФБ – 2 117,3 млн.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0A820-5A11-4D8C-81DB-52C55DD1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48" y="162202"/>
            <a:ext cx="8371609" cy="5749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F28549-279F-43FD-B0EC-AA2D2757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89466"/>
              </p:ext>
            </p:extLst>
          </p:nvPr>
        </p:nvGraphicFramePr>
        <p:xfrm>
          <a:off x="2864782" y="1424053"/>
          <a:ext cx="7434275" cy="4647508"/>
        </p:xfrm>
        <a:graphic>
          <a:graphicData uri="http://schemas.openxmlformats.org/drawingml/2006/table">
            <a:tbl>
              <a:tblPr/>
              <a:tblGrid>
                <a:gridCol w="3224585">
                  <a:extLst>
                    <a:ext uri="{9D8B030D-6E8A-4147-A177-3AD203B41FA5}">
                      <a16:colId xmlns:a16="http://schemas.microsoft.com/office/drawing/2014/main" val="15719692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17717456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3289655930"/>
                    </a:ext>
                  </a:extLst>
                </a:gridCol>
                <a:gridCol w="1414732">
                  <a:extLst>
                    <a:ext uri="{9D8B030D-6E8A-4147-A177-3AD203B41FA5}">
                      <a16:colId xmlns:a16="http://schemas.microsoft.com/office/drawing/2014/main" val="6684272"/>
                    </a:ext>
                  </a:extLst>
                </a:gridCol>
              </a:tblGrid>
              <a:tr h="633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02177"/>
                  </a:ext>
                </a:extLst>
              </a:tr>
              <a:tr h="481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21 370,9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21 014,2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40038"/>
                  </a:ext>
                </a:extLst>
              </a:tr>
              <a:tr h="394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4 454,9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4 446,7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27574"/>
                  </a:ext>
                </a:extLst>
              </a:tr>
              <a:tr h="40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12 185,5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12 025,1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75134"/>
                  </a:ext>
                </a:extLst>
              </a:tr>
              <a:tr h="39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629,6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629,5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77392"/>
                  </a:ext>
                </a:extLst>
              </a:tr>
              <a:tr h="560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профессиональное образование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2 234,8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2 180,5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21331"/>
                  </a:ext>
                </a:extLst>
              </a:tr>
              <a:tr h="805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142,2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141,2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33040"/>
                  </a:ext>
                </a:extLst>
              </a:tr>
              <a:tr h="352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4881"/>
                  </a:ext>
                </a:extLst>
              </a:tr>
              <a:tr h="51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137652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1 380,3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1 247,7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0591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67487" y="749548"/>
            <a:ext cx="718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образования в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804" y="1011158"/>
            <a:ext cx="3597215" cy="51844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303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0A820-5A11-4D8C-81DB-52C55DD1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39" y="143720"/>
            <a:ext cx="8371609" cy="5749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F28549-279F-43FD-B0EC-AA2D2757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4453" y="1000664"/>
            <a:ext cx="5891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бесплатного горячего питания в 2023 году выделены средства: ФБ -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404,2 млн. руб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областного бюджета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142,0 млн. руб.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100% учащихся 1-4 классов.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питания 1 ребенка  в день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руб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горячего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для учащихся 5-11 классов направлено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297,8 млн. руб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967" y="1000664"/>
            <a:ext cx="502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открытия 19 Центров образования «Точка роста» закуплено оборудование на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41,7 млн. руб.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967" y="2016327"/>
            <a:ext cx="5020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регионального проекта «Цифровая образовательная среда» на приобретение оборудования выделено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108,7 млн. руб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из них 103,3 млн. руб. – средства ФБ и 5,4 млн. руб. – средства областного бюджета.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2" y="3876857"/>
            <a:ext cx="6012613" cy="30192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extBox 10"/>
          <p:cNvSpPr txBox="1"/>
          <p:nvPr/>
        </p:nvSpPr>
        <p:spPr>
          <a:xfrm>
            <a:off x="474453" y="3329326"/>
            <a:ext cx="5581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в сумме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185,2 млн. руб.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14 муниципальным районам и 2 городским округам на выполнение требований антитеррористической защищенности образовательных организаций.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138" y="5386479"/>
            <a:ext cx="376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24,4 млн. руб.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местным бюджетам на приобретение 7 школьных автобусов.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703" y="1000664"/>
            <a:ext cx="5878902" cy="2234242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689007" y="3955319"/>
            <a:ext cx="545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«Доступная среда» выделено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42,1 млн. руб.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условий для инклюзивного образования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75,4 млн. 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5490" y="1831679"/>
            <a:ext cx="5733870" cy="2208476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66114" y="4871170"/>
            <a:ext cx="3956180" cy="198683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0A820-5A11-4D8C-81DB-52C55DD1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195" y="127000"/>
            <a:ext cx="8371609" cy="5749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F28549-279F-43FD-B0EC-AA2D2757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10619" y="701963"/>
            <a:ext cx="7927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 в 2023 году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" y="1828800"/>
            <a:ext cx="9619332" cy="50291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544128" y="1308838"/>
            <a:ext cx="948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израсходовано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767,9 млн. руб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т.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523,4 млн. руб. – средства областного бюджета, 96,7 млн. руб. – средства муниципальных бюджетов.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4128" y="2562045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путевки –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34 009 руб.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родительской платы из средств бюджета (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всего -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117,4 млн. руб.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0A820-5A11-4D8C-81DB-52C55DD1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195" y="127000"/>
            <a:ext cx="8371609" cy="5749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F28549-279F-43FD-B0EC-AA2D2757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397" y="774441"/>
            <a:ext cx="43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в 2023 году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55224032"/>
              </p:ext>
            </p:extLst>
          </p:nvPr>
        </p:nvGraphicFramePr>
        <p:xfrm>
          <a:off x="438539" y="998376"/>
          <a:ext cx="6428792" cy="492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67331" y="1576874"/>
            <a:ext cx="47306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зарплаты педагогических работников в сравнении с 2022 годом: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 - 14,1%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– 13,4% ( без учета выплат за классное руководство из ФБ)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– 12,4%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– 13,6%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социальной политики – 13,8%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4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846" y="251927"/>
            <a:ext cx="9916357" cy="468229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1019" y="1072701"/>
            <a:ext cx="978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7" y="251927"/>
            <a:ext cx="10058400" cy="6702552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BE0C0BD-210E-42A0-99B7-B17F98F03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8816"/>
              </p:ext>
            </p:extLst>
          </p:nvPr>
        </p:nvGraphicFramePr>
        <p:xfrm>
          <a:off x="4068146" y="1072701"/>
          <a:ext cx="7613781" cy="3456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4193">
                  <a:extLst>
                    <a:ext uri="{9D8B030D-6E8A-4147-A177-3AD203B41FA5}">
                      <a16:colId xmlns:a16="http://schemas.microsoft.com/office/drawing/2014/main" val="2896975143"/>
                    </a:ext>
                  </a:extLst>
                </a:gridCol>
                <a:gridCol w="1617520">
                  <a:extLst>
                    <a:ext uri="{9D8B030D-6E8A-4147-A177-3AD203B41FA5}">
                      <a16:colId xmlns:a16="http://schemas.microsoft.com/office/drawing/2014/main" val="3357679495"/>
                    </a:ext>
                  </a:extLst>
                </a:gridCol>
                <a:gridCol w="1421457">
                  <a:extLst>
                    <a:ext uri="{9D8B030D-6E8A-4147-A177-3AD203B41FA5}">
                      <a16:colId xmlns:a16="http://schemas.microsoft.com/office/drawing/2014/main" val="419748490"/>
                    </a:ext>
                  </a:extLst>
                </a:gridCol>
                <a:gridCol w="1380611">
                  <a:extLst>
                    <a:ext uri="{9D8B030D-6E8A-4147-A177-3AD203B41FA5}">
                      <a16:colId xmlns:a16="http://schemas.microsoft.com/office/drawing/2014/main" val="2511410903"/>
                    </a:ext>
                  </a:extLst>
                </a:gridCol>
              </a:tblGrid>
              <a:tr h="1049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раздела, подраздела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62387"/>
                  </a:ext>
                </a:extLst>
              </a:tr>
              <a:tr h="722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1062,8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03052"/>
                  </a:ext>
                </a:extLst>
              </a:tr>
              <a:tr h="367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96082"/>
                  </a:ext>
                </a:extLst>
              </a:tr>
              <a:tr h="601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97752"/>
                  </a:ext>
                </a:extLst>
              </a:tr>
              <a:tr h="716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2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42" y="0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(1)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9CAA85-E184-4E47-865D-9C4E4E8A3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02618"/>
              </p:ext>
            </p:extLst>
          </p:nvPr>
        </p:nvGraphicFramePr>
        <p:xfrm>
          <a:off x="591015" y="1057327"/>
          <a:ext cx="9521615" cy="5502742"/>
        </p:xfrm>
        <a:graphic>
          <a:graphicData uri="http://schemas.openxmlformats.org/drawingml/2006/table">
            <a:tbl>
              <a:tblPr/>
              <a:tblGrid>
                <a:gridCol w="535258">
                  <a:extLst>
                    <a:ext uri="{9D8B030D-6E8A-4147-A177-3AD203B41FA5}">
                      <a16:colId xmlns:a16="http://schemas.microsoft.com/office/drawing/2014/main" val="3852097655"/>
                    </a:ext>
                  </a:extLst>
                </a:gridCol>
                <a:gridCol w="5407137">
                  <a:extLst>
                    <a:ext uri="{9D8B030D-6E8A-4147-A177-3AD203B41FA5}">
                      <a16:colId xmlns:a16="http://schemas.microsoft.com/office/drawing/2014/main" val="2307270066"/>
                    </a:ext>
                  </a:extLst>
                </a:gridCol>
                <a:gridCol w="1240573">
                  <a:extLst>
                    <a:ext uri="{9D8B030D-6E8A-4147-A177-3AD203B41FA5}">
                      <a16:colId xmlns:a16="http://schemas.microsoft.com/office/drawing/2014/main" val="2899542013"/>
                    </a:ext>
                  </a:extLst>
                </a:gridCol>
                <a:gridCol w="1265719">
                  <a:extLst>
                    <a:ext uri="{9D8B030D-6E8A-4147-A177-3AD203B41FA5}">
                      <a16:colId xmlns:a16="http://schemas.microsoft.com/office/drawing/2014/main" val="3370284314"/>
                    </a:ext>
                  </a:extLst>
                </a:gridCol>
                <a:gridCol w="1072928">
                  <a:extLst>
                    <a:ext uri="{9D8B030D-6E8A-4147-A177-3AD203B41FA5}">
                      <a16:colId xmlns:a16="http://schemas.microsoft.com/office/drawing/2014/main" val="842870357"/>
                    </a:ext>
                  </a:extLst>
                </a:gridCol>
              </a:tblGrid>
              <a:tr h="55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65897"/>
                  </a:ext>
                </a:extLst>
              </a:tr>
              <a:tr h="65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"Социальная поддержка граждан, реализация семейно-демографической политики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16 053 129,2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15 631 730,2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43644"/>
                  </a:ext>
                </a:extLst>
              </a:tr>
              <a:tr h="443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мер социальной поддержки отдельных категорий населения"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5 446 747,3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5 282 154,1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70832"/>
                  </a:ext>
                </a:extLst>
              </a:tr>
              <a:tr h="585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"Повышение качества жизни пожилых людей, развитие системы социального обслуживания населения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2 540 238,4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2 533 901,3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57423"/>
                  </a:ext>
                </a:extLst>
              </a:tr>
              <a:tr h="922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"Укрепление материально-технической базы учреждений социального обслуживания населения и оказание адресной социальной помощи неработающим пенсионерам, являющимся получателями трудовых пенсий по старости и по инвалидности,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682 065,6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652 662,6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85334"/>
                  </a:ext>
                </a:extLst>
              </a:tr>
              <a:tr h="368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"Улучшение демографической ситуации и положения семей с детьми"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5 860 391,6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5 674 467,0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69293"/>
                  </a:ext>
                </a:extLst>
              </a:tr>
              <a:tr h="46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"Обеспечение жилыми помещениями детей-сирот, детей, оставшихся без попечения родителей, и лиц из их числа"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840 670,6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837 028,3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233009"/>
                  </a:ext>
                </a:extLst>
              </a:tr>
              <a:tr h="247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"Доступная среда"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68 186,3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57 293,2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92053"/>
                  </a:ext>
                </a:extLst>
              </a:tr>
              <a:tr h="338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"Благополучная семья - стабильность в регионе"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541 561,3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521 066,3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05044"/>
                  </a:ext>
                </a:extLst>
              </a:tr>
              <a:tr h="55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"Формирование системы комплексной реабилитации и абилитации инвалидов, в том числе детей-инвалидов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73 268,2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73 157,3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5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02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31" y="0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(2)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BBC1D5-370E-4D6E-A669-7176D1C53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37820"/>
              </p:ext>
            </p:extLst>
          </p:nvPr>
        </p:nvGraphicFramePr>
        <p:xfrm>
          <a:off x="710215" y="1420427"/>
          <a:ext cx="9685536" cy="4772818"/>
        </p:xfrm>
        <a:graphic>
          <a:graphicData uri="http://schemas.openxmlformats.org/drawingml/2006/table">
            <a:tbl>
              <a:tblPr/>
              <a:tblGrid>
                <a:gridCol w="573256">
                  <a:extLst>
                    <a:ext uri="{9D8B030D-6E8A-4147-A177-3AD203B41FA5}">
                      <a16:colId xmlns:a16="http://schemas.microsoft.com/office/drawing/2014/main" val="2640335184"/>
                    </a:ext>
                  </a:extLst>
                </a:gridCol>
                <a:gridCol w="5052496">
                  <a:extLst>
                    <a:ext uri="{9D8B030D-6E8A-4147-A177-3AD203B41FA5}">
                      <a16:colId xmlns:a16="http://schemas.microsoft.com/office/drawing/2014/main" val="3258265023"/>
                    </a:ext>
                  </a:extLst>
                </a:gridCol>
                <a:gridCol w="1400793">
                  <a:extLst>
                    <a:ext uri="{9D8B030D-6E8A-4147-A177-3AD203B41FA5}">
                      <a16:colId xmlns:a16="http://schemas.microsoft.com/office/drawing/2014/main" val="3639054922"/>
                    </a:ext>
                  </a:extLst>
                </a:gridCol>
                <a:gridCol w="1400793">
                  <a:extLst>
                    <a:ext uri="{9D8B030D-6E8A-4147-A177-3AD203B41FA5}">
                      <a16:colId xmlns:a16="http://schemas.microsoft.com/office/drawing/2014/main" val="2777704733"/>
                    </a:ext>
                  </a:extLst>
                </a:gridCol>
                <a:gridCol w="1258198">
                  <a:extLst>
                    <a:ext uri="{9D8B030D-6E8A-4147-A177-3AD203B41FA5}">
                      <a16:colId xmlns:a16="http://schemas.microsoft.com/office/drawing/2014/main" val="1398597953"/>
                    </a:ext>
                  </a:extLst>
                </a:gridCol>
              </a:tblGrid>
              <a:tr h="832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54225"/>
                  </a:ext>
                </a:extLst>
              </a:tr>
              <a:tr h="952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рынка труда и содействие занятости населения в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880 095,1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865 549,8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21395"/>
                  </a:ext>
                </a:extLst>
              </a:tr>
              <a:tr h="68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рынка труда и социальная поддержка безработных граждан"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833 889,4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820 540,7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23400"/>
                  </a:ext>
                </a:extLst>
              </a:tr>
              <a:tr h="670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"Содействие трудоустройству незанятых инвалидов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2 821,2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2 539,4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64865"/>
                  </a:ext>
                </a:extLst>
              </a:tr>
              <a:tr h="895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"Оказание содействия добровольному переселению в Липецкую область соотечественников, проживающих за рубежом"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26 280,6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25 693,5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72775"/>
                  </a:ext>
                </a:extLst>
              </a:tr>
              <a:tr h="73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"Улучшение условий и охраны труда"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17 103,9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16 776,3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5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1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06" y="118675"/>
            <a:ext cx="10734135" cy="937767"/>
          </a:xfrm>
        </p:spPr>
        <p:txBody>
          <a:bodyPr anchor="ctr"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(3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3B7604-5ED2-4F6C-BAA4-6C4E2CAF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6061"/>
              </p:ext>
            </p:extLst>
          </p:nvPr>
        </p:nvGraphicFramePr>
        <p:xfrm>
          <a:off x="423747" y="1185576"/>
          <a:ext cx="9801922" cy="5522692"/>
        </p:xfrm>
        <a:graphic>
          <a:graphicData uri="http://schemas.openxmlformats.org/drawingml/2006/table">
            <a:tbl>
              <a:tblPr/>
              <a:tblGrid>
                <a:gridCol w="546409">
                  <a:extLst>
                    <a:ext uri="{9D8B030D-6E8A-4147-A177-3AD203B41FA5}">
                      <a16:colId xmlns:a16="http://schemas.microsoft.com/office/drawing/2014/main" val="957017899"/>
                    </a:ext>
                  </a:extLst>
                </a:gridCol>
                <a:gridCol w="5820937">
                  <a:extLst>
                    <a:ext uri="{9D8B030D-6E8A-4147-A177-3AD203B41FA5}">
                      <a16:colId xmlns:a16="http://schemas.microsoft.com/office/drawing/2014/main" val="460438724"/>
                    </a:ext>
                  </a:extLst>
                </a:gridCol>
                <a:gridCol w="1198939">
                  <a:extLst>
                    <a:ext uri="{9D8B030D-6E8A-4147-A177-3AD203B41FA5}">
                      <a16:colId xmlns:a16="http://schemas.microsoft.com/office/drawing/2014/main" val="2710440448"/>
                    </a:ext>
                  </a:extLst>
                </a:gridCol>
                <a:gridCol w="1177795">
                  <a:extLst>
                    <a:ext uri="{9D8B030D-6E8A-4147-A177-3AD203B41FA5}">
                      <a16:colId xmlns:a16="http://schemas.microsoft.com/office/drawing/2014/main" val="2515172927"/>
                    </a:ext>
                  </a:extLst>
                </a:gridCol>
                <a:gridCol w="1057842">
                  <a:extLst>
                    <a:ext uri="{9D8B030D-6E8A-4147-A177-3AD203B41FA5}">
                      <a16:colId xmlns:a16="http://schemas.microsoft.com/office/drawing/2014/main" val="2623543456"/>
                    </a:ext>
                  </a:extLst>
                </a:gridCol>
              </a:tblGrid>
              <a:tr h="671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385"/>
                  </a:ext>
                </a:extLst>
              </a:tr>
              <a:tr h="44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здравоохранения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19 143 488,4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18 673 183,6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91521"/>
                  </a:ext>
                </a:extLst>
              </a:tr>
              <a:tr h="572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"Профилактика заболеваний и формирование здорового образа жизни. Развитие первичной медико-санитарной помощи"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7 802 006,8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7 639 190,9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80454"/>
                  </a:ext>
                </a:extLst>
              </a:tr>
              <a:tr h="778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"Совершенствование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4 765 475,7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4 701 815,2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60950"/>
                  </a:ext>
                </a:extLst>
              </a:tr>
              <a:tr h="364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"Охрана здоровья матери и ребенка"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2 775 708,6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2 572 176,2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399112"/>
                  </a:ext>
                </a:extLst>
              </a:tr>
              <a:tr h="38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медицинской реабилитации и санаторно-курортного лечения, в том числе детей"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301 250,1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298 516,2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19132"/>
                  </a:ext>
                </a:extLst>
              </a:tr>
              <a:tr h="453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"Совершенствование оказания паллиативной медицинской помощи, в том числе детям"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357 426,4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354 774,3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03895"/>
                  </a:ext>
                </a:extLst>
              </a:tr>
              <a:tr h="31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"Кадровое обеспечение системы здравоохранения"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486 551,7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463 648,1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86507"/>
                  </a:ext>
                </a:extLst>
              </a:tr>
              <a:tr h="654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"Совершенствование системы обеспечения лекарственными препаратами и медицинскими изделиями, в том числе в амбулаторных условиях"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1 554 764,5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1 554 747,6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15509"/>
                  </a:ext>
                </a:extLst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информатизации в здравоохранении"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157 750,4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154 346,2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99200"/>
                  </a:ext>
                </a:extLst>
              </a:tr>
              <a:tr h="38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"Модернизация первичного звена здравоохранения Липецкой области в 2021-2025 годах"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942 554,3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933 968,8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3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93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(4)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06A6BA-93ED-4FB3-A74D-F048C4420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39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28698"/>
              </p:ext>
            </p:extLst>
          </p:nvPr>
        </p:nvGraphicFramePr>
        <p:xfrm>
          <a:off x="798990" y="1071344"/>
          <a:ext cx="8948693" cy="5392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864">
                  <a:extLst>
                    <a:ext uri="{9D8B030D-6E8A-4147-A177-3AD203B41FA5}">
                      <a16:colId xmlns:a16="http://schemas.microsoft.com/office/drawing/2014/main" val="2790146892"/>
                    </a:ext>
                  </a:extLst>
                </a:gridCol>
                <a:gridCol w="4916621">
                  <a:extLst>
                    <a:ext uri="{9D8B030D-6E8A-4147-A177-3AD203B41FA5}">
                      <a16:colId xmlns:a16="http://schemas.microsoft.com/office/drawing/2014/main" val="2123712920"/>
                    </a:ext>
                  </a:extLst>
                </a:gridCol>
                <a:gridCol w="1195510">
                  <a:extLst>
                    <a:ext uri="{9D8B030D-6E8A-4147-A177-3AD203B41FA5}">
                      <a16:colId xmlns:a16="http://schemas.microsoft.com/office/drawing/2014/main" val="4071757428"/>
                    </a:ext>
                  </a:extLst>
                </a:gridCol>
                <a:gridCol w="1219743">
                  <a:extLst>
                    <a:ext uri="{9D8B030D-6E8A-4147-A177-3AD203B41FA5}">
                      <a16:colId xmlns:a16="http://schemas.microsoft.com/office/drawing/2014/main" val="1809483045"/>
                    </a:ext>
                  </a:extLst>
                </a:gridCol>
                <a:gridCol w="1033955">
                  <a:extLst>
                    <a:ext uri="{9D8B030D-6E8A-4147-A177-3AD203B41FA5}">
                      <a16:colId xmlns:a16="http://schemas.microsoft.com/office/drawing/2014/main" val="3382712132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план,               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 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49092"/>
                  </a:ext>
                </a:extLst>
              </a:tr>
              <a:tr h="49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Государственная программа Липецкой области "Развитие физической культуры и спорта Липецкой области"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1 860 250,0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1 460 063,7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15227"/>
                  </a:ext>
                </a:extLst>
              </a:tr>
              <a:tr h="327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"Развитие физической культуры и массового спорта"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746 714,7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356 171,3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63247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"Развитие спорта высших достижений и системы подготовки спортивного резерва Липецкой области"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1 113 535,2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1 103 892,4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57396"/>
                  </a:ext>
                </a:extLst>
              </a:tr>
              <a:tr h="483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Государственная программа Липецкой области "Развитие образования Липецкой области"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19 641 024,1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19 327 814,4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01079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"Ресурсное обеспечение развития образования Липецкой области"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16 214 623,2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16 120 128,0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16333"/>
                  </a:ext>
                </a:extLst>
              </a:tr>
              <a:tr h="536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"Повышение эффективности профессионального образования в обеспечении отраслей экономики востребованными кадрами"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2 118 161,6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2 044 608,8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14400"/>
                  </a:ext>
                </a:extLst>
              </a:tr>
              <a:tr h="711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"Реализация мер по обучению, воспитанию, содержанию детей-сирот и детей, оставшихся без попечения родителей, и психолого-педагогическая помощь детям"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132 100,5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131 975,4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98593"/>
                  </a:ext>
                </a:extLst>
              </a:tr>
              <a:tr h="353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"Отдых и оздоровление детей Липецкой области"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384 859,9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287 716,3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29488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"Создание современной образовательной среды для школьников"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785 767,3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737 944,2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328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"Повышение финансового образования в Липецкой области"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20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5 511,6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5 441,7</a:t>
                      </a:r>
                      <a:endParaRPr lang="ru-RU" sz="12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1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746184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политики Липецкой области в 2023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1504" y="1348351"/>
            <a:ext cx="10725968" cy="352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гибкой и комплексной системы управления бюджетными расходами, увязанной с системой государственного стратегического управления, развитием государственных программ Липецкой области, учитывая финансовые ресурсы на реализации Указов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года №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474 «О национальных целях развития Российской Федерации на период до 2030 года».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дефицита до  уровня не более 10 процентов от суммы доходов бюджета без учета объема безвозмездных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жизни  населения Липецкой области, адресное решение социальных проблем, повышение качества государственных и муниципальных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504" y="4917221"/>
            <a:ext cx="8690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 и устойчивости бюджета за счет выявления и сокращения неэффективных затрат, концентрации ресурсов на приоритетных направлениях развития и выполнении публичных обязательств, совершенствования процедур предварительного и последующего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34700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(5)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BFA5BD-FACF-4B43-999C-62EB5C451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46648"/>
              </p:ext>
            </p:extLst>
          </p:nvPr>
        </p:nvGraphicFramePr>
        <p:xfrm>
          <a:off x="648068" y="1062505"/>
          <a:ext cx="9188391" cy="5228479"/>
        </p:xfrm>
        <a:graphic>
          <a:graphicData uri="http://schemas.openxmlformats.org/drawingml/2006/table">
            <a:tbl>
              <a:tblPr/>
              <a:tblGrid>
                <a:gridCol w="594805">
                  <a:extLst>
                    <a:ext uri="{9D8B030D-6E8A-4147-A177-3AD203B41FA5}">
                      <a16:colId xmlns:a16="http://schemas.microsoft.com/office/drawing/2014/main" val="1211729898"/>
                    </a:ext>
                  </a:extLst>
                </a:gridCol>
                <a:gridCol w="5062134">
                  <a:extLst>
                    <a:ext uri="{9D8B030D-6E8A-4147-A177-3AD203B41FA5}">
                      <a16:colId xmlns:a16="http://schemas.microsoft.com/office/drawing/2014/main" val="4205396019"/>
                    </a:ext>
                  </a:extLst>
                </a:gridCol>
                <a:gridCol w="1224016">
                  <a:extLst>
                    <a:ext uri="{9D8B030D-6E8A-4147-A177-3AD203B41FA5}">
                      <a16:colId xmlns:a16="http://schemas.microsoft.com/office/drawing/2014/main" val="1300731704"/>
                    </a:ext>
                  </a:extLst>
                </a:gridCol>
                <a:gridCol w="1248826">
                  <a:extLst>
                    <a:ext uri="{9D8B030D-6E8A-4147-A177-3AD203B41FA5}">
                      <a16:colId xmlns:a16="http://schemas.microsoft.com/office/drawing/2014/main" val="480832142"/>
                    </a:ext>
                  </a:extLst>
                </a:gridCol>
                <a:gridCol w="1058610">
                  <a:extLst>
                    <a:ext uri="{9D8B030D-6E8A-4147-A177-3AD203B41FA5}">
                      <a16:colId xmlns:a16="http://schemas.microsoft.com/office/drawing/2014/main" val="389197109"/>
                    </a:ext>
                  </a:extLst>
                </a:gridCol>
              </a:tblGrid>
              <a:tr h="693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84926"/>
                  </a:ext>
                </a:extLst>
              </a:tr>
              <a:tr h="472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физической культуры и спорта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1 860 250,0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1 460 063,7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18826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физической культуры и массового спорта"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746 714,7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356 171,3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9033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спорта высших достижений и системы подготовки спортивного резерва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1 113 535,2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1 103 892,4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37219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образования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19 641 024,1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19 327 814,4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76129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культуры и туризма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2 667 956,9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2 661 980,8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57192"/>
                  </a:ext>
                </a:extLst>
              </a:tr>
              <a:tr h="363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и сохранение культуры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2 271 137,3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2 266 957,3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16712"/>
                  </a:ext>
                </a:extLst>
              </a:tr>
              <a:tr h="311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туризма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235 573,2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235 573,2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4059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"Формирование и использование документов Архивного фонда Российской Федерации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161 246,4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159 450,4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55828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кооперации и коллективных форм собственности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188 312,9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188 312,9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79168"/>
                  </a:ext>
                </a:extLst>
              </a:tr>
              <a:tr h="342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сети кооперативов всех направлений"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17 781,3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17 781,3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20989"/>
                  </a:ext>
                </a:extLst>
              </a:tr>
              <a:tr h="399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"Реализация регионально значимых направлений в сфере сельскохозяйственной кооперации"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170 531,6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170 531,6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0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957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(6)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D2A2D4-5F99-4949-AE59-78CFAD9D1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61532"/>
              </p:ext>
            </p:extLst>
          </p:nvPr>
        </p:nvGraphicFramePr>
        <p:xfrm>
          <a:off x="480000" y="909073"/>
          <a:ext cx="9623005" cy="5565604"/>
        </p:xfrm>
        <a:graphic>
          <a:graphicData uri="http://schemas.openxmlformats.org/drawingml/2006/table">
            <a:tbl>
              <a:tblPr/>
              <a:tblGrid>
                <a:gridCol w="549201">
                  <a:extLst>
                    <a:ext uri="{9D8B030D-6E8A-4147-A177-3AD203B41FA5}">
                      <a16:colId xmlns:a16="http://schemas.microsoft.com/office/drawing/2014/main" val="3497700563"/>
                    </a:ext>
                  </a:extLst>
                </a:gridCol>
                <a:gridCol w="5320390">
                  <a:extLst>
                    <a:ext uri="{9D8B030D-6E8A-4147-A177-3AD203B41FA5}">
                      <a16:colId xmlns:a16="http://schemas.microsoft.com/office/drawing/2014/main" val="3600164198"/>
                    </a:ext>
                  </a:extLst>
                </a:gridCol>
                <a:gridCol w="1270028">
                  <a:extLst>
                    <a:ext uri="{9D8B030D-6E8A-4147-A177-3AD203B41FA5}">
                      <a16:colId xmlns:a16="http://schemas.microsoft.com/office/drawing/2014/main" val="4166814822"/>
                    </a:ext>
                  </a:extLst>
                </a:gridCol>
                <a:gridCol w="1295772">
                  <a:extLst>
                    <a:ext uri="{9D8B030D-6E8A-4147-A177-3AD203B41FA5}">
                      <a16:colId xmlns:a16="http://schemas.microsoft.com/office/drawing/2014/main" val="817186132"/>
                    </a:ext>
                  </a:extLst>
                </a:gridCol>
                <a:gridCol w="1187614">
                  <a:extLst>
                    <a:ext uri="{9D8B030D-6E8A-4147-A177-3AD203B41FA5}">
                      <a16:colId xmlns:a16="http://schemas.microsoft.com/office/drawing/2014/main" val="228297373"/>
                    </a:ext>
                  </a:extLst>
                </a:gridCol>
              </a:tblGrid>
              <a:tr h="766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88581"/>
                  </a:ext>
                </a:extLst>
              </a:tr>
              <a:tr h="766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населения Липецкой области качественным жильем, социальной инфраструктурой и услугами ЖКХ"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9 321 061,3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7 037 735,2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53813"/>
                  </a:ext>
                </a:extLst>
              </a:tr>
              <a:tr h="344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"Ипотечное жилищное кредитование"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87 530,9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85 725,8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10038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"Свой Дом"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137 100,5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136 673,8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89066"/>
                  </a:ext>
                </a:extLst>
              </a:tr>
              <a:tr h="511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 государственной поддержке в обеспечении жильем молодых семей"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403 469,4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402 483,4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46469"/>
                  </a:ext>
                </a:extLst>
              </a:tr>
              <a:tr h="511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"Стимулирование жилищного строительства в Липецкой области"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3 156 220,8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2 961 744,1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43664"/>
                  </a:ext>
                </a:extLst>
              </a:tr>
              <a:tr h="815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"Повышение качества  условий проживания населения области за счет обеспечения населенных пунктов области социальной инфраструктурой"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548 621,8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523 619,2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77430"/>
                  </a:ext>
                </a:extLst>
              </a:tr>
              <a:tr h="766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"Улучшение качества жилищного фонда, развитие и модернизация коммунальной инфраструктуры Липецкой области"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4 477 378,4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2 630 372,2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58,7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955"/>
                  </a:ext>
                </a:extLst>
              </a:tr>
              <a:tr h="511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"Повышение качества водоснабжения населения Липецкой области"</a:t>
                      </a:r>
                    </a:p>
                  </a:txBody>
                  <a:tcPr marL="72522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510 739,5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297 116,7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412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(7)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E9480A-57BB-46BF-AE65-431FE0169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02542"/>
              </p:ext>
            </p:extLst>
          </p:nvPr>
        </p:nvGraphicFramePr>
        <p:xfrm>
          <a:off x="626746" y="1008879"/>
          <a:ext cx="9465108" cy="5448478"/>
        </p:xfrm>
        <a:graphic>
          <a:graphicData uri="http://schemas.openxmlformats.org/drawingml/2006/table">
            <a:tbl>
              <a:tblPr/>
              <a:tblGrid>
                <a:gridCol w="704904">
                  <a:extLst>
                    <a:ext uri="{9D8B030D-6E8A-4147-A177-3AD203B41FA5}">
                      <a16:colId xmlns:a16="http://schemas.microsoft.com/office/drawing/2014/main" val="4002392872"/>
                    </a:ext>
                  </a:extLst>
                </a:gridCol>
                <a:gridCol w="5058080">
                  <a:extLst>
                    <a:ext uri="{9D8B030D-6E8A-4147-A177-3AD203B41FA5}">
                      <a16:colId xmlns:a16="http://schemas.microsoft.com/office/drawing/2014/main" val="1151790446"/>
                    </a:ext>
                  </a:extLst>
                </a:gridCol>
                <a:gridCol w="1307210">
                  <a:extLst>
                    <a:ext uri="{9D8B030D-6E8A-4147-A177-3AD203B41FA5}">
                      <a16:colId xmlns:a16="http://schemas.microsoft.com/office/drawing/2014/main" val="3898533555"/>
                    </a:ext>
                  </a:extLst>
                </a:gridCol>
                <a:gridCol w="1211988">
                  <a:extLst>
                    <a:ext uri="{9D8B030D-6E8A-4147-A177-3AD203B41FA5}">
                      <a16:colId xmlns:a16="http://schemas.microsoft.com/office/drawing/2014/main" val="2363147937"/>
                    </a:ext>
                  </a:extLst>
                </a:gridCol>
                <a:gridCol w="1182926">
                  <a:extLst>
                    <a:ext uri="{9D8B030D-6E8A-4147-A177-3AD203B41FA5}">
                      <a16:colId xmlns:a16="http://schemas.microsoft.com/office/drawing/2014/main" val="2232714098"/>
                    </a:ext>
                  </a:extLst>
                </a:gridCol>
              </a:tblGrid>
              <a:tr h="892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67445"/>
                  </a:ext>
                </a:extLst>
              </a:tr>
              <a:tr h="892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общественной безопасности, профилактика терроризма и экстремизма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1 533 454,9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1 514 872,1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92553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9.1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"Профилактика правонарушений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205 207,0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189 458,1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63790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9.2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"Обеспечение безопасности дорожного движения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3 925,0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3 921,6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75903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9.3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 противодействии коррупции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19 790,0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19 692,6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66579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9.4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"Комплексные меры по профилактике терроризма и экстремизма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1 208,0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1 208,0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02994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9.5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мировой юстиции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373 292,9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370 891,9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09693"/>
                  </a:ext>
                </a:extLst>
              </a:tr>
              <a:tr h="59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9.6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аппаратно-программного комплекса "Безопасный город" в Липецкой области"</a:t>
                      </a:r>
                    </a:p>
                  </a:txBody>
                  <a:tcPr marL="80580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930 032,1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929 699,9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953" marR="8953" marT="89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5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0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(8)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D41906-7B54-458E-9550-DCC5B7664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55937"/>
              </p:ext>
            </p:extLst>
          </p:nvPr>
        </p:nvGraphicFramePr>
        <p:xfrm>
          <a:off x="579600" y="960431"/>
          <a:ext cx="9310124" cy="5635678"/>
        </p:xfrm>
        <a:graphic>
          <a:graphicData uri="http://schemas.openxmlformats.org/drawingml/2006/table">
            <a:tbl>
              <a:tblPr/>
              <a:tblGrid>
                <a:gridCol w="536317">
                  <a:extLst>
                    <a:ext uri="{9D8B030D-6E8A-4147-A177-3AD203B41FA5}">
                      <a16:colId xmlns:a16="http://schemas.microsoft.com/office/drawing/2014/main" val="3048444980"/>
                    </a:ext>
                  </a:extLst>
                </a:gridCol>
                <a:gridCol w="5271439">
                  <a:extLst>
                    <a:ext uri="{9D8B030D-6E8A-4147-A177-3AD203B41FA5}">
                      <a16:colId xmlns:a16="http://schemas.microsoft.com/office/drawing/2014/main" val="2848701505"/>
                    </a:ext>
                  </a:extLst>
                </a:gridCol>
                <a:gridCol w="1164362">
                  <a:extLst>
                    <a:ext uri="{9D8B030D-6E8A-4147-A177-3AD203B41FA5}">
                      <a16:colId xmlns:a16="http://schemas.microsoft.com/office/drawing/2014/main" val="797604773"/>
                    </a:ext>
                  </a:extLst>
                </a:gridCol>
                <a:gridCol w="1265372">
                  <a:extLst>
                    <a:ext uri="{9D8B030D-6E8A-4147-A177-3AD203B41FA5}">
                      <a16:colId xmlns:a16="http://schemas.microsoft.com/office/drawing/2014/main" val="4182754512"/>
                    </a:ext>
                  </a:extLst>
                </a:gridCol>
                <a:gridCol w="1072634">
                  <a:extLst>
                    <a:ext uri="{9D8B030D-6E8A-4147-A177-3AD203B41FA5}">
                      <a16:colId xmlns:a16="http://schemas.microsoft.com/office/drawing/2014/main" val="442207518"/>
                    </a:ext>
                  </a:extLst>
                </a:gridCol>
              </a:tblGrid>
              <a:tr h="596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0233"/>
                  </a:ext>
                </a:extLst>
              </a:tr>
              <a:tr h="397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"Реализация внутренней политики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901 928,4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898 140,4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56575"/>
                  </a:ext>
                </a:extLst>
              </a:tr>
              <a:tr h="596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"Содействие развитию гражданского общества, патриотического воспитания  населения Липецкой области и реализации молодежной политики"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625 718,8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622 652,9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21031"/>
                  </a:ext>
                </a:extLst>
              </a:tr>
              <a:tr h="794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"Создание условий для оперативного получения населением области информации о деятельности исполнительных органов государственной власти и социально-экономическом развитии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263 647,4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263 015,8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468913"/>
                  </a:ext>
                </a:extLst>
              </a:tr>
              <a:tr h="397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"Реализация государственной национальной политики в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12 562,2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12 471,7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76743"/>
                  </a:ext>
                </a:extLst>
              </a:tr>
              <a:tr h="596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"Модернизация и инновационное развитие экономики Липецкой области"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669 293,2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665 044,4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12489"/>
                  </a:ext>
                </a:extLst>
              </a:tr>
              <a:tr h="397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"Модернизация и развитие промышленности Липецкой области на 2014-2025 годы"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211 422,8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211 395,8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113049"/>
                  </a:ext>
                </a:extLst>
              </a:tr>
              <a:tr h="596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"Повышение конкурентоспособности и производительности труда в машиностроительном комплексе Липецкой области на 2014-2025 годы"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28026"/>
                  </a:ext>
                </a:extLst>
              </a:tr>
              <a:tr h="397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инновационной деятельности в Липецкой области на 2014-2025 годы"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37 950,0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37 950,0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28338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малого и среднего предпринимательства в Липецкой области на 2014-2025 годы"</a:t>
                      </a:r>
                    </a:p>
                  </a:txBody>
                  <a:tcPr marL="53720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418 920,5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414 698,6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495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(9)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0EAFC3-1BFD-4320-809B-E0A8EC619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85484"/>
              </p:ext>
            </p:extLst>
          </p:nvPr>
        </p:nvGraphicFramePr>
        <p:xfrm>
          <a:off x="728932" y="874596"/>
          <a:ext cx="9378175" cy="5673841"/>
        </p:xfrm>
        <a:graphic>
          <a:graphicData uri="http://schemas.openxmlformats.org/drawingml/2006/table">
            <a:tbl>
              <a:tblPr/>
              <a:tblGrid>
                <a:gridCol w="546409">
                  <a:extLst>
                    <a:ext uri="{9D8B030D-6E8A-4147-A177-3AD203B41FA5}">
                      <a16:colId xmlns:a16="http://schemas.microsoft.com/office/drawing/2014/main" val="2103744793"/>
                    </a:ext>
                  </a:extLst>
                </a:gridCol>
                <a:gridCol w="5490731">
                  <a:extLst>
                    <a:ext uri="{9D8B030D-6E8A-4147-A177-3AD203B41FA5}">
                      <a16:colId xmlns:a16="http://schemas.microsoft.com/office/drawing/2014/main" val="3755063715"/>
                    </a:ext>
                  </a:extLst>
                </a:gridCol>
                <a:gridCol w="1024880">
                  <a:extLst>
                    <a:ext uri="{9D8B030D-6E8A-4147-A177-3AD203B41FA5}">
                      <a16:colId xmlns:a16="http://schemas.microsoft.com/office/drawing/2014/main" val="106014854"/>
                    </a:ext>
                  </a:extLst>
                </a:gridCol>
                <a:gridCol w="1231931">
                  <a:extLst>
                    <a:ext uri="{9D8B030D-6E8A-4147-A177-3AD203B41FA5}">
                      <a16:colId xmlns:a16="http://schemas.microsoft.com/office/drawing/2014/main" val="3001760711"/>
                    </a:ext>
                  </a:extLst>
                </a:gridCol>
                <a:gridCol w="1084224">
                  <a:extLst>
                    <a:ext uri="{9D8B030D-6E8A-4147-A177-3AD203B41FA5}">
                      <a16:colId xmlns:a16="http://schemas.microsoft.com/office/drawing/2014/main" val="1976003435"/>
                    </a:ext>
                  </a:extLst>
                </a:gridCol>
              </a:tblGrid>
              <a:tr h="564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54294"/>
                  </a:ext>
                </a:extLst>
              </a:tr>
              <a:tr h="496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"Энергоэффективность и развитие энергетики в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308 750,2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239 908,9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40845"/>
                  </a:ext>
                </a:extLst>
              </a:tr>
              <a:tr h="3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"Энергосбережение и повышение энергетической эффективности"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294 750,2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229 104,1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70734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и модернизация электроэнергетики"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14 000,0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10 804,7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60809"/>
                  </a:ext>
                </a:extLst>
              </a:tr>
              <a:tr h="615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сельского хозяйства и регулирование рынков сельскохозяйственной продукции, сырья и продовольствия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4 037 607,0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4 032 166,1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75653"/>
                  </a:ext>
                </a:extLst>
              </a:tr>
              <a:tr h="424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отрасли растениеводства, переработки и реализации продукции растениеводства в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1 753 511,0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1 752 882,1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71308"/>
                  </a:ext>
                </a:extLst>
              </a:tr>
              <a:tr h="452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отрасли животноводства, переработки и реализации продукции животноводства в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1 411 588,6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1 411 588,3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43561"/>
                  </a:ext>
                </a:extLst>
              </a:tr>
              <a:tr h="3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"Поддержка малых форм хозяйствования в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161 822,4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161 822,4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53774"/>
                  </a:ext>
                </a:extLst>
              </a:tr>
              <a:tr h="392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"Обеспечение эпизоотического и ветеринарно-санитарного благополучия на территории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445 290,5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440 710,2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39945"/>
                  </a:ext>
                </a:extLst>
              </a:tr>
              <a:tr h="285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торговли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40 066,8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39 851,2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77906"/>
                  </a:ext>
                </a:extLst>
              </a:tr>
              <a:tr h="3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комплексной системы защиты прав потребителей и качества товаров в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91841"/>
                  </a:ext>
                </a:extLst>
              </a:tr>
              <a:tr h="3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отраслей агропромышленного комплекса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36 394,2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36 394,2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4064"/>
                  </a:ext>
                </a:extLst>
              </a:tr>
              <a:tr h="564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"Эффективное вовлечение в оборот земель сельскохозяйственного назначения и развитие мелиоративного комплекса Липецкой области"</a:t>
                      </a:r>
                    </a:p>
                  </a:txBody>
                  <a:tcPr marL="43953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188 833,5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188 817,8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84" marR="4884" marT="488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0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153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(10)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20581-47CC-43C5-841E-B67F0A0B1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44423"/>
              </p:ext>
            </p:extLst>
          </p:nvPr>
        </p:nvGraphicFramePr>
        <p:xfrm>
          <a:off x="838200" y="1225115"/>
          <a:ext cx="9291220" cy="5097898"/>
        </p:xfrm>
        <a:graphic>
          <a:graphicData uri="http://schemas.openxmlformats.org/drawingml/2006/table">
            <a:tbl>
              <a:tblPr/>
              <a:tblGrid>
                <a:gridCol w="644371">
                  <a:extLst>
                    <a:ext uri="{9D8B030D-6E8A-4147-A177-3AD203B41FA5}">
                      <a16:colId xmlns:a16="http://schemas.microsoft.com/office/drawing/2014/main" val="1805029985"/>
                    </a:ext>
                  </a:extLst>
                </a:gridCol>
                <a:gridCol w="4935984">
                  <a:extLst>
                    <a:ext uri="{9D8B030D-6E8A-4147-A177-3AD203B41FA5}">
                      <a16:colId xmlns:a16="http://schemas.microsoft.com/office/drawing/2014/main" val="156679503"/>
                    </a:ext>
                  </a:extLst>
                </a:gridCol>
                <a:gridCol w="1377607">
                  <a:extLst>
                    <a:ext uri="{9D8B030D-6E8A-4147-A177-3AD203B41FA5}">
                      <a16:colId xmlns:a16="http://schemas.microsoft.com/office/drawing/2014/main" val="475081510"/>
                    </a:ext>
                  </a:extLst>
                </a:gridCol>
                <a:gridCol w="1262803">
                  <a:extLst>
                    <a:ext uri="{9D8B030D-6E8A-4147-A177-3AD203B41FA5}">
                      <a16:colId xmlns:a16="http://schemas.microsoft.com/office/drawing/2014/main" val="4035824835"/>
                    </a:ext>
                  </a:extLst>
                </a:gridCol>
                <a:gridCol w="1070455">
                  <a:extLst>
                    <a:ext uri="{9D8B030D-6E8A-4147-A177-3AD203B41FA5}">
                      <a16:colId xmlns:a16="http://schemas.microsoft.com/office/drawing/2014/main" val="2787471895"/>
                    </a:ext>
                  </a:extLst>
                </a:gridCol>
              </a:tblGrid>
              <a:tr h="90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42982"/>
                  </a:ext>
                </a:extLst>
              </a:tr>
              <a:tr h="602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транспортной системы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18 379 032,7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16 230 619,5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88,3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2914"/>
                  </a:ext>
                </a:extLst>
              </a:tr>
              <a:tr h="602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дорожного комплекса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14 327 138,9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12 538 680,4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5289"/>
                  </a:ext>
                </a:extLst>
              </a:tr>
              <a:tr h="602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пассажирского транспорта общего пользования"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3 943 893,8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3 619 939,1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25684"/>
                  </a:ext>
                </a:extLst>
              </a:tr>
              <a:tr h="602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"Расширение использования природного газа в качестве моторного топлива в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108 000,0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72 000,0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29843"/>
                  </a:ext>
                </a:extLst>
              </a:tr>
              <a:tr h="903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инвестиционной привлекательности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1 075 212,2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1 072 268,5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5147"/>
                  </a:ext>
                </a:extLst>
              </a:tr>
              <a:tr h="602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"Улучшение инвестиционного климата в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1 075 212,2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1 072 268,5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0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844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(11)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FF4605-B145-4D5F-9175-770F835C4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20006"/>
              </p:ext>
            </p:extLst>
          </p:nvPr>
        </p:nvGraphicFramePr>
        <p:xfrm>
          <a:off x="512957" y="858980"/>
          <a:ext cx="9509933" cy="5821810"/>
        </p:xfrm>
        <a:graphic>
          <a:graphicData uri="http://schemas.openxmlformats.org/drawingml/2006/table">
            <a:tbl>
              <a:tblPr/>
              <a:tblGrid>
                <a:gridCol w="557560">
                  <a:extLst>
                    <a:ext uri="{9D8B030D-6E8A-4147-A177-3AD203B41FA5}">
                      <a16:colId xmlns:a16="http://schemas.microsoft.com/office/drawing/2014/main" val="1311346541"/>
                    </a:ext>
                  </a:extLst>
                </a:gridCol>
                <a:gridCol w="5419493">
                  <a:extLst>
                    <a:ext uri="{9D8B030D-6E8A-4147-A177-3AD203B41FA5}">
                      <a16:colId xmlns:a16="http://schemas.microsoft.com/office/drawing/2014/main" val="2329045916"/>
                    </a:ext>
                  </a:extLst>
                </a:gridCol>
                <a:gridCol w="1198934">
                  <a:extLst>
                    <a:ext uri="{9D8B030D-6E8A-4147-A177-3AD203B41FA5}">
                      <a16:colId xmlns:a16="http://schemas.microsoft.com/office/drawing/2014/main" val="4191850148"/>
                    </a:ext>
                  </a:extLst>
                </a:gridCol>
                <a:gridCol w="1263175">
                  <a:extLst>
                    <a:ext uri="{9D8B030D-6E8A-4147-A177-3AD203B41FA5}">
                      <a16:colId xmlns:a16="http://schemas.microsoft.com/office/drawing/2014/main" val="1876465302"/>
                    </a:ext>
                  </a:extLst>
                </a:gridCol>
                <a:gridCol w="1070771">
                  <a:extLst>
                    <a:ext uri="{9D8B030D-6E8A-4147-A177-3AD203B41FA5}">
                      <a16:colId xmlns:a16="http://schemas.microsoft.com/office/drawing/2014/main" val="652320123"/>
                    </a:ext>
                  </a:extLst>
                </a:gridCol>
              </a:tblGrid>
              <a:tr h="68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44738"/>
                  </a:ext>
                </a:extLst>
              </a:tr>
              <a:tr h="688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"Охрана окружающей среды, воспроизводство и рациональное использование природных ресурсов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1 504 485,5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1 396 393,2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30886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"Охрана окружающей среды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1 055 992,3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1 051 395,5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89718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"Обращение с отходами на территории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296 364,2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205 485,1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69,3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95649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водохозяйственного комплекса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32 516,7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20 471,5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762070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16.4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и использование минерально-сырьевой базы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3 376,8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3 376,8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29417"/>
                  </a:ext>
                </a:extLst>
              </a:tr>
              <a:tr h="688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"Охрана, воспроизводство и рациональное использование объектов животного мира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116 235,6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115 664,3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371336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лесного хозяйства в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597 557,5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596 549,1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62351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"Охрана, защита и воспроизводство лесов на территории Липецкой области"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557 646,3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556 687,3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26952"/>
                  </a:ext>
                </a:extLst>
              </a:tr>
              <a:tr h="458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"Лесоразведение на землях иных категорий"</a:t>
                      </a:r>
                    </a:p>
                  </a:txBody>
                  <a:tcPr marL="63063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39 911,1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39 861,8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007" marR="7007" marT="700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1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097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FF4605-B145-4D5F-9175-770F835C4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38312"/>
              </p:ext>
            </p:extLst>
          </p:nvPr>
        </p:nvGraphicFramePr>
        <p:xfrm>
          <a:off x="546410" y="982820"/>
          <a:ext cx="9575217" cy="5383055"/>
        </p:xfrm>
        <a:graphic>
          <a:graphicData uri="http://schemas.openxmlformats.org/drawingml/2006/table">
            <a:tbl>
              <a:tblPr/>
              <a:tblGrid>
                <a:gridCol w="624468">
                  <a:extLst>
                    <a:ext uri="{9D8B030D-6E8A-4147-A177-3AD203B41FA5}">
                      <a16:colId xmlns:a16="http://schemas.microsoft.com/office/drawing/2014/main" val="3608896324"/>
                    </a:ext>
                  </a:extLst>
                </a:gridCol>
                <a:gridCol w="5417435">
                  <a:extLst>
                    <a:ext uri="{9D8B030D-6E8A-4147-A177-3AD203B41FA5}">
                      <a16:colId xmlns:a16="http://schemas.microsoft.com/office/drawing/2014/main" val="3144878632"/>
                    </a:ext>
                  </a:extLst>
                </a:gridCol>
                <a:gridCol w="1230579">
                  <a:extLst>
                    <a:ext uri="{9D8B030D-6E8A-4147-A177-3AD203B41FA5}">
                      <a16:colId xmlns:a16="http://schemas.microsoft.com/office/drawing/2014/main" val="564044971"/>
                    </a:ext>
                  </a:extLst>
                </a:gridCol>
                <a:gridCol w="1246283">
                  <a:extLst>
                    <a:ext uri="{9D8B030D-6E8A-4147-A177-3AD203B41FA5}">
                      <a16:colId xmlns:a16="http://schemas.microsoft.com/office/drawing/2014/main" val="4136723977"/>
                    </a:ext>
                  </a:extLst>
                </a:gridCol>
                <a:gridCol w="1056452">
                  <a:extLst>
                    <a:ext uri="{9D8B030D-6E8A-4147-A177-3AD203B41FA5}">
                      <a16:colId xmlns:a16="http://schemas.microsoft.com/office/drawing/2014/main" val="2236353858"/>
                    </a:ext>
                  </a:extLst>
                </a:gridCol>
              </a:tblGrid>
              <a:tr h="559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58986"/>
                  </a:ext>
                </a:extLst>
              </a:tr>
              <a:tr h="631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"Эффективное государственное управление и развитие муниципальной службы в Липецкой области"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1 897 971,4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1 860 266,6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93444"/>
                  </a:ext>
                </a:extLst>
              </a:tr>
              <a:tr h="631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18.1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"Повышение качества предоставления государственных, муниципальных и дополнительных услуг в Липецкой области"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643 152,5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643 152,5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50807"/>
                  </a:ext>
                </a:extLst>
              </a:tr>
              <a:tr h="42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"Совершенствование государственной гражданской и муниципальной службы Липецкой области"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29 803,5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28 189,3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06443"/>
                  </a:ext>
                </a:extLst>
              </a:tr>
              <a:tr h="42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"Формирование электронного правительства в Липецкой области"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926 448,6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908 258,2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24697"/>
                  </a:ext>
                </a:extLst>
              </a:tr>
              <a:tr h="631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"Совершенствование системы управления областным имуществом и земельными участками"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298 566,8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280 666,6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77922"/>
                  </a:ext>
                </a:extLst>
              </a:tr>
              <a:tr h="631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"Управление государственными финансами и государственным долгом Липецкой области"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6 663 751,4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5 906 632,5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88,6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14817"/>
                  </a:ext>
                </a:extLst>
              </a:tr>
              <a:tr h="42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"Долгосрочное бюджетное планирование, совершенствование организации бюджетного процесса"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632 994,1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628 145,5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724024"/>
                  </a:ext>
                </a:extLst>
              </a:tr>
              <a:tr h="42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"Управление государственным долгом Липецкой области"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385 055,0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331 315,4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49486"/>
                  </a:ext>
                </a:extLst>
              </a:tr>
              <a:tr h="420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"Создание условий для повышения финансовой устойчивости местных бюджетов"</a:t>
                      </a:r>
                    </a:p>
                  </a:txBody>
                  <a:tcPr marL="58018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5 645 702,3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4 947 171,7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1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876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FF4605-B145-4D5F-9175-770F835C4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63763"/>
              </p:ext>
            </p:extLst>
          </p:nvPr>
        </p:nvGraphicFramePr>
        <p:xfrm>
          <a:off x="838199" y="1171851"/>
          <a:ext cx="9122547" cy="4962872"/>
        </p:xfrm>
        <a:graphic>
          <a:graphicData uri="http://schemas.openxmlformats.org/drawingml/2006/table">
            <a:tbl>
              <a:tblPr/>
              <a:tblGrid>
                <a:gridCol w="706516">
                  <a:extLst>
                    <a:ext uri="{9D8B030D-6E8A-4147-A177-3AD203B41FA5}">
                      <a16:colId xmlns:a16="http://schemas.microsoft.com/office/drawing/2014/main" val="4063642387"/>
                    </a:ext>
                  </a:extLst>
                </a:gridCol>
                <a:gridCol w="4625266">
                  <a:extLst>
                    <a:ext uri="{9D8B030D-6E8A-4147-A177-3AD203B41FA5}">
                      <a16:colId xmlns:a16="http://schemas.microsoft.com/office/drawing/2014/main" val="888824758"/>
                    </a:ext>
                  </a:extLst>
                </a:gridCol>
                <a:gridCol w="1366898">
                  <a:extLst>
                    <a:ext uri="{9D8B030D-6E8A-4147-A177-3AD203B41FA5}">
                      <a16:colId xmlns:a16="http://schemas.microsoft.com/office/drawing/2014/main" val="1711038442"/>
                    </a:ext>
                  </a:extLst>
                </a:gridCol>
                <a:gridCol w="1215746">
                  <a:extLst>
                    <a:ext uri="{9D8B030D-6E8A-4147-A177-3AD203B41FA5}">
                      <a16:colId xmlns:a16="http://schemas.microsoft.com/office/drawing/2014/main" val="2803718478"/>
                    </a:ext>
                  </a:extLst>
                </a:gridCol>
                <a:gridCol w="1208121">
                  <a:extLst>
                    <a:ext uri="{9D8B030D-6E8A-4147-A177-3AD203B41FA5}">
                      <a16:colId xmlns:a16="http://schemas.microsoft.com/office/drawing/2014/main" val="2263511512"/>
                    </a:ext>
                  </a:extLst>
                </a:gridCol>
              </a:tblGrid>
              <a:tr h="949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23095"/>
                  </a:ext>
                </a:extLst>
              </a:tr>
              <a:tr h="949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"Формирование современной городской среды в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1 254 076,0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1 186 595,4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87297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20.1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"Развитие благоустройства территорий муниципальных образований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1 254 076,0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1 186 595,4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04390"/>
                  </a:ext>
                </a:extLst>
              </a:tr>
              <a:tr h="949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"Комплексное развитие сельских территорий Липецкой области"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489 639,1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480 650,0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22617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"Создание условий для обеспечения доступным и комфортным жильем сельского населения"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131 156,0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126 555,1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56050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"Создание и развитие инфраструктуры на сельских территориях"</a:t>
                      </a:r>
                    </a:p>
                  </a:txBody>
                  <a:tcPr marL="85210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358 483,1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354 094,8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468" marR="9468" marT="94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17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475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1946-42AB-49A1-97EA-2978A6E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2" y="-112144"/>
            <a:ext cx="10734135" cy="88852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расходов Липецкой области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FF4605-B145-4D5F-9175-770F835C4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82853"/>
              </p:ext>
            </p:extLst>
          </p:nvPr>
        </p:nvGraphicFramePr>
        <p:xfrm>
          <a:off x="524108" y="1066447"/>
          <a:ext cx="9539706" cy="5511124"/>
        </p:xfrm>
        <a:graphic>
          <a:graphicData uri="http://schemas.openxmlformats.org/drawingml/2006/table">
            <a:tbl>
              <a:tblPr/>
              <a:tblGrid>
                <a:gridCol w="613317">
                  <a:extLst>
                    <a:ext uri="{9D8B030D-6E8A-4147-A177-3AD203B41FA5}">
                      <a16:colId xmlns:a16="http://schemas.microsoft.com/office/drawing/2014/main" val="2029267714"/>
                    </a:ext>
                  </a:extLst>
                </a:gridCol>
                <a:gridCol w="4971870">
                  <a:extLst>
                    <a:ext uri="{9D8B030D-6E8A-4147-A177-3AD203B41FA5}">
                      <a16:colId xmlns:a16="http://schemas.microsoft.com/office/drawing/2014/main" val="132761183"/>
                    </a:ext>
                  </a:extLst>
                </a:gridCol>
                <a:gridCol w="1382332">
                  <a:extLst>
                    <a:ext uri="{9D8B030D-6E8A-4147-A177-3AD203B41FA5}">
                      <a16:colId xmlns:a16="http://schemas.microsoft.com/office/drawing/2014/main" val="1071531275"/>
                    </a:ext>
                  </a:extLst>
                </a:gridCol>
                <a:gridCol w="1277344">
                  <a:extLst>
                    <a:ext uri="{9D8B030D-6E8A-4147-A177-3AD203B41FA5}">
                      <a16:colId xmlns:a16="http://schemas.microsoft.com/office/drawing/2014/main" val="3779113157"/>
                    </a:ext>
                  </a:extLst>
                </a:gridCol>
                <a:gridCol w="1294843">
                  <a:extLst>
                    <a:ext uri="{9D8B030D-6E8A-4147-A177-3AD203B41FA5}">
                      <a16:colId xmlns:a16="http://schemas.microsoft.com/office/drawing/2014/main" val="3538628654"/>
                    </a:ext>
                  </a:extLst>
                </a:gridCol>
              </a:tblGrid>
              <a:tr h="71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план,                тыс. руб.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  тыс. руб.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%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88204"/>
                  </a:ext>
                </a:extLst>
              </a:tr>
              <a:tr h="331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Непрограммные расходы областного бюджета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8 976 833,5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4 920 022,5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54,8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27867"/>
                  </a:ext>
                </a:extLst>
              </a:tr>
              <a:tr h="1313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22.1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Обеспечение деятельности председателя, депутатов (членов) законодательного органа государственной власти Липецкой области, высшего должностного лица Липецкой области (руководителя высшего исполнительного органа государственной власти Липецкой области) и его заместителей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80 507,8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75 222,6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55989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Резервные фонды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2 800 000,0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1 362 604,5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98852"/>
                  </a:ext>
                </a:extLst>
              </a:tr>
              <a:tr h="473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22.3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Обеспечение деятельности в сфере государственной регистрации актов гражданского состояния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90 128,3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90 128,3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46888"/>
                  </a:ext>
                </a:extLst>
              </a:tr>
              <a:tr h="1275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22.4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Расходы на финансовое обеспечение мероприятий, связанных с предотвращением влияния ухудшения геополитической и экономической ситуации на развитие отраслей экономики, и иные цели, связанные с предотвращением влияния ухудшения геополитической и экономической ситуации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671 941,5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491 932,6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60429"/>
                  </a:ext>
                </a:extLst>
              </a:tr>
              <a:tr h="364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22.5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Иные непрограммные мероприятия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5 334 255,9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2 900 134,5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54,4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63118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9069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118 044 910,9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106 846 499,7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7674" marR="7674" marT="76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2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3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788" y="194095"/>
            <a:ext cx="8842075" cy="588961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власти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6452" y="921193"/>
            <a:ext cx="1006415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000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Органами государственной власти области последовательно проводится налоговая политика, направленная на создание комфортных налоговых условий для реализации инвестиционных проектов, развития малого предпринимательства, расширения потенциала региональной экономики. </a:t>
            </a:r>
          </a:p>
          <a:p>
            <a:pPr algn="just">
              <a:defRPr sz="1000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Основными приоритетами налоговой политики области в 2023-2025 годах являются совершенствование стимулирующих налоговых льгот для организаций, вкладывающих средства в экономику региона, принятие мер государственной поддержки субъектов малого и среднего предпринимательства, сохранение социальных налоговых льгот, отмена неэффективных налоговых льгот.</a:t>
            </a:r>
          </a:p>
          <a:p>
            <a:pPr algn="just">
              <a:defRPr sz="1000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Органами исполнительной власти области и местного самоуправления совместно с контролирующими органами проводятся мероприятия по увеличению налогооблагаемой базы и повышению собираемости доходов - пресечение нарушений трудового и налогового законодательства, улучшение качества налогового администрирования, сокращение задолженности по налоговым и неналоговым платежам в бюджет области.</a:t>
            </a:r>
            <a:endParaRPr lang="ru-RU" sz="17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9" y="3721960"/>
            <a:ext cx="5451895" cy="31360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6864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4775" y="-76202"/>
            <a:ext cx="7648575" cy="7019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79470" y="183829"/>
          <a:ext cx="3607706" cy="656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523">
                <a:tc>
                  <a:txBody>
                    <a:bodyPr/>
                    <a:lstStyle/>
                    <a:p>
                      <a:r>
                        <a:rPr lang="ru-RU" sz="2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КОНТАКТЫ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231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Адрес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398050, г. Липецк, площадь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им.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Г.В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. Плеханова, 4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Единый телефон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(474) 236-84-70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Факс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(474) 236-84-27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Электронная почта</a:t>
                      </a:r>
                    </a:p>
                    <a:p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obl@fin.lipetsk.ru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23">
                <a:tc>
                  <a:txBody>
                    <a:bodyPr/>
                    <a:lstStyle/>
                    <a:p>
                      <a:r>
                        <a:rPr lang="ru-RU" sz="2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ВРЕМЯ РАБОТЫ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ПН-ЧТ</a:t>
                      </a:r>
                      <a:endParaRPr lang="ru-RU" sz="1800" b="1" u="sng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с 08:30 до 17:30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ПТ</a:t>
                      </a:r>
                      <a:endParaRPr lang="ru-RU" sz="1800" b="1" u="sng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с 08:30 до 16:30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Перерыв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с 13:00 до 13:48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СБ</a:t>
                      </a:r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ВС</a:t>
                      </a:r>
                      <a:endParaRPr lang="ru-RU" sz="1800" b="1" u="sng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Выходные дни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9666" y="3168131"/>
            <a:ext cx="31644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9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ПОЛЕЗНЫЕ ССЫЛКИ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4945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4776" y="178274"/>
            <a:ext cx="76485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9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УПРАВЛЕНИЕ ФИНАНСОВ ЛИПЕЦКОЙ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9454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исполнительный орган государственной власти Липецкой области, обеспечивающий проведение единой бюджетной политики и осуществляющий общее руководство организацией финансов Липецкой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04775" y="1901823"/>
          <a:ext cx="7704000" cy="79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474343"/>
                          </a:solidFill>
                          <a:latin typeface="+mn-lt"/>
                        </a:rPr>
                        <a:t>Руководитель</a:t>
                      </a:r>
                      <a:r>
                        <a:rPr lang="ru-RU" sz="2600" b="1" i="0" u="none" strike="noStrike" dirty="0">
                          <a:solidFill>
                            <a:srgbClr val="474343"/>
                          </a:solidFill>
                          <a:latin typeface="+mn-lt"/>
                        </a:rPr>
                        <a:t>  </a:t>
                      </a:r>
                      <a:r>
                        <a:rPr lang="ru-RU" sz="2600" u="none" dirty="0">
                          <a:solidFill>
                            <a:srgbClr val="474343"/>
                          </a:solidFill>
                          <a:latin typeface="+mn-lt"/>
                        </a:rPr>
                        <a:t>–</a:t>
                      </a:r>
                      <a:endParaRPr lang="ru-RU" sz="2600" b="1" i="0" u="none" strike="noStrike" dirty="0">
                        <a:solidFill>
                          <a:srgbClr val="474343"/>
                        </a:solidFill>
                        <a:latin typeface="+mn-lt"/>
                      </a:endParaRPr>
                    </a:p>
                  </a:txBody>
                  <a:tcPr marL="144000" marR="7243" marT="72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ru-RU" sz="2600" b="1" i="0" u="none" strike="noStrike" dirty="0" err="1">
                          <a:solidFill>
                            <a:srgbClr val="474343"/>
                          </a:solidFill>
                          <a:latin typeface="+mn-lt"/>
                        </a:rPr>
                        <a:t>Щеглеватых</a:t>
                      </a:r>
                      <a:r>
                        <a:rPr lang="ru-RU" sz="2600" b="1" i="0" u="none" strike="noStrike" dirty="0">
                          <a:solidFill>
                            <a:srgbClr val="474343"/>
                          </a:solidFill>
                          <a:latin typeface="+mn-lt"/>
                        </a:rPr>
                        <a:t> Вячеслав Михайлович</a:t>
                      </a:r>
                    </a:p>
                  </a:txBody>
                  <a:tcPr marL="144000" marR="7243" marT="72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18970" y="4212819"/>
            <a:ext cx="2245043" cy="2240666"/>
            <a:chOff x="111351" y="4000497"/>
            <a:chExt cx="2245043" cy="22406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77" y="4000497"/>
              <a:ext cx="126682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11351" y="5287056"/>
              <a:ext cx="224504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САЙТ МИНИСТЕРСТВА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ФИНАНСОВ РОССИЙСКОЙ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ФЕДЕРАЦИИ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http://minfin.gov.ru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74343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99222" y="4198191"/>
            <a:ext cx="2245043" cy="2240666"/>
            <a:chOff x="4991603" y="4000497"/>
            <a:chExt cx="2245043" cy="22406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991603" y="5287056"/>
              <a:ext cx="224504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САЙТ УПРАВЛЕНИЯ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ФИНАНСОВ ЛИПЕЦКОЙ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ОБЛАСТИ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http://ufin48.ru</a:t>
              </a:r>
            </a:p>
          </p:txBody>
        </p:sp>
        <p:pic>
          <p:nvPicPr>
            <p:cNvPr id="2052" name="Picture 4" descr="http://qrcoder.ru/code/?http%3A%2F%2Fufin48.ru&amp;4&amp;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7" t="9849" r="9848" b="10606"/>
            <a:stretch/>
          </p:blipFill>
          <p:spPr bwMode="auto">
            <a:xfrm>
              <a:off x="5067393" y="4000497"/>
              <a:ext cx="1225005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478848" y="4164511"/>
            <a:ext cx="2405539" cy="2303602"/>
            <a:chOff x="2509123" y="3966817"/>
            <a:chExt cx="2405539" cy="23036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509123" y="5316312"/>
              <a:ext cx="24055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САЙТ ПРАВИТЕЛЬСТВА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ЛИПЕЦКОЙ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ОБЛАСТИ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https://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липецкаяобласть.рф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74343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pic>
          <p:nvPicPr>
            <p:cNvPr id="2054" name="Picture 6" descr="http://qrcoder.ru/code/?https%3A%2F%2F%EB%E8%EF%E5%F6%EA%E0%FF%EE%E1%EB%E0%F1%F2%FC.%F0%F4%2F&amp;4&amp;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7" t="8231" r="7012" b="6664"/>
            <a:stretch/>
          </p:blipFill>
          <p:spPr bwMode="auto">
            <a:xfrm>
              <a:off x="2576513" y="3966817"/>
              <a:ext cx="1295118" cy="128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64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018" y="126549"/>
            <a:ext cx="10406207" cy="907741"/>
          </a:xfrm>
        </p:spPr>
        <p:txBody>
          <a:bodyPr/>
          <a:lstStyle/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УПРАВЛЕНИЯ РЕГИОНАЛЬНЫМИ ФИНАНСАМИ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5431" y="1563184"/>
            <a:ext cx="79837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область по результатам проведенной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Министерством финансов Российской Федерации оценки качества управления региональными финансами за 20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 отнесена к субъектам Российской Федерации с </a:t>
            </a:r>
          </a:p>
          <a:p>
            <a:pPr algn="ctr">
              <a:lnSpc>
                <a:spcPct val="150000"/>
              </a:lnSpc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качеством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региональными финансами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05D3F-9B3F-4EAA-A023-29FC943E4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91" y="1929589"/>
            <a:ext cx="1631738" cy="16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D3CF9-041C-4BDC-810D-1D312C78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 ЛИПЕЦКОЙ ОБЛАСТИ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3E5F36-31C9-4DA0-ACB7-E51385442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64E77-853F-4D4F-A12C-D37084F22861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49974"/>
              </p:ext>
            </p:extLst>
          </p:nvPr>
        </p:nvGraphicFramePr>
        <p:xfrm>
          <a:off x="914400" y="1285337"/>
          <a:ext cx="9178508" cy="498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335">
                  <a:extLst>
                    <a:ext uri="{9D8B030D-6E8A-4147-A177-3AD203B41FA5}">
                      <a16:colId xmlns:a16="http://schemas.microsoft.com/office/drawing/2014/main" val="36558553"/>
                    </a:ext>
                  </a:extLst>
                </a:gridCol>
                <a:gridCol w="1265541">
                  <a:extLst>
                    <a:ext uri="{9D8B030D-6E8A-4147-A177-3AD203B41FA5}">
                      <a16:colId xmlns:a16="http://schemas.microsoft.com/office/drawing/2014/main" val="3714577261"/>
                    </a:ext>
                  </a:extLst>
                </a:gridCol>
                <a:gridCol w="1228908">
                  <a:extLst>
                    <a:ext uri="{9D8B030D-6E8A-4147-A177-3AD203B41FA5}">
                      <a16:colId xmlns:a16="http://schemas.microsoft.com/office/drawing/2014/main" val="330876516"/>
                    </a:ext>
                  </a:extLst>
                </a:gridCol>
                <a:gridCol w="1228908">
                  <a:extLst>
                    <a:ext uri="{9D8B030D-6E8A-4147-A177-3AD203B41FA5}">
                      <a16:colId xmlns:a16="http://schemas.microsoft.com/office/drawing/2014/main" val="3459381275"/>
                    </a:ext>
                  </a:extLst>
                </a:gridCol>
                <a:gridCol w="1228908">
                  <a:extLst>
                    <a:ext uri="{9D8B030D-6E8A-4147-A177-3AD203B41FA5}">
                      <a16:colId xmlns:a16="http://schemas.microsoft.com/office/drawing/2014/main" val="735021468"/>
                    </a:ext>
                  </a:extLst>
                </a:gridCol>
                <a:gridCol w="1228908">
                  <a:extLst>
                    <a:ext uri="{9D8B030D-6E8A-4147-A177-3AD203B41FA5}">
                      <a16:colId xmlns:a16="http://schemas.microsoft.com/office/drawing/2014/main" val="2944101831"/>
                    </a:ext>
                  </a:extLst>
                </a:gridCol>
              </a:tblGrid>
              <a:tr h="3968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(план)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(факт)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19774"/>
                  </a:ext>
                </a:extLst>
              </a:tr>
              <a:tr h="425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815"/>
                  </a:ext>
                </a:extLst>
              </a:tr>
              <a:tr h="65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продукт, млн. руб.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850 250,03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850 250,03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916 636,09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975 906,71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1 039 060,95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4312582"/>
                  </a:ext>
                </a:extLst>
              </a:tr>
              <a:tr h="516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организаций, млн. руб.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378 069,11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не прогнозируется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04730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численность,  чел.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1 121 431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7911341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 01.01.2024,  чел.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1 116 600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89457060"/>
                  </a:ext>
                </a:extLst>
              </a:tr>
              <a:tr h="516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 (декабрь 2023г  к декабрю 2022г), 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4640434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безработицы, 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8916117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 по МОТ, 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5673744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плата, руб.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52 363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52 691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57 495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61 405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65 335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06303443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Прожиточный минимум, руб./мес.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11 931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11 931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12 826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14 046</a:t>
                      </a:r>
                      <a:endParaRPr lang="ru-RU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15 496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05557594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жилищного строительства,  кв. м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762 000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770 887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795 000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800 000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820 000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859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11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32" y="274329"/>
            <a:ext cx="9856344" cy="333374"/>
          </a:xfrm>
          <a:ln>
            <a:noFill/>
          </a:ln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областного бюджета 2023 года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FAF64E77-853F-4D4F-A12C-D37084F2286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7183" y="3597158"/>
            <a:ext cx="11194293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по Липецкой области характеризуется отношением объема государственного долга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общему объему доходов областного бюджета без учета безвозмездных поступлений.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01.01.2024 года данный показатель составляет  17,9%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45236" y="804340"/>
            <a:ext cx="3666425" cy="304536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3875" y="823752"/>
            <a:ext cx="3139863" cy="304536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94309" y="804340"/>
            <a:ext cx="3139863" cy="344757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3875" y="1313732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88 290,1 млн.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4309" y="1337397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115 738,6 млн.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5236" y="1183742"/>
            <a:ext cx="3666425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131,1</a:t>
            </a:r>
            <a:r>
              <a:rPr lang="ru-RU" dirty="0"/>
              <a:t>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3875" y="1745780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22 313,1 млн.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37591" y="1488279"/>
            <a:ext cx="3666425" cy="3246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 межбюджетные трансферты из федерального бюджета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7592" y="2314088"/>
            <a:ext cx="3666425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90,5%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29947" y="2618625"/>
            <a:ext cx="3666427" cy="3314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межбюджетные трансферты, перечисленные нижестоящим бюджетам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5234" y="3034943"/>
            <a:ext cx="3658782" cy="3011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8 892,1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3875" y="2329113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118 044,9 млн.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4309" y="1769445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22 285,4 млн.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94308" y="2302971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106 846,5 млн.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3875" y="2733251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37 162,2 млн.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94309" y="2758684"/>
            <a:ext cx="3139863" cy="304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34 666,0 млн.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29949" y="1913719"/>
            <a:ext cx="3666425" cy="308397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2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684412"/>
              </p:ext>
            </p:extLst>
          </p:nvPr>
        </p:nvGraphicFramePr>
        <p:xfrm>
          <a:off x="733874" y="4690985"/>
          <a:ext cx="9190655" cy="189071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1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долгового обязательства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01.01.2023 г.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01.01.2024 г.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Государственные </a:t>
                      </a:r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 Липецкой области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Бюджетные </a:t>
                      </a:r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кредиты, привлеченные в областной бюджет от других бюджетов </a:t>
                      </a: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бюджетной </a:t>
                      </a:r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9 485 585,6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14 173 927,1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Государственные </a:t>
                      </a:r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гарантии Липецкой области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69 232,0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9" marR="8279" marT="827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13 254 817,6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16 573 927,1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07183" y="4275728"/>
            <a:ext cx="1119429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объеме государственного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4438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390" y="228601"/>
            <a:ext cx="10224610" cy="588961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ДОХОДАМ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9214433" y="6423510"/>
            <a:ext cx="2844800" cy="365125"/>
          </a:xfrm>
        </p:spPr>
        <p:txBody>
          <a:bodyPr/>
          <a:lstStyle/>
          <a:p>
            <a:fld id="{FAF64E77-853F-4D4F-A12C-D37084F2286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814080F-FD56-4A97-B798-5B2CBF10C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55464"/>
              </p:ext>
            </p:extLst>
          </p:nvPr>
        </p:nvGraphicFramePr>
        <p:xfrm>
          <a:off x="640079" y="952900"/>
          <a:ext cx="9435573" cy="558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9444">
                  <a:extLst>
                    <a:ext uri="{9D8B030D-6E8A-4147-A177-3AD203B41FA5}">
                      <a16:colId xmlns:a16="http://schemas.microsoft.com/office/drawing/2014/main" val="3131683963"/>
                    </a:ext>
                  </a:extLst>
                </a:gridCol>
                <a:gridCol w="1162273">
                  <a:extLst>
                    <a:ext uri="{9D8B030D-6E8A-4147-A177-3AD203B41FA5}">
                      <a16:colId xmlns:a16="http://schemas.microsoft.com/office/drawing/2014/main" val="3025827514"/>
                    </a:ext>
                  </a:extLst>
                </a:gridCol>
                <a:gridCol w="1136946">
                  <a:extLst>
                    <a:ext uri="{9D8B030D-6E8A-4147-A177-3AD203B41FA5}">
                      <a16:colId xmlns:a16="http://schemas.microsoft.com/office/drawing/2014/main" val="4182775217"/>
                    </a:ext>
                  </a:extLst>
                </a:gridCol>
                <a:gridCol w="122018">
                  <a:extLst>
                    <a:ext uri="{9D8B030D-6E8A-4147-A177-3AD203B41FA5}">
                      <a16:colId xmlns:a16="http://schemas.microsoft.com/office/drawing/2014/main" val="819121948"/>
                    </a:ext>
                  </a:extLst>
                </a:gridCol>
                <a:gridCol w="1148097">
                  <a:extLst>
                    <a:ext uri="{9D8B030D-6E8A-4147-A177-3AD203B41FA5}">
                      <a16:colId xmlns:a16="http://schemas.microsoft.com/office/drawing/2014/main" val="3780984472"/>
                    </a:ext>
                  </a:extLst>
                </a:gridCol>
                <a:gridCol w="1304674">
                  <a:extLst>
                    <a:ext uri="{9D8B030D-6E8A-4147-A177-3AD203B41FA5}">
                      <a16:colId xmlns:a16="http://schemas.microsoft.com/office/drawing/2014/main" val="2208374790"/>
                    </a:ext>
                  </a:extLst>
                </a:gridCol>
                <a:gridCol w="1172121">
                  <a:extLst>
                    <a:ext uri="{9D8B030D-6E8A-4147-A177-3AD203B41FA5}">
                      <a16:colId xmlns:a16="http://schemas.microsoft.com/office/drawing/2014/main" val="140793647"/>
                    </a:ext>
                  </a:extLst>
                </a:gridCol>
              </a:tblGrid>
              <a:tr h="98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2022 году    млн. руб.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  2023 года       млн. руб.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2023 году  млн. руб.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плана 2023 года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2022 году,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82583"/>
                  </a:ext>
                </a:extLst>
              </a:tr>
              <a:tr h="3644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 -  ВСЕГО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93 549,5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88 290,1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115 738,6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55458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 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17320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26 748,7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25 481,0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44 089,9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86349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15 857,1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15 919,9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17 954,9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98743"/>
                  </a:ext>
                </a:extLst>
              </a:tr>
              <a:tr h="6047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11 861,5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11 099,3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13 750,7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90787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2 382,3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2 646,1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50811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6 477,1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5 955,4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8333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1 387,9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37608"/>
                  </a:ext>
                </a:extLst>
              </a:tr>
              <a:tr h="3456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21 252,5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23 255,2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23 180,1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81139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19973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74746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10 631,5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15 385,8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15 310,1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77188"/>
                  </a:ext>
                </a:extLst>
              </a:tr>
              <a:tr h="3377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2 654,3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1 788,7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30294"/>
                  </a:ext>
                </a:extLst>
              </a:tr>
              <a:tr h="3545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17145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5 199,0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4 399,3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4 487,6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2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80409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15716</TotalTime>
  <Words>6372</Words>
  <Application>Microsoft Office PowerPoint</Application>
  <PresentationFormat>Широкоэкранный</PresentationFormat>
  <Paragraphs>1624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Questrial</vt:lpstr>
      <vt:lpstr>Calibri</vt:lpstr>
      <vt:lpstr>Arial</vt:lpstr>
      <vt:lpstr>Gotham Pro</vt:lpstr>
      <vt:lpstr>Times New Roman</vt:lpstr>
      <vt:lpstr>Lipeck</vt:lpstr>
      <vt:lpstr>1_Lipeck</vt:lpstr>
      <vt:lpstr>2_Lipeck</vt:lpstr>
      <vt:lpstr>Презентация PowerPoint</vt:lpstr>
      <vt:lpstr>Глоссарий</vt:lpstr>
      <vt:lpstr>Глоссарий</vt:lpstr>
      <vt:lpstr>Основные задачи и приоритетные направления бюджетной политики Липецкой области в 2023 году</vt:lpstr>
      <vt:lpstr>Деятельность органов власти</vt:lpstr>
      <vt:lpstr>ОЦЕНКА КАЧЕСТВА УПРАВЛЕНИЯ РЕГИОНАЛЬНЫМИ ФИНАНСАМИ</vt:lpstr>
      <vt:lpstr>ПОКАЗАТЕЛИ СОЦИАЛЬНО-ЭКОНОМИЧЕСКОГО РАЗВИТИЯ ЛИПЕЦКОЙ ОБЛАСТИ</vt:lpstr>
      <vt:lpstr>Основные характеристики областного бюджета 2023 года</vt:lpstr>
      <vt:lpstr>ИСПОЛНЕНИЕ ОБЛАСТНОГО БЮДЖЕТА ПО ДОХОДАМ</vt:lpstr>
      <vt:lpstr>ИСПОЛНЕНИЕ ОБЛАСТНОГО БЮДЖЕТА ПО ДОХОДАМ ЗА 2023 ГОД</vt:lpstr>
      <vt:lpstr>Межбюджетные  трансферты, поступившие  из федерального бюджета в 2023 году</vt:lpstr>
      <vt:lpstr>Исполнение областного бюджета по расходам по разделам классификации расходов бюджета за 2023 год</vt:lpstr>
      <vt:lpstr>Исполнение областного бюджета по расходам за 2023 год</vt:lpstr>
      <vt:lpstr>Финансовая помощь бюджетам  муниципальных образований в 2023 году – 34 665,9 млн. руб.</vt:lpstr>
      <vt:lpstr>Меры социальной поддержки, предоставляемые гражданам из областного бюджета в 2023 году (1)</vt:lpstr>
      <vt:lpstr>Меры социальной поддержки, предоставляемые гражданам из областного бюджета в 2023 году (2)</vt:lpstr>
      <vt:lpstr>Национальный проект  ЖИЛЬЕ И ГОРОДСКАЯ СРЕДА в 2023 г</vt:lpstr>
      <vt:lpstr>Обеспечение жилыми помещениями детей-сирот и детей, оставшихся без попечения родителей</vt:lpstr>
      <vt:lpstr>Обеспечение населения Липецкой области качественным жильем, социальной инфраструктурой и услугами ЖКХ             в 2023 году </vt:lpstr>
      <vt:lpstr>Жилищно-коммунальное хозяйство</vt:lpstr>
      <vt:lpstr>ЗДРАВООХРАНЕНИЕ</vt:lpstr>
      <vt:lpstr>ЗДРАВООХРАНЕНИЕ</vt:lpstr>
      <vt:lpstr>ЗДРАВООХРАНЕНИЕ</vt:lpstr>
      <vt:lpstr>СЕЛЬСКОЕ ХОЗЯЙСТВО</vt:lpstr>
      <vt:lpstr>Государственная программа «Комплексное развитие сельских территорий Липецкой области» в 2023 году</vt:lpstr>
      <vt:lpstr>ДОРОЖНАЯ ДЕЯТЕЛЬНОСТЬ В 2023 ГОДУ</vt:lpstr>
      <vt:lpstr> КУЛЬТУРА </vt:lpstr>
      <vt:lpstr> НАЦИОНАЛЬНЫЙ ПРОЕКТ «КУЛЬТУРА» в 2023 году </vt:lpstr>
      <vt:lpstr>РАЗВИТИЕ СОЦИАЛЬНОЙ ИНФРАСТРУКТУРЫ </vt:lpstr>
      <vt:lpstr>РАЗВИТИЕ СОЦИАЛЬНОЙ ИНФРАСТРУКТУРЫ </vt:lpstr>
      <vt:lpstr>Образование</vt:lpstr>
      <vt:lpstr>Образование</vt:lpstr>
      <vt:lpstr>Образование</vt:lpstr>
      <vt:lpstr>Образование</vt:lpstr>
      <vt:lpstr>Охрана окружающей среды</vt:lpstr>
      <vt:lpstr> Информация об исполнении государственных программ и  непрограммных расходов Липецкой области в 2023 году (1)</vt:lpstr>
      <vt:lpstr> Информация об исполнении государственных программ и  непрограммных расходов Липецкой области в 2023 году (2)</vt:lpstr>
      <vt:lpstr> Информация об исполнении государственных программ и  непрограммных расходов Липецкой области в 2023 году (3)</vt:lpstr>
      <vt:lpstr> Информация об исполнении государственных программ и  непрограммных расходов Липецкой области в 2023 году (4)</vt:lpstr>
      <vt:lpstr> Информация об исполнении государственных программ и  непрограммных расходов Липецкой области в 2023 году (5)</vt:lpstr>
      <vt:lpstr> Информация об исполнении государственных программ и  непрограммных расходов Липецкой области в 2023 году (6)</vt:lpstr>
      <vt:lpstr> Информация об исполнении государственных программ и  непрограммных расходов Липецкой области в 2023 году (7)</vt:lpstr>
      <vt:lpstr> Информация об исполнении государственных программ и  непрограммных расходов Липецкой области в 2023 году (8)</vt:lpstr>
      <vt:lpstr> Информация об исполнении государственных программ и  непрограммных расходов Липецкой области в 2023 году (9)</vt:lpstr>
      <vt:lpstr> Информация об исполнении государственных программ и  непрограммных расходов Липецкой области в 2023 году (10)</vt:lpstr>
      <vt:lpstr> Информация об исполнении государственных программ и  непрограммных расходов Липецкой области в 2023 году (11)</vt:lpstr>
      <vt:lpstr> Информация об исполнении государственных программ и  непрограммных расходов Липецкой области в 2023 году (12)</vt:lpstr>
      <vt:lpstr> Информация об исполнении государственных программ и  непрограммных расходов Липецкой области в 2023 году (13)</vt:lpstr>
      <vt:lpstr> Информация об исполнении государственных программ и  непрограммных расходов Липецкой области в 2023 году (14)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u1533</cp:lastModifiedBy>
  <cp:revision>920</cp:revision>
  <cp:lastPrinted>2024-05-28T13:12:54Z</cp:lastPrinted>
  <dcterms:created xsi:type="dcterms:W3CDTF">2018-01-21T18:20:29Z</dcterms:created>
  <dcterms:modified xsi:type="dcterms:W3CDTF">2024-06-04T06:59:12Z</dcterms:modified>
</cp:coreProperties>
</file>