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54" r:id="rId2"/>
    <p:sldId id="346" r:id="rId3"/>
    <p:sldId id="361" r:id="rId4"/>
    <p:sldId id="349" r:id="rId5"/>
    <p:sldId id="350" r:id="rId6"/>
    <p:sldId id="362" r:id="rId7"/>
    <p:sldId id="363" r:id="rId8"/>
    <p:sldId id="364" r:id="rId9"/>
  </p:sldIdLst>
  <p:sldSz cx="12192000" cy="6858000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A649DFA-816A-46B2-8248-A891F3B802B9}">
          <p14:sldIdLst>
            <p14:sldId id="354"/>
            <p14:sldId id="346"/>
            <p14:sldId id="361"/>
            <p14:sldId id="349"/>
            <p14:sldId id="350"/>
            <p14:sldId id="362"/>
            <p14:sldId id="363"/>
            <p14:sldId id="364"/>
          </p14:sldIdLst>
        </p14:section>
        <p14:section name="Раздел без заголовка" id="{A802ECDD-6A3F-4E0F-8DFD-11EED79E238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7E"/>
    <a:srgbClr val="2C037F"/>
    <a:srgbClr val="8A0000"/>
    <a:srgbClr val="640000"/>
    <a:srgbClr val="532476"/>
    <a:srgbClr val="81BB59"/>
    <a:srgbClr val="3968BD"/>
    <a:srgbClr val="3C6ABE"/>
    <a:srgbClr val="335CA7"/>
    <a:srgbClr val="3D6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 autoAdjust="0"/>
    <p:restoredTop sz="89915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524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7524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124A5237-4E72-4C1A-B82F-BBE14C9E9539}" type="datetimeFigureOut">
              <a:rPr lang="ru-RU" smtClean="0"/>
              <a:t>05.03.2018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0908"/>
            <a:ext cx="5445126" cy="4472940"/>
          </a:xfrm>
          <a:prstGeom prst="rect">
            <a:avLst/>
          </a:prstGeom>
        </p:spPr>
        <p:txBody>
          <a:bodyPr vert="horz" lIns="91550" tIns="45775" rIns="91550" bIns="4577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226"/>
            <a:ext cx="2949841" cy="497523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3" y="9440226"/>
            <a:ext cx="2949841" cy="497523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B1CAEB09-ED58-4F4C-87A2-2D44A619B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5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1CEF1-54A4-4BFD-A9CE-208A64CD03C5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7588B-F629-4679-B3BF-633FB6B23ED2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FE4D-73DF-468E-A439-A22EE9DE71B4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1F0C0-6257-49B1-8516-A2ABA55BC7E0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CE359-164C-447C-B0FA-328FEA65E95C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0C83F-DE21-4CE3-8286-9AD11DB42161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011B1-D2F8-47D4-87BE-C3C03422F1C7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F9E83-7934-484F-893E-955309F48F0E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053B0-7F9F-47C4-A219-A8705BF3A4FB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D101B-92AD-4C83-83E7-1D3E3ED2055B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AE86F-C728-4F8E-AA80-77263059910C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18497C-94A6-4D24-9C60-94C6965EAA5F}" type="datetimeFigureOut">
              <a:rPr lang="ru-RU"/>
              <a:pPr>
                <a:defRPr/>
              </a:pPr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752600" y="2590722"/>
            <a:ext cx="8305800" cy="81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6800" tIns="38400" rIns="76800" bIns="384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ИСПОЛЬЗОВАНИЯ МЕЖБЮДЖЕТНЫХ ТРАНСФЕРТОВ СУБЪЕКТАМИ РОССИЙСКОЙ ФЕДЕРАЦИИ: ТИПИЧНЫЕ НАРУШЕНИЯ И ВОПРОСЫ МЕТОДИКИ</a:t>
            </a:r>
            <a:endParaRPr lang="ru-RU" alt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55"/>
          <p:cNvSpPr>
            <a:spLocks noChangeArrowheads="1"/>
          </p:cNvSpPr>
          <p:nvPr/>
        </p:nvSpPr>
        <p:spPr bwMode="auto">
          <a:xfrm>
            <a:off x="7010673" y="5581601"/>
            <a:ext cx="49733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Заместитель руководителя Федерального казначейства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Юрьевич Демидов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4375957" y="356482"/>
            <a:ext cx="7296811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ФЕДЕРАЛЬНЫМ КАЗНАЧЕЙСТВОМ ПОЛНОМОЧИЙ ПОЛУЧАТЕЛЯ БЮДЖЕТНЫХ СРЕДСТВ ПО ПЕРЕЧИСЛЕНИЮ ЦЕЛЕВЫХ МЕЖБЮДЖЕТНЫХ ТРАНСФЕРТОВ</a:t>
            </a:r>
            <a:endParaRPr lang="ru-RU" alt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619656"/>
              </p:ext>
            </p:extLst>
          </p:nvPr>
        </p:nvGraphicFramePr>
        <p:xfrm>
          <a:off x="866775" y="986366"/>
          <a:ext cx="10805993" cy="504877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94407"/>
                <a:gridCol w="1110135"/>
                <a:gridCol w="8901451"/>
              </a:tblGrid>
              <a:tr h="47677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ГОД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ЧЕМ УСТАНОВЛЕНО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НОВАЦИЯ</a:t>
                      </a:r>
                      <a:endParaRPr lang="ru-RU" sz="1100" dirty="0"/>
                    </a:p>
                  </a:txBody>
                  <a:tcPr anchor="ctr"/>
                </a:tc>
              </a:tr>
              <a:tr h="47677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2013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ФЗ</a:t>
                      </a:r>
                      <a:r>
                        <a:rPr lang="ru-RU" sz="1400" baseline="0" dirty="0" smtClean="0"/>
                        <a:t> о ФБ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 216-ФЗ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dirty="0" smtClean="0"/>
                        <a:t>Право Федерального казначейства осуществлять полномочия </a:t>
                      </a:r>
                      <a:r>
                        <a:rPr lang="ru-RU" sz="1200" kern="1200" dirty="0" smtClean="0"/>
                        <a:t>по перечислению целевых МБТ </a:t>
                      </a:r>
                      <a:r>
                        <a:rPr lang="ru-RU" sz="1200" b="1" kern="1200" dirty="0" smtClean="0"/>
                        <a:t>из федерального бюджета </a:t>
                      </a:r>
                      <a:r>
                        <a:rPr lang="ru-RU" sz="1200" kern="1200" dirty="0" smtClean="0"/>
                        <a:t>в пределах фактической потребности получателей средств бюджета субъекта РФ </a:t>
                      </a:r>
                      <a:r>
                        <a:rPr lang="ru-RU" sz="1200" baseline="0" dirty="0" smtClean="0"/>
                        <a:t>в порядке, установленном Правительством РФ.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dirty="0" smtClean="0"/>
                        <a:t>Право Федерального казначейства осуществлять полномочия</a:t>
                      </a:r>
                      <a:r>
                        <a:rPr lang="ru-RU" sz="1200" kern="1200" dirty="0" smtClean="0"/>
                        <a:t> по перечислению целевых МБТ </a:t>
                      </a:r>
                      <a:r>
                        <a:rPr lang="ru-RU" sz="1200" b="1" kern="1200" dirty="0" smtClean="0"/>
                        <a:t>из бюджета субъекта РФ </a:t>
                      </a:r>
                      <a:r>
                        <a:rPr lang="ru-RU" sz="1200" kern="1200" dirty="0" smtClean="0"/>
                        <a:t>в пределах фактической потребности получателей средств местного бюджета </a:t>
                      </a:r>
                      <a:r>
                        <a:rPr lang="ru-RU" sz="1200" baseline="0" dirty="0" smtClean="0"/>
                        <a:t>в порядке, установленном Федеральным казначейством.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677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2014  </a:t>
                      </a:r>
                    </a:p>
                    <a:p>
                      <a:pPr algn="ctr"/>
                      <a:r>
                        <a:rPr lang="ru-RU" sz="1600" dirty="0" smtClean="0"/>
                        <a:t>2015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ФЗ о ФБ</a:t>
                      </a:r>
                    </a:p>
                    <a:p>
                      <a:pPr algn="ctr"/>
                      <a:r>
                        <a:rPr lang="ru-RU" sz="1400" dirty="0" smtClean="0"/>
                        <a:t>№ 349-ФЗ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 364-ФЗ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baseline="0" dirty="0" smtClean="0"/>
                        <a:t>Обязанность Федерального казначейства осуществлять полномочия </a:t>
                      </a:r>
                      <a:r>
                        <a:rPr lang="ru-RU" sz="1200" kern="1200" baseline="0" dirty="0" smtClean="0"/>
                        <a:t>по перечислению целевых МБТ </a:t>
                      </a:r>
                      <a:r>
                        <a:rPr lang="ru-RU" sz="1200" b="1" kern="1200" baseline="0" dirty="0" smtClean="0"/>
                        <a:t>из федерального бюджета</a:t>
                      </a:r>
                      <a:r>
                        <a:rPr lang="ru-RU" sz="1200" kern="1200" baseline="0" dirty="0" smtClean="0"/>
                        <a:t>, </a:t>
                      </a:r>
                      <a:r>
                        <a:rPr lang="ru-RU" sz="1200" b="1" kern="1200" baseline="0" dirty="0" smtClean="0"/>
                        <a:t>включенных в Перечень</a:t>
                      </a:r>
                      <a:r>
                        <a:rPr lang="ru-RU" sz="1200" kern="1200" baseline="0" dirty="0" smtClean="0"/>
                        <a:t>, утвержденный Правительством РФ, в пределах фактической потребности получателей средств бюджета субъекта РФ в порядке, установленном Правительством РФ.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baseline="0" dirty="0" smtClean="0"/>
                        <a:t>Право Федерального казначейства осуществлять полномочия </a:t>
                      </a:r>
                      <a:r>
                        <a:rPr lang="ru-RU" sz="1200" kern="1200" baseline="0" dirty="0" smtClean="0"/>
                        <a:t>по перечислению целевых МБТ </a:t>
                      </a:r>
                      <a:r>
                        <a:rPr lang="ru-RU" sz="1200" b="1" kern="1200" baseline="0" dirty="0" smtClean="0"/>
                        <a:t>из бюджета субъекта РФ </a:t>
                      </a:r>
                      <a:r>
                        <a:rPr lang="ru-RU" sz="1200" kern="1200" baseline="0" dirty="0" smtClean="0"/>
                        <a:t>в пределах фактической потребности получателей средств </a:t>
                      </a:r>
                      <a:r>
                        <a:rPr lang="ru-RU" sz="1200" b="0" kern="1200" baseline="0" dirty="0" smtClean="0"/>
                        <a:t>местного бюджета </a:t>
                      </a:r>
                      <a:r>
                        <a:rPr lang="ru-RU" sz="1200" kern="1200" baseline="0" dirty="0" smtClean="0"/>
                        <a:t>в порядке, установленном Федеральным казначейством.</a:t>
                      </a:r>
                      <a:endParaRPr lang="ru-RU" sz="1600" dirty="0"/>
                    </a:p>
                  </a:txBody>
                  <a:tcPr anchor="ctr"/>
                </a:tc>
              </a:tr>
              <a:tr h="47677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</a:t>
                      </a:r>
                    </a:p>
                    <a:p>
                      <a:pPr algn="ctr"/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ФЗ о ФБ</a:t>
                      </a:r>
                    </a:p>
                    <a:p>
                      <a:pPr algn="ctr"/>
                      <a:r>
                        <a:rPr lang="ru-RU" sz="1400" dirty="0" smtClean="0"/>
                        <a:t>№ 349-ФЗ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№ 415-ФЗ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baseline="0" dirty="0" smtClean="0"/>
                        <a:t>Обязанность Федерального казначейства осуществлять полномочия </a:t>
                      </a:r>
                      <a:r>
                        <a:rPr lang="ru-RU" sz="1200" kern="1200" baseline="0" dirty="0" smtClean="0"/>
                        <a:t>по перечислению всех целевых МБТ </a:t>
                      </a:r>
                      <a:r>
                        <a:rPr lang="ru-RU" sz="1200" b="1" kern="1200" baseline="0" dirty="0" smtClean="0"/>
                        <a:t>из федерального бюджета</a:t>
                      </a:r>
                      <a:r>
                        <a:rPr lang="ru-RU" sz="1200" kern="1200" baseline="0" dirty="0" smtClean="0"/>
                        <a:t> в пределах фактической потребности получателей средств бюджета субъекта РФ в порядке, установленном Правительством РФ, </a:t>
                      </a:r>
                      <a:r>
                        <a:rPr lang="ru-RU" sz="1200" b="1" kern="1200" baseline="0" dirty="0" smtClean="0"/>
                        <a:t>за исключением МБТ, включенных в Перечень</a:t>
                      </a:r>
                      <a:r>
                        <a:rPr lang="ru-RU" sz="1200" kern="1200" baseline="0" dirty="0" smtClean="0"/>
                        <a:t>, утвержденный Правительством РФ.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baseline="0" dirty="0" smtClean="0"/>
                        <a:t>Право Федерального казначейства осуществлять полномочия </a:t>
                      </a:r>
                      <a:r>
                        <a:rPr lang="ru-RU" sz="1200" kern="1200" baseline="0" dirty="0" smtClean="0"/>
                        <a:t>по перечислению целевых МБТ </a:t>
                      </a:r>
                      <a:r>
                        <a:rPr lang="ru-RU" sz="1200" b="1" kern="1200" baseline="0" dirty="0" smtClean="0"/>
                        <a:t>из бюджета субъекта РФ </a:t>
                      </a:r>
                      <a:r>
                        <a:rPr lang="ru-RU" sz="1200" kern="1200" baseline="0" dirty="0" smtClean="0"/>
                        <a:t>в пределах фактической потребности получателей средств местного бюджета в порядке, установленном Федеральным казначейством.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7677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2018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Бюджетный кодекс РФ</a:t>
                      </a:r>
                    </a:p>
                    <a:p>
                      <a:pPr algn="ctr"/>
                      <a:r>
                        <a:rPr lang="ru-RU" sz="1200" b="1" dirty="0" smtClean="0"/>
                        <a:t>Статья 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baseline="0" dirty="0" smtClean="0"/>
                        <a:t>Обязанность Федерального казначейства осуществлять полномочия </a:t>
                      </a:r>
                      <a:r>
                        <a:rPr lang="ru-RU" sz="1200" kern="1200" baseline="0" dirty="0" smtClean="0"/>
                        <a:t>по перечислению всех целевых МБТ </a:t>
                      </a:r>
                      <a:r>
                        <a:rPr lang="ru-RU" sz="1200" b="1" kern="1200" baseline="0" dirty="0" smtClean="0"/>
                        <a:t>из федерального бюджета</a:t>
                      </a:r>
                      <a:r>
                        <a:rPr lang="ru-RU" sz="1200" kern="1200" baseline="0" dirty="0" smtClean="0"/>
                        <a:t> в пределах фактической потребности получателей средств бюджета субъекта РФ в порядке, установленном Федеральным казначейством, </a:t>
                      </a:r>
                      <a:r>
                        <a:rPr lang="ru-RU" sz="1200" b="1" kern="1200" baseline="0" dirty="0" smtClean="0"/>
                        <a:t>за исключением МБТ, включенных в Перечень</a:t>
                      </a:r>
                      <a:r>
                        <a:rPr lang="ru-RU" sz="1200" kern="1200" baseline="0" dirty="0" smtClean="0"/>
                        <a:t>, утвержденный Правительством РФ.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1" kern="1200" baseline="0" dirty="0" smtClean="0"/>
                        <a:t>Право Федерального казначейства осуществлять полномочия</a:t>
                      </a:r>
                      <a:r>
                        <a:rPr lang="ru-RU" sz="1200" kern="1200" baseline="0" dirty="0" smtClean="0"/>
                        <a:t> по перечислению целевых МБТ </a:t>
                      </a:r>
                      <a:r>
                        <a:rPr lang="ru-RU" sz="1200" b="1" kern="1200" baseline="0" dirty="0" smtClean="0"/>
                        <a:t>из бюджета субъекта РФ </a:t>
                      </a:r>
                      <a:r>
                        <a:rPr lang="ru-RU" sz="1200" kern="1200" baseline="0" dirty="0" smtClean="0"/>
                        <a:t>в пределах фактической потребности получателей средств местного бюджета в порядке, установленном Федеральным казначейством.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6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4375957" y="356482"/>
            <a:ext cx="7296811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ФЕДЕРАЛЬНЫМ КАЗНАЧЕЙСТВОМ КОНТРОЛЕЙ ПРИ ПЕРЕЧИСЛЕНИИ СУБСИДИЙ ИЗ ФЕДЕРАЛЬНОГО БЮДЖЕТА</a:t>
            </a:r>
            <a:endParaRPr lang="ru-RU" alt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75008"/>
              </p:ext>
            </p:extLst>
          </p:nvPr>
        </p:nvGraphicFramePr>
        <p:xfrm>
          <a:off x="876300" y="1405465"/>
          <a:ext cx="10477500" cy="459479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08633"/>
                <a:gridCol w="1191617"/>
                <a:gridCol w="2486025"/>
                <a:gridCol w="1552575"/>
                <a:gridCol w="1819275"/>
                <a:gridCol w="2619375"/>
              </a:tblGrid>
              <a:tr h="65298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ГОД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ЧЕМ УСТАНОВЛЕНО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/>
                        <a:t>БЮДЖЕТНЫЕ АССИГНОВАНИЯ НА ИСПОЛНЕНИЕ РАСХОДНЫХ ОБЯЗАТЕЛЬСТВ СУБЪЕКТА РФ</a:t>
                      </a:r>
                      <a:endParaRPr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/>
                        <a:t>ЛИЦЕВЫЕ СЧЕТА, С КОТОРЫХ ОСУЩЕСТВЛЯЮТСЯ ЦЕЛЕВЫЕ РАСХОДЫ</a:t>
                      </a:r>
                      <a:endParaRPr lang="ru-RU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/>
                        <a:t>КОНТРОЛЬ УРОВНЯ СОФИНАНСИРОВАНИЯ ИЗ ФБ</a:t>
                      </a:r>
                      <a:endParaRPr lang="ru-RU" sz="11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/>
                        <a:t>САНКЦИОНИРОВАНИЕ</a:t>
                      </a:r>
                      <a:endParaRPr lang="ru-RU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041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 2017 года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ФЗ</a:t>
                      </a:r>
                      <a:r>
                        <a:rPr lang="ru-RU" sz="1200" baseline="0" dirty="0" smtClean="0"/>
                        <a:t> о ФБ, Постановление № 999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1200" baseline="0" dirty="0" smtClean="0"/>
                        <a:t>Утверждаются Законом о бюджете субъекта РФ отдельно: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kern="1200" baseline="0" dirty="0" smtClean="0"/>
                        <a:t>на сумму субсидии из ФБ;</a:t>
                      </a:r>
                    </a:p>
                    <a:p>
                      <a:pPr marL="285750" indent="-285750" algn="l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kern="1200" baseline="0" dirty="0" smtClean="0"/>
                        <a:t>на сумму собственных расходов субъекта РФ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baseline="0" dirty="0" smtClean="0"/>
                        <a:t>Федеральная часть – только с 03 л/с ПБС субъекта РФ, открытых в ТОФК;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baseline="0" dirty="0" smtClean="0"/>
                        <a:t>Региональная часть – в зависимости от условий Соглашения о кассовом обслуживании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/>
                        <a:t>Не контролируется ТОФК.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/>
                        <a:t>Перечисление целевых средств из ФБ - в сумме платежных документов ПБС субъекта РФ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baseline="0" dirty="0" smtClean="0"/>
                        <a:t>Порядок устанавливается финансовым органом субъекта РФ.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baseline="0" dirty="0" smtClean="0"/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baseline="0" dirty="0" smtClean="0"/>
                        <a:t>Санкционирование осуществляется Федеральным казначейством или финансовым органом  в зависимости от условий Соглашения о кассовом обслуживании.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036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ФЗ</a:t>
                      </a:r>
                      <a:r>
                        <a:rPr lang="ru-RU" sz="1200" baseline="0" dirty="0" smtClean="0"/>
                        <a:t> о ФБ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№ 415-ФЗ,</a:t>
                      </a:r>
                      <a:r>
                        <a:rPr lang="ru-RU" sz="1200" baseline="0" dirty="0" smtClean="0"/>
                        <a:t> Постановление № 999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/>
                        <a:t>Утверждаются Законом о бюджете субъекта РФ единой суммой, включающей размер планируемой к предоставлению из федерального бюджета субсидии</a:t>
                      </a:r>
                      <a:endParaRPr lang="ru-RU" sz="1400" dirty="0" smtClean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/>
                        <a:t>В зависимости от условий Соглашения о кассовом обслуживании</a:t>
                      </a: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/>
                        <a:t>Контролируется ТОФК.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/>
                        <a:t>Перечисление целевых средств из ФБ – в сумме платежных документов ПБС субъекта РФ * % </a:t>
                      </a:r>
                      <a:r>
                        <a:rPr lang="ru-RU" sz="1200" kern="1200" baseline="0" dirty="0" err="1" smtClean="0"/>
                        <a:t>софинансирования</a:t>
                      </a:r>
                      <a:endParaRPr lang="ru-RU" sz="1200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724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Бюджетный кодекс РФ, </a:t>
                      </a:r>
                      <a:r>
                        <a:rPr lang="ru-RU" sz="1200" baseline="0" dirty="0" smtClean="0"/>
                        <a:t>Постановление № 999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baseline="0" dirty="0" smtClean="0"/>
                        <a:t>Порядок установлен приказом Минфина от 12.12.2017 № 223н.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200" kern="1200" baseline="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baseline="0" dirty="0" smtClean="0"/>
                        <a:t>Санкционирование осуществляется Федеральным казначейством.</a:t>
                      </a:r>
                      <a:endParaRPr lang="ru-RU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0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4375957" y="356482"/>
            <a:ext cx="7296811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НОВАЦИИ БЮДЖЕТНОГО ЗАКОНОДАТЕЛЬСТВА В ЧАСТИ ПРЕДОСТАВЛЕНИЯ СУБСИДИЙ</a:t>
            </a:r>
            <a:endParaRPr lang="ru-RU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7793" y="1617797"/>
            <a:ext cx="1036915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132. Субсидии бюджетам субъектов Российской Федерации из федерального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Перечисление из федерального бюджета субсидии бюджету субъекта Российской Федерации осуществляется Федеральным казначейством в соответствии с переданными ему полномочиями получателя средств федерального бюджета в порядке, установленном Федеральным казначейством,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проведения санкционирования оплаты денежных обязательств по расходам получателей средств бюджета субъекта Российской Федерации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(после проверки документов, подтверждающих осуществление расходов бюджета субъекта Российской Федерации), в целях софинансирования которых предоставляется субсидия,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порядке, установленном Министерством финансов Российской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1133" y="1086426"/>
            <a:ext cx="110412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РОССИЙСКОЙ ФЕДЕРАЦИИ</a:t>
            </a:r>
            <a:endParaRPr lang="ru-RU" sz="1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редакции </a:t>
            </a:r>
            <a:r>
              <a:rPr lang="ru-RU" sz="1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1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закона № </a:t>
            </a:r>
            <a:r>
              <a:rPr lang="ru-RU" sz="1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178-ФЗ)</a:t>
            </a:r>
            <a:endParaRPr lang="ru-RU" sz="1600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385232" y="3659362"/>
            <a:ext cx="7296811" cy="523220"/>
          </a:xfrm>
          <a:prstGeom prst="rect">
            <a:avLst/>
          </a:prstGeom>
          <a:extLst/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400" b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ПРИКАЗ МИНИСТЕРСТВА ФИНАНСОВ РОССИЙСКОЙ ФЕДЕРАЦИИ ОТ 12.12.2017 № 223н</a:t>
            </a:r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7793" y="4340932"/>
            <a:ext cx="1036915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Санкционирование оплаты денежных обязательств получателя средств бюджета субъекта Российской Федерации по расходам бюджета субъекта Российской Федерации, связанным с предоставлением местным бюджетам межбюджетного трансферта на оказание финансовой поддержки в целях выполнения органами местного самоуправления полномочий по вопросам местного значения, в целях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которых предоставляется субсидия из федерального бюджета, </a:t>
            </a:r>
            <a:r>
              <a:rPr lang="ru-RU" sz="1600" b="1" dirty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после проведения территориальным органом Федерального казначейства </a:t>
            </a:r>
            <a:r>
              <a:rPr lang="ru-RU" sz="1600" b="1" dirty="0" smtClean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санкционирования </a:t>
            </a:r>
            <a:r>
              <a:rPr lang="ru-RU" sz="1600" b="1" dirty="0">
                <a:solidFill>
                  <a:srgbClr val="002A7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оплаты денежных обязательств по расходам получателей средств местного бюджета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целях финансового обеспечения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которых местному бюджету предоставляется межбюджетный трансферт из бюджета субъекта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2683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15375" y="6356350"/>
            <a:ext cx="2743200" cy="365125"/>
          </a:xfrm>
        </p:spPr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4267200" y="356482"/>
            <a:ext cx="7591425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ФИНАНСОВ РОССИЙСКОЙ ФЕДЕРАЦИИ ОТ 12.12.2017 № 223н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САНКЦИОНИРОВАНИЕ ОПЛАТЫ ДЕНЕЖНЫХ ОБЯЗАТЕЛЬСТВ ПБС БЮДЖЕТА СУБЪЕКТА РФ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7587140" y="4210051"/>
            <a:ext cx="0" cy="10763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2789574" y="3186679"/>
            <a:ext cx="1926502" cy="102337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05" tIns="8705" rIns="8705" bIns="8705" numCol="1" spcCol="1088" anchor="ctr" anchorCtr="0">
            <a:no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40105</a:t>
            </a: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14 л/с по переданным полномочиям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6677" y="1753234"/>
            <a:ext cx="23847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dirty="0" smtClean="0">
                <a:latin typeface="+mn-lt"/>
                <a:cs typeface="Times New Roman" panose="02020603050405020304" pitchFamily="18" charset="0"/>
              </a:rPr>
              <a:t>Федеральный бюджет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68213" y="1753234"/>
            <a:ext cx="223785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dirty="0" smtClean="0">
                <a:latin typeface="+mn-lt"/>
                <a:cs typeface="Times New Roman" panose="02020603050405020304" pitchFamily="18" charset="0"/>
              </a:rPr>
              <a:t>Бюджет субъекта РФ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6623890" y="3186678"/>
            <a:ext cx="1926502" cy="102337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05" tIns="8705" rIns="8705" bIns="8705" numCol="1" spcCol="1088" anchor="ctr" anchorCtr="0">
            <a:no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40201 </a:t>
            </a: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03 л/с ПБС</a:t>
            </a: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02 л/с ФО</a:t>
            </a:r>
          </a:p>
        </p:txBody>
      </p:sp>
      <p:sp>
        <p:nvSpPr>
          <p:cNvPr id="18" name="Загнутый угол 17"/>
          <p:cNvSpPr/>
          <p:nvPr/>
        </p:nvSpPr>
        <p:spPr>
          <a:xfrm>
            <a:off x="6515578" y="5210174"/>
            <a:ext cx="2143125" cy="109537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Платежный документ ПБС бюджета  субъекта РФ на оплату целевых расходов, документы-основания</a:t>
            </a:r>
            <a:endParaRPr lang="ru-RU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87140" y="4378881"/>
            <a:ext cx="16264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1. НАПРАВЛЕНИЕ ПАКЕТА ДОКУМЕНТОВ В ТОФК НА ОПЛАТУ</a:t>
            </a:r>
            <a:endParaRPr lang="ru-RU" sz="1100" dirty="0"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62945" y="2355681"/>
            <a:ext cx="21431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2. САНКЦИОНИРОВАНИЕ ОПЛАТЫ ДЕНЕЖНОГО ОБЯЗАТЕЛЬСТВА ПБС БЮДЖЕТА СУБЪЕКТА РФ</a:t>
            </a:r>
            <a:endParaRPr lang="ru-RU" sz="11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4734325" y="3698363"/>
            <a:ext cx="1870515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716072" y="3035037"/>
            <a:ext cx="188876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3. ЗАПРОС ПОДКРЕПЛЕНИЯ ИЗ ФЕДЕРАЛЬНОГО БЮДЖЕТА</a:t>
            </a:r>
            <a:endParaRPr lang="ru-RU" sz="1100" dirty="0">
              <a:latin typeface="+mn-lt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4716076" y="3933825"/>
            <a:ext cx="188876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716076" y="3945112"/>
            <a:ext cx="18887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4. ПЕРЕЧИСЛЕНИЕ СУБСИДИИ В ДОЛЕ СОФИНАНСИРОВАНИЯ ДЕНЕЖНОГО ОБЯЗАТЕЛЬСТВА СУБЪЕКТА РФ</a:t>
            </a:r>
            <a:endParaRPr lang="ru-RU" sz="1100" dirty="0">
              <a:latin typeface="+mn-lt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8550392" y="3698363"/>
            <a:ext cx="1850908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8658703" y="3341295"/>
            <a:ext cx="857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5. ОПЛАТА</a:t>
            </a:r>
            <a:endParaRPr lang="ru-RU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862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15375" y="6356350"/>
            <a:ext cx="2743200" cy="365125"/>
          </a:xfrm>
        </p:spPr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4375957" y="356482"/>
            <a:ext cx="7296811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ФИНАНСОВ РОССИЙСКОЙ ФЕДЕРАЦИИ ОТ 12.12.2017 № 223н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«СКВОЗНОЙ МЕХАНИЗМ»</a:t>
            </a:r>
            <a:endParaRPr lang="ru-RU" alt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6893042" y="3698363"/>
            <a:ext cx="1908035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9773972" y="4210051"/>
            <a:ext cx="0" cy="107632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1151274" y="3186679"/>
            <a:ext cx="1926502" cy="102337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05" tIns="8705" rIns="8705" bIns="8705" numCol="1" spcCol="1088" anchor="ctr" anchorCtr="0">
            <a:no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40105</a:t>
            </a: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14 л/с по переданным полномочиям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8377" y="1753234"/>
            <a:ext cx="23847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dirty="0" smtClean="0">
                <a:latin typeface="+mn-lt"/>
                <a:cs typeface="Times New Roman" panose="02020603050405020304" pitchFamily="18" charset="0"/>
              </a:rPr>
              <a:t>Федеральный бюджет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10863" y="1753234"/>
            <a:ext cx="223785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dirty="0" smtClean="0">
                <a:latin typeface="+mn-lt"/>
                <a:cs typeface="Times New Roman" panose="02020603050405020304" pitchFamily="18" charset="0"/>
              </a:rPr>
              <a:t>Бюджет субъекта РФ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807560" y="1753234"/>
            <a:ext cx="191353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dirty="0" smtClean="0">
                <a:latin typeface="+mn-lt"/>
                <a:cs typeface="Times New Roman" panose="02020603050405020304" pitchFamily="18" charset="0"/>
              </a:rPr>
              <a:t>Местный бюджет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8801077" y="3186679"/>
            <a:ext cx="1926502" cy="102337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05" tIns="8705" rIns="8705" bIns="8705" numCol="1" spcCol="1088" anchor="ctr" anchorCtr="0">
            <a:no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40204</a:t>
            </a: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03 л/с ПБС</a:t>
            </a: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02 л/с </a:t>
            </a: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ФО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4966540" y="3186678"/>
            <a:ext cx="1926502" cy="102337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05" tIns="8705" rIns="8705" bIns="8705" numCol="1" spcCol="1088" anchor="ctr" anchorCtr="0">
            <a:no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40201 </a:t>
            </a: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14 л/с по переданным полномочиям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Загнутый угол 17"/>
          <p:cNvSpPr/>
          <p:nvPr/>
        </p:nvSpPr>
        <p:spPr>
          <a:xfrm>
            <a:off x="8692765" y="5286374"/>
            <a:ext cx="2143125" cy="109537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Платежный документ ПБС местного бюджета на оплату целевых расходов, документы-основания</a:t>
            </a:r>
            <a:endParaRPr lang="ru-RU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73972" y="4378881"/>
            <a:ext cx="16264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1. НАПРАВЛЕНИЕ ПАКЕТА ДОКУМЕНТОВ В ТОФК НА ОПЛАТУ</a:t>
            </a:r>
            <a:endParaRPr lang="ru-RU" sz="1100" dirty="0"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01077" y="2355681"/>
            <a:ext cx="21431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2. САНКЦИОНИРОВАНИЕ ОПЛАТЫ ДЕНЕЖНОГО ОБЯЗАТЕЛЬСТВА ПБС МЕСТНОГО БЮДЖЕТА</a:t>
            </a:r>
            <a:endParaRPr lang="ru-RU" sz="11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06008" y="3148330"/>
            <a:ext cx="19015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3. ЗАПРОС ПОДКРЕПЛЕНИЯ ИЗ БЮДЖЕТА СУБЪЕКТА РФ</a:t>
            </a:r>
            <a:endParaRPr lang="ru-RU" sz="1100" dirty="0">
              <a:latin typeface="+mn-lt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3096025" y="3698363"/>
            <a:ext cx="1870515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077772" y="3035037"/>
            <a:ext cx="188876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+mn-lt"/>
                <a:cs typeface="Times New Roman" panose="02020603050405020304" pitchFamily="18" charset="0"/>
              </a:rPr>
              <a:t>5</a:t>
            </a:r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. ЗАПРОС ПОДКРЕПЛЕНИЯ ИЗ ФЕДЕРАЛЬНОГО БЮДЖЕТА</a:t>
            </a:r>
            <a:endParaRPr lang="ru-RU" sz="1100" dirty="0">
              <a:latin typeface="+mn-lt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077776" y="3933825"/>
            <a:ext cx="188876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077776" y="3945112"/>
            <a:ext cx="18887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+mn-lt"/>
                <a:cs typeface="Times New Roman" panose="02020603050405020304" pitchFamily="18" charset="0"/>
              </a:rPr>
              <a:t>6</a:t>
            </a:r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. ПЕРЕЧИСЛЕНИЕ СУБСИДИИ В ДОЛЕ СОФИНАНСИРОВАНИЯ ДЕНЕЖНОГО ОБЯЗАТЕЛЬСТВА СУБЪЕКТА РФ</a:t>
            </a:r>
            <a:endParaRPr lang="ru-RU" sz="1100" dirty="0">
              <a:latin typeface="+mn-lt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899525" y="3933825"/>
            <a:ext cx="190803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893042" y="3931890"/>
            <a:ext cx="20033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7. ПЕРЕЧИСЛЕНИЕ СУБСИДИИ, СУБВЕНЦИИ, ИНОГО МБТ В ДОЛЕ СОФИНАНСИРОВАНИЯ ДЕНЕЖНОГО ОБЯЗАТЕЛЬСТВА МЕСТНОГО БЮДЖЕТА</a:t>
            </a:r>
            <a:endParaRPr lang="ru-RU" sz="1100" dirty="0">
              <a:latin typeface="+mn-lt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10721096" y="3727644"/>
            <a:ext cx="95167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0768295" y="3373591"/>
            <a:ext cx="857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8. ОПЛАТА</a:t>
            </a:r>
            <a:endParaRPr lang="ru-RU" sz="1100" dirty="0"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8229" y="2391420"/>
            <a:ext cx="21431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4. САНКЦИОНИРОВАНИЕ ОПЛАТЫ ДЕНЕЖНОГО ОБЯЗАТЕЛЬСТВА ПБС </a:t>
            </a:r>
            <a:r>
              <a:rPr lang="ru-RU" sz="1100" dirty="0">
                <a:cs typeface="Times New Roman" panose="02020603050405020304" pitchFamily="18" charset="0"/>
              </a:rPr>
              <a:t>БЮДЖЕТА СУБЪЕКТА РФ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0351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15375" y="6356350"/>
            <a:ext cx="2743200" cy="365125"/>
          </a:xfrm>
        </p:spPr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4375957" y="356482"/>
            <a:ext cx="7296811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КАЗНАЧЕСКОЕ СОПРОВОЖДЕНИЕ СРЕДСТВ, ПРЕДОСТАВЛЯЕМЫХ ИЗ БЮДЖЕТОВ СУБЪЕКТОВ РОССИЙСКОЙ ФЕДЕРАЦИИ</a:t>
            </a:r>
            <a:endParaRPr lang="ru-RU" alt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6424" y="1445567"/>
            <a:ext cx="8486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"О ФЕДЕРАЛЬНОМ БЮДЖЕТЕ НА 2018 ГОД И НА ПЛАНОВЫЙ ПЕРИОД 2019 И 2020 ГОДОВ" ОТ 05.12.2017 № 362-ФЗ 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1967209"/>
            <a:ext cx="100488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использования средств, предоставляемых отдельным юридическим лицам и индивидуальным предпринимателям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Установить, что казначейскому сопровождению подлежат следующие целевые средства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авансовые платежи по государственным (муниципальным) контрактам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поставке товаров, выполнении работ, оказании услуг, заключаемым на сумму 100 000,0 тыс. рублей и более государственными заказчиками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государственных нужд субъекта Российской Федерации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(муниципальными заказчиками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муниципальных нужд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юридическим лицам, предоставляемые из бюджета субъекта Российской Федерации (местного бюджета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если источником финансового обеспечения расходных обязательств субъекта Российской Федерации (муниципального образования) являются субсидии, предоставляемые из федерального бюджета бюджету субъекта Российской Федерации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капитальных вложений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объекты государственной собственности субъектов Российской Федерации (муниципальной собственности);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/>
            <a:r>
              <a:rPr lang="ru-RU" sz="1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8</a:t>
            </a:r>
            <a:r>
              <a:rPr lang="ru-RU" sz="1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Установить, что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органы Федерального казначейства осуществляют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установленном Правительством Российской Федерации порядке, указанном в части 1 настоящей статьи,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обращения финансового органа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Российской Федерации (муниципального образования)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казначейское сопровождение субсидий, предоставляемых из бюджетов субъектов Российской Федерации (местных бюджетов) юридическим лицам, крестьянским (фермерским) хозяйствам, индивидуальным предпринимателям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источником финансового обеспечения которых являются субсидии, предоставляемые из федерального бюджета бюджетам субъектов Российской Федерации в целях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указанных субъектов Российской Федерации по поддержке отраслей промышленности и сельского хозяйства.</a:t>
            </a:r>
          </a:p>
          <a:p>
            <a:pPr algn="just"/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7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15375" y="5899150"/>
            <a:ext cx="2743200" cy="365125"/>
          </a:xfrm>
        </p:spPr>
        <p:txBody>
          <a:bodyPr/>
          <a:lstStyle/>
          <a:p>
            <a:pPr>
              <a:defRPr/>
            </a:pPr>
            <a:fld id="{53EB0F3A-E4BA-4B83-B1DE-2BA1A7D7EAE1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9221" name="Заголовок 1"/>
          <p:cNvSpPr txBox="1">
            <a:spLocks/>
          </p:cNvSpPr>
          <p:nvPr/>
        </p:nvSpPr>
        <p:spPr bwMode="auto">
          <a:xfrm>
            <a:off x="4375957" y="356482"/>
            <a:ext cx="7296811" cy="5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КАЗНАЧЕСКОЕ СОПРОВОЖДЕНИЕ СРЕДСТВ, ПРЕДОСТАВЛЯЕМЫХ ИЗ БЮДЖЕТОВ СУБЪЕКТОВ РОССИЙСКОЙ ФЕДЕРАЦИИ</a:t>
            </a:r>
            <a:endParaRPr lang="ru-RU" alt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18" idx="0"/>
          </p:cNvCxnSpPr>
          <p:nvPr/>
        </p:nvCxnSpPr>
        <p:spPr>
          <a:xfrm flipV="1">
            <a:off x="9773972" y="3752851"/>
            <a:ext cx="0" cy="12477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1151274" y="2729479"/>
            <a:ext cx="1926502" cy="102337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05" tIns="8705" rIns="8705" bIns="8705" numCol="1" spcCol="1088" anchor="ctr" anchorCtr="0">
            <a:no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40105</a:t>
            </a: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14 л/с по переданным полномочиям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8377" y="1363343"/>
            <a:ext cx="23847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dirty="0" smtClean="0">
                <a:latin typeface="+mn-lt"/>
                <a:cs typeface="Times New Roman" panose="02020603050405020304" pitchFamily="18" charset="0"/>
              </a:rPr>
              <a:t>Федеральный бюджет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48451" y="1363977"/>
            <a:ext cx="223785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dirty="0" smtClean="0">
                <a:latin typeface="+mn-lt"/>
                <a:cs typeface="Times New Roman" panose="02020603050405020304" pitchFamily="18" charset="0"/>
              </a:rPr>
              <a:t>Бюджет субъекта РФ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8801077" y="2729479"/>
            <a:ext cx="1926502" cy="102337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05" tIns="8705" rIns="8705" bIns="8705" numCol="1" spcCol="1088" anchor="ctr" anchorCtr="0">
            <a:no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40601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41 </a:t>
            </a:r>
            <a:r>
              <a:rPr lang="ru-RU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л/с </a:t>
            </a:r>
            <a:r>
              <a:rPr lang="ru-RU" sz="1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неучастника</a:t>
            </a: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бюджетного процесса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4966540" y="2729478"/>
            <a:ext cx="1926502" cy="1023371"/>
          </a:xfrm>
          <a:custGeom>
            <a:avLst/>
            <a:gdLst>
              <a:gd name="connsiteX0" fmla="*/ 0 w 1683050"/>
              <a:gd name="connsiteY0" fmla="*/ 0 h 2356261"/>
              <a:gd name="connsiteX1" fmla="*/ 1683050 w 1683050"/>
              <a:gd name="connsiteY1" fmla="*/ 0 h 2356261"/>
              <a:gd name="connsiteX2" fmla="*/ 1683050 w 1683050"/>
              <a:gd name="connsiteY2" fmla="*/ 2356261 h 2356261"/>
              <a:gd name="connsiteX3" fmla="*/ 0 w 1683050"/>
              <a:gd name="connsiteY3" fmla="*/ 2356261 h 2356261"/>
              <a:gd name="connsiteX4" fmla="*/ 0 w 1683050"/>
              <a:gd name="connsiteY4" fmla="*/ 0 h 2356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3050" h="2356261">
                <a:moveTo>
                  <a:pt x="0" y="0"/>
                </a:moveTo>
                <a:lnTo>
                  <a:pt x="1683050" y="0"/>
                </a:lnTo>
                <a:lnTo>
                  <a:pt x="1683050" y="2356261"/>
                </a:lnTo>
                <a:lnTo>
                  <a:pt x="0" y="235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05" tIns="8705" rIns="8705" bIns="8705" numCol="1" spcCol="1088" anchor="ctr" anchorCtr="0">
            <a:noAutofit/>
          </a:bodyPr>
          <a:lstStyle/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40201 </a:t>
            </a: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03 л/с ПБС</a:t>
            </a:r>
          </a:p>
          <a:p>
            <a:pPr algn="ctr" defTabSz="609375">
              <a:lnSpc>
                <a:spcPct val="9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02 л/с ФО</a:t>
            </a:r>
            <a:endParaRPr lang="ru-RU" sz="14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Загнутый угол 17"/>
          <p:cNvSpPr/>
          <p:nvPr/>
        </p:nvSpPr>
        <p:spPr>
          <a:xfrm>
            <a:off x="8702409" y="5000625"/>
            <a:ext cx="2143125" cy="109537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Сведения, платежные документы </a:t>
            </a:r>
            <a:r>
              <a:rPr lang="ru-RU" sz="12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неучастника</a:t>
            </a: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на оплату целевых расходов, документы-основания</a:t>
            </a:r>
            <a:endParaRPr lang="ru-RU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773972" y="4048905"/>
            <a:ext cx="162641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6. НАПРАВЛЕНИЕ ПАКЕТА ДОКУМЕНТОВ В ТОФК НА ОПЛАТУ</a:t>
            </a:r>
            <a:endParaRPr lang="ru-RU" sz="1100" dirty="0"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01077" y="1808396"/>
            <a:ext cx="214312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+mn-lt"/>
                <a:cs typeface="Times New Roman" panose="02020603050405020304" pitchFamily="18" charset="0"/>
              </a:rPr>
              <a:t>7</a:t>
            </a:r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. САНКЦИОНИРОВАНИЕ ОПЛАТЫ ДЕНЕЖНОГО ОБЯЗАТЕЛЬСТВА НЕУЧАСТНИКА БЮДЖЕТНОГО ПРОЦЕССА НА ОСНОВАНИИ СВЕДЕНИЙ </a:t>
            </a:r>
            <a:endParaRPr lang="ru-RU" sz="11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3096025" y="3241163"/>
            <a:ext cx="1870515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3077772" y="2577837"/>
            <a:ext cx="188876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3. ЗАПРОС ПОДКРЕПЛЕНИЯ ИЗ ФЕДЕРАЛЬНОГО БЮДЖЕТА</a:t>
            </a:r>
            <a:endParaRPr lang="ru-RU" sz="1100" dirty="0">
              <a:latin typeface="+mn-lt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3059205" y="3428835"/>
            <a:ext cx="1888764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3096025" y="3487912"/>
            <a:ext cx="18887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4. ПЕРЕЧИСЛЕНИЕ СУБСИДИИ В ДОЛЕ СОФИНАНСИРОВАНИЯ ДЕНЕЖНОГО ОБЯЗАТЕЛЬСТВА СУБЪЕКТА РФ</a:t>
            </a:r>
            <a:endParaRPr lang="ru-RU" sz="1100" dirty="0">
              <a:latin typeface="+mn-lt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893041" y="2893084"/>
            <a:ext cx="190803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6899524" y="2973886"/>
            <a:ext cx="19080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5. ПЕРЕЧИСЛЕНИЕ АВАНСА ПО ГОСКОНТРАКТУ/ СУБСИДИИ ПО СОГЛАШЕНИЮ</a:t>
            </a:r>
            <a:endParaRPr lang="ru-RU" sz="1100" dirty="0">
              <a:latin typeface="+mn-lt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10721096" y="3270444"/>
            <a:ext cx="951672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10768295" y="2916391"/>
            <a:ext cx="8572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8. ОПЛАТА</a:t>
            </a:r>
            <a:endParaRPr lang="ru-RU" sz="1100" dirty="0"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8229" y="1934220"/>
            <a:ext cx="21431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2. САНКЦИОНИРОВАНИЕ ОПЛАТЫ ДЕНЕЖНОГО ОБЯЗАТЕЛЬСТВА ПБС </a:t>
            </a:r>
            <a:r>
              <a:rPr lang="ru-RU" sz="1100" dirty="0">
                <a:cs typeface="Times New Roman" panose="02020603050405020304" pitchFamily="18" charset="0"/>
              </a:rPr>
              <a:t>БЮДЖЕТА СУБЪЕКТА РФ</a:t>
            </a:r>
            <a:endParaRPr lang="ru-RU" sz="11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5434491" y="3743327"/>
            <a:ext cx="0" cy="124777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Загнутый угол 29"/>
          <p:cNvSpPr/>
          <p:nvPr/>
        </p:nvSpPr>
        <p:spPr>
          <a:xfrm>
            <a:off x="4858228" y="4991101"/>
            <a:ext cx="2143125" cy="1095376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Платежный документ ПБС бюджета субъекта РФ на перечисление целевых средств, документы-основания (</a:t>
            </a:r>
            <a:r>
              <a:rPr lang="ru-RU" sz="12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госконтракт</a:t>
            </a:r>
            <a:r>
              <a:rPr lang="ru-RU" sz="1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, соглашение)</a:t>
            </a:r>
            <a:endParaRPr lang="ru-RU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434491" y="3895725"/>
            <a:ext cx="209457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+mn-lt"/>
                <a:cs typeface="Times New Roman" panose="02020603050405020304" pitchFamily="18" charset="0"/>
              </a:rPr>
              <a:t>1. НАПРАВЛЕНИЕ ПАКЕТА ДОКУМЕНТОВ В ТОФК НА ПЕРЕЧИСЛЕНИЕ </a:t>
            </a:r>
            <a:r>
              <a:rPr lang="ru-RU" sz="1100" dirty="0">
                <a:cs typeface="Times New Roman" panose="02020603050405020304" pitchFamily="18" charset="0"/>
              </a:rPr>
              <a:t>АВАНСА ПО ГОСКОНТРАКТУ/ СУБСИДИИ ПО СОГЛАШЕНИЮ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7751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19968</TotalTime>
  <Words>1271</Words>
  <Application>Microsoft Office PowerPoint</Application>
  <PresentationFormat>Произвольный</PresentationFormat>
  <Paragraphs>149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МАКСИМОВА Надежда Сергеевна</cp:lastModifiedBy>
  <cp:revision>537</cp:revision>
  <cp:lastPrinted>2018-02-27T08:30:00Z</cp:lastPrinted>
  <dcterms:created xsi:type="dcterms:W3CDTF">2015-03-03T16:27:21Z</dcterms:created>
  <dcterms:modified xsi:type="dcterms:W3CDTF">2018-03-05T07:36:01Z</dcterms:modified>
</cp:coreProperties>
</file>