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bookmarkIdSeed="2">
  <p:sldMasterIdLst>
    <p:sldMasterId id="2147483810" r:id="rId1"/>
    <p:sldMasterId id="2147483830" r:id="rId2"/>
    <p:sldMasterId id="2147483873" r:id="rId3"/>
  </p:sldMasterIdLst>
  <p:notesMasterIdLst>
    <p:notesMasterId r:id="rId59"/>
  </p:notesMasterIdLst>
  <p:sldIdLst>
    <p:sldId id="1276" r:id="rId4"/>
    <p:sldId id="671" r:id="rId5"/>
    <p:sldId id="1327" r:id="rId6"/>
    <p:sldId id="678" r:id="rId7"/>
    <p:sldId id="1279" r:id="rId8"/>
    <p:sldId id="1280" r:id="rId9"/>
    <p:sldId id="1281" r:id="rId10"/>
    <p:sldId id="1282" r:id="rId11"/>
    <p:sldId id="1283" r:id="rId12"/>
    <p:sldId id="1284" r:id="rId13"/>
    <p:sldId id="1285" r:id="rId14"/>
    <p:sldId id="1286" r:id="rId15"/>
    <p:sldId id="1287" r:id="rId16"/>
    <p:sldId id="1288" r:id="rId17"/>
    <p:sldId id="1274" r:id="rId18"/>
    <p:sldId id="1332" r:id="rId19"/>
    <p:sldId id="1333" r:id="rId20"/>
    <p:sldId id="1289" r:id="rId21"/>
    <p:sldId id="1331" r:id="rId22"/>
    <p:sldId id="1335" r:id="rId23"/>
    <p:sldId id="1329" r:id="rId24"/>
    <p:sldId id="1330" r:id="rId25"/>
    <p:sldId id="1291" r:id="rId26"/>
    <p:sldId id="1328" r:id="rId27"/>
    <p:sldId id="1292" r:id="rId28"/>
    <p:sldId id="1313" r:id="rId29"/>
    <p:sldId id="1295" r:id="rId30"/>
    <p:sldId id="1298" r:id="rId31"/>
    <p:sldId id="1300" r:id="rId32"/>
    <p:sldId id="1301" r:id="rId33"/>
    <p:sldId id="1302" r:id="rId34"/>
    <p:sldId id="1303" r:id="rId35"/>
    <p:sldId id="1304" r:id="rId36"/>
    <p:sldId id="1305" r:id="rId37"/>
    <p:sldId id="1306" r:id="rId38"/>
    <p:sldId id="1307" r:id="rId39"/>
    <p:sldId id="1308" r:id="rId40"/>
    <p:sldId id="1309" r:id="rId41"/>
    <p:sldId id="1310" r:id="rId42"/>
    <p:sldId id="1311" r:id="rId43"/>
    <p:sldId id="1312" r:id="rId44"/>
    <p:sldId id="1314" r:id="rId45"/>
    <p:sldId id="1315" r:id="rId46"/>
    <p:sldId id="1316" r:id="rId47"/>
    <p:sldId id="1317" r:id="rId48"/>
    <p:sldId id="1318" r:id="rId49"/>
    <p:sldId id="1319" r:id="rId50"/>
    <p:sldId id="1320" r:id="rId51"/>
    <p:sldId id="1321" r:id="rId52"/>
    <p:sldId id="1322" r:id="rId53"/>
    <p:sldId id="1323" r:id="rId54"/>
    <p:sldId id="1324" r:id="rId55"/>
    <p:sldId id="1325" r:id="rId56"/>
    <p:sldId id="1326" r:id="rId57"/>
    <p:sldId id="781" r:id="rId58"/>
  </p:sldIdLst>
  <p:sldSz cx="12192000" cy="6858000"/>
  <p:notesSz cx="6808788" cy="9940925"/>
  <p:embeddedFontLst>
    <p:embeddedFont>
      <p:font typeface="Tahoma" panose="020B0604030504040204" pitchFamily="34" charset="0"/>
      <p:regular r:id="rId60"/>
      <p:bold r:id="rId61"/>
    </p:embeddedFont>
    <p:embeddedFont>
      <p:font typeface="Calibri" panose="020F0502020204030204" pitchFamily="34" charset="0"/>
      <p:regular r:id="rId62"/>
      <p:bold r:id="rId63"/>
      <p:italic r:id="rId64"/>
      <p:boldItalic r:id="rId65"/>
    </p:embeddedFont>
    <p:embeddedFont>
      <p:font typeface="Calibri Light" panose="020F0302020204030204" pitchFamily="34" charset="0"/>
      <p:regular r:id="rId66"/>
      <p:italic r:id="rId67"/>
    </p:embeddedFont>
    <p:embeddedFont>
      <p:font typeface="Gotham Pro" panose="02000503040000020004" charset="0"/>
      <p:regular r:id="rId68"/>
      <p:bold r:id="rId69"/>
      <p:italic r:id="rId70"/>
      <p:boldItalic r:id="rId7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6C8EC6"/>
    <a:srgbClr val="007FAC"/>
    <a:srgbClr val="2D4513"/>
    <a:srgbClr val="2C4612"/>
    <a:srgbClr val="2E4913"/>
    <a:srgbClr val="263C10"/>
    <a:srgbClr val="663300"/>
    <a:srgbClr val="FBFBFB"/>
    <a:srgbClr val="D9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92674" autoAdjust="0"/>
  </p:normalViewPr>
  <p:slideViewPr>
    <p:cSldViewPr snapToGrid="0">
      <p:cViewPr varScale="1">
        <p:scale>
          <a:sx n="103" d="100"/>
          <a:sy n="103" d="100"/>
        </p:scale>
        <p:origin x="51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-49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font" Target="fonts/font7.fntdata"/><Relationship Id="rId74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font" Target="fonts/font2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8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font" Target="fonts/font3.fntdata"/><Relationship Id="rId70" Type="http://schemas.openxmlformats.org/officeDocument/2006/relationships/font" Target="fonts/font11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71" Type="http://schemas.openxmlformats.org/officeDocument/2006/relationships/font" Target="fonts/font12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70601913126135E-2"/>
          <c:y val="2.5469167084850197E-2"/>
          <c:w val="0.66974601738311634"/>
          <c:h val="0.9437502592037984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8D3C-4B0D-8713-F8DF3002FED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D3C-4B0D-8713-F8DF3002FED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8D3C-4B0D-8713-F8DF3002FED1}"/>
              </c:ext>
            </c:extLst>
          </c:dPt>
          <c:dLbls>
            <c:dLbl>
              <c:idx val="1"/>
              <c:layout>
                <c:manualLayout>
                  <c:x val="1.2355954075121016E-2"/>
                  <c:y val="-1.0284423006416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EAC-41AC-B12B-06DC0E0BAB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Налог на прибыль организаций</c:v>
                </c:pt>
                <c:pt idx="2">
                  <c:v>Безвозмездные поступления</c:v>
                </c:pt>
                <c:pt idx="3">
                  <c:v>Акцизы по подакцизным товарам (продукции), производимым на территории Российской Федерации</c:v>
                </c:pt>
                <c:pt idx="4">
                  <c:v>Налог на имущество организаций</c:v>
                </c:pt>
                <c:pt idx="5">
                  <c:v>Налоги на совокупный доход</c:v>
                </c:pt>
                <c:pt idx="6">
                  <c:v>Транспортный налог</c:v>
                </c:pt>
              </c:strCache>
            </c:strRef>
          </c:cat>
          <c:val>
            <c:numRef>
              <c:f>Лист1!$B$2:$B$8</c:f>
              <c:numCache>
                <c:formatCode>#\ ##0.0</c:formatCode>
                <c:ptCount val="7"/>
                <c:pt idx="0">
                  <c:v>29130.3</c:v>
                </c:pt>
                <c:pt idx="1">
                  <c:v>25789.3</c:v>
                </c:pt>
                <c:pt idx="2">
                  <c:v>18849.7</c:v>
                </c:pt>
                <c:pt idx="3">
                  <c:v>14012.1</c:v>
                </c:pt>
                <c:pt idx="4">
                  <c:v>6206.8</c:v>
                </c:pt>
                <c:pt idx="5">
                  <c:v>4336.5</c:v>
                </c:pt>
                <c:pt idx="6">
                  <c:v>1605.7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D3C-4B0D-8713-F8DF3002FE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shape val="cylinder"/>
        <c:axId val="42586624"/>
        <c:axId val="37563200"/>
        <c:axId val="0"/>
      </c:bar3DChart>
      <c:catAx>
        <c:axId val="425866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7563200"/>
        <c:crosses val="autoZero"/>
        <c:auto val="1"/>
        <c:lblAlgn val="ctr"/>
        <c:lblOffset val="100"/>
        <c:noMultiLvlLbl val="0"/>
      </c:catAx>
      <c:valAx>
        <c:axId val="37563200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42586624"/>
        <c:crosses val="autoZero"/>
        <c:crossBetween val="between"/>
        <c:majorUnit val="3000"/>
      </c:valAx>
    </c:plotArea>
    <c:legend>
      <c:legendPos val="r"/>
      <c:layout>
        <c:manualLayout>
          <c:xMode val="edge"/>
          <c:yMode val="edge"/>
          <c:x val="0.65689823982933404"/>
          <c:y val="5.5022472881413924E-2"/>
          <c:w val="0.32948429590962203"/>
          <c:h val="0.94497752711858607"/>
        </c:manualLayout>
      </c:layout>
      <c:overlay val="0"/>
      <c:txPr>
        <a:bodyPr/>
        <a:lstStyle/>
        <a:p>
          <a:pPr>
            <a:defRPr sz="1600">
              <a:solidFill>
                <a:schemeClr val="tx2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3762463769817413E-3"/>
          <c:y val="4.9771359070489109E-2"/>
          <c:w val="0.96208718882994904"/>
          <c:h val="0.90402166966852615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E45-4CFB-9696-FEE86D6EB5A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E45-4CFB-9696-FEE86D6EB5A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CE45-4CFB-9696-FEE86D6EB5A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CE45-4CFB-9696-FEE86D6EB5A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CE45-4CFB-9696-FEE86D6EB5A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CE45-4CFB-9696-FEE86D6EB5A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CE45-4CFB-9696-FEE86D6EB5A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CE45-4CFB-9696-FEE86D6EB5A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CE45-4CFB-9696-FEE86D6EB5A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CE45-4CFB-9696-FEE86D6EB5AB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CE45-4CFB-9696-FEE86D6EB5AB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CE45-4CFB-9696-FEE86D6EB5AB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CE45-4CFB-9696-FEE86D6EB5AB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CE45-4CFB-9696-FEE86D6EB5AB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CE45-4CFB-9696-FEE86D6EB5AB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CE45-4CFB-9696-FEE86D6EB5AB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CE45-4CFB-9696-FEE86D6EB5AB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CE45-4CFB-9696-FEE86D6EB5AB}"/>
              </c:ext>
            </c:extLst>
          </c:dPt>
          <c:dLbls>
            <c:dLbl>
              <c:idx val="0"/>
              <c:layout>
                <c:manualLayout>
                  <c:x val="0"/>
                  <c:y val="-6.618045168418827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31 374,7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45-4CFB-9696-FEE86D6EB5AB}"/>
                </c:ext>
              </c:extLst>
            </c:dLbl>
            <c:dLbl>
              <c:idx val="1"/>
              <c:layout>
                <c:manualLayout>
                  <c:x val="1.0442937662562209E-2"/>
                  <c:y val="-6.687362320371882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29 753,0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45-4CFB-9696-FEE86D6EB5AB}"/>
                </c:ext>
              </c:extLst>
            </c:dLbl>
            <c:dLbl>
              <c:idx val="2"/>
              <c:layout>
                <c:manualLayout>
                  <c:x val="1.231268328006357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23 374,5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45-4CFB-9696-FEE86D6EB5AB}"/>
                </c:ext>
              </c:extLst>
            </c:dLbl>
            <c:dLbl>
              <c:idx val="3"/>
              <c:layout>
                <c:manualLayout>
                  <c:x val="8.9546787491371418E-3"/>
                  <c:y val="2.31380391732468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17 464,1</a:t>
                    </a:r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E45-4CFB-9696-FEE86D6EB5AB}"/>
                </c:ext>
              </c:extLst>
            </c:dLbl>
            <c:dLbl>
              <c:idx val="4"/>
              <c:layout>
                <c:manualLayout>
                  <c:x val="4.4773393745685709E-3"/>
                  <c:y val="-8.4838496907016106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7 275,2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E45-4CFB-9696-FEE86D6EB5AB}"/>
                </c:ext>
              </c:extLst>
            </c:dLbl>
            <c:dLbl>
              <c:idx val="5"/>
              <c:layout>
                <c:manualLayout>
                  <c:x val="4.4773393745685709E-3"/>
                  <c:y val="-2.31380391732468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6 559,4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E45-4CFB-9696-FEE86D6EB5AB}"/>
                </c:ext>
              </c:extLst>
            </c:dLbl>
            <c:dLbl>
              <c:idx val="6"/>
              <c:layout>
                <c:manualLayout>
                  <c:x val="2.238669687284285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5 287,6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E45-4CFB-9696-FEE86D6EB5A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 smtClean="0"/>
                      <a:t>2 403,3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E45-4CFB-9696-FEE86D6EB5AB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 smtClean="0"/>
                      <a:t>1 811,9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E45-4CFB-9696-FEE86D6EB5AB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 smtClean="0"/>
                      <a:t>1 702,6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E45-4CFB-9696-FEE86D6EB5AB}"/>
                </c:ext>
              </c:extLst>
            </c:dLbl>
            <c:dLbl>
              <c:idx val="10"/>
              <c:layout>
                <c:manualLayout>
                  <c:x val="0"/>
                  <c:y val="-1.1030075280698045E-2"/>
                </c:manualLayout>
              </c:layout>
              <c:tx>
                <c:rich>
                  <a:bodyPr/>
                  <a:lstStyle/>
                  <a:p>
                    <a:fld id="{67E35821-838F-47DA-8E2D-989D6E491D45}" type="CELLREF">
                      <a:rPr lang="en-US" smtClean="0"/>
                      <a:pPr/>
                      <a:t>[ССЫЛКА НА ЯЧЕЙКУ]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{67E35821-838F-47DA-8E2D-989D6E491D45}</c15:txfldGUID>
                      <c15:f>Лист1!$B$12</c15:f>
                      <c15:dlblFieldTableCache>
                        <c:ptCount val="1"/>
                        <c:pt idx="0">
                          <c:v>515,7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5-CE45-4CFB-9696-FEE86D6EB5AB}"/>
                </c:ext>
              </c:extLst>
            </c:dLbl>
            <c:dLbl>
              <c:idx val="11"/>
              <c:layout>
                <c:manualLayout>
                  <c:x val="-7.8353439054951648E-3"/>
                  <c:y val="-1.544210539297742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265,5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E45-4CFB-9696-FEE86D6EB5AB}"/>
                </c:ext>
              </c:extLst>
            </c:dLbl>
            <c:dLbl>
              <c:idx val="12"/>
              <c:layout>
                <c:manualLayout>
                  <c:x val="-5.2696035237361537E-3"/>
                  <c:y val="-8.82406022455843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223,2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E45-4CFB-9696-FEE86D6EB5AB}"/>
                </c:ext>
              </c:extLst>
            </c:dLbl>
            <c:dLbl>
              <c:idx val="13"/>
              <c:layout>
                <c:manualLayout>
                  <c:x val="8.5131967603976159E-5"/>
                  <c:y val="-1.3236090336837656E-2"/>
                </c:manualLayout>
              </c:layout>
              <c:tx>
                <c:rich>
                  <a:bodyPr/>
                  <a:lstStyle/>
                  <a:p>
                    <a:fld id="{EA4DEEBD-FE6B-4089-B23D-C0316C2496C2}" type="CELLREF">
                      <a:rPr lang="en-US" smtClean="0"/>
                      <a:pPr/>
                      <a:t>[ССЫЛКА НА ЯЧЕЙКУ]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5131083648825139E-2"/>
                      <c:h val="4.7208722201387637E-2"/>
                    </c:manualLayout>
                  </c15:layout>
                  <c15:dlblFieldTable>
                    <c15:dlblFTEntry>
                      <c15:txfldGUID>{EA4DEEBD-FE6B-4089-B23D-C0316C2496C2}</c15:txfldGUID>
                      <c15:f>Лист1!$B$15</c15:f>
                      <c15:dlblFieldTableCache>
                        <c:ptCount val="1"/>
                        <c:pt idx="0">
                          <c:v>48,6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B-CE45-4CFB-9696-FEE86D6EB5A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СОЦИАЛЬНАЯ ПОЛИТИКА</c:v>
                </c:pt>
                <c:pt idx="1">
                  <c:v>ОБРАЗОВАНИЕ</c:v>
                </c:pt>
                <c:pt idx="2">
                  <c:v>НАЦИОНАЛЬНАЯ ЭКОНОМИКА</c:v>
                </c:pt>
                <c:pt idx="3">
                  <c:v>ЗДРАВООХРАНЕНИЕ</c:v>
                </c:pt>
                <c:pt idx="4">
                  <c:v>МЕЖБЮДЖЕТНЫЕ ТРАНСФЕРТЫ</c:v>
                </c:pt>
                <c:pt idx="5">
                  <c:v>ЖИЛИЩНО-КОММУНАЛЬНОЕ ХОЗЯЙСТВО</c:v>
                </c:pt>
                <c:pt idx="6">
                  <c:v>ОБЩЕГОСУДАРСТВЕННЫЕ ВОПРОСЫ</c:v>
                </c:pt>
                <c:pt idx="7">
                  <c:v>ФИЗИЧЕСКАЯ КУЛЬТУРА И СПОРТ</c:v>
                </c:pt>
                <c:pt idx="8">
                  <c:v>НАЦИОНАЛЬНАЯ БЕЗОПАСНОСТЬ И ПРАВООХРАНИТЕЛЬНАЯ ДЕЯТЕЛЬНОСТЬ</c:v>
                </c:pt>
                <c:pt idx="9">
                  <c:v>КУЛЬТУРА</c:v>
                </c:pt>
                <c:pt idx="10">
                  <c:v>ОХРАНА ОКРУЖАЮЩЕЙ СРЕДЫ</c:v>
                </c:pt>
                <c:pt idx="11">
                  <c:v>СРЕДСТВА МАССОВОЙ ИНФОРМАЦИИ</c:v>
                </c:pt>
                <c:pt idx="12">
                  <c:v>ОБСЛУЖИВАНИЕ ГОСУДАРСТВЕННОГО ДОЛГА</c:v>
                </c:pt>
                <c:pt idx="13">
                  <c:v>НАЦИОНАЛЬНАЯ ОБОРОНА</c:v>
                </c:pt>
              </c:strCache>
            </c:strRef>
          </c:cat>
          <c:val>
            <c:numRef>
              <c:f>Лист1!$B$2:$B$15</c:f>
              <c:numCache>
                <c:formatCode>#\ ##0.0</c:formatCode>
                <c:ptCount val="14"/>
                <c:pt idx="0">
                  <c:v>31374.7</c:v>
                </c:pt>
                <c:pt idx="1">
                  <c:v>29753</c:v>
                </c:pt>
                <c:pt idx="2">
                  <c:v>23374.5</c:v>
                </c:pt>
                <c:pt idx="3">
                  <c:v>17464.099999999999</c:v>
                </c:pt>
                <c:pt idx="4">
                  <c:v>7275.2</c:v>
                </c:pt>
                <c:pt idx="5">
                  <c:v>6559.4</c:v>
                </c:pt>
                <c:pt idx="6">
                  <c:v>5287.6</c:v>
                </c:pt>
                <c:pt idx="7">
                  <c:v>2403.3000000000002</c:v>
                </c:pt>
                <c:pt idx="8">
                  <c:v>1811.9</c:v>
                </c:pt>
                <c:pt idx="9">
                  <c:v>1702.6</c:v>
                </c:pt>
                <c:pt idx="10">
                  <c:v>515.70000000000005</c:v>
                </c:pt>
                <c:pt idx="11">
                  <c:v>265.5</c:v>
                </c:pt>
                <c:pt idx="12">
                  <c:v>223.2</c:v>
                </c:pt>
                <c:pt idx="13">
                  <c:v>48.6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CE45-4CFB-9696-FEE86D6EB5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shape val="cylinder"/>
        <c:axId val="42586624"/>
        <c:axId val="37563200"/>
        <c:axId val="0"/>
      </c:bar3DChart>
      <c:catAx>
        <c:axId val="425866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7563200"/>
        <c:crosses val="autoZero"/>
        <c:auto val="1"/>
        <c:lblAlgn val="ctr"/>
        <c:lblOffset val="100"/>
        <c:noMultiLvlLbl val="0"/>
      </c:catAx>
      <c:valAx>
        <c:axId val="37563200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42586624"/>
        <c:crosses val="autoZero"/>
        <c:crossBetween val="between"/>
        <c:majorUnit val="300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585190294957641"/>
          <c:y val="7.27984968526071E-2"/>
          <c:w val="0.33414809705042364"/>
          <c:h val="0.777218360923865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2173024828426442E-4"/>
          <c:y val="3.7658097647052823E-2"/>
          <c:w val="0.75754431692602486"/>
          <c:h val="0.937311221201979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467-4DF4-8AB0-994D636CD4D3}"/>
              </c:ext>
            </c:extLst>
          </c:dPt>
          <c:dPt>
            <c:idx val="1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467-4DF4-8AB0-994D636CD4D3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467-4DF4-8AB0-994D636CD4D3}"/>
              </c:ext>
            </c:extLst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467-4DF4-8AB0-994D636CD4D3}"/>
              </c:ext>
            </c:extLst>
          </c:dPt>
          <c:dLbls>
            <c:dLbl>
              <c:idx val="0"/>
              <c:layout>
                <c:manualLayout>
                  <c:x val="-0.14792244225270126"/>
                  <c:y val="5.103048362299295E-2"/>
                </c:manualLayout>
              </c:layout>
              <c:tx>
                <c:rich>
                  <a:bodyPr rot="0" spcFirstLastPara="1" vertOverflow="ellipsis" vert="horz" wrap="square" lIns="38100" tIns="19050" rIns="38100" bIns="19050" numCol="2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13,5%</a:t>
                    </a:r>
                    <a:endParaRPr lang="en-US" sz="20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86978151397207"/>
                      <c:h val="8.67236217603391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467-4DF4-8AB0-994D636CD4D3}"/>
                </c:ext>
              </c:extLst>
            </c:dLbl>
            <c:dLbl>
              <c:idx val="1"/>
              <c:layout>
                <c:manualLayout>
                  <c:x val="-0.13386221669389342"/>
                  <c:y val="-0.38215555235681059"/>
                </c:manualLayout>
              </c:layout>
              <c:tx>
                <c:rich>
                  <a:bodyPr rot="0" spcFirstLastPara="1" vertOverflow="ellipsis" vert="horz" wrap="square" lIns="38100" tIns="19050" rIns="38100" bIns="19050" numCol="2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51,8%</a:t>
                    </a:r>
                    <a:endParaRPr lang="en-US" sz="20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9.6690073187822481E-2"/>
                      <c:h val="0.102101261721886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467-4DF4-8AB0-994D636CD4D3}"/>
                </c:ext>
              </c:extLst>
            </c:dLbl>
            <c:dLbl>
              <c:idx val="2"/>
              <c:layout>
                <c:manualLayout>
                  <c:x val="0.23544756741202824"/>
                  <c:y val="7.6811887533198203E-2"/>
                </c:manualLayout>
              </c:layout>
              <c:tx>
                <c:rich>
                  <a:bodyPr rot="0" spcFirstLastPara="1" vertOverflow="ellipsis" vert="horz" wrap="square" lIns="38100" tIns="19050" rIns="38100" bIns="19050" numCol="2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29,0%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2715732437664393"/>
                      <c:h val="0.119342323201460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467-4DF4-8AB0-994D636CD4D3}"/>
                </c:ext>
              </c:extLst>
            </c:dLbl>
            <c:dLbl>
              <c:idx val="3"/>
              <c:layout>
                <c:manualLayout>
                  <c:x val="-9.6003327487136678E-2"/>
                  <c:y val="0.17564854000726055"/>
                </c:manualLayout>
              </c:layout>
              <c:tx>
                <c:rich>
                  <a:bodyPr rot="0" spcFirstLastPara="1" vertOverflow="ellipsis" vert="horz" wrap="square" lIns="38100" tIns="19050" rIns="38100" bIns="19050" numCol="2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5,6%</a:t>
                    </a:r>
                    <a:endParaRPr lang="en-US" sz="20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9.565860318550086E-2"/>
                      <c:h val="9.88658662046876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467-4DF4-8AB0-994D636CD4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numCol="2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5305.4</c:v>
                </c:pt>
                <c:pt idx="1">
                  <c:v>20313.7</c:v>
                </c:pt>
                <c:pt idx="2">
                  <c:v>11386.1</c:v>
                </c:pt>
                <c:pt idx="3">
                  <c:v>2206.3000000000002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467-4DF4-8AB0-994D636CD4D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</c:strCache>
            </c:strRef>
          </c:cat>
          <c:val>
            <c:numRef>
              <c:f>Лист1!$C$2:$C$5</c:f>
              <c:numCache>
                <c:formatCode>#\ ##0.0</c:formatCode>
                <c:ptCount val="4"/>
                <c:pt idx="0">
                  <c:v>13.530214350381902</c:v>
                </c:pt>
                <c:pt idx="1">
                  <c:v>51.80546523341367</c:v>
                </c:pt>
                <c:pt idx="2">
                  <c:v>29.037654769646661</c:v>
                </c:pt>
                <c:pt idx="3">
                  <c:v>5.62666564655777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467-4DF4-8AB0-994D636CD4D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518211946839058"/>
          <c:y val="2.6775680979032532E-2"/>
          <c:w val="0.19481788053160937"/>
          <c:h val="0.827768257501017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>
      <a:softEdge rad="635000"/>
    </a:effectLst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1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1214684589424275E-5"/>
          <c:y val="0.12281391305939546"/>
          <c:w val="0.54623028005233398"/>
          <c:h val="0.841874373905089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Название диаграммы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  <a:alpha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C76-47D9-ABCE-E3DFC27503BA}"/>
              </c:ext>
            </c:extLst>
          </c:dPt>
          <c:dPt>
            <c:idx val="1"/>
            <c:bubble3D val="0"/>
            <c:explosion val="2"/>
            <c:spPr>
              <a:solidFill>
                <a:schemeClr val="accent2">
                  <a:lumMod val="60000"/>
                  <a:lumOff val="40000"/>
                  <a:alpha val="91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C76-47D9-ABCE-E3DFC27503BA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  <a:alpha val="79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C76-47D9-ABCE-E3DFC27503BA}"/>
              </c:ext>
            </c:extLst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  <a:alpha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C76-47D9-ABCE-E3DFC27503BA}"/>
              </c:ext>
            </c:extLst>
          </c:dPt>
          <c:dLbls>
            <c:dLbl>
              <c:idx val="1"/>
              <c:layout>
                <c:manualLayout>
                  <c:x val="-9.9058351639604497E-2"/>
                  <c:y val="-0.196920236093250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689628418530303E-2"/>
                      <c:h val="8.26596549226336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C76-47D9-ABCE-E3DFC27503BA}"/>
                </c:ext>
              </c:extLst>
            </c:dLbl>
            <c:dLbl>
              <c:idx val="2"/>
              <c:layout>
                <c:manualLayout>
                  <c:x val="0.12700115979688251"/>
                  <c:y val="-0.1270544868280050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111,0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76-47D9-ABCE-E3DFC27503BA}"/>
                </c:ext>
              </c:extLst>
            </c:dLbl>
            <c:dLbl>
              <c:idx val="3"/>
              <c:layout>
                <c:manualLayout>
                  <c:x val="4.7317842165589062E-2"/>
                  <c:y val="1.1524172866440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C76-47D9-ABCE-E3DFC27503B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76-47D9-ABCE-E3DFC27503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Развитие с/х потребительских кооперативов</c:v>
                </c:pt>
                <c:pt idx="1">
                  <c:v>Развитие семейных ферм</c:v>
                </c:pt>
                <c:pt idx="2">
                  <c:v>"Агростартап"</c:v>
                </c:pt>
                <c:pt idx="3">
                  <c:v>Поддержка ЛПХ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106.7</c:v>
                </c:pt>
                <c:pt idx="1">
                  <c:v>65.5</c:v>
                </c:pt>
                <c:pt idx="2">
                  <c:v>111</c:v>
                </c:pt>
                <c:pt idx="3">
                  <c:v>15.3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C76-47D9-ABCE-E3DFC27503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550927421162554"/>
          <c:y val="3.6870158285441386E-2"/>
          <c:w val="0.32449072578837435"/>
          <c:h val="0.950734839709531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5">
              <a:lumMod val="50000"/>
            </a:schemeClr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1412496175282698"/>
          <c:w val="0.59289770499438788"/>
          <c:h val="0.883975474679174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руб.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60000"/>
                  <a:lumOff val="40000"/>
                  <a:alpha val="8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F38-4AC7-863E-E60A1CF9EFC5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3F38-4AC7-863E-E60A1CF9EFC5}"/>
              </c:ext>
            </c:extLst>
          </c:dPt>
          <c:dPt>
            <c:idx val="2"/>
            <c:bubble3D val="0"/>
            <c:spPr>
              <a:solidFill>
                <a:srgbClr val="92D050">
                  <a:alpha val="93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F38-4AC7-863E-E60A1CF9EFC5}"/>
              </c:ext>
            </c:extLst>
          </c:dPt>
          <c:dPt>
            <c:idx val="3"/>
            <c:bubble3D val="0"/>
            <c:spPr>
              <a:solidFill>
                <a:schemeClr val="accent4">
                  <a:alpha val="5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F38-4AC7-863E-E60A1CF9EFC5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F38-4AC7-863E-E60A1CF9EFC5}"/>
              </c:ext>
            </c:extLst>
          </c:dPt>
          <c:dLbls>
            <c:dLbl>
              <c:idx val="0"/>
              <c:layout>
                <c:manualLayout>
                  <c:x val="-7.2663972538827684E-2"/>
                  <c:y val="-0.36494219793962424"/>
                </c:manualLayout>
              </c:layout>
              <c:tx>
                <c:rich>
                  <a:bodyPr/>
                  <a:lstStyle/>
                  <a:p>
                    <a:fld id="{764BE0A0-2D9D-413D-82AF-F6901285E708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F38-4AC7-863E-E60A1CF9EFC5}"/>
                </c:ext>
              </c:extLst>
            </c:dLbl>
            <c:dLbl>
              <c:idx val="1"/>
              <c:layout>
                <c:manualLayout>
                  <c:x val="-8.2573922500687163E-3"/>
                  <c:y val="2.3668694610637336E-2"/>
                </c:manualLayout>
              </c:layout>
              <c:tx>
                <c:rich>
                  <a:bodyPr/>
                  <a:lstStyle/>
                  <a:p>
                    <a:fld id="{9BA553EA-670D-456F-9885-29672A02599C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F38-4AC7-863E-E60A1CF9EFC5}"/>
                </c:ext>
              </c:extLst>
            </c:dLbl>
            <c:dLbl>
              <c:idx val="2"/>
              <c:layout>
                <c:manualLayout>
                  <c:x val="-3.532210914287208E-2"/>
                  <c:y val="-2.3321846601128838E-2"/>
                </c:manualLayout>
              </c:layout>
              <c:tx>
                <c:rich>
                  <a:bodyPr/>
                  <a:lstStyle/>
                  <a:p>
                    <a:fld id="{3AAB086F-9DF3-4547-8DBF-3B965BDC98C9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F38-4AC7-863E-E60A1CF9EFC5}"/>
                </c:ext>
              </c:extLst>
            </c:dLbl>
            <c:dLbl>
              <c:idx val="3"/>
              <c:layout>
                <c:manualLayout>
                  <c:x val="3.7973924639407748E-2"/>
                  <c:y val="7.4292118928364834E-2"/>
                </c:manualLayout>
              </c:layout>
              <c:tx>
                <c:rich>
                  <a:bodyPr/>
                  <a:lstStyle/>
                  <a:p>
                    <a:fld id="{B28A5E25-1C2E-4040-90AA-86B6D2402DCA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F38-4AC7-863E-E60A1CF9EFC5}"/>
                </c:ext>
              </c:extLst>
            </c:dLbl>
            <c:dLbl>
              <c:idx val="4"/>
              <c:layout>
                <c:manualLayout>
                  <c:x val="2.3273785147298439E-2"/>
                  <c:y val="-1.1105948075159239E-2"/>
                </c:manualLayout>
              </c:layout>
              <c:tx>
                <c:rich>
                  <a:bodyPr/>
                  <a:lstStyle/>
                  <a:p>
                    <a:fld id="{074AB573-9B76-46E1-B59C-A389D1FDCD82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F38-4AC7-863E-E60A1CF9EF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Областной бюджет</c:v>
                </c:pt>
                <c:pt idx="1">
                  <c:v>Федеральный бюджет</c:v>
                </c:pt>
                <c:pt idx="2">
                  <c:v>Фонд развития территорий</c:v>
                </c:pt>
                <c:pt idx="3">
                  <c:v>Специальные казначейские кредиты</c:v>
                </c:pt>
                <c:pt idx="4">
                  <c:v>Казначейские инфраструктурные кредиты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2582</c:v>
                </c:pt>
                <c:pt idx="1">
                  <c:v>314.5</c:v>
                </c:pt>
                <c:pt idx="2">
                  <c:v>19.399999999999999</c:v>
                </c:pt>
                <c:pt idx="3">
                  <c:v>208.3</c:v>
                </c:pt>
                <c:pt idx="4">
                  <c:v>31.3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38-4AC7-863E-E60A1CF9EFC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B-5FCF-4C51-B3E4-DC4229692339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D-5FCF-4C51-B3E4-DC4229692339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F-5FCF-4C51-B3E4-DC4229692339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11-5FCF-4C51-B3E4-DC4229692339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13-5FCF-4C51-B3E4-DC4229692339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Лист1!$A$2:$A$6</c15:sqref>
                        </c15:formulaRef>
                      </c:ext>
                    </c:extLst>
                    <c:strCache>
                      <c:ptCount val="5"/>
                      <c:pt idx="0">
                        <c:v>Областной бюджет</c:v>
                      </c:pt>
                      <c:pt idx="1">
                        <c:v>Федеральный бюджет</c:v>
                      </c:pt>
                      <c:pt idx="2">
                        <c:v>Фонд развития территорий</c:v>
                      </c:pt>
                      <c:pt idx="3">
                        <c:v>Специальные казначейские кредиты</c:v>
                      </c:pt>
                      <c:pt idx="4">
                        <c:v>Казначейские инфраструктурные кредиты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Лист1!$C$2:$C$6</c15:sqref>
                        </c15:formulaRef>
                      </c:ext>
                    </c:extLst>
                    <c:numCache>
                      <c:formatCode>0.0%</c:formatCode>
                      <c:ptCount val="5"/>
                      <c:pt idx="0">
                        <c:v>0.81799999999999995</c:v>
                      </c:pt>
                      <c:pt idx="1">
                        <c:v>0.1</c:v>
                      </c:pt>
                      <c:pt idx="2">
                        <c:v>6.0000000000000001E-3</c:v>
                      </c:pt>
                      <c:pt idx="3">
                        <c:v>6.6000000000000003E-2</c:v>
                      </c:pt>
                      <c:pt idx="4">
                        <c:v>0.01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A-54DE-49B7-8C1B-E70855D75173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668046332800789"/>
          <c:y val="4.7121805877785049E-2"/>
          <c:w val="0.33524878585309292"/>
          <c:h val="0.882735364173840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современной городской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среды,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9.8692855107162178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1938293671084433E-2"/>
          <c:y val="0.29378268639855981"/>
          <c:w val="0.57578819529771752"/>
          <c:h val="0.63336760974443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современной городской среды, млн. руб.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60000"/>
                  <a:lumOff val="40000"/>
                  <a:alpha val="87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7B5-40B0-886F-176523DB0758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  <a:alpha val="97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17B5-40B0-886F-176523DB0758}"/>
              </c:ext>
            </c:extLst>
          </c:dPt>
          <c:dPt>
            <c:idx val="2"/>
            <c:bubble3D val="0"/>
            <c:spPr>
              <a:solidFill>
                <a:schemeClr val="accent3">
                  <a:lumMod val="75000"/>
                  <a:alpha val="69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7B5-40B0-886F-176523DB0758}"/>
              </c:ext>
            </c:extLst>
          </c:dPt>
          <c:dPt>
            <c:idx val="3"/>
            <c:bubble3D val="0"/>
            <c:spPr>
              <a:solidFill>
                <a:srgbClr val="FFFF00">
                  <a:alpha val="78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17B5-40B0-886F-176523DB07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Областной бюджет</c:v>
                </c:pt>
                <c:pt idx="1">
                  <c:v>Федеральный бюджет</c:v>
                </c:pt>
                <c:pt idx="2">
                  <c:v>Внебюджетные средства</c:v>
                </c:pt>
                <c:pt idx="3">
                  <c:v>Местный бюджет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540.79999999999995</c:v>
                </c:pt>
                <c:pt idx="1">
                  <c:v>496.3</c:v>
                </c:pt>
                <c:pt idx="2">
                  <c:v>214.4</c:v>
                </c:pt>
                <c:pt idx="3">
                  <c:v>28.3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B5-40B0-886F-176523DB075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568658908051194"/>
          <c:y val="0.12773365929131861"/>
          <c:w val="0.30753538538501141"/>
          <c:h val="0.817574702795794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7604885109783107E-2"/>
          <c:w val="0.4089434465978406"/>
          <c:h val="0.8764267179410980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287C-4FD2-98E4-165124BF8CA9}"/>
              </c:ext>
            </c:extLst>
          </c:dPt>
          <c:dPt>
            <c:idx val="1"/>
            <c:bubble3D val="0"/>
            <c:spPr>
              <a:solidFill>
                <a:srgbClr val="CC9B00">
                  <a:alpha val="81176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287C-4FD2-98E4-165124BF8CA9}"/>
              </c:ext>
            </c:extLst>
          </c:dPt>
          <c:dPt>
            <c:idx val="2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287C-4FD2-98E4-165124BF8CA9}"/>
              </c:ext>
            </c:extLst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287C-4FD2-98E4-165124BF8CA9}"/>
              </c:ext>
            </c:extLst>
          </c:dPt>
          <c:dPt>
            <c:idx val="4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287C-4FD2-98E4-165124BF8CA9}"/>
              </c:ext>
            </c:extLst>
          </c:dPt>
          <c:dPt>
            <c:idx val="5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287C-4FD2-98E4-165124BF8CA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7C-4FD2-98E4-165124BF8CA9}"/>
                </c:ext>
              </c:extLst>
            </c:dLbl>
            <c:dLbl>
              <c:idx val="4"/>
              <c:layout>
                <c:manualLayout>
                  <c:x val="-2.2420000000000001E-3"/>
                  <c:y val="-9.842999999999999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87C-4FD2-98E4-165124BF8CA9}"/>
                </c:ext>
              </c:extLst>
            </c:dLbl>
            <c:dLbl>
              <c:idx val="5"/>
              <c:layout>
                <c:manualLayout>
                  <c:x val="0.10872062996938746"/>
                  <c:y val="-0.16822395695466877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974559380668211E-2"/>
                      <c:h val="8.39685071602814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287C-4FD2-98E4-165124BF8CA9}"/>
                </c:ext>
              </c:extLst>
            </c:dLbl>
            <c:dLbl>
              <c:idx val="6"/>
              <c:layout>
                <c:manualLayout>
                  <c:x val="-3.5292216527519904E-2"/>
                  <c:y val="-5.705025658072446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87C-4FD2-98E4-165124BF8CA9}"/>
                </c:ext>
              </c:extLst>
            </c:dLbl>
            <c:dLbl>
              <c:idx val="7"/>
              <c:layout>
                <c:manualLayout>
                  <c:x val="-4.2311000000000001E-2"/>
                  <c:y val="-0.153769999999999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87C-4FD2-98E4-165124BF8CA9}"/>
                </c:ext>
              </c:extLst>
            </c:dLbl>
            <c:dLbl>
              <c:idx val="8"/>
              <c:layout>
                <c:manualLayout>
                  <c:x val="-9.5199000000000006E-2"/>
                  <c:y val="-0.124007999999999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87C-4FD2-98E4-165124BF8CA9}"/>
                </c:ext>
              </c:extLst>
            </c:dLbl>
            <c:dLbl>
              <c:idx val="9"/>
              <c:layout>
                <c:manualLayout>
                  <c:x val="7.4042999999999998E-2"/>
                  <c:y val="-0.1488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87C-4FD2-98E4-165124BF8C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0033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обеспечение реализации государственных функций в области лесных отношений - 284,1 млн. руб.</c:v>
                </c:pt>
                <c:pt idx="1">
                  <c:v>переданные полномочия из ФБ на противопожарное обустройство и тушение лесных пожаров - 226,3 млн. руб.</c:v>
                </c:pt>
                <c:pt idx="2">
                  <c:v>субсидии автономным учреждениям на выполнение госзадания и иные цели - 143,7 млн. руб</c:v>
                </c:pt>
                <c:pt idx="3">
                  <c:v>регпроект "Сохранение лесов" - 61,8 млн. руб.</c:v>
                </c:pt>
                <c:pt idx="4">
                  <c:v>лесоводственные меры ухода за лесами -26,2 млн. руб.</c:v>
                </c:pt>
                <c:pt idx="5">
                  <c:v>приобретение техники и оборудования, осуществление капитального ремонта - 51,6 млн. руб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36</c:v>
                </c:pt>
                <c:pt idx="1">
                  <c:v>29</c:v>
                </c:pt>
                <c:pt idx="2">
                  <c:v>18</c:v>
                </c:pt>
                <c:pt idx="3">
                  <c:v>8</c:v>
                </c:pt>
                <c:pt idx="4">
                  <c:v>3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87C-4FD2-98E4-165124BF8C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2000" b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7036044795472259"/>
          <c:y val="0"/>
          <c:w val="0.51916770312273874"/>
          <c:h val="0.97894769988319585"/>
        </c:manualLayout>
      </c:layout>
      <c:overlay val="0"/>
      <c:txPr>
        <a:bodyPr/>
        <a:lstStyle/>
        <a:p>
          <a:pPr>
            <a:defRPr sz="1800" b="1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>
          <a:latin typeface="Arial"/>
          <a:cs typeface="Arial"/>
        </a:defRPr>
      </a:pPr>
      <a:endParaRPr lang="ru-RU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0.29296</cdr:x>
      <cdr:y>0.07952</cdr:y>
    </cdr:from>
    <cdr:to>
      <cdr:x>0.63654</cdr:x>
      <cdr:y>0.24373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93811" y="472611"/>
          <a:ext cx="3863083" cy="976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4000" b="1" dirty="0" smtClean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128 059,3</a:t>
          </a:r>
          <a:endParaRPr lang="ru-RU" sz="4000" b="1" dirty="0">
            <a:solidFill>
              <a:srgbClr val="0033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0.13983</cdr:x>
      <cdr:y>0.25031</cdr:y>
    </cdr:from>
    <cdr:to>
      <cdr:x>0.28293</cdr:x>
      <cdr:y>0.31329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50932" y="1276385"/>
          <a:ext cx="1484870" cy="3211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11 386,1</a:t>
          </a:r>
          <a:endParaRPr lang="ru-RU" sz="20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0.43809</cdr:x>
      <cdr:y>0.0779</cdr:y>
    </cdr:from>
    <cdr:to>
      <cdr:x>0.5619</cdr:x>
      <cdr:y>0.13536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545871" y="397205"/>
          <a:ext cx="1284709" cy="2930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2 206,3</a:t>
          </a:r>
          <a:endParaRPr lang="ru-RU" sz="20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0.57098</cdr:x>
      <cdr:y>0.2795</cdr:y>
    </cdr:from>
    <cdr:to>
      <cdr:x>0.71544</cdr:x>
      <cdr:y>0.34418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329534" y="1498131"/>
          <a:ext cx="1095321" cy="3466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5 305,4</a:t>
          </a:r>
          <a:endParaRPr lang="ru-RU" sz="20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0.49589</cdr:x>
      <cdr:y>0.53145</cdr:y>
    </cdr:from>
    <cdr:to>
      <cdr:x>0.64064</cdr:x>
      <cdr:y>0.62154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760144" y="2848578"/>
          <a:ext cx="1097548" cy="482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20 313,7</a:t>
          </a:r>
          <a:endParaRPr lang="ru-RU" sz="20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0.44891</cdr:x>
      <cdr:y>0.49922</cdr:y>
    </cdr:from>
    <cdr:to>
      <cdr:x>0.52949</cdr:x>
      <cdr:y>0.56237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324419" y="2793368"/>
          <a:ext cx="596706" cy="3532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600" b="1" dirty="0"/>
        </a:p>
        <a:p xmlns:a="http://schemas.openxmlformats.org/drawingml/2006/main">
          <a:endParaRPr lang="ru-RU" sz="1600" b="1" dirty="0"/>
        </a:p>
      </cdr:txBody>
    </cdr:sp>
  </cdr:relSizeAnchor>
  <cdr:relSizeAnchor xmlns:cdr="http://schemas.openxmlformats.org/drawingml/2006/chartDrawing">
    <cdr:from>
      <cdr:x>0.15477</cdr:x>
      <cdr:y>0.33172</cdr:y>
    </cdr:from>
    <cdr:to>
      <cdr:x>0.24692</cdr:x>
      <cdr:y>0.38555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227461" y="1679158"/>
          <a:ext cx="730808" cy="272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600" b="1" dirty="0"/>
        </a:p>
      </cdr:txBody>
    </cdr:sp>
  </cdr:relSizeAnchor>
  <cdr:relSizeAnchor xmlns:cdr="http://schemas.openxmlformats.org/drawingml/2006/chartDrawing">
    <cdr:from>
      <cdr:x>0.31643</cdr:x>
      <cdr:y>0.21759</cdr:y>
    </cdr:from>
    <cdr:to>
      <cdr:x>0.38415</cdr:x>
      <cdr:y>0.28334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343327" y="1217505"/>
          <a:ext cx="501501" cy="367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600" b="1" dirty="0"/>
        </a:p>
      </cdr:txBody>
    </cdr:sp>
  </cdr:relSizeAnchor>
  <cdr:relSizeAnchor xmlns:cdr="http://schemas.openxmlformats.org/drawingml/2006/chartDrawing">
    <cdr:from>
      <cdr:x>0.40812</cdr:x>
      <cdr:y>0.23071</cdr:y>
    </cdr:from>
    <cdr:to>
      <cdr:x>0.48786</cdr:x>
      <cdr:y>0.29787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236679" y="1167862"/>
          <a:ext cx="632390" cy="3399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6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0.47815</cdr:x>
      <cdr:y>0.67113</cdr:y>
    </cdr:from>
    <cdr:to>
      <cdr:x>0.65494</cdr:x>
      <cdr:y>0.80936</cdr:y>
    </cdr:to>
    <cdr:sp macro="" textlink="">
      <cdr:nvSpPr>
        <cdr:cNvPr id="3" name="Надпись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26090" y="3154784"/>
          <a:ext cx="1932274" cy="6497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0" tIns="0" rIns="0" bIns="0" anchor="t" anchorCtr="0">
          <a:noAutofit/>
        </a:bodyPr>
        <a:lstStyle xmlns:a="http://schemas.openxmlformats.org/drawingml/2006/main"/>
        <a:p xmlns:a="http://schemas.openxmlformats.org/drawingml/2006/main">
          <a:pPr algn="ctr">
            <a:defRPr/>
          </a:pPr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</a:t>
          </a:r>
          <a:endParaRPr sz="18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>
            <a:defRPr/>
          </a:pPr>
          <a:r>
            <a:rPr lang="ru-RU" sz="1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семейных ферм </a:t>
          </a:r>
          <a:endParaRPr sz="18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0.7905</cdr:y>
    </cdr:from>
    <cdr:to>
      <cdr:x>0.2252</cdr:x>
      <cdr:y>0.96353</cdr:y>
    </cdr:to>
    <cdr:sp macro="" textlink="">
      <cdr:nvSpPr>
        <cdr:cNvPr id="8" name="Надпись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4664027"/>
          <a:ext cx="2333193" cy="10209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sp>
  </cdr:relSizeAnchor>
  <cdr:relSizeAnchor xmlns:cdr="http://schemas.openxmlformats.org/drawingml/2006/chartDrawing">
    <cdr:from>
      <cdr:x>0.03278</cdr:x>
      <cdr:y>0.80126</cdr:y>
    </cdr:from>
    <cdr:to>
      <cdr:x>0.20236</cdr:x>
      <cdr:y>0.96274</cdr:y>
    </cdr:to>
    <cdr:sp macro="" textlink="">
      <cdr:nvSpPr>
        <cdr:cNvPr id="4" name="Прямоугольник 3"/>
        <cdr:cNvSpPr/>
      </cdr:nvSpPr>
      <cdr:spPr bwMode="auto">
        <a:xfrm xmlns:a="http://schemas.openxmlformats.org/drawingml/2006/main">
          <a:off x="339614" y="4727515"/>
          <a:ext cx="1756912" cy="9527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lIns="0" tIns="0" rIns="0" bIns="0" anchor="ctr" anchorCtr="1"/>
        <a:lstStyle xmlns:a="http://schemas.openxmlformats.org/drawingml/2006/main"/>
        <a:p xmlns:a="http://schemas.openxmlformats.org/drawingml/2006/main">
          <a:pPr algn="ctr">
            <a:defRPr/>
          </a:pPr>
          <a:r>
            <a:rPr lang="ru-RU" sz="1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"Агростартап</a:t>
          </a:r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"</a:t>
          </a:r>
          <a:endParaRPr sz="18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0.03896</cdr:x>
      <cdr:y>0.48992</cdr:y>
    </cdr:from>
    <cdr:to>
      <cdr:x>0.36195</cdr:x>
      <cdr:y>0.82833</cdr:y>
    </cdr:to>
    <cdr:sp macro="" textlink="">
      <cdr:nvSpPr>
        <cdr:cNvPr id="6" name="Прямоугольник 5"/>
        <cdr:cNvSpPr/>
      </cdr:nvSpPr>
      <cdr:spPr bwMode="auto">
        <a:xfrm xmlns:a="http://schemas.openxmlformats.org/drawingml/2006/main">
          <a:off x="157626" y="1005789"/>
          <a:ext cx="1306683" cy="6947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0.67701</cdr:x>
      <cdr:y>0.66159</cdr:y>
    </cdr:from>
    <cdr:to>
      <cdr:x>1</cdr:x>
      <cdr:y>1</cdr:y>
    </cdr:to>
    <cdr:sp macro="" textlink="">
      <cdr:nvSpPr>
        <cdr:cNvPr id="7" name="Прямоугольник 6"/>
        <cdr:cNvSpPr/>
      </cdr:nvSpPr>
      <cdr:spPr bwMode="auto">
        <a:xfrm xmlns:a="http://schemas.openxmlformats.org/drawingml/2006/main">
          <a:off x="2789702" y="1409014"/>
          <a:ext cx="1306683" cy="6947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</cdr:x>
      <cdr:y>0.13377</cdr:y>
    </cdr:from>
    <cdr:to>
      <cdr:x>0.16476</cdr:x>
      <cdr:y>0.26755</cdr:y>
    </cdr:to>
    <cdr:sp macro="" textlink="">
      <cdr:nvSpPr>
        <cdr:cNvPr id="10" name="Прямоугольник 9"/>
        <cdr:cNvSpPr/>
      </cdr:nvSpPr>
      <cdr:spPr bwMode="auto">
        <a:xfrm xmlns:a="http://schemas.openxmlformats.org/drawingml/2006/main">
          <a:off x="0" y="628832"/>
          <a:ext cx="1800795" cy="6288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tIns="0" rIns="0" bIns="0" anchor="ctr" anchorCtr="1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1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Поддержка ЛПХ</a:t>
          </a:r>
          <a:endParaRPr sz="18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>
            <a:defRPr/>
          </a:pPr>
          <a:endParaRPr sz="18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0.63936</cdr:x>
      <cdr:y>0.12417</cdr:y>
    </cdr:from>
    <cdr:to>
      <cdr:x>0.95966</cdr:x>
      <cdr:y>0.35762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511615" y="646981"/>
          <a:ext cx="2260121" cy="1216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0.38624</cdr:x>
      <cdr:y>0.08409</cdr:y>
    </cdr:from>
    <cdr:to>
      <cdr:x>0.59152</cdr:x>
      <cdr:y>0.23828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221540" y="395272"/>
          <a:ext cx="2243663" cy="7247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</a:t>
          </a:r>
          <a:r>
            <a:rPr lang="ru-RU" sz="1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с/х потребительских </a:t>
          </a:r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кооперативов</a:t>
          </a:r>
        </a:p>
      </cdr:txBody>
    </cdr:sp>
  </cdr:relSizeAnchor>
  <cdr:relSizeAnchor xmlns:cdr="http://schemas.openxmlformats.org/drawingml/2006/chartDrawing">
    <cdr:from>
      <cdr:x>0.78299</cdr:x>
      <cdr:y>0.02453</cdr:y>
    </cdr:from>
    <cdr:to>
      <cdr:x>1</cdr:x>
      <cdr:y>0.15581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8820054" y="144757"/>
          <a:ext cx="2248349" cy="7745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0.73797</cdr:x>
      <cdr:y>0</cdr:y>
    </cdr:from>
    <cdr:to>
      <cdr:x>1</cdr:x>
      <cdr:y>0.16493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8065801" y="0"/>
          <a:ext cx="2863969" cy="775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3600" b="1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0.27192</cdr:x>
      <cdr:y>0</cdr:y>
    </cdr:from>
    <cdr:to>
      <cdr:x>0.53642</cdr:x>
      <cdr:y>0.1555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39061" y="-1701798"/>
          <a:ext cx="2858825" cy="8446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 3 155,5</a:t>
          </a:r>
          <a:endParaRPr lang="ru-RU" sz="3200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0.34181</cdr:x>
      <cdr:y>0.5659</cdr:y>
    </cdr:from>
    <cdr:to>
      <cdr:x>0.44354</cdr:x>
      <cdr:y>0.634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52116" y="3073855"/>
          <a:ext cx="1027416" cy="3698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0.08138</cdr:x>
      <cdr:y>0.36919</cdr:y>
    </cdr:from>
    <cdr:to>
      <cdr:x>0.17294</cdr:x>
      <cdr:y>0.44296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21932" y="2005343"/>
          <a:ext cx="924674" cy="4006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0.09241</cdr:x>
      <cdr:y>0.31097</cdr:y>
    </cdr:from>
    <cdr:to>
      <cdr:x>0.19039</cdr:x>
      <cdr:y>0.41705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33329" y="1689124"/>
          <a:ext cx="989556" cy="5761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10,0%</a:t>
          </a:r>
          <a:endParaRPr lang="ru-RU" sz="1600" b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0.32186</cdr:x>
      <cdr:y>0.54225</cdr:y>
    </cdr:from>
    <cdr:to>
      <cdr:x>0.46449</cdr:x>
      <cdr:y>0.61373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50574" y="2945358"/>
          <a:ext cx="1440493" cy="3883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81,8%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0.1755</cdr:x>
      <cdr:y>0.17558</cdr:y>
    </cdr:from>
    <cdr:to>
      <cdr:x>0.24124</cdr:x>
      <cdr:y>0.25399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772502" y="953718"/>
          <a:ext cx="663880" cy="4258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6,6%</a:t>
          </a:r>
        </a:p>
      </cdr:txBody>
    </cdr:sp>
  </cdr:relSizeAnchor>
  <cdr:relSizeAnchor xmlns:cdr="http://schemas.openxmlformats.org/drawingml/2006/chartDrawing">
    <cdr:from>
      <cdr:x>0.33922</cdr:x>
      <cdr:y>0.15299</cdr:y>
    </cdr:from>
    <cdr:to>
      <cdr:x>0.40991</cdr:x>
      <cdr:y>0.22632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425938" y="830997"/>
          <a:ext cx="713983" cy="398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1%</a:t>
          </a:r>
          <a:endParaRPr lang="ru-RU" sz="1600" b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0.08372</cdr:x>
      <cdr:y>0.10687</cdr:y>
    </cdr:from>
    <cdr:to>
      <cdr:x>0.15194</cdr:x>
      <cdr:y>0.18019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845576" y="580477"/>
          <a:ext cx="688932" cy="3982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0,6%</a:t>
          </a:r>
        </a:p>
        <a:p xmlns:a="http://schemas.openxmlformats.org/drawingml/2006/main">
          <a:endParaRPr lang="ru-RU" sz="1600" b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0.33012</cdr:x>
      <cdr:y>0.10737</cdr:y>
    </cdr:from>
    <cdr:to>
      <cdr:x>0.63901</cdr:x>
      <cdr:y>0.22485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11254" y="619691"/>
          <a:ext cx="3472666" cy="6780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0.37307</cdr:x>
      <cdr:y>0.10203</cdr:y>
    </cdr:from>
    <cdr:to>
      <cdr:x>0.6774</cdr:x>
      <cdr:y>0.24799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94139" y="588868"/>
          <a:ext cx="3421295" cy="8424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</a:t>
          </a:r>
          <a:r>
            <a: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1 279,8</a:t>
          </a:r>
          <a:endParaRPr lang="ru-RU" sz="3600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0.13618</cdr:x>
      <cdr:y>0.38548</cdr:y>
    </cdr:from>
    <cdr:to>
      <cdr:x>0.28594</cdr:x>
      <cdr:y>0.61451</cdr:y>
    </cdr:to>
    <cdr:sp macro="" textlink="">
      <cdr:nvSpPr>
        <cdr:cNvPr id="2" name="Поле 1"/>
        <cdr:cNvSpPr txBox="1"/>
      </cdr:nvSpPr>
      <cdr:spPr bwMode="auto">
        <a:xfrm xmlns:a="http://schemas.openxmlformats.org/drawingml/2006/main">
          <a:off x="1439110" y="1958708"/>
          <a:ext cx="1582597" cy="11637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>
            <a:defRPr/>
          </a:pPr>
          <a:r>
            <a:rPr lang="en-US" sz="32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r>
            <a:rPr lang="ru-RU" sz="3200" b="1" dirty="0" smtClean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93,7 </a:t>
          </a:r>
          <a:endParaRPr sz="3200" dirty="0">
            <a:solidFill>
              <a:srgbClr val="0033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>
            <a:defRPr/>
          </a:pPr>
          <a:r>
            <a:rPr lang="ru-RU" sz="32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  <a:endParaRPr sz="3200" dirty="0">
            <a:solidFill>
              <a:srgbClr val="0033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0.12857</cdr:x>
      <cdr:y>0.14313</cdr:y>
    </cdr:from>
    <cdr:to>
      <cdr:x>0.20216</cdr:x>
      <cdr:y>0.23614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00088" y="727256"/>
          <a:ext cx="801384" cy="4726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0.1588</cdr:x>
      <cdr:y>0.12191</cdr:y>
    </cdr:from>
    <cdr:to>
      <cdr:x>0.22956</cdr:x>
      <cdr:y>0.2311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29265" y="619467"/>
          <a:ext cx="770562" cy="5548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6%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5"/>
            <a:ext cx="2950475" cy="498773"/>
          </a:xfrm>
          <a:prstGeom prst="rect">
            <a:avLst/>
          </a:prstGeom>
        </p:spPr>
        <p:txBody>
          <a:bodyPr vert="horz" lIns="91404" tIns="45700" rIns="91404" bIns="4570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4" y="5"/>
            <a:ext cx="2950475" cy="498773"/>
          </a:xfrm>
          <a:prstGeom prst="rect">
            <a:avLst/>
          </a:prstGeom>
        </p:spPr>
        <p:txBody>
          <a:bodyPr vert="horz" lIns="91404" tIns="45700" rIns="91404" bIns="4570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C77BC67-5CC0-4825-8087-219931EF98F5}" type="datetimeFigureOut">
              <a:rPr lang="en-US"/>
              <a:pPr>
                <a:defRPr/>
              </a:pPr>
              <a:t>5/22/2026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4" tIns="45700" rIns="91404" bIns="4570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84076"/>
            <a:ext cx="5447030" cy="3914239"/>
          </a:xfrm>
          <a:prstGeom prst="rect">
            <a:avLst/>
          </a:prstGeom>
        </p:spPr>
        <p:txBody>
          <a:bodyPr vert="horz" lIns="91404" tIns="45700" rIns="91404" bIns="4570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9442158"/>
            <a:ext cx="2950475" cy="498772"/>
          </a:xfrm>
          <a:prstGeom prst="rect">
            <a:avLst/>
          </a:prstGeom>
        </p:spPr>
        <p:txBody>
          <a:bodyPr vert="horz" lIns="91404" tIns="45700" rIns="91404" bIns="4570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4" y="9442158"/>
            <a:ext cx="2950475" cy="498772"/>
          </a:xfrm>
          <a:prstGeom prst="rect">
            <a:avLst/>
          </a:prstGeom>
        </p:spPr>
        <p:txBody>
          <a:bodyPr vert="horz" lIns="91404" tIns="45700" rIns="91404" bIns="4570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7BA796E-7212-49CF-ADEF-A9B0C04EE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10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24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 userDrawn="1"/>
        </p:nvSpPr>
        <p:spPr bwMode="auto">
          <a:xfrm>
            <a:off x="935037" y="220663"/>
            <a:ext cx="1751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chemeClr val="accent2"/>
                </a:solidFill>
              </a:rPr>
              <a:t>Управление финансов  Липецкая область</a:t>
            </a:r>
          </a:p>
        </p:txBody>
      </p:sp>
      <p:pic>
        <p:nvPicPr>
          <p:cNvPr id="9" name="Picture 2" descr="C:\Users\User\Desktop\lipeckaya_coa_small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29" y="1675721"/>
            <a:ext cx="2786741" cy="354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3"/>
          <p:cNvSpPr>
            <a:spLocks noChangeArrowheads="1"/>
          </p:cNvSpPr>
          <p:nvPr userDrawn="1"/>
        </p:nvSpPr>
        <p:spPr bwMode="auto">
          <a:xfrm>
            <a:off x="327025" y="6362700"/>
            <a:ext cx="9023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000" dirty="0">
                <a:solidFill>
                  <a:schemeClr val="bg1"/>
                </a:solidFill>
              </a:rPr>
              <a:t>2019 г.</a:t>
            </a:r>
          </a:p>
        </p:txBody>
      </p:sp>
    </p:spTree>
    <p:extLst>
      <p:ext uri="{BB962C8B-B14F-4D97-AF65-F5344CB8AC3E}">
        <p14:creationId xmlns:p14="http://schemas.microsoft.com/office/powerpoint/2010/main" val="407977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80160" y="3207714"/>
            <a:ext cx="3600262" cy="2864487"/>
          </a:xfrm>
          <a:custGeom>
            <a:avLst/>
            <a:gdLst>
              <a:gd name="connsiteX0" fmla="*/ 0 w 3600262"/>
              <a:gd name="connsiteY0" fmla="*/ 0 h 2864487"/>
              <a:gd name="connsiteX1" fmla="*/ 3600262 w 3600262"/>
              <a:gd name="connsiteY1" fmla="*/ 0 h 2864487"/>
              <a:gd name="connsiteX2" fmla="*/ 3600262 w 3600262"/>
              <a:gd name="connsiteY2" fmla="*/ 2864487 h 2864487"/>
              <a:gd name="connsiteX3" fmla="*/ 0 w 3600262"/>
              <a:gd name="connsiteY3" fmla="*/ 2864487 h 286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262" h="2864487">
                <a:moveTo>
                  <a:pt x="0" y="0"/>
                </a:moveTo>
                <a:lnTo>
                  <a:pt x="3600262" y="0"/>
                </a:lnTo>
                <a:lnTo>
                  <a:pt x="3600262" y="2864487"/>
                </a:lnTo>
                <a:lnTo>
                  <a:pt x="0" y="286448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pic>
        <p:nvPicPr>
          <p:cNvPr id="3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00" y="228601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9656281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75451" y="2314636"/>
            <a:ext cx="2850365" cy="2850365"/>
          </a:xfrm>
          <a:custGeom>
            <a:avLst/>
            <a:gdLst>
              <a:gd name="connsiteX0" fmla="*/ 1015705 w 2031410"/>
              <a:gd name="connsiteY0" fmla="*/ 0 h 2031410"/>
              <a:gd name="connsiteX1" fmla="*/ 2031410 w 2031410"/>
              <a:gd name="connsiteY1" fmla="*/ 1015705 h 2031410"/>
              <a:gd name="connsiteX2" fmla="*/ 1015705 w 2031410"/>
              <a:gd name="connsiteY2" fmla="*/ 2031410 h 2031410"/>
              <a:gd name="connsiteX3" fmla="*/ 0 w 2031410"/>
              <a:gd name="connsiteY3" fmla="*/ 1015705 h 2031410"/>
              <a:gd name="connsiteX4" fmla="*/ 1015705 w 2031410"/>
              <a:gd name="connsiteY4" fmla="*/ 0 h 203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410" h="2031410">
                <a:moveTo>
                  <a:pt x="1015705" y="0"/>
                </a:moveTo>
                <a:cubicBezTo>
                  <a:pt x="1576663" y="0"/>
                  <a:pt x="2031410" y="454747"/>
                  <a:pt x="2031410" y="1015705"/>
                </a:cubicBezTo>
                <a:cubicBezTo>
                  <a:pt x="2031410" y="1576663"/>
                  <a:pt x="1576663" y="2031410"/>
                  <a:pt x="1015705" y="2031410"/>
                </a:cubicBezTo>
                <a:cubicBezTo>
                  <a:pt x="454747" y="2031410"/>
                  <a:pt x="0" y="1576663"/>
                  <a:pt x="0" y="1015705"/>
                </a:cubicBezTo>
                <a:cubicBezTo>
                  <a:pt x="0" y="454747"/>
                  <a:pt x="454747" y="0"/>
                  <a:pt x="1015705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pic>
        <p:nvPicPr>
          <p:cNvPr id="3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00" y="228601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7472995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85763" y="1857755"/>
            <a:ext cx="2794738" cy="2794738"/>
          </a:xfrm>
          <a:custGeom>
            <a:avLst/>
            <a:gdLst>
              <a:gd name="connsiteX0" fmla="*/ 1397369 w 2794738"/>
              <a:gd name="connsiteY0" fmla="*/ 0 h 2794738"/>
              <a:gd name="connsiteX1" fmla="*/ 2794738 w 2794738"/>
              <a:gd name="connsiteY1" fmla="*/ 1397369 h 2794738"/>
              <a:gd name="connsiteX2" fmla="*/ 1397369 w 2794738"/>
              <a:gd name="connsiteY2" fmla="*/ 2794738 h 2794738"/>
              <a:gd name="connsiteX3" fmla="*/ 0 w 2794738"/>
              <a:gd name="connsiteY3" fmla="*/ 1397369 h 2794738"/>
              <a:gd name="connsiteX4" fmla="*/ 1397369 w 2794738"/>
              <a:gd name="connsiteY4" fmla="*/ 0 h 279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738" h="2794738">
                <a:moveTo>
                  <a:pt x="1397369" y="0"/>
                </a:moveTo>
                <a:cubicBezTo>
                  <a:pt x="2169115" y="0"/>
                  <a:pt x="2794738" y="625623"/>
                  <a:pt x="2794738" y="1397369"/>
                </a:cubicBezTo>
                <a:cubicBezTo>
                  <a:pt x="2794738" y="2169115"/>
                  <a:pt x="2169115" y="2794738"/>
                  <a:pt x="1397369" y="2794738"/>
                </a:cubicBezTo>
                <a:cubicBezTo>
                  <a:pt x="625623" y="2794738"/>
                  <a:pt x="0" y="2169115"/>
                  <a:pt x="0" y="1397369"/>
                </a:cubicBezTo>
                <a:cubicBezTo>
                  <a:pt x="0" y="625623"/>
                  <a:pt x="625623" y="0"/>
                  <a:pt x="1397369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pic>
        <p:nvPicPr>
          <p:cNvPr id="3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00" y="228601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99222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600" y="198439"/>
            <a:ext cx="9829800" cy="7413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4121A-2ED3-46BE-A81B-630620D77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752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_Mini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917700" y="228601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09977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16"/>
          <p:cNvSpPr/>
          <p:nvPr userDrawn="1"/>
        </p:nvSpPr>
        <p:spPr>
          <a:xfrm>
            <a:off x="6879221" y="1955800"/>
            <a:ext cx="9688093" cy="7228114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arallelogram 16"/>
          <p:cNvSpPr/>
          <p:nvPr userDrawn="1"/>
        </p:nvSpPr>
        <p:spPr>
          <a:xfrm>
            <a:off x="-4517022" y="-2223407"/>
            <a:ext cx="9688093" cy="7228114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63"/>
          <p:cNvSpPr>
            <a:spLocks noChangeArrowheads="1"/>
          </p:cNvSpPr>
          <p:nvPr userDrawn="1"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область</a:t>
            </a:r>
          </a:p>
        </p:txBody>
      </p:sp>
      <p:pic>
        <p:nvPicPr>
          <p:cNvPr id="8" name="Picture 2" descr="C:\Users\User\Desktop\logowhite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80" y="180181"/>
            <a:ext cx="483039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413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583" l="5280" r="100000">
                        <a14:foregroundMark x1="5760" y1="88472" x2="99520" y2="88194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0" b="10713"/>
          <a:stretch/>
        </p:blipFill>
        <p:spPr bwMode="auto">
          <a:xfrm>
            <a:off x="7303613" y="722085"/>
            <a:ext cx="4888387" cy="5413829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Блок-схема: сохраненные данные 5"/>
          <p:cNvSpPr/>
          <p:nvPr userDrawn="1"/>
        </p:nvSpPr>
        <p:spPr>
          <a:xfrm>
            <a:off x="-92279" y="0"/>
            <a:ext cx="9348947" cy="6858000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7668 w 10000"/>
              <a:gd name="connsiteY2" fmla="*/ 5028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452 w 8785"/>
              <a:gd name="connsiteY0" fmla="*/ 0 h 10000"/>
              <a:gd name="connsiteX1" fmla="*/ 8785 w 8785"/>
              <a:gd name="connsiteY1" fmla="*/ 0 h 10000"/>
              <a:gd name="connsiteX2" fmla="*/ 6453 w 8785"/>
              <a:gd name="connsiteY2" fmla="*/ 5028 h 10000"/>
              <a:gd name="connsiteX3" fmla="*/ 8785 w 8785"/>
              <a:gd name="connsiteY3" fmla="*/ 10000 h 10000"/>
              <a:gd name="connsiteX4" fmla="*/ 452 w 8785"/>
              <a:gd name="connsiteY4" fmla="*/ 10000 h 10000"/>
              <a:gd name="connsiteX5" fmla="*/ 304 w 8785"/>
              <a:gd name="connsiteY5" fmla="*/ 5037 h 10000"/>
              <a:gd name="connsiteX6" fmla="*/ 452 w 8785"/>
              <a:gd name="connsiteY6" fmla="*/ 0 h 10000"/>
              <a:gd name="connsiteX0" fmla="*/ 515 w 10000"/>
              <a:gd name="connsiteY0" fmla="*/ 0 h 10000"/>
              <a:gd name="connsiteX1" fmla="*/ 10000 w 10000"/>
              <a:gd name="connsiteY1" fmla="*/ 0 h 10000"/>
              <a:gd name="connsiteX2" fmla="*/ 7345 w 10000"/>
              <a:gd name="connsiteY2" fmla="*/ 5028 h 10000"/>
              <a:gd name="connsiteX3" fmla="*/ 10000 w 10000"/>
              <a:gd name="connsiteY3" fmla="*/ 10000 h 10000"/>
              <a:gd name="connsiteX4" fmla="*/ 515 w 10000"/>
              <a:gd name="connsiteY4" fmla="*/ 10000 h 10000"/>
              <a:gd name="connsiteX5" fmla="*/ 346 w 10000"/>
              <a:gd name="connsiteY5" fmla="*/ 5037 h 10000"/>
              <a:gd name="connsiteX6" fmla="*/ 515 w 10000"/>
              <a:gd name="connsiteY6" fmla="*/ 0 h 10000"/>
              <a:gd name="connsiteX0" fmla="*/ 169 w 9654"/>
              <a:gd name="connsiteY0" fmla="*/ 0 h 10000"/>
              <a:gd name="connsiteX1" fmla="*/ 9654 w 9654"/>
              <a:gd name="connsiteY1" fmla="*/ 0 h 10000"/>
              <a:gd name="connsiteX2" fmla="*/ 6999 w 9654"/>
              <a:gd name="connsiteY2" fmla="*/ 5028 h 10000"/>
              <a:gd name="connsiteX3" fmla="*/ 9654 w 9654"/>
              <a:gd name="connsiteY3" fmla="*/ 10000 h 10000"/>
              <a:gd name="connsiteX4" fmla="*/ 169 w 9654"/>
              <a:gd name="connsiteY4" fmla="*/ 10000 h 10000"/>
              <a:gd name="connsiteX5" fmla="*/ 0 w 9654"/>
              <a:gd name="connsiteY5" fmla="*/ 5037 h 10000"/>
              <a:gd name="connsiteX6" fmla="*/ 169 w 9654"/>
              <a:gd name="connsiteY6" fmla="*/ 0 h 10000"/>
              <a:gd name="connsiteX0" fmla="*/ 26 w 9851"/>
              <a:gd name="connsiteY0" fmla="*/ 0 h 10000"/>
              <a:gd name="connsiteX1" fmla="*/ 9851 w 9851"/>
              <a:gd name="connsiteY1" fmla="*/ 0 h 10000"/>
              <a:gd name="connsiteX2" fmla="*/ 7101 w 9851"/>
              <a:gd name="connsiteY2" fmla="*/ 5028 h 10000"/>
              <a:gd name="connsiteX3" fmla="*/ 9851 w 9851"/>
              <a:gd name="connsiteY3" fmla="*/ 10000 h 10000"/>
              <a:gd name="connsiteX4" fmla="*/ 26 w 9851"/>
              <a:gd name="connsiteY4" fmla="*/ 10000 h 10000"/>
              <a:gd name="connsiteX5" fmla="*/ 0 w 9851"/>
              <a:gd name="connsiteY5" fmla="*/ 5037 h 10000"/>
              <a:gd name="connsiteX6" fmla="*/ 26 w 9851"/>
              <a:gd name="connsiteY6" fmla="*/ 0 h 10000"/>
              <a:gd name="connsiteX0" fmla="*/ 72 w 10046"/>
              <a:gd name="connsiteY0" fmla="*/ 0 h 10014"/>
              <a:gd name="connsiteX1" fmla="*/ 10046 w 10046"/>
              <a:gd name="connsiteY1" fmla="*/ 0 h 10014"/>
              <a:gd name="connsiteX2" fmla="*/ 7254 w 10046"/>
              <a:gd name="connsiteY2" fmla="*/ 5028 h 10014"/>
              <a:gd name="connsiteX3" fmla="*/ 10046 w 10046"/>
              <a:gd name="connsiteY3" fmla="*/ 10000 h 10014"/>
              <a:gd name="connsiteX4" fmla="*/ 0 w 10046"/>
              <a:gd name="connsiteY4" fmla="*/ 10014 h 10014"/>
              <a:gd name="connsiteX5" fmla="*/ 46 w 10046"/>
              <a:gd name="connsiteY5" fmla="*/ 5037 h 10014"/>
              <a:gd name="connsiteX6" fmla="*/ 72 w 10046"/>
              <a:gd name="connsiteY6" fmla="*/ 0 h 10014"/>
              <a:gd name="connsiteX0" fmla="*/ 0 w 10046"/>
              <a:gd name="connsiteY0" fmla="*/ 0 h 10042"/>
              <a:gd name="connsiteX1" fmla="*/ 10046 w 10046"/>
              <a:gd name="connsiteY1" fmla="*/ 28 h 10042"/>
              <a:gd name="connsiteX2" fmla="*/ 7254 w 10046"/>
              <a:gd name="connsiteY2" fmla="*/ 5056 h 10042"/>
              <a:gd name="connsiteX3" fmla="*/ 10046 w 10046"/>
              <a:gd name="connsiteY3" fmla="*/ 10028 h 10042"/>
              <a:gd name="connsiteX4" fmla="*/ 0 w 10046"/>
              <a:gd name="connsiteY4" fmla="*/ 10042 h 10042"/>
              <a:gd name="connsiteX5" fmla="*/ 46 w 10046"/>
              <a:gd name="connsiteY5" fmla="*/ 5065 h 10042"/>
              <a:gd name="connsiteX6" fmla="*/ 0 w 10046"/>
              <a:gd name="connsiteY6" fmla="*/ 0 h 10042"/>
              <a:gd name="connsiteX0" fmla="*/ 6 w 10052"/>
              <a:gd name="connsiteY0" fmla="*/ 0 h 10042"/>
              <a:gd name="connsiteX1" fmla="*/ 10052 w 10052"/>
              <a:gd name="connsiteY1" fmla="*/ 28 h 10042"/>
              <a:gd name="connsiteX2" fmla="*/ 7260 w 10052"/>
              <a:gd name="connsiteY2" fmla="*/ 5056 h 10042"/>
              <a:gd name="connsiteX3" fmla="*/ 10052 w 10052"/>
              <a:gd name="connsiteY3" fmla="*/ 10028 h 10042"/>
              <a:gd name="connsiteX4" fmla="*/ 6 w 10052"/>
              <a:gd name="connsiteY4" fmla="*/ 10042 h 10042"/>
              <a:gd name="connsiteX5" fmla="*/ 0 w 10052"/>
              <a:gd name="connsiteY5" fmla="*/ 5051 h 10042"/>
              <a:gd name="connsiteX6" fmla="*/ 6 w 10052"/>
              <a:gd name="connsiteY6" fmla="*/ 0 h 10042"/>
              <a:gd name="connsiteX0" fmla="*/ 6 w 10055"/>
              <a:gd name="connsiteY0" fmla="*/ 0 h 10042"/>
              <a:gd name="connsiteX1" fmla="*/ 10055 w 10055"/>
              <a:gd name="connsiteY1" fmla="*/ 0 h 10042"/>
              <a:gd name="connsiteX2" fmla="*/ 7260 w 10055"/>
              <a:gd name="connsiteY2" fmla="*/ 5056 h 10042"/>
              <a:gd name="connsiteX3" fmla="*/ 10052 w 10055"/>
              <a:gd name="connsiteY3" fmla="*/ 10028 h 10042"/>
              <a:gd name="connsiteX4" fmla="*/ 6 w 10055"/>
              <a:gd name="connsiteY4" fmla="*/ 10042 h 10042"/>
              <a:gd name="connsiteX5" fmla="*/ 0 w 10055"/>
              <a:gd name="connsiteY5" fmla="*/ 5051 h 10042"/>
              <a:gd name="connsiteX6" fmla="*/ 6 w 10055"/>
              <a:gd name="connsiteY6" fmla="*/ 0 h 10042"/>
              <a:gd name="connsiteX0" fmla="*/ 6 w 10055"/>
              <a:gd name="connsiteY0" fmla="*/ 0 h 10042"/>
              <a:gd name="connsiteX1" fmla="*/ 10055 w 10055"/>
              <a:gd name="connsiteY1" fmla="*/ 0 h 10042"/>
              <a:gd name="connsiteX2" fmla="*/ 7475 w 10055"/>
              <a:gd name="connsiteY2" fmla="*/ 4972 h 10042"/>
              <a:gd name="connsiteX3" fmla="*/ 10052 w 10055"/>
              <a:gd name="connsiteY3" fmla="*/ 10028 h 10042"/>
              <a:gd name="connsiteX4" fmla="*/ 6 w 10055"/>
              <a:gd name="connsiteY4" fmla="*/ 10042 h 10042"/>
              <a:gd name="connsiteX5" fmla="*/ 0 w 10055"/>
              <a:gd name="connsiteY5" fmla="*/ 5051 h 10042"/>
              <a:gd name="connsiteX6" fmla="*/ 6 w 10055"/>
              <a:gd name="connsiteY6" fmla="*/ 0 h 10042"/>
              <a:gd name="connsiteX0" fmla="*/ 6 w 10055"/>
              <a:gd name="connsiteY0" fmla="*/ 0 h 10042"/>
              <a:gd name="connsiteX1" fmla="*/ 10055 w 10055"/>
              <a:gd name="connsiteY1" fmla="*/ 0 h 10042"/>
              <a:gd name="connsiteX2" fmla="*/ 7475 w 10055"/>
              <a:gd name="connsiteY2" fmla="*/ 4972 h 10042"/>
              <a:gd name="connsiteX3" fmla="*/ 10052 w 10055"/>
              <a:gd name="connsiteY3" fmla="*/ 10028 h 10042"/>
              <a:gd name="connsiteX4" fmla="*/ 6 w 10055"/>
              <a:gd name="connsiteY4" fmla="*/ 10042 h 10042"/>
              <a:gd name="connsiteX5" fmla="*/ 0 w 10055"/>
              <a:gd name="connsiteY5" fmla="*/ 5051 h 10042"/>
              <a:gd name="connsiteX6" fmla="*/ 6 w 10055"/>
              <a:gd name="connsiteY6" fmla="*/ 0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55" h="10042">
                <a:moveTo>
                  <a:pt x="6" y="0"/>
                </a:moveTo>
                <a:lnTo>
                  <a:pt x="10055" y="0"/>
                </a:lnTo>
                <a:cubicBezTo>
                  <a:pt x="8953" y="0"/>
                  <a:pt x="7476" y="2632"/>
                  <a:pt x="7475" y="4972"/>
                </a:cubicBezTo>
                <a:cubicBezTo>
                  <a:pt x="7474" y="7312"/>
                  <a:pt x="8950" y="10028"/>
                  <a:pt x="10052" y="10028"/>
                </a:cubicBezTo>
                <a:lnTo>
                  <a:pt x="6" y="10042"/>
                </a:lnTo>
                <a:cubicBezTo>
                  <a:pt x="19" y="9468"/>
                  <a:pt x="0" y="6725"/>
                  <a:pt x="0" y="5051"/>
                </a:cubicBezTo>
                <a:cubicBezTo>
                  <a:pt x="0" y="3377"/>
                  <a:pt x="19" y="1870"/>
                  <a:pt x="6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3"/>
          <p:cNvSpPr>
            <a:spLocks noChangeArrowheads="1"/>
          </p:cNvSpPr>
          <p:nvPr userDrawn="1"/>
        </p:nvSpPr>
        <p:spPr bwMode="auto">
          <a:xfrm>
            <a:off x="327025" y="6362700"/>
            <a:ext cx="1323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b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2019 г.</a:t>
            </a:r>
          </a:p>
        </p:txBody>
      </p:sp>
      <p:sp>
        <p:nvSpPr>
          <p:cNvPr id="11" name="Прямоугольник 5"/>
          <p:cNvSpPr>
            <a:spLocks noChangeArrowheads="1"/>
          </p:cNvSpPr>
          <p:nvPr userDrawn="1"/>
        </p:nvSpPr>
        <p:spPr bwMode="auto">
          <a:xfrm>
            <a:off x="1984375" y="6362700"/>
            <a:ext cx="56829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b="1" dirty="0" err="1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Щеглеватых</a:t>
            </a:r>
            <a:r>
              <a:rPr lang="ru-RU" altLang="ru-RU" sz="2800" b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 Вячеслав</a:t>
            </a:r>
            <a:r>
              <a:rPr lang="ru-RU" altLang="ru-RU" sz="2800" b="1" baseline="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 Михайлович</a:t>
            </a:r>
            <a:endParaRPr lang="ru-RU" altLang="ru-RU" sz="2800" b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161757" y="227803"/>
            <a:ext cx="2610017" cy="1000921"/>
            <a:chOff x="327025" y="198438"/>
            <a:chExt cx="1317878" cy="504825"/>
          </a:xfrm>
        </p:grpSpPr>
        <p:pic>
          <p:nvPicPr>
            <p:cNvPr id="15" name="Picture 2" descr="C:\Users\User\Desktop\logo.png"/>
            <p:cNvPicPr>
              <a:picLocks noChangeAspect="1" noChangeArrowheads="1"/>
            </p:cNvPicPr>
            <p:nvPr userDrawn="1"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31" y="207169"/>
              <a:ext cx="426037" cy="496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C:\Users\User\Desktop\logo.png"/>
            <p:cNvPicPr>
              <a:picLocks noChangeAspect="1" noChangeArrowheads="1"/>
            </p:cNvPicPr>
            <p:nvPr userDrawn="1"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25" y="198438"/>
              <a:ext cx="450850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"/>
            <p:cNvSpPr>
              <a:spLocks noChangeArrowheads="1"/>
            </p:cNvSpPr>
            <p:nvPr userDrawn="1"/>
          </p:nvSpPr>
          <p:spPr bwMode="auto">
            <a:xfrm>
              <a:off x="811466" y="276700"/>
              <a:ext cx="833437" cy="357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2000" b="1" dirty="0">
                  <a:ln>
                    <a:solidFill>
                      <a:schemeClr val="bg1">
                        <a:lumMod val="75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</a:rPr>
                <a:t>Липецкая </a:t>
              </a:r>
            </a:p>
            <a:p>
              <a:r>
                <a:rPr lang="ru-RU" altLang="ru-RU" sz="2000" b="1" dirty="0">
                  <a:ln>
                    <a:solidFill>
                      <a:schemeClr val="bg1">
                        <a:lumMod val="75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</a:rPr>
                <a:t>область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1806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583" l="5280" r="100000">
                        <a14:foregroundMark x1="5760" y1="88472" x2="99520" y2="88194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0" b="10713"/>
          <a:stretch/>
        </p:blipFill>
        <p:spPr bwMode="auto">
          <a:xfrm>
            <a:off x="7303613" y="722085"/>
            <a:ext cx="4888387" cy="5413829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Блок-схема: сохраненные данные 5"/>
          <p:cNvSpPr/>
          <p:nvPr userDrawn="1"/>
        </p:nvSpPr>
        <p:spPr>
          <a:xfrm>
            <a:off x="-92279" y="-1"/>
            <a:ext cx="9348947" cy="6879431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7668 w 10000"/>
              <a:gd name="connsiteY2" fmla="*/ 5028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452 w 8785"/>
              <a:gd name="connsiteY0" fmla="*/ 0 h 10000"/>
              <a:gd name="connsiteX1" fmla="*/ 8785 w 8785"/>
              <a:gd name="connsiteY1" fmla="*/ 0 h 10000"/>
              <a:gd name="connsiteX2" fmla="*/ 6453 w 8785"/>
              <a:gd name="connsiteY2" fmla="*/ 5028 h 10000"/>
              <a:gd name="connsiteX3" fmla="*/ 8785 w 8785"/>
              <a:gd name="connsiteY3" fmla="*/ 10000 h 10000"/>
              <a:gd name="connsiteX4" fmla="*/ 452 w 8785"/>
              <a:gd name="connsiteY4" fmla="*/ 10000 h 10000"/>
              <a:gd name="connsiteX5" fmla="*/ 304 w 8785"/>
              <a:gd name="connsiteY5" fmla="*/ 5037 h 10000"/>
              <a:gd name="connsiteX6" fmla="*/ 452 w 8785"/>
              <a:gd name="connsiteY6" fmla="*/ 0 h 10000"/>
              <a:gd name="connsiteX0" fmla="*/ 515 w 10000"/>
              <a:gd name="connsiteY0" fmla="*/ 0 h 10000"/>
              <a:gd name="connsiteX1" fmla="*/ 10000 w 10000"/>
              <a:gd name="connsiteY1" fmla="*/ 0 h 10000"/>
              <a:gd name="connsiteX2" fmla="*/ 7345 w 10000"/>
              <a:gd name="connsiteY2" fmla="*/ 5028 h 10000"/>
              <a:gd name="connsiteX3" fmla="*/ 10000 w 10000"/>
              <a:gd name="connsiteY3" fmla="*/ 10000 h 10000"/>
              <a:gd name="connsiteX4" fmla="*/ 515 w 10000"/>
              <a:gd name="connsiteY4" fmla="*/ 10000 h 10000"/>
              <a:gd name="connsiteX5" fmla="*/ 346 w 10000"/>
              <a:gd name="connsiteY5" fmla="*/ 5037 h 10000"/>
              <a:gd name="connsiteX6" fmla="*/ 515 w 10000"/>
              <a:gd name="connsiteY6" fmla="*/ 0 h 10000"/>
              <a:gd name="connsiteX0" fmla="*/ 169 w 9654"/>
              <a:gd name="connsiteY0" fmla="*/ 0 h 10000"/>
              <a:gd name="connsiteX1" fmla="*/ 9654 w 9654"/>
              <a:gd name="connsiteY1" fmla="*/ 0 h 10000"/>
              <a:gd name="connsiteX2" fmla="*/ 6999 w 9654"/>
              <a:gd name="connsiteY2" fmla="*/ 5028 h 10000"/>
              <a:gd name="connsiteX3" fmla="*/ 9654 w 9654"/>
              <a:gd name="connsiteY3" fmla="*/ 10000 h 10000"/>
              <a:gd name="connsiteX4" fmla="*/ 169 w 9654"/>
              <a:gd name="connsiteY4" fmla="*/ 10000 h 10000"/>
              <a:gd name="connsiteX5" fmla="*/ 0 w 9654"/>
              <a:gd name="connsiteY5" fmla="*/ 5037 h 10000"/>
              <a:gd name="connsiteX6" fmla="*/ 169 w 9654"/>
              <a:gd name="connsiteY6" fmla="*/ 0 h 10000"/>
              <a:gd name="connsiteX0" fmla="*/ 26 w 9851"/>
              <a:gd name="connsiteY0" fmla="*/ 0 h 10000"/>
              <a:gd name="connsiteX1" fmla="*/ 9851 w 9851"/>
              <a:gd name="connsiteY1" fmla="*/ 0 h 10000"/>
              <a:gd name="connsiteX2" fmla="*/ 7101 w 9851"/>
              <a:gd name="connsiteY2" fmla="*/ 5028 h 10000"/>
              <a:gd name="connsiteX3" fmla="*/ 9851 w 9851"/>
              <a:gd name="connsiteY3" fmla="*/ 10000 h 10000"/>
              <a:gd name="connsiteX4" fmla="*/ 26 w 9851"/>
              <a:gd name="connsiteY4" fmla="*/ 10000 h 10000"/>
              <a:gd name="connsiteX5" fmla="*/ 0 w 9851"/>
              <a:gd name="connsiteY5" fmla="*/ 5037 h 10000"/>
              <a:gd name="connsiteX6" fmla="*/ 26 w 9851"/>
              <a:gd name="connsiteY6" fmla="*/ 0 h 10000"/>
              <a:gd name="connsiteX0" fmla="*/ 72 w 10046"/>
              <a:gd name="connsiteY0" fmla="*/ 0 h 10014"/>
              <a:gd name="connsiteX1" fmla="*/ 10046 w 10046"/>
              <a:gd name="connsiteY1" fmla="*/ 0 h 10014"/>
              <a:gd name="connsiteX2" fmla="*/ 7254 w 10046"/>
              <a:gd name="connsiteY2" fmla="*/ 5028 h 10014"/>
              <a:gd name="connsiteX3" fmla="*/ 10046 w 10046"/>
              <a:gd name="connsiteY3" fmla="*/ 10000 h 10014"/>
              <a:gd name="connsiteX4" fmla="*/ 0 w 10046"/>
              <a:gd name="connsiteY4" fmla="*/ 10014 h 10014"/>
              <a:gd name="connsiteX5" fmla="*/ 46 w 10046"/>
              <a:gd name="connsiteY5" fmla="*/ 5037 h 10014"/>
              <a:gd name="connsiteX6" fmla="*/ 72 w 10046"/>
              <a:gd name="connsiteY6" fmla="*/ 0 h 10014"/>
              <a:gd name="connsiteX0" fmla="*/ 0 w 10046"/>
              <a:gd name="connsiteY0" fmla="*/ 0 h 10042"/>
              <a:gd name="connsiteX1" fmla="*/ 10046 w 10046"/>
              <a:gd name="connsiteY1" fmla="*/ 28 h 10042"/>
              <a:gd name="connsiteX2" fmla="*/ 7254 w 10046"/>
              <a:gd name="connsiteY2" fmla="*/ 5056 h 10042"/>
              <a:gd name="connsiteX3" fmla="*/ 10046 w 10046"/>
              <a:gd name="connsiteY3" fmla="*/ 10028 h 10042"/>
              <a:gd name="connsiteX4" fmla="*/ 0 w 10046"/>
              <a:gd name="connsiteY4" fmla="*/ 10042 h 10042"/>
              <a:gd name="connsiteX5" fmla="*/ 46 w 10046"/>
              <a:gd name="connsiteY5" fmla="*/ 5065 h 10042"/>
              <a:gd name="connsiteX6" fmla="*/ 0 w 10046"/>
              <a:gd name="connsiteY6" fmla="*/ 0 h 10042"/>
              <a:gd name="connsiteX0" fmla="*/ 6 w 10052"/>
              <a:gd name="connsiteY0" fmla="*/ 0 h 10042"/>
              <a:gd name="connsiteX1" fmla="*/ 10052 w 10052"/>
              <a:gd name="connsiteY1" fmla="*/ 28 h 10042"/>
              <a:gd name="connsiteX2" fmla="*/ 7260 w 10052"/>
              <a:gd name="connsiteY2" fmla="*/ 5056 h 10042"/>
              <a:gd name="connsiteX3" fmla="*/ 10052 w 10052"/>
              <a:gd name="connsiteY3" fmla="*/ 10028 h 10042"/>
              <a:gd name="connsiteX4" fmla="*/ 6 w 10052"/>
              <a:gd name="connsiteY4" fmla="*/ 10042 h 10042"/>
              <a:gd name="connsiteX5" fmla="*/ 0 w 10052"/>
              <a:gd name="connsiteY5" fmla="*/ 5051 h 10042"/>
              <a:gd name="connsiteX6" fmla="*/ 6 w 10052"/>
              <a:gd name="connsiteY6" fmla="*/ 0 h 10042"/>
              <a:gd name="connsiteX0" fmla="*/ 6 w 10055"/>
              <a:gd name="connsiteY0" fmla="*/ 0 h 10042"/>
              <a:gd name="connsiteX1" fmla="*/ 10055 w 10055"/>
              <a:gd name="connsiteY1" fmla="*/ 0 h 10042"/>
              <a:gd name="connsiteX2" fmla="*/ 7260 w 10055"/>
              <a:gd name="connsiteY2" fmla="*/ 5056 h 10042"/>
              <a:gd name="connsiteX3" fmla="*/ 10052 w 10055"/>
              <a:gd name="connsiteY3" fmla="*/ 10028 h 10042"/>
              <a:gd name="connsiteX4" fmla="*/ 6 w 10055"/>
              <a:gd name="connsiteY4" fmla="*/ 10042 h 10042"/>
              <a:gd name="connsiteX5" fmla="*/ 0 w 10055"/>
              <a:gd name="connsiteY5" fmla="*/ 5051 h 10042"/>
              <a:gd name="connsiteX6" fmla="*/ 6 w 10055"/>
              <a:gd name="connsiteY6" fmla="*/ 0 h 10042"/>
              <a:gd name="connsiteX0" fmla="*/ 6 w 10055"/>
              <a:gd name="connsiteY0" fmla="*/ 0 h 10042"/>
              <a:gd name="connsiteX1" fmla="*/ 10055 w 10055"/>
              <a:gd name="connsiteY1" fmla="*/ 0 h 10042"/>
              <a:gd name="connsiteX2" fmla="*/ 7475 w 10055"/>
              <a:gd name="connsiteY2" fmla="*/ 4972 h 10042"/>
              <a:gd name="connsiteX3" fmla="*/ 10052 w 10055"/>
              <a:gd name="connsiteY3" fmla="*/ 10028 h 10042"/>
              <a:gd name="connsiteX4" fmla="*/ 6 w 10055"/>
              <a:gd name="connsiteY4" fmla="*/ 10042 h 10042"/>
              <a:gd name="connsiteX5" fmla="*/ 0 w 10055"/>
              <a:gd name="connsiteY5" fmla="*/ 5051 h 10042"/>
              <a:gd name="connsiteX6" fmla="*/ 6 w 10055"/>
              <a:gd name="connsiteY6" fmla="*/ 0 h 10042"/>
              <a:gd name="connsiteX0" fmla="*/ 6 w 10055"/>
              <a:gd name="connsiteY0" fmla="*/ 0 h 10042"/>
              <a:gd name="connsiteX1" fmla="*/ 10055 w 10055"/>
              <a:gd name="connsiteY1" fmla="*/ 0 h 10042"/>
              <a:gd name="connsiteX2" fmla="*/ 7475 w 10055"/>
              <a:gd name="connsiteY2" fmla="*/ 4972 h 10042"/>
              <a:gd name="connsiteX3" fmla="*/ 10052 w 10055"/>
              <a:gd name="connsiteY3" fmla="*/ 10028 h 10042"/>
              <a:gd name="connsiteX4" fmla="*/ 6 w 10055"/>
              <a:gd name="connsiteY4" fmla="*/ 10042 h 10042"/>
              <a:gd name="connsiteX5" fmla="*/ 0 w 10055"/>
              <a:gd name="connsiteY5" fmla="*/ 5051 h 10042"/>
              <a:gd name="connsiteX6" fmla="*/ 6 w 10055"/>
              <a:gd name="connsiteY6" fmla="*/ 0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55" h="10042">
                <a:moveTo>
                  <a:pt x="6" y="0"/>
                </a:moveTo>
                <a:lnTo>
                  <a:pt x="10055" y="0"/>
                </a:lnTo>
                <a:cubicBezTo>
                  <a:pt x="8953" y="0"/>
                  <a:pt x="7476" y="2632"/>
                  <a:pt x="7475" y="4972"/>
                </a:cubicBezTo>
                <a:cubicBezTo>
                  <a:pt x="7474" y="7312"/>
                  <a:pt x="8950" y="10028"/>
                  <a:pt x="10052" y="10028"/>
                </a:cubicBezTo>
                <a:lnTo>
                  <a:pt x="6" y="10042"/>
                </a:lnTo>
                <a:cubicBezTo>
                  <a:pt x="19" y="9468"/>
                  <a:pt x="0" y="6725"/>
                  <a:pt x="0" y="5051"/>
                </a:cubicBezTo>
                <a:cubicBezTo>
                  <a:pt x="0" y="3377"/>
                  <a:pt x="19" y="1870"/>
                  <a:pt x="6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161757" y="227803"/>
            <a:ext cx="2610017" cy="1000921"/>
            <a:chOff x="327025" y="198438"/>
            <a:chExt cx="1317878" cy="504825"/>
          </a:xfrm>
        </p:grpSpPr>
        <p:pic>
          <p:nvPicPr>
            <p:cNvPr id="15" name="Picture 2" descr="C:\Users\User\Desktop\logo.png"/>
            <p:cNvPicPr>
              <a:picLocks noChangeAspect="1" noChangeArrowheads="1"/>
            </p:cNvPicPr>
            <p:nvPr userDrawn="1"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31" y="207169"/>
              <a:ext cx="426037" cy="496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C:\Users\User\Desktop\logo.png"/>
            <p:cNvPicPr>
              <a:picLocks noChangeAspect="1" noChangeArrowheads="1"/>
            </p:cNvPicPr>
            <p:nvPr userDrawn="1"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25" y="198438"/>
              <a:ext cx="450850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"/>
            <p:cNvSpPr>
              <a:spLocks noChangeArrowheads="1"/>
            </p:cNvSpPr>
            <p:nvPr userDrawn="1"/>
          </p:nvSpPr>
          <p:spPr bwMode="auto">
            <a:xfrm>
              <a:off x="811466" y="276700"/>
              <a:ext cx="833437" cy="357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2000" b="1" dirty="0">
                  <a:ln>
                    <a:solidFill>
                      <a:schemeClr val="bg1">
                        <a:lumMod val="75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</a:rPr>
                <a:t>Липецкая </a:t>
              </a:r>
            </a:p>
            <a:p>
              <a:r>
                <a:rPr lang="ru-RU" altLang="ru-RU" sz="2000" b="1" dirty="0">
                  <a:ln>
                    <a:solidFill>
                      <a:schemeClr val="bg1">
                        <a:lumMod val="75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</a:rPr>
                <a:t>область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8211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384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1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00" y="228601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34349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>
            <a:off x="7543800" y="-58723"/>
            <a:ext cx="4648200" cy="6979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-67112" y="-58723"/>
            <a:ext cx="7610912" cy="69796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583" l="5280" r="100000">
                        <a14:foregroundMark x1="5760" y1="88472" x2="99520" y2="88194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0" b="10713"/>
          <a:stretch/>
        </p:blipFill>
        <p:spPr bwMode="auto">
          <a:xfrm>
            <a:off x="7543800" y="722085"/>
            <a:ext cx="4648200" cy="5413829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/>
          <p:nvPr userDrawn="1"/>
        </p:nvGrpSpPr>
        <p:grpSpPr>
          <a:xfrm>
            <a:off x="161758" y="227804"/>
            <a:ext cx="1800392" cy="641622"/>
            <a:chOff x="327025" y="198438"/>
            <a:chExt cx="1317878" cy="504825"/>
          </a:xfrm>
        </p:grpSpPr>
        <p:pic>
          <p:nvPicPr>
            <p:cNvPr id="10" name="Picture 2" descr="C:\Users\User\Desktop\logo.png"/>
            <p:cNvPicPr>
              <a:picLocks noChangeAspect="1" noChangeArrowheads="1"/>
            </p:cNvPicPr>
            <p:nvPr userDrawn="1"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25" y="198438"/>
              <a:ext cx="450850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Прямоугольник 1"/>
            <p:cNvSpPr>
              <a:spLocks noChangeArrowheads="1"/>
            </p:cNvSpPr>
            <p:nvPr userDrawn="1"/>
          </p:nvSpPr>
          <p:spPr bwMode="auto">
            <a:xfrm>
              <a:off x="811466" y="240235"/>
              <a:ext cx="833437" cy="460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600" b="1" dirty="0">
                  <a:solidFill>
                    <a:schemeClr val="bg1"/>
                  </a:solidFill>
                  <a:effectLst/>
                </a:rPr>
                <a:t>Липецкая </a:t>
              </a:r>
            </a:p>
            <a:p>
              <a:r>
                <a:rPr lang="ru-RU" altLang="ru-RU" sz="1600" b="1" dirty="0">
                  <a:solidFill>
                    <a:schemeClr val="bg1"/>
                  </a:solidFill>
                  <a:effectLst/>
                </a:rPr>
                <a:t>область</a:t>
              </a:r>
            </a:p>
          </p:txBody>
        </p:sp>
        <p:pic>
          <p:nvPicPr>
            <p:cNvPr id="17" name="Picture 2" descr="C:\Users\User\Desktop\logo.png"/>
            <p:cNvPicPr>
              <a:picLocks noChangeAspect="1" noChangeArrowheads="1"/>
            </p:cNvPicPr>
            <p:nvPr userDrawn="1"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31" y="207169"/>
              <a:ext cx="426037" cy="496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54478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>
            <a:off x="7543800" y="-58723"/>
            <a:ext cx="4648200" cy="6979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-67112" y="-58723"/>
            <a:ext cx="7610912" cy="6979640"/>
            <a:chOff x="-67112" y="-58723"/>
            <a:chExt cx="7610912" cy="6979640"/>
          </a:xfrm>
        </p:grpSpPr>
        <p:sp>
          <p:nvSpPr>
            <p:cNvPr id="8" name="Прямоугольник 7"/>
            <p:cNvSpPr/>
            <p:nvPr userDrawn="1"/>
          </p:nvSpPr>
          <p:spPr>
            <a:xfrm>
              <a:off x="-67112" y="-58723"/>
              <a:ext cx="7610912" cy="69796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8"/>
            <p:cNvGrpSpPr/>
            <p:nvPr userDrawn="1"/>
          </p:nvGrpSpPr>
          <p:grpSpPr>
            <a:xfrm>
              <a:off x="161758" y="227804"/>
              <a:ext cx="1800392" cy="641622"/>
              <a:chOff x="327025" y="198438"/>
              <a:chExt cx="1317878" cy="504825"/>
            </a:xfrm>
          </p:grpSpPr>
          <p:pic>
            <p:nvPicPr>
              <p:cNvPr id="10" name="Picture 2" descr="C:\Users\User\Desktop\logo.pn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025" y="198438"/>
                <a:ext cx="450850" cy="504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Прямоугольник 1"/>
              <p:cNvSpPr>
                <a:spLocks noChangeArrowheads="1"/>
              </p:cNvSpPr>
              <p:nvPr userDrawn="1"/>
            </p:nvSpPr>
            <p:spPr bwMode="auto">
              <a:xfrm>
                <a:off x="811466" y="240235"/>
                <a:ext cx="833437" cy="460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1600" b="1" dirty="0">
                    <a:solidFill>
                      <a:schemeClr val="bg1"/>
                    </a:solidFill>
                    <a:effectLst/>
                  </a:rPr>
                  <a:t>Липецкая </a:t>
                </a:r>
              </a:p>
              <a:p>
                <a:r>
                  <a:rPr lang="ru-RU" altLang="ru-RU" sz="1600" b="1" dirty="0">
                    <a:solidFill>
                      <a:schemeClr val="bg1"/>
                    </a:solidFill>
                    <a:effectLst/>
                  </a:rPr>
                  <a:t>область</a:t>
                </a:r>
              </a:p>
            </p:txBody>
          </p:sp>
          <p:pic>
            <p:nvPicPr>
              <p:cNvPr id="17" name="Picture 2" descr="C:\Users\User\Desktop\logo.pn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431" y="207169"/>
                <a:ext cx="426037" cy="4960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31" name="Picture 7"/>
          <p:cNvPicPr>
            <a:picLocks noChangeAspect="1" noChangeArrowheads="1"/>
          </p:cNvPicPr>
          <p:nvPr userDrawn="1"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9" r="4098" b="1078"/>
          <a:stretch/>
        </p:blipFill>
        <p:spPr bwMode="auto">
          <a:xfrm>
            <a:off x="7543800" y="573314"/>
            <a:ext cx="4648200" cy="634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308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583" l="5280" r="100000">
                        <a14:foregroundMark x1="5760" y1="88472" x2="99520" y2="88194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0" b="10713"/>
          <a:stretch/>
        </p:blipFill>
        <p:spPr bwMode="auto">
          <a:xfrm>
            <a:off x="7303613" y="722085"/>
            <a:ext cx="4888387" cy="5413829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Блок-схема: сохраненные данные 5"/>
          <p:cNvSpPr/>
          <p:nvPr userDrawn="1"/>
        </p:nvSpPr>
        <p:spPr>
          <a:xfrm>
            <a:off x="-92279" y="-38101"/>
            <a:ext cx="9348947" cy="6934200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7668 w 10000"/>
              <a:gd name="connsiteY2" fmla="*/ 5028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452 w 8785"/>
              <a:gd name="connsiteY0" fmla="*/ 0 h 10000"/>
              <a:gd name="connsiteX1" fmla="*/ 8785 w 8785"/>
              <a:gd name="connsiteY1" fmla="*/ 0 h 10000"/>
              <a:gd name="connsiteX2" fmla="*/ 6453 w 8785"/>
              <a:gd name="connsiteY2" fmla="*/ 5028 h 10000"/>
              <a:gd name="connsiteX3" fmla="*/ 8785 w 8785"/>
              <a:gd name="connsiteY3" fmla="*/ 10000 h 10000"/>
              <a:gd name="connsiteX4" fmla="*/ 452 w 8785"/>
              <a:gd name="connsiteY4" fmla="*/ 10000 h 10000"/>
              <a:gd name="connsiteX5" fmla="*/ 304 w 8785"/>
              <a:gd name="connsiteY5" fmla="*/ 5037 h 10000"/>
              <a:gd name="connsiteX6" fmla="*/ 452 w 8785"/>
              <a:gd name="connsiteY6" fmla="*/ 0 h 10000"/>
              <a:gd name="connsiteX0" fmla="*/ 515 w 10000"/>
              <a:gd name="connsiteY0" fmla="*/ 0 h 10000"/>
              <a:gd name="connsiteX1" fmla="*/ 10000 w 10000"/>
              <a:gd name="connsiteY1" fmla="*/ 0 h 10000"/>
              <a:gd name="connsiteX2" fmla="*/ 7345 w 10000"/>
              <a:gd name="connsiteY2" fmla="*/ 5028 h 10000"/>
              <a:gd name="connsiteX3" fmla="*/ 10000 w 10000"/>
              <a:gd name="connsiteY3" fmla="*/ 10000 h 10000"/>
              <a:gd name="connsiteX4" fmla="*/ 515 w 10000"/>
              <a:gd name="connsiteY4" fmla="*/ 10000 h 10000"/>
              <a:gd name="connsiteX5" fmla="*/ 346 w 10000"/>
              <a:gd name="connsiteY5" fmla="*/ 5037 h 10000"/>
              <a:gd name="connsiteX6" fmla="*/ 515 w 10000"/>
              <a:gd name="connsiteY6" fmla="*/ 0 h 10000"/>
              <a:gd name="connsiteX0" fmla="*/ 169 w 9654"/>
              <a:gd name="connsiteY0" fmla="*/ 0 h 10000"/>
              <a:gd name="connsiteX1" fmla="*/ 9654 w 9654"/>
              <a:gd name="connsiteY1" fmla="*/ 0 h 10000"/>
              <a:gd name="connsiteX2" fmla="*/ 6999 w 9654"/>
              <a:gd name="connsiteY2" fmla="*/ 5028 h 10000"/>
              <a:gd name="connsiteX3" fmla="*/ 9654 w 9654"/>
              <a:gd name="connsiteY3" fmla="*/ 10000 h 10000"/>
              <a:gd name="connsiteX4" fmla="*/ 169 w 9654"/>
              <a:gd name="connsiteY4" fmla="*/ 10000 h 10000"/>
              <a:gd name="connsiteX5" fmla="*/ 0 w 9654"/>
              <a:gd name="connsiteY5" fmla="*/ 5037 h 10000"/>
              <a:gd name="connsiteX6" fmla="*/ 169 w 9654"/>
              <a:gd name="connsiteY6" fmla="*/ 0 h 10000"/>
              <a:gd name="connsiteX0" fmla="*/ 26 w 9851"/>
              <a:gd name="connsiteY0" fmla="*/ 0 h 10000"/>
              <a:gd name="connsiteX1" fmla="*/ 9851 w 9851"/>
              <a:gd name="connsiteY1" fmla="*/ 0 h 10000"/>
              <a:gd name="connsiteX2" fmla="*/ 7101 w 9851"/>
              <a:gd name="connsiteY2" fmla="*/ 5028 h 10000"/>
              <a:gd name="connsiteX3" fmla="*/ 9851 w 9851"/>
              <a:gd name="connsiteY3" fmla="*/ 10000 h 10000"/>
              <a:gd name="connsiteX4" fmla="*/ 26 w 9851"/>
              <a:gd name="connsiteY4" fmla="*/ 10000 h 10000"/>
              <a:gd name="connsiteX5" fmla="*/ 0 w 9851"/>
              <a:gd name="connsiteY5" fmla="*/ 5037 h 10000"/>
              <a:gd name="connsiteX6" fmla="*/ 26 w 9851"/>
              <a:gd name="connsiteY6" fmla="*/ 0 h 10000"/>
              <a:gd name="connsiteX0" fmla="*/ 72 w 10046"/>
              <a:gd name="connsiteY0" fmla="*/ 0 h 10014"/>
              <a:gd name="connsiteX1" fmla="*/ 10046 w 10046"/>
              <a:gd name="connsiteY1" fmla="*/ 0 h 10014"/>
              <a:gd name="connsiteX2" fmla="*/ 7254 w 10046"/>
              <a:gd name="connsiteY2" fmla="*/ 5028 h 10014"/>
              <a:gd name="connsiteX3" fmla="*/ 10046 w 10046"/>
              <a:gd name="connsiteY3" fmla="*/ 10000 h 10014"/>
              <a:gd name="connsiteX4" fmla="*/ 0 w 10046"/>
              <a:gd name="connsiteY4" fmla="*/ 10014 h 10014"/>
              <a:gd name="connsiteX5" fmla="*/ 46 w 10046"/>
              <a:gd name="connsiteY5" fmla="*/ 5037 h 10014"/>
              <a:gd name="connsiteX6" fmla="*/ 72 w 10046"/>
              <a:gd name="connsiteY6" fmla="*/ 0 h 10014"/>
              <a:gd name="connsiteX0" fmla="*/ 0 w 10046"/>
              <a:gd name="connsiteY0" fmla="*/ 0 h 10042"/>
              <a:gd name="connsiteX1" fmla="*/ 10046 w 10046"/>
              <a:gd name="connsiteY1" fmla="*/ 28 h 10042"/>
              <a:gd name="connsiteX2" fmla="*/ 7254 w 10046"/>
              <a:gd name="connsiteY2" fmla="*/ 5056 h 10042"/>
              <a:gd name="connsiteX3" fmla="*/ 10046 w 10046"/>
              <a:gd name="connsiteY3" fmla="*/ 10028 h 10042"/>
              <a:gd name="connsiteX4" fmla="*/ 0 w 10046"/>
              <a:gd name="connsiteY4" fmla="*/ 10042 h 10042"/>
              <a:gd name="connsiteX5" fmla="*/ 46 w 10046"/>
              <a:gd name="connsiteY5" fmla="*/ 5065 h 10042"/>
              <a:gd name="connsiteX6" fmla="*/ 0 w 10046"/>
              <a:gd name="connsiteY6" fmla="*/ 0 h 10042"/>
              <a:gd name="connsiteX0" fmla="*/ 6 w 10052"/>
              <a:gd name="connsiteY0" fmla="*/ 0 h 10042"/>
              <a:gd name="connsiteX1" fmla="*/ 10052 w 10052"/>
              <a:gd name="connsiteY1" fmla="*/ 28 h 10042"/>
              <a:gd name="connsiteX2" fmla="*/ 7260 w 10052"/>
              <a:gd name="connsiteY2" fmla="*/ 5056 h 10042"/>
              <a:gd name="connsiteX3" fmla="*/ 10052 w 10052"/>
              <a:gd name="connsiteY3" fmla="*/ 10028 h 10042"/>
              <a:gd name="connsiteX4" fmla="*/ 6 w 10052"/>
              <a:gd name="connsiteY4" fmla="*/ 10042 h 10042"/>
              <a:gd name="connsiteX5" fmla="*/ 0 w 10052"/>
              <a:gd name="connsiteY5" fmla="*/ 5051 h 10042"/>
              <a:gd name="connsiteX6" fmla="*/ 6 w 10052"/>
              <a:gd name="connsiteY6" fmla="*/ 0 h 10042"/>
              <a:gd name="connsiteX0" fmla="*/ 6 w 10055"/>
              <a:gd name="connsiteY0" fmla="*/ 0 h 10042"/>
              <a:gd name="connsiteX1" fmla="*/ 10055 w 10055"/>
              <a:gd name="connsiteY1" fmla="*/ 0 h 10042"/>
              <a:gd name="connsiteX2" fmla="*/ 7260 w 10055"/>
              <a:gd name="connsiteY2" fmla="*/ 5056 h 10042"/>
              <a:gd name="connsiteX3" fmla="*/ 10052 w 10055"/>
              <a:gd name="connsiteY3" fmla="*/ 10028 h 10042"/>
              <a:gd name="connsiteX4" fmla="*/ 6 w 10055"/>
              <a:gd name="connsiteY4" fmla="*/ 10042 h 10042"/>
              <a:gd name="connsiteX5" fmla="*/ 0 w 10055"/>
              <a:gd name="connsiteY5" fmla="*/ 5051 h 10042"/>
              <a:gd name="connsiteX6" fmla="*/ 6 w 10055"/>
              <a:gd name="connsiteY6" fmla="*/ 0 h 10042"/>
              <a:gd name="connsiteX0" fmla="*/ 6 w 10055"/>
              <a:gd name="connsiteY0" fmla="*/ 0 h 10042"/>
              <a:gd name="connsiteX1" fmla="*/ 10055 w 10055"/>
              <a:gd name="connsiteY1" fmla="*/ 0 h 10042"/>
              <a:gd name="connsiteX2" fmla="*/ 7475 w 10055"/>
              <a:gd name="connsiteY2" fmla="*/ 4972 h 10042"/>
              <a:gd name="connsiteX3" fmla="*/ 10052 w 10055"/>
              <a:gd name="connsiteY3" fmla="*/ 10028 h 10042"/>
              <a:gd name="connsiteX4" fmla="*/ 6 w 10055"/>
              <a:gd name="connsiteY4" fmla="*/ 10042 h 10042"/>
              <a:gd name="connsiteX5" fmla="*/ 0 w 10055"/>
              <a:gd name="connsiteY5" fmla="*/ 5051 h 10042"/>
              <a:gd name="connsiteX6" fmla="*/ 6 w 10055"/>
              <a:gd name="connsiteY6" fmla="*/ 0 h 10042"/>
              <a:gd name="connsiteX0" fmla="*/ 6 w 10055"/>
              <a:gd name="connsiteY0" fmla="*/ 0 h 10042"/>
              <a:gd name="connsiteX1" fmla="*/ 10055 w 10055"/>
              <a:gd name="connsiteY1" fmla="*/ 0 h 10042"/>
              <a:gd name="connsiteX2" fmla="*/ 7475 w 10055"/>
              <a:gd name="connsiteY2" fmla="*/ 4972 h 10042"/>
              <a:gd name="connsiteX3" fmla="*/ 10052 w 10055"/>
              <a:gd name="connsiteY3" fmla="*/ 10028 h 10042"/>
              <a:gd name="connsiteX4" fmla="*/ 6 w 10055"/>
              <a:gd name="connsiteY4" fmla="*/ 10042 h 10042"/>
              <a:gd name="connsiteX5" fmla="*/ 0 w 10055"/>
              <a:gd name="connsiteY5" fmla="*/ 5051 h 10042"/>
              <a:gd name="connsiteX6" fmla="*/ 6 w 10055"/>
              <a:gd name="connsiteY6" fmla="*/ 0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55" h="10042">
                <a:moveTo>
                  <a:pt x="6" y="0"/>
                </a:moveTo>
                <a:lnTo>
                  <a:pt x="10055" y="0"/>
                </a:lnTo>
                <a:cubicBezTo>
                  <a:pt x="8953" y="0"/>
                  <a:pt x="7476" y="2632"/>
                  <a:pt x="7475" y="4972"/>
                </a:cubicBezTo>
                <a:cubicBezTo>
                  <a:pt x="7474" y="7312"/>
                  <a:pt x="8950" y="10028"/>
                  <a:pt x="10052" y="10028"/>
                </a:cubicBezTo>
                <a:lnTo>
                  <a:pt x="6" y="10042"/>
                </a:lnTo>
                <a:cubicBezTo>
                  <a:pt x="19" y="9468"/>
                  <a:pt x="0" y="6725"/>
                  <a:pt x="0" y="5051"/>
                </a:cubicBezTo>
                <a:cubicBezTo>
                  <a:pt x="0" y="3377"/>
                  <a:pt x="19" y="1870"/>
                  <a:pt x="6" y="0"/>
                </a:cubicBezTo>
                <a:close/>
              </a:path>
            </a:pathLst>
          </a:custGeom>
          <a:solidFill>
            <a:srgbClr val="8C570A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173436" y="245114"/>
            <a:ext cx="2598338" cy="983608"/>
            <a:chOff x="332922" y="207169"/>
            <a:chExt cx="1311981" cy="496093"/>
          </a:xfrm>
        </p:grpSpPr>
        <p:pic>
          <p:nvPicPr>
            <p:cNvPr id="15" name="Picture 2" descr="C:\Users\User\Desktop\logo.png"/>
            <p:cNvPicPr>
              <a:picLocks noChangeAspect="1" noChangeArrowheads="1"/>
            </p:cNvPicPr>
            <p:nvPr userDrawn="1"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31" y="207169"/>
              <a:ext cx="426037" cy="496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C:\Users\User\Desktop\logo.png"/>
            <p:cNvPicPr>
              <a:picLocks noChangeAspect="1" noChangeArrowheads="1"/>
            </p:cNvPicPr>
            <p:nvPr userDrawn="1"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922" y="207169"/>
              <a:ext cx="439052" cy="491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"/>
            <p:cNvSpPr>
              <a:spLocks noChangeArrowheads="1"/>
            </p:cNvSpPr>
            <p:nvPr userDrawn="1"/>
          </p:nvSpPr>
          <p:spPr bwMode="auto">
            <a:xfrm>
              <a:off x="811466" y="276700"/>
              <a:ext cx="833437" cy="357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2000" b="1" dirty="0">
                  <a:ln>
                    <a:solidFill>
                      <a:schemeClr val="bg1">
                        <a:lumMod val="75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</a:rPr>
                <a:t>Липецкая </a:t>
              </a:r>
            </a:p>
            <a:p>
              <a:r>
                <a:rPr lang="ru-RU" altLang="ru-RU" sz="2000" b="1" dirty="0">
                  <a:ln>
                    <a:solidFill>
                      <a:schemeClr val="bg1">
                        <a:lumMod val="75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</a:rPr>
                <a:t>область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6568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583" l="5280" r="100000">
                        <a14:foregroundMark x1="5760" y1="88472" x2="99520" y2="88194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0" b="10713"/>
          <a:stretch/>
        </p:blipFill>
        <p:spPr bwMode="auto">
          <a:xfrm>
            <a:off x="3014654" y="0"/>
            <a:ext cx="6192393" cy="685800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100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-67112" y="-58723"/>
            <a:ext cx="7610912" cy="6979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7543800" y="-58723"/>
            <a:ext cx="4648200" cy="6979640"/>
          </a:xfrm>
          <a:prstGeom prst="rect">
            <a:avLst/>
          </a:prstGeom>
          <a:solidFill>
            <a:srgbClr val="83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147286" y="227804"/>
            <a:ext cx="1814863" cy="641622"/>
            <a:chOff x="316432" y="198438"/>
            <a:chExt cx="1328471" cy="504825"/>
          </a:xfrm>
        </p:grpSpPr>
        <p:pic>
          <p:nvPicPr>
            <p:cNvPr id="6" name="Picture 2" descr="C:\Users\User\Desktop\logo.pn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25" y="198438"/>
              <a:ext cx="450850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1"/>
            <p:cNvSpPr>
              <a:spLocks noChangeArrowheads="1"/>
            </p:cNvSpPr>
            <p:nvPr userDrawn="1"/>
          </p:nvSpPr>
          <p:spPr bwMode="auto">
            <a:xfrm>
              <a:off x="811466" y="240235"/>
              <a:ext cx="833437" cy="460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600" b="1" dirty="0">
                  <a:solidFill>
                    <a:schemeClr val="bg2">
                      <a:lumMod val="50000"/>
                    </a:schemeClr>
                  </a:solidFill>
                </a:rPr>
                <a:t>Липецкая </a:t>
              </a:r>
            </a:p>
            <a:p>
              <a:r>
                <a:rPr lang="ru-RU" altLang="ru-RU" sz="1600" b="1" dirty="0">
                  <a:solidFill>
                    <a:schemeClr val="bg2">
                      <a:lumMod val="50000"/>
                    </a:schemeClr>
                  </a:solidFill>
                </a:rPr>
                <a:t>область</a:t>
              </a:r>
            </a:p>
          </p:txBody>
        </p:sp>
        <p:pic>
          <p:nvPicPr>
            <p:cNvPr id="8" name="Picture 2" descr="C:\Users\User\Desktop\logo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432" y="198438"/>
              <a:ext cx="472035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2893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-67112" y="-58723"/>
            <a:ext cx="7610912" cy="6979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7543800" y="-58723"/>
            <a:ext cx="4648200" cy="69796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147286" y="227804"/>
            <a:ext cx="1814863" cy="641622"/>
            <a:chOff x="316432" y="198438"/>
            <a:chExt cx="1328471" cy="504825"/>
          </a:xfrm>
        </p:grpSpPr>
        <p:pic>
          <p:nvPicPr>
            <p:cNvPr id="6" name="Picture 2" descr="C:\Users\User\Desktop\logo.pn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25" y="198438"/>
              <a:ext cx="450850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1"/>
            <p:cNvSpPr>
              <a:spLocks noChangeArrowheads="1"/>
            </p:cNvSpPr>
            <p:nvPr userDrawn="1"/>
          </p:nvSpPr>
          <p:spPr bwMode="auto">
            <a:xfrm>
              <a:off x="811466" y="240235"/>
              <a:ext cx="833437" cy="460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600" b="1" dirty="0">
                  <a:solidFill>
                    <a:schemeClr val="bg2">
                      <a:lumMod val="50000"/>
                    </a:schemeClr>
                  </a:solidFill>
                </a:rPr>
                <a:t>Липецкая </a:t>
              </a:r>
            </a:p>
            <a:p>
              <a:r>
                <a:rPr lang="ru-RU" altLang="ru-RU" sz="1600" b="1" dirty="0">
                  <a:solidFill>
                    <a:schemeClr val="bg2">
                      <a:lumMod val="50000"/>
                    </a:schemeClr>
                  </a:solidFill>
                </a:rPr>
                <a:t>область</a:t>
              </a:r>
            </a:p>
          </p:txBody>
        </p:sp>
        <p:pic>
          <p:nvPicPr>
            <p:cNvPr id="8" name="Picture 2" descr="C:\Users\User\Desktop\logo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432" y="198438"/>
              <a:ext cx="472035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19023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-67112" y="-58723"/>
            <a:ext cx="7610912" cy="6979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7543800" y="-58723"/>
            <a:ext cx="4648200" cy="6979640"/>
          </a:xfrm>
          <a:prstGeom prst="rect">
            <a:avLst/>
          </a:prstGeom>
          <a:solidFill>
            <a:srgbClr val="83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147286" y="227804"/>
            <a:ext cx="1814863" cy="641622"/>
            <a:chOff x="316432" y="198438"/>
            <a:chExt cx="1328471" cy="504825"/>
          </a:xfrm>
        </p:grpSpPr>
        <p:pic>
          <p:nvPicPr>
            <p:cNvPr id="6" name="Picture 2" descr="C:\Users\User\Desktop\logo.pn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25" y="198438"/>
              <a:ext cx="450850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1"/>
            <p:cNvSpPr>
              <a:spLocks noChangeArrowheads="1"/>
            </p:cNvSpPr>
            <p:nvPr userDrawn="1"/>
          </p:nvSpPr>
          <p:spPr bwMode="auto">
            <a:xfrm>
              <a:off x="811466" y="240235"/>
              <a:ext cx="833437" cy="460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600" b="1" dirty="0">
                  <a:solidFill>
                    <a:schemeClr val="bg2">
                      <a:lumMod val="50000"/>
                    </a:schemeClr>
                  </a:solidFill>
                </a:rPr>
                <a:t>Липецкая </a:t>
              </a:r>
            </a:p>
            <a:p>
              <a:r>
                <a:rPr lang="ru-RU" altLang="ru-RU" sz="1600" b="1" dirty="0">
                  <a:solidFill>
                    <a:schemeClr val="bg2">
                      <a:lumMod val="50000"/>
                    </a:schemeClr>
                  </a:solidFill>
                </a:rPr>
                <a:t>область</a:t>
              </a:r>
            </a:p>
          </p:txBody>
        </p:sp>
        <p:pic>
          <p:nvPicPr>
            <p:cNvPr id="8" name="Picture 2" descr="C:\Users\User\Desktop\logo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432" y="198438"/>
              <a:ext cx="472035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583" l="5280" r="100000">
                        <a14:foregroundMark x1="5760" y1="88472" x2="99520" y2="88194"/>
                      </a14:backgroundRemoval>
                    </a14:imgEffect>
                    <a14:imgEffect>
                      <a14:artisticCrisscrossEtching trans="70000" pressure="46"/>
                    </a14:imgEffect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0" b="16804"/>
          <a:stretch/>
        </p:blipFill>
        <p:spPr bwMode="auto">
          <a:xfrm>
            <a:off x="7654826" y="918665"/>
            <a:ext cx="4537174" cy="4682036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outerShdw blurRad="266700" dist="38100" dir="18900000" sx="102000" sy="102000" algn="bl" rotWithShape="0">
              <a:schemeClr val="bg2">
                <a:lumMod val="25000"/>
                <a:alpha val="71000"/>
              </a:scheme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0574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ght_Mini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583" l="5280" r="100000">
                        <a14:foregroundMark x1="5760" y1="88472" x2="99520" y2="88194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0" b="10713"/>
          <a:stretch/>
        </p:blipFill>
        <p:spPr bwMode="auto">
          <a:xfrm>
            <a:off x="3014654" y="0"/>
            <a:ext cx="6192393" cy="685800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ашивка 2"/>
          <p:cNvSpPr/>
          <p:nvPr userDrawn="1"/>
        </p:nvSpPr>
        <p:spPr>
          <a:xfrm rot="16200000">
            <a:off x="11433796" y="16492"/>
            <a:ext cx="888856" cy="443407"/>
          </a:xfrm>
          <a:prstGeom prst="chevron">
            <a:avLst>
              <a:gd name="adj" fmla="val 39919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7926030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583" l="5280" r="100000">
                        <a14:foregroundMark x1="5760" y1="88472" x2="99520" y2="88194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0" b="10713"/>
          <a:stretch/>
        </p:blipFill>
        <p:spPr bwMode="auto">
          <a:xfrm>
            <a:off x="3014654" y="0"/>
            <a:ext cx="6192393" cy="685800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 userDrawn="1"/>
        </p:nvGrpSpPr>
        <p:grpSpPr>
          <a:xfrm>
            <a:off x="161758" y="227804"/>
            <a:ext cx="1800392" cy="641622"/>
            <a:chOff x="327025" y="198438"/>
            <a:chExt cx="1317878" cy="504825"/>
          </a:xfrm>
        </p:grpSpPr>
        <p:pic>
          <p:nvPicPr>
            <p:cNvPr id="12" name="Picture 2" descr="C:\Users\User\Desktop\logo.png"/>
            <p:cNvPicPr>
              <a:picLocks noChangeAspect="1" noChangeArrowheads="1"/>
            </p:cNvPicPr>
            <p:nvPr userDrawn="1"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31" y="207169"/>
              <a:ext cx="426037" cy="496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C:\Users\User\Desktop\logo.png"/>
            <p:cNvPicPr>
              <a:picLocks noChangeAspect="1" noChangeArrowheads="1"/>
            </p:cNvPicPr>
            <p:nvPr userDrawn="1"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25" y="198438"/>
              <a:ext cx="450850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"/>
            <p:cNvSpPr>
              <a:spLocks noChangeArrowheads="1"/>
            </p:cNvSpPr>
            <p:nvPr userDrawn="1"/>
          </p:nvSpPr>
          <p:spPr bwMode="auto">
            <a:xfrm>
              <a:off x="811466" y="240235"/>
              <a:ext cx="833437" cy="460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600" b="1" dirty="0">
                  <a:solidFill>
                    <a:schemeClr val="bg1">
                      <a:lumMod val="95000"/>
                    </a:schemeClr>
                  </a:solidFill>
                </a:rPr>
                <a:t>Липецкая </a:t>
              </a:r>
            </a:p>
            <a:p>
              <a:r>
                <a:rPr lang="ru-RU" altLang="ru-RU" sz="1600" b="1" dirty="0">
                  <a:solidFill>
                    <a:schemeClr val="bg1">
                      <a:lumMod val="95000"/>
                    </a:schemeClr>
                  </a:solidFill>
                </a:rPr>
                <a:t>область</a:t>
              </a:r>
            </a:p>
          </p:txBody>
        </p:sp>
      </p:grpSp>
      <p:sp>
        <p:nvSpPr>
          <p:cNvPr id="15" name="Блок-схема: сохраненные данные 5"/>
          <p:cNvSpPr/>
          <p:nvPr userDrawn="1"/>
        </p:nvSpPr>
        <p:spPr>
          <a:xfrm rot="2525986">
            <a:off x="-1262859" y="-2855276"/>
            <a:ext cx="4958222" cy="9232753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7668 w 10000"/>
              <a:gd name="connsiteY2" fmla="*/ 5028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452 w 8785"/>
              <a:gd name="connsiteY0" fmla="*/ 0 h 10000"/>
              <a:gd name="connsiteX1" fmla="*/ 8785 w 8785"/>
              <a:gd name="connsiteY1" fmla="*/ 0 h 10000"/>
              <a:gd name="connsiteX2" fmla="*/ 6453 w 8785"/>
              <a:gd name="connsiteY2" fmla="*/ 5028 h 10000"/>
              <a:gd name="connsiteX3" fmla="*/ 8785 w 8785"/>
              <a:gd name="connsiteY3" fmla="*/ 10000 h 10000"/>
              <a:gd name="connsiteX4" fmla="*/ 452 w 8785"/>
              <a:gd name="connsiteY4" fmla="*/ 10000 h 10000"/>
              <a:gd name="connsiteX5" fmla="*/ 304 w 8785"/>
              <a:gd name="connsiteY5" fmla="*/ 5037 h 10000"/>
              <a:gd name="connsiteX6" fmla="*/ 452 w 8785"/>
              <a:gd name="connsiteY6" fmla="*/ 0 h 10000"/>
              <a:gd name="connsiteX0" fmla="*/ 515 w 10000"/>
              <a:gd name="connsiteY0" fmla="*/ 0 h 10000"/>
              <a:gd name="connsiteX1" fmla="*/ 10000 w 10000"/>
              <a:gd name="connsiteY1" fmla="*/ 0 h 10000"/>
              <a:gd name="connsiteX2" fmla="*/ 7345 w 10000"/>
              <a:gd name="connsiteY2" fmla="*/ 5028 h 10000"/>
              <a:gd name="connsiteX3" fmla="*/ 10000 w 10000"/>
              <a:gd name="connsiteY3" fmla="*/ 10000 h 10000"/>
              <a:gd name="connsiteX4" fmla="*/ 515 w 10000"/>
              <a:gd name="connsiteY4" fmla="*/ 10000 h 10000"/>
              <a:gd name="connsiteX5" fmla="*/ 346 w 10000"/>
              <a:gd name="connsiteY5" fmla="*/ 5037 h 10000"/>
              <a:gd name="connsiteX6" fmla="*/ 515 w 10000"/>
              <a:gd name="connsiteY6" fmla="*/ 0 h 10000"/>
              <a:gd name="connsiteX0" fmla="*/ 169 w 9654"/>
              <a:gd name="connsiteY0" fmla="*/ 0 h 10000"/>
              <a:gd name="connsiteX1" fmla="*/ 9654 w 9654"/>
              <a:gd name="connsiteY1" fmla="*/ 0 h 10000"/>
              <a:gd name="connsiteX2" fmla="*/ 6999 w 9654"/>
              <a:gd name="connsiteY2" fmla="*/ 5028 h 10000"/>
              <a:gd name="connsiteX3" fmla="*/ 9654 w 9654"/>
              <a:gd name="connsiteY3" fmla="*/ 10000 h 10000"/>
              <a:gd name="connsiteX4" fmla="*/ 169 w 9654"/>
              <a:gd name="connsiteY4" fmla="*/ 10000 h 10000"/>
              <a:gd name="connsiteX5" fmla="*/ 0 w 9654"/>
              <a:gd name="connsiteY5" fmla="*/ 5037 h 10000"/>
              <a:gd name="connsiteX6" fmla="*/ 169 w 9654"/>
              <a:gd name="connsiteY6" fmla="*/ 0 h 10000"/>
              <a:gd name="connsiteX0" fmla="*/ 26 w 9851"/>
              <a:gd name="connsiteY0" fmla="*/ 0 h 10000"/>
              <a:gd name="connsiteX1" fmla="*/ 9851 w 9851"/>
              <a:gd name="connsiteY1" fmla="*/ 0 h 10000"/>
              <a:gd name="connsiteX2" fmla="*/ 7101 w 9851"/>
              <a:gd name="connsiteY2" fmla="*/ 5028 h 10000"/>
              <a:gd name="connsiteX3" fmla="*/ 9851 w 9851"/>
              <a:gd name="connsiteY3" fmla="*/ 10000 h 10000"/>
              <a:gd name="connsiteX4" fmla="*/ 26 w 9851"/>
              <a:gd name="connsiteY4" fmla="*/ 10000 h 10000"/>
              <a:gd name="connsiteX5" fmla="*/ 0 w 9851"/>
              <a:gd name="connsiteY5" fmla="*/ 5037 h 10000"/>
              <a:gd name="connsiteX6" fmla="*/ 26 w 9851"/>
              <a:gd name="connsiteY6" fmla="*/ 0 h 10000"/>
              <a:gd name="connsiteX0" fmla="*/ 72 w 10046"/>
              <a:gd name="connsiteY0" fmla="*/ 0 h 10014"/>
              <a:gd name="connsiteX1" fmla="*/ 10046 w 10046"/>
              <a:gd name="connsiteY1" fmla="*/ 0 h 10014"/>
              <a:gd name="connsiteX2" fmla="*/ 7254 w 10046"/>
              <a:gd name="connsiteY2" fmla="*/ 5028 h 10014"/>
              <a:gd name="connsiteX3" fmla="*/ 10046 w 10046"/>
              <a:gd name="connsiteY3" fmla="*/ 10000 h 10014"/>
              <a:gd name="connsiteX4" fmla="*/ 0 w 10046"/>
              <a:gd name="connsiteY4" fmla="*/ 10014 h 10014"/>
              <a:gd name="connsiteX5" fmla="*/ 46 w 10046"/>
              <a:gd name="connsiteY5" fmla="*/ 5037 h 10014"/>
              <a:gd name="connsiteX6" fmla="*/ 72 w 10046"/>
              <a:gd name="connsiteY6" fmla="*/ 0 h 10014"/>
              <a:gd name="connsiteX0" fmla="*/ 0 w 10046"/>
              <a:gd name="connsiteY0" fmla="*/ 0 h 10042"/>
              <a:gd name="connsiteX1" fmla="*/ 10046 w 10046"/>
              <a:gd name="connsiteY1" fmla="*/ 28 h 10042"/>
              <a:gd name="connsiteX2" fmla="*/ 7254 w 10046"/>
              <a:gd name="connsiteY2" fmla="*/ 5056 h 10042"/>
              <a:gd name="connsiteX3" fmla="*/ 10046 w 10046"/>
              <a:gd name="connsiteY3" fmla="*/ 10028 h 10042"/>
              <a:gd name="connsiteX4" fmla="*/ 0 w 10046"/>
              <a:gd name="connsiteY4" fmla="*/ 10042 h 10042"/>
              <a:gd name="connsiteX5" fmla="*/ 46 w 10046"/>
              <a:gd name="connsiteY5" fmla="*/ 5065 h 10042"/>
              <a:gd name="connsiteX6" fmla="*/ 0 w 10046"/>
              <a:gd name="connsiteY6" fmla="*/ 0 h 10042"/>
              <a:gd name="connsiteX0" fmla="*/ 6 w 10052"/>
              <a:gd name="connsiteY0" fmla="*/ 0 h 10042"/>
              <a:gd name="connsiteX1" fmla="*/ 10052 w 10052"/>
              <a:gd name="connsiteY1" fmla="*/ 28 h 10042"/>
              <a:gd name="connsiteX2" fmla="*/ 7260 w 10052"/>
              <a:gd name="connsiteY2" fmla="*/ 5056 h 10042"/>
              <a:gd name="connsiteX3" fmla="*/ 10052 w 10052"/>
              <a:gd name="connsiteY3" fmla="*/ 10028 h 10042"/>
              <a:gd name="connsiteX4" fmla="*/ 6 w 10052"/>
              <a:gd name="connsiteY4" fmla="*/ 10042 h 10042"/>
              <a:gd name="connsiteX5" fmla="*/ 0 w 10052"/>
              <a:gd name="connsiteY5" fmla="*/ 5051 h 10042"/>
              <a:gd name="connsiteX6" fmla="*/ 6 w 10052"/>
              <a:gd name="connsiteY6" fmla="*/ 0 h 10042"/>
              <a:gd name="connsiteX0" fmla="*/ 174 w 10220"/>
              <a:gd name="connsiteY0" fmla="*/ 0 h 10028"/>
              <a:gd name="connsiteX1" fmla="*/ 10220 w 10220"/>
              <a:gd name="connsiteY1" fmla="*/ 28 h 10028"/>
              <a:gd name="connsiteX2" fmla="*/ 7428 w 10220"/>
              <a:gd name="connsiteY2" fmla="*/ 5056 h 10028"/>
              <a:gd name="connsiteX3" fmla="*/ 10220 w 10220"/>
              <a:gd name="connsiteY3" fmla="*/ 10028 h 10028"/>
              <a:gd name="connsiteX4" fmla="*/ 2514 w 10220"/>
              <a:gd name="connsiteY4" fmla="*/ 8003 h 10028"/>
              <a:gd name="connsiteX5" fmla="*/ 168 w 10220"/>
              <a:gd name="connsiteY5" fmla="*/ 5051 h 10028"/>
              <a:gd name="connsiteX6" fmla="*/ 174 w 10220"/>
              <a:gd name="connsiteY6" fmla="*/ 0 h 10028"/>
              <a:gd name="connsiteX0" fmla="*/ 174 w 10220"/>
              <a:gd name="connsiteY0" fmla="*/ 0 h 10028"/>
              <a:gd name="connsiteX1" fmla="*/ 10220 w 10220"/>
              <a:gd name="connsiteY1" fmla="*/ 28 h 10028"/>
              <a:gd name="connsiteX2" fmla="*/ 7428 w 10220"/>
              <a:gd name="connsiteY2" fmla="*/ 5056 h 10028"/>
              <a:gd name="connsiteX3" fmla="*/ 10220 w 10220"/>
              <a:gd name="connsiteY3" fmla="*/ 10028 h 10028"/>
              <a:gd name="connsiteX4" fmla="*/ 2514 w 10220"/>
              <a:gd name="connsiteY4" fmla="*/ 8003 h 10028"/>
              <a:gd name="connsiteX5" fmla="*/ 168 w 10220"/>
              <a:gd name="connsiteY5" fmla="*/ 5051 h 10028"/>
              <a:gd name="connsiteX6" fmla="*/ 174 w 10220"/>
              <a:gd name="connsiteY6" fmla="*/ 0 h 10028"/>
              <a:gd name="connsiteX0" fmla="*/ 1960 w 10054"/>
              <a:gd name="connsiteY0" fmla="*/ 2268 h 10000"/>
              <a:gd name="connsiteX1" fmla="*/ 10054 w 10054"/>
              <a:gd name="connsiteY1" fmla="*/ 0 h 10000"/>
              <a:gd name="connsiteX2" fmla="*/ 7262 w 10054"/>
              <a:gd name="connsiteY2" fmla="*/ 5028 h 10000"/>
              <a:gd name="connsiteX3" fmla="*/ 10054 w 10054"/>
              <a:gd name="connsiteY3" fmla="*/ 10000 h 10000"/>
              <a:gd name="connsiteX4" fmla="*/ 2348 w 10054"/>
              <a:gd name="connsiteY4" fmla="*/ 7975 h 10000"/>
              <a:gd name="connsiteX5" fmla="*/ 2 w 10054"/>
              <a:gd name="connsiteY5" fmla="*/ 5023 h 10000"/>
              <a:gd name="connsiteX6" fmla="*/ 1960 w 10054"/>
              <a:gd name="connsiteY6" fmla="*/ 2268 h 10000"/>
              <a:gd name="connsiteX0" fmla="*/ 1963 w 10057"/>
              <a:gd name="connsiteY0" fmla="*/ 2268 h 10000"/>
              <a:gd name="connsiteX1" fmla="*/ 10057 w 10057"/>
              <a:gd name="connsiteY1" fmla="*/ 0 h 10000"/>
              <a:gd name="connsiteX2" fmla="*/ 7265 w 10057"/>
              <a:gd name="connsiteY2" fmla="*/ 5028 h 10000"/>
              <a:gd name="connsiteX3" fmla="*/ 10057 w 10057"/>
              <a:gd name="connsiteY3" fmla="*/ 10000 h 10000"/>
              <a:gd name="connsiteX4" fmla="*/ 2351 w 10057"/>
              <a:gd name="connsiteY4" fmla="*/ 7975 h 10000"/>
              <a:gd name="connsiteX5" fmla="*/ 5 w 10057"/>
              <a:gd name="connsiteY5" fmla="*/ 5023 h 10000"/>
              <a:gd name="connsiteX6" fmla="*/ 1963 w 10057"/>
              <a:gd name="connsiteY6" fmla="*/ 2268 h 10000"/>
              <a:gd name="connsiteX0" fmla="*/ 2095 w 10189"/>
              <a:gd name="connsiteY0" fmla="*/ 2268 h 10000"/>
              <a:gd name="connsiteX1" fmla="*/ 10189 w 10189"/>
              <a:gd name="connsiteY1" fmla="*/ 0 h 10000"/>
              <a:gd name="connsiteX2" fmla="*/ 7397 w 10189"/>
              <a:gd name="connsiteY2" fmla="*/ 5028 h 10000"/>
              <a:gd name="connsiteX3" fmla="*/ 10189 w 10189"/>
              <a:gd name="connsiteY3" fmla="*/ 10000 h 10000"/>
              <a:gd name="connsiteX4" fmla="*/ 5199 w 10189"/>
              <a:gd name="connsiteY4" fmla="*/ 5974 h 10000"/>
              <a:gd name="connsiteX5" fmla="*/ 137 w 10189"/>
              <a:gd name="connsiteY5" fmla="*/ 5023 h 10000"/>
              <a:gd name="connsiteX6" fmla="*/ 2095 w 10189"/>
              <a:gd name="connsiteY6" fmla="*/ 2268 h 10000"/>
              <a:gd name="connsiteX0" fmla="*/ 2095 w 10189"/>
              <a:gd name="connsiteY0" fmla="*/ 2268 h 10000"/>
              <a:gd name="connsiteX1" fmla="*/ 10189 w 10189"/>
              <a:gd name="connsiteY1" fmla="*/ 0 h 10000"/>
              <a:gd name="connsiteX2" fmla="*/ 7397 w 10189"/>
              <a:gd name="connsiteY2" fmla="*/ 5028 h 10000"/>
              <a:gd name="connsiteX3" fmla="*/ 10189 w 10189"/>
              <a:gd name="connsiteY3" fmla="*/ 10000 h 10000"/>
              <a:gd name="connsiteX4" fmla="*/ 5199 w 10189"/>
              <a:gd name="connsiteY4" fmla="*/ 5974 h 10000"/>
              <a:gd name="connsiteX5" fmla="*/ 137 w 10189"/>
              <a:gd name="connsiteY5" fmla="*/ 5023 h 10000"/>
              <a:gd name="connsiteX6" fmla="*/ 2095 w 10189"/>
              <a:gd name="connsiteY6" fmla="*/ 2268 h 10000"/>
              <a:gd name="connsiteX0" fmla="*/ 2095 w 10189"/>
              <a:gd name="connsiteY0" fmla="*/ 2268 h 10000"/>
              <a:gd name="connsiteX1" fmla="*/ 10189 w 10189"/>
              <a:gd name="connsiteY1" fmla="*/ 0 h 10000"/>
              <a:gd name="connsiteX2" fmla="*/ 7397 w 10189"/>
              <a:gd name="connsiteY2" fmla="*/ 5028 h 10000"/>
              <a:gd name="connsiteX3" fmla="*/ 10189 w 10189"/>
              <a:gd name="connsiteY3" fmla="*/ 10000 h 10000"/>
              <a:gd name="connsiteX4" fmla="*/ 5199 w 10189"/>
              <a:gd name="connsiteY4" fmla="*/ 5974 h 10000"/>
              <a:gd name="connsiteX5" fmla="*/ 137 w 10189"/>
              <a:gd name="connsiteY5" fmla="*/ 5023 h 10000"/>
              <a:gd name="connsiteX6" fmla="*/ 2095 w 10189"/>
              <a:gd name="connsiteY6" fmla="*/ 2268 h 10000"/>
              <a:gd name="connsiteX0" fmla="*/ 2095 w 10189"/>
              <a:gd name="connsiteY0" fmla="*/ 2268 h 10000"/>
              <a:gd name="connsiteX1" fmla="*/ 10189 w 10189"/>
              <a:gd name="connsiteY1" fmla="*/ 0 h 10000"/>
              <a:gd name="connsiteX2" fmla="*/ 7397 w 10189"/>
              <a:gd name="connsiteY2" fmla="*/ 5028 h 10000"/>
              <a:gd name="connsiteX3" fmla="*/ 10189 w 10189"/>
              <a:gd name="connsiteY3" fmla="*/ 10000 h 10000"/>
              <a:gd name="connsiteX4" fmla="*/ 5199 w 10189"/>
              <a:gd name="connsiteY4" fmla="*/ 5974 h 10000"/>
              <a:gd name="connsiteX5" fmla="*/ 137 w 10189"/>
              <a:gd name="connsiteY5" fmla="*/ 5023 h 10000"/>
              <a:gd name="connsiteX6" fmla="*/ 2095 w 10189"/>
              <a:gd name="connsiteY6" fmla="*/ 2268 h 10000"/>
              <a:gd name="connsiteX0" fmla="*/ 422 w 8516"/>
              <a:gd name="connsiteY0" fmla="*/ 2268 h 10000"/>
              <a:gd name="connsiteX1" fmla="*/ 8516 w 8516"/>
              <a:gd name="connsiteY1" fmla="*/ 0 h 10000"/>
              <a:gd name="connsiteX2" fmla="*/ 5724 w 8516"/>
              <a:gd name="connsiteY2" fmla="*/ 5028 h 10000"/>
              <a:gd name="connsiteX3" fmla="*/ 8516 w 8516"/>
              <a:gd name="connsiteY3" fmla="*/ 10000 h 10000"/>
              <a:gd name="connsiteX4" fmla="*/ 3526 w 8516"/>
              <a:gd name="connsiteY4" fmla="*/ 5974 h 10000"/>
              <a:gd name="connsiteX5" fmla="*/ 2261 w 8516"/>
              <a:gd name="connsiteY5" fmla="*/ 5204 h 10000"/>
              <a:gd name="connsiteX6" fmla="*/ 422 w 8516"/>
              <a:gd name="connsiteY6" fmla="*/ 2268 h 10000"/>
              <a:gd name="connsiteX0" fmla="*/ 759 w 8385"/>
              <a:gd name="connsiteY0" fmla="*/ 3704 h 10000"/>
              <a:gd name="connsiteX1" fmla="*/ 8385 w 8385"/>
              <a:gd name="connsiteY1" fmla="*/ 0 h 10000"/>
              <a:gd name="connsiteX2" fmla="*/ 5106 w 8385"/>
              <a:gd name="connsiteY2" fmla="*/ 5028 h 10000"/>
              <a:gd name="connsiteX3" fmla="*/ 8385 w 8385"/>
              <a:gd name="connsiteY3" fmla="*/ 10000 h 10000"/>
              <a:gd name="connsiteX4" fmla="*/ 2525 w 8385"/>
              <a:gd name="connsiteY4" fmla="*/ 5974 h 10000"/>
              <a:gd name="connsiteX5" fmla="*/ 1040 w 8385"/>
              <a:gd name="connsiteY5" fmla="*/ 5204 h 10000"/>
              <a:gd name="connsiteX6" fmla="*/ 759 w 8385"/>
              <a:gd name="connsiteY6" fmla="*/ 3704 h 10000"/>
              <a:gd name="connsiteX0" fmla="*/ 29 w 9124"/>
              <a:gd name="connsiteY0" fmla="*/ 3704 h 10000"/>
              <a:gd name="connsiteX1" fmla="*/ 9124 w 9124"/>
              <a:gd name="connsiteY1" fmla="*/ 0 h 10000"/>
              <a:gd name="connsiteX2" fmla="*/ 5213 w 9124"/>
              <a:gd name="connsiteY2" fmla="*/ 5028 h 10000"/>
              <a:gd name="connsiteX3" fmla="*/ 9124 w 9124"/>
              <a:gd name="connsiteY3" fmla="*/ 10000 h 10000"/>
              <a:gd name="connsiteX4" fmla="*/ 2135 w 9124"/>
              <a:gd name="connsiteY4" fmla="*/ 5974 h 10000"/>
              <a:gd name="connsiteX5" fmla="*/ 364 w 9124"/>
              <a:gd name="connsiteY5" fmla="*/ 5204 h 10000"/>
              <a:gd name="connsiteX6" fmla="*/ 29 w 9124"/>
              <a:gd name="connsiteY6" fmla="*/ 370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24" h="10000">
                <a:moveTo>
                  <a:pt x="29" y="3704"/>
                </a:moveTo>
                <a:lnTo>
                  <a:pt x="9124" y="0"/>
                </a:lnTo>
                <a:cubicBezTo>
                  <a:pt x="7581" y="0"/>
                  <a:pt x="5213" y="2267"/>
                  <a:pt x="5213" y="5028"/>
                </a:cubicBezTo>
                <a:cubicBezTo>
                  <a:pt x="5213" y="7789"/>
                  <a:pt x="7581" y="10000"/>
                  <a:pt x="9124" y="10000"/>
                </a:cubicBezTo>
                <a:cubicBezTo>
                  <a:pt x="6795" y="8658"/>
                  <a:pt x="4506" y="7273"/>
                  <a:pt x="2135" y="5974"/>
                </a:cubicBezTo>
                <a:cubicBezTo>
                  <a:pt x="1423" y="5322"/>
                  <a:pt x="715" y="5582"/>
                  <a:pt x="364" y="5204"/>
                </a:cubicBezTo>
                <a:cubicBezTo>
                  <a:pt x="14" y="4826"/>
                  <a:pt x="-45" y="4669"/>
                  <a:pt x="29" y="3704"/>
                </a:cubicBezTo>
                <a:close/>
              </a:path>
            </a:pathLst>
          </a:custGeom>
          <a:solidFill>
            <a:srgbClr val="6EAA2E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сохраненные данные 5"/>
          <p:cNvSpPr/>
          <p:nvPr userDrawn="1"/>
        </p:nvSpPr>
        <p:spPr>
          <a:xfrm rot="13320713">
            <a:off x="8623393" y="520009"/>
            <a:ext cx="5070447" cy="9232753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7668 w 10000"/>
              <a:gd name="connsiteY2" fmla="*/ 5028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452 w 8785"/>
              <a:gd name="connsiteY0" fmla="*/ 0 h 10000"/>
              <a:gd name="connsiteX1" fmla="*/ 8785 w 8785"/>
              <a:gd name="connsiteY1" fmla="*/ 0 h 10000"/>
              <a:gd name="connsiteX2" fmla="*/ 6453 w 8785"/>
              <a:gd name="connsiteY2" fmla="*/ 5028 h 10000"/>
              <a:gd name="connsiteX3" fmla="*/ 8785 w 8785"/>
              <a:gd name="connsiteY3" fmla="*/ 10000 h 10000"/>
              <a:gd name="connsiteX4" fmla="*/ 452 w 8785"/>
              <a:gd name="connsiteY4" fmla="*/ 10000 h 10000"/>
              <a:gd name="connsiteX5" fmla="*/ 304 w 8785"/>
              <a:gd name="connsiteY5" fmla="*/ 5037 h 10000"/>
              <a:gd name="connsiteX6" fmla="*/ 452 w 8785"/>
              <a:gd name="connsiteY6" fmla="*/ 0 h 10000"/>
              <a:gd name="connsiteX0" fmla="*/ 515 w 10000"/>
              <a:gd name="connsiteY0" fmla="*/ 0 h 10000"/>
              <a:gd name="connsiteX1" fmla="*/ 10000 w 10000"/>
              <a:gd name="connsiteY1" fmla="*/ 0 h 10000"/>
              <a:gd name="connsiteX2" fmla="*/ 7345 w 10000"/>
              <a:gd name="connsiteY2" fmla="*/ 5028 h 10000"/>
              <a:gd name="connsiteX3" fmla="*/ 10000 w 10000"/>
              <a:gd name="connsiteY3" fmla="*/ 10000 h 10000"/>
              <a:gd name="connsiteX4" fmla="*/ 515 w 10000"/>
              <a:gd name="connsiteY4" fmla="*/ 10000 h 10000"/>
              <a:gd name="connsiteX5" fmla="*/ 346 w 10000"/>
              <a:gd name="connsiteY5" fmla="*/ 5037 h 10000"/>
              <a:gd name="connsiteX6" fmla="*/ 515 w 10000"/>
              <a:gd name="connsiteY6" fmla="*/ 0 h 10000"/>
              <a:gd name="connsiteX0" fmla="*/ 169 w 9654"/>
              <a:gd name="connsiteY0" fmla="*/ 0 h 10000"/>
              <a:gd name="connsiteX1" fmla="*/ 9654 w 9654"/>
              <a:gd name="connsiteY1" fmla="*/ 0 h 10000"/>
              <a:gd name="connsiteX2" fmla="*/ 6999 w 9654"/>
              <a:gd name="connsiteY2" fmla="*/ 5028 h 10000"/>
              <a:gd name="connsiteX3" fmla="*/ 9654 w 9654"/>
              <a:gd name="connsiteY3" fmla="*/ 10000 h 10000"/>
              <a:gd name="connsiteX4" fmla="*/ 169 w 9654"/>
              <a:gd name="connsiteY4" fmla="*/ 10000 h 10000"/>
              <a:gd name="connsiteX5" fmla="*/ 0 w 9654"/>
              <a:gd name="connsiteY5" fmla="*/ 5037 h 10000"/>
              <a:gd name="connsiteX6" fmla="*/ 169 w 9654"/>
              <a:gd name="connsiteY6" fmla="*/ 0 h 10000"/>
              <a:gd name="connsiteX0" fmla="*/ 26 w 9851"/>
              <a:gd name="connsiteY0" fmla="*/ 0 h 10000"/>
              <a:gd name="connsiteX1" fmla="*/ 9851 w 9851"/>
              <a:gd name="connsiteY1" fmla="*/ 0 h 10000"/>
              <a:gd name="connsiteX2" fmla="*/ 7101 w 9851"/>
              <a:gd name="connsiteY2" fmla="*/ 5028 h 10000"/>
              <a:gd name="connsiteX3" fmla="*/ 9851 w 9851"/>
              <a:gd name="connsiteY3" fmla="*/ 10000 h 10000"/>
              <a:gd name="connsiteX4" fmla="*/ 26 w 9851"/>
              <a:gd name="connsiteY4" fmla="*/ 10000 h 10000"/>
              <a:gd name="connsiteX5" fmla="*/ 0 w 9851"/>
              <a:gd name="connsiteY5" fmla="*/ 5037 h 10000"/>
              <a:gd name="connsiteX6" fmla="*/ 26 w 9851"/>
              <a:gd name="connsiteY6" fmla="*/ 0 h 10000"/>
              <a:gd name="connsiteX0" fmla="*/ 72 w 10046"/>
              <a:gd name="connsiteY0" fmla="*/ 0 h 10014"/>
              <a:gd name="connsiteX1" fmla="*/ 10046 w 10046"/>
              <a:gd name="connsiteY1" fmla="*/ 0 h 10014"/>
              <a:gd name="connsiteX2" fmla="*/ 7254 w 10046"/>
              <a:gd name="connsiteY2" fmla="*/ 5028 h 10014"/>
              <a:gd name="connsiteX3" fmla="*/ 10046 w 10046"/>
              <a:gd name="connsiteY3" fmla="*/ 10000 h 10014"/>
              <a:gd name="connsiteX4" fmla="*/ 0 w 10046"/>
              <a:gd name="connsiteY4" fmla="*/ 10014 h 10014"/>
              <a:gd name="connsiteX5" fmla="*/ 46 w 10046"/>
              <a:gd name="connsiteY5" fmla="*/ 5037 h 10014"/>
              <a:gd name="connsiteX6" fmla="*/ 72 w 10046"/>
              <a:gd name="connsiteY6" fmla="*/ 0 h 10014"/>
              <a:gd name="connsiteX0" fmla="*/ 0 w 10046"/>
              <a:gd name="connsiteY0" fmla="*/ 0 h 10042"/>
              <a:gd name="connsiteX1" fmla="*/ 10046 w 10046"/>
              <a:gd name="connsiteY1" fmla="*/ 28 h 10042"/>
              <a:gd name="connsiteX2" fmla="*/ 7254 w 10046"/>
              <a:gd name="connsiteY2" fmla="*/ 5056 h 10042"/>
              <a:gd name="connsiteX3" fmla="*/ 10046 w 10046"/>
              <a:gd name="connsiteY3" fmla="*/ 10028 h 10042"/>
              <a:gd name="connsiteX4" fmla="*/ 0 w 10046"/>
              <a:gd name="connsiteY4" fmla="*/ 10042 h 10042"/>
              <a:gd name="connsiteX5" fmla="*/ 46 w 10046"/>
              <a:gd name="connsiteY5" fmla="*/ 5065 h 10042"/>
              <a:gd name="connsiteX6" fmla="*/ 0 w 10046"/>
              <a:gd name="connsiteY6" fmla="*/ 0 h 10042"/>
              <a:gd name="connsiteX0" fmla="*/ 6 w 10052"/>
              <a:gd name="connsiteY0" fmla="*/ 0 h 10042"/>
              <a:gd name="connsiteX1" fmla="*/ 10052 w 10052"/>
              <a:gd name="connsiteY1" fmla="*/ 28 h 10042"/>
              <a:gd name="connsiteX2" fmla="*/ 7260 w 10052"/>
              <a:gd name="connsiteY2" fmla="*/ 5056 h 10042"/>
              <a:gd name="connsiteX3" fmla="*/ 10052 w 10052"/>
              <a:gd name="connsiteY3" fmla="*/ 10028 h 10042"/>
              <a:gd name="connsiteX4" fmla="*/ 6 w 10052"/>
              <a:gd name="connsiteY4" fmla="*/ 10042 h 10042"/>
              <a:gd name="connsiteX5" fmla="*/ 0 w 10052"/>
              <a:gd name="connsiteY5" fmla="*/ 5051 h 10042"/>
              <a:gd name="connsiteX6" fmla="*/ 6 w 10052"/>
              <a:gd name="connsiteY6" fmla="*/ 0 h 10042"/>
              <a:gd name="connsiteX0" fmla="*/ 3969 w 10321"/>
              <a:gd name="connsiteY0" fmla="*/ 978 h 10014"/>
              <a:gd name="connsiteX1" fmla="*/ 10321 w 10321"/>
              <a:gd name="connsiteY1" fmla="*/ 0 h 10014"/>
              <a:gd name="connsiteX2" fmla="*/ 7529 w 10321"/>
              <a:gd name="connsiteY2" fmla="*/ 5028 h 10014"/>
              <a:gd name="connsiteX3" fmla="*/ 10321 w 10321"/>
              <a:gd name="connsiteY3" fmla="*/ 10000 h 10014"/>
              <a:gd name="connsiteX4" fmla="*/ 275 w 10321"/>
              <a:gd name="connsiteY4" fmla="*/ 10014 h 10014"/>
              <a:gd name="connsiteX5" fmla="*/ 269 w 10321"/>
              <a:gd name="connsiteY5" fmla="*/ 5023 h 10014"/>
              <a:gd name="connsiteX6" fmla="*/ 3969 w 10321"/>
              <a:gd name="connsiteY6" fmla="*/ 978 h 10014"/>
              <a:gd name="connsiteX0" fmla="*/ 3969 w 10321"/>
              <a:gd name="connsiteY0" fmla="*/ 978 h 10014"/>
              <a:gd name="connsiteX1" fmla="*/ 10321 w 10321"/>
              <a:gd name="connsiteY1" fmla="*/ 0 h 10014"/>
              <a:gd name="connsiteX2" fmla="*/ 7529 w 10321"/>
              <a:gd name="connsiteY2" fmla="*/ 5028 h 10014"/>
              <a:gd name="connsiteX3" fmla="*/ 10321 w 10321"/>
              <a:gd name="connsiteY3" fmla="*/ 10000 h 10014"/>
              <a:gd name="connsiteX4" fmla="*/ 275 w 10321"/>
              <a:gd name="connsiteY4" fmla="*/ 10014 h 10014"/>
              <a:gd name="connsiteX5" fmla="*/ 269 w 10321"/>
              <a:gd name="connsiteY5" fmla="*/ 5023 h 10014"/>
              <a:gd name="connsiteX6" fmla="*/ 3969 w 10321"/>
              <a:gd name="connsiteY6" fmla="*/ 978 h 10014"/>
              <a:gd name="connsiteX0" fmla="*/ 3969 w 10321"/>
              <a:gd name="connsiteY0" fmla="*/ 978 h 10014"/>
              <a:gd name="connsiteX1" fmla="*/ 10321 w 10321"/>
              <a:gd name="connsiteY1" fmla="*/ 0 h 10014"/>
              <a:gd name="connsiteX2" fmla="*/ 7529 w 10321"/>
              <a:gd name="connsiteY2" fmla="*/ 5028 h 10014"/>
              <a:gd name="connsiteX3" fmla="*/ 10321 w 10321"/>
              <a:gd name="connsiteY3" fmla="*/ 10000 h 10014"/>
              <a:gd name="connsiteX4" fmla="*/ 275 w 10321"/>
              <a:gd name="connsiteY4" fmla="*/ 10014 h 10014"/>
              <a:gd name="connsiteX5" fmla="*/ 269 w 10321"/>
              <a:gd name="connsiteY5" fmla="*/ 5023 h 10014"/>
              <a:gd name="connsiteX6" fmla="*/ 3969 w 10321"/>
              <a:gd name="connsiteY6" fmla="*/ 978 h 10014"/>
              <a:gd name="connsiteX0" fmla="*/ 3694 w 10046"/>
              <a:gd name="connsiteY0" fmla="*/ 978 h 10014"/>
              <a:gd name="connsiteX1" fmla="*/ 10046 w 10046"/>
              <a:gd name="connsiteY1" fmla="*/ 0 h 10014"/>
              <a:gd name="connsiteX2" fmla="*/ 7254 w 10046"/>
              <a:gd name="connsiteY2" fmla="*/ 5028 h 10014"/>
              <a:gd name="connsiteX3" fmla="*/ 10046 w 10046"/>
              <a:gd name="connsiteY3" fmla="*/ 10000 h 10014"/>
              <a:gd name="connsiteX4" fmla="*/ 0 w 10046"/>
              <a:gd name="connsiteY4" fmla="*/ 10014 h 10014"/>
              <a:gd name="connsiteX5" fmla="*/ 3345 w 10046"/>
              <a:gd name="connsiteY5" fmla="*/ 4451 h 10014"/>
              <a:gd name="connsiteX6" fmla="*/ 3694 w 10046"/>
              <a:gd name="connsiteY6" fmla="*/ 978 h 10014"/>
              <a:gd name="connsiteX0" fmla="*/ 3694 w 10046"/>
              <a:gd name="connsiteY0" fmla="*/ 978 h 10014"/>
              <a:gd name="connsiteX1" fmla="*/ 10046 w 10046"/>
              <a:gd name="connsiteY1" fmla="*/ 0 h 10014"/>
              <a:gd name="connsiteX2" fmla="*/ 7254 w 10046"/>
              <a:gd name="connsiteY2" fmla="*/ 5028 h 10014"/>
              <a:gd name="connsiteX3" fmla="*/ 10046 w 10046"/>
              <a:gd name="connsiteY3" fmla="*/ 10000 h 10014"/>
              <a:gd name="connsiteX4" fmla="*/ 0 w 10046"/>
              <a:gd name="connsiteY4" fmla="*/ 10014 h 10014"/>
              <a:gd name="connsiteX5" fmla="*/ 3345 w 10046"/>
              <a:gd name="connsiteY5" fmla="*/ 4451 h 10014"/>
              <a:gd name="connsiteX6" fmla="*/ 3694 w 10046"/>
              <a:gd name="connsiteY6" fmla="*/ 978 h 10014"/>
              <a:gd name="connsiteX0" fmla="*/ 3694 w 10046"/>
              <a:gd name="connsiteY0" fmla="*/ 978 h 10014"/>
              <a:gd name="connsiteX1" fmla="*/ 10046 w 10046"/>
              <a:gd name="connsiteY1" fmla="*/ 0 h 10014"/>
              <a:gd name="connsiteX2" fmla="*/ 7254 w 10046"/>
              <a:gd name="connsiteY2" fmla="*/ 5028 h 10014"/>
              <a:gd name="connsiteX3" fmla="*/ 10046 w 10046"/>
              <a:gd name="connsiteY3" fmla="*/ 10000 h 10014"/>
              <a:gd name="connsiteX4" fmla="*/ 0 w 10046"/>
              <a:gd name="connsiteY4" fmla="*/ 10014 h 10014"/>
              <a:gd name="connsiteX5" fmla="*/ 3566 w 10046"/>
              <a:gd name="connsiteY5" fmla="*/ 4592 h 10014"/>
              <a:gd name="connsiteX6" fmla="*/ 3694 w 10046"/>
              <a:gd name="connsiteY6" fmla="*/ 978 h 10014"/>
              <a:gd name="connsiteX0" fmla="*/ 908 w 7260"/>
              <a:gd name="connsiteY0" fmla="*/ 978 h 10000"/>
              <a:gd name="connsiteX1" fmla="*/ 7260 w 7260"/>
              <a:gd name="connsiteY1" fmla="*/ 0 h 10000"/>
              <a:gd name="connsiteX2" fmla="*/ 4468 w 7260"/>
              <a:gd name="connsiteY2" fmla="*/ 5028 h 10000"/>
              <a:gd name="connsiteX3" fmla="*/ 7260 w 7260"/>
              <a:gd name="connsiteY3" fmla="*/ 10000 h 10000"/>
              <a:gd name="connsiteX4" fmla="*/ 2355 w 7260"/>
              <a:gd name="connsiteY4" fmla="*/ 7474 h 10000"/>
              <a:gd name="connsiteX5" fmla="*/ 780 w 7260"/>
              <a:gd name="connsiteY5" fmla="*/ 4592 h 10000"/>
              <a:gd name="connsiteX6" fmla="*/ 908 w 7260"/>
              <a:gd name="connsiteY6" fmla="*/ 978 h 10000"/>
              <a:gd name="connsiteX0" fmla="*/ 1251 w 10000"/>
              <a:gd name="connsiteY0" fmla="*/ 978 h 10000"/>
              <a:gd name="connsiteX1" fmla="*/ 10000 w 10000"/>
              <a:gd name="connsiteY1" fmla="*/ 0 h 10000"/>
              <a:gd name="connsiteX2" fmla="*/ 6154 w 10000"/>
              <a:gd name="connsiteY2" fmla="*/ 5028 h 10000"/>
              <a:gd name="connsiteX3" fmla="*/ 10000 w 10000"/>
              <a:gd name="connsiteY3" fmla="*/ 10000 h 10000"/>
              <a:gd name="connsiteX4" fmla="*/ 3244 w 10000"/>
              <a:gd name="connsiteY4" fmla="*/ 7474 h 10000"/>
              <a:gd name="connsiteX5" fmla="*/ 1074 w 10000"/>
              <a:gd name="connsiteY5" fmla="*/ 4592 h 10000"/>
              <a:gd name="connsiteX6" fmla="*/ 1251 w 10000"/>
              <a:gd name="connsiteY6" fmla="*/ 978 h 10000"/>
              <a:gd name="connsiteX0" fmla="*/ 1287 w 10036"/>
              <a:gd name="connsiteY0" fmla="*/ 978 h 10000"/>
              <a:gd name="connsiteX1" fmla="*/ 10036 w 10036"/>
              <a:gd name="connsiteY1" fmla="*/ 0 h 10000"/>
              <a:gd name="connsiteX2" fmla="*/ 6190 w 10036"/>
              <a:gd name="connsiteY2" fmla="*/ 5028 h 10000"/>
              <a:gd name="connsiteX3" fmla="*/ 10036 w 10036"/>
              <a:gd name="connsiteY3" fmla="*/ 10000 h 10000"/>
              <a:gd name="connsiteX4" fmla="*/ 4090 w 10036"/>
              <a:gd name="connsiteY4" fmla="*/ 7149 h 10000"/>
              <a:gd name="connsiteX5" fmla="*/ 1110 w 10036"/>
              <a:gd name="connsiteY5" fmla="*/ 4592 h 10000"/>
              <a:gd name="connsiteX6" fmla="*/ 1287 w 10036"/>
              <a:gd name="connsiteY6" fmla="*/ 978 h 10000"/>
              <a:gd name="connsiteX0" fmla="*/ 1287 w 10036"/>
              <a:gd name="connsiteY0" fmla="*/ 978 h 10000"/>
              <a:gd name="connsiteX1" fmla="*/ 10036 w 10036"/>
              <a:gd name="connsiteY1" fmla="*/ 0 h 10000"/>
              <a:gd name="connsiteX2" fmla="*/ 6190 w 10036"/>
              <a:gd name="connsiteY2" fmla="*/ 5028 h 10000"/>
              <a:gd name="connsiteX3" fmla="*/ 10036 w 10036"/>
              <a:gd name="connsiteY3" fmla="*/ 10000 h 10000"/>
              <a:gd name="connsiteX4" fmla="*/ 4090 w 10036"/>
              <a:gd name="connsiteY4" fmla="*/ 7149 h 10000"/>
              <a:gd name="connsiteX5" fmla="*/ 1110 w 10036"/>
              <a:gd name="connsiteY5" fmla="*/ 4592 h 10000"/>
              <a:gd name="connsiteX6" fmla="*/ 1287 w 10036"/>
              <a:gd name="connsiteY6" fmla="*/ 978 h 10000"/>
              <a:gd name="connsiteX0" fmla="*/ 1306 w 10055"/>
              <a:gd name="connsiteY0" fmla="*/ 978 h 10000"/>
              <a:gd name="connsiteX1" fmla="*/ 10055 w 10055"/>
              <a:gd name="connsiteY1" fmla="*/ 0 h 10000"/>
              <a:gd name="connsiteX2" fmla="*/ 6209 w 10055"/>
              <a:gd name="connsiteY2" fmla="*/ 5028 h 10000"/>
              <a:gd name="connsiteX3" fmla="*/ 10055 w 10055"/>
              <a:gd name="connsiteY3" fmla="*/ 10000 h 10000"/>
              <a:gd name="connsiteX4" fmla="*/ 4542 w 10055"/>
              <a:gd name="connsiteY4" fmla="*/ 6943 h 10000"/>
              <a:gd name="connsiteX5" fmla="*/ 1129 w 10055"/>
              <a:gd name="connsiteY5" fmla="*/ 4592 h 10000"/>
              <a:gd name="connsiteX6" fmla="*/ 1306 w 10055"/>
              <a:gd name="connsiteY6" fmla="*/ 978 h 10000"/>
              <a:gd name="connsiteX0" fmla="*/ 1306 w 10055"/>
              <a:gd name="connsiteY0" fmla="*/ 978 h 10000"/>
              <a:gd name="connsiteX1" fmla="*/ 10055 w 10055"/>
              <a:gd name="connsiteY1" fmla="*/ 0 h 10000"/>
              <a:gd name="connsiteX2" fmla="*/ 6209 w 10055"/>
              <a:gd name="connsiteY2" fmla="*/ 5028 h 10000"/>
              <a:gd name="connsiteX3" fmla="*/ 10055 w 10055"/>
              <a:gd name="connsiteY3" fmla="*/ 10000 h 10000"/>
              <a:gd name="connsiteX4" fmla="*/ 4542 w 10055"/>
              <a:gd name="connsiteY4" fmla="*/ 6943 h 10000"/>
              <a:gd name="connsiteX5" fmla="*/ 1129 w 10055"/>
              <a:gd name="connsiteY5" fmla="*/ 4592 h 10000"/>
              <a:gd name="connsiteX6" fmla="*/ 1306 w 10055"/>
              <a:gd name="connsiteY6" fmla="*/ 978 h 10000"/>
              <a:gd name="connsiteX0" fmla="*/ 1306 w 10055"/>
              <a:gd name="connsiteY0" fmla="*/ 978 h 10000"/>
              <a:gd name="connsiteX1" fmla="*/ 10055 w 10055"/>
              <a:gd name="connsiteY1" fmla="*/ 0 h 10000"/>
              <a:gd name="connsiteX2" fmla="*/ 6209 w 10055"/>
              <a:gd name="connsiteY2" fmla="*/ 5028 h 10000"/>
              <a:gd name="connsiteX3" fmla="*/ 10055 w 10055"/>
              <a:gd name="connsiteY3" fmla="*/ 10000 h 10000"/>
              <a:gd name="connsiteX4" fmla="*/ 4542 w 10055"/>
              <a:gd name="connsiteY4" fmla="*/ 6943 h 10000"/>
              <a:gd name="connsiteX5" fmla="*/ 1129 w 10055"/>
              <a:gd name="connsiteY5" fmla="*/ 4592 h 10000"/>
              <a:gd name="connsiteX6" fmla="*/ 1306 w 10055"/>
              <a:gd name="connsiteY6" fmla="*/ 978 h 10000"/>
              <a:gd name="connsiteX0" fmla="*/ 1305 w 10054"/>
              <a:gd name="connsiteY0" fmla="*/ 978 h 10000"/>
              <a:gd name="connsiteX1" fmla="*/ 10054 w 10054"/>
              <a:gd name="connsiteY1" fmla="*/ 0 h 10000"/>
              <a:gd name="connsiteX2" fmla="*/ 6208 w 10054"/>
              <a:gd name="connsiteY2" fmla="*/ 5028 h 10000"/>
              <a:gd name="connsiteX3" fmla="*/ 10054 w 10054"/>
              <a:gd name="connsiteY3" fmla="*/ 10000 h 10000"/>
              <a:gd name="connsiteX4" fmla="*/ 4541 w 10054"/>
              <a:gd name="connsiteY4" fmla="*/ 6943 h 10000"/>
              <a:gd name="connsiteX5" fmla="*/ 4486 w 10054"/>
              <a:gd name="connsiteY5" fmla="*/ 6823 h 10000"/>
              <a:gd name="connsiteX6" fmla="*/ 1128 w 10054"/>
              <a:gd name="connsiteY6" fmla="*/ 4592 h 10000"/>
              <a:gd name="connsiteX7" fmla="*/ 1305 w 10054"/>
              <a:gd name="connsiteY7" fmla="*/ 978 h 10000"/>
              <a:gd name="connsiteX0" fmla="*/ 1714 w 9374"/>
              <a:gd name="connsiteY0" fmla="*/ 3613 h 10000"/>
              <a:gd name="connsiteX1" fmla="*/ 9374 w 9374"/>
              <a:gd name="connsiteY1" fmla="*/ 0 h 10000"/>
              <a:gd name="connsiteX2" fmla="*/ 5528 w 9374"/>
              <a:gd name="connsiteY2" fmla="*/ 5028 h 10000"/>
              <a:gd name="connsiteX3" fmla="*/ 9374 w 9374"/>
              <a:gd name="connsiteY3" fmla="*/ 10000 h 10000"/>
              <a:gd name="connsiteX4" fmla="*/ 3861 w 9374"/>
              <a:gd name="connsiteY4" fmla="*/ 6943 h 10000"/>
              <a:gd name="connsiteX5" fmla="*/ 3806 w 9374"/>
              <a:gd name="connsiteY5" fmla="*/ 6823 h 10000"/>
              <a:gd name="connsiteX6" fmla="*/ 448 w 9374"/>
              <a:gd name="connsiteY6" fmla="*/ 4592 h 10000"/>
              <a:gd name="connsiteX7" fmla="*/ 1714 w 9374"/>
              <a:gd name="connsiteY7" fmla="*/ 3613 h 10000"/>
              <a:gd name="connsiteX0" fmla="*/ 1618 w 9790"/>
              <a:gd name="connsiteY0" fmla="*/ 3613 h 10000"/>
              <a:gd name="connsiteX1" fmla="*/ 9790 w 9790"/>
              <a:gd name="connsiteY1" fmla="*/ 0 h 10000"/>
              <a:gd name="connsiteX2" fmla="*/ 5687 w 9790"/>
              <a:gd name="connsiteY2" fmla="*/ 5028 h 10000"/>
              <a:gd name="connsiteX3" fmla="*/ 9790 w 9790"/>
              <a:gd name="connsiteY3" fmla="*/ 10000 h 10000"/>
              <a:gd name="connsiteX4" fmla="*/ 3909 w 9790"/>
              <a:gd name="connsiteY4" fmla="*/ 6943 h 10000"/>
              <a:gd name="connsiteX5" fmla="*/ 3850 w 9790"/>
              <a:gd name="connsiteY5" fmla="*/ 6823 h 10000"/>
              <a:gd name="connsiteX6" fmla="*/ 268 w 9790"/>
              <a:gd name="connsiteY6" fmla="*/ 4592 h 10000"/>
              <a:gd name="connsiteX7" fmla="*/ 1618 w 9790"/>
              <a:gd name="connsiteY7" fmla="*/ 361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90" h="10000">
                <a:moveTo>
                  <a:pt x="1618" y="3613"/>
                </a:moveTo>
                <a:lnTo>
                  <a:pt x="9790" y="0"/>
                </a:lnTo>
                <a:cubicBezTo>
                  <a:pt x="8171" y="0"/>
                  <a:pt x="5687" y="2267"/>
                  <a:pt x="5687" y="5028"/>
                </a:cubicBezTo>
                <a:cubicBezTo>
                  <a:pt x="5687" y="7789"/>
                  <a:pt x="8171" y="10000"/>
                  <a:pt x="9790" y="10000"/>
                </a:cubicBezTo>
                <a:lnTo>
                  <a:pt x="3909" y="6943"/>
                </a:lnTo>
                <a:cubicBezTo>
                  <a:pt x="2896" y="6425"/>
                  <a:pt x="4457" y="7215"/>
                  <a:pt x="3850" y="6823"/>
                </a:cubicBezTo>
                <a:cubicBezTo>
                  <a:pt x="3243" y="6431"/>
                  <a:pt x="90" y="5155"/>
                  <a:pt x="268" y="4592"/>
                </a:cubicBezTo>
                <a:cubicBezTo>
                  <a:pt x="446" y="4029"/>
                  <a:pt x="-1070" y="5185"/>
                  <a:pt x="1618" y="361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101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583" l="5280" r="100000">
                        <a14:foregroundMark x1="5760" y1="88472" x2="99520" y2="88194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0" b="10713"/>
          <a:stretch/>
        </p:blipFill>
        <p:spPr bwMode="auto">
          <a:xfrm>
            <a:off x="3014654" y="0"/>
            <a:ext cx="6192393" cy="685800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 userDrawn="1"/>
        </p:nvGrpSpPr>
        <p:grpSpPr>
          <a:xfrm>
            <a:off x="161758" y="227804"/>
            <a:ext cx="1800392" cy="641622"/>
            <a:chOff x="327025" y="198438"/>
            <a:chExt cx="1317878" cy="504825"/>
          </a:xfrm>
        </p:grpSpPr>
        <p:pic>
          <p:nvPicPr>
            <p:cNvPr id="12" name="Picture 2" descr="C:\Users\User\Desktop\logo.png"/>
            <p:cNvPicPr>
              <a:picLocks noChangeAspect="1" noChangeArrowheads="1"/>
            </p:cNvPicPr>
            <p:nvPr userDrawn="1"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31" y="207169"/>
              <a:ext cx="426037" cy="496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C:\Users\User\Desktop\logo.png"/>
            <p:cNvPicPr>
              <a:picLocks noChangeAspect="1" noChangeArrowheads="1"/>
            </p:cNvPicPr>
            <p:nvPr userDrawn="1"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25" y="198438"/>
              <a:ext cx="450850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"/>
            <p:cNvSpPr>
              <a:spLocks noChangeArrowheads="1"/>
            </p:cNvSpPr>
            <p:nvPr userDrawn="1"/>
          </p:nvSpPr>
          <p:spPr bwMode="auto">
            <a:xfrm>
              <a:off x="811466" y="240235"/>
              <a:ext cx="833437" cy="460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600" b="1" dirty="0">
                  <a:solidFill>
                    <a:schemeClr val="bg1">
                      <a:lumMod val="95000"/>
                    </a:schemeClr>
                  </a:solidFill>
                </a:rPr>
                <a:t>Липецкая </a:t>
              </a:r>
            </a:p>
            <a:p>
              <a:r>
                <a:rPr lang="ru-RU" altLang="ru-RU" sz="1600" b="1" dirty="0">
                  <a:solidFill>
                    <a:schemeClr val="bg1">
                      <a:lumMod val="95000"/>
                    </a:schemeClr>
                  </a:solidFill>
                </a:rPr>
                <a:t>область</a:t>
              </a:r>
            </a:p>
          </p:txBody>
        </p:sp>
      </p:grpSp>
      <p:sp>
        <p:nvSpPr>
          <p:cNvPr id="3" name="Прямоугольный треугольник 2"/>
          <p:cNvSpPr/>
          <p:nvPr userDrawn="1"/>
        </p:nvSpPr>
        <p:spPr>
          <a:xfrm rot="5400000">
            <a:off x="-108858" y="108856"/>
            <a:ext cx="4513945" cy="4296228"/>
          </a:xfrm>
          <a:prstGeom prst="rtTriangle">
            <a:avLst/>
          </a:prstGeom>
          <a:solidFill>
            <a:srgbClr val="6EA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ый треугольник 16"/>
          <p:cNvSpPr/>
          <p:nvPr userDrawn="1"/>
        </p:nvSpPr>
        <p:spPr>
          <a:xfrm rot="16200000">
            <a:off x="7786914" y="2452913"/>
            <a:ext cx="4513945" cy="4296228"/>
          </a:xfrm>
          <a:prstGeom prst="rtTriangle">
            <a:avLst/>
          </a:prstGeom>
          <a:solidFill>
            <a:srgbClr val="6EA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03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917700" y="228601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256789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2C12637C-45B5-44EC-87FD-FB32F892E64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8750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A91A-9224-419C-ADDB-37CD634DD5D8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8FB8C-DAA1-4EBA-9198-728633D76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943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A91A-9224-419C-ADDB-37CD634DD5D8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8FB8C-DAA1-4EBA-9198-728633D76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7652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A91A-9224-419C-ADDB-37CD634DD5D8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8FB8C-DAA1-4EBA-9198-728633D76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2060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A91A-9224-419C-ADDB-37CD634DD5D8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8FB8C-DAA1-4EBA-9198-728633D76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7498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A91A-9224-419C-ADDB-37CD634DD5D8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8FB8C-DAA1-4EBA-9198-728633D76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5930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A91A-9224-419C-ADDB-37CD634DD5D8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8FB8C-DAA1-4EBA-9198-728633D76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5693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A91A-9224-419C-ADDB-37CD634DD5D8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8FB8C-DAA1-4EBA-9198-728633D76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7598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A91A-9224-419C-ADDB-37CD634DD5D8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8FB8C-DAA1-4EBA-9198-728633D76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3820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A91A-9224-419C-ADDB-37CD634DD5D8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8FB8C-DAA1-4EBA-9198-728633D76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86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1430000" y="6394450"/>
            <a:ext cx="3746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CC84685-EFA5-4A6F-A2A8-FDB9A0D0A014}" type="slidenum">
              <a:rPr lang="id-ID" smtClean="0">
                <a:solidFill>
                  <a:schemeClr val="bg1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72072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 dirty="0"/>
          </a:p>
        </p:txBody>
      </p:sp>
      <p:pic>
        <p:nvPicPr>
          <p:cNvPr id="5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1917700" y="228601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83268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A91A-9224-419C-ADDB-37CD634DD5D8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8FB8C-DAA1-4EBA-9198-728633D76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7211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A91A-9224-419C-ADDB-37CD634DD5D8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8FB8C-DAA1-4EBA-9198-728633D76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26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1430000" y="6394450"/>
            <a:ext cx="3746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FC4421D-A50F-40D9-8738-FE5EE7E958F2}" type="slidenum">
              <a:rPr lang="id-ID" smtClean="0">
                <a:solidFill>
                  <a:schemeClr val="bg1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29639" y="2041158"/>
            <a:ext cx="4912233" cy="2860117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50127" y="2041158"/>
            <a:ext cx="4912233" cy="2860117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  <p:pic>
        <p:nvPicPr>
          <p:cNvPr id="5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1917700" y="228601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5388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creen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496544" y="2358690"/>
            <a:ext cx="3349924" cy="2581776"/>
          </a:xfrm>
          <a:custGeom>
            <a:avLst/>
            <a:gdLst>
              <a:gd name="connsiteX0" fmla="*/ 3349924 w 3349924"/>
              <a:gd name="connsiteY0" fmla="*/ 0 h 2581776"/>
              <a:gd name="connsiteX1" fmla="*/ 3035599 w 3349924"/>
              <a:gd name="connsiteY1" fmla="*/ 2581776 h 2581776"/>
              <a:gd name="connsiteX2" fmla="*/ 0 w 3349924"/>
              <a:gd name="connsiteY2" fmla="*/ 2181726 h 2581776"/>
              <a:gd name="connsiteX3" fmla="*/ 409575 w 3349924"/>
              <a:gd name="connsiteY3" fmla="*/ 361950 h 2581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924" h="2581776">
                <a:moveTo>
                  <a:pt x="3349924" y="0"/>
                </a:moveTo>
                <a:lnTo>
                  <a:pt x="3035599" y="2581776"/>
                </a:lnTo>
                <a:lnTo>
                  <a:pt x="0" y="2181726"/>
                </a:lnTo>
                <a:lnTo>
                  <a:pt x="409575" y="3619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pic>
        <p:nvPicPr>
          <p:cNvPr id="3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00" y="228601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1278840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888434"/>
            <a:ext cx="12192000" cy="2276061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pic>
        <p:nvPicPr>
          <p:cNvPr id="4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00" y="228601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7950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creen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351756" y="2805131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39709" y="1581149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27661" y="2679133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pic>
        <p:nvPicPr>
          <p:cNvPr id="5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1917700" y="228601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2998496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1343890" y="1572029"/>
            <a:ext cx="1533554" cy="1533552"/>
          </a:xfrm>
          <a:custGeom>
            <a:avLst/>
            <a:gdLst>
              <a:gd name="connsiteX0" fmla="*/ 766777 w 1533554"/>
              <a:gd name="connsiteY0" fmla="*/ 0 h 1533552"/>
              <a:gd name="connsiteX1" fmla="*/ 1533554 w 1533554"/>
              <a:gd name="connsiteY1" fmla="*/ 766776 h 1533552"/>
              <a:gd name="connsiteX2" fmla="*/ 766777 w 1533554"/>
              <a:gd name="connsiteY2" fmla="*/ 1533552 h 1533552"/>
              <a:gd name="connsiteX3" fmla="*/ 0 w 1533554"/>
              <a:gd name="connsiteY3" fmla="*/ 766776 h 1533552"/>
              <a:gd name="connsiteX4" fmla="*/ 766777 w 1533554"/>
              <a:gd name="connsiteY4" fmla="*/ 0 h 153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554" h="1533552">
                <a:moveTo>
                  <a:pt x="766777" y="0"/>
                </a:moveTo>
                <a:cubicBezTo>
                  <a:pt x="1190256" y="0"/>
                  <a:pt x="1533554" y="343297"/>
                  <a:pt x="1533554" y="766776"/>
                </a:cubicBezTo>
                <a:cubicBezTo>
                  <a:pt x="1533554" y="1190255"/>
                  <a:pt x="1190256" y="1533552"/>
                  <a:pt x="766777" y="1533552"/>
                </a:cubicBezTo>
                <a:cubicBezTo>
                  <a:pt x="343298" y="1533552"/>
                  <a:pt x="0" y="1190255"/>
                  <a:pt x="0" y="766776"/>
                </a:cubicBezTo>
                <a:cubicBezTo>
                  <a:pt x="0" y="343297"/>
                  <a:pt x="343298" y="0"/>
                  <a:pt x="76677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1"/>
          </p:nvPr>
        </p:nvSpPr>
        <p:spPr>
          <a:xfrm>
            <a:off x="4000780" y="1572027"/>
            <a:ext cx="1533554" cy="1533552"/>
          </a:xfrm>
          <a:custGeom>
            <a:avLst/>
            <a:gdLst>
              <a:gd name="connsiteX0" fmla="*/ 766777 w 1533554"/>
              <a:gd name="connsiteY0" fmla="*/ 0 h 1533552"/>
              <a:gd name="connsiteX1" fmla="*/ 1533554 w 1533554"/>
              <a:gd name="connsiteY1" fmla="*/ 766776 h 1533552"/>
              <a:gd name="connsiteX2" fmla="*/ 766777 w 1533554"/>
              <a:gd name="connsiteY2" fmla="*/ 1533552 h 1533552"/>
              <a:gd name="connsiteX3" fmla="*/ 0 w 1533554"/>
              <a:gd name="connsiteY3" fmla="*/ 766776 h 1533552"/>
              <a:gd name="connsiteX4" fmla="*/ 766777 w 1533554"/>
              <a:gd name="connsiteY4" fmla="*/ 0 h 153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554" h="1533552">
                <a:moveTo>
                  <a:pt x="766777" y="0"/>
                </a:moveTo>
                <a:cubicBezTo>
                  <a:pt x="1190256" y="0"/>
                  <a:pt x="1533554" y="343297"/>
                  <a:pt x="1533554" y="766776"/>
                </a:cubicBezTo>
                <a:cubicBezTo>
                  <a:pt x="1533554" y="1190255"/>
                  <a:pt x="1190256" y="1533552"/>
                  <a:pt x="766777" y="1533552"/>
                </a:cubicBezTo>
                <a:cubicBezTo>
                  <a:pt x="343298" y="1533552"/>
                  <a:pt x="0" y="1190255"/>
                  <a:pt x="0" y="766776"/>
                </a:cubicBezTo>
                <a:cubicBezTo>
                  <a:pt x="0" y="343297"/>
                  <a:pt x="343298" y="0"/>
                  <a:pt x="76677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6657669" y="1572027"/>
            <a:ext cx="1533554" cy="1533552"/>
          </a:xfrm>
          <a:custGeom>
            <a:avLst/>
            <a:gdLst>
              <a:gd name="connsiteX0" fmla="*/ 766777 w 1533554"/>
              <a:gd name="connsiteY0" fmla="*/ 0 h 1533552"/>
              <a:gd name="connsiteX1" fmla="*/ 1533554 w 1533554"/>
              <a:gd name="connsiteY1" fmla="*/ 766776 h 1533552"/>
              <a:gd name="connsiteX2" fmla="*/ 766777 w 1533554"/>
              <a:gd name="connsiteY2" fmla="*/ 1533552 h 1533552"/>
              <a:gd name="connsiteX3" fmla="*/ 0 w 1533554"/>
              <a:gd name="connsiteY3" fmla="*/ 766776 h 1533552"/>
              <a:gd name="connsiteX4" fmla="*/ 766777 w 1533554"/>
              <a:gd name="connsiteY4" fmla="*/ 0 h 153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554" h="1533552">
                <a:moveTo>
                  <a:pt x="766777" y="0"/>
                </a:moveTo>
                <a:cubicBezTo>
                  <a:pt x="1190256" y="0"/>
                  <a:pt x="1533554" y="343297"/>
                  <a:pt x="1533554" y="766776"/>
                </a:cubicBezTo>
                <a:cubicBezTo>
                  <a:pt x="1533554" y="1190255"/>
                  <a:pt x="1190256" y="1533552"/>
                  <a:pt x="766777" y="1533552"/>
                </a:cubicBezTo>
                <a:cubicBezTo>
                  <a:pt x="343298" y="1533552"/>
                  <a:pt x="0" y="1190255"/>
                  <a:pt x="0" y="766776"/>
                </a:cubicBezTo>
                <a:cubicBezTo>
                  <a:pt x="0" y="343297"/>
                  <a:pt x="343298" y="0"/>
                  <a:pt x="76677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9314557" y="1572026"/>
            <a:ext cx="1533554" cy="1533552"/>
          </a:xfrm>
          <a:custGeom>
            <a:avLst/>
            <a:gdLst>
              <a:gd name="connsiteX0" fmla="*/ 766777 w 1533554"/>
              <a:gd name="connsiteY0" fmla="*/ 0 h 1533552"/>
              <a:gd name="connsiteX1" fmla="*/ 1533554 w 1533554"/>
              <a:gd name="connsiteY1" fmla="*/ 766776 h 1533552"/>
              <a:gd name="connsiteX2" fmla="*/ 766777 w 1533554"/>
              <a:gd name="connsiteY2" fmla="*/ 1533552 h 1533552"/>
              <a:gd name="connsiteX3" fmla="*/ 0 w 1533554"/>
              <a:gd name="connsiteY3" fmla="*/ 766776 h 1533552"/>
              <a:gd name="connsiteX4" fmla="*/ 766777 w 1533554"/>
              <a:gd name="connsiteY4" fmla="*/ 0 h 153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554" h="1533552">
                <a:moveTo>
                  <a:pt x="766777" y="0"/>
                </a:moveTo>
                <a:cubicBezTo>
                  <a:pt x="1190256" y="0"/>
                  <a:pt x="1533554" y="343297"/>
                  <a:pt x="1533554" y="766776"/>
                </a:cubicBezTo>
                <a:cubicBezTo>
                  <a:pt x="1533554" y="1190255"/>
                  <a:pt x="1190256" y="1533552"/>
                  <a:pt x="766777" y="1533552"/>
                </a:cubicBezTo>
                <a:cubicBezTo>
                  <a:pt x="343298" y="1533552"/>
                  <a:pt x="0" y="1190255"/>
                  <a:pt x="0" y="766776"/>
                </a:cubicBezTo>
                <a:cubicBezTo>
                  <a:pt x="0" y="343297"/>
                  <a:pt x="343298" y="0"/>
                  <a:pt x="76677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4"/>
          </p:nvPr>
        </p:nvSpPr>
        <p:spPr>
          <a:xfrm>
            <a:off x="1343891" y="4007334"/>
            <a:ext cx="1533554" cy="1533552"/>
          </a:xfrm>
          <a:custGeom>
            <a:avLst/>
            <a:gdLst>
              <a:gd name="connsiteX0" fmla="*/ 766777 w 1533554"/>
              <a:gd name="connsiteY0" fmla="*/ 0 h 1533552"/>
              <a:gd name="connsiteX1" fmla="*/ 1533554 w 1533554"/>
              <a:gd name="connsiteY1" fmla="*/ 766776 h 1533552"/>
              <a:gd name="connsiteX2" fmla="*/ 766777 w 1533554"/>
              <a:gd name="connsiteY2" fmla="*/ 1533552 h 1533552"/>
              <a:gd name="connsiteX3" fmla="*/ 0 w 1533554"/>
              <a:gd name="connsiteY3" fmla="*/ 766776 h 1533552"/>
              <a:gd name="connsiteX4" fmla="*/ 766777 w 1533554"/>
              <a:gd name="connsiteY4" fmla="*/ 0 h 153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554" h="1533552">
                <a:moveTo>
                  <a:pt x="766777" y="0"/>
                </a:moveTo>
                <a:cubicBezTo>
                  <a:pt x="1190256" y="0"/>
                  <a:pt x="1533554" y="343297"/>
                  <a:pt x="1533554" y="766776"/>
                </a:cubicBezTo>
                <a:cubicBezTo>
                  <a:pt x="1533554" y="1190255"/>
                  <a:pt x="1190256" y="1533552"/>
                  <a:pt x="766777" y="1533552"/>
                </a:cubicBezTo>
                <a:cubicBezTo>
                  <a:pt x="343298" y="1533552"/>
                  <a:pt x="0" y="1190255"/>
                  <a:pt x="0" y="766776"/>
                </a:cubicBezTo>
                <a:cubicBezTo>
                  <a:pt x="0" y="343297"/>
                  <a:pt x="343298" y="0"/>
                  <a:pt x="76677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5"/>
          </p:nvPr>
        </p:nvSpPr>
        <p:spPr>
          <a:xfrm>
            <a:off x="4000779" y="4007333"/>
            <a:ext cx="1533554" cy="1533552"/>
          </a:xfrm>
          <a:custGeom>
            <a:avLst/>
            <a:gdLst>
              <a:gd name="connsiteX0" fmla="*/ 766777 w 1533554"/>
              <a:gd name="connsiteY0" fmla="*/ 0 h 1533552"/>
              <a:gd name="connsiteX1" fmla="*/ 1533554 w 1533554"/>
              <a:gd name="connsiteY1" fmla="*/ 766776 h 1533552"/>
              <a:gd name="connsiteX2" fmla="*/ 766777 w 1533554"/>
              <a:gd name="connsiteY2" fmla="*/ 1533552 h 1533552"/>
              <a:gd name="connsiteX3" fmla="*/ 0 w 1533554"/>
              <a:gd name="connsiteY3" fmla="*/ 766776 h 1533552"/>
              <a:gd name="connsiteX4" fmla="*/ 766777 w 1533554"/>
              <a:gd name="connsiteY4" fmla="*/ 0 h 153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554" h="1533552">
                <a:moveTo>
                  <a:pt x="766777" y="0"/>
                </a:moveTo>
                <a:cubicBezTo>
                  <a:pt x="1190256" y="0"/>
                  <a:pt x="1533554" y="343297"/>
                  <a:pt x="1533554" y="766776"/>
                </a:cubicBezTo>
                <a:cubicBezTo>
                  <a:pt x="1533554" y="1190255"/>
                  <a:pt x="1190256" y="1533552"/>
                  <a:pt x="766777" y="1533552"/>
                </a:cubicBezTo>
                <a:cubicBezTo>
                  <a:pt x="343298" y="1533552"/>
                  <a:pt x="0" y="1190255"/>
                  <a:pt x="0" y="766776"/>
                </a:cubicBezTo>
                <a:cubicBezTo>
                  <a:pt x="0" y="343297"/>
                  <a:pt x="343298" y="0"/>
                  <a:pt x="76677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6"/>
          </p:nvPr>
        </p:nvSpPr>
        <p:spPr>
          <a:xfrm>
            <a:off x="6657669" y="4007331"/>
            <a:ext cx="1533554" cy="1533552"/>
          </a:xfrm>
          <a:custGeom>
            <a:avLst/>
            <a:gdLst>
              <a:gd name="connsiteX0" fmla="*/ 766777 w 1533554"/>
              <a:gd name="connsiteY0" fmla="*/ 0 h 1533552"/>
              <a:gd name="connsiteX1" fmla="*/ 1533554 w 1533554"/>
              <a:gd name="connsiteY1" fmla="*/ 766776 h 1533552"/>
              <a:gd name="connsiteX2" fmla="*/ 766777 w 1533554"/>
              <a:gd name="connsiteY2" fmla="*/ 1533552 h 1533552"/>
              <a:gd name="connsiteX3" fmla="*/ 0 w 1533554"/>
              <a:gd name="connsiteY3" fmla="*/ 766776 h 1533552"/>
              <a:gd name="connsiteX4" fmla="*/ 766777 w 1533554"/>
              <a:gd name="connsiteY4" fmla="*/ 0 h 153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554" h="1533552">
                <a:moveTo>
                  <a:pt x="766777" y="0"/>
                </a:moveTo>
                <a:cubicBezTo>
                  <a:pt x="1190256" y="0"/>
                  <a:pt x="1533554" y="343297"/>
                  <a:pt x="1533554" y="766776"/>
                </a:cubicBezTo>
                <a:cubicBezTo>
                  <a:pt x="1533554" y="1190255"/>
                  <a:pt x="1190256" y="1533552"/>
                  <a:pt x="766777" y="1533552"/>
                </a:cubicBezTo>
                <a:cubicBezTo>
                  <a:pt x="343298" y="1533552"/>
                  <a:pt x="0" y="1190255"/>
                  <a:pt x="0" y="766776"/>
                </a:cubicBezTo>
                <a:cubicBezTo>
                  <a:pt x="0" y="343297"/>
                  <a:pt x="343298" y="0"/>
                  <a:pt x="76677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7"/>
          </p:nvPr>
        </p:nvSpPr>
        <p:spPr>
          <a:xfrm>
            <a:off x="9314556" y="4007331"/>
            <a:ext cx="1533554" cy="1533552"/>
          </a:xfrm>
          <a:custGeom>
            <a:avLst/>
            <a:gdLst>
              <a:gd name="connsiteX0" fmla="*/ 766777 w 1533554"/>
              <a:gd name="connsiteY0" fmla="*/ 0 h 1533552"/>
              <a:gd name="connsiteX1" fmla="*/ 1533554 w 1533554"/>
              <a:gd name="connsiteY1" fmla="*/ 766776 h 1533552"/>
              <a:gd name="connsiteX2" fmla="*/ 766777 w 1533554"/>
              <a:gd name="connsiteY2" fmla="*/ 1533552 h 1533552"/>
              <a:gd name="connsiteX3" fmla="*/ 0 w 1533554"/>
              <a:gd name="connsiteY3" fmla="*/ 766776 h 1533552"/>
              <a:gd name="connsiteX4" fmla="*/ 766777 w 1533554"/>
              <a:gd name="connsiteY4" fmla="*/ 0 h 153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554" h="1533552">
                <a:moveTo>
                  <a:pt x="766777" y="0"/>
                </a:moveTo>
                <a:cubicBezTo>
                  <a:pt x="1190256" y="0"/>
                  <a:pt x="1533554" y="343297"/>
                  <a:pt x="1533554" y="766776"/>
                </a:cubicBezTo>
                <a:cubicBezTo>
                  <a:pt x="1533554" y="1190255"/>
                  <a:pt x="1190256" y="1533552"/>
                  <a:pt x="766777" y="1533552"/>
                </a:cubicBezTo>
                <a:cubicBezTo>
                  <a:pt x="343298" y="1533552"/>
                  <a:pt x="0" y="1190255"/>
                  <a:pt x="0" y="766776"/>
                </a:cubicBezTo>
                <a:cubicBezTo>
                  <a:pt x="0" y="343297"/>
                  <a:pt x="343298" y="0"/>
                  <a:pt x="76677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pic>
        <p:nvPicPr>
          <p:cNvPr id="10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2"/>
          <p:cNvSpPr>
            <a:spLocks noGrp="1"/>
          </p:cNvSpPr>
          <p:nvPr>
            <p:ph type="title"/>
          </p:nvPr>
        </p:nvSpPr>
        <p:spPr>
          <a:xfrm>
            <a:off x="1917700" y="228601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576337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70100" y="228600"/>
            <a:ext cx="9423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/>
              <a:t>Edit Master text styles</a:t>
            </a:r>
          </a:p>
          <a:p>
            <a:pPr lvl="1"/>
            <a:r>
              <a:rPr lang="en-US" altLang="ru-RU" dirty="0"/>
              <a:t>Second level</a:t>
            </a:r>
          </a:p>
          <a:p>
            <a:pPr lvl="2"/>
            <a:r>
              <a:rPr lang="en-US" altLang="ru-RU" dirty="0"/>
              <a:t>Third level</a:t>
            </a:r>
          </a:p>
          <a:p>
            <a:pPr lvl="3"/>
            <a:r>
              <a:rPr lang="en-US" altLang="ru-RU" dirty="0"/>
              <a:t>Fourth level</a:t>
            </a:r>
          </a:p>
          <a:p>
            <a:pPr lvl="4"/>
            <a:r>
              <a:rPr lang="en-US" altLang="ru-RU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7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1"/>
          <p:cNvSpPr>
            <a:spLocks noChangeArrowheads="1"/>
          </p:cNvSpPr>
          <p:nvPr userDrawn="1"/>
        </p:nvSpPr>
        <p:spPr bwMode="auto">
          <a:xfrm>
            <a:off x="909637" y="127139"/>
            <a:ext cx="8842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 dirty="0">
                <a:solidFill>
                  <a:schemeClr val="accent2"/>
                </a:solidFill>
              </a:rPr>
              <a:t>Управление</a:t>
            </a:r>
            <a:r>
              <a:rPr lang="ru-RU" altLang="ru-RU" sz="1000" baseline="0" dirty="0">
                <a:solidFill>
                  <a:schemeClr val="accent2"/>
                </a:solidFill>
              </a:rPr>
              <a:t> финансов </a:t>
            </a:r>
            <a:r>
              <a:rPr lang="ru-RU" altLang="ru-RU" sz="1000" dirty="0">
                <a:solidFill>
                  <a:schemeClr val="accent2"/>
                </a:solidFill>
              </a:rPr>
              <a:t>Липецкая область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540" y="4715666"/>
            <a:ext cx="1925637" cy="174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957" y="4912006"/>
            <a:ext cx="134302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42425" y="6365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64E77-853F-4D4F-A12C-D37084F228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936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70100" y="228600"/>
            <a:ext cx="9423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/>
              <a:t>Edit Master text styles</a:t>
            </a:r>
          </a:p>
          <a:p>
            <a:pPr lvl="1"/>
            <a:r>
              <a:rPr lang="en-US" altLang="ru-RU" dirty="0"/>
              <a:t>Second level</a:t>
            </a:r>
          </a:p>
          <a:p>
            <a:pPr lvl="2"/>
            <a:r>
              <a:rPr lang="en-US" altLang="ru-RU" dirty="0"/>
              <a:t>Third level</a:t>
            </a:r>
          </a:p>
          <a:p>
            <a:pPr lvl="3"/>
            <a:r>
              <a:rPr lang="en-US" altLang="ru-RU" dirty="0"/>
              <a:t>Fourth level</a:t>
            </a:r>
          </a:p>
          <a:p>
            <a:pPr lvl="4"/>
            <a:r>
              <a:rPr lang="en-US" altLang="ru-RU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61758" y="227804"/>
            <a:ext cx="1800392" cy="641622"/>
            <a:chOff x="327025" y="198438"/>
            <a:chExt cx="1317878" cy="504825"/>
          </a:xfrm>
        </p:grpSpPr>
        <p:pic>
          <p:nvPicPr>
            <p:cNvPr id="7" name="Picture 2" descr="C:\Users\User\Desktop\logo.png"/>
            <p:cNvPicPr>
              <a:picLocks noChangeAspect="1" noChangeArrowheads="1"/>
            </p:cNvPicPr>
            <p:nvPr userDrawn="1"/>
          </p:nvPicPr>
          <p:blipFill>
            <a:blip r:embed="rId1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25" y="198438"/>
              <a:ext cx="450850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рямоугольник 1"/>
            <p:cNvSpPr>
              <a:spLocks noChangeArrowheads="1"/>
            </p:cNvSpPr>
            <p:nvPr userDrawn="1"/>
          </p:nvSpPr>
          <p:spPr bwMode="auto">
            <a:xfrm>
              <a:off x="811466" y="240235"/>
              <a:ext cx="833437" cy="429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600" b="1" dirty="0">
                  <a:solidFill>
                    <a:srgbClr val="F2AC44"/>
                  </a:solidFill>
                </a:rPr>
                <a:t>Липецкая </a:t>
              </a:r>
            </a:p>
            <a:p>
              <a:r>
                <a:rPr lang="ru-RU" altLang="ru-RU" sz="1600" b="1" dirty="0">
                  <a:solidFill>
                    <a:srgbClr val="F2AC44"/>
                  </a:solidFill>
                </a:rPr>
                <a:t>область</a:t>
              </a:r>
            </a:p>
          </p:txBody>
        </p:sp>
        <p:pic>
          <p:nvPicPr>
            <p:cNvPr id="9" name="Picture 2" descr="C:\Users\User\Desktop\logo.png"/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31" y="207169"/>
              <a:ext cx="426037" cy="496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246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72" r:id="rId3"/>
    <p:sldLayoutId id="2147483871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1A91A-9224-419C-ADDB-37CD634DD5D8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8FB8C-DAA1-4EBA-9198-728633D76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88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3826" y="203305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3600" b="1" dirty="0">
                <a:solidFill>
                  <a:srgbClr val="FFFFFF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</a:rPr>
              <a:t>ИСПОЛНЕНИЕ ОБЛАСТНОГО БЮДЖЕТА ЗА 202</a:t>
            </a:r>
            <a:r>
              <a:rPr lang="en-US" altLang="ru-RU" sz="3600" b="1" dirty="0">
                <a:solidFill>
                  <a:srgbClr val="FFFFFF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</a:rPr>
              <a:t>5</a:t>
            </a:r>
            <a:r>
              <a:rPr lang="ru-RU" altLang="ru-RU" sz="3600" b="1" dirty="0">
                <a:solidFill>
                  <a:srgbClr val="FFFFFF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</a:rPr>
              <a:t> ГОД</a:t>
            </a:r>
          </a:p>
          <a:p>
            <a:pPr algn="ctr"/>
            <a:r>
              <a:rPr lang="ru-RU" altLang="ru-RU" sz="3600" b="1" dirty="0">
                <a:solidFill>
                  <a:srgbClr val="FFFFFF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</a:rPr>
              <a:t>отчет для граждан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6165" y="5526156"/>
            <a:ext cx="3588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финансов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35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9530" y="159026"/>
            <a:ext cx="9650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областного бюджета по доходам за 2025 год,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9530" y="1359355"/>
            <a:ext cx="8637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областного бюджета    113 477,6 млн. руб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92742094"/>
              </p:ext>
            </p:extLst>
          </p:nvPr>
        </p:nvGraphicFramePr>
        <p:xfrm>
          <a:off x="186612" y="1759464"/>
          <a:ext cx="11581318" cy="4939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977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519504"/>
              </p:ext>
            </p:extLst>
          </p:nvPr>
        </p:nvGraphicFramePr>
        <p:xfrm>
          <a:off x="838200" y="1855358"/>
          <a:ext cx="9627704" cy="4502211"/>
        </p:xfrm>
        <a:graphic>
          <a:graphicData uri="http://schemas.openxmlformats.org/drawingml/2006/table">
            <a:tbl>
              <a:tblPr/>
              <a:tblGrid>
                <a:gridCol w="6709069">
                  <a:extLst>
                    <a:ext uri="{9D8B030D-6E8A-4147-A177-3AD203B41FA5}">
                      <a16:colId xmlns:a16="http://schemas.microsoft.com/office/drawing/2014/main" val="3520870520"/>
                    </a:ext>
                  </a:extLst>
                </a:gridCol>
                <a:gridCol w="2918635">
                  <a:extLst>
                    <a:ext uri="{9D8B030D-6E8A-4147-A177-3AD203B41FA5}">
                      <a16:colId xmlns:a16="http://schemas.microsoft.com/office/drawing/2014/main" val="4268955738"/>
                    </a:ext>
                  </a:extLst>
                </a:gridCol>
              </a:tblGrid>
              <a:tr h="4257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r>
                        <a:rPr lang="ru-RU" sz="2800" b="1" i="0" u="none" strike="noStrike" dirty="0">
                          <a:solidFill>
                            <a:srgbClr val="004D68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субсидии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b"/>
                      <a:r>
                        <a:rPr lang="ru-RU" sz="2800" b="1" i="0" u="none" strike="noStrike" dirty="0" smtClean="0">
                          <a:solidFill>
                            <a:srgbClr val="004D68"/>
                          </a:solidFill>
                          <a:effectLst/>
                          <a:latin typeface="Times New Roman" panose="02020603050405020304" pitchFamily="18" charset="0"/>
                        </a:rPr>
                        <a:t>15 359,3</a:t>
                      </a:r>
                      <a:endParaRPr lang="ru-RU" sz="2800" b="1" i="0" u="none" strike="noStrike" dirty="0">
                        <a:solidFill>
                          <a:srgbClr val="004D6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18000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>
                        <a:alpha val="7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185358"/>
                  </a:ext>
                </a:extLst>
              </a:tr>
              <a:tr h="4257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r>
                        <a:rPr lang="ru-RU" sz="2800" b="1" i="0" u="none" strike="noStrike" dirty="0">
                          <a:solidFill>
                            <a:srgbClr val="004D68"/>
                          </a:solidFill>
                          <a:effectLst/>
                          <a:latin typeface="Times New Roman" panose="02020603050405020304" pitchFamily="18" charset="0"/>
                        </a:rPr>
                        <a:t>субвенции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b"/>
                      <a:r>
                        <a:rPr lang="ru-RU" sz="2800" b="1" i="0" u="none" strike="noStrike" dirty="0" smtClean="0">
                          <a:solidFill>
                            <a:srgbClr val="004D68"/>
                          </a:solidFill>
                          <a:effectLst/>
                          <a:latin typeface="Times New Roman" panose="02020603050405020304" pitchFamily="18" charset="0"/>
                        </a:rPr>
                        <a:t>2 071,4</a:t>
                      </a:r>
                      <a:endParaRPr lang="ru-RU" sz="2800" b="1" i="0" u="none" strike="noStrike" dirty="0">
                        <a:solidFill>
                          <a:srgbClr val="004D6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18000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>
                        <a:alpha val="7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190245"/>
                  </a:ext>
                </a:extLst>
              </a:tr>
              <a:tr h="4257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r>
                        <a:rPr lang="ru-RU" sz="2800" b="1" i="0" u="none" strike="noStrike" dirty="0">
                          <a:solidFill>
                            <a:srgbClr val="004D68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b"/>
                      <a:r>
                        <a:rPr lang="ru-RU" sz="2800" b="1" i="0" u="none" strike="noStrike" dirty="0" smtClean="0">
                          <a:solidFill>
                            <a:srgbClr val="004D68"/>
                          </a:solidFill>
                          <a:effectLst/>
                          <a:latin typeface="Times New Roman" panose="02020603050405020304" pitchFamily="18" charset="0"/>
                        </a:rPr>
                        <a:t>1 224,0</a:t>
                      </a:r>
                      <a:endParaRPr lang="ru-RU" sz="2800" b="1" i="0" u="none" strike="noStrike" dirty="0">
                        <a:solidFill>
                          <a:srgbClr val="004D6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18000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>
                        <a:alpha val="7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268778"/>
                  </a:ext>
                </a:extLst>
              </a:tr>
              <a:tr h="4257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r>
                        <a:rPr lang="ru-RU" sz="2800" b="1" i="0" u="none" strike="noStrike" dirty="0">
                          <a:solidFill>
                            <a:srgbClr val="004D68"/>
                          </a:solidFill>
                          <a:effectLst/>
                          <a:latin typeface="Times New Roman" panose="02020603050405020304" pitchFamily="18" charset="0"/>
                        </a:rPr>
                        <a:t>дотации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b"/>
                      <a:r>
                        <a:rPr lang="ru-RU" sz="2800" b="1" i="0" u="none" strike="noStrike" dirty="0" smtClean="0">
                          <a:solidFill>
                            <a:srgbClr val="004D68"/>
                          </a:solidFill>
                          <a:effectLst/>
                          <a:latin typeface="Times New Roman" panose="02020603050405020304" pitchFamily="18" charset="0"/>
                        </a:rPr>
                        <a:t>195,0</a:t>
                      </a:r>
                      <a:endParaRPr lang="ru-RU" sz="2800" b="1" i="0" u="none" strike="noStrike" dirty="0">
                        <a:solidFill>
                          <a:srgbClr val="004D6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18000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>
                        <a:alpha val="7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366747"/>
                  </a:ext>
                </a:extLst>
              </a:tr>
              <a:tr h="4840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3200" b="1" i="0" u="none" strike="noStrike" dirty="0">
                          <a:solidFill>
                            <a:srgbClr val="004D68"/>
                          </a:solidFill>
                          <a:effectLst/>
                          <a:latin typeface="Times New Roman" panose="02020603050405020304" pitchFamily="18" charset="0"/>
                        </a:rPr>
                        <a:t>В С Е Г О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b"/>
                      <a:r>
                        <a:rPr lang="ru-RU" sz="3200" b="1" i="0" u="none" strike="noStrike" dirty="0" smtClean="0">
                          <a:solidFill>
                            <a:srgbClr val="004D68"/>
                          </a:solidFill>
                          <a:effectLst/>
                          <a:latin typeface="Times New Roman" panose="02020603050405020304" pitchFamily="18" charset="0"/>
                        </a:rPr>
                        <a:t>18 849,7</a:t>
                      </a:r>
                      <a:endParaRPr lang="ru-RU" sz="3200" b="1" i="0" u="none" strike="noStrike" dirty="0">
                        <a:solidFill>
                          <a:srgbClr val="004D6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18000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>
                        <a:alpha val="7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2117"/>
                  </a:ext>
                </a:extLst>
              </a:tr>
              <a:tr h="32942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4D68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 </a:t>
                      </a:r>
                      <a:r>
                        <a:rPr lang="ru-RU" sz="1600" b="1" i="0" u="none" strike="noStrike" dirty="0" smtClean="0">
                          <a:solidFill>
                            <a:srgbClr val="004D68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 поддержка:</a:t>
                      </a:r>
                      <a:endParaRPr lang="ru-RU" sz="1600" b="1" i="0" u="none" strike="noStrike" dirty="0">
                        <a:solidFill>
                          <a:srgbClr val="004D6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8625" marR="18000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>
                        <a:alpha val="7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265076"/>
                  </a:ext>
                </a:extLst>
              </a:tr>
              <a:tr h="4026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r>
                        <a:rPr lang="ru-RU" sz="2000" b="1" i="0" u="none" strike="noStrike" dirty="0" smtClean="0">
                          <a:solidFill>
                            <a:srgbClr val="004D68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социальной сферы</a:t>
                      </a:r>
                      <a:endParaRPr lang="ru-RU" sz="2000" b="1" i="0" u="none" strike="noStrike" dirty="0">
                        <a:solidFill>
                          <a:srgbClr val="004D6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b"/>
                      <a:r>
                        <a:rPr lang="ru-RU" sz="2000" b="1" i="0" u="none" strike="noStrike" dirty="0" smtClean="0">
                          <a:solidFill>
                            <a:srgbClr val="004D68"/>
                          </a:solidFill>
                          <a:effectLst/>
                          <a:latin typeface="Times New Roman" panose="02020603050405020304" pitchFamily="18" charset="0"/>
                        </a:rPr>
                        <a:t>3 541,2</a:t>
                      </a:r>
                      <a:endParaRPr lang="ru-RU" sz="2000" b="1" i="0" u="none" strike="noStrike" dirty="0">
                        <a:solidFill>
                          <a:srgbClr val="004D6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18000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>
                        <a:alpha val="7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612862"/>
                  </a:ext>
                </a:extLst>
              </a:tr>
              <a:tr h="5093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r>
                        <a:rPr lang="ru-RU" sz="2000" b="1" i="0" u="none" strike="noStrike" dirty="0" smtClean="0">
                          <a:solidFill>
                            <a:srgbClr val="004D68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здравоохранения</a:t>
                      </a:r>
                      <a:endParaRPr lang="ru-RU" sz="2000" b="1" i="0" u="none" strike="noStrike" dirty="0">
                        <a:solidFill>
                          <a:srgbClr val="004D6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b"/>
                      <a:r>
                        <a:rPr lang="ru-RU" sz="2000" b="1" i="0" u="none" strike="noStrike" dirty="0" smtClean="0">
                          <a:solidFill>
                            <a:srgbClr val="004D68"/>
                          </a:solidFill>
                          <a:effectLst/>
                          <a:latin typeface="Times New Roman" panose="02020603050405020304" pitchFamily="18" charset="0"/>
                        </a:rPr>
                        <a:t>3 116,9</a:t>
                      </a:r>
                      <a:endParaRPr lang="ru-RU" sz="2000" b="1" i="0" u="none" strike="noStrike" dirty="0">
                        <a:solidFill>
                          <a:srgbClr val="004D6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18000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>
                        <a:alpha val="7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162122"/>
                  </a:ext>
                </a:extLst>
              </a:tr>
              <a:tr h="5093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r>
                        <a:rPr lang="ru-RU" sz="2000" b="1" i="0" u="none" strike="noStrike" dirty="0" smtClean="0">
                          <a:solidFill>
                            <a:srgbClr val="004D68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образования</a:t>
                      </a:r>
                      <a:endParaRPr lang="ru-RU" sz="2000" b="1" i="0" u="none" strike="noStrike" dirty="0">
                        <a:solidFill>
                          <a:srgbClr val="004D6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b"/>
                      <a:r>
                        <a:rPr lang="ru-RU" sz="2000" b="1" i="0" u="none" strike="noStrike" dirty="0" smtClean="0">
                          <a:solidFill>
                            <a:srgbClr val="004D68"/>
                          </a:solidFill>
                          <a:effectLst/>
                          <a:latin typeface="Times New Roman" panose="02020603050405020304" pitchFamily="18" charset="0"/>
                        </a:rPr>
                        <a:t>2 611,9</a:t>
                      </a:r>
                      <a:endParaRPr lang="ru-RU" sz="2000" b="1" i="0" u="none" strike="noStrike" dirty="0">
                        <a:solidFill>
                          <a:srgbClr val="004D6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18000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>
                        <a:alpha val="7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490830"/>
                  </a:ext>
                </a:extLst>
              </a:tr>
              <a:tr h="5093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r>
                        <a:rPr lang="ru-RU" sz="2000" b="1" i="0" u="none" strike="noStrike" dirty="0" smtClean="0">
                          <a:solidFill>
                            <a:srgbClr val="004D68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дорожного </a:t>
                      </a:r>
                      <a:r>
                        <a:rPr lang="ru-RU" sz="2000" b="1" i="0" u="none" strike="noStrike" dirty="0">
                          <a:solidFill>
                            <a:srgbClr val="004D68"/>
                          </a:solidFill>
                          <a:effectLst/>
                          <a:latin typeface="Times New Roman" panose="02020603050405020304" pitchFamily="18" charset="0"/>
                        </a:rPr>
                        <a:t>хозяйства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b"/>
                      <a:r>
                        <a:rPr lang="ru-RU" sz="2000" b="1" i="0" u="none" strike="noStrike" dirty="0" smtClean="0">
                          <a:solidFill>
                            <a:srgbClr val="004D68"/>
                          </a:solidFill>
                          <a:effectLst/>
                          <a:latin typeface="Times New Roman" panose="02020603050405020304" pitchFamily="18" charset="0"/>
                        </a:rPr>
                        <a:t>2 738,5</a:t>
                      </a:r>
                      <a:endParaRPr lang="ru-RU" sz="2000" b="1" i="0" u="none" strike="noStrike" dirty="0">
                        <a:solidFill>
                          <a:srgbClr val="004D6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18000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>
                        <a:alpha val="7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2623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18252" y="303000"/>
            <a:ext cx="985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 трансферты, поступившие  из федерального бюджета в 2025 году,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0337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046348"/>
              </p:ext>
            </p:extLst>
          </p:nvPr>
        </p:nvGraphicFramePr>
        <p:xfrm>
          <a:off x="977348" y="1282148"/>
          <a:ext cx="10333382" cy="5301971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750755">
                  <a:extLst>
                    <a:ext uri="{9D8B030D-6E8A-4147-A177-3AD203B41FA5}">
                      <a16:colId xmlns:a16="http://schemas.microsoft.com/office/drawing/2014/main" val="2881860513"/>
                    </a:ext>
                  </a:extLst>
                </a:gridCol>
                <a:gridCol w="3170232">
                  <a:extLst>
                    <a:ext uri="{9D8B030D-6E8A-4147-A177-3AD203B41FA5}">
                      <a16:colId xmlns:a16="http://schemas.microsoft.com/office/drawing/2014/main" val="3979998071"/>
                    </a:ext>
                  </a:extLst>
                </a:gridCol>
                <a:gridCol w="1297637">
                  <a:extLst>
                    <a:ext uri="{9D8B030D-6E8A-4147-A177-3AD203B41FA5}">
                      <a16:colId xmlns:a16="http://schemas.microsoft.com/office/drawing/2014/main" val="2918660410"/>
                    </a:ext>
                  </a:extLst>
                </a:gridCol>
                <a:gridCol w="1351705">
                  <a:extLst>
                    <a:ext uri="{9D8B030D-6E8A-4147-A177-3AD203B41FA5}">
                      <a16:colId xmlns:a16="http://schemas.microsoft.com/office/drawing/2014/main" val="1241392453"/>
                    </a:ext>
                  </a:extLst>
                </a:gridCol>
                <a:gridCol w="1191913">
                  <a:extLst>
                    <a:ext uri="{9D8B030D-6E8A-4147-A177-3AD203B41FA5}">
                      <a16:colId xmlns:a16="http://schemas.microsoft.com/office/drawing/2014/main" val="1550921497"/>
                    </a:ext>
                  </a:extLst>
                </a:gridCol>
                <a:gridCol w="1361943">
                  <a:extLst>
                    <a:ext uri="{9D8B030D-6E8A-4147-A177-3AD203B41FA5}">
                      <a16:colId xmlns:a16="http://schemas.microsoft.com/office/drawing/2014/main" val="3922908602"/>
                    </a:ext>
                  </a:extLst>
                </a:gridCol>
                <a:gridCol w="1209197">
                  <a:extLst>
                    <a:ext uri="{9D8B030D-6E8A-4147-A177-3AD203B41FA5}">
                      <a16:colId xmlns:a16="http://schemas.microsoft.com/office/drawing/2014/main" val="2989593801"/>
                    </a:ext>
                  </a:extLst>
                </a:gridCol>
              </a:tblGrid>
              <a:tr h="6484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раздела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в 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году,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Утвержденные бюджетные назначения 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в 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 плана 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году, 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447394"/>
                  </a:ext>
                </a:extLst>
              </a:tr>
              <a:tr h="3708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РАСХОДЫ   ВСЕГО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131 362,1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136 550,6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128 059,3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320369"/>
                  </a:ext>
                </a:extLst>
              </a:tr>
              <a:tr h="2950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5 114,8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6 633,1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5 287,6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567007"/>
                  </a:ext>
                </a:extLst>
              </a:tr>
              <a:tr h="2590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400239"/>
                  </a:ext>
                </a:extLst>
              </a:tr>
              <a:tr h="4267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1 858,6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1 811,9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075679"/>
                  </a:ext>
                </a:extLst>
              </a:tr>
              <a:tr h="2812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29 709,6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27 061,5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23 374,5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997293"/>
                  </a:ext>
                </a:extLst>
              </a:tr>
              <a:tr h="382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7 462,3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7 279,2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6 559,4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519835"/>
                  </a:ext>
                </a:extLst>
              </a:tr>
              <a:tr h="2590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0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552,4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515,7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473763"/>
                  </a:ext>
                </a:extLst>
              </a:tr>
              <a:tr h="2590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0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28 646,0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30 396,8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29 753,0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434193"/>
                  </a:ext>
                </a:extLst>
              </a:tr>
              <a:tr h="2590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0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1 904,1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1 712,8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1 702,6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949501"/>
                  </a:ext>
                </a:extLst>
              </a:tr>
              <a:tr h="2590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0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15 960,1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18 810,7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17 464,1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682038"/>
                  </a:ext>
                </a:extLst>
              </a:tr>
              <a:tr h="2590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26 925,9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31 808,9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31 374,7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154319"/>
                  </a:ext>
                </a:extLst>
              </a:tr>
              <a:tr h="2590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2 197,6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2 441,4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2 403,3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430618"/>
                  </a:ext>
                </a:extLst>
              </a:tr>
              <a:tr h="2590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266,7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265,5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237593"/>
                  </a:ext>
                </a:extLst>
              </a:tr>
              <a:tr h="3669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ДОЛГА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235,8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223,2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00"/>
                  </a:ext>
                </a:extLst>
              </a:tr>
              <a:tr h="3653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</a:t>
                      </a:r>
                      <a:r>
                        <a:rPr lang="ru-RU" sz="10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ТРАНСФЕРТЫ ОБЩЕГО</a:t>
                      </a:r>
                      <a:r>
                        <a:rPr lang="ru-RU" sz="1000" b="1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ХАРАКТЕРА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0" marR="7650" marT="765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10 885,7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7 441,3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7 275,2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629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805609" y="0"/>
            <a:ext cx="103863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областного бюджета по разделам классификации расходов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год,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3199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79596529"/>
              </p:ext>
            </p:extLst>
          </p:nvPr>
        </p:nvGraphicFramePr>
        <p:xfrm>
          <a:off x="466530" y="914400"/>
          <a:ext cx="11243388" cy="594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75791" y="0"/>
            <a:ext cx="100219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областного бюджета по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расходам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2025 год,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0813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0443" y="0"/>
            <a:ext cx="106315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помощь бюджетам  муниципальных образований в 2025 году,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58129901"/>
              </p:ext>
            </p:extLst>
          </p:nvPr>
        </p:nvGraphicFramePr>
        <p:xfrm>
          <a:off x="566530" y="1664898"/>
          <a:ext cx="10376453" cy="509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0761" y="1200329"/>
            <a:ext cx="30513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39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211,5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16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863918"/>
              </p:ext>
            </p:extLst>
          </p:nvPr>
        </p:nvGraphicFramePr>
        <p:xfrm>
          <a:off x="952955" y="928792"/>
          <a:ext cx="10471940" cy="55738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10498">
                  <a:extLst>
                    <a:ext uri="{9D8B030D-6E8A-4147-A177-3AD203B41FA5}">
                      <a16:colId xmlns:a16="http://schemas.microsoft.com/office/drawing/2014/main" val="1396569612"/>
                    </a:ext>
                  </a:extLst>
                </a:gridCol>
                <a:gridCol w="1303867">
                  <a:extLst>
                    <a:ext uri="{9D8B030D-6E8A-4147-A177-3AD203B41FA5}">
                      <a16:colId xmlns:a16="http://schemas.microsoft.com/office/drawing/2014/main" val="120637047"/>
                    </a:ext>
                  </a:extLst>
                </a:gridCol>
                <a:gridCol w="1363612">
                  <a:extLst>
                    <a:ext uri="{9D8B030D-6E8A-4147-A177-3AD203B41FA5}">
                      <a16:colId xmlns:a16="http://schemas.microsoft.com/office/drawing/2014/main" val="2937362654"/>
                    </a:ext>
                  </a:extLst>
                </a:gridCol>
                <a:gridCol w="1293963">
                  <a:extLst>
                    <a:ext uri="{9D8B030D-6E8A-4147-A177-3AD203B41FA5}">
                      <a16:colId xmlns:a16="http://schemas.microsoft.com/office/drawing/2014/main" val="4107836116"/>
                    </a:ext>
                  </a:extLst>
                </a:gridCol>
              </a:tblGrid>
              <a:tr h="6896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6103" marR="6103" marT="6103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3" marR="6103" marT="6103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3" marR="6103" marT="6103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3" marR="6103" marT="6103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470942"/>
                  </a:ext>
                </a:extLst>
              </a:tr>
              <a:tr h="7724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Госпрограмма Липецкой области «Развитие сельского хозяйства и регулирование рынков сельскохозяйственной продукции, сырья и продовольствия Липецкой области»</a:t>
                      </a:r>
                      <a:endParaRPr lang="ru-RU" sz="2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26" marR="6103" marT="6103" marB="0" anchor="ctr">
                    <a:solidFill>
                      <a:schemeClr val="tx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2 733,7</a:t>
                      </a:r>
                      <a:endParaRPr lang="ru-RU" sz="2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3" marR="6103" marT="6103" marB="0" anchor="ctr">
                    <a:solidFill>
                      <a:schemeClr val="tx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2 388,4</a:t>
                      </a:r>
                    </a:p>
                  </a:txBody>
                  <a:tcPr marL="6103" marR="6103" marT="6103" marB="0" anchor="ctr">
                    <a:solidFill>
                      <a:schemeClr val="tx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87,4</a:t>
                      </a:r>
                      <a:endParaRPr lang="ru-RU" sz="2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3" marR="6103" marT="6103" marB="0" anchor="ctr">
                    <a:solidFill>
                      <a:schemeClr val="tx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195045"/>
                  </a:ext>
                </a:extLst>
              </a:tr>
              <a:tr h="216717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в том числе:</a:t>
                      </a:r>
                    </a:p>
                  </a:txBody>
                  <a:tcPr marL="54926" marR="6103" marT="6103" marB="0" anchor="ctr">
                    <a:solidFill>
                      <a:schemeClr val="bg2">
                        <a:alpha val="6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3" marR="6103" marT="6103" marB="0" anchor="ctr">
                    <a:solidFill>
                      <a:schemeClr val="bg2">
                        <a:alpha val="6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400" b="1" i="0" u="none" strike="noStrike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3" marR="6103" marT="6103" marB="0" anchor="ctr">
                    <a:solidFill>
                      <a:schemeClr val="bg2">
                        <a:alpha val="6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3" marR="6103" marT="6103" marB="0" anchor="ctr">
                    <a:solidFill>
                      <a:schemeClr val="bg2">
                        <a:alpha val="6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067868"/>
                  </a:ext>
                </a:extLst>
              </a:tr>
              <a:tr h="4532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Создание условий для развития научных разработок в селекции и генетике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26" marR="6103" marT="6103" marB="0" anchor="ctr"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19,4</a:t>
                      </a:r>
                      <a:endParaRPr lang="ru-RU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3" marR="6103" marT="6103" marB="0" anchor="ctr"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</a:t>
                      </a:r>
                      <a:endParaRPr lang="ru-RU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3" marR="6103" marT="6103" marB="0" anchor="ctr"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  <a:endParaRPr lang="ru-RU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3" marR="6103" marT="6103" marB="0" anchor="ctr"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116503"/>
                  </a:ext>
                </a:extLst>
              </a:tr>
              <a:tr h="4354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Стимулирование инвестиционной деятельности в агропромышленном комплексе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26" marR="6103" marT="6103" marB="0" anchor="ctr"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711,9</a:t>
                      </a:r>
                      <a:endParaRPr lang="ru-RU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3" marR="6103" marT="6103" marB="0" anchor="ctr"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380,9</a:t>
                      </a:r>
                      <a:endParaRPr lang="ru-RU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3" marR="6103" marT="6103" marB="0" anchor="ctr"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53,5</a:t>
                      </a:r>
                      <a:endParaRPr lang="ru-RU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3" marR="6103" marT="6103" marB="0" anchor="ctr"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599649"/>
                  </a:ext>
                </a:extLst>
              </a:tr>
              <a:tr h="2617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Кадры в агропромышленном комплексе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26" marR="6103" marT="6103" marB="0" anchor="ctr"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  <a:endParaRPr lang="ru-RU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3" marR="6103" marT="6103" marB="0" anchor="ctr"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  <a:endParaRPr lang="ru-RU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3" marR="6103" marT="6103" marB="0" anchor="ctr"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3" marR="6103" marT="6103" marB="0" anchor="ctr"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811646"/>
                  </a:ext>
                </a:extLst>
              </a:tr>
              <a:tr h="2617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отраслей и техническая модернизация агропромышленного комплекса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26" marR="6103" marT="6103" marB="0" anchor="ctr"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1 516,1</a:t>
                      </a:r>
                      <a:endParaRPr lang="ru-RU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3" marR="6103" marT="6103" marB="0" anchor="ctr"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1 503,5</a:t>
                      </a:r>
                      <a:endParaRPr lang="ru-RU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3" marR="6103" marT="6103" marB="0" anchor="ctr"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3" marR="6103" marT="6103" marB="0" anchor="ctr"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029790"/>
                  </a:ext>
                </a:extLst>
              </a:tr>
              <a:tr h="3879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отраслей овощеводства и картофелеводства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26" marR="6103" marT="6103" marB="0" anchor="ctr"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225,4</a:t>
                      </a:r>
                      <a:endParaRPr lang="ru-RU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3" marR="6103" marT="6103" marB="0" anchor="ctr"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224,9</a:t>
                      </a:r>
                      <a:endParaRPr lang="ru-RU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3" marR="6103" marT="6103" marB="0" anchor="ctr"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3" marR="6103" marT="6103" marB="0" anchor="ctr"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013933"/>
                  </a:ext>
                </a:extLst>
              </a:tr>
              <a:tr h="5520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Вовлечение в оборот и комплексная мелиорация земель сельскохозяйственного назначения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26" marR="6103" marT="6103" marB="0" anchor="ctr"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88,9</a:t>
                      </a:r>
                      <a:endParaRPr lang="ru-RU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3" marR="6103" marT="6103" marB="0" anchor="ctr"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88,7</a:t>
                      </a:r>
                      <a:endParaRPr lang="ru-RU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3" marR="6103" marT="6103" marB="0" anchor="ctr"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6103" marR="6103" marT="6103" marB="0" anchor="ctr"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434865"/>
                  </a:ext>
                </a:extLst>
              </a:tr>
              <a:tr h="4751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Организация и проведение мероприятий, направленных на популяризацию и поощрение достижений в сфере агропромышленного комплекса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26" marR="6103" marT="6103" marB="0" anchor="ctr"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29,1</a:t>
                      </a:r>
                      <a:endParaRPr lang="ru-RU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3" marR="6103" marT="6103" marB="0" anchor="ctr"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29,1</a:t>
                      </a:r>
                      <a:endParaRPr lang="ru-RU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3" marR="6103" marT="6103" marB="0" anchor="ctr"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3" marR="6103" marT="6103" marB="0" anchor="ctr"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73326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24878" y="124080"/>
            <a:ext cx="9415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FA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Сельское хозяйство в 2025 году,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FA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млн. руб.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8947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81" y="4261923"/>
            <a:ext cx="5282513" cy="268257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194" y="4171371"/>
            <a:ext cx="5090984" cy="2863679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05308"/>
              </p:ext>
            </p:extLst>
          </p:nvPr>
        </p:nvGraphicFramePr>
        <p:xfrm>
          <a:off x="1062681" y="926757"/>
          <a:ext cx="10577383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74147">
                  <a:extLst>
                    <a:ext uri="{9D8B030D-6E8A-4147-A177-3AD203B41FA5}">
                      <a16:colId xmlns:a16="http://schemas.microsoft.com/office/drawing/2014/main" val="1396569612"/>
                    </a:ext>
                  </a:extLst>
                </a:gridCol>
                <a:gridCol w="1662708">
                  <a:extLst>
                    <a:ext uri="{9D8B030D-6E8A-4147-A177-3AD203B41FA5}">
                      <a16:colId xmlns:a16="http://schemas.microsoft.com/office/drawing/2014/main" val="120637047"/>
                    </a:ext>
                  </a:extLst>
                </a:gridCol>
                <a:gridCol w="1759534">
                  <a:extLst>
                    <a:ext uri="{9D8B030D-6E8A-4147-A177-3AD203B41FA5}">
                      <a16:colId xmlns:a16="http://schemas.microsoft.com/office/drawing/2014/main" val="2937362654"/>
                    </a:ext>
                  </a:extLst>
                </a:gridCol>
                <a:gridCol w="1680994">
                  <a:extLst>
                    <a:ext uri="{9D8B030D-6E8A-4147-A177-3AD203B41FA5}">
                      <a16:colId xmlns:a16="http://schemas.microsoft.com/office/drawing/2014/main" val="4107836116"/>
                    </a:ext>
                  </a:extLst>
                </a:gridCol>
              </a:tblGrid>
              <a:tr h="8031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6103" marR="6103" marT="6103" marB="0" anchor="ctr">
                    <a:solidFill>
                      <a:srgbClr val="003366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3" marR="6103" marT="6103" marB="0" anchor="ctr">
                    <a:solidFill>
                      <a:srgbClr val="003366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3" marR="6103" marT="6103" marB="0" anchor="ctr">
                    <a:solidFill>
                      <a:srgbClr val="003366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2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3" marR="6103" marT="6103" marB="0" anchor="ctr">
                    <a:solidFill>
                      <a:srgbClr val="003366">
                        <a:alpha val="7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470942"/>
                  </a:ext>
                </a:extLst>
              </a:tr>
              <a:tr h="7414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</a:rPr>
                        <a:t>Комплексное развитие сельских территорий Липецкой области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26" marR="6103" marT="6103" marB="0" anchor="ctr">
                    <a:solidFill>
                      <a:schemeClr val="tx2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1 878,7</a:t>
                      </a:r>
                      <a:endParaRPr lang="ru-RU" sz="2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3" marR="6103" marT="6103" marB="0" anchor="ctr">
                    <a:solidFill>
                      <a:schemeClr val="tx2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1 876,6</a:t>
                      </a:r>
                    </a:p>
                  </a:txBody>
                  <a:tcPr marL="6103" marR="6103" marT="6103" marB="0" anchor="ctr">
                    <a:solidFill>
                      <a:schemeClr val="tx2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99,9                                                                                                                                                                      </a:t>
                      </a:r>
                      <a:endParaRPr lang="ru-RU" sz="2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3" marR="6103" marT="6103" marB="0" anchor="ctr">
                    <a:solidFill>
                      <a:schemeClr val="tx2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195045"/>
                  </a:ext>
                </a:extLst>
              </a:tr>
              <a:tr h="902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жилищного строительства на сельских территориях и повышение уровня благоустройства домовладений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26" marR="6103" marT="6103" marB="0" anchor="ctr">
                    <a:solidFill>
                      <a:schemeClr val="tx2">
                        <a:lumMod val="20000"/>
                        <a:lumOff val="80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216,7</a:t>
                      </a:r>
                      <a:endParaRPr lang="ru-RU" sz="2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3" marR="6103" marT="6103" marB="0" anchor="ctr">
                    <a:solidFill>
                      <a:schemeClr val="tx2">
                        <a:lumMod val="20000"/>
                        <a:lumOff val="80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216,7</a:t>
                      </a:r>
                      <a:endParaRPr lang="ru-RU" sz="2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3" marR="6103" marT="6103" marB="0" anchor="ctr">
                    <a:solidFill>
                      <a:schemeClr val="tx2">
                        <a:lumMod val="20000"/>
                        <a:lumOff val="80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3" marR="6103" marT="6103" marB="0" anchor="ctr">
                    <a:solidFill>
                      <a:schemeClr val="tx2">
                        <a:lumMod val="20000"/>
                        <a:lumOff val="80000"/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116503"/>
                  </a:ext>
                </a:extLst>
              </a:tr>
              <a:tr h="5807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Благоустройство сельских территорий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26" marR="6103" marT="6103" marB="0" anchor="ctr">
                    <a:solidFill>
                      <a:schemeClr val="tx2">
                        <a:lumMod val="20000"/>
                        <a:lumOff val="80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ru-RU" sz="2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3" marR="6103" marT="6103" marB="0" anchor="ctr">
                    <a:solidFill>
                      <a:schemeClr val="tx2">
                        <a:lumMod val="20000"/>
                        <a:lumOff val="80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</a:t>
                      </a:r>
                      <a:endParaRPr lang="ru-RU" sz="2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3" marR="6103" marT="6103" marB="0" anchor="ctr">
                    <a:solidFill>
                      <a:schemeClr val="tx2">
                        <a:lumMod val="20000"/>
                        <a:lumOff val="80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2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3" marR="6103" marT="6103" marB="0" anchor="ctr">
                    <a:solidFill>
                      <a:schemeClr val="tx2">
                        <a:lumMod val="20000"/>
                        <a:lumOff val="80000"/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599649"/>
                  </a:ext>
                </a:extLst>
              </a:tr>
              <a:tr h="6301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Современный облик сельских территорий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26" marR="6103" marT="6103" marB="0" anchor="ctr">
                    <a:solidFill>
                      <a:schemeClr val="tx2">
                        <a:lumMod val="20000"/>
                        <a:lumOff val="80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1 651,5</a:t>
                      </a:r>
                      <a:endParaRPr lang="ru-RU" sz="2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3" marR="6103" marT="6103" marB="0" anchor="ctr">
                    <a:solidFill>
                      <a:schemeClr val="tx2">
                        <a:lumMod val="20000"/>
                        <a:lumOff val="80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1 649,5</a:t>
                      </a:r>
                      <a:endParaRPr lang="ru-RU" sz="2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3" marR="6103" marT="6103" marB="0" anchor="ctr">
                    <a:solidFill>
                      <a:schemeClr val="tx2">
                        <a:lumMod val="20000"/>
                        <a:lumOff val="80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2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3" marR="6103" marT="6103" marB="0" anchor="ctr">
                    <a:solidFill>
                      <a:schemeClr val="tx2">
                        <a:lumMod val="20000"/>
                        <a:lumOff val="80000"/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81164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24878" y="58766"/>
            <a:ext cx="9415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FA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Сельское хозяйство в 2025 году,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FA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млн. руб.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196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4878" y="58766"/>
            <a:ext cx="9415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FA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Сельское хозяйство в 2025 году,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FA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млн. руб.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54847124"/>
              </p:ext>
            </p:extLst>
          </p:nvPr>
        </p:nvGraphicFramePr>
        <p:xfrm>
          <a:off x="551987" y="1962761"/>
          <a:ext cx="10929770" cy="4700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0446" y="1501098"/>
            <a:ext cx="10055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поддержка малых форм хозяйствования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0446" y="687598"/>
            <a:ext cx="10532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Господдержка, предоставленная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предприятиям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АПК   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2 225,6      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2929" y="1856111"/>
            <a:ext cx="1423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298,5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75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6209" y="153264"/>
            <a:ext cx="9195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деятельность в 2025 году,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289963"/>
              </p:ext>
            </p:extLst>
          </p:nvPr>
        </p:nvGraphicFramePr>
        <p:xfrm>
          <a:off x="914401" y="1224952"/>
          <a:ext cx="10217425" cy="5157660"/>
        </p:xfrm>
        <a:graphic>
          <a:graphicData uri="http://schemas.openxmlformats.org/drawingml/2006/table">
            <a:tbl>
              <a:tblPr/>
              <a:tblGrid>
                <a:gridCol w="5920693">
                  <a:extLst>
                    <a:ext uri="{9D8B030D-6E8A-4147-A177-3AD203B41FA5}">
                      <a16:colId xmlns:a16="http://schemas.microsoft.com/office/drawing/2014/main" val="1576292107"/>
                    </a:ext>
                  </a:extLst>
                </a:gridCol>
                <a:gridCol w="1573213">
                  <a:extLst>
                    <a:ext uri="{9D8B030D-6E8A-4147-A177-3AD203B41FA5}">
                      <a16:colId xmlns:a16="http://schemas.microsoft.com/office/drawing/2014/main" val="4037792128"/>
                    </a:ext>
                  </a:extLst>
                </a:gridCol>
                <a:gridCol w="1408553">
                  <a:extLst>
                    <a:ext uri="{9D8B030D-6E8A-4147-A177-3AD203B41FA5}">
                      <a16:colId xmlns:a16="http://schemas.microsoft.com/office/drawing/2014/main" val="83715696"/>
                    </a:ext>
                  </a:extLst>
                </a:gridCol>
                <a:gridCol w="1314966">
                  <a:extLst>
                    <a:ext uri="{9D8B030D-6E8A-4147-A177-3AD203B41FA5}">
                      <a16:colId xmlns:a16="http://schemas.microsoft.com/office/drawing/2014/main" val="3641099494"/>
                    </a:ext>
                  </a:extLst>
                </a:gridCol>
              </a:tblGrid>
              <a:tr h="7179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8515" marR="8515" marT="8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8515" marR="8515" marT="8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8515" marR="8515" marT="8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8515" marR="8515" marT="8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61849"/>
                  </a:ext>
                </a:extLst>
              </a:tr>
              <a:tr h="584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Дорожное </a:t>
                      </a:r>
                      <a:r>
                        <a:rPr lang="ru-RU" sz="2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хозяйство</a:t>
                      </a:r>
                      <a:endParaRPr lang="ru-RU" sz="2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638" marR="8515" marT="8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15 </a:t>
                      </a:r>
                      <a:r>
                        <a:rPr lang="ru-RU" sz="2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061,0</a:t>
                      </a:r>
                      <a:endParaRPr lang="ru-RU" sz="2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11 </a:t>
                      </a:r>
                      <a:r>
                        <a:rPr lang="ru-RU" sz="2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914,9</a:t>
                      </a:r>
                      <a:endParaRPr lang="ru-RU" sz="2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79,1</a:t>
                      </a:r>
                    </a:p>
                  </a:txBody>
                  <a:tcPr marL="8515" marR="8515" marT="8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027248"/>
                  </a:ext>
                </a:extLst>
              </a:tr>
              <a:tr h="23931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в том числе:</a:t>
                      </a:r>
                    </a:p>
                  </a:txBody>
                  <a:tcPr marL="8515" marR="8515" marT="8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278174"/>
                  </a:ext>
                </a:extLst>
              </a:tr>
              <a:tr h="823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и увеличение пропускной способности автомобильных дорог общего пользования и искусственных сооружений на них</a:t>
                      </a:r>
                    </a:p>
                  </a:txBody>
                  <a:tcPr marL="76638" marR="8515" marT="8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540,2</a:t>
                      </a:r>
                      <a:endParaRPr lang="ru-RU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909,6</a:t>
                      </a:r>
                      <a:endParaRPr lang="ru-RU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59,1</a:t>
                      </a:r>
                    </a:p>
                  </a:txBody>
                  <a:tcPr marL="8515" marR="8515" marT="8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187190"/>
                  </a:ext>
                </a:extLst>
              </a:tr>
              <a:tr h="1157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Приведение автомобильных дорог общего пользования и мостовых сооружений в нормативное транспортно-эксплуатационное состояние и обеспечение сохранности существующей сети дорог</a:t>
                      </a:r>
                    </a:p>
                  </a:txBody>
                  <a:tcPr marL="76638" marR="8515" marT="8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 </a:t>
                      </a:r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474,4</a:t>
                      </a:r>
                      <a:endParaRPr lang="ru-RU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 </a:t>
                      </a:r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153,1</a:t>
                      </a:r>
                      <a:endParaRPr lang="ru-RU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68,9</a:t>
                      </a:r>
                    </a:p>
                  </a:txBody>
                  <a:tcPr marL="8515" marR="8515" marT="8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386958"/>
                  </a:ext>
                </a:extLst>
              </a:tr>
              <a:tr h="3924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Региональная и местная дорожная сеть</a:t>
                      </a:r>
                    </a:p>
                  </a:txBody>
                  <a:tcPr marL="76638" marR="8515" marT="8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 </a:t>
                      </a:r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368,0</a:t>
                      </a:r>
                      <a:endParaRPr lang="ru-RU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 </a:t>
                      </a:r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264,6</a:t>
                      </a:r>
                      <a:endParaRPr lang="ru-RU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98,1</a:t>
                      </a:r>
                    </a:p>
                  </a:txBody>
                  <a:tcPr marL="8515" marR="8515" marT="8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375434"/>
                  </a:ext>
                </a:extLst>
              </a:tr>
              <a:tr h="3399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из них федеральные средства</a:t>
                      </a:r>
                    </a:p>
                  </a:txBody>
                  <a:tcPr marL="76638" marR="8515" marT="8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16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534,6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16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534,6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8515" marR="8515" marT="8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156357"/>
                  </a:ext>
                </a:extLst>
              </a:tr>
              <a:tr h="4786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Общесистемные меры развития дорожного хозяйства</a:t>
                      </a:r>
                    </a:p>
                  </a:txBody>
                  <a:tcPr marL="76638" marR="8515" marT="8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144,9</a:t>
                      </a:r>
                      <a:endParaRPr lang="ru-RU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144,8</a:t>
                      </a:r>
                      <a:endParaRPr lang="ru-RU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8515" marR="8515" marT="8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192570"/>
                  </a:ext>
                </a:extLst>
              </a:tr>
              <a:tr h="4111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из них федеральные средства</a:t>
                      </a:r>
                    </a:p>
                  </a:txBody>
                  <a:tcPr marL="76638" marR="8515" marT="8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69,6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69,6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15" marR="8515" marT="8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8515" marR="8515" marT="8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876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7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6209" y="153264"/>
            <a:ext cx="9195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 в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году,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56714"/>
              </p:ext>
            </p:extLst>
          </p:nvPr>
        </p:nvGraphicFramePr>
        <p:xfrm>
          <a:off x="681488" y="1365654"/>
          <a:ext cx="10532852" cy="4901582"/>
        </p:xfrm>
        <a:graphic>
          <a:graphicData uri="http://schemas.openxmlformats.org/drawingml/2006/table">
            <a:tbl>
              <a:tblPr/>
              <a:tblGrid>
                <a:gridCol w="5801505">
                  <a:extLst>
                    <a:ext uri="{9D8B030D-6E8A-4147-A177-3AD203B41FA5}">
                      <a16:colId xmlns:a16="http://schemas.microsoft.com/office/drawing/2014/main" val="3678039181"/>
                    </a:ext>
                  </a:extLst>
                </a:gridCol>
                <a:gridCol w="1574079">
                  <a:extLst>
                    <a:ext uri="{9D8B030D-6E8A-4147-A177-3AD203B41FA5}">
                      <a16:colId xmlns:a16="http://schemas.microsoft.com/office/drawing/2014/main" val="1411856523"/>
                    </a:ext>
                  </a:extLst>
                </a:gridCol>
                <a:gridCol w="1682151">
                  <a:extLst>
                    <a:ext uri="{9D8B030D-6E8A-4147-A177-3AD203B41FA5}">
                      <a16:colId xmlns:a16="http://schemas.microsoft.com/office/drawing/2014/main" val="280844125"/>
                    </a:ext>
                  </a:extLst>
                </a:gridCol>
                <a:gridCol w="1475117">
                  <a:extLst>
                    <a:ext uri="{9D8B030D-6E8A-4147-A177-3AD203B41FA5}">
                      <a16:colId xmlns:a16="http://schemas.microsoft.com/office/drawing/2014/main" val="862213475"/>
                    </a:ext>
                  </a:extLst>
                </a:gridCol>
              </a:tblGrid>
              <a:tr h="7269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8515" marR="8515" marT="8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8515" marR="8515" marT="8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8515" marR="8515" marT="8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8515" marR="8515" marT="8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820753"/>
                  </a:ext>
                </a:extLst>
              </a:tr>
              <a:tr h="7269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Всего</a:t>
                      </a:r>
                      <a:endParaRPr lang="ru-RU" sz="2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2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363,4</a:t>
                      </a:r>
                      <a:endParaRPr lang="ru-RU" sz="2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2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258,1</a:t>
                      </a:r>
                      <a:endParaRPr lang="ru-RU" sz="2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829015"/>
                  </a:ext>
                </a:extLst>
              </a:tr>
              <a:tr h="30322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в том числе: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008931"/>
                  </a:ext>
                </a:extLst>
              </a:tr>
              <a:tr h="5416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общественного транспорта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759,5</a:t>
                      </a:r>
                      <a:endParaRPr lang="ru-RU" sz="2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759,4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755331"/>
                  </a:ext>
                </a:extLst>
              </a:tr>
              <a:tr h="3777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                    </a:t>
                      </a:r>
                      <a:r>
                        <a:rPr lang="ru-RU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 федеральные средства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713,9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713,9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865463"/>
                  </a:ext>
                </a:extLst>
              </a:tr>
              <a:tr h="785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Организация и развитие транспортного обслуживания населения Липецкой области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2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481,8</a:t>
                      </a:r>
                      <a:endParaRPr lang="ru-RU" sz="2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2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367,7</a:t>
                      </a:r>
                      <a:endParaRPr lang="ru-RU" sz="2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70087"/>
                  </a:ext>
                </a:extLst>
              </a:tr>
              <a:tr h="317821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</a:t>
                      </a:r>
                      <a:r>
                        <a:rPr lang="ru-RU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601066"/>
                  </a:ext>
                </a:extLst>
              </a:tr>
              <a:tr h="474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регулярные перевозки автотранспортом</a:t>
                      </a:r>
                    </a:p>
                  </a:txBody>
                  <a:tcPr marL="8572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589,3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577,1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873280"/>
                  </a:ext>
                </a:extLst>
              </a:tr>
              <a:tr h="6361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регулярные перевозки  железнодорожным транспортом</a:t>
                      </a:r>
                    </a:p>
                  </a:txBody>
                  <a:tcPr marL="8572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197,6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173,9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060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65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36913" y="259647"/>
            <a:ext cx="7443788" cy="588963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109254" y="1221787"/>
            <a:ext cx="4749553" cy="5144088"/>
          </a:xfrm>
          <a:prstGeom prst="rect">
            <a:avLst/>
          </a:prstGeom>
          <a:noFill/>
          <a:effectLst>
            <a:softEdge rad="635000"/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22122"/>
              </a:buClr>
              <a:buSz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</a:rPr>
              <a:t>Бюджет</a:t>
            </a: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</a:rPr>
              <a:t>(от старонормандского –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</a:rPr>
              <a:t>кошель, сумка, кожаный мешок) – форма образования и расходования денежных средств, предназначенных для финансового обеспечения задач и  функций государства и местного самоуправления.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22122"/>
              </a:buClr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22122"/>
              </a:buClr>
              <a:buSz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</a:rPr>
              <a:t>Доходы бюджета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</a:rPr>
              <a:t>– безвозмездные и безвозвратные поступления денежных средств в бюджет: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22122"/>
              </a:buClr>
              <a:buSzTx/>
              <a:buNone/>
              <a:tabLst/>
              <a:defRPr/>
            </a:pPr>
            <a:endParaRPr lang="ru-RU" sz="1800" dirty="0">
              <a:solidFill>
                <a:srgbClr val="003366"/>
              </a:solidFill>
              <a:latin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22122"/>
              </a:buClr>
              <a:buSzTx/>
              <a:buNone/>
              <a:tabLst/>
              <a:defRPr/>
            </a:pPr>
            <a:r>
              <a:rPr lang="ru-RU" sz="1800" b="1" u="sng" dirty="0">
                <a:solidFill>
                  <a:srgbClr val="003366"/>
                </a:solidFill>
                <a:latin typeface="Times New Roman"/>
              </a:rPr>
              <a:t>Налоговые доходы</a:t>
            </a:r>
            <a:r>
              <a:rPr lang="ru-RU" sz="1800" b="1" i="1" dirty="0">
                <a:solidFill>
                  <a:srgbClr val="003366"/>
                </a:solidFill>
                <a:latin typeface="Times New Roman"/>
              </a:rPr>
              <a:t> </a:t>
            </a:r>
            <a:r>
              <a:rPr lang="ru-RU" sz="1800" dirty="0">
                <a:solidFill>
                  <a:srgbClr val="003366"/>
                </a:solidFill>
                <a:latin typeface="Times New Roman"/>
              </a:rPr>
              <a:t>– поступления от уплаты налогов, установленных Налоговым кодексом РФ    (налог на прибыль, налог на доходы физических лиц, налог на имущество организаций и др.);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5158" y="1419659"/>
            <a:ext cx="4986068" cy="380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922122"/>
              </a:buClr>
              <a:defRPr/>
            </a:pPr>
            <a:r>
              <a:rPr lang="ru-RU" b="1" u="sng" dirty="0">
                <a:solidFill>
                  <a:srgbClr val="003366"/>
                </a:solidFill>
                <a:latin typeface="Times New Roman"/>
              </a:rPr>
              <a:t>Неналоговые доходы </a:t>
            </a:r>
            <a:r>
              <a:rPr lang="ru-RU" dirty="0">
                <a:solidFill>
                  <a:srgbClr val="003366"/>
                </a:solidFill>
                <a:latin typeface="Times New Roman"/>
              </a:rPr>
              <a:t>– поступления от уплаты пошлин и сборов, установленных законодательством РФ, доходы от использования государственного имущества, плата за негативное воздействие на окружающую среду, штрафы за нарушение законодательства и др.;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922122"/>
              </a:buClr>
              <a:defRPr/>
            </a:pPr>
            <a:endParaRPr lang="ru-RU" dirty="0">
              <a:solidFill>
                <a:srgbClr val="003366"/>
              </a:solidFill>
              <a:latin typeface="Times New Roman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922122"/>
              </a:buClr>
              <a:defRPr/>
            </a:pPr>
            <a:r>
              <a:rPr lang="ru-RU" b="1" u="sng" dirty="0">
                <a:solidFill>
                  <a:srgbClr val="003366"/>
                </a:solidFill>
                <a:latin typeface="Times New Roman"/>
              </a:rPr>
              <a:t>Безвозмездные поступления </a:t>
            </a:r>
            <a:r>
              <a:rPr lang="ru-RU" dirty="0">
                <a:solidFill>
                  <a:srgbClr val="003366"/>
                </a:solidFill>
                <a:latin typeface="Times New Roman"/>
              </a:rPr>
              <a:t>– поступления от других бюджетов бюджетной системы, граждан и организаций (межбюджетные поступления из федерального бюджета в виде дотаций, субвенций, субсидий, поступления от юридических и физических лиц).</a:t>
            </a:r>
          </a:p>
        </p:txBody>
      </p:sp>
    </p:spTree>
    <p:extLst>
      <p:ext uri="{BB962C8B-B14F-4D97-AF65-F5344CB8AC3E}">
        <p14:creationId xmlns:p14="http://schemas.microsoft.com/office/powerpoint/2010/main" val="174469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0172" y="164387"/>
            <a:ext cx="10048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 в 2025 году</a:t>
            </a:r>
            <a:endParaRPr lang="ru-RU" sz="3600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01381"/>
              </p:ext>
            </p:extLst>
          </p:nvPr>
        </p:nvGraphicFramePr>
        <p:xfrm>
          <a:off x="625151" y="920549"/>
          <a:ext cx="11084767" cy="5937450"/>
        </p:xfrm>
        <a:graphic>
          <a:graphicData uri="http://schemas.openxmlformats.org/drawingml/2006/table">
            <a:tbl>
              <a:tblPr/>
              <a:tblGrid>
                <a:gridCol w="11084767">
                  <a:extLst>
                    <a:ext uri="{9D8B030D-6E8A-4147-A177-3AD203B41FA5}">
                      <a16:colId xmlns:a16="http://schemas.microsoft.com/office/drawing/2014/main" val="3764798407"/>
                    </a:ext>
                  </a:extLst>
                </a:gridCol>
              </a:tblGrid>
              <a:tr h="12848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</a:t>
                      </a:r>
                      <a:r>
                        <a:rPr lang="ru-RU" sz="28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финансирования развития централизованной системы водоснабжения и водоотведения в 2025 году: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7856106"/>
                  </a:ext>
                </a:extLst>
              </a:tr>
              <a:tr h="917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</a:rPr>
                        <a:t>Строительство  и реконструкция объектов в сфере водоснабжения и водоотведения – 2 175,0 млн. руб., в т. ч. 314,5 млн. руб. за счет средств ФБ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EC6"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973217"/>
                  </a:ext>
                </a:extLst>
              </a:tr>
              <a:tr h="7401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</a:rPr>
                        <a:t>(Реализовывалось 75 проектов, из них 60 проектов завершено в 2025 г.)</a:t>
                      </a:r>
                      <a:endParaRPr kumimoji="0" lang="ru-RU" sz="20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108539"/>
                  </a:ext>
                </a:extLst>
              </a:tr>
              <a:tr h="122379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</a:rPr>
                        <a:t>Поддержка организаций, осуществляющих холодное водоснабжение и водоотведение – 980,8 млн. руб.</a:t>
                      </a:r>
                      <a:endParaRPr kumimoji="0" lang="ru-RU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8EC6"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228385"/>
                  </a:ext>
                </a:extLst>
              </a:tr>
              <a:tr h="12503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000" b="1" i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(Капитальный ремонт </a:t>
                      </a:r>
                      <a:r>
                        <a:rPr lang="ru-RU" sz="2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скважин, сетей водоснабжения и водоотведения, обустройство зон санитарной охраны скважин, </a:t>
                      </a:r>
                      <a:r>
                        <a:rPr lang="ru-RU" sz="20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станций очистки, приобретение материалов и оборудования для текущих ремонтов)</a:t>
                      </a:r>
                      <a:endParaRPr lang="ru-RU" sz="2000" b="0" i="1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4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232545"/>
                  </a:ext>
                </a:extLst>
              </a:tr>
              <a:tr h="5209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2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888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313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5654" y="133564"/>
            <a:ext cx="1034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 в 2025 году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23317" y="779895"/>
            <a:ext cx="9842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развития централизованной системы водоснабжения и водоотведения в 2025 году, млн. руб.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7821457"/>
              </p:ext>
            </p:extLst>
          </p:nvPr>
        </p:nvGraphicFramePr>
        <p:xfrm>
          <a:off x="419553" y="1701798"/>
          <a:ext cx="10808412" cy="5431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8218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3390" y="285376"/>
            <a:ext cx="10092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 в 2025 году</a:t>
            </a:r>
            <a:endParaRPr lang="ru-RU" sz="36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42969873"/>
              </p:ext>
            </p:extLst>
          </p:nvPr>
        </p:nvGraphicFramePr>
        <p:xfrm>
          <a:off x="203199" y="931707"/>
          <a:ext cx="11792826" cy="5771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8120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4634" y="233426"/>
            <a:ext cx="100318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жилищно-коммунального хозяйства в 2025 году,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700812"/>
              </p:ext>
            </p:extLst>
          </p:nvPr>
        </p:nvGraphicFramePr>
        <p:xfrm>
          <a:off x="905933" y="1588558"/>
          <a:ext cx="9168685" cy="44979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54545">
                  <a:extLst>
                    <a:ext uri="{9D8B030D-6E8A-4147-A177-3AD203B41FA5}">
                      <a16:colId xmlns:a16="http://schemas.microsoft.com/office/drawing/2014/main" val="2558979102"/>
                    </a:ext>
                  </a:extLst>
                </a:gridCol>
                <a:gridCol w="1572144">
                  <a:extLst>
                    <a:ext uri="{9D8B030D-6E8A-4147-A177-3AD203B41FA5}">
                      <a16:colId xmlns:a16="http://schemas.microsoft.com/office/drawing/2014/main" val="1971088587"/>
                    </a:ext>
                  </a:extLst>
                </a:gridCol>
                <a:gridCol w="1547681">
                  <a:extLst>
                    <a:ext uri="{9D8B030D-6E8A-4147-A177-3AD203B41FA5}">
                      <a16:colId xmlns:a16="http://schemas.microsoft.com/office/drawing/2014/main" val="422583123"/>
                    </a:ext>
                  </a:extLst>
                </a:gridCol>
                <a:gridCol w="1494315">
                  <a:extLst>
                    <a:ext uri="{9D8B030D-6E8A-4147-A177-3AD203B41FA5}">
                      <a16:colId xmlns:a16="http://schemas.microsoft.com/office/drawing/2014/main" val="2908492679"/>
                    </a:ext>
                  </a:extLst>
                </a:gridCol>
              </a:tblGrid>
              <a:tr h="8980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раздела, подраздела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  <a:alpha val="8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181338"/>
                  </a:ext>
                </a:extLst>
              </a:tr>
              <a:tr h="8629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solidFill>
                      <a:schemeClr val="tx2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7 279,2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6 559,4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90,1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641797"/>
                  </a:ext>
                </a:extLst>
              </a:tr>
              <a:tr h="410431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в </a:t>
                      </a:r>
                      <a:r>
                        <a:rPr lang="ru-RU" sz="20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solidFill>
                      <a:schemeClr val="tx2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493465"/>
                  </a:ext>
                </a:extLst>
              </a:tr>
              <a:tr h="4780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Жилищное </a:t>
                      </a:r>
                      <a:r>
                        <a:rPr lang="ru-RU" sz="20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хозяйство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solidFill>
                      <a:schemeClr val="tx2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1 708,9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1 708,9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712476"/>
                  </a:ext>
                </a:extLst>
              </a:tr>
              <a:tr h="6851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Коммунальное хозяйство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solidFill>
                      <a:schemeClr val="tx2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3 769,0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3 228,2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85,7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945997"/>
                  </a:ext>
                </a:extLst>
              </a:tr>
              <a:tr h="6214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Благоустройство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solidFill>
                      <a:schemeClr val="tx2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1 309,6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1 131,5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86,4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154441"/>
                  </a:ext>
                </a:extLst>
              </a:tr>
              <a:tr h="5417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Другие </a:t>
                      </a:r>
                      <a:r>
                        <a:rPr lang="ru-RU" sz="20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в области ЖКХ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solidFill>
                      <a:schemeClr val="tx2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491,7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490,8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645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07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21998613"/>
              </p:ext>
            </p:extLst>
          </p:nvPr>
        </p:nvGraphicFramePr>
        <p:xfrm>
          <a:off x="665019" y="1204286"/>
          <a:ext cx="10889672" cy="5296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00300" y="197427"/>
            <a:ext cx="9154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Лесное хозяйство в 2025 году</a:t>
            </a:r>
          </a:p>
        </p:txBody>
      </p:sp>
    </p:spTree>
    <p:extLst>
      <p:ext uri="{BB962C8B-B14F-4D97-AF65-F5344CB8AC3E}">
        <p14:creationId xmlns:p14="http://schemas.microsoft.com/office/powerpoint/2010/main" val="3256951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9104" y="0"/>
            <a:ext cx="103267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жилыми помещениями детей-сирот и детей, оставшихся без попечения родителей,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23296"/>
              </p:ext>
            </p:extLst>
          </p:nvPr>
        </p:nvGraphicFramePr>
        <p:xfrm>
          <a:off x="3553654" y="1754326"/>
          <a:ext cx="7785318" cy="421495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110465">
                  <a:extLst>
                    <a:ext uri="{9D8B030D-6E8A-4147-A177-3AD203B41FA5}">
                      <a16:colId xmlns:a16="http://schemas.microsoft.com/office/drawing/2014/main" val="919800701"/>
                    </a:ext>
                  </a:extLst>
                </a:gridCol>
                <a:gridCol w="1897811">
                  <a:extLst>
                    <a:ext uri="{9D8B030D-6E8A-4147-A177-3AD203B41FA5}">
                      <a16:colId xmlns:a16="http://schemas.microsoft.com/office/drawing/2014/main" val="2186128263"/>
                    </a:ext>
                  </a:extLst>
                </a:gridCol>
                <a:gridCol w="1777042">
                  <a:extLst>
                    <a:ext uri="{9D8B030D-6E8A-4147-A177-3AD203B41FA5}">
                      <a16:colId xmlns:a16="http://schemas.microsoft.com/office/drawing/2014/main" val="170854260"/>
                    </a:ext>
                  </a:extLst>
                </a:gridCol>
              </a:tblGrid>
              <a:tr h="96090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8E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algn="ctr" rtl="0" fontAlgn="ctr"/>
                      <a:r>
                        <a:rPr lang="ru-RU" sz="2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8E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algn="ctr" rtl="0" fontAlgn="ctr"/>
                      <a:r>
                        <a:rPr lang="ru-RU" sz="2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8EC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004778"/>
                  </a:ext>
                </a:extLst>
              </a:tr>
              <a:tr h="6264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1 268,2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1 391,5</a:t>
                      </a:r>
                      <a:endParaRPr lang="ru-RU" sz="2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694982"/>
                  </a:ext>
                </a:extLst>
              </a:tr>
              <a:tr h="8135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выплаты на приобретение жилья (сертификаты)</a:t>
                      </a:r>
                      <a:endParaRPr lang="ru-RU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4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4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136,4</a:t>
                      </a:r>
                      <a:endParaRPr lang="ru-RU" sz="2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4980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509212"/>
                  </a:ext>
                </a:extLst>
              </a:tr>
              <a:tr h="697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 жилья, из них</a:t>
                      </a:r>
                      <a:endParaRPr lang="ru-RU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1 152,7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1 255,1</a:t>
                      </a:r>
                      <a:endParaRPr lang="ru-RU" sz="2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836793"/>
                  </a:ext>
                </a:extLst>
              </a:tr>
              <a:tr h="54459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федеральные средства</a:t>
                      </a:r>
                      <a:endParaRPr lang="ru-RU" sz="2400" b="0" i="1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63,1</a:t>
                      </a:r>
                      <a:endParaRPr lang="ru-RU" sz="2400" b="0" i="1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386494"/>
                  </a:ext>
                </a:extLst>
              </a:tr>
              <a:tr h="57236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областные средства</a:t>
                      </a:r>
                      <a:endParaRPr lang="ru-RU" sz="2400" b="0" i="1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1 083,6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1 192,0</a:t>
                      </a:r>
                      <a:endParaRPr lang="ru-RU" sz="2400" b="0" i="1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089690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6" t="34722" r="11602" b="1666"/>
          <a:stretch/>
        </p:blipFill>
        <p:spPr>
          <a:xfrm>
            <a:off x="-314325" y="1150218"/>
            <a:ext cx="4324350" cy="512445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733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612498"/>
              </p:ext>
            </p:extLst>
          </p:nvPr>
        </p:nvGraphicFramePr>
        <p:xfrm>
          <a:off x="1027042" y="1212575"/>
          <a:ext cx="9528313" cy="5128591"/>
        </p:xfrm>
        <a:graphic>
          <a:graphicData uri="http://schemas.openxmlformats.org/drawingml/2006/table">
            <a:tbl>
              <a:tblPr/>
              <a:tblGrid>
                <a:gridCol w="4216760">
                  <a:extLst>
                    <a:ext uri="{9D8B030D-6E8A-4147-A177-3AD203B41FA5}">
                      <a16:colId xmlns:a16="http://schemas.microsoft.com/office/drawing/2014/main" val="3858678134"/>
                    </a:ext>
                  </a:extLst>
                </a:gridCol>
                <a:gridCol w="1727948">
                  <a:extLst>
                    <a:ext uri="{9D8B030D-6E8A-4147-A177-3AD203B41FA5}">
                      <a16:colId xmlns:a16="http://schemas.microsoft.com/office/drawing/2014/main" val="2707992273"/>
                    </a:ext>
                  </a:extLst>
                </a:gridCol>
                <a:gridCol w="1797795">
                  <a:extLst>
                    <a:ext uri="{9D8B030D-6E8A-4147-A177-3AD203B41FA5}">
                      <a16:colId xmlns:a16="http://schemas.microsoft.com/office/drawing/2014/main" val="1606065600"/>
                    </a:ext>
                  </a:extLst>
                </a:gridCol>
                <a:gridCol w="1785810">
                  <a:extLst>
                    <a:ext uri="{9D8B030D-6E8A-4147-A177-3AD203B41FA5}">
                      <a16:colId xmlns:a16="http://schemas.microsoft.com/office/drawing/2014/main" val="1332310252"/>
                    </a:ext>
                  </a:extLst>
                </a:gridCol>
              </a:tblGrid>
              <a:tr h="5064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8250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8250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исполнение</a:t>
                      </a:r>
                    </a:p>
                  </a:txBody>
                  <a:tcPr marL="8250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8250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765023"/>
                  </a:ext>
                </a:extLst>
              </a:tr>
              <a:tr h="5073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74253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6 598,2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6 567,1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99,5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  <a:alpha val="6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675190"/>
                  </a:ext>
                </a:extLst>
              </a:tr>
              <a:tr h="496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74253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16 899,3 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16 640,3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98,5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  <a:alpha val="6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00009"/>
                  </a:ext>
                </a:extLst>
              </a:tr>
              <a:tr h="6154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l" fontAlgn="ctr"/>
                      <a:r>
                        <a:rPr lang="ru-RU" sz="1800" b="1" i="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74253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735,4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730,0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99,3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  <a:alpha val="6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075250"/>
                  </a:ext>
                </a:extLst>
              </a:tr>
              <a:tr h="624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l" fontAlgn="ctr"/>
                      <a:r>
                        <a:rPr lang="ru-RU" sz="1800" b="1" i="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Среднее профессиональное образование</a:t>
                      </a:r>
                    </a:p>
                  </a:txBody>
                  <a:tcPr marL="74253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3 269,4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3 246,5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99,3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  <a:alpha val="6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394045"/>
                  </a:ext>
                </a:extLst>
              </a:tr>
              <a:tr h="8352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l" fontAlgn="ctr"/>
                      <a:r>
                        <a:rPr lang="ru-RU" sz="1800" b="1" i="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Профессиональная подготовка, переподготовка и повышение квалиффикации</a:t>
                      </a:r>
                    </a:p>
                  </a:txBody>
                  <a:tcPr marL="74253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190,1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190,1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  <a:alpha val="6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305059"/>
                  </a:ext>
                </a:extLst>
              </a:tr>
              <a:tr h="5391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l" fontAlgn="ctr"/>
                      <a:r>
                        <a:rPr lang="ru-RU" sz="1800" b="1" i="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Молодёжная политика</a:t>
                      </a:r>
                    </a:p>
                  </a:txBody>
                  <a:tcPr marL="74253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509,1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483,7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95,0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  <a:alpha val="6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018504"/>
                  </a:ext>
                </a:extLst>
              </a:tr>
              <a:tr h="4969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l" fontAlgn="ctr"/>
                      <a:r>
                        <a:rPr lang="ru-RU" sz="1800" b="1" i="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74253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2 195,4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1 895,4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86,3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  <a:alpha val="6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434441"/>
                  </a:ext>
                </a:extLst>
              </a:tr>
              <a:tr h="5068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В С Е Г О </a:t>
                      </a:r>
                    </a:p>
                  </a:txBody>
                  <a:tcPr marL="74253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30 396,8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29 753,0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97,9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5334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04661" y="298174"/>
            <a:ext cx="8796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sz="32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2025 году, </a:t>
            </a:r>
            <a:r>
              <a:rPr lang="ru-RU" sz="28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072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78756" y="0"/>
            <a:ext cx="110132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Госпрограмма «Развитие образования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Липецкой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области»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2025 году, </a:t>
            </a:r>
            <a:r>
              <a:rPr lang="ru-RU" sz="2800" b="1" kern="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sz="2800" kern="0" dirty="0">
              <a:solidFill>
                <a:sysClr val="windowText" lastClr="00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938787"/>
              </p:ext>
            </p:extLst>
          </p:nvPr>
        </p:nvGraphicFramePr>
        <p:xfrm>
          <a:off x="1084780" y="1171253"/>
          <a:ext cx="9852916" cy="2357292"/>
        </p:xfrm>
        <a:graphic>
          <a:graphicData uri="http://schemas.openxmlformats.org/drawingml/2006/table">
            <a:tbl>
              <a:tblPr/>
              <a:tblGrid>
                <a:gridCol w="3325844">
                  <a:extLst>
                    <a:ext uri="{9D8B030D-6E8A-4147-A177-3AD203B41FA5}">
                      <a16:colId xmlns:a16="http://schemas.microsoft.com/office/drawing/2014/main" val="3210522715"/>
                    </a:ext>
                  </a:extLst>
                </a:gridCol>
                <a:gridCol w="3224638">
                  <a:extLst>
                    <a:ext uri="{9D8B030D-6E8A-4147-A177-3AD203B41FA5}">
                      <a16:colId xmlns:a16="http://schemas.microsoft.com/office/drawing/2014/main" val="1874841900"/>
                    </a:ext>
                  </a:extLst>
                </a:gridCol>
                <a:gridCol w="3302434">
                  <a:extLst>
                    <a:ext uri="{9D8B030D-6E8A-4147-A177-3AD203B41FA5}">
                      <a16:colId xmlns:a16="http://schemas.microsoft.com/office/drawing/2014/main" val="2637575427"/>
                    </a:ext>
                  </a:extLst>
                </a:gridCol>
              </a:tblGrid>
              <a:tr h="529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8250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исполнение</a:t>
                      </a:r>
                    </a:p>
                  </a:txBody>
                  <a:tcPr marL="8250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8250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923537"/>
                  </a:ext>
                </a:extLst>
              </a:tr>
              <a:tr h="5097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2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r>
                        <a:rPr lang="ru-RU" sz="2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141,8</a:t>
                      </a:r>
                      <a:endParaRPr lang="ru-RU" sz="28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27 </a:t>
                      </a:r>
                      <a:r>
                        <a:rPr lang="en-US" sz="2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538</a:t>
                      </a:r>
                      <a:r>
                        <a:rPr lang="ru-RU" sz="2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,8</a:t>
                      </a:r>
                      <a:endParaRPr lang="ru-RU" sz="28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97,</a:t>
                      </a:r>
                      <a:r>
                        <a:rPr lang="en-US" sz="2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28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  <a:alpha val="6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291813"/>
                  </a:ext>
                </a:extLst>
              </a:tr>
              <a:tr h="271241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     в том числе: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областного бюджета</a:t>
                      </a:r>
                      <a:endParaRPr lang="ru-RU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  <a:alpha val="63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282121"/>
                  </a:ext>
                </a:extLst>
              </a:tr>
              <a:tr h="3736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  <a:r>
                        <a:rPr lang="en-US" sz="2400" b="1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 014,3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25 </a:t>
                      </a:r>
                      <a:r>
                        <a:rPr lang="en-US" sz="2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446,8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97,8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  <a:alpha val="6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940998"/>
                  </a:ext>
                </a:extLst>
              </a:tr>
              <a:tr h="288463">
                <a:tc gridSpan="3">
                  <a:txBody>
                    <a:bodyPr/>
                    <a:lstStyle/>
                    <a:p>
                      <a:r>
                        <a:rPr lang="ru-RU" sz="1600" dirty="0" smtClean="0"/>
                        <a:t>                                </a:t>
                      </a:r>
                      <a:r>
                        <a:rPr lang="ru-RU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федерального бюджета</a:t>
                      </a:r>
                      <a:endParaRPr lang="ru-RU" sz="1600" dirty="0"/>
                    </a:p>
                  </a:txBody>
                  <a:tcPr marL="8250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  <a:alpha val="63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8250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214914"/>
                  </a:ext>
                </a:extLst>
              </a:tr>
              <a:tr h="3841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en-US" sz="2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127,5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ru-RU" sz="2400" b="1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091,2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98,3</a:t>
                      </a:r>
                    </a:p>
                  </a:txBody>
                  <a:tcPr marL="8250" marR="8250" marT="82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  <a:alpha val="6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843086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100290"/>
              </p:ext>
            </p:extLst>
          </p:nvPr>
        </p:nvGraphicFramePr>
        <p:xfrm>
          <a:off x="1084780" y="3528545"/>
          <a:ext cx="9852916" cy="2900361"/>
        </p:xfrm>
        <a:graphic>
          <a:graphicData uri="http://schemas.openxmlformats.org/drawingml/2006/table">
            <a:tbl>
              <a:tblPr firstRow="1" bandRow="1"/>
              <a:tblGrid>
                <a:gridCol w="4228361">
                  <a:extLst>
                    <a:ext uri="{9D8B030D-6E8A-4147-A177-3AD203B41FA5}">
                      <a16:colId xmlns:a16="http://schemas.microsoft.com/office/drawing/2014/main" val="4169661334"/>
                    </a:ext>
                  </a:extLst>
                </a:gridCol>
                <a:gridCol w="1050337">
                  <a:extLst>
                    <a:ext uri="{9D8B030D-6E8A-4147-A177-3AD203B41FA5}">
                      <a16:colId xmlns:a16="http://schemas.microsoft.com/office/drawing/2014/main" val="3421006355"/>
                    </a:ext>
                  </a:extLst>
                </a:gridCol>
                <a:gridCol w="1054359">
                  <a:extLst>
                    <a:ext uri="{9D8B030D-6E8A-4147-A177-3AD203B41FA5}">
                      <a16:colId xmlns:a16="http://schemas.microsoft.com/office/drawing/2014/main" val="950600393"/>
                    </a:ext>
                  </a:extLst>
                </a:gridCol>
                <a:gridCol w="1231904">
                  <a:extLst>
                    <a:ext uri="{9D8B030D-6E8A-4147-A177-3AD203B41FA5}">
                      <a16:colId xmlns:a16="http://schemas.microsoft.com/office/drawing/2014/main" val="435012766"/>
                    </a:ext>
                  </a:extLst>
                </a:gridCol>
                <a:gridCol w="1039980">
                  <a:extLst>
                    <a:ext uri="{9D8B030D-6E8A-4147-A177-3AD203B41FA5}">
                      <a16:colId xmlns:a16="http://schemas.microsoft.com/office/drawing/2014/main" val="3639464131"/>
                    </a:ext>
                  </a:extLst>
                </a:gridCol>
                <a:gridCol w="1247975">
                  <a:extLst>
                    <a:ext uri="{9D8B030D-6E8A-4147-A177-3AD203B41FA5}">
                      <a16:colId xmlns:a16="http://schemas.microsoft.com/office/drawing/2014/main" val="4004958192"/>
                    </a:ext>
                  </a:extLst>
                </a:gridCol>
              </a:tblGrid>
              <a:tr h="5575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т. ч. средства федерального бюджета 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т. ч. средства федерального бюджета 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198894"/>
                  </a:ext>
                </a:extLst>
              </a:tr>
              <a:tr h="55992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зданий и оснащение оборудованием общеобразовательных организаций (9 учреждений)</a:t>
                      </a:r>
                    </a:p>
                  </a:txBody>
                  <a:tcPr marL="857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1 034,6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746,0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1 026,6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677142"/>
                  </a:ext>
                </a:extLst>
              </a:tr>
              <a:tr h="5499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оборудование для предметов "Основы безопасности и защиты Родины" и "Труд (Технология)" (221 учреждение)</a:t>
                      </a:r>
                    </a:p>
                  </a:txBody>
                  <a:tcPr marL="857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131,7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131,7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99577"/>
                  </a:ext>
                </a:extLst>
              </a:tr>
              <a:tr h="3724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ежемесячные выплаты за классное руководство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775,5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775,5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768,1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768,1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244376"/>
                  </a:ext>
                </a:extLst>
              </a:tr>
              <a:tr h="3737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 загородного детского отдыха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991,6</a:t>
                      </a:r>
                      <a:endParaRPr lang="ru-RU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164,1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897,7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164,1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90,5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099262"/>
                  </a:ext>
                </a:extLst>
              </a:tr>
              <a:tr h="3737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завершение строительства двух школ в г. Липецке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en-U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,1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156,2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246,4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136,8</a:t>
                      </a:r>
                      <a:endParaRPr lang="ru-RU" sz="1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606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6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4817" y="0"/>
            <a:ext cx="84118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FA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Культура в 2025 году,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FA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млн. руб.</a:t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FA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02864"/>
              </p:ext>
            </p:extLst>
          </p:nvPr>
        </p:nvGraphicFramePr>
        <p:xfrm>
          <a:off x="5046132" y="849919"/>
          <a:ext cx="6871890" cy="2207111"/>
        </p:xfrm>
        <a:graphic>
          <a:graphicData uri="http://schemas.openxmlformats.org/drawingml/2006/table">
            <a:tbl>
              <a:tblPr/>
              <a:tblGrid>
                <a:gridCol w="3149601">
                  <a:extLst>
                    <a:ext uri="{9D8B030D-6E8A-4147-A177-3AD203B41FA5}">
                      <a16:colId xmlns:a16="http://schemas.microsoft.com/office/drawing/2014/main" val="419828003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434433697"/>
                    </a:ext>
                  </a:extLst>
                </a:gridCol>
                <a:gridCol w="1337734">
                  <a:extLst>
                    <a:ext uri="{9D8B030D-6E8A-4147-A177-3AD203B41FA5}">
                      <a16:colId xmlns:a16="http://schemas.microsoft.com/office/drawing/2014/main" val="3040169789"/>
                    </a:ext>
                  </a:extLst>
                </a:gridCol>
                <a:gridCol w="1266955">
                  <a:extLst>
                    <a:ext uri="{9D8B030D-6E8A-4147-A177-3AD203B41FA5}">
                      <a16:colId xmlns:a16="http://schemas.microsoft.com/office/drawing/2014/main" val="2689765472"/>
                    </a:ext>
                  </a:extLst>
                </a:gridCol>
              </a:tblGrid>
              <a:tr h="5915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675246"/>
                  </a:ext>
                </a:extLst>
              </a:tr>
              <a:tr h="3869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1 712,8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1 702,6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99,4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984418"/>
                  </a:ext>
                </a:extLst>
              </a:tr>
              <a:tr h="483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</a:t>
                      </a:r>
                      <a:endParaRPr lang="ru-RU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40000"/>
                        <a:lumOff val="6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1 663,1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40000"/>
                        <a:lumOff val="6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1655,5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40000"/>
                        <a:lumOff val="6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99,5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40000"/>
                        <a:lumOff val="60000"/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712933"/>
                  </a:ext>
                </a:extLst>
              </a:tr>
              <a:tr h="7449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</a:t>
                      </a:r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культуры</a:t>
                      </a:r>
                      <a:endParaRPr lang="ru-RU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40000"/>
                        <a:lumOff val="6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49,7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40000"/>
                        <a:lumOff val="6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47,2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40000"/>
                        <a:lumOff val="6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40000"/>
                        <a:lumOff val="60000"/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20495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2919" y="1425553"/>
            <a:ext cx="476321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Playfair Display"/>
                <a:cs typeface="Times New Roman" panose="02020603050405020304" pitchFamily="18" charset="0"/>
              </a:rPr>
              <a:t>Реализация национального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Playfair Display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Playfair Display"/>
                <a:cs typeface="Times New Roman" panose="02020603050405020304" pitchFamily="18" charset="0"/>
              </a:rPr>
              <a:t>проекта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Playfair Display"/>
                <a:cs typeface="Times New Roman" panose="02020603050405020304" pitchFamily="18" charset="0"/>
              </a:rPr>
              <a:t>«Семья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Playfair Display"/>
                <a:cs typeface="Times New Roman" panose="02020603050405020304" pitchFamily="18" charset="0"/>
              </a:rPr>
              <a:t>»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Playfair Display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Playfair Display"/>
              <a:cs typeface="Times New Roman" panose="02020603050405020304" pitchFamily="18" charset="0"/>
            </a:endParaRPr>
          </a:p>
          <a:p>
            <a:pPr algn="ctr"/>
            <a:endParaRPr lang="ru-RU" sz="1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Playfair Display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Playfair Display"/>
                <a:cs typeface="Times New Roman" panose="02020603050405020304" pitchFamily="18" charset="0"/>
              </a:rPr>
              <a:t>Создание модельных библиотек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Playfair Display"/>
                <a:cs typeface="Times New Roman" panose="02020603050405020304" pitchFamily="18" charset="0"/>
              </a:rPr>
              <a:t>Оснащение детских школ искусств, Липецкого драматического театра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Playfair Display"/>
                <a:cs typeface="Times New Roman" panose="02020603050405020304" pitchFamily="18" charset="0"/>
              </a:rPr>
              <a:t>Оснащение и капитальный ремонт краеведческого музея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Playfair Display"/>
                <a:cs typeface="Times New Roman" panose="02020603050405020304" pitchFamily="18" charset="0"/>
              </a:rPr>
              <a:t>Капитальный ремонт помещений театра драмы им. Л.Н. Толстого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Playfair Display"/>
                <a:cs typeface="Times New Roman" panose="02020603050405020304" pitchFamily="18" charset="0"/>
              </a:rPr>
              <a:t>Начало капитального ремонта ДК «Рудничный»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Playfair Display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Playfair Display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Playfair Display"/>
                <a:cs typeface="Times New Roman" panose="02020603050405020304" pitchFamily="18" charset="0"/>
              </a:rPr>
              <a:t>154,1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Playfair Display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Playfair Display"/>
                <a:cs typeface="Times New Roman" panose="02020603050405020304" pitchFamily="18" charset="0"/>
              </a:rPr>
              <a:t>- федеральные средства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Playfair Display"/>
                <a:cs typeface="Times New Roman" panose="02020603050405020304" pitchFamily="18" charset="0"/>
              </a:rPr>
              <a:t>     9,8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Playfair Display"/>
                <a:cs typeface="Times New Roman" panose="02020603050405020304" pitchFamily="18" charset="0"/>
              </a:rPr>
              <a:t>- областные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Playfair Display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3057030"/>
            <a:ext cx="658402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«Развитие культуры»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школы креативных индустрий в Липецке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Липецкого тетра кукол,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Playfair Display"/>
                <a:cs typeface="Times New Roman" panose="02020603050405020304" pitchFamily="18" charset="0"/>
              </a:rPr>
              <a:t>театра драмы им. Л.Н.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Playfair Display"/>
                <a:cs typeface="Times New Roman" panose="02020603050405020304" pitchFamily="18" charset="0"/>
              </a:rPr>
              <a:t>Толстого, Елецкого тетра «Бенефис»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Playfair Display"/>
                <a:cs typeface="Times New Roman" panose="02020603050405020304" pitchFamily="18" charset="0"/>
              </a:rPr>
              <a:t>Поддержка лучших сельских учреждений культуры и их работников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Playfair Display"/>
                <a:cs typeface="Times New Roman" panose="02020603050405020304" pitchFamily="18" charset="0"/>
              </a:rPr>
              <a:t>Обновление книжного фонда муниципальных библиотек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Playfair Display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Playfair Display"/>
                <a:cs typeface="Times New Roman" panose="02020603050405020304" pitchFamily="18" charset="0"/>
              </a:rPr>
              <a:t>72,3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Playfair Display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Playfair Display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Playfair Display"/>
                <a:cs typeface="Times New Roman" panose="02020603050405020304" pitchFamily="18" charset="0"/>
              </a:rPr>
              <a:t>федеральные средства 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Playfair Display"/>
                <a:cs typeface="Times New Roman" panose="02020603050405020304" pitchFamily="18" charset="0"/>
              </a:rPr>
              <a:t>26,7 -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Playfair Display"/>
                <a:cs typeface="Times New Roman" panose="02020603050405020304" pitchFamily="18" charset="0"/>
              </a:rPr>
              <a:t>областные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Playfair Display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74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4451" y="79513"/>
            <a:ext cx="9574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FA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Здравоохранение в 2025 году,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FA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млн. руб.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878787"/>
              </p:ext>
            </p:extLst>
          </p:nvPr>
        </p:nvGraphicFramePr>
        <p:xfrm>
          <a:off x="1137424" y="1080190"/>
          <a:ext cx="9751301" cy="4842685"/>
        </p:xfrm>
        <a:graphic>
          <a:graphicData uri="http://schemas.openxmlformats.org/drawingml/2006/table">
            <a:tbl>
              <a:tblPr/>
              <a:tblGrid>
                <a:gridCol w="5036283">
                  <a:extLst>
                    <a:ext uri="{9D8B030D-6E8A-4147-A177-3AD203B41FA5}">
                      <a16:colId xmlns:a16="http://schemas.microsoft.com/office/drawing/2014/main" val="2841899649"/>
                    </a:ext>
                  </a:extLst>
                </a:gridCol>
                <a:gridCol w="1669712">
                  <a:extLst>
                    <a:ext uri="{9D8B030D-6E8A-4147-A177-3AD203B41FA5}">
                      <a16:colId xmlns:a16="http://schemas.microsoft.com/office/drawing/2014/main" val="876625068"/>
                    </a:ext>
                  </a:extLst>
                </a:gridCol>
                <a:gridCol w="1486387">
                  <a:extLst>
                    <a:ext uri="{9D8B030D-6E8A-4147-A177-3AD203B41FA5}">
                      <a16:colId xmlns:a16="http://schemas.microsoft.com/office/drawing/2014/main" val="192401198"/>
                    </a:ext>
                  </a:extLst>
                </a:gridCol>
                <a:gridCol w="1558919">
                  <a:extLst>
                    <a:ext uri="{9D8B030D-6E8A-4147-A177-3AD203B41FA5}">
                      <a16:colId xmlns:a16="http://schemas.microsoft.com/office/drawing/2014/main" val="230295155"/>
                    </a:ext>
                  </a:extLst>
                </a:gridCol>
              </a:tblGrid>
              <a:tr h="7386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   исполнения</a:t>
                      </a: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036816"/>
                  </a:ext>
                </a:extLst>
              </a:tr>
              <a:tr h="4585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ВСЕГО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96" marR="8355" marT="835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18 810,7</a:t>
                      </a:r>
                      <a:endParaRPr lang="ru-RU" sz="2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17 464,1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92,8</a:t>
                      </a:r>
                      <a:endParaRPr lang="ru-RU" sz="2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25375"/>
                  </a:ext>
                </a:extLst>
              </a:tr>
              <a:tr h="216114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в </a:t>
                      </a:r>
                      <a:r>
                        <a:rPr lang="ru-RU" sz="18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числе:</a:t>
                      </a: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799756"/>
                  </a:ext>
                </a:extLst>
              </a:tr>
              <a:tr h="386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Стационарная медицинская помощь</a:t>
                      </a:r>
                    </a:p>
                  </a:txBody>
                  <a:tcPr marL="75196" marR="8355" marT="835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6 862,3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5 897,3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85,9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700340"/>
                  </a:ext>
                </a:extLst>
              </a:tr>
              <a:tr h="345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Амбулаторная помощь</a:t>
                      </a:r>
                    </a:p>
                  </a:txBody>
                  <a:tcPr marL="75196" marR="8355" marT="835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3 224,8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3 219,8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881984"/>
                  </a:ext>
                </a:extLst>
              </a:tr>
              <a:tr h="396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Скорая медицинская помощь</a:t>
                      </a:r>
                    </a:p>
                  </a:txBody>
                  <a:tcPr marL="75196" marR="8355" marT="835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110,1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110,1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581009"/>
                  </a:ext>
                </a:extLst>
              </a:tr>
              <a:tr h="5848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Санаторно-оздоровительная помощь</a:t>
                      </a:r>
                    </a:p>
                  </a:txBody>
                  <a:tcPr marL="75196" marR="8355" marT="835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241,6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241,4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841166"/>
                  </a:ext>
                </a:extLst>
              </a:tr>
              <a:tr h="9942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Заготовка, переработка, хранение и обеспечение безопасности донорской крови и ее компонентов</a:t>
                      </a:r>
                    </a:p>
                  </a:txBody>
                  <a:tcPr marL="75196" marR="8355" marT="835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290,2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285,2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</a:t>
                      </a: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489492"/>
                  </a:ext>
                </a:extLst>
              </a:tr>
              <a:tr h="6558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здравоохранения</a:t>
                      </a:r>
                    </a:p>
                  </a:txBody>
                  <a:tcPr marL="75196" marR="8355" marT="835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8 081,7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7 710,4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95,4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5" marR="8355" marT="835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971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931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81872" y="259595"/>
            <a:ext cx="2351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  <a:endParaRPr lang="ru-RU" sz="3600" dirty="0">
              <a:solidFill>
                <a:srgbClr val="00336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456" y="1276559"/>
            <a:ext cx="986861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22122"/>
              </a:buClr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7FAC">
                    <a:lumMod val="50000"/>
                  </a:srgbClr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</a:rPr>
              <a:t>Виды межбюджетных трансфертов:</a:t>
            </a:r>
          </a:p>
          <a:p>
            <a:pPr marL="320040" marR="0" lvl="1" indent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22122"/>
              </a:buClr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</a:rPr>
              <a:t>-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</a:rPr>
              <a:t>дотации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</a:rPr>
              <a:t> (от латинского – дар, пожертвование) – предоставляются бюджету на безвозмездной и безвозвратной основе без установления направлений и (или) условий их использования.</a:t>
            </a:r>
          </a:p>
          <a:p>
            <a:pPr marL="320040" marR="0" lvl="1" indent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22122"/>
              </a:buClr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</a:rPr>
              <a:t>-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</a:rPr>
              <a:t>субвенции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</a:rPr>
              <a:t> (от латинского - приходить на помощь, помогать) – предоставляются бюджету в целях финансового обеспечения расходных обязательств муниципального образования, возникших при выполнении «переданных» ему государственных полномочий.</a:t>
            </a:r>
          </a:p>
          <a:p>
            <a:pPr marL="320040" marR="0" lvl="1" indent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22122"/>
              </a:buClr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</a:rPr>
              <a:t>- субсидии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</a:rPr>
              <a:t> (от латинского – поддержка) -  предоставляются бюджету в целях софинансирования расходных обязательств, возникающих при выполнении полномочий местного значения.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/>
            </a:endParaRPr>
          </a:p>
          <a:p>
            <a:pPr marL="320040" marR="0" lvl="1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2122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</a:rPr>
              <a:t>-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</a:rPr>
              <a:t>иные межбюджетные трансферты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</a:rPr>
              <a:t>- предоставляются бюджету в целях  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софинансирования, в том числе в полном объеме, расходных обязательств, возникающих при выполнении государственных полномочий и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</a:rPr>
              <a:t>полномочий местного значения.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38179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2686" y="95575"/>
            <a:ext cx="8809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FA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Здравоохранение в 2025 году,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FA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млн. руб.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478643"/>
              </p:ext>
            </p:extLst>
          </p:nvPr>
        </p:nvGraphicFramePr>
        <p:xfrm>
          <a:off x="739739" y="1459339"/>
          <a:ext cx="10712563" cy="4995590"/>
        </p:xfrm>
        <a:graphic>
          <a:graphicData uri="http://schemas.openxmlformats.org/drawingml/2006/table">
            <a:tbl>
              <a:tblPr/>
              <a:tblGrid>
                <a:gridCol w="10712563">
                  <a:extLst>
                    <a:ext uri="{9D8B030D-6E8A-4147-A177-3AD203B41FA5}">
                      <a16:colId xmlns:a16="http://schemas.microsoft.com/office/drawing/2014/main" val="3764798407"/>
                    </a:ext>
                  </a:extLst>
                </a:gridCol>
              </a:tblGrid>
              <a:tr h="5522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</a:rPr>
                        <a:t>ФП «Модернизация первичного звена здравоохранения Российской Федерации» </a:t>
                      </a:r>
                      <a:endParaRPr kumimoji="0" lang="ru-RU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856106"/>
                  </a:ext>
                </a:extLst>
              </a:tr>
              <a:tr h="10961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</a:rPr>
                        <a:t>построены 19 ФАП, 4 ООВП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</a:rPr>
                        <a:t>завершена реконструкция поликлиники ГУЗ «Становлянская РБ» на сумму 25,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</a:rPr>
                        <a:t> млн. руб.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</a:rPr>
                        <a:t>завершены 12 мероприятий по капитальным ремонтам на сумму 5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</a:rPr>
                        <a:t>38,8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</a:rPr>
                        <a:t> млн. руб.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</a:rPr>
                        <a:t>закуплены 117 единиц медицинского оборудования на сумму 478,0 млн. руб.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973217"/>
                  </a:ext>
                </a:extLst>
              </a:tr>
              <a:tr h="4868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79D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</a:rPr>
                        <a:t>ФП «Развитие инфраструктуры здравоохранения»</a:t>
                      </a:r>
                      <a:endParaRPr kumimoji="0" lang="ru-RU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448971"/>
                  </a:ext>
                </a:extLst>
              </a:tr>
              <a:tr h="5727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</a:rPr>
                        <a:t>строительство хирургического корпуса ГУЗ «Областная детская больница» в г. Липецке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</a:rPr>
                        <a:t>–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</a:rPr>
                        <a:t>4 075,3 млн. руб.</a:t>
                      </a:r>
                      <a:endParaRPr lang="ru-RU" sz="1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4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232545"/>
                  </a:ext>
                </a:extLst>
              </a:tr>
              <a:tr h="4712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</a:rPr>
                        <a:t>ФП «Здоровье для каждого» </a:t>
                      </a:r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947546"/>
                  </a:ext>
                </a:extLst>
              </a:tr>
              <a:tr h="6882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</a:rPr>
                        <a:t>центры здоровья оснащены оборудованием для выявления и коррекции факторов риска развития хронических неинфекционных заболеваний - 14 единиц на сумму 1,7 млн. руб.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4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830306"/>
                  </a:ext>
                </a:extLst>
              </a:tr>
              <a:tr h="589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</a:rPr>
                        <a:t>ФП «Оптимальная для восстановления здоровья медицинская реабилитация» </a:t>
                      </a:r>
                      <a:endParaRPr kumimoji="0" lang="ru-RU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ahoma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581485"/>
                  </a:ext>
                </a:extLst>
              </a:tr>
              <a:tr h="5176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/>
                          <a:cs typeface="Times New Roman" panose="02020603050405020304" pitchFamily="18" charset="0"/>
                        </a:rPr>
                        <a:t>- 94 единицы медицинского оборудования на сумму 43,7 млн. руб.</a:t>
                      </a:r>
                    </a:p>
                    <a:p>
                      <a:pPr algn="l" fontAlgn="ctr"/>
                      <a:endParaRPr lang="ru-RU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4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202643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14400" y="721829"/>
            <a:ext cx="10884572" cy="737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SzPts val="3400"/>
              <a:defRPr/>
            </a:pPr>
            <a:r>
              <a:rPr lang="ru-RU" sz="28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5">
                    <a:lumMod val="50000"/>
                    <a:alpha val="63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Модернизация медицинских учреждений и укрепление материально-технической базы </a:t>
            </a:r>
          </a:p>
        </p:txBody>
      </p:sp>
    </p:spTree>
    <p:extLst>
      <p:ext uri="{BB962C8B-B14F-4D97-AF65-F5344CB8AC3E}">
        <p14:creationId xmlns:p14="http://schemas.microsoft.com/office/powerpoint/2010/main" val="421722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3159" y="146649"/>
            <a:ext cx="10303566" cy="125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FA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Меры социальной поддержки, предоставляемые гражданам из федерального и областного бюджетов в 2025 году,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FA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млн. руб. (1)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19ECB97-6039-4DBB-9868-9C074123DE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040016"/>
              </p:ext>
            </p:extLst>
          </p:nvPr>
        </p:nvGraphicFramePr>
        <p:xfrm>
          <a:off x="871268" y="1495534"/>
          <a:ext cx="10459527" cy="740802"/>
        </p:xfrm>
        <a:graphic>
          <a:graphicData uri="http://schemas.openxmlformats.org/drawingml/2006/table">
            <a:tbl>
              <a:tblPr/>
              <a:tblGrid>
                <a:gridCol w="5498845">
                  <a:extLst>
                    <a:ext uri="{9D8B030D-6E8A-4147-A177-3AD203B41FA5}">
                      <a16:colId xmlns:a16="http://schemas.microsoft.com/office/drawing/2014/main" val="901732711"/>
                    </a:ext>
                  </a:extLst>
                </a:gridCol>
                <a:gridCol w="1694900">
                  <a:extLst>
                    <a:ext uri="{9D8B030D-6E8A-4147-A177-3AD203B41FA5}">
                      <a16:colId xmlns:a16="http://schemas.microsoft.com/office/drawing/2014/main" val="2231861638"/>
                    </a:ext>
                  </a:extLst>
                </a:gridCol>
                <a:gridCol w="1612219">
                  <a:extLst>
                    <a:ext uri="{9D8B030D-6E8A-4147-A177-3AD203B41FA5}">
                      <a16:colId xmlns:a16="http://schemas.microsoft.com/office/drawing/2014/main" val="2213985505"/>
                    </a:ext>
                  </a:extLst>
                </a:gridCol>
                <a:gridCol w="1653563">
                  <a:extLst>
                    <a:ext uri="{9D8B030D-6E8A-4147-A177-3AD203B41FA5}">
                      <a16:colId xmlns:a16="http://schemas.microsoft.com/office/drawing/2014/main" val="1767278918"/>
                    </a:ext>
                  </a:extLst>
                </a:gridCol>
              </a:tblGrid>
              <a:tr h="7408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Меры социальной поддержки, предоставляемые гражданам 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4" marR="8634" marT="863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8634" marR="8634" marT="863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8634" marR="8634" marT="863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8634" marR="8634" marT="863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283234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891647"/>
              </p:ext>
            </p:extLst>
          </p:nvPr>
        </p:nvGraphicFramePr>
        <p:xfrm>
          <a:off x="871267" y="2146041"/>
          <a:ext cx="10459527" cy="4010030"/>
        </p:xfrm>
        <a:graphic>
          <a:graphicData uri="http://schemas.openxmlformats.org/drawingml/2006/table">
            <a:tbl>
              <a:tblPr/>
              <a:tblGrid>
                <a:gridCol w="5490880">
                  <a:extLst>
                    <a:ext uri="{9D8B030D-6E8A-4147-A177-3AD203B41FA5}">
                      <a16:colId xmlns:a16="http://schemas.microsoft.com/office/drawing/2014/main" val="185875949"/>
                    </a:ext>
                  </a:extLst>
                </a:gridCol>
                <a:gridCol w="1717741">
                  <a:extLst>
                    <a:ext uri="{9D8B030D-6E8A-4147-A177-3AD203B41FA5}">
                      <a16:colId xmlns:a16="http://schemas.microsoft.com/office/drawing/2014/main" val="116308587"/>
                    </a:ext>
                  </a:extLst>
                </a:gridCol>
                <a:gridCol w="1601192">
                  <a:extLst>
                    <a:ext uri="{9D8B030D-6E8A-4147-A177-3AD203B41FA5}">
                      <a16:colId xmlns:a16="http://schemas.microsoft.com/office/drawing/2014/main" val="462591318"/>
                    </a:ext>
                  </a:extLst>
                </a:gridCol>
                <a:gridCol w="1649714">
                  <a:extLst>
                    <a:ext uri="{9D8B030D-6E8A-4147-A177-3AD203B41FA5}">
                      <a16:colId xmlns:a16="http://schemas.microsoft.com/office/drawing/2014/main" val="988455966"/>
                    </a:ext>
                  </a:extLst>
                </a:gridCol>
              </a:tblGrid>
              <a:tr h="4105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7999" marR="7999" marT="799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18 893,9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18 562,9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98,2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775870"/>
                  </a:ext>
                </a:extLst>
              </a:tr>
              <a:tr h="223934"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в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том числе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99" marR="7999" marT="799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152046"/>
                  </a:ext>
                </a:extLst>
              </a:tr>
              <a:tr h="3030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Социальные гарантии семьям с детьми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</a:rPr>
                        <a:t>3 434,9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</a:rPr>
                        <a:t>3 404,9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</a:rPr>
                        <a:t>99,1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58226"/>
                  </a:ext>
                </a:extLst>
              </a:tr>
              <a:tr h="356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</a:rPr>
                        <a:t>Меры социальной поддержки приемным и опекунским семьям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</a:rPr>
                        <a:t>369,6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</a:rPr>
                        <a:t>359,4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</a:rPr>
                        <a:t>97,2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895304"/>
                  </a:ext>
                </a:extLst>
              </a:tr>
              <a:tr h="290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поддержка детей-сирот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</a:rPr>
                        <a:t>199,0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</a:rPr>
                        <a:t>194,1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</a:rPr>
                        <a:t>97,5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088222"/>
                  </a:ext>
                </a:extLst>
              </a:tr>
              <a:tr h="343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</a:rPr>
                        <a:t>Меры социальной поддержки школьников и студентов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</a:rPr>
                        <a:t>1 640,9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</a:rPr>
                        <a:t>1 608,3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</a:rPr>
                        <a:t>98,0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490894"/>
                  </a:ext>
                </a:extLst>
              </a:tr>
              <a:tr h="393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</a:rPr>
                        <a:t>Меры социальной поддержки региональным льготникам (ветераны труда, ветераны труда Липецкой области, труженики тыла, репрессированные и реабилитированные гражданам) и федеральным льготникам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</a:rPr>
                        <a:t>2 413,9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</a:rPr>
                        <a:t>2 385,4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</a:rPr>
                        <a:t>98,8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794044"/>
                  </a:ext>
                </a:extLst>
              </a:tr>
              <a:tr h="3642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</a:rPr>
                        <a:t>Меры социальной поддержки  малоимущих граждан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</a:rPr>
                        <a:t>1 113,8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</a:rPr>
                        <a:t>1 101,4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</a:rPr>
                        <a:t>98,9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816463"/>
                  </a:ext>
                </a:extLst>
              </a:tr>
              <a:tr h="3306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</a:rPr>
                        <a:t>Меры социальной поддержки пожилых граждан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</a:rPr>
                        <a:t>168,0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</a:rPr>
                        <a:t>164,2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</a:rPr>
                        <a:t>97,7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323129"/>
                  </a:ext>
                </a:extLst>
              </a:tr>
              <a:tr h="4656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</a:rPr>
                        <a:t>Меры социальной поддержки студентам, обучающимся по медицинскому профилю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</a:rPr>
                        <a:t>80,0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</a:rPr>
                        <a:t>77,4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</a:rPr>
                        <a:t>96,8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677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9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9038" y="181155"/>
            <a:ext cx="10303566" cy="125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FA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Меры социальной поддержки, предоставляемые гражданам из федерального и областного бюджетов в 2025 году,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FA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млн. руб. (2)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19ECB97-6039-4DBB-9868-9C074123DE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535734"/>
              </p:ext>
            </p:extLst>
          </p:nvPr>
        </p:nvGraphicFramePr>
        <p:xfrm>
          <a:off x="690112" y="1439641"/>
          <a:ext cx="10709695" cy="740802"/>
        </p:xfrm>
        <a:graphic>
          <a:graphicData uri="http://schemas.openxmlformats.org/drawingml/2006/table">
            <a:tbl>
              <a:tblPr/>
              <a:tblGrid>
                <a:gridCol w="5630365">
                  <a:extLst>
                    <a:ext uri="{9D8B030D-6E8A-4147-A177-3AD203B41FA5}">
                      <a16:colId xmlns:a16="http://schemas.microsoft.com/office/drawing/2014/main" val="901732711"/>
                    </a:ext>
                  </a:extLst>
                </a:gridCol>
                <a:gridCol w="1735438">
                  <a:extLst>
                    <a:ext uri="{9D8B030D-6E8A-4147-A177-3AD203B41FA5}">
                      <a16:colId xmlns:a16="http://schemas.microsoft.com/office/drawing/2014/main" val="2231861638"/>
                    </a:ext>
                  </a:extLst>
                </a:gridCol>
                <a:gridCol w="1650780">
                  <a:extLst>
                    <a:ext uri="{9D8B030D-6E8A-4147-A177-3AD203B41FA5}">
                      <a16:colId xmlns:a16="http://schemas.microsoft.com/office/drawing/2014/main" val="2213985505"/>
                    </a:ext>
                  </a:extLst>
                </a:gridCol>
                <a:gridCol w="1693112">
                  <a:extLst>
                    <a:ext uri="{9D8B030D-6E8A-4147-A177-3AD203B41FA5}">
                      <a16:colId xmlns:a16="http://schemas.microsoft.com/office/drawing/2014/main" val="1767278918"/>
                    </a:ext>
                  </a:extLst>
                </a:gridCol>
              </a:tblGrid>
              <a:tr h="7408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Меры социальной поддержки, предоставляемые 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гражданам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34" marR="8634" marT="863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8634" marR="8634" marT="863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8634" marR="8634" marT="863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8634" marR="8634" marT="863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283234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024015"/>
              </p:ext>
            </p:extLst>
          </p:nvPr>
        </p:nvGraphicFramePr>
        <p:xfrm>
          <a:off x="690111" y="2668556"/>
          <a:ext cx="10709695" cy="3815758"/>
        </p:xfrm>
        <a:graphic>
          <a:graphicData uri="http://schemas.openxmlformats.org/drawingml/2006/table">
            <a:tbl>
              <a:tblPr/>
              <a:tblGrid>
                <a:gridCol w="5632245">
                  <a:extLst>
                    <a:ext uri="{9D8B030D-6E8A-4147-A177-3AD203B41FA5}">
                      <a16:colId xmlns:a16="http://schemas.microsoft.com/office/drawing/2014/main" val="185875949"/>
                    </a:ext>
                  </a:extLst>
                </a:gridCol>
                <a:gridCol w="1748790">
                  <a:extLst>
                    <a:ext uri="{9D8B030D-6E8A-4147-A177-3AD203B41FA5}">
                      <a16:colId xmlns:a16="http://schemas.microsoft.com/office/drawing/2014/main" val="116308587"/>
                    </a:ext>
                  </a:extLst>
                </a:gridCol>
                <a:gridCol w="1639488">
                  <a:extLst>
                    <a:ext uri="{9D8B030D-6E8A-4147-A177-3AD203B41FA5}">
                      <a16:colId xmlns:a16="http://schemas.microsoft.com/office/drawing/2014/main" val="462591318"/>
                    </a:ext>
                  </a:extLst>
                </a:gridCol>
                <a:gridCol w="1689172">
                  <a:extLst>
                    <a:ext uri="{9D8B030D-6E8A-4147-A177-3AD203B41FA5}">
                      <a16:colId xmlns:a16="http://schemas.microsoft.com/office/drawing/2014/main" val="988455966"/>
                    </a:ext>
                  </a:extLst>
                </a:gridCol>
              </a:tblGrid>
              <a:tr h="8694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Льготы по оплате жилья, коммунальных услуг, работникам социально-культурной сферы на селе, меры социальной поддержки медицинских работников, меры социальной поддержки педагогических работников</a:t>
                      </a:r>
                    </a:p>
                  </a:txBody>
                  <a:tcPr marL="71989" marR="7999" marT="799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472,0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444,6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58226"/>
                  </a:ext>
                </a:extLst>
              </a:tr>
              <a:tr h="3528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Меры социальной поддержки работников культуры</a:t>
                      </a:r>
                    </a:p>
                  </a:txBody>
                  <a:tcPr marL="71989" marR="7999" marT="799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895304"/>
                  </a:ext>
                </a:extLst>
              </a:tr>
              <a:tr h="3140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Меры социальной поддержки спортсменов, тренеров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483113"/>
                  </a:ext>
                </a:extLst>
              </a:tr>
              <a:tr h="3312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Меры социальной поддержки по линии здравоохранения</a:t>
                      </a:r>
                    </a:p>
                  </a:txBody>
                  <a:tcPr marL="71989" marR="7999" marT="799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2 955,8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2 942,6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088222"/>
                  </a:ext>
                </a:extLst>
              </a:tr>
              <a:tr h="3357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Организация летнего отдыха, оздоровление детей</a:t>
                      </a:r>
                    </a:p>
                  </a:txBody>
                  <a:tcPr marL="71989" marR="7999" marT="799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276,8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272,8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490894"/>
                  </a:ext>
                </a:extLst>
              </a:tr>
              <a:tr h="3539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Льготный проезд региональным льготникам и инвалидам</a:t>
                      </a:r>
                    </a:p>
                  </a:txBody>
                  <a:tcPr marL="71989" marR="7999" marT="799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330,9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305,2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794044"/>
                  </a:ext>
                </a:extLst>
              </a:tr>
              <a:tr h="3563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помощь отдельным категориям граждан</a:t>
                      </a:r>
                    </a:p>
                  </a:txBody>
                  <a:tcPr marL="71989" marR="7999" marT="799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360,3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356,5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816463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поддержка Героев Советского Союза, Героев Российской Федерации и полных кавалеров ордена Славы</a:t>
                      </a:r>
                    </a:p>
                  </a:txBody>
                  <a:tcPr marL="71989" marR="7999" marT="799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323129"/>
                  </a:ext>
                </a:extLst>
              </a:tr>
              <a:tr h="4555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Меры социальной поддержки участникам специальной военной операции и членам их семей</a:t>
                      </a:r>
                    </a:p>
                  </a:txBody>
                  <a:tcPr marL="71989" marR="7999" marT="799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4 305,1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4 206,5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677465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514537"/>
              </p:ext>
            </p:extLst>
          </p:nvPr>
        </p:nvGraphicFramePr>
        <p:xfrm>
          <a:off x="690110" y="2191679"/>
          <a:ext cx="10709695" cy="465641"/>
        </p:xfrm>
        <a:graphic>
          <a:graphicData uri="http://schemas.openxmlformats.org/drawingml/2006/table">
            <a:tbl>
              <a:tblPr/>
              <a:tblGrid>
                <a:gridCol w="5626714">
                  <a:extLst>
                    <a:ext uri="{9D8B030D-6E8A-4147-A177-3AD203B41FA5}">
                      <a16:colId xmlns:a16="http://schemas.microsoft.com/office/drawing/2014/main" val="2480045675"/>
                    </a:ext>
                  </a:extLst>
                </a:gridCol>
                <a:gridCol w="1744825">
                  <a:extLst>
                    <a:ext uri="{9D8B030D-6E8A-4147-A177-3AD203B41FA5}">
                      <a16:colId xmlns:a16="http://schemas.microsoft.com/office/drawing/2014/main" val="2213522098"/>
                    </a:ext>
                  </a:extLst>
                </a:gridCol>
                <a:gridCol w="1660848">
                  <a:extLst>
                    <a:ext uri="{9D8B030D-6E8A-4147-A177-3AD203B41FA5}">
                      <a16:colId xmlns:a16="http://schemas.microsoft.com/office/drawing/2014/main" val="2214977971"/>
                    </a:ext>
                  </a:extLst>
                </a:gridCol>
                <a:gridCol w="1677308">
                  <a:extLst>
                    <a:ext uri="{9D8B030D-6E8A-4147-A177-3AD203B41FA5}">
                      <a16:colId xmlns:a16="http://schemas.microsoft.com/office/drawing/2014/main" val="570855798"/>
                    </a:ext>
                  </a:extLst>
                </a:gridCol>
              </a:tblGrid>
              <a:tr h="4656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</a:rPr>
                        <a:t>Специальная социальная выплата отдельным категориям медицинских работников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</a:rPr>
                        <a:t>48,3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</a:rPr>
                        <a:t>41,8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</a:rPr>
                        <a:t>86,5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423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9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621" y="1227760"/>
            <a:ext cx="3652886" cy="551722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865243" y="0"/>
            <a:ext cx="102406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FA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Физическая культура и спорт в 2025 году,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FA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                                  млн. руб.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932658"/>
              </p:ext>
            </p:extLst>
          </p:nvPr>
        </p:nvGraphicFramePr>
        <p:xfrm>
          <a:off x="2547990" y="1094412"/>
          <a:ext cx="9082354" cy="5075434"/>
        </p:xfrm>
        <a:graphic>
          <a:graphicData uri="http://schemas.openxmlformats.org/drawingml/2006/table">
            <a:tbl>
              <a:tblPr/>
              <a:tblGrid>
                <a:gridCol w="3964307">
                  <a:extLst>
                    <a:ext uri="{9D8B030D-6E8A-4147-A177-3AD203B41FA5}">
                      <a16:colId xmlns:a16="http://schemas.microsoft.com/office/drawing/2014/main" val="2545989188"/>
                    </a:ext>
                  </a:extLst>
                </a:gridCol>
                <a:gridCol w="1592906">
                  <a:extLst>
                    <a:ext uri="{9D8B030D-6E8A-4147-A177-3AD203B41FA5}">
                      <a16:colId xmlns:a16="http://schemas.microsoft.com/office/drawing/2014/main" val="779458232"/>
                    </a:ext>
                  </a:extLst>
                </a:gridCol>
                <a:gridCol w="1737460">
                  <a:extLst>
                    <a:ext uri="{9D8B030D-6E8A-4147-A177-3AD203B41FA5}">
                      <a16:colId xmlns:a16="http://schemas.microsoft.com/office/drawing/2014/main" val="2091789385"/>
                    </a:ext>
                  </a:extLst>
                </a:gridCol>
                <a:gridCol w="1787681">
                  <a:extLst>
                    <a:ext uri="{9D8B030D-6E8A-4147-A177-3AD203B41FA5}">
                      <a16:colId xmlns:a16="http://schemas.microsoft.com/office/drawing/2014/main" val="2711357157"/>
                    </a:ext>
                  </a:extLst>
                </a:gridCol>
              </a:tblGrid>
              <a:tr h="6525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30902"/>
                  </a:ext>
                </a:extLst>
              </a:tr>
              <a:tr h="10670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20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2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2 441,4</a:t>
                      </a:r>
                      <a:endParaRPr lang="ru-RU" sz="2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2 403,3</a:t>
                      </a:r>
                      <a:endParaRPr lang="ru-RU" sz="2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</a:t>
                      </a:r>
                      <a:endParaRPr lang="ru-RU" sz="2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932216"/>
                  </a:ext>
                </a:extLst>
              </a:tr>
              <a:tr h="7480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85,5</a:t>
                      </a:r>
                      <a:endParaRPr lang="ru-RU" sz="28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85,5</a:t>
                      </a:r>
                      <a:endParaRPr lang="ru-RU" sz="28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8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714809"/>
                  </a:ext>
                </a:extLst>
              </a:tr>
              <a:tr h="7624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20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Массовый спорт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817,4</a:t>
                      </a:r>
                      <a:endParaRPr lang="ru-RU" sz="28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782,2</a:t>
                      </a:r>
                      <a:endParaRPr lang="ru-RU" sz="28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95,7</a:t>
                      </a:r>
                      <a:endParaRPr lang="ru-RU" sz="28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146881"/>
                  </a:ext>
                </a:extLst>
              </a:tr>
              <a:tr h="8285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 высших достижений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1 512,7</a:t>
                      </a:r>
                      <a:endParaRPr lang="ru-RU" sz="28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1 510,1</a:t>
                      </a:r>
                      <a:endParaRPr lang="ru-RU" sz="28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28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944194"/>
                  </a:ext>
                </a:extLst>
              </a:tr>
              <a:tr h="101677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физической культуры и спорта</a:t>
                      </a:r>
                      <a:endParaRPr lang="ru-RU" sz="2000" b="1" i="0" u="none" strike="noStrike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25,9</a:t>
                      </a:r>
                      <a:endParaRPr lang="ru-RU" sz="28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25,6</a:t>
                      </a:r>
                      <a:endParaRPr lang="ru-RU" sz="28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378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87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0383" y="0"/>
            <a:ext cx="10303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Информация об исполнении государственных программ и 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непрограммных расходов Липецкой области в 2025 году,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млн. руб.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(1)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486873"/>
              </p:ext>
            </p:extLst>
          </p:nvPr>
        </p:nvGraphicFramePr>
        <p:xfrm>
          <a:off x="964643" y="1105319"/>
          <a:ext cx="10379946" cy="5372551"/>
        </p:xfrm>
        <a:graphic>
          <a:graphicData uri="http://schemas.openxmlformats.org/drawingml/2006/table">
            <a:tbl>
              <a:tblPr/>
              <a:tblGrid>
                <a:gridCol w="6766888">
                  <a:extLst>
                    <a:ext uri="{9D8B030D-6E8A-4147-A177-3AD203B41FA5}">
                      <a16:colId xmlns:a16="http://schemas.microsoft.com/office/drawing/2014/main" val="1260827188"/>
                    </a:ext>
                  </a:extLst>
                </a:gridCol>
                <a:gridCol w="1205478">
                  <a:extLst>
                    <a:ext uri="{9D8B030D-6E8A-4147-A177-3AD203B41FA5}">
                      <a16:colId xmlns:a16="http://schemas.microsoft.com/office/drawing/2014/main" val="4186965030"/>
                    </a:ext>
                  </a:extLst>
                </a:gridCol>
                <a:gridCol w="1202102">
                  <a:extLst>
                    <a:ext uri="{9D8B030D-6E8A-4147-A177-3AD203B41FA5}">
                      <a16:colId xmlns:a16="http://schemas.microsoft.com/office/drawing/2014/main" val="1783509719"/>
                    </a:ext>
                  </a:extLst>
                </a:gridCol>
                <a:gridCol w="1205478">
                  <a:extLst>
                    <a:ext uri="{9D8B030D-6E8A-4147-A177-3AD203B41FA5}">
                      <a16:colId xmlns:a16="http://schemas.microsoft.com/office/drawing/2014/main" val="4061211708"/>
                    </a:ext>
                  </a:extLst>
                </a:gridCol>
              </a:tblGrid>
              <a:tr h="5928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годовой план</a:t>
                      </a: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725096"/>
                  </a:ext>
                </a:extLst>
              </a:tr>
              <a:tr h="6299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Государственная программа Липецкой области "Социальная поддержка граждан, реализация семейно-демографической политики Липецкой области"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23 461,6</a:t>
                      </a: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23 092,2</a:t>
                      </a: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98,4</a:t>
                      </a: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28252"/>
                  </a:ext>
                </a:extLst>
              </a:tr>
              <a:tr h="3045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Региональные проекты, входящие в состав национальных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4 547,1</a:t>
                      </a: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4 546,3</a:t>
                      </a: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996728"/>
                  </a:ext>
                </a:extLst>
              </a:tr>
              <a:tr h="271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Региональный проект "Поддержка семьи"</a:t>
                      </a: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2 440,0</a:t>
                      </a: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2 439,9</a:t>
                      </a: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227675"/>
                  </a:ext>
                </a:extLst>
              </a:tr>
              <a:tr h="271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Региональный проект "Многодетная семья"</a:t>
                      </a:r>
                    </a:p>
                  </a:txBody>
                  <a:tcPr marL="55003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1 165,1</a:t>
                      </a: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1 164,4</a:t>
                      </a: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911500"/>
                  </a:ext>
                </a:extLst>
              </a:tr>
              <a:tr h="271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Региональный проект "Старшее поколение"</a:t>
                      </a:r>
                    </a:p>
                  </a:txBody>
                  <a:tcPr marL="55003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942,0</a:t>
                      </a: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942,0</a:t>
                      </a: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022721"/>
                  </a:ext>
                </a:extLst>
              </a:tr>
              <a:tr h="3319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Региональные проекты, не входящие в состав национальных проектов</a:t>
                      </a:r>
                    </a:p>
                  </a:txBody>
                  <a:tcPr marL="55003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371,0</a:t>
                      </a: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350,3</a:t>
                      </a: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94,4</a:t>
                      </a: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939488"/>
                  </a:ext>
                </a:extLst>
              </a:tr>
              <a:tr h="5129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Региональный проект "Укрепление материально-технической базы учреждений социального обслуживания населения Липецкой области"</a:t>
                      </a:r>
                    </a:p>
                  </a:txBody>
                  <a:tcPr marL="55003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371,0</a:t>
                      </a: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350,3</a:t>
                      </a: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94,4</a:t>
                      </a: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44593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Комплексы процессных мероприятий</a:t>
                      </a:r>
                    </a:p>
                  </a:txBody>
                  <a:tcPr marL="55003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18 543,5</a:t>
                      </a: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18 195,6</a:t>
                      </a: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  <a:latin typeface="Times New Roman" panose="02020603050405020304" pitchFamily="18" charset="0"/>
                        </a:rPr>
                        <a:t>98,1</a:t>
                      </a: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762210"/>
                  </a:ext>
                </a:extLst>
              </a:tr>
              <a:tr h="3662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"Совершенствование системы социальной поддержки граждан"</a:t>
                      </a:r>
                    </a:p>
                  </a:txBody>
                  <a:tcPr marL="55003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8 137,0</a:t>
                      </a: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7 930,8</a:t>
                      </a: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97,5</a:t>
                      </a: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65187"/>
                  </a:ext>
                </a:extLst>
              </a:tr>
              <a:tr h="3662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"Модернизация и развитие системы социального обслуживания населения"</a:t>
                      </a:r>
                    </a:p>
                  </a:txBody>
                  <a:tcPr marL="55003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3 812,9</a:t>
                      </a: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3 800,1</a:t>
                      </a: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309456"/>
                  </a:ext>
                </a:extLst>
              </a:tr>
              <a:tr h="4908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"Совершенствование социальной поддержки семьи и детей"</a:t>
                      </a:r>
                    </a:p>
                  </a:txBody>
                  <a:tcPr marL="55003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3 907,7</a:t>
                      </a: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3 832,2</a:t>
                      </a: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98,1</a:t>
                      </a: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563040"/>
                  </a:ext>
                </a:extLst>
              </a:tr>
              <a:tr h="5493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"Обеспечение жилыми помещениями детей-сирот, детей, оставшихся без попечения родителей, и лиц из их числа"</a:t>
                      </a:r>
                    </a:p>
                  </a:txBody>
                  <a:tcPr marL="55003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1 400,0</a:t>
                      </a: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1 357,3</a:t>
                      </a: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96,9</a:t>
                      </a: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343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60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0383" y="0"/>
            <a:ext cx="10303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Информация об исполнении государственных программ и 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непрограммных расходов Липецкой области в 2025 году,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млн. руб.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(2)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849944"/>
              </p:ext>
            </p:extLst>
          </p:nvPr>
        </p:nvGraphicFramePr>
        <p:xfrm>
          <a:off x="914399" y="1024931"/>
          <a:ext cx="10510577" cy="5493355"/>
        </p:xfrm>
        <a:graphic>
          <a:graphicData uri="http://schemas.openxmlformats.org/drawingml/2006/table">
            <a:tbl>
              <a:tblPr/>
              <a:tblGrid>
                <a:gridCol w="6924104">
                  <a:extLst>
                    <a:ext uri="{9D8B030D-6E8A-4147-A177-3AD203B41FA5}">
                      <a16:colId xmlns:a16="http://schemas.microsoft.com/office/drawing/2014/main" val="2025268452"/>
                    </a:ext>
                  </a:extLst>
                </a:gridCol>
                <a:gridCol w="1174868">
                  <a:extLst>
                    <a:ext uri="{9D8B030D-6E8A-4147-A177-3AD203B41FA5}">
                      <a16:colId xmlns:a16="http://schemas.microsoft.com/office/drawing/2014/main" val="3213526218"/>
                    </a:ext>
                  </a:extLst>
                </a:gridCol>
                <a:gridCol w="1195754">
                  <a:extLst>
                    <a:ext uri="{9D8B030D-6E8A-4147-A177-3AD203B41FA5}">
                      <a16:colId xmlns:a16="http://schemas.microsoft.com/office/drawing/2014/main" val="4158857587"/>
                    </a:ext>
                  </a:extLst>
                </a:gridCol>
                <a:gridCol w="1215851">
                  <a:extLst>
                    <a:ext uri="{9D8B030D-6E8A-4147-A177-3AD203B41FA5}">
                      <a16:colId xmlns:a16="http://schemas.microsoft.com/office/drawing/2014/main" val="901689956"/>
                    </a:ext>
                  </a:extLst>
                </a:gridCol>
              </a:tblGrid>
              <a:tr h="513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годовой план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324141"/>
                  </a:ext>
                </a:extLst>
              </a:tr>
              <a:tr h="2935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"Доступная среда"</a:t>
                      </a:r>
                    </a:p>
                  </a:txBody>
                  <a:tcPr marL="65053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40,9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38,4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94,0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360641"/>
                  </a:ext>
                </a:extLst>
              </a:tr>
              <a:tr h="7553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"Формирование системы комплексной реабилитации и абилитации инвалидов, в том числе детей-инвалидов в Липецкой области"</a:t>
                      </a:r>
                    </a:p>
                  </a:txBody>
                  <a:tcPr marL="65053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845,3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844,7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656574"/>
                  </a:ext>
                </a:extLst>
              </a:tr>
              <a:tr h="7553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"Обеспечение деятельности министерства социальной политики Липецкой области и подведомственных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учреждений"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053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399,7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392,2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98,1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148359"/>
                  </a:ext>
                </a:extLst>
              </a:tr>
              <a:tr h="506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Государственная программа Липецкой области "Развитие здравоохранения Липецкой области"</a:t>
                      </a:r>
                    </a:p>
                  </a:txBody>
                  <a:tcPr marL="65053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25 851,2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24 476,0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94,7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258152"/>
                  </a:ext>
                </a:extLst>
              </a:tr>
              <a:tr h="3577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Региональные проекты, входящие в состав национальных проектов</a:t>
                      </a:r>
                    </a:p>
                  </a:txBody>
                  <a:tcPr marL="65053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1 925,1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1 685,0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87,5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907486"/>
                  </a:ext>
                </a:extLst>
              </a:tr>
              <a:tr h="506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Региональный проект "Модернизация первичного звена здравоохранения Российской Федерации"</a:t>
                      </a:r>
                    </a:p>
                  </a:txBody>
                  <a:tcPr marL="65053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1 588,7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1 355,3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85,3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116921"/>
                  </a:ext>
                </a:extLst>
              </a:tr>
              <a:tr h="506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Региональный проект "Борьба с сердечно-сосудистыми заболеваниями"</a:t>
                      </a:r>
                    </a:p>
                  </a:txBody>
                  <a:tcPr marL="65053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152,2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152,2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265875"/>
                  </a:ext>
                </a:extLst>
              </a:tr>
              <a:tr h="2876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Региональный проект "Борьба с сахарным диабетом"</a:t>
                      </a:r>
                    </a:p>
                  </a:txBody>
                  <a:tcPr marL="65053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63,4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63,4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507783"/>
                  </a:ext>
                </a:extLst>
              </a:tr>
              <a:tr h="506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Региональный проект "Борьба с гепатитом С и минимизация рисков распространения данного заболевания"</a:t>
                      </a:r>
                    </a:p>
                  </a:txBody>
                  <a:tcPr marL="65053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37,3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37,3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605097"/>
                  </a:ext>
                </a:extLst>
              </a:tr>
              <a:tr h="506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Региональный проект "Совершенствование экстренной медицинской помощи"</a:t>
                      </a:r>
                    </a:p>
                  </a:txBody>
                  <a:tcPr marL="65053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13,3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13,3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228" marR="7228" marT="7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093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3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0383" y="0"/>
            <a:ext cx="10303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Информация об исполнении государственных программ и 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непрограммных расходов Липецкой области в 2025 году,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млн. руб.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(3)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231227"/>
              </p:ext>
            </p:extLst>
          </p:nvPr>
        </p:nvGraphicFramePr>
        <p:xfrm>
          <a:off x="924448" y="1024935"/>
          <a:ext cx="10450285" cy="5335671"/>
        </p:xfrm>
        <a:graphic>
          <a:graphicData uri="http://schemas.openxmlformats.org/drawingml/2006/table">
            <a:tbl>
              <a:tblPr/>
              <a:tblGrid>
                <a:gridCol w="6812742">
                  <a:extLst>
                    <a:ext uri="{9D8B030D-6E8A-4147-A177-3AD203B41FA5}">
                      <a16:colId xmlns:a16="http://schemas.microsoft.com/office/drawing/2014/main" val="1824154453"/>
                    </a:ext>
                  </a:extLst>
                </a:gridCol>
                <a:gridCol w="1213647">
                  <a:extLst>
                    <a:ext uri="{9D8B030D-6E8A-4147-A177-3AD203B41FA5}">
                      <a16:colId xmlns:a16="http://schemas.microsoft.com/office/drawing/2014/main" val="1588626799"/>
                    </a:ext>
                  </a:extLst>
                </a:gridCol>
                <a:gridCol w="1210249">
                  <a:extLst>
                    <a:ext uri="{9D8B030D-6E8A-4147-A177-3AD203B41FA5}">
                      <a16:colId xmlns:a16="http://schemas.microsoft.com/office/drawing/2014/main" val="587348409"/>
                    </a:ext>
                  </a:extLst>
                </a:gridCol>
                <a:gridCol w="1213647">
                  <a:extLst>
                    <a:ext uri="{9D8B030D-6E8A-4147-A177-3AD203B41FA5}">
                      <a16:colId xmlns:a16="http://schemas.microsoft.com/office/drawing/2014/main" val="1474034529"/>
                    </a:ext>
                  </a:extLst>
                </a:gridCol>
              </a:tblGrid>
              <a:tr h="6165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6653" marR="6653" marT="6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годовой план</a:t>
                      </a:r>
                    </a:p>
                  </a:txBody>
                  <a:tcPr marL="6653" marR="6653" marT="6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6653" marR="6653" marT="6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653" marR="6653" marT="6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932818"/>
                  </a:ext>
                </a:extLst>
              </a:tr>
              <a:tr h="5227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Региональный проект "Оптимальная для восстановления здоровья медицинская реабилитация"</a:t>
                      </a:r>
                    </a:p>
                  </a:txBody>
                  <a:tcPr marL="59881" marR="6653" marT="6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52,0</a:t>
                      </a:r>
                    </a:p>
                  </a:txBody>
                  <a:tcPr marL="6653" marR="6653" marT="6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48,3</a:t>
                      </a:r>
                    </a:p>
                  </a:txBody>
                  <a:tcPr marL="6653" marR="6653" marT="6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92,8</a:t>
                      </a:r>
                    </a:p>
                  </a:txBody>
                  <a:tcPr marL="6653" marR="6653" marT="6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528944"/>
                  </a:ext>
                </a:extLst>
              </a:tr>
              <a:tr h="2649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Региональный проект "Здоровье для каждого"</a:t>
                      </a:r>
                    </a:p>
                  </a:txBody>
                  <a:tcPr marL="59881" marR="6653" marT="6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5,1</a:t>
                      </a:r>
                    </a:p>
                  </a:txBody>
                  <a:tcPr marL="6653" marR="6653" marT="6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3,2</a:t>
                      </a:r>
                    </a:p>
                  </a:txBody>
                  <a:tcPr marL="6653" marR="6653" marT="6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62,6</a:t>
                      </a:r>
                    </a:p>
                  </a:txBody>
                  <a:tcPr marL="6653" marR="6653" marT="6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337636"/>
                  </a:ext>
                </a:extLst>
              </a:tr>
              <a:tr h="2649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Региональный проект "Медицинские кадры"</a:t>
                      </a:r>
                    </a:p>
                  </a:txBody>
                  <a:tcPr marL="59881" marR="6653" marT="6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12,2</a:t>
                      </a:r>
                    </a:p>
                  </a:txBody>
                  <a:tcPr marL="6653" marR="6653" marT="6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12,2</a:t>
                      </a:r>
                    </a:p>
                  </a:txBody>
                  <a:tcPr marL="6653" marR="6653" marT="6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653" marR="6653" marT="6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37731"/>
                  </a:ext>
                </a:extLst>
              </a:tr>
              <a:tr h="2649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Региональный проект "Охрана материнства и детства"</a:t>
                      </a:r>
                    </a:p>
                  </a:txBody>
                  <a:tcPr marL="59881" marR="6653" marT="6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</a:t>
                      </a:r>
                    </a:p>
                  </a:txBody>
                  <a:tcPr marL="6653" marR="6653" marT="6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653" marR="6653" marT="6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653" marR="6653" marT="6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272670"/>
                  </a:ext>
                </a:extLst>
              </a:tr>
              <a:tr h="5227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Региональные проекты, не входящие в состав национальных проектов</a:t>
                      </a:r>
                    </a:p>
                  </a:txBody>
                  <a:tcPr marL="59881" marR="6653" marT="6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3 062,1</a:t>
                      </a:r>
                    </a:p>
                  </a:txBody>
                  <a:tcPr marL="6653" marR="6653" marT="6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2 166,8</a:t>
                      </a:r>
                    </a:p>
                  </a:txBody>
                  <a:tcPr marL="6653" marR="6653" marT="6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70,8</a:t>
                      </a:r>
                    </a:p>
                  </a:txBody>
                  <a:tcPr marL="6653" marR="6653" marT="6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737077"/>
                  </a:ext>
                </a:extLst>
              </a:tr>
              <a:tr h="5227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Региональный проект "Обеспечение расширенного неонатального скрининга"</a:t>
                      </a:r>
                    </a:p>
                  </a:txBody>
                  <a:tcPr marL="59881" marR="6653" marT="6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28,6</a:t>
                      </a:r>
                    </a:p>
                  </a:txBody>
                  <a:tcPr marL="6653" marR="6653" marT="6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28,5</a:t>
                      </a:r>
                    </a:p>
                  </a:txBody>
                  <a:tcPr marL="6653" marR="6653" marT="6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6653" marR="6653" marT="6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993958"/>
                  </a:ext>
                </a:extLst>
              </a:tr>
              <a:tr h="5227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Региональный проект "Развитие инфраструктуры здравоохранения"</a:t>
                      </a:r>
                    </a:p>
                  </a:txBody>
                  <a:tcPr marL="59881" marR="6653" marT="6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3 033,6</a:t>
                      </a:r>
                    </a:p>
                  </a:txBody>
                  <a:tcPr marL="6653" marR="6653" marT="6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2 138,2</a:t>
                      </a:r>
                    </a:p>
                  </a:txBody>
                  <a:tcPr marL="6653" marR="6653" marT="6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70,5</a:t>
                      </a:r>
                    </a:p>
                  </a:txBody>
                  <a:tcPr marL="6653" marR="6653" marT="6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366864"/>
                  </a:ext>
                </a:extLst>
              </a:tr>
              <a:tr h="2649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Ведомственные проекты</a:t>
                      </a:r>
                    </a:p>
                  </a:txBody>
                  <a:tcPr marL="59881" marR="6653" marT="6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356,9</a:t>
                      </a:r>
                    </a:p>
                  </a:txBody>
                  <a:tcPr marL="6653" marR="6653" marT="6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295,6</a:t>
                      </a:r>
                    </a:p>
                  </a:txBody>
                  <a:tcPr marL="6653" marR="6653" marT="6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82,8</a:t>
                      </a:r>
                    </a:p>
                  </a:txBody>
                  <a:tcPr marL="6653" marR="6653" marT="6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546347"/>
                  </a:ext>
                </a:extLst>
              </a:tr>
              <a:tr h="5227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Ведомственный проект "Развитие инфраструктуры здравоохранения"</a:t>
                      </a:r>
                    </a:p>
                  </a:txBody>
                  <a:tcPr marL="59881" marR="6653" marT="6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356,9</a:t>
                      </a:r>
                    </a:p>
                  </a:txBody>
                  <a:tcPr marL="6653" marR="6653" marT="6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295,6</a:t>
                      </a:r>
                    </a:p>
                  </a:txBody>
                  <a:tcPr marL="6653" marR="6653" marT="6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82,8</a:t>
                      </a:r>
                    </a:p>
                  </a:txBody>
                  <a:tcPr marL="6653" marR="6653" marT="6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562590"/>
                  </a:ext>
                </a:extLst>
              </a:tr>
              <a:tr h="2649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Комплексы процессных мероприятий</a:t>
                      </a:r>
                    </a:p>
                  </a:txBody>
                  <a:tcPr marL="59881" marR="6653" marT="6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20 506,9</a:t>
                      </a:r>
                    </a:p>
                  </a:txBody>
                  <a:tcPr marL="6653" marR="6653" marT="6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20 328,7</a:t>
                      </a:r>
                    </a:p>
                  </a:txBody>
                  <a:tcPr marL="6653" marR="6653" marT="6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</a:rPr>
                        <a:t>99,1</a:t>
                      </a:r>
                    </a:p>
                  </a:txBody>
                  <a:tcPr marL="6653" marR="6653" marT="6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525422"/>
                  </a:ext>
                </a:extLst>
              </a:tr>
              <a:tr h="7806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"Профилактика заболеваний и формирование здорового образа жизни. Развитие первичной медико-санитарной помощи"</a:t>
                      </a:r>
                    </a:p>
                  </a:txBody>
                  <a:tcPr marL="59881" marR="6653" marT="6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7 906,8</a:t>
                      </a:r>
                    </a:p>
                  </a:txBody>
                  <a:tcPr marL="6653" marR="6653" marT="6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7 899,5</a:t>
                      </a:r>
                    </a:p>
                  </a:txBody>
                  <a:tcPr marL="6653" marR="6653" marT="6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6653" marR="6653" marT="6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87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142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0383" y="0"/>
            <a:ext cx="10303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Информация об исполнении государственных программ и 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непрограммных расходов Липецкой области в 2025 году,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млн. руб.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(4)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170560"/>
              </p:ext>
            </p:extLst>
          </p:nvPr>
        </p:nvGraphicFramePr>
        <p:xfrm>
          <a:off x="854014" y="1009288"/>
          <a:ext cx="10481095" cy="5473825"/>
        </p:xfrm>
        <a:graphic>
          <a:graphicData uri="http://schemas.openxmlformats.org/drawingml/2006/table">
            <a:tbl>
              <a:tblPr/>
              <a:tblGrid>
                <a:gridCol w="6823495">
                  <a:extLst>
                    <a:ext uri="{9D8B030D-6E8A-4147-A177-3AD203B41FA5}">
                      <a16:colId xmlns:a16="http://schemas.microsoft.com/office/drawing/2014/main" val="770347262"/>
                    </a:ext>
                  </a:extLst>
                </a:gridCol>
                <a:gridCol w="1199072">
                  <a:extLst>
                    <a:ext uri="{9D8B030D-6E8A-4147-A177-3AD203B41FA5}">
                      <a16:colId xmlns:a16="http://schemas.microsoft.com/office/drawing/2014/main" val="2388607498"/>
                    </a:ext>
                  </a:extLst>
                </a:gridCol>
                <a:gridCol w="1259457">
                  <a:extLst>
                    <a:ext uri="{9D8B030D-6E8A-4147-A177-3AD203B41FA5}">
                      <a16:colId xmlns:a16="http://schemas.microsoft.com/office/drawing/2014/main" val="3730565912"/>
                    </a:ext>
                  </a:extLst>
                </a:gridCol>
                <a:gridCol w="1199071">
                  <a:extLst>
                    <a:ext uri="{9D8B030D-6E8A-4147-A177-3AD203B41FA5}">
                      <a16:colId xmlns:a16="http://schemas.microsoft.com/office/drawing/2014/main" val="1722461470"/>
                    </a:ext>
                  </a:extLst>
                </a:gridCol>
              </a:tblGrid>
              <a:tr h="6108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годовой план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542651"/>
                  </a:ext>
                </a:extLst>
              </a:tr>
              <a:tr h="8988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"Совершенствование оказания специализированной, включая высокотехнологичную, медицинской помощи, скорой, в том числе скорой специализированной, медицинской помощи, медицинской эвакуации"</a:t>
                      </a:r>
                    </a:p>
                  </a:txBody>
                  <a:tcPr marL="60342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4 244,4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4 151,9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97,8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440972"/>
                  </a:ext>
                </a:extLst>
              </a:tr>
              <a:tr h="3405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"Охрана здоровья матери и ребенка"</a:t>
                      </a:r>
                    </a:p>
                  </a:txBody>
                  <a:tcPr marL="60342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169,5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169,5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551434"/>
                  </a:ext>
                </a:extLst>
              </a:tr>
              <a:tr h="4127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"Организация медицинской реабилитации и санаторно-курортного лечения"</a:t>
                      </a:r>
                    </a:p>
                  </a:txBody>
                  <a:tcPr marL="60342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250,9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250,6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566606"/>
                  </a:ext>
                </a:extLst>
              </a:tr>
              <a:tr h="4127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"Развитие системы оказания паллиативной медицинской помощи"</a:t>
                      </a:r>
                    </a:p>
                  </a:txBody>
                  <a:tcPr marL="60342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271,4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268,1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98,8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473429"/>
                  </a:ext>
                </a:extLst>
              </a:tr>
              <a:tr h="4127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"Управление кадровыми ресурсами здравоохранения"</a:t>
                      </a:r>
                    </a:p>
                  </a:txBody>
                  <a:tcPr marL="60342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809,1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770,9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95,3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20546"/>
                  </a:ext>
                </a:extLst>
              </a:tr>
              <a:tr h="619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"Совершенствование системы обеспечения лекарственными препаратами и медицинскими изделиями, в том числе в амбулаторных условиях"</a:t>
                      </a:r>
                    </a:p>
                  </a:txBody>
                  <a:tcPr marL="60342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2 688,3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2 685,9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923622"/>
                  </a:ext>
                </a:extLst>
              </a:tr>
              <a:tr h="4814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"Развитие информатизации в здравоохранении"</a:t>
                      </a:r>
                    </a:p>
                  </a:txBody>
                  <a:tcPr marL="60342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16,4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14,0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85,5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4674"/>
                  </a:ext>
                </a:extLst>
              </a:tr>
              <a:tr h="5483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"Обеспечение деятельности министерства здравоохранения Липецкой области и подведомственных учреждений"</a:t>
                      </a:r>
                    </a:p>
                  </a:txBody>
                  <a:tcPr marL="60342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198,5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191,9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96,7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965634"/>
                  </a:ext>
                </a:extLst>
              </a:tr>
              <a:tr h="619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"Обеспечение устойчивого функционирования и развития инфраструктуры, укрепление материально-технической базы подведомственных учреждений"</a:t>
                      </a:r>
                    </a:p>
                  </a:txBody>
                  <a:tcPr marL="60342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3 951,7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3 926,5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99,4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663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66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0383" y="0"/>
            <a:ext cx="10303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Информация об исполнении государственных программ и 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непрограммных расходов Липецкой области в 2025 году,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млн. руб.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(5)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084972"/>
              </p:ext>
            </p:extLst>
          </p:nvPr>
        </p:nvGraphicFramePr>
        <p:xfrm>
          <a:off x="905774" y="914399"/>
          <a:ext cx="10550105" cy="5661361"/>
        </p:xfrm>
        <a:graphic>
          <a:graphicData uri="http://schemas.openxmlformats.org/drawingml/2006/table">
            <a:tbl>
              <a:tblPr/>
              <a:tblGrid>
                <a:gridCol w="6877817">
                  <a:extLst>
                    <a:ext uri="{9D8B030D-6E8A-4147-A177-3AD203B41FA5}">
                      <a16:colId xmlns:a16="http://schemas.microsoft.com/office/drawing/2014/main" val="1483500259"/>
                    </a:ext>
                  </a:extLst>
                </a:gridCol>
                <a:gridCol w="1225240">
                  <a:extLst>
                    <a:ext uri="{9D8B030D-6E8A-4147-A177-3AD203B41FA5}">
                      <a16:colId xmlns:a16="http://schemas.microsoft.com/office/drawing/2014/main" val="3122564316"/>
                    </a:ext>
                  </a:extLst>
                </a:gridCol>
                <a:gridCol w="1221808">
                  <a:extLst>
                    <a:ext uri="{9D8B030D-6E8A-4147-A177-3AD203B41FA5}">
                      <a16:colId xmlns:a16="http://schemas.microsoft.com/office/drawing/2014/main" val="1278521872"/>
                    </a:ext>
                  </a:extLst>
                </a:gridCol>
                <a:gridCol w="1225240">
                  <a:extLst>
                    <a:ext uri="{9D8B030D-6E8A-4147-A177-3AD203B41FA5}">
                      <a16:colId xmlns:a16="http://schemas.microsoft.com/office/drawing/2014/main" val="809355196"/>
                    </a:ext>
                  </a:extLst>
                </a:gridCol>
              </a:tblGrid>
              <a:tr h="6180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годовой план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410984"/>
                  </a:ext>
                </a:extLst>
              </a:tr>
              <a:tr h="4510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Государственная программа Липецкой области "Развитие физической культуры и спорта Липецкой области"</a:t>
                      </a:r>
                    </a:p>
                  </a:txBody>
                  <a:tcPr marL="59336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2 393,2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2 359,4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98,6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760290"/>
                  </a:ext>
                </a:extLst>
              </a:tr>
              <a:tr h="3714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Региональные проекты, не входящие в состав национальных проектов</a:t>
                      </a:r>
                    </a:p>
                  </a:txBody>
                  <a:tcPr marL="59336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355,2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348,2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98,0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535280"/>
                  </a:ext>
                </a:extLst>
              </a:tr>
              <a:tr h="3517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Региональный проект "Развитие спортивной инфраструктуры"</a:t>
                      </a:r>
                    </a:p>
                  </a:txBody>
                  <a:tcPr marL="59336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355,2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348,2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98,0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681563"/>
                  </a:ext>
                </a:extLst>
              </a:tr>
              <a:tr h="2521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Комплексы процессных мероприятий</a:t>
                      </a:r>
                    </a:p>
                  </a:txBody>
                  <a:tcPr marL="59336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2 037,9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2 011,1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  <a:latin typeface="Times New Roman" panose="02020603050405020304" pitchFamily="18" charset="0"/>
                        </a:rPr>
                        <a:t>98,7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05697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"Развитие физической культуры, массового спорта и спорта высших достижений"</a:t>
                      </a:r>
                    </a:p>
                  </a:txBody>
                  <a:tcPr marL="59336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2 012,5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1 986,1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98,7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486704"/>
                  </a:ext>
                </a:extLst>
              </a:tr>
              <a:tr h="4917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"Обеспечение деятельности министерства физической культуры и спорта Липецкой области"</a:t>
                      </a:r>
                    </a:p>
                  </a:txBody>
                  <a:tcPr marL="59336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25,4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25,1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98,7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764289"/>
                  </a:ext>
                </a:extLst>
              </a:tr>
              <a:tr h="4510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Государственная программа Липецкой области "Развитие образования Липецкой области"</a:t>
                      </a:r>
                    </a:p>
                  </a:txBody>
                  <a:tcPr marL="59336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28 141,8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27 538,0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97,9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74019"/>
                  </a:ext>
                </a:extLst>
              </a:tr>
              <a:tr h="3252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Региональные проекты, входящие в состав национальных проектов</a:t>
                      </a:r>
                    </a:p>
                  </a:txBody>
                  <a:tcPr marL="59336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2 766,1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2 600,4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94,0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559849"/>
                  </a:ext>
                </a:extLst>
              </a:tr>
              <a:tr h="3400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Региональный проект "Все лучшее детям"</a:t>
                      </a:r>
                    </a:p>
                  </a:txBody>
                  <a:tcPr marL="59336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1 722,1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1 567,8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91,0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875308"/>
                  </a:ext>
                </a:extLst>
              </a:tr>
              <a:tr h="2957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Региональный проект "Педагоги и наставники"</a:t>
                      </a:r>
                    </a:p>
                  </a:txBody>
                  <a:tcPr marL="59336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944,6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936,0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99,1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160694"/>
                  </a:ext>
                </a:extLst>
              </a:tr>
              <a:tr h="3462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Региональный проект "Профессионалитет"</a:t>
                      </a:r>
                    </a:p>
                  </a:txBody>
                  <a:tcPr marL="59336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99,3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96,5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97,1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881297"/>
                  </a:ext>
                </a:extLst>
              </a:tr>
              <a:tr h="3723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Региональные проекты, не входящие в состав национальных проектов</a:t>
                      </a:r>
                    </a:p>
                  </a:txBody>
                  <a:tcPr marL="59336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1 748,2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1 404,9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80,4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945870"/>
                  </a:ext>
                </a:extLst>
              </a:tr>
              <a:tr h="4510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Региональный проект "Создание условий для обучения, отдыха и оздоровления детей и молодежи"</a:t>
                      </a:r>
                    </a:p>
                  </a:txBody>
                  <a:tcPr marL="59336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1 748,2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1 404,9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80,4</a:t>
                      </a:r>
                    </a:p>
                  </a:txBody>
                  <a:tcPr marL="6593" marR="6593" marT="6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530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45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0383" y="0"/>
            <a:ext cx="10303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Информация об исполнении государственных программ и 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непрограммных расходов Липецкой области в 2025 году,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млн. руб.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(6)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986138"/>
              </p:ext>
            </p:extLst>
          </p:nvPr>
        </p:nvGraphicFramePr>
        <p:xfrm>
          <a:off x="785003" y="931653"/>
          <a:ext cx="10506974" cy="5589917"/>
        </p:xfrm>
        <a:graphic>
          <a:graphicData uri="http://schemas.openxmlformats.org/drawingml/2006/table">
            <a:tbl>
              <a:tblPr/>
              <a:tblGrid>
                <a:gridCol w="6917183">
                  <a:extLst>
                    <a:ext uri="{9D8B030D-6E8A-4147-A177-3AD203B41FA5}">
                      <a16:colId xmlns:a16="http://schemas.microsoft.com/office/drawing/2014/main" val="823424245"/>
                    </a:ext>
                  </a:extLst>
                </a:gridCol>
                <a:gridCol w="1200274">
                  <a:extLst>
                    <a:ext uri="{9D8B030D-6E8A-4147-A177-3AD203B41FA5}">
                      <a16:colId xmlns:a16="http://schemas.microsoft.com/office/drawing/2014/main" val="2836360318"/>
                    </a:ext>
                  </a:extLst>
                </a:gridCol>
                <a:gridCol w="1216325">
                  <a:extLst>
                    <a:ext uri="{9D8B030D-6E8A-4147-A177-3AD203B41FA5}">
                      <a16:colId xmlns:a16="http://schemas.microsoft.com/office/drawing/2014/main" val="2634625445"/>
                    </a:ext>
                  </a:extLst>
                </a:gridCol>
                <a:gridCol w="1173192">
                  <a:extLst>
                    <a:ext uri="{9D8B030D-6E8A-4147-A177-3AD203B41FA5}">
                      <a16:colId xmlns:a16="http://schemas.microsoft.com/office/drawing/2014/main" val="791556087"/>
                    </a:ext>
                  </a:extLst>
                </a:gridCol>
              </a:tblGrid>
              <a:tr h="5288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годовой план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386654"/>
                  </a:ext>
                </a:extLst>
              </a:tr>
              <a:tr h="2993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Комплексы процессных мероприятий</a:t>
                      </a:r>
                    </a:p>
                  </a:txBody>
                  <a:tcPr marL="53354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23 627,5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23 532,8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effectLst/>
                          <a:latin typeface="Times New Roman" panose="02020603050405020304" pitchFamily="18" charset="0"/>
                        </a:rPr>
                        <a:t>99,6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920063"/>
                  </a:ext>
                </a:extLst>
              </a:tr>
              <a:tr h="5359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"Обеспечение деятельности министерства образования Липецкой области и подведомственных учреждений"</a:t>
                      </a:r>
                    </a:p>
                  </a:txBody>
                  <a:tcPr marL="53354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320,2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319,4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995362"/>
                  </a:ext>
                </a:extLst>
              </a:tr>
              <a:tr h="5359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"Развитие и совершенствование системы дошкольного, общего и дополнительного образования"</a:t>
                      </a:r>
                    </a:p>
                  </a:txBody>
                  <a:tcPr marL="53354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20 249,9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20 187,9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018553"/>
                  </a:ext>
                </a:extLst>
              </a:tr>
              <a:tr h="3573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"Поддержка одаренных детей и молодежи в образовательном процессе"</a:t>
                      </a:r>
                    </a:p>
                  </a:txBody>
                  <a:tcPr marL="53354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27,6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24,6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89,1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689882"/>
                  </a:ext>
                </a:extLst>
              </a:tr>
              <a:tr h="5140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"Поддержка профессионального развития педагогического корпуса системы образования"</a:t>
                      </a:r>
                    </a:p>
                  </a:txBody>
                  <a:tcPr marL="53354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7,7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7,3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94,0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635865"/>
                  </a:ext>
                </a:extLst>
              </a:tr>
              <a:tr h="3573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"Развитие и совершенствование системы профессионального образования"</a:t>
                      </a:r>
                    </a:p>
                  </a:txBody>
                  <a:tcPr marL="53354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2 565,7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2 540,3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99,0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568642"/>
                  </a:ext>
                </a:extLst>
              </a:tr>
              <a:tr h="7146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"Создание условий для обучения, воспитания и социализации детей-сирот и детей, оставшихся без попечения родителей, оказание психолого-педагогической помощи детям"</a:t>
                      </a:r>
                    </a:p>
                  </a:txBody>
                  <a:tcPr marL="53354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231,8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231,6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761002"/>
                  </a:ext>
                </a:extLst>
              </a:tr>
              <a:tr h="3573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"Создание условий для отдыха и оздоровления детей"</a:t>
                      </a:r>
                    </a:p>
                  </a:txBody>
                  <a:tcPr marL="53354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218,3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215,6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98,8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432061"/>
                  </a:ext>
                </a:extLst>
              </a:tr>
              <a:tr h="3437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"Развитие финансового образования"</a:t>
                      </a:r>
                    </a:p>
                  </a:txBody>
                  <a:tcPr marL="53354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6,2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6,2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171602"/>
                  </a:ext>
                </a:extLst>
              </a:tr>
              <a:tr h="3858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Государственная программа Липецкой области "Развитие культуры и туризма в Липецкой области"</a:t>
                      </a:r>
                    </a:p>
                  </a:txBody>
                  <a:tcPr marL="53354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2 728,8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2 705,6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99,1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013440"/>
                  </a:ext>
                </a:extLst>
              </a:tr>
              <a:tr h="3259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Региональные проекты, входящие в состав национальных проектов</a:t>
                      </a:r>
                    </a:p>
                  </a:txBody>
                  <a:tcPr marL="53354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256,7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256,7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165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90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35150" y="158750"/>
            <a:ext cx="10356850" cy="1501775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и приоритетные направления бюджетной политики Липецкой области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в 2025 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33873" y="1842086"/>
            <a:ext cx="10319657" cy="4341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Обеспечение </a:t>
            </a:r>
            <a:r>
              <a:rPr lang="ru-RU" sz="2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долгосрочной сбалансированности и финансовой устойчивости областного </a:t>
            </a:r>
            <a:r>
              <a:rPr lang="ru-RU" sz="24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бюджета.</a:t>
            </a:r>
            <a:endParaRPr lang="ru-RU" sz="24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Повышение </a:t>
            </a:r>
            <a:r>
              <a:rPr lang="ru-RU" sz="2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и результативности расходования бюджетных </a:t>
            </a:r>
            <a:r>
              <a:rPr lang="ru-RU" sz="24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средств.</a:t>
            </a:r>
            <a:endParaRPr lang="ru-RU" sz="24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Совершенствование </a:t>
            </a:r>
            <a:r>
              <a:rPr lang="ru-RU" sz="2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межбюджетных </a:t>
            </a:r>
            <a:r>
              <a:rPr lang="ru-RU" sz="24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отношений.</a:t>
            </a:r>
            <a:endParaRPr lang="ru-RU" sz="24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Обеспечение прозрачности (открытости) бюджетного процесса.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Реализация </a:t>
            </a:r>
            <a:r>
              <a:rPr lang="ru-RU" sz="2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мероприятий, направленных на повышение финансовой грамотности и формирование финансовой культуры населения Липецкой области.</a:t>
            </a:r>
          </a:p>
          <a:p>
            <a:pPr marL="0" indent="0" algn="just">
              <a:buNone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0383" y="0"/>
            <a:ext cx="10303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Информация об исполнении государственных программ и 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непрограммных расходов Липецкой области в 2025 году,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млн. руб.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(7)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567058"/>
              </p:ext>
            </p:extLst>
          </p:nvPr>
        </p:nvGraphicFramePr>
        <p:xfrm>
          <a:off x="802258" y="992038"/>
          <a:ext cx="10670874" cy="5504751"/>
        </p:xfrm>
        <a:graphic>
          <a:graphicData uri="http://schemas.openxmlformats.org/drawingml/2006/table">
            <a:tbl>
              <a:tblPr/>
              <a:tblGrid>
                <a:gridCol w="7084832">
                  <a:extLst>
                    <a:ext uri="{9D8B030D-6E8A-4147-A177-3AD203B41FA5}">
                      <a16:colId xmlns:a16="http://schemas.microsoft.com/office/drawing/2014/main" val="3057032081"/>
                    </a:ext>
                  </a:extLst>
                </a:gridCol>
                <a:gridCol w="1125546">
                  <a:extLst>
                    <a:ext uri="{9D8B030D-6E8A-4147-A177-3AD203B41FA5}">
                      <a16:colId xmlns:a16="http://schemas.microsoft.com/office/drawing/2014/main" val="3571067804"/>
                    </a:ext>
                  </a:extLst>
                </a:gridCol>
                <a:gridCol w="1221523">
                  <a:extLst>
                    <a:ext uri="{9D8B030D-6E8A-4147-A177-3AD203B41FA5}">
                      <a16:colId xmlns:a16="http://schemas.microsoft.com/office/drawing/2014/main" val="905103707"/>
                    </a:ext>
                  </a:extLst>
                </a:gridCol>
                <a:gridCol w="1238973">
                  <a:extLst>
                    <a:ext uri="{9D8B030D-6E8A-4147-A177-3AD203B41FA5}">
                      <a16:colId xmlns:a16="http://schemas.microsoft.com/office/drawing/2014/main" val="2808369541"/>
                    </a:ext>
                  </a:extLst>
                </a:gridCol>
              </a:tblGrid>
              <a:tr h="588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годовой план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537445"/>
                  </a:ext>
                </a:extLst>
              </a:tr>
              <a:tr h="4293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Региональный проект "Создание номерного фонда, инфраструктуры и новых точек притяжения"</a:t>
                      </a:r>
                    </a:p>
                  </a:txBody>
                  <a:tcPr marL="57591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92,7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92,7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183341"/>
                  </a:ext>
                </a:extLst>
              </a:tr>
              <a:tr h="3327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Региональный проект "Семейные ценности и инфраструктура культуры"</a:t>
                      </a:r>
                    </a:p>
                  </a:txBody>
                  <a:tcPr marL="57591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164,0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164,0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352418"/>
                  </a:ext>
                </a:extLst>
              </a:tr>
              <a:tr h="2760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Комплексы процессных мероприятий</a:t>
                      </a:r>
                    </a:p>
                  </a:txBody>
                  <a:tcPr marL="57591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2 472,1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2 448,9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  <a:latin typeface="Times New Roman" panose="02020603050405020304" pitchFamily="18" charset="0"/>
                        </a:rPr>
                        <a:t>99,1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19785"/>
                  </a:ext>
                </a:extLst>
              </a:tr>
              <a:tr h="4789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"Сохранение объектов культурного наследия в Липецкой области"</a:t>
                      </a:r>
                    </a:p>
                  </a:txBody>
                  <a:tcPr marL="57591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46,7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45,7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97,8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261480"/>
                  </a:ext>
                </a:extLst>
              </a:tr>
              <a:tr h="347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"Развитие культуры в Липецкой области"</a:t>
                      </a:r>
                    </a:p>
                  </a:txBody>
                  <a:tcPr marL="57591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1 982,0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1 974,3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99,6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331642"/>
                  </a:ext>
                </a:extLst>
              </a:tr>
              <a:tr h="3291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"Развитие туризма в Липецкой области"</a:t>
                      </a:r>
                    </a:p>
                  </a:txBody>
                  <a:tcPr marL="57591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55,1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46,6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84,6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541122"/>
                  </a:ext>
                </a:extLst>
              </a:tr>
              <a:tr h="698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"Обеспечение деятельности органов записи актов гражданского состояния, органов в сфере архивного дела и подведомственных учреждений"</a:t>
                      </a:r>
                    </a:p>
                  </a:txBody>
                  <a:tcPr marL="57591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355,2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350,8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98,8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90557"/>
                  </a:ext>
                </a:extLst>
              </a:tr>
              <a:tr h="5100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"Обеспечение деятельности министерства культуры Липецкой области"</a:t>
                      </a:r>
                    </a:p>
                  </a:txBody>
                  <a:tcPr marL="57591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33,1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31,5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95,3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431358"/>
                  </a:ext>
                </a:extLst>
              </a:tr>
              <a:tr h="8108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Государственная программа Липецкой области "Обеспечение населения Липецкой области качественными коммунальными услугами и формирование современной городской среды"</a:t>
                      </a:r>
                    </a:p>
                  </a:txBody>
                  <a:tcPr marL="57591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6 843,5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6 131,8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89,6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834785"/>
                  </a:ext>
                </a:extLst>
              </a:tr>
              <a:tr h="3623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Региональные проекты, входящие в состав национальных проектов</a:t>
                      </a:r>
                    </a:p>
                  </a:txBody>
                  <a:tcPr marL="57591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1 726,2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1 513,0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87,7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726243"/>
                  </a:ext>
                </a:extLst>
              </a:tr>
              <a:tr h="3364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Региональный проект "Модернизация коммунальной инфраструктуры"</a:t>
                      </a:r>
                    </a:p>
                  </a:txBody>
                  <a:tcPr marL="57591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549,6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507,2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92,3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810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81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0383" y="0"/>
            <a:ext cx="10303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Информация об исполнении государственных программ и 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непрограммных расходов Липецкой области в 2025 году,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млн. руб.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(8)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17413"/>
              </p:ext>
            </p:extLst>
          </p:nvPr>
        </p:nvGraphicFramePr>
        <p:xfrm>
          <a:off x="759126" y="905772"/>
          <a:ext cx="10722633" cy="5812032"/>
        </p:xfrm>
        <a:graphic>
          <a:graphicData uri="http://schemas.openxmlformats.org/drawingml/2006/table">
            <a:tbl>
              <a:tblPr/>
              <a:tblGrid>
                <a:gridCol w="6990291">
                  <a:extLst>
                    <a:ext uri="{9D8B030D-6E8A-4147-A177-3AD203B41FA5}">
                      <a16:colId xmlns:a16="http://schemas.microsoft.com/office/drawing/2014/main" val="266855287"/>
                    </a:ext>
                  </a:extLst>
                </a:gridCol>
                <a:gridCol w="1245277">
                  <a:extLst>
                    <a:ext uri="{9D8B030D-6E8A-4147-A177-3AD203B41FA5}">
                      <a16:colId xmlns:a16="http://schemas.microsoft.com/office/drawing/2014/main" val="3438168969"/>
                    </a:ext>
                  </a:extLst>
                </a:gridCol>
                <a:gridCol w="1241788">
                  <a:extLst>
                    <a:ext uri="{9D8B030D-6E8A-4147-A177-3AD203B41FA5}">
                      <a16:colId xmlns:a16="http://schemas.microsoft.com/office/drawing/2014/main" val="3913006132"/>
                    </a:ext>
                  </a:extLst>
                </a:gridCol>
                <a:gridCol w="1245277">
                  <a:extLst>
                    <a:ext uri="{9D8B030D-6E8A-4147-A177-3AD203B41FA5}">
                      <a16:colId xmlns:a16="http://schemas.microsoft.com/office/drawing/2014/main" val="3248794509"/>
                    </a:ext>
                  </a:extLst>
                </a:gridCol>
              </a:tblGrid>
              <a:tr h="4920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5543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годовой план</a:t>
                      </a:r>
                    </a:p>
                  </a:txBody>
                  <a:tcPr marL="5543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5543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5543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325689"/>
                  </a:ext>
                </a:extLst>
              </a:tr>
              <a:tr h="359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Региональный проект "Формирование комфортной городской среды"</a:t>
                      </a:r>
                    </a:p>
                  </a:txBody>
                  <a:tcPr marL="49888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1 176,6</a:t>
                      </a:r>
                    </a:p>
                  </a:txBody>
                  <a:tcPr marL="5543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1 005,8</a:t>
                      </a:r>
                    </a:p>
                  </a:txBody>
                  <a:tcPr marL="5543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85,5</a:t>
                      </a:r>
                    </a:p>
                  </a:txBody>
                  <a:tcPr marL="5543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915721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Региональные проекты, не входящие в состав национальных проектов</a:t>
                      </a:r>
                    </a:p>
                  </a:txBody>
                  <a:tcPr marL="49888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2 164,1</a:t>
                      </a:r>
                    </a:p>
                  </a:txBody>
                  <a:tcPr marL="5543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1 711,2</a:t>
                      </a:r>
                    </a:p>
                  </a:txBody>
                  <a:tcPr marL="5543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79,1</a:t>
                      </a:r>
                    </a:p>
                  </a:txBody>
                  <a:tcPr marL="5543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980911"/>
                  </a:ext>
                </a:extLst>
              </a:tr>
              <a:tr h="508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Региональный проект "Развитие и модернизация коммунальной инфраструктуры Липецкой области"</a:t>
                      </a:r>
                    </a:p>
                  </a:txBody>
                  <a:tcPr marL="49888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2 164,1</a:t>
                      </a:r>
                    </a:p>
                  </a:txBody>
                  <a:tcPr marL="5543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1 711,2</a:t>
                      </a:r>
                    </a:p>
                  </a:txBody>
                  <a:tcPr marL="5543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79,1</a:t>
                      </a:r>
                    </a:p>
                  </a:txBody>
                  <a:tcPr marL="5543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034147"/>
                  </a:ext>
                </a:extLst>
              </a:tr>
              <a:tr h="2932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Комплексы процессных мероприятий</a:t>
                      </a:r>
                    </a:p>
                  </a:txBody>
                  <a:tcPr marL="49888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2 953,3</a:t>
                      </a:r>
                    </a:p>
                  </a:txBody>
                  <a:tcPr marL="5543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2 907,5</a:t>
                      </a:r>
                    </a:p>
                  </a:txBody>
                  <a:tcPr marL="5543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  <a:latin typeface="Times New Roman" panose="02020603050405020304" pitchFamily="18" charset="0"/>
                        </a:rPr>
                        <a:t>98,4</a:t>
                      </a:r>
                    </a:p>
                  </a:txBody>
                  <a:tcPr marL="5543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119338"/>
                  </a:ext>
                </a:extLst>
              </a:tr>
              <a:tr h="4986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"Улучшение качества жилищного фонда, развитие и модернизация коммунальной инфраструктуры Липецкой области"</a:t>
                      </a:r>
                    </a:p>
                  </a:txBody>
                  <a:tcPr marL="49888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2 694,7</a:t>
                      </a:r>
                    </a:p>
                  </a:txBody>
                  <a:tcPr marL="5543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2 649,4</a:t>
                      </a:r>
                    </a:p>
                  </a:txBody>
                  <a:tcPr marL="5543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98,3</a:t>
                      </a:r>
                    </a:p>
                  </a:txBody>
                  <a:tcPr marL="5543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603635"/>
                  </a:ext>
                </a:extLst>
              </a:tr>
              <a:tr h="7090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"Обеспечение деятельности министерства жилищно-коммунального хозяйства Липецкой области, государственной жилищной инспекции Липецкой области и подведомственных организаций"</a:t>
                      </a:r>
                    </a:p>
                  </a:txBody>
                  <a:tcPr marL="49888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227,2</a:t>
                      </a:r>
                    </a:p>
                  </a:txBody>
                  <a:tcPr marL="5543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226,7</a:t>
                      </a:r>
                    </a:p>
                  </a:txBody>
                  <a:tcPr marL="5543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5543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372714"/>
                  </a:ext>
                </a:extLst>
              </a:tr>
              <a:tr h="332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"Формирование современной городской среды"</a:t>
                      </a:r>
                    </a:p>
                  </a:txBody>
                  <a:tcPr marL="49888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31,4</a:t>
                      </a:r>
                    </a:p>
                  </a:txBody>
                  <a:tcPr marL="5543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31,4</a:t>
                      </a:r>
                    </a:p>
                  </a:txBody>
                  <a:tcPr marL="5543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543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896175"/>
                  </a:ext>
                </a:extLst>
              </a:tr>
              <a:tr h="5747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Комплексная государственная программа Липецкой области "Комплексное развитие сельских территорий Липецкой области"</a:t>
                      </a:r>
                    </a:p>
                  </a:txBody>
                  <a:tcPr marL="49888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2 021,9</a:t>
                      </a:r>
                    </a:p>
                  </a:txBody>
                  <a:tcPr marL="5543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2 019,5</a:t>
                      </a:r>
                    </a:p>
                  </a:txBody>
                  <a:tcPr marL="5543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5543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939000"/>
                  </a:ext>
                </a:extLst>
              </a:tr>
              <a:tr h="318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Региональные проекты, не входящие в состав национальных проектов</a:t>
                      </a:r>
                    </a:p>
                  </a:txBody>
                  <a:tcPr marL="49888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2 021,9</a:t>
                      </a:r>
                    </a:p>
                  </a:txBody>
                  <a:tcPr marL="5543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2 019,5</a:t>
                      </a:r>
                    </a:p>
                  </a:txBody>
                  <a:tcPr marL="5543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5543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981744"/>
                  </a:ext>
                </a:extLst>
              </a:tr>
              <a:tr h="5385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Региональный проект "Развитие жилищного строительства на сельских территориях и повышение уровня благоустройства домовладений"</a:t>
                      </a:r>
                    </a:p>
                  </a:txBody>
                  <a:tcPr marL="49888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216,7</a:t>
                      </a:r>
                    </a:p>
                  </a:txBody>
                  <a:tcPr marL="5543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216,7</a:t>
                      </a:r>
                    </a:p>
                  </a:txBody>
                  <a:tcPr marL="5543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543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570500"/>
                  </a:ext>
                </a:extLst>
              </a:tr>
              <a:tr h="3327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Региональный проект "Благоустройство сельских территорий"</a:t>
                      </a:r>
                    </a:p>
                  </a:txBody>
                  <a:tcPr marL="49888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5543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10,4</a:t>
                      </a:r>
                    </a:p>
                  </a:txBody>
                  <a:tcPr marL="5543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99,4</a:t>
                      </a:r>
                    </a:p>
                  </a:txBody>
                  <a:tcPr marL="5543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205097"/>
                  </a:ext>
                </a:extLst>
              </a:tr>
              <a:tr h="359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Региональный проект "Развитие транспортной инфраструктуры на сельских территориях"</a:t>
                      </a:r>
                    </a:p>
                  </a:txBody>
                  <a:tcPr marL="49888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143,2</a:t>
                      </a:r>
                    </a:p>
                  </a:txBody>
                  <a:tcPr marL="5543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142,8</a:t>
                      </a:r>
                    </a:p>
                  </a:txBody>
                  <a:tcPr marL="5543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5543" marR="5543" marT="5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31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829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0383" y="0"/>
            <a:ext cx="10303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Информация об исполнении государственных программ и 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непрограммных расходов Липецкой области в 2025 году,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млн. руб.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(9)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877711"/>
              </p:ext>
            </p:extLst>
          </p:nvPr>
        </p:nvGraphicFramePr>
        <p:xfrm>
          <a:off x="862641" y="966158"/>
          <a:ext cx="10489721" cy="5588905"/>
        </p:xfrm>
        <a:graphic>
          <a:graphicData uri="http://schemas.openxmlformats.org/drawingml/2006/table">
            <a:tbl>
              <a:tblPr/>
              <a:tblGrid>
                <a:gridCol w="6838452">
                  <a:extLst>
                    <a:ext uri="{9D8B030D-6E8A-4147-A177-3AD203B41FA5}">
                      <a16:colId xmlns:a16="http://schemas.microsoft.com/office/drawing/2014/main" val="3317267337"/>
                    </a:ext>
                  </a:extLst>
                </a:gridCol>
                <a:gridCol w="1218227">
                  <a:extLst>
                    <a:ext uri="{9D8B030D-6E8A-4147-A177-3AD203B41FA5}">
                      <a16:colId xmlns:a16="http://schemas.microsoft.com/office/drawing/2014/main" val="934748376"/>
                    </a:ext>
                  </a:extLst>
                </a:gridCol>
                <a:gridCol w="1214815">
                  <a:extLst>
                    <a:ext uri="{9D8B030D-6E8A-4147-A177-3AD203B41FA5}">
                      <a16:colId xmlns:a16="http://schemas.microsoft.com/office/drawing/2014/main" val="3677917846"/>
                    </a:ext>
                  </a:extLst>
                </a:gridCol>
                <a:gridCol w="1218227">
                  <a:extLst>
                    <a:ext uri="{9D8B030D-6E8A-4147-A177-3AD203B41FA5}">
                      <a16:colId xmlns:a16="http://schemas.microsoft.com/office/drawing/2014/main" val="1133152954"/>
                    </a:ext>
                  </a:extLst>
                </a:gridCol>
              </a:tblGrid>
              <a:tr h="486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годовой план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48287"/>
                  </a:ext>
                </a:extLst>
              </a:tr>
              <a:tr h="3156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Региональный проект "Современный облик сельских территорий"</a:t>
                      </a:r>
                    </a:p>
                  </a:txBody>
                  <a:tcPr marL="51665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1 651,4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1 649,4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157594"/>
                  </a:ext>
                </a:extLst>
              </a:tr>
              <a:tr h="368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Государственная программа Липецкой области "Развитие транспортной системы Липецкой области"</a:t>
                      </a:r>
                    </a:p>
                  </a:txBody>
                  <a:tcPr marL="51665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17 076,4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13 889,8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81,3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732404"/>
                  </a:ext>
                </a:extLst>
              </a:tr>
              <a:tr h="316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Региональные проекты, входящие в состав национальных проектов</a:t>
                      </a:r>
                    </a:p>
                  </a:txBody>
                  <a:tcPr marL="51665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6 272,4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6 168,9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98,3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759436"/>
                  </a:ext>
                </a:extLst>
              </a:tr>
              <a:tr h="3364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Региональный проект "Развитие общественного транспорта"</a:t>
                      </a:r>
                    </a:p>
                  </a:txBody>
                  <a:tcPr marL="51665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759,5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759,4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966077"/>
                  </a:ext>
                </a:extLst>
              </a:tr>
              <a:tr h="3105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Региональный проект "Региональная и местная дорожная сеть"</a:t>
                      </a:r>
                    </a:p>
                  </a:txBody>
                  <a:tcPr marL="51665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5 368,0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5 264,6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98,1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404697"/>
                  </a:ext>
                </a:extLst>
              </a:tr>
              <a:tr h="368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Региональный проект "Общесистемные меры развития дорожного хозяйства"</a:t>
                      </a:r>
                    </a:p>
                  </a:txBody>
                  <a:tcPr marL="51665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144,9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144,8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410156"/>
                  </a:ext>
                </a:extLst>
              </a:tr>
              <a:tr h="1875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Ведомственные проекты</a:t>
                      </a:r>
                    </a:p>
                  </a:txBody>
                  <a:tcPr marL="51665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1 540,2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909,6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59,1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702252"/>
                  </a:ext>
                </a:extLst>
              </a:tr>
              <a:tr h="551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Ведомственный проект "Развитие и увеличение пропускной способности автомобильных дорог общего пользования и искусственных сооружений на них"</a:t>
                      </a:r>
                    </a:p>
                  </a:txBody>
                  <a:tcPr marL="51665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1 540,2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909,6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59,1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46926"/>
                  </a:ext>
                </a:extLst>
              </a:tr>
              <a:tr h="2464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Комплексы процессных мероприятий</a:t>
                      </a:r>
                    </a:p>
                  </a:txBody>
                  <a:tcPr marL="51665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9 263,8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6 811,3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effectLst/>
                          <a:latin typeface="Times New Roman" panose="02020603050405020304" pitchFamily="18" charset="0"/>
                        </a:rPr>
                        <a:t>73,5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47375"/>
                  </a:ext>
                </a:extLst>
              </a:tr>
              <a:tr h="6808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"Приведение автомобильных дорог общего пользования и мостовых сооружений в нормативное транспортно-эксплуатационное состояние и обеспечение сохранности существующей сети дорог"</a:t>
                      </a:r>
                    </a:p>
                  </a:txBody>
                  <a:tcPr marL="51665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7 474,4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5 153,1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68,9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805426"/>
                  </a:ext>
                </a:extLst>
              </a:tr>
              <a:tr h="3404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"Организация и развитие транспортного обслуживания населения Липецкой области"</a:t>
                      </a:r>
                    </a:p>
                  </a:txBody>
                  <a:tcPr marL="51665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1 481,8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1 367,7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92,3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122363"/>
                  </a:ext>
                </a:extLst>
              </a:tr>
              <a:tr h="5106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"Обеспечение организационных, информационных, научно-методических условий для реализации Государственной программы"</a:t>
                      </a:r>
                    </a:p>
                  </a:txBody>
                  <a:tcPr marL="51665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297,9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290,5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97,5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885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02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0383" y="0"/>
            <a:ext cx="10303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Информация об исполнении государственных программ и 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непрограммных расходов Липецкой области в 2025 году,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млн. руб.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(10)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005879"/>
              </p:ext>
            </p:extLst>
          </p:nvPr>
        </p:nvGraphicFramePr>
        <p:xfrm>
          <a:off x="828137" y="914400"/>
          <a:ext cx="10610489" cy="5489931"/>
        </p:xfrm>
        <a:graphic>
          <a:graphicData uri="http://schemas.openxmlformats.org/drawingml/2006/table">
            <a:tbl>
              <a:tblPr/>
              <a:tblGrid>
                <a:gridCol w="7151297">
                  <a:extLst>
                    <a:ext uri="{9D8B030D-6E8A-4147-A177-3AD203B41FA5}">
                      <a16:colId xmlns:a16="http://schemas.microsoft.com/office/drawing/2014/main" val="4147632919"/>
                    </a:ext>
                  </a:extLst>
                </a:gridCol>
                <a:gridCol w="998138">
                  <a:extLst>
                    <a:ext uri="{9D8B030D-6E8A-4147-A177-3AD203B41FA5}">
                      <a16:colId xmlns:a16="http://schemas.microsoft.com/office/drawing/2014/main" val="2355710737"/>
                    </a:ext>
                  </a:extLst>
                </a:gridCol>
                <a:gridCol w="1228801">
                  <a:extLst>
                    <a:ext uri="{9D8B030D-6E8A-4147-A177-3AD203B41FA5}">
                      <a16:colId xmlns:a16="http://schemas.microsoft.com/office/drawing/2014/main" val="2294520988"/>
                    </a:ext>
                  </a:extLst>
                </a:gridCol>
                <a:gridCol w="1232253">
                  <a:extLst>
                    <a:ext uri="{9D8B030D-6E8A-4147-A177-3AD203B41FA5}">
                      <a16:colId xmlns:a16="http://schemas.microsoft.com/office/drawing/2014/main" val="2937740319"/>
                    </a:ext>
                  </a:extLst>
                </a:gridCol>
              </a:tblGrid>
              <a:tr h="499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годовой план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306722"/>
                  </a:ext>
                </a:extLst>
              </a:tr>
              <a:tr h="5007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"Расширение использования природного газа в качестве моторного топлива в Липецкой области"</a:t>
                      </a:r>
                    </a:p>
                  </a:txBody>
                  <a:tcPr marL="50272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9,7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114551"/>
                  </a:ext>
                </a:extLst>
              </a:tr>
              <a:tr h="8281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Государственная программа Липецкой области "Обеспечение жителей Липецкой области качественным жильем, социальной и инженерной инфраструктурой"</a:t>
                      </a:r>
                    </a:p>
                  </a:txBody>
                  <a:tcPr marL="50272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1 063,8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1 047,4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98,5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54710"/>
                  </a:ext>
                </a:extLst>
              </a:tr>
              <a:tr h="3450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Региональные проекты, не входящие в состав национальных проектов</a:t>
                      </a:r>
                    </a:p>
                  </a:txBody>
                  <a:tcPr marL="50272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112,3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112,2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82550"/>
                  </a:ext>
                </a:extLst>
              </a:tr>
              <a:tr h="4744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Региональный проект "Обеспечение инфраструктурой территорий для жилищного строительства"</a:t>
                      </a:r>
                    </a:p>
                  </a:txBody>
                  <a:tcPr marL="50272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112,3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112,2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459658"/>
                  </a:ext>
                </a:extLst>
              </a:tr>
              <a:tr h="2923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Ведомственные проекты</a:t>
                      </a:r>
                    </a:p>
                  </a:txBody>
                  <a:tcPr marL="50272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144,3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141,0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97,7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942992"/>
                  </a:ext>
                </a:extLst>
              </a:tr>
              <a:tr h="3647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Ведомственный проект "Стимулирование жилищного и социального строительства в Липецкой области"</a:t>
                      </a:r>
                    </a:p>
                  </a:txBody>
                  <a:tcPr marL="50272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144,3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141,0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97,7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473466"/>
                  </a:ext>
                </a:extLst>
              </a:tr>
              <a:tr h="3019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Комплексы процессных мероприятий</a:t>
                      </a:r>
                    </a:p>
                  </a:txBody>
                  <a:tcPr marL="50272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807,2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794,2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effectLst/>
                          <a:latin typeface="Times New Roman" panose="02020603050405020304" pitchFamily="18" charset="0"/>
                        </a:rPr>
                        <a:t>98,4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744138"/>
                  </a:ext>
                </a:extLst>
              </a:tr>
              <a:tr h="3377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"Оказание государственной поддержки в рамках приобретения (строительства) жилья"</a:t>
                      </a:r>
                    </a:p>
                  </a:txBody>
                  <a:tcPr marL="50272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442,1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441,0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187474"/>
                  </a:ext>
                </a:extLst>
              </a:tr>
              <a:tr h="5066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"Обеспечение деятельности исполнительных органов Липецкой области, государственных учреждений и некоммерческих организаций"</a:t>
                      </a:r>
                    </a:p>
                  </a:txBody>
                  <a:tcPr marL="50272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365,1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353,2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96,7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328574"/>
                  </a:ext>
                </a:extLst>
              </a:tr>
              <a:tr h="5471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Государственная программа Липецкой области "Энергоэффективность, развитие энергетики и повышение надежности энергоснабжения в Липецкой области"</a:t>
                      </a:r>
                    </a:p>
                  </a:txBody>
                  <a:tcPr marL="50272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274,7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267,9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97,5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413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28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0383" y="0"/>
            <a:ext cx="10303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Информация об исполнении государственных программ и 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непрограммных расходов Липецкой области в 2025 году,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млн. руб.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(11)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688982"/>
              </p:ext>
            </p:extLst>
          </p:nvPr>
        </p:nvGraphicFramePr>
        <p:xfrm>
          <a:off x="785004" y="966159"/>
          <a:ext cx="10696754" cy="5391509"/>
        </p:xfrm>
        <a:graphic>
          <a:graphicData uri="http://schemas.openxmlformats.org/drawingml/2006/table">
            <a:tbl>
              <a:tblPr/>
              <a:tblGrid>
                <a:gridCol w="7024033">
                  <a:extLst>
                    <a:ext uri="{9D8B030D-6E8A-4147-A177-3AD203B41FA5}">
                      <a16:colId xmlns:a16="http://schemas.microsoft.com/office/drawing/2014/main" val="4107782996"/>
                    </a:ext>
                  </a:extLst>
                </a:gridCol>
                <a:gridCol w="1251288">
                  <a:extLst>
                    <a:ext uri="{9D8B030D-6E8A-4147-A177-3AD203B41FA5}">
                      <a16:colId xmlns:a16="http://schemas.microsoft.com/office/drawing/2014/main" val="1451682453"/>
                    </a:ext>
                  </a:extLst>
                </a:gridCol>
                <a:gridCol w="1247783">
                  <a:extLst>
                    <a:ext uri="{9D8B030D-6E8A-4147-A177-3AD203B41FA5}">
                      <a16:colId xmlns:a16="http://schemas.microsoft.com/office/drawing/2014/main" val="1183359003"/>
                    </a:ext>
                  </a:extLst>
                </a:gridCol>
                <a:gridCol w="1173650">
                  <a:extLst>
                    <a:ext uri="{9D8B030D-6E8A-4147-A177-3AD203B41FA5}">
                      <a16:colId xmlns:a16="http://schemas.microsoft.com/office/drawing/2014/main" val="2522240893"/>
                    </a:ext>
                  </a:extLst>
                </a:gridCol>
              </a:tblGrid>
              <a:tr h="546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5936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годовой план</a:t>
                      </a:r>
                    </a:p>
                  </a:txBody>
                  <a:tcPr marL="5936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5936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5936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738496"/>
                  </a:ext>
                </a:extLst>
              </a:tr>
              <a:tr h="3695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Комплексы процессных мероприятий</a:t>
                      </a:r>
                    </a:p>
                  </a:txBody>
                  <a:tcPr marL="50272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274,7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267,9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  <a:latin typeface="Times New Roman" panose="02020603050405020304" pitchFamily="18" charset="0"/>
                        </a:rPr>
                        <a:t>97,5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330549"/>
                  </a:ext>
                </a:extLst>
              </a:tr>
              <a:tr h="3695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"Энергоэффективность, развитие энергетики и повышение надежности энергоснабжения"</a:t>
                      </a:r>
                    </a:p>
                  </a:txBody>
                  <a:tcPr marL="53427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205,8</a:t>
                      </a:r>
                    </a:p>
                  </a:txBody>
                  <a:tcPr marL="5936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199,5</a:t>
                      </a:r>
                    </a:p>
                  </a:txBody>
                  <a:tcPr marL="5936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96,9</a:t>
                      </a:r>
                    </a:p>
                  </a:txBody>
                  <a:tcPr marL="5936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274747"/>
                  </a:ext>
                </a:extLst>
              </a:tr>
              <a:tr h="5543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"Обеспечение деятельности исполнительных органов Липецкой области и государственных учреждений"</a:t>
                      </a:r>
                    </a:p>
                  </a:txBody>
                  <a:tcPr marL="53427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68,9</a:t>
                      </a:r>
                    </a:p>
                  </a:txBody>
                  <a:tcPr marL="5936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68,4</a:t>
                      </a:r>
                    </a:p>
                  </a:txBody>
                  <a:tcPr marL="5936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99,4</a:t>
                      </a:r>
                    </a:p>
                  </a:txBody>
                  <a:tcPr marL="5936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259850"/>
                  </a:ext>
                </a:extLst>
              </a:tr>
              <a:tr h="8742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Государственная программа Липецкой области "Охрана окружающей среды, воспроизводство и рациональное использование природных ресурсов Липецкой области"</a:t>
                      </a:r>
                    </a:p>
                  </a:txBody>
                  <a:tcPr marL="53427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895,7</a:t>
                      </a:r>
                    </a:p>
                  </a:txBody>
                  <a:tcPr marL="5936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856,4</a:t>
                      </a:r>
                    </a:p>
                  </a:txBody>
                  <a:tcPr marL="5936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95,6</a:t>
                      </a:r>
                    </a:p>
                  </a:txBody>
                  <a:tcPr marL="5936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600262"/>
                  </a:ext>
                </a:extLst>
              </a:tr>
              <a:tr h="3990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Региональные проекты, входящие в состав национальных проектов</a:t>
                      </a:r>
                    </a:p>
                  </a:txBody>
                  <a:tcPr marL="53427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429,9</a:t>
                      </a:r>
                    </a:p>
                  </a:txBody>
                  <a:tcPr marL="5936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429,9</a:t>
                      </a:r>
                    </a:p>
                  </a:txBody>
                  <a:tcPr marL="5936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936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159096"/>
                  </a:ext>
                </a:extLst>
              </a:tr>
              <a:tr h="3243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Региональный проект "Экономика замкнутого цикла"</a:t>
                      </a:r>
                    </a:p>
                  </a:txBody>
                  <a:tcPr marL="53427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429,9</a:t>
                      </a:r>
                    </a:p>
                  </a:txBody>
                  <a:tcPr marL="5936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429,9</a:t>
                      </a:r>
                    </a:p>
                  </a:txBody>
                  <a:tcPr marL="5936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936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10044"/>
                  </a:ext>
                </a:extLst>
              </a:tr>
              <a:tr h="355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Ведомственные проекты</a:t>
                      </a:r>
                    </a:p>
                  </a:txBody>
                  <a:tcPr marL="53427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78,7</a:t>
                      </a:r>
                    </a:p>
                  </a:txBody>
                  <a:tcPr marL="5936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42,4</a:t>
                      </a:r>
                    </a:p>
                  </a:txBody>
                  <a:tcPr marL="5936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53,9</a:t>
                      </a:r>
                    </a:p>
                  </a:txBody>
                  <a:tcPr marL="5936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048306"/>
                  </a:ext>
                </a:extLst>
              </a:tr>
              <a:tr h="784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Ведомственный проект "Охрана водных объектов и повышение эксплуатационной надежности гидротехнических сооружений, в том числе бесхозяйных, путем их проведения к безопасному техническому состоянию"</a:t>
                      </a:r>
                    </a:p>
                  </a:txBody>
                  <a:tcPr marL="53427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16,8</a:t>
                      </a:r>
                    </a:p>
                  </a:txBody>
                  <a:tcPr marL="5936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16,6</a:t>
                      </a:r>
                    </a:p>
                  </a:txBody>
                  <a:tcPr marL="5936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98,6</a:t>
                      </a:r>
                    </a:p>
                  </a:txBody>
                  <a:tcPr marL="5936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153991"/>
                  </a:ext>
                </a:extLst>
              </a:tr>
              <a:tr h="7504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Ведомственный проект "Создание условий для развития деятельности по сбору, обработке, утилизации, обезвреживанию и захоронению отходов на территории Липецкой области"</a:t>
                      </a:r>
                    </a:p>
                  </a:txBody>
                  <a:tcPr marL="53427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61,3</a:t>
                      </a:r>
                    </a:p>
                  </a:txBody>
                  <a:tcPr marL="5936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25,2</a:t>
                      </a:r>
                    </a:p>
                  </a:txBody>
                  <a:tcPr marL="5936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41,1</a:t>
                      </a:r>
                    </a:p>
                  </a:txBody>
                  <a:tcPr marL="5936" marR="5936" marT="5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663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53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0383" y="0"/>
            <a:ext cx="10303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Информация об исполнении государственных программ и 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непрограммных расходов Липецкой области в 2025 году,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млн. руб.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(12)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988219"/>
              </p:ext>
            </p:extLst>
          </p:nvPr>
        </p:nvGraphicFramePr>
        <p:xfrm>
          <a:off x="785004" y="1052424"/>
          <a:ext cx="10679502" cy="5476156"/>
        </p:xfrm>
        <a:graphic>
          <a:graphicData uri="http://schemas.openxmlformats.org/drawingml/2006/table">
            <a:tbl>
              <a:tblPr/>
              <a:tblGrid>
                <a:gridCol w="6962173">
                  <a:extLst>
                    <a:ext uri="{9D8B030D-6E8A-4147-A177-3AD203B41FA5}">
                      <a16:colId xmlns:a16="http://schemas.microsoft.com/office/drawing/2014/main" val="1596984341"/>
                    </a:ext>
                  </a:extLst>
                </a:gridCol>
                <a:gridCol w="1207042">
                  <a:extLst>
                    <a:ext uri="{9D8B030D-6E8A-4147-A177-3AD203B41FA5}">
                      <a16:colId xmlns:a16="http://schemas.microsoft.com/office/drawing/2014/main" val="2556911469"/>
                    </a:ext>
                  </a:extLst>
                </a:gridCol>
                <a:gridCol w="1270019">
                  <a:extLst>
                    <a:ext uri="{9D8B030D-6E8A-4147-A177-3AD203B41FA5}">
                      <a16:colId xmlns:a16="http://schemas.microsoft.com/office/drawing/2014/main" val="1480054569"/>
                    </a:ext>
                  </a:extLst>
                </a:gridCol>
                <a:gridCol w="1240268">
                  <a:extLst>
                    <a:ext uri="{9D8B030D-6E8A-4147-A177-3AD203B41FA5}">
                      <a16:colId xmlns:a16="http://schemas.microsoft.com/office/drawing/2014/main" val="733697293"/>
                    </a:ext>
                  </a:extLst>
                </a:gridCol>
              </a:tblGrid>
              <a:tr h="6405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годовой план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534781"/>
                  </a:ext>
                </a:extLst>
              </a:tr>
              <a:tr h="4674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Ведомственный проект "Изучение и оценка состояния геологической среды на территории Липецкой области"</a:t>
                      </a:r>
                    </a:p>
                  </a:txBody>
                  <a:tcPr marL="66152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483907"/>
                  </a:ext>
                </a:extLst>
              </a:tr>
              <a:tr h="315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Комплексы процессных мероприятий</a:t>
                      </a:r>
                    </a:p>
                  </a:txBody>
                  <a:tcPr marL="66152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387,0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384,0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  <a:latin typeface="Times New Roman" panose="02020603050405020304" pitchFamily="18" charset="0"/>
                        </a:rPr>
                        <a:t>99,2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402565"/>
                  </a:ext>
                </a:extLst>
              </a:tr>
              <a:tr h="6492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"Обеспечение деятельности министерства природных ресурсов и экологии Липецкой области и подведомственных организаций"</a:t>
                      </a:r>
                    </a:p>
                  </a:txBody>
                  <a:tcPr marL="66152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265,4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264,4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99,6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564100"/>
                  </a:ext>
                </a:extLst>
              </a:tr>
              <a:tr h="4328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"Качество окружающей среды"</a:t>
                      </a:r>
                    </a:p>
                  </a:txBody>
                  <a:tcPr marL="66152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7,0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7,0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661106"/>
                  </a:ext>
                </a:extLst>
              </a:tr>
              <a:tr h="6863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"Сохранение биологического разнообразия природных ресурсов, укрепление правопорядка в области охраны объектов животного мира"</a:t>
                      </a:r>
                    </a:p>
                  </a:txBody>
                  <a:tcPr marL="66152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78,4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77,3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98,5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228089"/>
                  </a:ext>
                </a:extLst>
              </a:tr>
              <a:tr h="6987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"Обеспечение деятельности управления по охране, использованию объектов животного мира и водных биологических ресурсов Липецкой области"</a:t>
                      </a:r>
                    </a:p>
                  </a:txBody>
                  <a:tcPr marL="66152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36,1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35,3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97,7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651361"/>
                  </a:ext>
                </a:extLst>
              </a:tr>
              <a:tr h="5348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Государственная программа Липецкой области "Развитие лесного хозяйства в Липецкой области"</a:t>
                      </a:r>
                    </a:p>
                  </a:txBody>
                  <a:tcPr marL="66152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795,6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793,8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805669"/>
                  </a:ext>
                </a:extLst>
              </a:tr>
              <a:tr h="388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Региональные проекты, входящие в состав национальных проектов</a:t>
                      </a:r>
                    </a:p>
                  </a:txBody>
                  <a:tcPr marL="66152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61,8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61,8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688750"/>
                  </a:ext>
                </a:extLst>
              </a:tr>
              <a:tr h="3434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Региональный проект "Сохранение лесов"</a:t>
                      </a:r>
                    </a:p>
                  </a:txBody>
                  <a:tcPr marL="66152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61,8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61,8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387723"/>
                  </a:ext>
                </a:extLst>
              </a:tr>
              <a:tr h="3191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Комплексы процессных мероприятий</a:t>
                      </a:r>
                    </a:p>
                  </a:txBody>
                  <a:tcPr marL="66152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733,8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732,0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  <a:latin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129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2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0383" y="0"/>
            <a:ext cx="10303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Информация об исполнении государственных программ и 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непрограммных расходов Липецкой области в 2025 году,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млн. руб.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(13)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855543"/>
              </p:ext>
            </p:extLst>
          </p:nvPr>
        </p:nvGraphicFramePr>
        <p:xfrm>
          <a:off x="793632" y="948905"/>
          <a:ext cx="10696754" cy="5508977"/>
        </p:xfrm>
        <a:graphic>
          <a:graphicData uri="http://schemas.openxmlformats.org/drawingml/2006/table">
            <a:tbl>
              <a:tblPr/>
              <a:tblGrid>
                <a:gridCol w="6973420">
                  <a:extLst>
                    <a:ext uri="{9D8B030D-6E8A-4147-A177-3AD203B41FA5}">
                      <a16:colId xmlns:a16="http://schemas.microsoft.com/office/drawing/2014/main" val="3226802352"/>
                    </a:ext>
                  </a:extLst>
                </a:gridCol>
                <a:gridCol w="1195793">
                  <a:extLst>
                    <a:ext uri="{9D8B030D-6E8A-4147-A177-3AD203B41FA5}">
                      <a16:colId xmlns:a16="http://schemas.microsoft.com/office/drawing/2014/main" val="3840643862"/>
                    </a:ext>
                  </a:extLst>
                </a:gridCol>
                <a:gridCol w="1285270">
                  <a:extLst>
                    <a:ext uri="{9D8B030D-6E8A-4147-A177-3AD203B41FA5}">
                      <a16:colId xmlns:a16="http://schemas.microsoft.com/office/drawing/2014/main" val="1121115076"/>
                    </a:ext>
                  </a:extLst>
                </a:gridCol>
                <a:gridCol w="1242271">
                  <a:extLst>
                    <a:ext uri="{9D8B030D-6E8A-4147-A177-3AD203B41FA5}">
                      <a16:colId xmlns:a16="http://schemas.microsoft.com/office/drawing/2014/main" val="434705009"/>
                    </a:ext>
                  </a:extLst>
                </a:gridCol>
              </a:tblGrid>
              <a:tr h="598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годовой план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216428"/>
                  </a:ext>
                </a:extLst>
              </a:tr>
              <a:tr h="730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"Обеспечение использования, охраны, защиты и воспроизводства лесов на землях лесного фонда, землях населенных пунктов и землях иных категорий"</a:t>
                      </a:r>
                    </a:p>
                  </a:txBody>
                  <a:tcPr marL="61383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447,8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447,8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288677"/>
                  </a:ext>
                </a:extLst>
              </a:tr>
              <a:tr h="5175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"Обеспечение эффективной реализации государственных функций в области лесных отношений"</a:t>
                      </a:r>
                    </a:p>
                  </a:txBody>
                  <a:tcPr marL="61383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283,2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281,4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99,3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456138"/>
                  </a:ext>
                </a:extLst>
              </a:tr>
              <a:tr h="3536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"Формирование престижа лесной отрасли"</a:t>
                      </a:r>
                    </a:p>
                  </a:txBody>
                  <a:tcPr marL="61383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376730"/>
                  </a:ext>
                </a:extLst>
              </a:tr>
              <a:tr h="6124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Государственная программа Липецкой области "Обеспечение общественной безопасности населения и территории Липецкой области"</a:t>
                      </a:r>
                    </a:p>
                  </a:txBody>
                  <a:tcPr marL="61383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2 284,1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2 245,1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98,3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796621"/>
                  </a:ext>
                </a:extLst>
              </a:tr>
              <a:tr h="3673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Региональные проекты, входящие в состав национальных проектов</a:t>
                      </a:r>
                    </a:p>
                  </a:txBody>
                  <a:tcPr marL="61383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780806"/>
                  </a:ext>
                </a:extLst>
              </a:tr>
              <a:tr h="2846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Региональный проект "Безопасность дорожного движения"</a:t>
                      </a:r>
                    </a:p>
                  </a:txBody>
                  <a:tcPr marL="61383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462606"/>
                  </a:ext>
                </a:extLst>
              </a:tr>
              <a:tr h="3105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Комплексы процессных мероприятий</a:t>
                      </a:r>
                    </a:p>
                  </a:txBody>
                  <a:tcPr marL="61383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2 281,2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2 242,3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  <a:latin typeface="Times New Roman" panose="02020603050405020304" pitchFamily="18" charset="0"/>
                        </a:rPr>
                        <a:t>98,3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061368"/>
                  </a:ext>
                </a:extLst>
              </a:tr>
              <a:tr h="404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"Профилактика правонарушений в Липецкой области"</a:t>
                      </a:r>
                    </a:p>
                  </a:txBody>
                  <a:tcPr marL="61383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501,4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483,4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96,4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433937"/>
                  </a:ext>
                </a:extLst>
              </a:tr>
              <a:tr h="404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"О гражданской защите населения в Липецкой области"</a:t>
                      </a:r>
                    </a:p>
                  </a:txBody>
                  <a:tcPr marL="61383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1 324,6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1 307,6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98,7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224177"/>
                  </a:ext>
                </a:extLst>
              </a:tr>
              <a:tr h="404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"Развитие мировой юстиции в Липецкой области"</a:t>
                      </a:r>
                    </a:p>
                  </a:txBody>
                  <a:tcPr marL="61383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263,1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261,2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99,2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598754"/>
                  </a:ext>
                </a:extLst>
              </a:tr>
              <a:tr h="404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"Обеспечение деятельности министерства региональной безопасности Липецкой области"</a:t>
                      </a:r>
                    </a:p>
                  </a:txBody>
                  <a:tcPr marL="61383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192,2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190,1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98,9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141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50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0383" y="0"/>
            <a:ext cx="10303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Информация об исполнении государственных программ и 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непрограммных расходов Липецкой области в 2025 году,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млн. руб.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(14)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798758"/>
              </p:ext>
            </p:extLst>
          </p:nvPr>
        </p:nvGraphicFramePr>
        <p:xfrm>
          <a:off x="810882" y="948908"/>
          <a:ext cx="10748513" cy="5748095"/>
        </p:xfrm>
        <a:graphic>
          <a:graphicData uri="http://schemas.openxmlformats.org/drawingml/2006/table">
            <a:tbl>
              <a:tblPr/>
              <a:tblGrid>
                <a:gridCol w="7007161">
                  <a:extLst>
                    <a:ext uri="{9D8B030D-6E8A-4147-A177-3AD203B41FA5}">
                      <a16:colId xmlns:a16="http://schemas.microsoft.com/office/drawing/2014/main" val="446025943"/>
                    </a:ext>
                  </a:extLst>
                </a:gridCol>
                <a:gridCol w="1248283">
                  <a:extLst>
                    <a:ext uri="{9D8B030D-6E8A-4147-A177-3AD203B41FA5}">
                      <a16:colId xmlns:a16="http://schemas.microsoft.com/office/drawing/2014/main" val="1801049168"/>
                    </a:ext>
                  </a:extLst>
                </a:gridCol>
                <a:gridCol w="1244786">
                  <a:extLst>
                    <a:ext uri="{9D8B030D-6E8A-4147-A177-3AD203B41FA5}">
                      <a16:colId xmlns:a16="http://schemas.microsoft.com/office/drawing/2014/main" val="2799273704"/>
                    </a:ext>
                  </a:extLst>
                </a:gridCol>
                <a:gridCol w="1248283">
                  <a:extLst>
                    <a:ext uri="{9D8B030D-6E8A-4147-A177-3AD203B41FA5}">
                      <a16:colId xmlns:a16="http://schemas.microsoft.com/office/drawing/2014/main" val="2006032312"/>
                    </a:ext>
                  </a:extLst>
                </a:gridCol>
              </a:tblGrid>
              <a:tr h="5292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годовой план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480167"/>
                  </a:ext>
                </a:extLst>
              </a:tr>
              <a:tr h="5318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Государственная программа Липецкой области "Профилактика терроризма и экстремизма в Липецкой области"</a:t>
                      </a:r>
                    </a:p>
                  </a:txBody>
                  <a:tcPr marL="5357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835,2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818,5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98,0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859438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Комплексы процессных мероприятий</a:t>
                      </a:r>
                    </a:p>
                  </a:txBody>
                  <a:tcPr marL="5357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835,2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818,5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effectLst/>
                          <a:latin typeface="Times New Roman" panose="02020603050405020304" pitchFamily="18" charset="0"/>
                        </a:rPr>
                        <a:t>98,0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651016"/>
                  </a:ext>
                </a:extLst>
              </a:tr>
              <a:tr h="536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"Профилактика терроризма и экстремизма, минимизация и ликвидация последствий их проявлений на территории Липецкой области"</a:t>
                      </a:r>
                    </a:p>
                  </a:txBody>
                  <a:tcPr marL="5357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835,2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818,5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98,0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515270"/>
                  </a:ext>
                </a:extLst>
              </a:tr>
              <a:tr h="3862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Государственная программа Липецкой области "Развитие малого и среднего предпринимательства Липецкой области"</a:t>
                      </a:r>
                    </a:p>
                  </a:txBody>
                  <a:tcPr marL="5357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406,8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403,2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99,1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875341"/>
                  </a:ext>
                </a:extLst>
              </a:tr>
              <a:tr h="3181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Региональные проекты, входящие в состав национальных проектов</a:t>
                      </a:r>
                    </a:p>
                  </a:txBody>
                  <a:tcPr marL="5357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10,4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10,4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580362"/>
                  </a:ext>
                </a:extLst>
              </a:tr>
              <a:tr h="5793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Региональный проект "Малое и среднее предпринимательство и поддержка индивидуальной предпринимательской инициативы"</a:t>
                      </a:r>
                    </a:p>
                  </a:txBody>
                  <a:tcPr marL="5357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10,4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10,4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624889"/>
                  </a:ext>
                </a:extLst>
              </a:tr>
              <a:tr h="3005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Комплексы процессных мероприятий</a:t>
                      </a:r>
                    </a:p>
                  </a:txBody>
                  <a:tcPr marL="5357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396,3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392,8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  <a:latin typeface="Times New Roman" panose="02020603050405020304" pitchFamily="18" charset="0"/>
                        </a:rPr>
                        <a:t>99,1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418786"/>
                  </a:ext>
                </a:extLst>
              </a:tr>
              <a:tr h="536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"Создание условий для повышения конкурентоспособности субъектов малого и среднего предпринимательства региона"</a:t>
                      </a:r>
                    </a:p>
                  </a:txBody>
                  <a:tcPr marL="5357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211,3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211,0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48182"/>
                  </a:ext>
                </a:extLst>
              </a:tr>
              <a:tr h="743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"Обеспечение деятельности министерства экономического развития Липецкой области и министерства торговли и ценовой политики Липецкой области"</a:t>
                      </a:r>
                    </a:p>
                  </a:txBody>
                  <a:tcPr marL="5357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185,1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181,7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98,2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200898"/>
                  </a:ext>
                </a:extLst>
              </a:tr>
              <a:tr h="5793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Государственная программа Липецкой области "Обеспечение инвестиционной привлекательности и развития промышленности Липецкой области"</a:t>
                      </a:r>
                    </a:p>
                  </a:txBody>
                  <a:tcPr marL="5357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1 944,8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1 936,4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99,6</a:t>
                      </a:r>
                    </a:p>
                  </a:txBody>
                  <a:tcPr marL="5953" marR="5953" marT="5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669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34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0383" y="0"/>
            <a:ext cx="10303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Информация об исполнении государственных программ и 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непрограммных расходов Липецкой области в 2025 году,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млн. руб.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(15)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28591"/>
              </p:ext>
            </p:extLst>
          </p:nvPr>
        </p:nvGraphicFramePr>
        <p:xfrm>
          <a:off x="871268" y="974784"/>
          <a:ext cx="10644995" cy="5483718"/>
        </p:xfrm>
        <a:graphic>
          <a:graphicData uri="http://schemas.openxmlformats.org/drawingml/2006/table">
            <a:tbl>
              <a:tblPr/>
              <a:tblGrid>
                <a:gridCol w="6939678">
                  <a:extLst>
                    <a:ext uri="{9D8B030D-6E8A-4147-A177-3AD203B41FA5}">
                      <a16:colId xmlns:a16="http://schemas.microsoft.com/office/drawing/2014/main" val="611925796"/>
                    </a:ext>
                  </a:extLst>
                </a:gridCol>
                <a:gridCol w="1236260">
                  <a:extLst>
                    <a:ext uri="{9D8B030D-6E8A-4147-A177-3AD203B41FA5}">
                      <a16:colId xmlns:a16="http://schemas.microsoft.com/office/drawing/2014/main" val="3315387322"/>
                    </a:ext>
                  </a:extLst>
                </a:gridCol>
                <a:gridCol w="1232797">
                  <a:extLst>
                    <a:ext uri="{9D8B030D-6E8A-4147-A177-3AD203B41FA5}">
                      <a16:colId xmlns:a16="http://schemas.microsoft.com/office/drawing/2014/main" val="731348986"/>
                    </a:ext>
                  </a:extLst>
                </a:gridCol>
                <a:gridCol w="1236260">
                  <a:extLst>
                    <a:ext uri="{9D8B030D-6E8A-4147-A177-3AD203B41FA5}">
                      <a16:colId xmlns:a16="http://schemas.microsoft.com/office/drawing/2014/main" val="1170198283"/>
                    </a:ext>
                  </a:extLst>
                </a:gridCol>
              </a:tblGrid>
              <a:tr h="585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годовой план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65644"/>
                  </a:ext>
                </a:extLst>
              </a:tr>
              <a:tr h="3724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Региональные проекты, входящие в состав национальных проектов</a:t>
                      </a:r>
                    </a:p>
                  </a:txBody>
                  <a:tcPr marL="59517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405,4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405,4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820887"/>
                  </a:ext>
                </a:extLst>
              </a:tr>
              <a:tr h="4631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Региональный проект "Стимулирование спроса на отечественные беспилотные авиационные системы"</a:t>
                      </a:r>
                    </a:p>
                  </a:txBody>
                  <a:tcPr marL="59517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9,0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9,0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68082"/>
                  </a:ext>
                </a:extLst>
              </a:tr>
              <a:tr h="5003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Региональный проект "Системные меры развития международной кооперации и экспорта"</a:t>
                      </a:r>
                    </a:p>
                  </a:txBody>
                  <a:tcPr marL="59517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10,2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10,2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532109"/>
                  </a:ext>
                </a:extLst>
              </a:tr>
              <a:tr h="2779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Региональный проект "Производительность труда"</a:t>
                      </a:r>
                    </a:p>
                  </a:txBody>
                  <a:tcPr marL="59517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29,0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29,0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798571"/>
                  </a:ext>
                </a:extLst>
              </a:tr>
              <a:tr h="3623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Региональный проект "Повышение инвестиционной активности"</a:t>
                      </a:r>
                    </a:p>
                  </a:txBody>
                  <a:tcPr marL="59517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357,2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357,2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466115"/>
                  </a:ext>
                </a:extLst>
              </a:tr>
              <a:tr h="2866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Ведомственные проекты</a:t>
                      </a:r>
                    </a:p>
                  </a:txBody>
                  <a:tcPr marL="59517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1 275,1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1 267,9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99,4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170279"/>
                  </a:ext>
                </a:extLst>
              </a:tr>
              <a:tr h="4917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Ведомственный проект "Стимулирование развития конкурентоспособной промышленности"</a:t>
                      </a:r>
                    </a:p>
                  </a:txBody>
                  <a:tcPr marL="59517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1 275,1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1 267,9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99,4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147310"/>
                  </a:ext>
                </a:extLst>
              </a:tr>
              <a:tr h="2803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Комплексы процессных мероприятий</a:t>
                      </a:r>
                    </a:p>
                  </a:txBody>
                  <a:tcPr marL="59517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264,3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263,1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  <a:latin typeface="Times New Roman" panose="02020603050405020304" pitchFamily="18" charset="0"/>
                        </a:rPr>
                        <a:t>99,5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439873"/>
                  </a:ext>
                </a:extLst>
              </a:tr>
              <a:tr h="5089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"Обеспечение развития в регионе конкурентоспособного производства товаров, работ, услуг"</a:t>
                      </a:r>
                    </a:p>
                  </a:txBody>
                  <a:tcPr marL="59517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208,8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208,7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466839"/>
                  </a:ext>
                </a:extLst>
              </a:tr>
              <a:tr h="5929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"Обеспечение деятельности министерства промышленности, инвестиций и науки Липецкой области"</a:t>
                      </a:r>
                    </a:p>
                  </a:txBody>
                  <a:tcPr marL="59517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55,5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54,4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98,0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051981"/>
                  </a:ext>
                </a:extLst>
              </a:tr>
              <a:tr h="7617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Государственная программа Липецкой области "Развитие сельского хозяйства и регулирование рынков сельскохозяйственной продукции, сырья и продовольствия Липецкой области"</a:t>
                      </a:r>
                    </a:p>
                  </a:txBody>
                  <a:tcPr marL="59517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3 259,3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2 910,4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89,3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783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22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0383" y="0"/>
            <a:ext cx="10303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Информация об исполнении государственных программ и 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непрограммных расходов Липецкой области в 2025 году,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млн. руб.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(16)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649726"/>
              </p:ext>
            </p:extLst>
          </p:nvPr>
        </p:nvGraphicFramePr>
        <p:xfrm>
          <a:off x="810882" y="1017920"/>
          <a:ext cx="10662250" cy="5546781"/>
        </p:xfrm>
        <a:graphic>
          <a:graphicData uri="http://schemas.openxmlformats.org/drawingml/2006/table">
            <a:tbl>
              <a:tblPr/>
              <a:tblGrid>
                <a:gridCol w="6950926">
                  <a:extLst>
                    <a:ext uri="{9D8B030D-6E8A-4147-A177-3AD203B41FA5}">
                      <a16:colId xmlns:a16="http://schemas.microsoft.com/office/drawing/2014/main" val="3843183626"/>
                    </a:ext>
                  </a:extLst>
                </a:gridCol>
                <a:gridCol w="1192411">
                  <a:extLst>
                    <a:ext uri="{9D8B030D-6E8A-4147-A177-3AD203B41FA5}">
                      <a16:colId xmlns:a16="http://schemas.microsoft.com/office/drawing/2014/main" val="2562254104"/>
                    </a:ext>
                  </a:extLst>
                </a:gridCol>
                <a:gridCol w="1280649">
                  <a:extLst>
                    <a:ext uri="{9D8B030D-6E8A-4147-A177-3AD203B41FA5}">
                      <a16:colId xmlns:a16="http://schemas.microsoft.com/office/drawing/2014/main" val="269299675"/>
                    </a:ext>
                  </a:extLst>
                </a:gridCol>
                <a:gridCol w="1238264">
                  <a:extLst>
                    <a:ext uri="{9D8B030D-6E8A-4147-A177-3AD203B41FA5}">
                      <a16:colId xmlns:a16="http://schemas.microsoft.com/office/drawing/2014/main" val="3019928348"/>
                    </a:ext>
                  </a:extLst>
                </a:gridCol>
              </a:tblGrid>
              <a:tr h="6062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годовой план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642450"/>
                  </a:ext>
                </a:extLst>
              </a:tr>
              <a:tr h="3519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Региональные проекты, входящие в состав национальных проектов</a:t>
                      </a:r>
                    </a:p>
                  </a:txBody>
                  <a:tcPr marL="57338" marR="6371" marT="6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29,3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29,1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99,2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081213"/>
                  </a:ext>
                </a:extLst>
              </a:tr>
              <a:tr h="4423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Региональный проект "Создание условий для развития научных разработок в селекции и генетике"</a:t>
                      </a:r>
                    </a:p>
                  </a:txBody>
                  <a:tcPr marL="57338" marR="6371" marT="6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19,4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19,2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98,9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96641"/>
                  </a:ext>
                </a:extLst>
              </a:tr>
              <a:tr h="3725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Региональный проект "Кадры в агропромышленном комплексе"</a:t>
                      </a:r>
                    </a:p>
                  </a:txBody>
                  <a:tcPr marL="57338" marR="6371" marT="6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9,9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9,9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196808"/>
                  </a:ext>
                </a:extLst>
              </a:tr>
              <a:tr h="3164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Региональные проекты, не входящие в состав национальных проектов</a:t>
                      </a:r>
                    </a:p>
                  </a:txBody>
                  <a:tcPr marL="57338" marR="6371" marT="6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2 542,3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2 198,0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86,5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308318"/>
                  </a:ext>
                </a:extLst>
              </a:tr>
              <a:tr h="5010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Региональный проект "Развитие отраслей и техническая модернизация агропромышленного комплекса"</a:t>
                      </a:r>
                    </a:p>
                  </a:txBody>
                  <a:tcPr marL="57338" marR="6371" marT="6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1 516,1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1 503,5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99,2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603655"/>
                  </a:ext>
                </a:extLst>
              </a:tr>
              <a:tr h="5450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Региональный проект "Стимулирование инвестиционной деятельности в агропромышленном комплексе"</a:t>
                      </a:r>
                    </a:p>
                  </a:txBody>
                  <a:tcPr marL="57338" marR="6371" marT="6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711,9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380,9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53,5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849201"/>
                  </a:ext>
                </a:extLst>
              </a:tr>
              <a:tr h="3516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Региональный проект "Развитие отраслей овощеводства и картофелеводства"</a:t>
                      </a:r>
                    </a:p>
                  </a:txBody>
                  <a:tcPr marL="57338" marR="6371" marT="6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225,4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224,9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910480"/>
                  </a:ext>
                </a:extLst>
              </a:tr>
              <a:tr h="4922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Региональный проект "Вовлечение в оборот и комплексная мелиорация земель сельскохозяйственного назначения"</a:t>
                      </a:r>
                    </a:p>
                  </a:txBody>
                  <a:tcPr marL="57338" marR="6371" marT="6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88,9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88,7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832418"/>
                  </a:ext>
                </a:extLst>
              </a:tr>
              <a:tr h="3076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Комплексы процессных мероприятий</a:t>
                      </a:r>
                    </a:p>
                  </a:txBody>
                  <a:tcPr marL="57338" marR="6371" marT="6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687,7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683,3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  <a:latin typeface="Times New Roman" panose="02020603050405020304" pitchFamily="18" charset="0"/>
                        </a:rPr>
                        <a:t>99,4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281762"/>
                  </a:ext>
                </a:extLst>
              </a:tr>
              <a:tr h="5362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"Обеспечение деятельности министерства сельского хозяйства Липецкой области и подведомственного учреждения"</a:t>
                      </a:r>
                    </a:p>
                  </a:txBody>
                  <a:tcPr marL="57338" marR="6371" marT="6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133,0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132,2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99,4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62036"/>
                  </a:ext>
                </a:extLst>
              </a:tr>
              <a:tr h="7233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"Организация и проведение мероприятий, направленных на популяризацию и поощрение достижений в сфере агропромышленного комплекса"</a:t>
                      </a:r>
                    </a:p>
                  </a:txBody>
                  <a:tcPr marL="57338" marR="6371" marT="6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29,1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29,1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371" marR="6371" marT="6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140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8617" y="163851"/>
            <a:ext cx="9879496" cy="91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органов власти в области налоговой политики 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130060" y="1600200"/>
            <a:ext cx="1037757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1000"/>
            </a:pPr>
            <a:r>
              <a:rPr lang="ru-RU" sz="20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2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Органами </a:t>
            </a:r>
            <a:r>
              <a:rPr lang="ru-RU" sz="2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власти области последовательно проводится налоговая политика, направленная </a:t>
            </a:r>
            <a:r>
              <a:rPr lang="ru-RU" sz="22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налогооблагаемой базы и дальнейшее ее расширение, обеспечение бюджетной устойчивости в среднесрочной и долгосрочной </a:t>
            </a:r>
            <a:r>
              <a:rPr lang="ru-RU" sz="22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перспективе.   </a:t>
            </a:r>
            <a:endParaRPr lang="ru-RU" sz="22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 sz="1000"/>
            </a:pPr>
            <a:r>
              <a:rPr lang="ru-RU" sz="2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2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Основные </a:t>
            </a:r>
            <a:r>
              <a:rPr lang="ru-RU" sz="2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налоговой политики области на </a:t>
            </a:r>
            <a:r>
              <a:rPr lang="ru-RU" sz="22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2025-2027 </a:t>
            </a:r>
            <a:r>
              <a:rPr lang="ru-RU" sz="2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</a:t>
            </a:r>
          </a:p>
          <a:p>
            <a:pPr marL="285750" indent="-285750" algn="just">
              <a:buFontTx/>
              <a:buChar char="-"/>
              <a:defRPr sz="1000"/>
            </a:pPr>
            <a:r>
              <a:rPr lang="ru-RU" sz="2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стабильных налоговых условий для хозяйствующих субъектов</a:t>
            </a:r>
            <a:r>
              <a:rPr lang="ru-RU" sz="22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 sz="1000"/>
            </a:pPr>
            <a:r>
              <a:rPr lang="ru-RU" sz="2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стимулирующей функции налоговой системы и улучшение качества администрирования</a:t>
            </a:r>
            <a:r>
              <a:rPr lang="ru-RU" sz="22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 sz="1000"/>
            </a:pPr>
            <a:r>
              <a:rPr lang="ru-RU" sz="2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стимулирующих налоговых льгот для организаций, вкладывающих средства в экономику </a:t>
            </a:r>
            <a:r>
              <a:rPr lang="ru-RU" sz="22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региона;</a:t>
            </a:r>
          </a:p>
          <a:p>
            <a:pPr marL="285750" indent="-285750" algn="just">
              <a:buFontTx/>
              <a:buChar char="-"/>
              <a:defRPr sz="1000"/>
            </a:pPr>
            <a:r>
              <a:rPr lang="ru-RU" sz="2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малого и среднего </a:t>
            </a:r>
            <a:r>
              <a:rPr lang="ru-RU" sz="22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предпринимательства;</a:t>
            </a:r>
          </a:p>
          <a:p>
            <a:pPr marL="285750" indent="-285750" algn="just">
              <a:buFontTx/>
              <a:buChar char="-"/>
              <a:defRPr sz="1000"/>
            </a:pPr>
            <a:r>
              <a:rPr lang="ru-RU" sz="2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социальных налоговых </a:t>
            </a:r>
            <a:r>
              <a:rPr lang="ru-RU" sz="22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льгот;</a:t>
            </a:r>
          </a:p>
          <a:p>
            <a:pPr marL="285750" indent="-285750" algn="just">
              <a:buFontTx/>
              <a:buChar char="-"/>
              <a:defRPr sz="1000"/>
            </a:pPr>
            <a:r>
              <a:rPr lang="ru-RU" sz="2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отмена неэффективных налоговых </a:t>
            </a:r>
            <a:r>
              <a:rPr lang="ru-RU" sz="22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льгот.</a:t>
            </a:r>
            <a:endParaRPr lang="ru-RU" sz="22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41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0383" y="0"/>
            <a:ext cx="10303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Информация об исполнении государственных программ и 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непрограммных расходов Липецкой области в 2025 году,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млн. руб.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(17)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380083"/>
              </p:ext>
            </p:extLst>
          </p:nvPr>
        </p:nvGraphicFramePr>
        <p:xfrm>
          <a:off x="759122" y="1017916"/>
          <a:ext cx="10739888" cy="5524850"/>
        </p:xfrm>
        <a:graphic>
          <a:graphicData uri="http://schemas.openxmlformats.org/drawingml/2006/table">
            <a:tbl>
              <a:tblPr/>
              <a:tblGrid>
                <a:gridCol w="7001539">
                  <a:extLst>
                    <a:ext uri="{9D8B030D-6E8A-4147-A177-3AD203B41FA5}">
                      <a16:colId xmlns:a16="http://schemas.microsoft.com/office/drawing/2014/main" val="2747094289"/>
                    </a:ext>
                  </a:extLst>
                </a:gridCol>
                <a:gridCol w="1210811">
                  <a:extLst>
                    <a:ext uri="{9D8B030D-6E8A-4147-A177-3AD203B41FA5}">
                      <a16:colId xmlns:a16="http://schemas.microsoft.com/office/drawing/2014/main" val="2804876422"/>
                    </a:ext>
                  </a:extLst>
                </a:gridCol>
                <a:gridCol w="1280257">
                  <a:extLst>
                    <a:ext uri="{9D8B030D-6E8A-4147-A177-3AD203B41FA5}">
                      <a16:colId xmlns:a16="http://schemas.microsoft.com/office/drawing/2014/main" val="2288722325"/>
                    </a:ext>
                  </a:extLst>
                </a:gridCol>
                <a:gridCol w="1247281">
                  <a:extLst>
                    <a:ext uri="{9D8B030D-6E8A-4147-A177-3AD203B41FA5}">
                      <a16:colId xmlns:a16="http://schemas.microsoft.com/office/drawing/2014/main" val="204807413"/>
                    </a:ext>
                  </a:extLst>
                </a:gridCol>
              </a:tblGrid>
              <a:tr h="5752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6352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годовой план</a:t>
                      </a:r>
                    </a:p>
                  </a:txBody>
                  <a:tcPr marL="6352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6352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352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419415"/>
                  </a:ext>
                </a:extLst>
              </a:tr>
              <a:tr h="520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"Обеспечение эпизоотического и ветеринарно-санитарного благополучия на территории Липецкой области"</a:t>
                      </a:r>
                    </a:p>
                  </a:txBody>
                  <a:tcPr marL="57171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489,7</a:t>
                      </a:r>
                    </a:p>
                  </a:txBody>
                  <a:tcPr marL="6352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487,6</a:t>
                      </a:r>
                    </a:p>
                  </a:txBody>
                  <a:tcPr marL="6352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99,6</a:t>
                      </a:r>
                    </a:p>
                  </a:txBody>
                  <a:tcPr marL="6352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816905"/>
                  </a:ext>
                </a:extLst>
              </a:tr>
              <a:tr h="4917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"Обеспечение деятельности управления ветеринарии Липецкой области"</a:t>
                      </a:r>
                    </a:p>
                  </a:txBody>
                  <a:tcPr marL="57171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35,9</a:t>
                      </a:r>
                    </a:p>
                  </a:txBody>
                  <a:tcPr marL="6352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34,4</a:t>
                      </a:r>
                    </a:p>
                  </a:txBody>
                  <a:tcPr marL="6352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96,0</a:t>
                      </a:r>
                    </a:p>
                  </a:txBody>
                  <a:tcPr marL="6352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356322"/>
                  </a:ext>
                </a:extLst>
              </a:tr>
              <a:tr h="5675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Государственная программа Липецкой области "Развитие рынка труда и содействие занятости населения в Липецкой области"</a:t>
                      </a:r>
                    </a:p>
                  </a:txBody>
                  <a:tcPr marL="57171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549,7</a:t>
                      </a:r>
                    </a:p>
                  </a:txBody>
                  <a:tcPr marL="6352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537,1</a:t>
                      </a:r>
                    </a:p>
                  </a:txBody>
                  <a:tcPr marL="6352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97,7</a:t>
                      </a:r>
                    </a:p>
                  </a:txBody>
                  <a:tcPr marL="6352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244057"/>
                  </a:ext>
                </a:extLst>
              </a:tr>
              <a:tr h="355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Региональные проекты, входящие в состав национальных проектов</a:t>
                      </a:r>
                    </a:p>
                  </a:txBody>
                  <a:tcPr marL="57171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</a:t>
                      </a:r>
                    </a:p>
                  </a:txBody>
                  <a:tcPr marL="6352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</a:t>
                      </a:r>
                    </a:p>
                  </a:txBody>
                  <a:tcPr marL="6352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352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66323"/>
                  </a:ext>
                </a:extLst>
              </a:tr>
              <a:tr h="301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Региональный проект "Образование для рынка труда"</a:t>
                      </a:r>
                    </a:p>
                  </a:txBody>
                  <a:tcPr marL="57171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</a:t>
                      </a:r>
                    </a:p>
                  </a:txBody>
                  <a:tcPr marL="6352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</a:t>
                      </a:r>
                    </a:p>
                  </a:txBody>
                  <a:tcPr marL="6352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352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357687"/>
                  </a:ext>
                </a:extLst>
              </a:tr>
              <a:tr h="2846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Комплексы процессных мероприятий</a:t>
                      </a:r>
                    </a:p>
                  </a:txBody>
                  <a:tcPr marL="57171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544,4</a:t>
                      </a:r>
                    </a:p>
                  </a:txBody>
                  <a:tcPr marL="6352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531,8</a:t>
                      </a:r>
                    </a:p>
                  </a:txBody>
                  <a:tcPr marL="6352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effectLst/>
                          <a:latin typeface="Times New Roman" panose="02020603050405020304" pitchFamily="18" charset="0"/>
                        </a:rPr>
                        <a:t>97,7</a:t>
                      </a:r>
                    </a:p>
                  </a:txBody>
                  <a:tcPr marL="6352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291735"/>
                  </a:ext>
                </a:extLst>
              </a:tr>
              <a:tr h="4807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"Развитие рынка труда и социальная поддержка безработных граждан"</a:t>
                      </a:r>
                    </a:p>
                  </a:txBody>
                  <a:tcPr marL="57171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476,7</a:t>
                      </a:r>
                    </a:p>
                  </a:txBody>
                  <a:tcPr marL="6352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467,0</a:t>
                      </a:r>
                    </a:p>
                  </a:txBody>
                  <a:tcPr marL="6352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98,0</a:t>
                      </a:r>
                    </a:p>
                  </a:txBody>
                  <a:tcPr marL="6352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753712"/>
                  </a:ext>
                </a:extLst>
              </a:tr>
              <a:tr h="4697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"Оказание содействия добровольному переселению в Липецкую область соотечественников, проживающих за рубежом"</a:t>
                      </a:r>
                    </a:p>
                  </a:txBody>
                  <a:tcPr marL="57171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46,7</a:t>
                      </a:r>
                    </a:p>
                  </a:txBody>
                  <a:tcPr marL="6352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45,4</a:t>
                      </a:r>
                    </a:p>
                  </a:txBody>
                  <a:tcPr marL="6352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97,2</a:t>
                      </a:r>
                    </a:p>
                  </a:txBody>
                  <a:tcPr marL="6352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11383"/>
                  </a:ext>
                </a:extLst>
              </a:tr>
              <a:tr h="3191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"Улучшение условий и охраны труда"</a:t>
                      </a:r>
                    </a:p>
                  </a:txBody>
                  <a:tcPr marL="57171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21,0</a:t>
                      </a:r>
                    </a:p>
                  </a:txBody>
                  <a:tcPr marL="6352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19,4</a:t>
                      </a:r>
                    </a:p>
                  </a:txBody>
                  <a:tcPr marL="6352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92,3</a:t>
                      </a:r>
                    </a:p>
                  </a:txBody>
                  <a:tcPr marL="6352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085258"/>
                  </a:ext>
                </a:extLst>
              </a:tr>
              <a:tr h="6297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Государственная программа Липецкой области "Эффективное государственное управление и развитие муниципальной службы Липецкой области"</a:t>
                      </a:r>
                    </a:p>
                  </a:txBody>
                  <a:tcPr marL="57171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2 906,2</a:t>
                      </a:r>
                    </a:p>
                  </a:txBody>
                  <a:tcPr marL="6352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2 890,3</a:t>
                      </a:r>
                    </a:p>
                  </a:txBody>
                  <a:tcPr marL="6352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99,5</a:t>
                      </a:r>
                    </a:p>
                  </a:txBody>
                  <a:tcPr marL="6352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382168"/>
                  </a:ext>
                </a:extLst>
              </a:tr>
              <a:tr h="4198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Региональные проекты, входящие в состав национальных проектов</a:t>
                      </a:r>
                    </a:p>
                  </a:txBody>
                  <a:tcPr marL="57171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13,0</a:t>
                      </a:r>
                    </a:p>
                  </a:txBody>
                  <a:tcPr marL="6352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13,0</a:t>
                      </a:r>
                    </a:p>
                  </a:txBody>
                  <a:tcPr marL="6352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352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936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84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0383" y="0"/>
            <a:ext cx="10303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Информация об исполнении государственных программ и 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непрограммных расходов Липецкой области в 2025 году,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млн. руб.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(18)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216873"/>
              </p:ext>
            </p:extLst>
          </p:nvPr>
        </p:nvGraphicFramePr>
        <p:xfrm>
          <a:off x="759125" y="1130060"/>
          <a:ext cx="10636369" cy="4977442"/>
        </p:xfrm>
        <a:graphic>
          <a:graphicData uri="http://schemas.openxmlformats.org/drawingml/2006/table">
            <a:tbl>
              <a:tblPr/>
              <a:tblGrid>
                <a:gridCol w="7004649">
                  <a:extLst>
                    <a:ext uri="{9D8B030D-6E8A-4147-A177-3AD203B41FA5}">
                      <a16:colId xmlns:a16="http://schemas.microsoft.com/office/drawing/2014/main" val="2153887718"/>
                    </a:ext>
                  </a:extLst>
                </a:gridCol>
                <a:gridCol w="1121434">
                  <a:extLst>
                    <a:ext uri="{9D8B030D-6E8A-4147-A177-3AD203B41FA5}">
                      <a16:colId xmlns:a16="http://schemas.microsoft.com/office/drawing/2014/main" val="2025796889"/>
                    </a:ext>
                  </a:extLst>
                </a:gridCol>
                <a:gridCol w="1275028">
                  <a:extLst>
                    <a:ext uri="{9D8B030D-6E8A-4147-A177-3AD203B41FA5}">
                      <a16:colId xmlns:a16="http://schemas.microsoft.com/office/drawing/2014/main" val="758383486"/>
                    </a:ext>
                  </a:extLst>
                </a:gridCol>
                <a:gridCol w="1235258">
                  <a:extLst>
                    <a:ext uri="{9D8B030D-6E8A-4147-A177-3AD203B41FA5}">
                      <a16:colId xmlns:a16="http://schemas.microsoft.com/office/drawing/2014/main" val="3571624309"/>
                    </a:ext>
                  </a:extLst>
                </a:gridCol>
              </a:tblGrid>
              <a:tr h="6313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годовой план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429828"/>
                  </a:ext>
                </a:extLst>
              </a:tr>
              <a:tr h="3865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Региональный проект "Цифровое государственное управление"</a:t>
                      </a:r>
                    </a:p>
                  </a:txBody>
                  <a:tcPr marL="61576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13,0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13,0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908704"/>
                  </a:ext>
                </a:extLst>
              </a:tr>
              <a:tr h="3105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Ведомственные проекты</a:t>
                      </a:r>
                    </a:p>
                  </a:txBody>
                  <a:tcPr marL="61576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63,0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63,0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886932"/>
                  </a:ext>
                </a:extLst>
              </a:tr>
              <a:tr h="3425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Ведомственный проект "Доступная сельская связь и Интернет"</a:t>
                      </a:r>
                    </a:p>
                  </a:txBody>
                  <a:tcPr marL="61576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63,0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63,0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372479"/>
                  </a:ext>
                </a:extLst>
              </a:tr>
              <a:tr h="230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Комплексы процессных мероприятий</a:t>
                      </a:r>
                    </a:p>
                  </a:txBody>
                  <a:tcPr marL="61576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2 830,2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2 814,3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  <a:latin typeface="Times New Roman" panose="02020603050405020304" pitchFamily="18" charset="0"/>
                        </a:rPr>
                        <a:t>99,4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551668"/>
                  </a:ext>
                </a:extLst>
              </a:tr>
              <a:tr h="639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"Повышение эффективности оказания государственных (муниципальных) услуг, исполнения государственных функций"</a:t>
                      </a:r>
                    </a:p>
                  </a:txBody>
                  <a:tcPr marL="61576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2 397,1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2 385,7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99,5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66183"/>
                  </a:ext>
                </a:extLst>
              </a:tr>
              <a:tr h="5125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"Совершенствование государственной гражданской и муниципальной службы Липецкой области"</a:t>
                      </a:r>
                    </a:p>
                  </a:txBody>
                  <a:tcPr marL="61576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29,0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96,9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546372"/>
                  </a:ext>
                </a:extLst>
              </a:tr>
              <a:tr h="1173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"Обеспечение деятельности министерства имущественных и земельных отношений Липецкой области, министерства цифрового развития и искусственного интеллекта Липецкой области, государственной инспекции по надзору за техническим состоянием самоходных машин и других видов техники Липецкой области"</a:t>
                      </a:r>
                    </a:p>
                  </a:txBody>
                  <a:tcPr marL="61576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189,4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185,8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98,1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782539"/>
                  </a:ext>
                </a:extLst>
              </a:tr>
              <a:tr h="7504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"Создание условий для осуществления деятельности, направленной на подготовку квалифицированных кадров в сфере информационных, цифровых технологий и программирования"</a:t>
                      </a:r>
                    </a:p>
                  </a:txBody>
                  <a:tcPr marL="61576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213,7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213,7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19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51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0383" y="0"/>
            <a:ext cx="10303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Информация об исполнении государственных программ и 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непрограммных расходов Липецкой области в 2025 году,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млн. руб.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(19)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609491"/>
              </p:ext>
            </p:extLst>
          </p:nvPr>
        </p:nvGraphicFramePr>
        <p:xfrm>
          <a:off x="819511" y="914399"/>
          <a:ext cx="10757138" cy="5649399"/>
        </p:xfrm>
        <a:graphic>
          <a:graphicData uri="http://schemas.openxmlformats.org/drawingml/2006/table">
            <a:tbl>
              <a:tblPr/>
              <a:tblGrid>
                <a:gridCol w="7012785">
                  <a:extLst>
                    <a:ext uri="{9D8B030D-6E8A-4147-A177-3AD203B41FA5}">
                      <a16:colId xmlns:a16="http://schemas.microsoft.com/office/drawing/2014/main" val="2072947287"/>
                    </a:ext>
                  </a:extLst>
                </a:gridCol>
                <a:gridCol w="1249284">
                  <a:extLst>
                    <a:ext uri="{9D8B030D-6E8A-4147-A177-3AD203B41FA5}">
                      <a16:colId xmlns:a16="http://schemas.microsoft.com/office/drawing/2014/main" val="3293979760"/>
                    </a:ext>
                  </a:extLst>
                </a:gridCol>
                <a:gridCol w="1245785">
                  <a:extLst>
                    <a:ext uri="{9D8B030D-6E8A-4147-A177-3AD203B41FA5}">
                      <a16:colId xmlns:a16="http://schemas.microsoft.com/office/drawing/2014/main" val="1712863290"/>
                    </a:ext>
                  </a:extLst>
                </a:gridCol>
                <a:gridCol w="1249284">
                  <a:extLst>
                    <a:ext uri="{9D8B030D-6E8A-4147-A177-3AD203B41FA5}">
                      <a16:colId xmlns:a16="http://schemas.microsoft.com/office/drawing/2014/main" val="3600704112"/>
                    </a:ext>
                  </a:extLst>
                </a:gridCol>
              </a:tblGrid>
              <a:tr h="5595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годовой план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647758"/>
                  </a:ext>
                </a:extLst>
              </a:tr>
              <a:tr h="4119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Государственная программа Липецкой области "Реализация внутренней политики Липецкой области"</a:t>
                      </a:r>
                    </a:p>
                  </a:txBody>
                  <a:tcPr marL="56429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1 036,1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1 000,6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96,6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632194"/>
                  </a:ext>
                </a:extLst>
              </a:tr>
              <a:tr h="3267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Региональные проекты, входящие в состав национальных проектов</a:t>
                      </a:r>
                    </a:p>
                  </a:txBody>
                  <a:tcPr marL="56429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244,0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244,0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75291"/>
                  </a:ext>
                </a:extLst>
              </a:tr>
              <a:tr h="2674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Региональный проект "Россия-страна возможностей"</a:t>
                      </a:r>
                    </a:p>
                  </a:txBody>
                  <a:tcPr marL="56429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244,0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244,0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592726"/>
                  </a:ext>
                </a:extLst>
              </a:tr>
              <a:tr h="2932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Ведомственные проекты</a:t>
                      </a:r>
                    </a:p>
                  </a:txBody>
                  <a:tcPr marL="56429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63,2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49,1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77,8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576788"/>
                  </a:ext>
                </a:extLst>
              </a:tr>
              <a:tr h="5003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Ведомственный проект "Создание некапитальных объектов (быстровозводимых конструкций) на территории СОК "Прометей"</a:t>
                      </a:r>
                    </a:p>
                  </a:txBody>
                  <a:tcPr marL="56429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63,2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49,1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77,8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522809"/>
                  </a:ext>
                </a:extLst>
              </a:tr>
              <a:tr h="2932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Комплексы процессных мероприятий</a:t>
                      </a:r>
                    </a:p>
                  </a:txBody>
                  <a:tcPr marL="56429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728,9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707,5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  <a:latin typeface="Times New Roman" panose="02020603050405020304" pitchFamily="18" charset="0"/>
                        </a:rPr>
                        <a:t>97,1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182573"/>
                  </a:ext>
                </a:extLst>
              </a:tr>
              <a:tr h="378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"Общественные организации и гражданское общество"</a:t>
                      </a:r>
                    </a:p>
                  </a:txBody>
                  <a:tcPr marL="56429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136,9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123,0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89,9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31954"/>
                  </a:ext>
                </a:extLst>
              </a:tr>
              <a:tr h="378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"Патриотическое воспитание населения и допризывная подготовка"</a:t>
                      </a:r>
                    </a:p>
                  </a:txBody>
                  <a:tcPr marL="56429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128,1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124,5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97,1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961479"/>
                  </a:ext>
                </a:extLst>
              </a:tr>
              <a:tr h="7561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"Укрепление гражданского единства, сохранение российской нации, гармонизация межнациональных (межэтнических) отношений, обеспечения межнационального мира"</a:t>
                      </a:r>
                    </a:p>
                  </a:txBody>
                  <a:tcPr marL="56429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23,1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22,8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98,7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90959"/>
                  </a:ext>
                </a:extLst>
              </a:tr>
              <a:tr h="7561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"Создание условий для оперативного получения населением области информации о деятельности исполнительных органов Липецкой области и социально-экономическом развитии Липецкой области"</a:t>
                      </a:r>
                    </a:p>
                  </a:txBody>
                  <a:tcPr marL="56429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258,8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258,6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455207"/>
                  </a:ext>
                </a:extLst>
              </a:tr>
              <a:tr h="378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"Обеспечение деятельности министерства молодежной политики Липецкой области"</a:t>
                      </a:r>
                    </a:p>
                  </a:txBody>
                  <a:tcPr marL="56429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17,5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15,8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90,3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66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50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0383" y="0"/>
            <a:ext cx="10303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Информация об исполнении государственных программ и 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непрограммных расходов Липецкой области в 2025 году,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млн. руб.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(20)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179205"/>
              </p:ext>
            </p:extLst>
          </p:nvPr>
        </p:nvGraphicFramePr>
        <p:xfrm>
          <a:off x="810883" y="983413"/>
          <a:ext cx="10653623" cy="5546783"/>
        </p:xfrm>
        <a:graphic>
          <a:graphicData uri="http://schemas.openxmlformats.org/drawingml/2006/table">
            <a:tbl>
              <a:tblPr/>
              <a:tblGrid>
                <a:gridCol w="6945303">
                  <a:extLst>
                    <a:ext uri="{9D8B030D-6E8A-4147-A177-3AD203B41FA5}">
                      <a16:colId xmlns:a16="http://schemas.microsoft.com/office/drawing/2014/main" val="1904718938"/>
                    </a:ext>
                  </a:extLst>
                </a:gridCol>
                <a:gridCol w="1237262">
                  <a:extLst>
                    <a:ext uri="{9D8B030D-6E8A-4147-A177-3AD203B41FA5}">
                      <a16:colId xmlns:a16="http://schemas.microsoft.com/office/drawing/2014/main" val="1564517228"/>
                    </a:ext>
                  </a:extLst>
                </a:gridCol>
                <a:gridCol w="1233796">
                  <a:extLst>
                    <a:ext uri="{9D8B030D-6E8A-4147-A177-3AD203B41FA5}">
                      <a16:colId xmlns:a16="http://schemas.microsoft.com/office/drawing/2014/main" val="3148412532"/>
                    </a:ext>
                  </a:extLst>
                </a:gridCol>
                <a:gridCol w="1237262">
                  <a:extLst>
                    <a:ext uri="{9D8B030D-6E8A-4147-A177-3AD203B41FA5}">
                      <a16:colId xmlns:a16="http://schemas.microsoft.com/office/drawing/2014/main" val="3386502788"/>
                    </a:ext>
                  </a:extLst>
                </a:gridCol>
              </a:tblGrid>
              <a:tr h="6023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годовой план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699991"/>
                  </a:ext>
                </a:extLst>
              </a:tr>
              <a:tr h="458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"Обеспечение деятельности министерства информационной политики Липецкой области"</a:t>
                      </a:r>
                    </a:p>
                  </a:txBody>
                  <a:tcPr marL="61383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35,0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34,0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97,0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685073"/>
                  </a:ext>
                </a:extLst>
              </a:tr>
              <a:tr h="5089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"Обеспечение деятельности министерства внутренней политики Липецкой области"</a:t>
                      </a:r>
                    </a:p>
                  </a:txBody>
                  <a:tcPr marL="61383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53,8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53,5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99,4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307534"/>
                  </a:ext>
                </a:extLst>
              </a:tr>
              <a:tr h="4917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"Реализация мероприятий в сфере молодежной политики и добровольчества (волонтерства)"</a:t>
                      </a:r>
                    </a:p>
                  </a:txBody>
                  <a:tcPr marL="61383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75,6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75,3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99,6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17809"/>
                  </a:ext>
                </a:extLst>
              </a:tr>
              <a:tr h="793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Государственная программа Липецкой области "Управление государственными финансами и государственным долгом Липецкой области"</a:t>
                      </a:r>
                    </a:p>
                  </a:txBody>
                  <a:tcPr marL="61383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6 765,0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6 567,2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97,1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549725"/>
                  </a:ext>
                </a:extLst>
              </a:tr>
              <a:tr h="327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Ведомственные проекты</a:t>
                      </a:r>
                    </a:p>
                  </a:txBody>
                  <a:tcPr marL="61383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104,4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90,6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86,8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091580"/>
                  </a:ext>
                </a:extLst>
              </a:tr>
              <a:tr h="3364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Ведомственный проект "Развитие механизма инициативного бюджетирования"</a:t>
                      </a:r>
                    </a:p>
                  </a:txBody>
                  <a:tcPr marL="61383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104,4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90,6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86,8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624192"/>
                  </a:ext>
                </a:extLst>
              </a:tr>
              <a:tr h="3191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Комплексы процессных мероприятий</a:t>
                      </a:r>
                    </a:p>
                  </a:txBody>
                  <a:tcPr marL="61383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6 660,6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6 476,6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effectLst/>
                          <a:latin typeface="Times New Roman" panose="02020603050405020304" pitchFamily="18" charset="0"/>
                        </a:rPr>
                        <a:t>97,2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140146"/>
                  </a:ext>
                </a:extLst>
              </a:tr>
              <a:tr h="5089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"Обеспечение деятельности министерства финансов Липецкой области и подведомственных учреждений"</a:t>
                      </a:r>
                    </a:p>
                  </a:txBody>
                  <a:tcPr marL="61383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973,1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954,5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98,1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00925"/>
                  </a:ext>
                </a:extLst>
              </a:tr>
              <a:tr h="4830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"Управление государственным долгом Липецкой области"</a:t>
                      </a:r>
                    </a:p>
                  </a:txBody>
                  <a:tcPr marL="61383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235,9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223,3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94,7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942976"/>
                  </a:ext>
                </a:extLst>
              </a:tr>
              <a:tr h="7159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 процессных мероприятий "Создание условий для эффективного и ответственного управления государственными и муниципальными финансами, повышения устойчивости бюджетов муниципальных образований"</a:t>
                      </a:r>
                    </a:p>
                  </a:txBody>
                  <a:tcPr marL="61383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5 451,6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5 298,9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97,2</a:t>
                      </a:r>
                    </a:p>
                  </a:txBody>
                  <a:tcPr marL="6820" marR="6820" marT="68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477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79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0383" y="0"/>
            <a:ext cx="10303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Информация об исполнении государственных программ и 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непрограммных расходов Липецкой области в 2025 году,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млн. руб.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8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(21)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595303"/>
              </p:ext>
            </p:extLst>
          </p:nvPr>
        </p:nvGraphicFramePr>
        <p:xfrm>
          <a:off x="802257" y="1101007"/>
          <a:ext cx="10532852" cy="4290502"/>
        </p:xfrm>
        <a:graphic>
          <a:graphicData uri="http://schemas.openxmlformats.org/drawingml/2006/table">
            <a:tbl>
              <a:tblPr/>
              <a:tblGrid>
                <a:gridCol w="6866569">
                  <a:extLst>
                    <a:ext uri="{9D8B030D-6E8A-4147-A177-3AD203B41FA5}">
                      <a16:colId xmlns:a16="http://schemas.microsoft.com/office/drawing/2014/main" val="3583781582"/>
                    </a:ext>
                  </a:extLst>
                </a:gridCol>
                <a:gridCol w="1223237">
                  <a:extLst>
                    <a:ext uri="{9D8B030D-6E8A-4147-A177-3AD203B41FA5}">
                      <a16:colId xmlns:a16="http://schemas.microsoft.com/office/drawing/2014/main" val="3957643822"/>
                    </a:ext>
                  </a:extLst>
                </a:gridCol>
                <a:gridCol w="1219809">
                  <a:extLst>
                    <a:ext uri="{9D8B030D-6E8A-4147-A177-3AD203B41FA5}">
                      <a16:colId xmlns:a16="http://schemas.microsoft.com/office/drawing/2014/main" val="2828139050"/>
                    </a:ext>
                  </a:extLst>
                </a:gridCol>
                <a:gridCol w="1223237">
                  <a:extLst>
                    <a:ext uri="{9D8B030D-6E8A-4147-A177-3AD203B41FA5}">
                      <a16:colId xmlns:a16="http://schemas.microsoft.com/office/drawing/2014/main" val="2676575828"/>
                    </a:ext>
                  </a:extLst>
                </a:gridCol>
              </a:tblGrid>
              <a:tr h="636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8599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годовой план</a:t>
                      </a:r>
                    </a:p>
                  </a:txBody>
                  <a:tcPr marL="8599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8599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8599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64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80705"/>
                  </a:ext>
                </a:extLst>
              </a:tr>
              <a:tr h="464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Непрограммные расходы органов государственной власти Липецкой области</a:t>
                      </a:r>
                    </a:p>
                  </a:txBody>
                  <a:tcPr marL="77395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5 015,4</a:t>
                      </a:r>
                    </a:p>
                  </a:txBody>
                  <a:tcPr marL="8599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3 572,9</a:t>
                      </a:r>
                    </a:p>
                  </a:txBody>
                  <a:tcPr marL="8599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71,2</a:t>
                      </a:r>
                    </a:p>
                  </a:txBody>
                  <a:tcPr marL="8599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1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27556"/>
                  </a:ext>
                </a:extLst>
              </a:tr>
              <a:tr h="1014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Обеспечение деятельности председателя, депутатов (членов) законодательного органа Липецкой области, высшего должностного лица Липецкой области (руководителя высшего исполнительного органа Липецкой области) и его заместителей</a:t>
                      </a:r>
                    </a:p>
                  </a:txBody>
                  <a:tcPr marL="77395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93,2</a:t>
                      </a:r>
                    </a:p>
                  </a:txBody>
                  <a:tcPr marL="8599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89,1</a:t>
                      </a:r>
                    </a:p>
                  </a:txBody>
                  <a:tcPr marL="8599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95,6</a:t>
                      </a:r>
                    </a:p>
                  </a:txBody>
                  <a:tcPr marL="8599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361104"/>
                  </a:ext>
                </a:extLst>
              </a:tr>
              <a:tr h="3095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Резервные фонды</a:t>
                      </a:r>
                    </a:p>
                  </a:txBody>
                  <a:tcPr marL="77395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1 668,0</a:t>
                      </a:r>
                    </a:p>
                  </a:txBody>
                  <a:tcPr marL="8599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911,4</a:t>
                      </a:r>
                    </a:p>
                  </a:txBody>
                  <a:tcPr marL="8599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54,6</a:t>
                      </a:r>
                    </a:p>
                  </a:txBody>
                  <a:tcPr marL="8599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758377"/>
                  </a:ext>
                </a:extLst>
              </a:tr>
              <a:tr h="9450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Расходы на финансовое обеспечение мероприятий, связанных с предотвращением влияния ухудшения геополитической и экономической ситуации на развитие отраслей экономики, и иные цели, связанные с предотвращением влияния ухудшения геополитической и экономической ситуации</a:t>
                      </a:r>
                    </a:p>
                  </a:txBody>
                  <a:tcPr marL="77395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536,9</a:t>
                      </a:r>
                    </a:p>
                  </a:txBody>
                  <a:tcPr marL="8599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459,4</a:t>
                      </a:r>
                    </a:p>
                  </a:txBody>
                  <a:tcPr marL="8599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85,6</a:t>
                      </a:r>
                    </a:p>
                  </a:txBody>
                  <a:tcPr marL="8599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819054"/>
                  </a:ext>
                </a:extLst>
              </a:tr>
              <a:tr h="4140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Иные непрограммные мероприятия</a:t>
                      </a:r>
                    </a:p>
                  </a:txBody>
                  <a:tcPr marL="77395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2 717,3</a:t>
                      </a:r>
                    </a:p>
                  </a:txBody>
                  <a:tcPr marL="8599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2 112,9</a:t>
                      </a:r>
                    </a:p>
                  </a:txBody>
                  <a:tcPr marL="8599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77,8</a:t>
                      </a:r>
                    </a:p>
                  </a:txBody>
                  <a:tcPr marL="8599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775053"/>
                  </a:ext>
                </a:extLst>
              </a:tr>
              <a:tr h="4744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РАСХОДОВ</a:t>
                      </a:r>
                    </a:p>
                  </a:txBody>
                  <a:tcPr marL="77395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136 550,6</a:t>
                      </a:r>
                    </a:p>
                  </a:txBody>
                  <a:tcPr marL="8599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128 059,3</a:t>
                      </a:r>
                    </a:p>
                  </a:txBody>
                  <a:tcPr marL="8599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93,8</a:t>
                      </a:r>
                    </a:p>
                  </a:txBody>
                  <a:tcPr marL="8599" marR="859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995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34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27799" y="-105448"/>
            <a:ext cx="7648575" cy="7019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363113"/>
              </p:ext>
            </p:extLst>
          </p:nvPr>
        </p:nvGraphicFramePr>
        <p:xfrm>
          <a:off x="8079470" y="183829"/>
          <a:ext cx="3607706" cy="6582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7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523">
                <a:tc>
                  <a:txBody>
                    <a:bodyPr/>
                    <a:lstStyle/>
                    <a:p>
                      <a:r>
                        <a:rPr lang="ru-RU" sz="26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КОНТАКТЫ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2231">
                <a:tc>
                  <a:txBody>
                    <a:bodyPr/>
                    <a:lstStyle/>
                    <a:p>
                      <a:r>
                        <a:rPr lang="ru-RU" sz="1800" b="1" u="sng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398050, г. Липецк, площадь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им. Г. В. Плеханова, 4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737">
                <a:tc>
                  <a:txBody>
                    <a:bodyPr/>
                    <a:lstStyle/>
                    <a:p>
                      <a:r>
                        <a:rPr lang="ru-RU" sz="1800" b="1" u="sng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телефон</a:t>
                      </a:r>
                    </a:p>
                    <a:p>
                      <a:r>
                        <a:rPr lang="ru-RU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 (474) 236-84-70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562">
                <a:tc>
                  <a:txBody>
                    <a:bodyPr/>
                    <a:lstStyle/>
                    <a:p>
                      <a:r>
                        <a:rPr lang="ru-RU" sz="1800" b="1" u="sng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Факс</a:t>
                      </a:r>
                    </a:p>
                    <a:p>
                      <a:r>
                        <a:rPr lang="ru-RU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 (474) 236-84-27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562">
                <a:tc>
                  <a:txBody>
                    <a:bodyPr/>
                    <a:lstStyle/>
                    <a:p>
                      <a:r>
                        <a:rPr lang="ru-RU" sz="1800" b="1" u="sng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Электронная почта</a:t>
                      </a:r>
                    </a:p>
                    <a:p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obl@ufin48.ru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523">
                <a:tc>
                  <a:txBody>
                    <a:bodyPr/>
                    <a:lstStyle/>
                    <a:p>
                      <a:r>
                        <a:rPr lang="ru-RU" sz="2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РАБОТЫ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9562">
                <a:tc>
                  <a:txBody>
                    <a:bodyPr/>
                    <a:lstStyle/>
                    <a:p>
                      <a:r>
                        <a:rPr lang="ru-RU" sz="1800" b="1" u="sng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 - ЧТ</a:t>
                      </a:r>
                    </a:p>
                    <a:p>
                      <a:r>
                        <a:rPr lang="ru-RU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08:30 до 17:30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9562">
                <a:tc>
                  <a:txBody>
                    <a:bodyPr/>
                    <a:lstStyle/>
                    <a:p>
                      <a:r>
                        <a:rPr lang="ru-RU" sz="1800" b="1" u="sng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endParaRPr lang="ru-RU" sz="1800" b="1" u="sng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08:30 до 16:30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9562">
                <a:tc>
                  <a:txBody>
                    <a:bodyPr/>
                    <a:lstStyle/>
                    <a:p>
                      <a:r>
                        <a:rPr lang="ru-RU" sz="1800" b="1" u="sng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Перерыв</a:t>
                      </a:r>
                    </a:p>
                    <a:p>
                      <a:r>
                        <a:rPr lang="ru-RU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13:00 до 13:48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9562">
                <a:tc>
                  <a:txBody>
                    <a:bodyPr/>
                    <a:lstStyle/>
                    <a:p>
                      <a:r>
                        <a:rPr lang="ru-RU" sz="1800" b="1" u="sng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</a:t>
                      </a:r>
                      <a:r>
                        <a:rPr lang="ru-RU" sz="1800" b="1" u="sng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1" u="sng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</a:t>
                      </a:r>
                      <a:endParaRPr lang="ru-RU" sz="1800" b="1" u="sng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Выходные дни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824473" y="3404515"/>
            <a:ext cx="379007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4945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ССЫЛКИ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4945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04776" y="178274"/>
            <a:ext cx="764857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4945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ФИНАНСОВ ЛИПЕЦКОЙ ОБЛАСТИ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9454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исполнительный орган государственной власти Липецкой области, обеспечивающий проведение единой бюджетной политики и осуществляющий общее руководство организацией финансов Липецкой области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426510"/>
              </p:ext>
            </p:extLst>
          </p:nvPr>
        </p:nvGraphicFramePr>
        <p:xfrm>
          <a:off x="-132488" y="2301932"/>
          <a:ext cx="7704000" cy="98473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4732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47434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</a:t>
                      </a:r>
                      <a:r>
                        <a:rPr lang="ru-RU" sz="2600" b="1" i="0" u="none" strike="noStrike" dirty="0">
                          <a:solidFill>
                            <a:srgbClr val="47434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144000" marR="7243" marT="72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ru-RU" sz="2400" b="1" i="0" u="none" strike="noStrike" dirty="0" smtClean="0">
                          <a:solidFill>
                            <a:srgbClr val="47434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Министр </a:t>
                      </a:r>
                      <a:r>
                        <a:rPr lang="ru-RU" sz="2400" b="1" i="0" u="none" strike="noStrike" dirty="0">
                          <a:solidFill>
                            <a:srgbClr val="47434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 Липецкой     области     -    С.Н.</a:t>
                      </a:r>
                      <a:r>
                        <a:rPr lang="ru-RU" sz="2400" b="1" i="0" u="none" strike="noStrike" baseline="0" dirty="0">
                          <a:solidFill>
                            <a:srgbClr val="47434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Володина</a:t>
                      </a:r>
                      <a:endParaRPr lang="ru-RU" sz="2400" b="1" i="0" u="none" strike="noStrike" dirty="0">
                        <a:solidFill>
                          <a:srgbClr val="47434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7243" marT="72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118970" y="4212819"/>
            <a:ext cx="2359878" cy="2456110"/>
            <a:chOff x="111351" y="4000497"/>
            <a:chExt cx="2359878" cy="245611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077" y="4000497"/>
              <a:ext cx="1266825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111351" y="5287056"/>
              <a:ext cx="2359878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74343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САЙТ МИНИСТЕРСТВА</a:t>
              </a:r>
              <a:b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74343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74343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ФИНАНСОВ РОССИЙСКОЙ</a:t>
              </a:r>
              <a:b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74343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74343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ФЕДЕРАЦИИ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74343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b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74343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74343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http://minfin.gov.ru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7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999222" y="4198191"/>
            <a:ext cx="2479880" cy="2240666"/>
            <a:chOff x="4991603" y="4000497"/>
            <a:chExt cx="2479880" cy="224066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991603" y="5287056"/>
              <a:ext cx="247988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74343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САЙТ </a:t>
              </a:r>
              <a:r>
                <a:rPr lang="ru-RU" sz="1400" b="1" noProof="0" dirty="0">
                  <a:solidFill>
                    <a:srgbClr val="47434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МИНИСТЕРСТВА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74343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74343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74343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ФИНАНСОВ ЛИПЕЦКОЙ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74343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ОБЛАСТИ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74343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74343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74343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http://ufin48.ru</a:t>
              </a:r>
            </a:p>
          </p:txBody>
        </p:sp>
        <p:pic>
          <p:nvPicPr>
            <p:cNvPr id="2052" name="Picture 4" descr="http://qrcoder.ru/code/?http%3A%2F%2Fufin48.ru&amp;4&amp;0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27" t="9849" r="9848" b="10606"/>
            <a:stretch/>
          </p:blipFill>
          <p:spPr bwMode="auto">
            <a:xfrm>
              <a:off x="5067393" y="4000497"/>
              <a:ext cx="1225005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Группа 15"/>
          <p:cNvGrpSpPr/>
          <p:nvPr/>
        </p:nvGrpSpPr>
        <p:grpSpPr>
          <a:xfrm>
            <a:off x="2478848" y="4164511"/>
            <a:ext cx="2405539" cy="2303602"/>
            <a:chOff x="2509123" y="3966817"/>
            <a:chExt cx="2405539" cy="230360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509123" y="5316312"/>
              <a:ext cx="240553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74343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САЙТ ПРАВИТЕЛЬСТВА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74343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ЛИПЕЦКОЙ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74343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ОБЛАСТИ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74343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74343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74343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https://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4343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липецкаяобласть.рф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7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54" name="Picture 6" descr="http://qrcoder.ru/code/?https%3A%2F%2F%EB%E8%EF%E5%F6%EA%E0%FF%EE%E1%EB%E0%F1%F2%FC.%F0%F4%2F&amp;4&amp;0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7" t="8231" r="7012" b="6664"/>
            <a:stretch/>
          </p:blipFill>
          <p:spPr bwMode="auto">
            <a:xfrm>
              <a:off x="2576513" y="3966817"/>
              <a:ext cx="1295118" cy="1286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164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511358"/>
              </p:ext>
            </p:extLst>
          </p:nvPr>
        </p:nvGraphicFramePr>
        <p:xfrm>
          <a:off x="809052" y="1532635"/>
          <a:ext cx="10462593" cy="4607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69905">
                  <a:extLst>
                    <a:ext uri="{9D8B030D-6E8A-4147-A177-3AD203B41FA5}">
                      <a16:colId xmlns:a16="http://schemas.microsoft.com/office/drawing/2014/main" val="3757679706"/>
                    </a:ext>
                  </a:extLst>
                </a:gridCol>
                <a:gridCol w="1550504">
                  <a:extLst>
                    <a:ext uri="{9D8B030D-6E8A-4147-A177-3AD203B41FA5}">
                      <a16:colId xmlns:a16="http://schemas.microsoft.com/office/drawing/2014/main" val="4162467316"/>
                    </a:ext>
                  </a:extLst>
                </a:gridCol>
                <a:gridCol w="1292438">
                  <a:extLst>
                    <a:ext uri="{9D8B030D-6E8A-4147-A177-3AD203B41FA5}">
                      <a16:colId xmlns:a16="http://schemas.microsoft.com/office/drawing/2014/main" val="537318441"/>
                    </a:ext>
                  </a:extLst>
                </a:gridCol>
                <a:gridCol w="238188">
                  <a:extLst>
                    <a:ext uri="{9D8B030D-6E8A-4147-A177-3AD203B41FA5}">
                      <a16:colId xmlns:a16="http://schemas.microsoft.com/office/drawing/2014/main" val="158101569"/>
                    </a:ext>
                  </a:extLst>
                </a:gridCol>
                <a:gridCol w="1386685">
                  <a:extLst>
                    <a:ext uri="{9D8B030D-6E8A-4147-A177-3AD203B41FA5}">
                      <a16:colId xmlns:a16="http://schemas.microsoft.com/office/drawing/2014/main" val="3139830511"/>
                    </a:ext>
                  </a:extLst>
                </a:gridCol>
                <a:gridCol w="233393">
                  <a:extLst>
                    <a:ext uri="{9D8B030D-6E8A-4147-A177-3AD203B41FA5}">
                      <a16:colId xmlns:a16="http://schemas.microsoft.com/office/drawing/2014/main" val="998614739"/>
                    </a:ext>
                  </a:extLst>
                </a:gridCol>
                <a:gridCol w="1391480">
                  <a:extLst>
                    <a:ext uri="{9D8B030D-6E8A-4147-A177-3AD203B41FA5}">
                      <a16:colId xmlns:a16="http://schemas.microsoft.com/office/drawing/2014/main" val="706956528"/>
                    </a:ext>
                  </a:extLst>
                </a:gridCol>
              </a:tblGrid>
              <a:tr h="4050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84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(факт)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84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84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047991"/>
                  </a:ext>
                </a:extLst>
              </a:tr>
              <a:tr h="434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84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  <a:alpha val="98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84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8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858003"/>
                  </a:ext>
                </a:extLst>
              </a:tr>
              <a:tr h="5767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Валовой региональный продукт, млн. руб.</a:t>
                      </a:r>
                      <a:endParaRPr lang="ru-RU" sz="160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  <a:alpha val="8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976 137,8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  <a:alpha val="8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1 034 242,1</a:t>
                      </a:r>
                      <a:endParaRPr lang="ru-RU" sz="18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  <a:alpha val="8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    </a:t>
                      </a:r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1 096 505,1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  <a:alpha val="8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1 165 598,4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  <a:alpha val="8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55067426"/>
                  </a:ext>
                </a:extLst>
              </a:tr>
              <a:tr h="5269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прибыльных организаций, млн. руб.</a:t>
                      </a:r>
                      <a:endParaRPr lang="ru-RU" sz="16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  <a:alpha val="8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219 419,1</a:t>
                      </a:r>
                      <a:endParaRPr lang="ru-RU" sz="18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  <a:alpha val="8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не прогнозируется</a:t>
                      </a:r>
                      <a:endParaRPr lang="ru-RU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  <a:alpha val="8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109694"/>
                  </a:ext>
                </a:extLst>
              </a:tr>
              <a:tr h="6027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потребительских цен на товары и услуги (к декабрю </a:t>
                      </a:r>
                      <a:r>
                        <a:rPr lang="ru-RU" sz="16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предыдущего года), </a:t>
                      </a:r>
                      <a:r>
                        <a:rPr lang="ru-RU" sz="16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  <a:alpha val="8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105,8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  <a:alpha val="8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  <a:alpha val="8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  <a:alpha val="8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  <a:alpha val="8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464840"/>
                  </a:ext>
                </a:extLst>
              </a:tr>
              <a:tr h="4867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безработицы по МОТ, %</a:t>
                      </a:r>
                      <a:endParaRPr lang="ru-RU" sz="16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  <a:alpha val="8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  <a:alpha val="8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  <a:alpha val="8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  <a:alpha val="8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  <a:alpha val="8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362648"/>
                  </a:ext>
                </a:extLst>
              </a:tr>
              <a:tr h="4931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заработная плата, руб.</a:t>
                      </a:r>
                      <a:endParaRPr lang="ru-RU" sz="16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  <a:alpha val="8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76 460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  <a:alpha val="8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84 122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  <a:alpha val="8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92 450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  <a:alpha val="8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100 308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  <a:alpha val="8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247959"/>
                  </a:ext>
                </a:extLst>
              </a:tr>
              <a:tr h="5098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Прожиточный минимум, руб./мес.</a:t>
                      </a:r>
                      <a:endParaRPr lang="ru-RU" sz="16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  <a:alpha val="8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14 718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  <a:alpha val="8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15 719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  <a:alpha val="8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16 349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  <a:alpha val="8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17 003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  <a:alpha val="8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392064"/>
                  </a:ext>
                </a:extLst>
              </a:tr>
              <a:tr h="5714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Объемы жилищного строительства,  кв. м</a:t>
                      </a:r>
                      <a:endParaRPr lang="ru-RU" sz="16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  <a:alpha val="8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683,6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  <a:alpha val="8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800,0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  <a:alpha val="8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900,0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  <a:alpha val="8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960,0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  <a:alpha val="8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01148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11356" y="48827"/>
            <a:ext cx="10127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социально-экономического развития Липецкой области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5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886" y="89452"/>
            <a:ext cx="9710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областного бюджета 2025 года, млн. руб.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302026" y="1967948"/>
            <a:ext cx="9710531" cy="4184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196031"/>
              </p:ext>
            </p:extLst>
          </p:nvPr>
        </p:nvGraphicFramePr>
        <p:xfrm>
          <a:off x="838200" y="1411357"/>
          <a:ext cx="9626600" cy="4740965"/>
        </p:xfrm>
        <a:graphic>
          <a:graphicData uri="http://schemas.openxmlformats.org/drawingml/2006/table">
            <a:tbl>
              <a:tblPr/>
              <a:tblGrid>
                <a:gridCol w="4381500">
                  <a:extLst>
                    <a:ext uri="{9D8B030D-6E8A-4147-A177-3AD203B41FA5}">
                      <a16:colId xmlns:a16="http://schemas.microsoft.com/office/drawing/2014/main" val="1262467286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3427519527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37190095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740277188"/>
                    </a:ext>
                  </a:extLst>
                </a:gridCol>
              </a:tblGrid>
              <a:tr h="1042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282598"/>
                  </a:ext>
                </a:extLst>
              </a:tr>
              <a:tr h="7351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</a:t>
                      </a:r>
                    </a:p>
                  </a:txBody>
                  <a:tcPr marL="171450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107 657,5</a:t>
                      </a:r>
                      <a:endParaRPr lang="ru-RU" sz="2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113 477,6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105,4</a:t>
                      </a:r>
                      <a:endParaRPr lang="ru-RU" sz="2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064663"/>
                  </a:ext>
                </a:extLst>
              </a:tr>
              <a:tr h="8784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в т.ч. межбюджетные трансферты из федерального бюджета</a:t>
                      </a:r>
                    </a:p>
                  </a:txBody>
                  <a:tcPr marL="171450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18 915,1</a:t>
                      </a:r>
                      <a:endParaRPr lang="ru-RU" sz="2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18 849,7</a:t>
                      </a:r>
                      <a:endParaRPr lang="ru-RU" sz="2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99,7</a:t>
                      </a:r>
                      <a:endParaRPr lang="ru-RU" sz="2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325718"/>
                  </a:ext>
                </a:extLst>
              </a:tr>
              <a:tr h="6766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marL="171450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136 550,6</a:t>
                      </a:r>
                      <a:endParaRPr lang="ru-RU" sz="2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128 059,3</a:t>
                      </a:r>
                      <a:endParaRPr lang="ru-RU" sz="2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93,8</a:t>
                      </a:r>
                      <a:endParaRPr lang="ru-RU" sz="2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709924"/>
                  </a:ext>
                </a:extLst>
              </a:tr>
              <a:tr h="7930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в т.ч. межбюджетные трансферты бюджетам муниципальных образований</a:t>
                      </a:r>
                    </a:p>
                  </a:txBody>
                  <a:tcPr marL="171450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39 822,3</a:t>
                      </a:r>
                      <a:endParaRPr lang="ru-RU" sz="2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39 211,5</a:t>
                      </a:r>
                      <a:endParaRPr lang="ru-RU" sz="2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98,5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215965"/>
                  </a:ext>
                </a:extLst>
              </a:tr>
              <a:tr h="61522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дефицит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14 581,7</a:t>
                      </a:r>
                      <a:endParaRPr lang="ru-RU" sz="2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6825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01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1621" y="143325"/>
            <a:ext cx="9033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долг области в 2025 году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9531" y="927262"/>
            <a:ext cx="6291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долговой нагрузки характеризуется отношением объема государственного долга к общему объему доходов областного бюджета без учета безвозмездных поступлений.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9843" y="1783900"/>
            <a:ext cx="11102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объеме государственного долга, млн. руб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85299"/>
              </p:ext>
            </p:extLst>
          </p:nvPr>
        </p:nvGraphicFramePr>
        <p:xfrm>
          <a:off x="808381" y="2399987"/>
          <a:ext cx="10065027" cy="2727033"/>
        </p:xfrm>
        <a:graphic>
          <a:graphicData uri="http://schemas.openxmlformats.org/drawingml/2006/table">
            <a:tbl>
              <a:tblPr/>
              <a:tblGrid>
                <a:gridCol w="5440990">
                  <a:extLst>
                    <a:ext uri="{9D8B030D-6E8A-4147-A177-3AD203B41FA5}">
                      <a16:colId xmlns:a16="http://schemas.microsoft.com/office/drawing/2014/main" val="971750142"/>
                    </a:ext>
                  </a:extLst>
                </a:gridCol>
                <a:gridCol w="2325720">
                  <a:extLst>
                    <a:ext uri="{9D8B030D-6E8A-4147-A177-3AD203B41FA5}">
                      <a16:colId xmlns:a16="http://schemas.microsoft.com/office/drawing/2014/main" val="2785766976"/>
                    </a:ext>
                  </a:extLst>
                </a:gridCol>
                <a:gridCol w="2298317">
                  <a:extLst>
                    <a:ext uri="{9D8B030D-6E8A-4147-A177-3AD203B41FA5}">
                      <a16:colId xmlns:a16="http://schemas.microsoft.com/office/drawing/2014/main" val="3248772199"/>
                    </a:ext>
                  </a:extLst>
                </a:gridCol>
              </a:tblGrid>
              <a:tr h="7238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долгового обязательства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79" marR="8279" marT="827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на </a:t>
                      </a:r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01.01.2025 </a:t>
                      </a:r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</a:p>
                  </a:txBody>
                  <a:tcPr marL="8279" marR="8279" marT="827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на </a:t>
                      </a:r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01.01.2026 </a:t>
                      </a:r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</a:p>
                  </a:txBody>
                  <a:tcPr marL="8279" marR="8279" marT="827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710343"/>
                  </a:ext>
                </a:extLst>
              </a:tr>
              <a:tr h="60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Государственные </a:t>
                      </a:r>
                      <a:r>
                        <a:rPr lang="ru-RU" sz="1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ценные бумаги Липецкой области</a:t>
                      </a:r>
                      <a:endParaRPr lang="ru-RU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950,02</a:t>
                      </a:r>
                      <a:endParaRPr lang="ru-RU" sz="18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8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046083"/>
                  </a:ext>
                </a:extLst>
              </a:tr>
              <a:tr h="9594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Бюджетные </a:t>
                      </a:r>
                      <a:r>
                        <a:rPr lang="ru-RU" sz="1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кредиты, привлеченные в областной бюджет от других бюджетов     бюджетной системы Российской Федерации</a:t>
                      </a:r>
                      <a:endParaRPr lang="ru-RU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ru-RU" sz="18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965,72</a:t>
                      </a:r>
                      <a:endParaRPr lang="ru-RU" sz="18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13 192,64</a:t>
                      </a:r>
                      <a:endParaRPr lang="ru-RU" sz="18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271357"/>
                  </a:ext>
                </a:extLst>
              </a:tr>
              <a:tr h="440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ru-RU" sz="24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915,74</a:t>
                      </a:r>
                      <a:endParaRPr lang="ru-RU" sz="2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13 192,66</a:t>
                      </a:r>
                      <a:endParaRPr lang="ru-RU" sz="2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95901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08382" y="5158332"/>
            <a:ext cx="10065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оценке Министерства финансов Российской Федерации в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Липецкая область отнесена к группе заемщиков с ВЫСОКИМ уровнем долговой устойчивости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223513" y="1003852"/>
            <a:ext cx="1649896" cy="9243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878957" y="1003852"/>
            <a:ext cx="23390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14,1%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11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5549" y="75360"/>
            <a:ext cx="10376451" cy="918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областного бюджета по доходам, </a:t>
            </a:r>
            <a:b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103836"/>
              </p:ext>
            </p:extLst>
          </p:nvPr>
        </p:nvGraphicFramePr>
        <p:xfrm>
          <a:off x="1043795" y="994010"/>
          <a:ext cx="10346448" cy="5567487"/>
        </p:xfrm>
        <a:graphic>
          <a:graphicData uri="http://schemas.openxmlformats.org/drawingml/2006/table">
            <a:tbl>
              <a:tblPr/>
              <a:tblGrid>
                <a:gridCol w="3931370">
                  <a:extLst>
                    <a:ext uri="{9D8B030D-6E8A-4147-A177-3AD203B41FA5}">
                      <a16:colId xmlns:a16="http://schemas.microsoft.com/office/drawing/2014/main" val="2185313122"/>
                    </a:ext>
                  </a:extLst>
                </a:gridCol>
                <a:gridCol w="1290769">
                  <a:extLst>
                    <a:ext uri="{9D8B030D-6E8A-4147-A177-3AD203B41FA5}">
                      <a16:colId xmlns:a16="http://schemas.microsoft.com/office/drawing/2014/main" val="2191431679"/>
                    </a:ext>
                  </a:extLst>
                </a:gridCol>
                <a:gridCol w="1357585">
                  <a:extLst>
                    <a:ext uri="{9D8B030D-6E8A-4147-A177-3AD203B41FA5}">
                      <a16:colId xmlns:a16="http://schemas.microsoft.com/office/drawing/2014/main" val="494497178"/>
                    </a:ext>
                  </a:extLst>
                </a:gridCol>
                <a:gridCol w="1242730">
                  <a:extLst>
                    <a:ext uri="{9D8B030D-6E8A-4147-A177-3AD203B41FA5}">
                      <a16:colId xmlns:a16="http://schemas.microsoft.com/office/drawing/2014/main" val="200931302"/>
                    </a:ext>
                  </a:extLst>
                </a:gridCol>
                <a:gridCol w="1281264">
                  <a:extLst>
                    <a:ext uri="{9D8B030D-6E8A-4147-A177-3AD203B41FA5}">
                      <a16:colId xmlns:a16="http://schemas.microsoft.com/office/drawing/2014/main" val="2309303052"/>
                    </a:ext>
                  </a:extLst>
                </a:gridCol>
                <a:gridCol w="1242730">
                  <a:extLst>
                    <a:ext uri="{9D8B030D-6E8A-4147-A177-3AD203B41FA5}">
                      <a16:colId xmlns:a16="http://schemas.microsoft.com/office/drawing/2014/main" val="61427728"/>
                    </a:ext>
                  </a:extLst>
                </a:gridCol>
              </a:tblGrid>
              <a:tr h="9089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доходного источника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в </a:t>
                      </a:r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Утвержденные бюджетные назначения  </a:t>
                      </a:r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в </a:t>
                      </a:r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 плана </a:t>
                      </a:r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</a:t>
                      </a:r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году, 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809321"/>
                  </a:ext>
                </a:extLst>
              </a:tr>
              <a:tr h="3732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 -  ВСЕГО</a:t>
                      </a:r>
                    </a:p>
                  </a:txBody>
                  <a:tcPr marL="171450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119 945,9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107 657,5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113 477,6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105,4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94,6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686258"/>
                  </a:ext>
                </a:extLst>
              </a:tr>
              <a:tr h="2401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 </a:t>
                      </a:r>
                    </a:p>
                  </a:txBody>
                  <a:tcPr marL="171450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120429"/>
                  </a:ext>
                </a:extLst>
              </a:tr>
              <a:tr h="296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 организаций</a:t>
                      </a:r>
                    </a:p>
                  </a:txBody>
                  <a:tcPr marL="171450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33 888,7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30 000,0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25 789,3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86,0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76,1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461813"/>
                  </a:ext>
                </a:extLst>
              </a:tr>
              <a:tr h="296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</a:txBody>
                  <a:tcPr marL="171450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24 443,7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24 339,5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29 130,3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119,7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119,2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074192"/>
                  </a:ext>
                </a:extLst>
              </a:tr>
              <a:tr h="5489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171450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15 578,2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13 333,1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14 012,1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105,1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89,9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299534"/>
                  </a:ext>
                </a:extLst>
              </a:tr>
              <a:tr h="296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</a:p>
                  </a:txBody>
                  <a:tcPr marL="171450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3 802,6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3 524,0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4 336,5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123,1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114,0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231935"/>
                  </a:ext>
                </a:extLst>
              </a:tr>
              <a:tr h="296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организаций</a:t>
                      </a:r>
                    </a:p>
                  </a:txBody>
                  <a:tcPr marL="171450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6 616,3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6 270,0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6 206,8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93,8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297468"/>
                  </a:ext>
                </a:extLst>
              </a:tr>
              <a:tr h="296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</a:t>
                      </a:r>
                    </a:p>
                  </a:txBody>
                  <a:tcPr marL="171450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1 569,3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1 425,0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1 605,7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112,7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102,3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047517"/>
                  </a:ext>
                </a:extLst>
              </a:tr>
              <a:tr h="4686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других бюджетов бюджетной системы</a:t>
                      </a:r>
                    </a:p>
                  </a:txBody>
                  <a:tcPr marL="171450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23 964,8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18 915,1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18 849,7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78,7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262171"/>
                  </a:ext>
                </a:extLst>
              </a:tr>
              <a:tr h="2401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171450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203104"/>
                  </a:ext>
                </a:extLst>
              </a:tr>
              <a:tr h="296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</a:p>
                  </a:txBody>
                  <a:tcPr marL="171450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429,2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195,0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195,0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45,4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392341"/>
                  </a:ext>
                </a:extLst>
              </a:tr>
              <a:tr h="296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</a:p>
                  </a:txBody>
                  <a:tcPr marL="171450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20 598,6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15 403,3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15 359,3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74,6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340009"/>
                  </a:ext>
                </a:extLst>
              </a:tr>
              <a:tr h="3458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</a:p>
                  </a:txBody>
                  <a:tcPr marL="171450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1 884,6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2 084,9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2 071,4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109,9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418043"/>
                  </a:ext>
                </a:extLst>
              </a:tr>
              <a:tr h="363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</a:p>
                  </a:txBody>
                  <a:tcPr marL="171450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1 052,4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1 231,9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1 224,0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116,3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148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67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ipeck">
  <a:themeElements>
    <a:clrScheme name="Липецкая Област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3333"/>
      </a:accent1>
      <a:accent2>
        <a:srgbClr val="F2AC44"/>
      </a:accent2>
      <a:accent3>
        <a:srgbClr val="92D050"/>
      </a:accent3>
      <a:accent4>
        <a:srgbClr val="007FAC"/>
      </a:accent4>
      <a:accent5>
        <a:srgbClr val="007FAC"/>
      </a:accent5>
      <a:accent6>
        <a:srgbClr val="00668A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Lipeck">
  <a:themeElements>
    <a:clrScheme name="Липецкая Област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3333"/>
      </a:accent1>
      <a:accent2>
        <a:srgbClr val="F2AC44"/>
      </a:accent2>
      <a:accent3>
        <a:srgbClr val="92D050"/>
      </a:accent3>
      <a:accent4>
        <a:srgbClr val="007FAC"/>
      </a:accent4>
      <a:accent5>
        <a:srgbClr val="007FAC"/>
      </a:accent5>
      <a:accent6>
        <a:srgbClr val="00668A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Липецкая Область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D93333"/>
    </a:accent1>
    <a:accent2>
      <a:srgbClr val="F2AC44"/>
    </a:accent2>
    <a:accent3>
      <a:srgbClr val="92D050"/>
    </a:accent3>
    <a:accent4>
      <a:srgbClr val="007FAC"/>
    </a:accent4>
    <a:accent5>
      <a:srgbClr val="007FAC"/>
    </a:accent5>
    <a:accent6>
      <a:srgbClr val="00668A"/>
    </a:accent6>
    <a:hlink>
      <a:srgbClr val="0563C1"/>
    </a:hlink>
    <a:folHlink>
      <a:srgbClr val="954F72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Липецкая Область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D93333"/>
    </a:accent1>
    <a:accent2>
      <a:srgbClr val="F2AC44"/>
    </a:accent2>
    <a:accent3>
      <a:srgbClr val="92D050"/>
    </a:accent3>
    <a:accent4>
      <a:srgbClr val="007FAC"/>
    </a:accent4>
    <a:accent5>
      <a:srgbClr val="007FAC"/>
    </a:accent5>
    <a:accent6>
      <a:srgbClr val="00668A"/>
    </a:accent6>
    <a:hlink>
      <a:srgbClr val="0563C1"/>
    </a:hlink>
    <a:folHlink>
      <a:srgbClr val="954F72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Arial"/>
      <a:cs typeface="Arial"/>
    </a:majorFont>
    <a:minorFont>
      <a:latin typeface="Calibri"/>
      <a:ea typeface="Arial"/>
      <a:cs typeface="Arial"/>
    </a:minorFont>
  </a:fontScheme>
  <a:fmtScheme name="Стандартная">
    <a:fillStyleLst>
      <a:solidFill>
        <a:schemeClr val="phClr"/>
      </a:solidFill>
      <a:gradFill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gradFill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</a:gradFill>
      <a:gradFill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24689</TotalTime>
  <Words>6749</Words>
  <Application>Microsoft Office PowerPoint</Application>
  <PresentationFormat>Широкоэкранный</PresentationFormat>
  <Paragraphs>1873</Paragraphs>
  <Slides>55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55</vt:i4>
      </vt:variant>
    </vt:vector>
  </HeadingPairs>
  <TitlesOfParts>
    <vt:vector size="68" baseType="lpstr">
      <vt:lpstr>Tahoma</vt:lpstr>
      <vt:lpstr>Calibri</vt:lpstr>
      <vt:lpstr>Arial</vt:lpstr>
      <vt:lpstr>Calibri Light</vt:lpstr>
      <vt:lpstr>Wingdings</vt:lpstr>
      <vt:lpstr>Questrial</vt:lpstr>
      <vt:lpstr>Times New Roman</vt:lpstr>
      <vt:lpstr>Gotham Pro</vt:lpstr>
      <vt:lpstr>Playfair Display</vt:lpstr>
      <vt:lpstr>DejaVu Sans</vt:lpstr>
      <vt:lpstr>1_Lipeck</vt:lpstr>
      <vt:lpstr>2_Lipeck</vt:lpstr>
      <vt:lpstr>Специальное оформление</vt:lpstr>
      <vt:lpstr>Презентация PowerPoint</vt:lpstr>
      <vt:lpstr>Глоссарий</vt:lpstr>
      <vt:lpstr>Презентация PowerPoint</vt:lpstr>
      <vt:lpstr>Основные задачи и приоритетные направления бюджетной политики Липецкой области                      в 2025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</dc:creator>
  <cp:lastModifiedBy>u1533</cp:lastModifiedBy>
  <cp:revision>1403</cp:revision>
  <cp:lastPrinted>2026-05-18T09:52:18Z</cp:lastPrinted>
  <dcterms:created xsi:type="dcterms:W3CDTF">2018-01-21T18:20:29Z</dcterms:created>
  <dcterms:modified xsi:type="dcterms:W3CDTF">2026-05-22T06:11:10Z</dcterms:modified>
</cp:coreProperties>
</file>