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7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5.xml" ContentType="application/vnd.openxmlformats-officedocument.presentationml.notesSlide+xml"/>
  <Override PartName="/ppt/charts/chart18.xml" ContentType="application/vnd.openxmlformats-officedocument.drawingml.chart+xml"/>
  <Override PartName="/ppt/drawings/drawing2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19.xml" ContentType="application/vnd.openxmlformats-officedocument.drawingml.chart+xml"/>
  <Override PartName="/ppt/drawings/drawing3.xml" ContentType="application/vnd.openxmlformats-officedocument.drawingml.chartshapes+xml"/>
  <Override PartName="/ppt/charts/chart20.xml" ContentType="application/vnd.openxmlformats-officedocument.drawingml.chart+xml"/>
  <Override PartName="/ppt/theme/themeOverride1.xml" ContentType="application/vnd.openxmlformats-officedocument.themeOverride+xml"/>
  <Override PartName="/ppt/drawings/drawing4.xml" ContentType="application/vnd.openxmlformats-officedocument.drawingml.chartshapes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21" r:id="rId1"/>
    <p:sldMasterId id="2147483836" r:id="rId2"/>
  </p:sldMasterIdLst>
  <p:notesMasterIdLst>
    <p:notesMasterId r:id="rId93"/>
  </p:notesMasterIdLst>
  <p:handoutMasterIdLst>
    <p:handoutMasterId r:id="rId94"/>
  </p:handoutMasterIdLst>
  <p:sldIdLst>
    <p:sldId id="752" r:id="rId3"/>
    <p:sldId id="1561" r:id="rId4"/>
    <p:sldId id="753" r:id="rId5"/>
    <p:sldId id="754" r:id="rId6"/>
    <p:sldId id="755" r:id="rId7"/>
    <p:sldId id="756" r:id="rId8"/>
    <p:sldId id="1638" r:id="rId9"/>
    <p:sldId id="1639" r:id="rId10"/>
    <p:sldId id="757" r:id="rId11"/>
    <p:sldId id="1640" r:id="rId12"/>
    <p:sldId id="1641" r:id="rId13"/>
    <p:sldId id="1365" r:id="rId14"/>
    <p:sldId id="1366" r:id="rId15"/>
    <p:sldId id="1367" r:id="rId16"/>
    <p:sldId id="1368" r:id="rId17"/>
    <p:sldId id="1589" r:id="rId18"/>
    <p:sldId id="1590" r:id="rId19"/>
    <p:sldId id="903" r:id="rId20"/>
    <p:sldId id="1642" r:id="rId21"/>
    <p:sldId id="1508" r:id="rId22"/>
    <p:sldId id="1142" r:id="rId23"/>
    <p:sldId id="1143" r:id="rId24"/>
    <p:sldId id="1509" r:id="rId25"/>
    <p:sldId id="1245" r:id="rId26"/>
    <p:sldId id="1568" r:id="rId27"/>
    <p:sldId id="1643" r:id="rId28"/>
    <p:sldId id="1383" r:id="rId29"/>
    <p:sldId id="1512" r:id="rId30"/>
    <p:sldId id="1513" r:id="rId31"/>
    <p:sldId id="1514" r:id="rId32"/>
    <p:sldId id="1390" r:id="rId33"/>
    <p:sldId id="1515" r:id="rId34"/>
    <p:sldId id="1391" r:id="rId35"/>
    <p:sldId id="1516" r:id="rId36"/>
    <p:sldId id="1392" r:id="rId37"/>
    <p:sldId id="1517" r:id="rId38"/>
    <p:sldId id="1518" r:id="rId39"/>
    <p:sldId id="1393" r:id="rId40"/>
    <p:sldId id="1009" r:id="rId41"/>
    <p:sldId id="1570" r:id="rId42"/>
    <p:sldId id="1665" r:id="rId43"/>
    <p:sldId id="1617" r:id="rId44"/>
    <p:sldId id="1655" r:id="rId45"/>
    <p:sldId id="1619" r:id="rId46"/>
    <p:sldId id="1661" r:id="rId47"/>
    <p:sldId id="1646" r:id="rId48"/>
    <p:sldId id="1597" r:id="rId49"/>
    <p:sldId id="1598" r:id="rId50"/>
    <p:sldId id="1599" r:id="rId51"/>
    <p:sldId id="1600" r:id="rId52"/>
    <p:sldId id="1647" r:id="rId53"/>
    <p:sldId id="1602" r:id="rId54"/>
    <p:sldId id="1576" r:id="rId55"/>
    <p:sldId id="1575" r:id="rId56"/>
    <p:sldId id="1645" r:id="rId57"/>
    <p:sldId id="1649" r:id="rId58"/>
    <p:sldId id="1603" r:id="rId59"/>
    <p:sldId id="1604" r:id="rId60"/>
    <p:sldId id="1577" r:id="rId61"/>
    <p:sldId id="1578" r:id="rId62"/>
    <p:sldId id="1574" r:id="rId63"/>
    <p:sldId id="1507" r:id="rId64"/>
    <p:sldId id="1662" r:id="rId65"/>
    <p:sldId id="1580" r:id="rId66"/>
    <p:sldId id="1663" r:id="rId67"/>
    <p:sldId id="1651" r:id="rId68"/>
    <p:sldId id="1652" r:id="rId69"/>
    <p:sldId id="1653" r:id="rId70"/>
    <p:sldId id="1584" r:id="rId71"/>
    <p:sldId id="1656" r:id="rId72"/>
    <p:sldId id="1585" r:id="rId73"/>
    <p:sldId id="1664" r:id="rId74"/>
    <p:sldId id="1571" r:id="rId75"/>
    <p:sldId id="1666" r:id="rId76"/>
    <p:sldId id="1606" r:id="rId77"/>
    <p:sldId id="1654" r:id="rId78"/>
    <p:sldId id="1657" r:id="rId79"/>
    <p:sldId id="1658" r:id="rId80"/>
    <p:sldId id="1659" r:id="rId81"/>
    <p:sldId id="1546" r:id="rId82"/>
    <p:sldId id="1660" r:id="rId83"/>
    <p:sldId id="1581" r:id="rId84"/>
    <p:sldId id="1607" r:id="rId85"/>
    <p:sldId id="1609" r:id="rId86"/>
    <p:sldId id="1506" r:id="rId87"/>
    <p:sldId id="1553" r:id="rId88"/>
    <p:sldId id="1554" r:id="rId89"/>
    <p:sldId id="1555" r:id="rId90"/>
    <p:sldId id="1644" r:id="rId91"/>
    <p:sldId id="781" r:id="rId92"/>
  </p:sldIdLst>
  <p:sldSz cx="12192000" cy="6858000"/>
  <p:notesSz cx="6808788" cy="9940925"/>
  <p:embeddedFontLst>
    <p:embeddedFont>
      <p:font typeface="Arial Cyr" panose="020B0604020202020204" pitchFamily="34" charset="0"/>
      <p:regular r:id="rId95"/>
      <p:bold r:id="rId96"/>
      <p:italic r:id="rId97"/>
      <p:boldItalic r:id="rId98"/>
    </p:embeddedFont>
    <p:embeddedFont>
      <p:font typeface="Calibri" panose="020F0502020204030204" pitchFamily="34" charset="0"/>
      <p:regular r:id="rId99"/>
      <p:bold r:id="rId100"/>
      <p:italic r:id="rId101"/>
      <p:boldItalic r:id="rId102"/>
    </p:embeddedFont>
    <p:embeddedFont>
      <p:font typeface="Cambria" panose="02040503050406030204" pitchFamily="18" charset="0"/>
      <p:regular r:id="rId103"/>
      <p:bold r:id="rId104"/>
      <p:italic r:id="rId105"/>
      <p:boldItalic r:id="rId106"/>
    </p:embeddedFont>
    <p:embeddedFont>
      <p:font typeface="Cambria Math" panose="02040503050406030204" pitchFamily="18" charset="0"/>
      <p:regular r:id="rId107"/>
    </p:embeddedFont>
    <p:embeddedFont>
      <p:font typeface="Gotham Pro" panose="02000503040000020004" charset="0"/>
      <p:regular r:id="rId108"/>
      <p:bold r:id="rId109"/>
      <p:italic r:id="rId110"/>
      <p:boldItalic r:id="rId111"/>
    </p:embeddedFont>
    <p:embeddedFont>
      <p:font typeface="Wingdings 2" panose="05020102010507070707" pitchFamily="18" charset="2"/>
      <p:regular r:id="rId11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  <p15:guide id="3" orient="horz" pos="3110" userDrawn="1">
          <p15:clr>
            <a:srgbClr val="A4A3A4"/>
          </p15:clr>
        </p15:guide>
        <p15:guide id="4" pos="2141" userDrawn="1">
          <p15:clr>
            <a:srgbClr val="A4A3A4"/>
          </p15:clr>
        </p15:guide>
        <p15:guide id="5" orient="horz" pos="3153" userDrawn="1">
          <p15:clr>
            <a:srgbClr val="A4A3A4"/>
          </p15:clr>
        </p15:guide>
        <p15:guide id="7" pos="214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D2"/>
    <a:srgbClr val="CC66FF"/>
    <a:srgbClr val="494545"/>
    <a:srgbClr val="534F4F"/>
    <a:srgbClr val="005F81"/>
    <a:srgbClr val="D0CECE"/>
    <a:srgbClr val="EF9715"/>
    <a:srgbClr val="F5BF6F"/>
    <a:srgbClr val="394659"/>
    <a:srgbClr val="6EA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3141" autoAdjust="0"/>
  </p:normalViewPr>
  <p:slideViewPr>
    <p:cSldViewPr snapToGrid="0">
      <p:cViewPr varScale="1">
        <p:scale>
          <a:sx n="106" d="100"/>
          <a:sy n="106" d="100"/>
        </p:scale>
        <p:origin x="71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96"/>
      </p:cViewPr>
      <p:guideLst>
        <p:guide orient="horz" pos="3132"/>
        <p:guide pos="2145"/>
        <p:guide orient="horz" pos="3110"/>
        <p:guide pos="2141"/>
        <p:guide orient="horz" pos="3153"/>
        <p:guide pos="214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18.fntdata"/><Relationship Id="rId16" Type="http://schemas.openxmlformats.org/officeDocument/2006/relationships/slide" Target="slides/slide14.xml"/><Relationship Id="rId107" Type="http://schemas.openxmlformats.org/officeDocument/2006/relationships/font" Target="fonts/font13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8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font" Target="fonts/font1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presProps" Target="pres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9.fntdata"/><Relationship Id="rId108" Type="http://schemas.openxmlformats.org/officeDocument/2006/relationships/font" Target="fonts/font14.fntdata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12.fntdata"/><Relationship Id="rId114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handoutMaster" Target="handoutMasters/handout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15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16.fntdata"/><Relationship Id="rId115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6.fntdata"/><Relationship Id="rId105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4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font" Target="fonts/font17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6-2027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47;&#1072;&#1082;&#1086;&#1085;&#1091;%202023\&#1056;&#1072;&#1089;&#1095;&#1077;&#1090;&#1099;\&#1055;&#1088;&#1080;&#1083;&#1086;&#1078;&#1077;&#1085;&#1080;&#1077;%208%20(&#1060;&#1050;&#1056;%203%20&#1075;&#1086;&#1076;&#1072;)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0;%20&#1047;&#1072;&#1082;&#1086;&#1085;&#1091;%202026\&#1056;&#1072;&#1089;&#1095;&#1077;&#1090;&#1099;\&#1044;&#1045;&#1051;_&#1055;&#1088;&#1080;&#1083;&#1086;&#1078;&#1077;&#1085;&#1080;&#1077;%208%20(&#1060;&#1050;&#1056;%203%20&#1075;&#1086;&#1076;&#1072;)%20&#1085;&#1072;%202026-2028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0;%20&#1047;&#1072;&#1082;&#1086;&#1085;&#1091;%202026\&#1056;&#1072;&#1089;&#1095;&#1077;&#1090;&#1099;\&#1044;&#1045;&#1051;_&#1055;&#1088;&#1080;&#1083;&#1086;&#1078;&#1077;&#1085;&#1080;&#1077;%208%20(&#1060;&#1050;&#1056;%203%20&#1075;&#1086;&#1076;&#1072;)%20&#1085;&#1072;%202026-2028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0;%20&#1047;&#1072;&#1082;&#1086;&#1085;&#1091;%202026\&#1056;&#1072;&#1089;&#1095;&#1077;&#1090;&#1099;\&#1044;&#1045;&#1051;_&#1055;&#1088;&#1080;&#1083;&#1086;&#1078;&#1077;&#1085;&#1080;&#1077;%208%20(&#1060;&#1050;&#1056;%203%20&#1075;&#1086;&#1076;&#1072;)%20&#1085;&#1072;%202026-2028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0;%20&#1047;&#1072;&#1082;&#1086;&#1085;&#1091;%202026\&#1056;&#1072;&#1089;&#1095;&#1077;&#1090;&#1099;\&#1044;&#1045;&#1051;_&#1055;&#1088;&#1080;&#1083;&#1086;&#1078;&#1077;&#1085;&#1080;&#1077;%208%20(&#1060;&#1050;&#1056;%203%20&#1075;&#1086;&#1076;&#1072;)%20&#1085;&#1072;%202026-2028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0;%20&#1047;&#1072;&#1082;&#1086;&#1085;&#1091;%202026\&#1056;&#1072;&#1089;&#1095;&#1077;&#1090;&#1099;\&#1044;&#1045;&#1051;_&#1055;&#1088;&#1080;&#1083;&#1086;&#1078;&#1077;&#1085;&#1080;&#1077;%208%20(&#1060;&#1050;&#1056;%203%20&#1075;&#1086;&#1076;&#1072;)%20&#1085;&#1072;%202026-2028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0;%20&#1047;&#1072;&#1082;&#1086;&#1085;&#1091;%202026\&#1056;&#1072;&#1089;&#1095;&#1077;&#1090;&#1099;\&#1044;&#1045;&#1051;_&#1055;&#1088;&#1080;&#1083;&#1086;&#1078;&#1077;&#1085;&#1080;&#1077;%208%20(&#1060;&#1050;&#1056;%203%20&#1075;&#1086;&#1076;&#1072;)%20&#1085;&#1072;%202026-2028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0;%20&#1047;&#1072;&#1082;&#1086;&#1085;&#1091;%202026\&#1056;&#1072;&#1089;&#1095;&#1077;&#1090;&#1099;\&#1044;&#1045;&#1051;_&#1055;&#1088;&#1080;&#1083;&#1086;&#1078;&#1077;&#1085;&#1080;&#1077;%208%20(&#1060;&#1050;&#1056;%203%20&#1075;&#1086;&#1076;&#1072;)%20&#1085;&#1072;%202026-2028.xlsx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6-2027.xls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6-2027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6-2027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6-2027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0;%20&#1047;&#1072;&#1082;&#1086;&#1085;&#1091;%202026\&#1056;&#1072;&#1089;&#1095;&#1077;&#1090;&#1099;\&#1044;&#1086;&#1093;&#1086;&#1076;&#1099;%20&#1054;&#1041;%202026-2028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0;%20&#1047;&#1072;&#1082;&#1086;&#1085;&#1091;%202026\&#1056;&#1072;&#1089;&#1095;&#1077;&#1090;&#1099;\&#1044;&#1045;&#1051;_&#1052;&#1041;&#1058;%20%20&#1060;&#1041;%20%202024-2028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6\&#1050;%20&#1047;&#1072;&#1082;&#1086;&#1085;&#1091;%202026\&#1056;&#1072;&#1089;&#1095;&#1077;&#1090;&#1099;\&#1052;&#1041;&#1058;%20%20&#1052;&#1054;%20%202024-202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ИТОГО!$A$3</c:f>
              <c:strCache>
                <c:ptCount val="1"/>
                <c:pt idx="0">
                  <c:v>Валовой региональный продукт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02-4A97-9983-176329A595DB}"/>
              </c:ext>
            </c:extLst>
          </c:dPt>
          <c:dLbls>
            <c:dLbl>
              <c:idx val="0"/>
              <c:layout>
                <c:manualLayout>
                  <c:x val="2.0788151548664677E-2"/>
                  <c:y val="-1.8134093564579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02-4A97-9983-176329A595DB}"/>
                </c:ext>
              </c:extLst>
            </c:dLbl>
            <c:dLbl>
              <c:idx val="1"/>
              <c:layout>
                <c:manualLayout>
                  <c:x val="1.7818415613141153E-2"/>
                  <c:y val="-2.33152631544592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02-4A97-9983-176329A595DB}"/>
                </c:ext>
              </c:extLst>
            </c:dLbl>
            <c:dLbl>
              <c:idx val="2"/>
              <c:layout>
                <c:manualLayout>
                  <c:x val="1.7818415613141042E-2"/>
                  <c:y val="-1.8134093564579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02-4A97-9983-176329A595DB}"/>
                </c:ext>
              </c:extLst>
            </c:dLbl>
            <c:dLbl>
              <c:idx val="3"/>
              <c:layout>
                <c:manualLayout>
                  <c:x val="1.9303283580902914E-2"/>
                  <c:y val="-2.5905847949399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02-4A97-9983-176329A595DB}"/>
                </c:ext>
              </c:extLst>
            </c:dLbl>
            <c:dLbl>
              <c:idx val="4"/>
              <c:layout>
                <c:manualLayout>
                  <c:x val="1.6333547645379389E-2"/>
                  <c:y val="-2.0724678359519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02-4A97-9983-176329A595DB}"/>
                </c:ext>
              </c:extLst>
            </c:dLbl>
            <c:dLbl>
              <c:idx val="5"/>
              <c:layout>
                <c:manualLayout>
                  <c:x val="1.3363811709855863E-2"/>
                  <c:y val="-1.2952923974699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E02-4A97-9983-176329A595DB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ИТОГО!$C$3:$H$3</c:f>
              <c:numCache>
                <c:formatCode>#,##0.0</c:formatCode>
                <c:ptCount val="6"/>
                <c:pt idx="0">
                  <c:v>950.27250000000004</c:v>
                </c:pt>
                <c:pt idx="1">
                  <c:v>1033.78354642319</c:v>
                </c:pt>
                <c:pt idx="2">
                  <c:v>976.13781271929793</c:v>
                </c:pt>
                <c:pt idx="3">
                  <c:v>1034.2421343487899</c:v>
                </c:pt>
                <c:pt idx="4">
                  <c:v>1096.50514568218</c:v>
                </c:pt>
                <c:pt idx="5">
                  <c:v>1165.59843419456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02-4A97-9983-176329A59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9287024"/>
        <c:axId val="1"/>
        <c:axId val="0"/>
      </c:bar3DChart>
      <c:catAx>
        <c:axId val="189287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20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892870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43307086614172"/>
          <c:y val="4.9798759357442657E-2"/>
          <c:w val="0.80345581802274713"/>
          <c:h val="0.62424312456667441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588928"/>
        <c:axId val="134636672"/>
      </c:lineChart>
      <c:catAx>
        <c:axId val="13458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34636672"/>
        <c:crosses val="autoZero"/>
        <c:auto val="1"/>
        <c:lblAlgn val="ctr"/>
        <c:lblOffset val="100"/>
        <c:noMultiLvlLbl val="0"/>
      </c:catAx>
      <c:valAx>
        <c:axId val="134636672"/>
        <c:scaling>
          <c:orientation val="minMax"/>
          <c:max val="13"/>
          <c:min val="9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none"/>
        <c:minorTickMark val="none"/>
        <c:tickLblPos val="none"/>
        <c:crossAx val="134588928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8573928258967"/>
          <c:y val="5.2309661383218485E-2"/>
          <c:w val="0.86235870516185475"/>
          <c:h val="0.52748170231296165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 новый доли'!$A$21</c:f>
              <c:strCache>
                <c:ptCount val="1"/>
                <c:pt idx="0">
                  <c:v>Социально-значимые расходы</c:v>
                </c:pt>
              </c:strCache>
            </c:strRef>
          </c:tx>
          <c:spPr>
            <a:ln w="50800"/>
          </c:spPr>
          <c:dLbls>
            <c:dLbl>
              <c:idx val="0"/>
              <c:layout>
                <c:manualLayout>
                  <c:x val="-8.3953152323120478E-2"/>
                  <c:y val="0.126904459071527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93-4E37-924E-22205B1668DE}"/>
                </c:ext>
              </c:extLst>
            </c:dLbl>
            <c:dLbl>
              <c:idx val="1"/>
              <c:layout>
                <c:manualLayout>
                  <c:x val="-3.1482432121170183E-2"/>
                  <c:y val="-0.126904459071527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93-4E37-924E-22205B1668DE}"/>
                </c:ext>
              </c:extLst>
            </c:dLbl>
            <c:dLbl>
              <c:idx val="2"/>
              <c:layout>
                <c:manualLayout>
                  <c:x val="-2.3611824090877732E-2"/>
                  <c:y val="-0.1087752506327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93-4E37-924E-22205B1668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доли'!$G$21:$I$21</c:f>
              <c:numCache>
                <c:formatCode>#,##0.00</c:formatCode>
                <c:ptCount val="3"/>
                <c:pt idx="0">
                  <c:v>66.300897759560414</c:v>
                </c:pt>
                <c:pt idx="1">
                  <c:v>64.293354754010153</c:v>
                </c:pt>
                <c:pt idx="2">
                  <c:v>60.995948323328129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93-4E37-924E-22205B1668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974272"/>
        <c:axId val="82147520"/>
      </c:lineChart>
      <c:catAx>
        <c:axId val="20197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82147520"/>
        <c:crosses val="autoZero"/>
        <c:auto val="1"/>
        <c:lblAlgn val="ctr"/>
        <c:lblOffset val="100"/>
        <c:noMultiLvlLbl val="0"/>
      </c:catAx>
      <c:valAx>
        <c:axId val="82147520"/>
        <c:scaling>
          <c:orientation val="minMax"/>
          <c:max val="67"/>
          <c:min val="60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extTo"/>
        <c:crossAx val="201974272"/>
        <c:crosses val="autoZero"/>
        <c:crossBetween val="between"/>
        <c:majorUnit val="1"/>
        <c:min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8573928258967"/>
          <c:y val="5.2309661383218485E-2"/>
          <c:w val="0.86235870516185475"/>
          <c:h val="0.52748170231296165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 новый доли'!$A$22</c:f>
              <c:strCache>
                <c:ptCount val="1"/>
                <c:pt idx="0">
                  <c:v>Расходы на поддержку реального сектора экономики</c:v>
                </c:pt>
              </c:strCache>
            </c:strRef>
          </c:tx>
          <c:spPr>
            <a:ln w="50800">
              <a:solidFill>
                <a:srgbClr val="005F81"/>
              </a:solidFill>
            </a:ln>
          </c:spPr>
          <c:marker>
            <c:spPr>
              <a:solidFill>
                <a:srgbClr val="005F81"/>
              </a:solidFill>
              <a:ln>
                <a:solidFill>
                  <a:srgbClr val="005F81"/>
                </a:solidFill>
              </a:ln>
            </c:spPr>
          </c:marker>
          <c:dLbls>
            <c:dLbl>
              <c:idx val="0"/>
              <c:layout>
                <c:manualLayout>
                  <c:x val="-8.2533919197678926E-2"/>
                  <c:y val="0.103929426191222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9B-45F8-862C-3EE79DC54B74}"/>
                </c:ext>
              </c:extLst>
            </c:dLbl>
            <c:dLbl>
              <c:idx val="1"/>
              <c:layout>
                <c:manualLayout>
                  <c:x val="-8.5196303687926606E-2"/>
                  <c:y val="0.103929426191222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A9B-45F8-862C-3EE79DC54B74}"/>
                </c:ext>
              </c:extLst>
            </c:dLbl>
            <c:dLbl>
              <c:idx val="2"/>
              <c:layout>
                <c:manualLayout>
                  <c:x val="-5.8572458785449644E-2"/>
                  <c:y val="-0.119918568682179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9B-45F8-862C-3EE79DC54B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доли'!$G$22:$I$22</c:f>
              <c:numCache>
                <c:formatCode>#,##0.00</c:formatCode>
                <c:ptCount val="3"/>
                <c:pt idx="0">
                  <c:v>23.725045916603314</c:v>
                </c:pt>
                <c:pt idx="1">
                  <c:v>24.836988100164859</c:v>
                </c:pt>
                <c:pt idx="2">
                  <c:v>23.472198941054476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A9B-45F8-862C-3EE79DC54B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974272"/>
        <c:axId val="82147520"/>
      </c:lineChart>
      <c:catAx>
        <c:axId val="20197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82147520"/>
        <c:crosses val="autoZero"/>
        <c:auto val="1"/>
        <c:lblAlgn val="ctr"/>
        <c:lblOffset val="100"/>
        <c:noMultiLvlLbl val="0"/>
      </c:catAx>
      <c:valAx>
        <c:axId val="82147520"/>
        <c:scaling>
          <c:orientation val="minMax"/>
          <c:max val="25"/>
          <c:min val="22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extTo"/>
        <c:crossAx val="201974272"/>
        <c:crosses val="autoZero"/>
        <c:crossBetween val="between"/>
        <c:majorUnit val="1"/>
        <c:min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08575784169397"/>
          <c:y val="6.6143280570848714E-2"/>
          <c:w val="0.86235870516185475"/>
          <c:h val="0.52748170231296165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 новый доли'!$A$23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ln w="50800">
              <a:solidFill>
                <a:srgbClr val="534F4F"/>
              </a:solidFill>
            </a:ln>
          </c:spPr>
          <c:marker>
            <c:spPr>
              <a:solidFill>
                <a:srgbClr val="534F4F"/>
              </a:solidFill>
              <a:ln>
                <a:solidFill>
                  <a:srgbClr val="534F4F"/>
                </a:solidFill>
              </a:ln>
            </c:spPr>
          </c:marker>
          <c:dLbls>
            <c:dLbl>
              <c:idx val="0"/>
              <c:layout>
                <c:manualLayout>
                  <c:x val="-8.2533953801949556E-2"/>
                  <c:y val="-0.139046426178391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BC-4E6B-A041-BDAB89238630}"/>
                </c:ext>
              </c:extLst>
            </c:dLbl>
            <c:dLbl>
              <c:idx val="1"/>
              <c:layout>
                <c:manualLayout>
                  <c:x val="-7.7209182588920539E-2"/>
                  <c:y val="-0.129776664433165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BC-4E6B-A041-BDAB89238630}"/>
                </c:ext>
              </c:extLst>
            </c:dLbl>
            <c:dLbl>
              <c:idx val="2"/>
              <c:layout>
                <c:manualLayout>
                  <c:x val="-2.6623856065145012E-2"/>
                  <c:y val="7.4158093961808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BC-4E6B-A041-BDAB892386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доли'!$G$23:$I$23</c:f>
              <c:numCache>
                <c:formatCode>#,##0.00</c:formatCode>
                <c:ptCount val="3"/>
                <c:pt idx="0">
                  <c:v>9.9740563238362689</c:v>
                </c:pt>
                <c:pt idx="1">
                  <c:v>10.869657145825007</c:v>
                </c:pt>
                <c:pt idx="2">
                  <c:v>15.531852735617392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BC-4E6B-A041-BDAB892386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974272"/>
        <c:axId val="82147520"/>
      </c:lineChart>
      <c:catAx>
        <c:axId val="201974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82147520"/>
        <c:crosses val="autoZero"/>
        <c:auto val="1"/>
        <c:lblAlgn val="ctr"/>
        <c:lblOffset val="100"/>
        <c:noMultiLvlLbl val="0"/>
      </c:catAx>
      <c:valAx>
        <c:axId val="82147520"/>
        <c:scaling>
          <c:orientation val="minMax"/>
          <c:max val="16"/>
          <c:min val="8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extTo"/>
        <c:crossAx val="201974272"/>
        <c:crosses val="autoZero"/>
        <c:crossBetween val="between"/>
        <c:majorUnit val="1"/>
        <c:min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41BE-465B-9DDB-CF57930CA459}"/>
            </c:ext>
          </c:extLst>
        </c:ser>
        <c:ser>
          <c:idx val="1"/>
          <c:order val="1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41BE-465B-9DDB-CF57930CA459}"/>
            </c:ext>
          </c:extLst>
        </c:ser>
        <c:ser>
          <c:idx val="2"/>
          <c:order val="2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41BE-465B-9DDB-CF57930CA459}"/>
            </c:ext>
          </c:extLst>
        </c:ser>
        <c:ser>
          <c:idx val="3"/>
          <c:order val="3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41BE-465B-9DDB-CF57930CA459}"/>
            </c:ext>
          </c:extLst>
        </c:ser>
        <c:ser>
          <c:idx val="4"/>
          <c:order val="4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41BE-465B-9DDB-CF57930CA459}"/>
            </c:ext>
          </c:extLst>
        </c:ser>
        <c:ser>
          <c:idx val="5"/>
          <c:order val="5"/>
          <c:tx>
            <c:strRef>
              <c:f>'В слайд новый доли'!$A$1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7708333333333333E-2"/>
                  <c:y val="-1.8629557663523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90-4D23-972D-A60F3CB504FC}"/>
                </c:ext>
              </c:extLst>
            </c:dLbl>
            <c:dLbl>
              <c:idx val="1"/>
              <c:layout>
                <c:manualLayout>
                  <c:x val="1.5625E-2"/>
                  <c:y val="-1.6300862955583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90-4D23-972D-A60F3CB504FC}"/>
                </c:ext>
              </c:extLst>
            </c:dLbl>
            <c:dLbl>
              <c:idx val="2"/>
              <c:layout>
                <c:manualLayout>
                  <c:x val="2.2916666666666665E-2"/>
                  <c:y val="-1.1643473539702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90-4D23-972D-A60F3CB504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доли'!$J$1:$L$1</c:f>
              <c:numCache>
                <c:formatCode>#,##0.0</c:formatCode>
                <c:ptCount val="3"/>
                <c:pt idx="0">
                  <c:v>27.007276764026855</c:v>
                </c:pt>
                <c:pt idx="1">
                  <c:v>26.237379966822683</c:v>
                </c:pt>
                <c:pt idx="2">
                  <c:v>24.249324377733497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1BE-465B-9DDB-CF57930CA459}"/>
            </c:ext>
          </c:extLst>
        </c:ser>
        <c:ser>
          <c:idx val="6"/>
          <c:order val="6"/>
          <c:tx>
            <c:strRef>
              <c:f>'В слайд новый доли'!$A$3</c:f>
              <c:strCache>
                <c:ptCount val="1"/>
                <c:pt idx="0">
                  <c:v>ЗДРАВООХРАНЕНИЕ</c:v>
                </c:pt>
              </c:strCache>
            </c:strRef>
          </c:tx>
          <c:spPr>
            <a:solidFill>
              <a:schemeClr val="accent2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2916666666666665E-2"/>
                  <c:y val="-1.6300862955582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90-4D23-972D-A60F3CB504FC}"/>
                </c:ext>
              </c:extLst>
            </c:dLbl>
            <c:dLbl>
              <c:idx val="1"/>
              <c:layout>
                <c:manualLayout>
                  <c:x val="1.8749999999999999E-2"/>
                  <c:y val="-1.8629557663523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90-4D23-972D-A60F3CB504FC}"/>
                </c:ext>
              </c:extLst>
            </c:dLbl>
            <c:dLbl>
              <c:idx val="2"/>
              <c:layout>
                <c:manualLayout>
                  <c:x val="2.1874999999999999E-2"/>
                  <c:y val="-1.6300862955582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90-4D23-972D-A60F3CB504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доли'!$J$3:$L$3</c:f>
              <c:numCache>
                <c:formatCode>#,##0.0</c:formatCode>
                <c:ptCount val="3"/>
                <c:pt idx="0">
                  <c:v>9.3503476768945166</c:v>
                </c:pt>
                <c:pt idx="1">
                  <c:v>9.2984798043882044</c:v>
                </c:pt>
                <c:pt idx="2">
                  <c:v>10.076885137011628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1BE-465B-9DDB-CF57930CA459}"/>
            </c:ext>
          </c:extLst>
        </c:ser>
        <c:ser>
          <c:idx val="7"/>
          <c:order val="7"/>
          <c:tx>
            <c:strRef>
              <c:f>'В слайд новый доли'!$A$2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2916666666666627E-2"/>
                  <c:y val="-1.6300862955583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90-4D23-972D-A60F3CB504FC}"/>
                </c:ext>
              </c:extLst>
            </c:dLbl>
            <c:dLbl>
              <c:idx val="1"/>
              <c:layout>
                <c:manualLayout>
                  <c:x val="2.2916666666666589E-2"/>
                  <c:y val="-1.8629557663523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90-4D23-972D-A60F3CB504FC}"/>
                </c:ext>
              </c:extLst>
            </c:dLbl>
            <c:dLbl>
              <c:idx val="2"/>
              <c:layout>
                <c:manualLayout>
                  <c:x val="1.9791666666666666E-2"/>
                  <c:y val="-2.0958252371463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890-4D23-972D-A60F3CB504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доли'!$J$2:$L$2</c:f>
              <c:numCache>
                <c:formatCode>#,##0.0</c:formatCode>
                <c:ptCount val="3"/>
                <c:pt idx="0">
                  <c:v>1.2205671835886243</c:v>
                </c:pt>
                <c:pt idx="1">
                  <c:v>1.4161769686123622</c:v>
                </c:pt>
                <c:pt idx="2">
                  <c:v>1.2525112149439874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1BE-465B-9DDB-CF57930CA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858880"/>
        <c:axId val="256281408"/>
        <c:axId val="0"/>
      </c:bar3DChart>
      <c:catAx>
        <c:axId val="25285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6281408"/>
        <c:crosses val="autoZero"/>
        <c:auto val="1"/>
        <c:lblAlgn val="ctr"/>
        <c:lblOffset val="100"/>
        <c:noMultiLvlLbl val="0"/>
      </c:catAx>
      <c:valAx>
        <c:axId val="2562814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285888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6C14-45E5-9989-24FE7DC28150}"/>
            </c:ext>
          </c:extLst>
        </c:ser>
        <c:ser>
          <c:idx val="1"/>
          <c:order val="1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6C14-45E5-9989-24FE7DC28150}"/>
            </c:ext>
          </c:extLst>
        </c:ser>
        <c:ser>
          <c:idx val="2"/>
          <c:order val="2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6C14-45E5-9989-24FE7DC28150}"/>
            </c:ext>
          </c:extLst>
        </c:ser>
        <c:ser>
          <c:idx val="3"/>
          <c:order val="3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6C14-45E5-9989-24FE7DC28150}"/>
            </c:ext>
          </c:extLst>
        </c:ser>
        <c:ser>
          <c:idx val="4"/>
          <c:order val="4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6C14-45E5-9989-24FE7DC28150}"/>
            </c:ext>
          </c:extLst>
        </c:ser>
        <c:ser>
          <c:idx val="5"/>
          <c:order val="5"/>
          <c:tx>
            <c:strRef>
              <c:f>'В слайд новый доли'!$A$4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rgbClr val="009BD2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66666940070036E-2"/>
                  <c:y val="-1.3603710349513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D0-4E00-8619-4549A294EDB5}"/>
                </c:ext>
              </c:extLst>
            </c:dLbl>
            <c:dLbl>
              <c:idx val="1"/>
              <c:layout>
                <c:manualLayout>
                  <c:x val="1.9791669913331603E-2"/>
                  <c:y val="-2.7207420699027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D0-4E00-8619-4549A294EDB5}"/>
                </c:ext>
              </c:extLst>
            </c:dLbl>
            <c:dLbl>
              <c:idx val="2"/>
              <c:layout>
                <c:manualLayout>
                  <c:x val="2.2916670425962998E-2"/>
                  <c:y val="-2.0405565524270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D0-4E00-8619-4549A294ED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доли'!$J$4:$L$4</c:f>
              <c:numCache>
                <c:formatCode>#,##0.0</c:formatCode>
                <c:ptCount val="3"/>
                <c:pt idx="0">
                  <c:v>27.031844480398931</c:v>
                </c:pt>
                <c:pt idx="1">
                  <c:v>25.205433458201469</c:v>
                </c:pt>
                <c:pt idx="2">
                  <c:v>23.570665075049501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C14-45E5-9989-24FE7DC28150}"/>
            </c:ext>
          </c:extLst>
        </c:ser>
        <c:ser>
          <c:idx val="6"/>
          <c:order val="6"/>
          <c:tx>
            <c:strRef>
              <c:f>'В слайд новый доли'!$A$5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7708336238244134E-2"/>
                  <c:y val="-1.813828046601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D0-4E00-8619-4549A294EDB5}"/>
                </c:ext>
              </c:extLst>
            </c:dLbl>
            <c:dLbl>
              <c:idx val="1"/>
              <c:layout>
                <c:manualLayout>
                  <c:x val="2.083333675087545E-2"/>
                  <c:y val="-2.0405565524270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D0-4E00-8619-4549A294EDB5}"/>
                </c:ext>
              </c:extLst>
            </c:dLbl>
            <c:dLbl>
              <c:idx val="2"/>
              <c:layout>
                <c:manualLayout>
                  <c:x val="1.8750003075787905E-2"/>
                  <c:y val="-2.4940135640775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D0-4E00-8619-4549A294ED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доли'!$J$5:$L$5</c:f>
              <c:numCache>
                <c:formatCode>#,##0.0</c:formatCode>
                <c:ptCount val="3"/>
                <c:pt idx="0">
                  <c:v>1.473186531891455</c:v>
                </c:pt>
                <c:pt idx="1">
                  <c:v>1.9030824170270089</c:v>
                </c:pt>
                <c:pt idx="2">
                  <c:v>1.6097538342443183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14-45E5-9989-24FE7DC28150}"/>
            </c:ext>
          </c:extLst>
        </c:ser>
        <c:ser>
          <c:idx val="7"/>
          <c:order val="7"/>
          <c:tx>
            <c:strRef>
              <c:f>'В слайд новый доли'!$A$6</c:f>
              <c:strCache>
                <c:ptCount val="1"/>
                <c:pt idx="0">
                  <c:v>СРЕДСТВА МАССОВОЙ ИНФОРМАЦИИ</c:v>
                </c:pt>
              </c:strCache>
            </c:strRef>
          </c:tx>
          <c:spPr>
            <a:solidFill>
              <a:schemeClr val="accent1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750003075787905E-2"/>
                  <c:y val="-2.4940135640775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D0-4E00-8619-4549A294EDB5}"/>
                </c:ext>
              </c:extLst>
            </c:dLbl>
            <c:dLbl>
              <c:idx val="1"/>
              <c:layout>
                <c:manualLayout>
                  <c:x val="2.3958337263506692E-2"/>
                  <c:y val="-2.0405565524270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D0-4E00-8619-4549A294EDB5}"/>
                </c:ext>
              </c:extLst>
            </c:dLbl>
            <c:dLbl>
              <c:idx val="2"/>
              <c:layout>
                <c:manualLayout>
                  <c:x val="2.2916670425962998E-2"/>
                  <c:y val="-2.267285058252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7D0-4E00-8619-4549A294ED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доли'!$J$6:$L$6</c:f>
              <c:numCache>
                <c:formatCode>#,##0.0</c:formatCode>
                <c:ptCount val="3"/>
                <c:pt idx="0">
                  <c:v>0.21767512276004167</c:v>
                </c:pt>
                <c:pt idx="1">
                  <c:v>0.23280213895841093</c:v>
                </c:pt>
                <c:pt idx="2">
                  <c:v>0.23680868434520241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C14-45E5-9989-24FE7DC281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6081408"/>
        <c:axId val="256283712"/>
        <c:axId val="0"/>
      </c:bar3DChart>
      <c:catAx>
        <c:axId val="256081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6283712"/>
        <c:crosses val="autoZero"/>
        <c:auto val="1"/>
        <c:lblAlgn val="ctr"/>
        <c:lblOffset val="100"/>
        <c:noMultiLvlLbl val="0"/>
      </c:catAx>
      <c:valAx>
        <c:axId val="2562837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608140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6098-45DB-9B48-C987A49B1CAC}"/>
            </c:ext>
          </c:extLst>
        </c:ser>
        <c:ser>
          <c:idx val="1"/>
          <c:order val="1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6098-45DB-9B48-C987A49B1CAC}"/>
            </c:ext>
          </c:extLst>
        </c:ser>
        <c:ser>
          <c:idx val="2"/>
          <c:order val="2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6098-45DB-9B48-C987A49B1CAC}"/>
            </c:ext>
          </c:extLst>
        </c:ser>
        <c:ser>
          <c:idx val="3"/>
          <c:order val="3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6098-45DB-9B48-C987A49B1CAC}"/>
            </c:ext>
          </c:extLst>
        </c:ser>
        <c:ser>
          <c:idx val="4"/>
          <c:order val="4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6098-45DB-9B48-C987A49B1CAC}"/>
            </c:ext>
          </c:extLst>
        </c:ser>
        <c:ser>
          <c:idx val="5"/>
          <c:order val="5"/>
          <c:tx>
            <c:strRef>
              <c:f>'В слайд новый доли'!$A$7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4198747810993105E-2"/>
                  <c:y val="-1.7667045743041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F7-45AA-B03A-F097681548CA}"/>
                </c:ext>
              </c:extLst>
            </c:dLbl>
            <c:dLbl>
              <c:idx val="1"/>
              <c:layout>
                <c:manualLayout>
                  <c:x val="2.1298121716489583E-2"/>
                  <c:y val="-2.4292187896682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F7-45AA-B03A-F097681548CA}"/>
                </c:ext>
              </c:extLst>
            </c:dLbl>
            <c:dLbl>
              <c:idx val="2"/>
              <c:layout>
                <c:manualLayout>
                  <c:x val="1.8255532899848277E-2"/>
                  <c:y val="-1.9875426460922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6F7-45AA-B03A-F097681548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доли'!$J$7:$L$7</c:f>
              <c:numCache>
                <c:formatCode>#,##0.0</c:formatCode>
                <c:ptCount val="3"/>
                <c:pt idx="0">
                  <c:v>19.129917932404496</c:v>
                </c:pt>
                <c:pt idx="1">
                  <c:v>20.402573669172437</c:v>
                </c:pt>
                <c:pt idx="2">
                  <c:v>19.448459381601214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098-45DB-9B48-C987A49B1CAC}"/>
            </c:ext>
          </c:extLst>
        </c:ser>
        <c:ser>
          <c:idx val="6"/>
          <c:order val="6"/>
          <c:tx>
            <c:strRef>
              <c:f>'В слайд новый доли'!$A$8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rgbClr val="FFFF00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212944083206861E-2"/>
                  <c:y val="-2.2083807178802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F7-45AA-B03A-F097681548CA}"/>
                </c:ext>
              </c:extLst>
            </c:dLbl>
            <c:dLbl>
              <c:idx val="1"/>
              <c:layout>
                <c:manualLayout>
                  <c:x val="1.8255532899848204E-2"/>
                  <c:y val="-1.7667045743041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F7-45AA-B03A-F097681548CA}"/>
                </c:ext>
              </c:extLst>
            </c:dLbl>
            <c:dLbl>
              <c:idx val="2"/>
              <c:layout>
                <c:manualLayout>
                  <c:x val="2.0283925444275864E-2"/>
                  <c:y val="-2.2083807178802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F7-45AA-B03A-F097681548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доли'!$J$8:$L$8</c:f>
              <c:numCache>
                <c:formatCode>#,##0.0</c:formatCode>
                <c:ptCount val="3"/>
                <c:pt idx="0">
                  <c:v>4.1728318255470045</c:v>
                </c:pt>
                <c:pt idx="1">
                  <c:v>4.0045533961094968</c:v>
                </c:pt>
                <c:pt idx="2">
                  <c:v>3.6086050914370893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098-45DB-9B48-C987A49B1CAC}"/>
            </c:ext>
          </c:extLst>
        </c:ser>
        <c:ser>
          <c:idx val="7"/>
          <c:order val="7"/>
          <c:tx>
            <c:strRef>
              <c:f>'В слайд новый доли'!$A$9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solidFill>
              <a:srgbClr val="00B050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4198747810993105E-2"/>
                  <c:y val="-1.9875426460922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F7-45AA-B03A-F097681548CA}"/>
                </c:ext>
              </c:extLst>
            </c:dLbl>
            <c:dLbl>
              <c:idx val="1"/>
              <c:layout>
                <c:manualLayout>
                  <c:x val="1.9269729172061996E-2"/>
                  <c:y val="-2.2083807178802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F7-45AA-B03A-F097681548CA}"/>
                </c:ext>
              </c:extLst>
            </c:dLbl>
            <c:dLbl>
              <c:idx val="2"/>
              <c:layout>
                <c:manualLayout>
                  <c:x val="2.3326514260917242E-2"/>
                  <c:y val="-2.4292187896682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6F7-45AA-B03A-F097681548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доли'!$J$9:$L$9</c:f>
              <c:numCache>
                <c:formatCode>#,##0.0</c:formatCode>
                <c:ptCount val="3"/>
                <c:pt idx="0">
                  <c:v>0.42229615865181835</c:v>
                </c:pt>
                <c:pt idx="1">
                  <c:v>0.42986103488292454</c:v>
                </c:pt>
                <c:pt idx="2">
                  <c:v>0.41513446801617632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098-45DB-9B48-C987A49B1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860928"/>
        <c:axId val="256286016"/>
        <c:axId val="0"/>
      </c:bar3DChart>
      <c:catAx>
        <c:axId val="252860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6286016"/>
        <c:crosses val="autoZero"/>
        <c:auto val="1"/>
        <c:lblAlgn val="ctr"/>
        <c:lblOffset val="100"/>
        <c:noMultiLvlLbl val="0"/>
      </c:catAx>
      <c:valAx>
        <c:axId val="2562860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28609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доли'!$B$1:$B$23</c:f>
            </c:numRef>
          </c:val>
          <c:extLst>
            <c:ext xmlns:c16="http://schemas.microsoft.com/office/drawing/2014/chart" uri="{C3380CC4-5D6E-409C-BE32-E72D297353CC}">
              <c16:uniqueId val="{00000000-D914-42EB-9293-4F3B02EA0CF4}"/>
            </c:ext>
          </c:extLst>
        </c:ser>
        <c:ser>
          <c:idx val="1"/>
          <c:order val="1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доли'!$C$1:$C$23</c:f>
            </c:numRef>
          </c:val>
          <c:extLst>
            <c:ext xmlns:c16="http://schemas.microsoft.com/office/drawing/2014/chart" uri="{C3380CC4-5D6E-409C-BE32-E72D297353CC}">
              <c16:uniqueId val="{00000001-D914-42EB-9293-4F3B02EA0CF4}"/>
            </c:ext>
          </c:extLst>
        </c:ser>
        <c:ser>
          <c:idx val="2"/>
          <c:order val="2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доли'!$D$1:$D$23</c:f>
            </c:numRef>
          </c:val>
          <c:extLst>
            <c:ext xmlns:c16="http://schemas.microsoft.com/office/drawing/2014/chart" uri="{C3380CC4-5D6E-409C-BE32-E72D297353CC}">
              <c16:uniqueId val="{00000002-D914-42EB-9293-4F3B02EA0CF4}"/>
            </c:ext>
          </c:extLst>
        </c:ser>
        <c:ser>
          <c:idx val="3"/>
          <c:order val="3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доли'!$E$1:$E$23</c:f>
            </c:numRef>
          </c:val>
          <c:extLst>
            <c:ext xmlns:c16="http://schemas.microsoft.com/office/drawing/2014/chart" uri="{C3380CC4-5D6E-409C-BE32-E72D297353CC}">
              <c16:uniqueId val="{00000003-D914-42EB-9293-4F3B02EA0CF4}"/>
            </c:ext>
          </c:extLst>
        </c:ser>
        <c:ser>
          <c:idx val="4"/>
          <c:order val="4"/>
          <c:invertIfNegative val="0"/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доли'!$F$1:$F$23</c:f>
            </c:numRef>
          </c:val>
          <c:extLst>
            <c:ext xmlns:c16="http://schemas.microsoft.com/office/drawing/2014/chart" uri="{C3380CC4-5D6E-409C-BE32-E72D297353CC}">
              <c16:uniqueId val="{00000004-D914-42EB-9293-4F3B02EA0CF4}"/>
            </c:ext>
          </c:extLst>
        </c:ser>
        <c:ser>
          <c:idx val="5"/>
          <c:order val="5"/>
          <c:tx>
            <c:strRef>
              <c:f>'В слайд новый доли'!$A$10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750041010498687E-2"/>
                  <c:y val="-1.2930062446092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041666666666661E-2"/>
                      <c:h val="6.95961459590245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D914-42EB-9293-4F3B02EA0CF4}"/>
                </c:ext>
              </c:extLst>
            </c:dLbl>
            <c:dLbl>
              <c:idx val="1"/>
              <c:layout>
                <c:manualLayout>
                  <c:x val="1.9791666666666666E-2"/>
                  <c:y val="-8.62004163072861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914-42EB-9293-4F3B02EA0CF4}"/>
                </c:ext>
              </c:extLst>
            </c:dLbl>
            <c:dLbl>
              <c:idx val="2"/>
              <c:layout>
                <c:manualLayout>
                  <c:x val="1.7708333333333333E-2"/>
                  <c:y val="-1.5085072853775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914-42EB-9293-4F3B02EA0C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доли'!$J$10:$L$10</c:f>
              <c:numCache>
                <c:formatCode>#,##0.0</c:formatCode>
                <c:ptCount val="3"/>
                <c:pt idx="0">
                  <c:v>7.6332478702759667</c:v>
                </c:pt>
                <c:pt idx="1">
                  <c:v>4.2977694769764803</c:v>
                </c:pt>
                <c:pt idx="2">
                  <c:v>4.3719118930598917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14-42EB-9293-4F3B02EA0CF4}"/>
            </c:ext>
          </c:extLst>
        </c:ser>
        <c:ser>
          <c:idx val="6"/>
          <c:order val="6"/>
          <c:tx>
            <c:strRef>
              <c:f>'В слайд новый доли'!$A$14</c:f>
              <c:strCache>
                <c:ptCount val="1"/>
                <c:pt idx="0">
                  <c:v>МЕЖБЮДЖЕТНЫЕ ТРАНСФЕРТЫ ОБЩЕГО ХАРАКТЕРА БЮДЖЕТАМ БЮДЖЕТНОЙ СИСТЕМЫ РОССИЙСКОЙ ФЕДЕРАЦИИ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2499999999999963E-2"/>
                  <c:y val="-1.5085072853775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914-42EB-9293-4F3B02EA0CF4}"/>
                </c:ext>
              </c:extLst>
            </c:dLbl>
            <c:dLbl>
              <c:idx val="1"/>
              <c:layout>
                <c:manualLayout>
                  <c:x val="1.3541666666666667E-2"/>
                  <c:y val="-8.62004163072861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914-42EB-9293-4F3B02EA0CF4}"/>
                </c:ext>
              </c:extLst>
            </c:dLbl>
            <c:dLbl>
              <c:idx val="2"/>
              <c:layout>
                <c:manualLayout>
                  <c:x val="1.3541666666666667E-2"/>
                  <c:y val="-1.5085072853775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914-42EB-9293-4F3B02EA0C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доли'!$J$14:$L$14</c:f>
              <c:numCache>
                <c:formatCode>#,##0.0</c:formatCode>
                <c:ptCount val="3"/>
                <c:pt idx="0">
                  <c:v>0.98664536686941651</c:v>
                </c:pt>
                <c:pt idx="1">
                  <c:v>1.378536462828809</c:v>
                </c:pt>
                <c:pt idx="2">
                  <c:v>1.4517729315052428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14-42EB-9293-4F3B02EA0CF4}"/>
            </c:ext>
          </c:extLst>
        </c:ser>
        <c:ser>
          <c:idx val="7"/>
          <c:order val="7"/>
          <c:tx>
            <c:strRef>
              <c:f>'В слайд новый доли'!$A$12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4583333333333334E-2"/>
                  <c:y val="-1.077505203841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914-42EB-9293-4F3B02EA0CF4}"/>
                </c:ext>
              </c:extLst>
            </c:dLbl>
            <c:dLbl>
              <c:idx val="1"/>
              <c:layout>
                <c:manualLayout>
                  <c:x val="2.0833333333333256E-2"/>
                  <c:y val="-1.9395093669139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914-42EB-9293-4F3B02EA0CF4}"/>
                </c:ext>
              </c:extLst>
            </c:dLbl>
            <c:dLbl>
              <c:idx val="2"/>
              <c:layout>
                <c:manualLayout>
                  <c:x val="1.7708333333333333E-2"/>
                  <c:y val="-1.077505203841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914-42EB-9293-4F3B02EA0C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доли'!$J$12:$L$12</c:f>
              <c:numCache>
                <c:formatCode>#,##0.0</c:formatCode>
                <c:ptCount val="3"/>
                <c:pt idx="0">
                  <c:v>1.1077404155326771</c:v>
                </c:pt>
                <c:pt idx="1">
                  <c:v>1.0396348995813149</c:v>
                </c:pt>
                <c:pt idx="2">
                  <c:v>1.0607884916114485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914-42EB-9293-4F3B02EA0CF4}"/>
            </c:ext>
          </c:extLst>
        </c:ser>
        <c:ser>
          <c:idx val="8"/>
          <c:order val="8"/>
          <c:tx>
            <c:strRef>
              <c:f>'В слайд новый доли'!$A$13</c:f>
              <c:strCache>
                <c:ptCount val="1"/>
                <c:pt idx="0">
                  <c:v>ОБСЛУЖИВАНИЕ ГОСУДАРСТВЕННОГО (МУНИЦИПАЛЬНОГО) ДОЛГА</c:v>
                </c:pt>
              </c:strCache>
            </c:strRef>
          </c:tx>
          <c:spPr>
            <a:solidFill>
              <a:schemeClr val="accent2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624999999999962E-2"/>
                  <c:y val="-8.62004163072869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914-42EB-9293-4F3B02EA0CF4}"/>
                </c:ext>
              </c:extLst>
            </c:dLbl>
            <c:dLbl>
              <c:idx val="1"/>
              <c:layout>
                <c:manualLayout>
                  <c:x val="1.7708333333333333E-2"/>
                  <c:y val="-1.2930062446093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914-42EB-9293-4F3B02EA0CF4}"/>
                </c:ext>
              </c:extLst>
            </c:dLbl>
            <c:dLbl>
              <c:idx val="2"/>
              <c:layout>
                <c:manualLayout>
                  <c:x val="2.2916666666666665E-2"/>
                  <c:y val="-1.5085072853775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914-42EB-9293-4F3B02EA0C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Table1!$G$5:$I$5</c:f>
              <c:strCache>
                <c:ptCount val="3"/>
                <c:pt idx="0">
                  <c:v>2026  год</c:v>
                </c:pt>
                <c:pt idx="1">
                  <c:v>2027  год*</c:v>
                </c:pt>
                <c:pt idx="2">
                  <c:v>2028  год*</c:v>
                </c:pt>
              </c:strCache>
            </c:strRef>
          </c:cat>
          <c:val>
            <c:numRef>
              <c:f>'В слайд новый доли'!$J$13:$L$13</c:f>
              <c:numCache>
                <c:formatCode>#,##0.0</c:formatCode>
                <c:ptCount val="3"/>
                <c:pt idx="0">
                  <c:v>0.21097462804242573</c:v>
                </c:pt>
                <c:pt idx="1">
                  <c:v>0.29691215913870761</c:v>
                </c:pt>
                <c:pt idx="2">
                  <c:v>0.2115584617377797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14-42EB-9293-4F3B02EA0C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6790528"/>
        <c:axId val="256730816"/>
        <c:axId val="0"/>
      </c:bar3DChart>
      <c:catAx>
        <c:axId val="25679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6730816"/>
        <c:crosses val="autoZero"/>
        <c:auto val="1"/>
        <c:lblAlgn val="ctr"/>
        <c:lblOffset val="100"/>
        <c:noMultiLvlLbl val="0"/>
      </c:catAx>
      <c:valAx>
        <c:axId val="2567308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256790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3877825726281E-2"/>
          <c:y val="0"/>
          <c:w val="0.70535654307144158"/>
          <c:h val="0.892068569178588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E67-422D-8DB7-6885910F070C}"/>
              </c:ext>
            </c:extLst>
          </c:dPt>
          <c:dPt>
            <c:idx val="1"/>
            <c:bubble3D val="0"/>
            <c:spPr>
              <a:solidFill>
                <a:srgbClr val="F2AC44"/>
              </a:solidFill>
            </c:spPr>
            <c:extLst>
              <c:ext xmlns:c16="http://schemas.microsoft.com/office/drawing/2014/chart" uri="{C3380CC4-5D6E-409C-BE32-E72D297353CC}">
                <c16:uniqueId val="{00000003-DE67-422D-8DB7-6885910F070C}"/>
              </c:ext>
            </c:extLst>
          </c:dPt>
          <c:dLbls>
            <c:dLbl>
              <c:idx val="0"/>
              <c:layout>
                <c:manualLayout>
                  <c:x val="8.4442751623247155E-3"/>
                  <c:y val="1.66600376065907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49,5%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06681636169297"/>
                      <c:h val="0.113381630679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67-422D-8DB7-6885910F070C}"/>
                </c:ext>
              </c:extLst>
            </c:dLbl>
            <c:dLbl>
              <c:idx val="1"/>
              <c:layout>
                <c:manualLayout>
                  <c:x val="2.9990313362474384E-3"/>
                  <c:y val="-4.888780202517944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50,5%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65529728953623"/>
                      <c:h val="0.106085515449476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67-422D-8DB7-6885910F07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ТФОМС по Липецкой области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18372051.199999999</c:v>
                </c:pt>
                <c:pt idx="1">
                  <c:v>18751757.600000001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67-422D-8DB7-6885910F0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6795242782152234"/>
          <c:y val="4.0599359767368247E-2"/>
          <c:w val="0.7312095636482947"/>
          <c:h val="0.84888852051388408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в том числе верхний предел долга по государственным гарантиям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15452755905518E-3"/>
                  <c:y val="2.8430776592327719E-4"/>
                </c:manualLayout>
              </c:layout>
              <c:spPr/>
              <c:txPr>
                <a:bodyPr/>
                <a:lstStyle/>
                <a:p>
                  <a:pPr>
                    <a:defRPr sz="1800" b="1" baseline="0">
                      <a:solidFill>
                        <a:srgbClr val="47434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20-40DE-B5F3-0D726AEC916E}"/>
                </c:ext>
              </c:extLst>
            </c:dLbl>
            <c:dLbl>
              <c:idx val="1"/>
              <c:layout>
                <c:manualLayout>
                  <c:x val="1.2314632545932522E-3"/>
                  <c:y val="2.8430776592327719E-4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20-40DE-B5F3-0D726AEC916E}"/>
                </c:ext>
              </c:extLst>
            </c:dLbl>
            <c:dLbl>
              <c:idx val="2"/>
              <c:layout>
                <c:manualLayout>
                  <c:x val="2.4630905511811053E-3"/>
                  <c:y val="3.5737407128984319E-3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20-40DE-B5F3-0D726AEC916E}"/>
            </c:ext>
          </c:extLst>
        </c:ser>
        <c:ser>
          <c:idx val="3"/>
          <c:order val="2"/>
          <c:tx>
            <c:strRef>
              <c:f>Лист1!$B$10</c:f>
              <c:strCache>
                <c:ptCount val="1"/>
                <c:pt idx="0">
                  <c:v>Верхний предел государственного долга области, всего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  <a:alpha val="86000"/>
                  </a:schemeClr>
                </a:gs>
                <a:gs pos="100000">
                  <a:schemeClr val="accent3">
                    <a:lumMod val="40000"/>
                    <a:lumOff val="60000"/>
                    <a:alpha val="83000"/>
                  </a:schemeClr>
                </a:gs>
              </a:gsLst>
              <a:lin ang="5400000" scaled="0"/>
            </a:gra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7.27267060367454E-2"/>
                  <c:y val="-0.3789411472384862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</a:t>
                    </a:r>
                    <a:r>
                      <a:rPr lang="en-US" baseline="0" dirty="0"/>
                      <a:t> 936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20-40DE-B5F3-0D726AEC916E}"/>
                </c:ext>
              </c:extLst>
            </c:dLbl>
            <c:dLbl>
              <c:idx val="1"/>
              <c:layout>
                <c:manualLayout>
                  <c:x val="6.9791584645669286E-2"/>
                  <c:y val="-0.4295658470223965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</a:t>
                    </a:r>
                    <a:r>
                      <a:rPr lang="en-US" baseline="0" dirty="0"/>
                      <a:t> 647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20-40DE-B5F3-0D726AEC916E}"/>
                </c:ext>
              </c:extLst>
            </c:dLbl>
            <c:dLbl>
              <c:idx val="2"/>
              <c:layout>
                <c:manualLayout>
                  <c:x val="7.4999999999999845E-2"/>
                  <c:y val="-0.430187160935322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30</a:t>
                    </a:r>
                    <a:r>
                      <a:rPr lang="en-US" baseline="0" dirty="0"/>
                      <a:t> 825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21936</c:v>
                </c:pt>
                <c:pt idx="1">
                  <c:v>26647</c:v>
                </c:pt>
                <c:pt idx="2">
                  <c:v>30825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20-40DE-B5F3-0D726AEC916E}"/>
            </c:ext>
          </c:extLst>
        </c:ser>
        <c:ser>
          <c:idx val="4"/>
          <c:order val="3"/>
          <c:tx>
            <c:strRef>
              <c:f>Лист1!$B$12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Лист1!$C$12:$Q$12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8-9620-40DE-B5F3-0D726AEC916E}"/>
            </c:ext>
          </c:extLst>
        </c:ser>
        <c:ser>
          <c:idx val="2"/>
          <c:order val="1"/>
          <c:tx>
            <c:strRef>
              <c:f>Лист1!$B$13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9-9620-40DE-B5F3-0D726AEC9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208180736"/>
        <c:axId val="230553792"/>
        <c:axId val="0"/>
      </c:bar3DChart>
      <c:catAx>
        <c:axId val="20818073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230553792"/>
        <c:crosses val="autoZero"/>
        <c:auto val="0"/>
        <c:lblAlgn val="ctr"/>
        <c:lblOffset val="100"/>
        <c:noMultiLvlLbl val="0"/>
      </c:catAx>
      <c:valAx>
        <c:axId val="230553792"/>
        <c:scaling>
          <c:orientation val="minMax"/>
          <c:max val="260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>
                    <a:solidFill>
                      <a:srgbClr val="474343"/>
                    </a:solidFill>
                  </a:defRPr>
                </a:pPr>
                <a:r>
                  <a:rPr lang="ru-RU" sz="1600" dirty="0">
                    <a:solidFill>
                      <a:srgbClr val="474343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0.20410867782152228"/>
              <c:y val="1.5908060296433678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208180736"/>
        <c:crosses val="autoZero"/>
        <c:crossBetween val="between"/>
        <c:majorUnit val="20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4661853234665151E-3"/>
          <c:y val="0.18109403420072248"/>
          <c:w val="0.19735900469337883"/>
          <c:h val="0.60109038220291355"/>
        </c:manualLayout>
      </c:layout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ИТОГО!$A$5</c:f>
              <c:strCache>
                <c:ptCount val="1"/>
                <c:pt idx="0">
                  <c:v>ВРП на душу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C3-40B4-8F41-759904806DC1}"/>
              </c:ext>
            </c:extLst>
          </c:dPt>
          <c:dLbls>
            <c:dLbl>
              <c:idx val="0"/>
              <c:layout>
                <c:manualLayout>
                  <c:x val="1.1926243228687593E-2"/>
                  <c:y val="-8.14162060560835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C3-40B4-8F41-759904806DC1}"/>
                </c:ext>
              </c:extLst>
            </c:dLbl>
            <c:dLbl>
              <c:idx val="1"/>
              <c:layout>
                <c:manualLayout>
                  <c:x val="1.4907804035859491E-2"/>
                  <c:y val="-1.6283241211216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C3-40B4-8F41-759904806DC1}"/>
                </c:ext>
              </c:extLst>
            </c:dLbl>
            <c:dLbl>
              <c:idx val="2"/>
              <c:layout>
                <c:manualLayout>
                  <c:x val="8.944682421515639E-3"/>
                  <c:y val="-1.08554941408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C3-40B4-8F41-759904806DC1}"/>
                </c:ext>
              </c:extLst>
            </c:dLbl>
            <c:dLbl>
              <c:idx val="3"/>
              <c:layout>
                <c:manualLayout>
                  <c:x val="1.0435462825101533E-2"/>
                  <c:y val="-1.6283241211216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C3-40B4-8F41-759904806DC1}"/>
                </c:ext>
              </c:extLst>
            </c:dLbl>
            <c:dLbl>
              <c:idx val="4"/>
              <c:layout>
                <c:manualLayout>
                  <c:x val="1.6398584439445439E-2"/>
                  <c:y val="-2.1710988281622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C3-40B4-8F41-759904806DC1}"/>
                </c:ext>
              </c:extLst>
            </c:dLbl>
            <c:dLbl>
              <c:idx val="5"/>
              <c:layout>
                <c:manualLayout>
                  <c:x val="1.49078040358596E-2"/>
                  <c:y val="-1.8997114746419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6C3-40B4-8F41-759904806DC1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ИТОГО!$C$5:$H$5</c:f>
              <c:numCache>
                <c:formatCode>#,##0.0</c:formatCode>
                <c:ptCount val="6"/>
                <c:pt idx="0">
                  <c:v>843.71171091183521</c:v>
                </c:pt>
                <c:pt idx="1">
                  <c:v>926.08039633000988</c:v>
                </c:pt>
                <c:pt idx="2">
                  <c:v>880.75233485455021</c:v>
                </c:pt>
                <c:pt idx="3">
                  <c:v>940.22012213526352</c:v>
                </c:pt>
                <c:pt idx="4">
                  <c:v>1003.9417191743086</c:v>
                </c:pt>
                <c:pt idx="5">
                  <c:v>1074.6804667108245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C3-40B4-8F41-759904806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524232"/>
        <c:axId val="1"/>
        <c:axId val="0"/>
      </c:bar3DChart>
      <c:catAx>
        <c:axId val="193524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20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93524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980771579317187E-2"/>
          <c:y val="0.15164213076584346"/>
          <c:w val="0.80761415635990419"/>
          <c:h val="0.61813075592146849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'[Диаграмма в Microsoft PowerPoint]Лист1'!$B$9</c:f>
              <c:strCache>
                <c:ptCount val="1"/>
                <c:pt idx="0">
                  <c:v>Государственные ценные бумаги Липецкой области</c:v>
                </c:pt>
              </c:strCache>
            </c:strRef>
          </c:tx>
          <c:spPr>
            <a:solidFill>
              <a:srgbClr val="8064A2">
                <a:lumMod val="60000"/>
                <a:lumOff val="4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'[Диаграмма в Microsoft PowerPoint]Лист1'!$C$8:$Q$8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'[Диаграмма в Microsoft PowerPoint]Лист1'!$C$9:$Q$9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3F-410A-93EA-0820E2487A88}"/>
            </c:ext>
          </c:extLst>
        </c:ser>
        <c:ser>
          <c:idx val="0"/>
          <c:order val="1"/>
          <c:tx>
            <c:strRef>
              <c:f>'[Диаграмма в Microsoft PowerPoint]Лист1'!$B$11</c:f>
              <c:strCache>
                <c:ptCount val="1"/>
                <c:pt idx="0">
                  <c:v>Кредиты кредитных организаций в валюте Российской Федерации</c:v>
                </c:pt>
              </c:strCache>
            </c:strRef>
          </c:tx>
          <c:spPr>
            <a:solidFill>
              <a:srgbClr val="C0504D">
                <a:lumMod val="60000"/>
                <a:lumOff val="4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'[Диаграмма в Microsoft PowerPoint]Лист1'!$C$8:$Q$8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'[Диаграмма в Microsoft PowerPoint]Лист1'!$C$11:$Q$11</c:f>
              <c:numCache>
                <c:formatCode>#,##0</c:formatCode>
                <c:ptCount val="3"/>
                <c:pt idx="0">
                  <c:v>9200</c:v>
                </c:pt>
                <c:pt idx="1">
                  <c:v>14260</c:v>
                </c:pt>
                <c:pt idx="2">
                  <c:v>19420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3F-410A-93EA-0820E2487A88}"/>
            </c:ext>
          </c:extLst>
        </c:ser>
        <c:ser>
          <c:idx val="3"/>
          <c:order val="3"/>
          <c:tx>
            <c:strRef>
              <c:f>'[Диаграмма в Microsoft PowerPoint]Лист1'!$B$10</c:f>
              <c:strCache>
                <c:ptCount val="1"/>
                <c:pt idx="0">
                  <c:v>Бюджетные кредиты, полученные из федерального бюджета</c:v>
                </c:pt>
              </c:strCache>
            </c:strRef>
          </c:tx>
          <c:spPr>
            <a:solidFill>
              <a:srgbClr val="C0504D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'[Диаграмма в Microsoft PowerPoint]Лист1'!$C$8:$Q$8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'[Диаграмма в Microsoft PowerPoint]Лист1'!$C$10:$Q$10</c:f>
              <c:numCache>
                <c:formatCode>#,##0</c:formatCode>
                <c:ptCount val="3"/>
                <c:pt idx="0">
                  <c:v>12736</c:v>
                </c:pt>
                <c:pt idx="1">
                  <c:v>12387</c:v>
                </c:pt>
                <c:pt idx="2">
                  <c:v>11405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3F-410A-93EA-0820E2487A88}"/>
            </c:ext>
          </c:extLst>
        </c:ser>
        <c:ser>
          <c:idx val="4"/>
          <c:order val="4"/>
          <c:tx>
            <c:strRef>
              <c:f>'[Диаграмма в Microsoft PowerPoint]Лист1'!$B$12</c:f>
              <c:strCache>
                <c:ptCount val="1"/>
                <c:pt idx="0">
                  <c:v>Государственные гарантии Липецкой области</c:v>
                </c:pt>
              </c:strCache>
            </c:strRef>
          </c:tx>
          <c:spPr>
            <a:solidFill>
              <a:srgbClr val="8064A2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'[Диаграмма в Microsoft PowerPoint]Лист1'!$C$8:$Q$8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'[Диаграмма в Microsoft PowerPoint]Лист1'!$C$12:$Q$12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3F-410A-93EA-0820E2487A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8940416"/>
        <c:axId val="62433536"/>
      </c:barChart>
      <c:lineChart>
        <c:grouping val="standard"/>
        <c:varyColors val="0"/>
        <c:ser>
          <c:idx val="2"/>
          <c:order val="2"/>
          <c:tx>
            <c:strRef>
              <c:f>'[Диаграмма в Microsoft PowerPoint]Лист1'!$B$13</c:f>
              <c:strCache>
                <c:ptCount val="1"/>
                <c:pt idx="0">
                  <c:v>Отношение государственного долга области к налоговым и неналоговым доходам областного бюджета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triangle"/>
            <c:size val="13"/>
            <c:spPr>
              <a:solidFill>
                <a:srgbClr val="FF000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3.2784589435940495E-2"/>
                  <c:y val="-3.7640751464836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3F-410A-93EA-0820E2487A88}"/>
                </c:ext>
              </c:extLst>
            </c:dLbl>
            <c:dLbl>
              <c:idx val="1"/>
              <c:layout>
                <c:manualLayout>
                  <c:x val="-3.2784589435940495E-2"/>
                  <c:y val="-3.7640751464836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3F-410A-93EA-0820E2487A88}"/>
                </c:ext>
              </c:extLst>
            </c:dLbl>
            <c:dLbl>
              <c:idx val="2"/>
              <c:layout>
                <c:manualLayout>
                  <c:x val="-2.8686515756447931E-2"/>
                  <c:y val="-3.5549598605678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B3F-410A-93EA-0820E2487A8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'[Диаграмма в Microsoft PowerPoint]Лист1'!$C$8:$Q$8</c:f>
              <c:numCache>
                <c:formatCode>m/d/yyyy</c:formatCode>
                <c:ptCount val="3"/>
                <c:pt idx="0">
                  <c:v>46388</c:v>
                </c:pt>
                <c:pt idx="1">
                  <c:v>46753</c:v>
                </c:pt>
                <c:pt idx="2">
                  <c:v>47119</c:v>
                </c:pt>
              </c:numCache>
            </c:numRef>
          </c:cat>
          <c:val>
            <c:numRef>
              <c:f>'[Диаграмма в Microsoft PowerPoint]Лист1'!$C$13:$Q$13</c:f>
              <c:numCache>
                <c:formatCode>General</c:formatCode>
                <c:ptCount val="3"/>
                <c:pt idx="0">
                  <c:v>21.9</c:v>
                </c:pt>
                <c:pt idx="1">
                  <c:v>26.6</c:v>
                </c:pt>
                <c:pt idx="2">
                  <c:v>30.4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B3F-410A-93EA-0820E2487A8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8940928"/>
        <c:axId val="62434112"/>
      </c:lineChart>
      <c:catAx>
        <c:axId val="9894041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243353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62433536"/>
        <c:scaling>
          <c:orientation val="minMax"/>
          <c:max val="35000"/>
          <c:min val="5000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98940416"/>
        <c:crosses val="autoZero"/>
        <c:crossBetween val="between"/>
      </c:valAx>
      <c:valAx>
        <c:axId val="62434112"/>
        <c:scaling>
          <c:orientation val="minMax"/>
          <c:min val="-5"/>
        </c:scaling>
        <c:delete val="0"/>
        <c:axPos val="r"/>
        <c:numFmt formatCode="General" sourceLinked="1"/>
        <c:majorTickMark val="out"/>
        <c:minorTickMark val="none"/>
        <c:tickLblPos val="nextTo"/>
        <c:crossAx val="98940928"/>
        <c:crosses val="max"/>
        <c:crossBetween val="between"/>
      </c:valAx>
      <c:catAx>
        <c:axId val="98940928"/>
        <c:scaling>
          <c:orientation val="minMax"/>
        </c:scaling>
        <c:delete val="0"/>
        <c:axPos val="t"/>
        <c:numFmt formatCode="m/d/yyyy" sourceLinked="1"/>
        <c:majorTickMark val="out"/>
        <c:minorTickMark val="none"/>
        <c:tickLblPos val="nextTo"/>
        <c:crossAx val="62434112"/>
        <c:crosses val="max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1.4778354805544982E-2"/>
          <c:y val="0.80580928745627467"/>
          <c:w val="0.95812808438318287"/>
          <c:h val="0.1766028356903303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01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ИТОГО!$A$7</c:f>
              <c:strCache>
                <c:ptCount val="1"/>
                <c:pt idx="0">
                  <c:v>Индекс потребительских цен на товары и услуги, на конец года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7916666666666677E-2"/>
                  <c:y val="-8.8098868049014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66-420B-B84C-2BD36CDF6659}"/>
                </c:ext>
              </c:extLst>
            </c:dLbl>
            <c:dLbl>
              <c:idx val="1"/>
              <c:layout>
                <c:manualLayout>
                  <c:x val="-4.0625000000000001E-2"/>
                  <c:y val="0.107676394282129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66-420B-B84C-2BD36CDF6659}"/>
                </c:ext>
              </c:extLst>
            </c:dLbl>
            <c:dLbl>
              <c:idx val="2"/>
              <c:layout>
                <c:manualLayout>
                  <c:x val="-9.375000000000076E-3"/>
                  <c:y val="-6.8521341815900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66-420B-B84C-2BD36CDF6659}"/>
                </c:ext>
              </c:extLst>
            </c:dLbl>
            <c:dLbl>
              <c:idx val="3"/>
              <c:layout>
                <c:manualLayout>
                  <c:x val="-2.2916666666666741E-2"/>
                  <c:y val="-9.299324960729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66-420B-B84C-2BD36CDF6659}"/>
                </c:ext>
              </c:extLst>
            </c:dLbl>
            <c:dLbl>
              <c:idx val="4"/>
              <c:layout>
                <c:manualLayout>
                  <c:x val="-1.3541666666666667E-2"/>
                  <c:y val="-0.10767639428212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66-420B-B84C-2BD36CDF6659}"/>
                </c:ext>
              </c:extLst>
            </c:dLbl>
            <c:dLbl>
              <c:idx val="5"/>
              <c:layout>
                <c:manualLayout>
                  <c:x val="-2.3958333333333335E-2"/>
                  <c:y val="-0.102782012723850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366-420B-B84C-2BD36CDF6659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ИТОГО!$C$7:$H$7</c:f>
              <c:numCache>
                <c:formatCode>#,##0.0</c:formatCode>
                <c:ptCount val="6"/>
                <c:pt idx="0">
                  <c:v>106.69</c:v>
                </c:pt>
                <c:pt idx="1">
                  <c:v>110.01</c:v>
                </c:pt>
                <c:pt idx="2">
                  <c:v>106.9</c:v>
                </c:pt>
                <c:pt idx="3">
                  <c:v>104</c:v>
                </c:pt>
                <c:pt idx="4">
                  <c:v>104</c:v>
                </c:pt>
                <c:pt idx="5">
                  <c:v>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66-420B-B84C-2BD36CDF66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519968"/>
        <c:axId val="1"/>
      </c:lineChart>
      <c:catAx>
        <c:axId val="19351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11"/>
          <c:min val="103"/>
        </c:scaling>
        <c:delete val="0"/>
        <c:axPos val="l"/>
        <c:numFmt formatCode="#,##0.0" sourceLinked="1"/>
        <c:majorTickMark val="out"/>
        <c:minorTickMark val="none"/>
        <c:tickLblPos val="none"/>
        <c:crossAx val="193519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ИТОГО!$A$8</c:f>
              <c:strCache>
                <c:ptCount val="1"/>
                <c:pt idx="0">
                  <c:v>Ввод в действие жилых домов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8125000000000011E-2"/>
                  <c:y val="-9.9875156054931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A5-429F-910F-F845F1165E22}"/>
                </c:ext>
              </c:extLst>
            </c:dLbl>
            <c:dLbl>
              <c:idx val="1"/>
              <c:layout>
                <c:manualLayout>
                  <c:x val="-2.1874999999999999E-2"/>
                  <c:y val="-9.488139825218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A5-429F-910F-F845F1165E22}"/>
                </c:ext>
              </c:extLst>
            </c:dLbl>
            <c:dLbl>
              <c:idx val="2"/>
              <c:layout>
                <c:manualLayout>
                  <c:x val="-2.1875000000000075E-2"/>
                  <c:y val="-0.10486891385767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A5-429F-910F-F845F1165E22}"/>
                </c:ext>
              </c:extLst>
            </c:dLbl>
            <c:dLbl>
              <c:idx val="3"/>
              <c:layout>
                <c:manualLayout>
                  <c:x val="-2.9166666666666743E-2"/>
                  <c:y val="-9.4881398252184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0A5-429F-910F-F845F1165E22}"/>
                </c:ext>
              </c:extLst>
            </c:dLbl>
            <c:dLbl>
              <c:idx val="4"/>
              <c:layout>
                <c:manualLayout>
                  <c:x val="-2.6041666666666668E-2"/>
                  <c:y val="-8.98876404494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A5-429F-910F-F845F1165E22}"/>
                </c:ext>
              </c:extLst>
            </c:dLbl>
            <c:dLbl>
              <c:idx val="5"/>
              <c:layout>
                <c:manualLayout>
                  <c:x val="-3.4375000000000003E-2"/>
                  <c:y val="9.4881398252184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A5-429F-910F-F845F1165E22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ИТОГО!$C$8:$H$8</c:f>
              <c:numCache>
                <c:formatCode>#,##0.0</c:formatCode>
                <c:ptCount val="6"/>
                <c:pt idx="0">
                  <c:v>770.9</c:v>
                </c:pt>
                <c:pt idx="1">
                  <c:v>791.2</c:v>
                </c:pt>
                <c:pt idx="2">
                  <c:v>700</c:v>
                </c:pt>
                <c:pt idx="3">
                  <c:v>800</c:v>
                </c:pt>
                <c:pt idx="4">
                  <c:v>900</c:v>
                </c:pt>
                <c:pt idx="5">
                  <c:v>960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A5-429F-910F-F845F1165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524888"/>
        <c:axId val="1"/>
      </c:lineChart>
      <c:catAx>
        <c:axId val="193524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000"/>
          <c:min val="650"/>
        </c:scaling>
        <c:delete val="0"/>
        <c:axPos val="l"/>
        <c:numFmt formatCode="#,##0.0" sourceLinked="1"/>
        <c:majorTickMark val="out"/>
        <c:minorTickMark val="none"/>
        <c:tickLblPos val="none"/>
        <c:crossAx val="193524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ИТОГО!$A$9</c:f>
              <c:strCache>
                <c:ptCount val="1"/>
                <c:pt idx="0">
                  <c:v>Инвестиции в основной капитал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5.8333333333333334E-2"/>
                  <c:y val="-6.6433980075439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F3-450B-B341-682CDCAD7273}"/>
                </c:ext>
              </c:extLst>
            </c:dLbl>
            <c:dLbl>
              <c:idx val="1"/>
              <c:layout>
                <c:manualLayout>
                  <c:x val="-2.9166666666666667E-2"/>
                  <c:y val="-9.7095817033334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F3-450B-B341-682CDCAD7273}"/>
                </c:ext>
              </c:extLst>
            </c:dLbl>
            <c:dLbl>
              <c:idx val="2"/>
              <c:layout>
                <c:manualLayout>
                  <c:x val="-3.3333333333333409E-2"/>
                  <c:y val="-8.6875204714036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F3-450B-B341-682CDCAD7273}"/>
                </c:ext>
              </c:extLst>
            </c:dLbl>
            <c:dLbl>
              <c:idx val="3"/>
              <c:layout>
                <c:manualLayout>
                  <c:x val="-3.2291666666666746E-2"/>
                  <c:y val="-0.10220612319298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FF3-450B-B341-682CDCAD7273}"/>
                </c:ext>
              </c:extLst>
            </c:dLbl>
            <c:dLbl>
              <c:idx val="4"/>
              <c:layout>
                <c:manualLayout>
                  <c:x val="-3.4375000000000003E-2"/>
                  <c:y val="8.6875204714036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F3-450B-B341-682CDCAD7273}"/>
                </c:ext>
              </c:extLst>
            </c:dLbl>
            <c:dLbl>
              <c:idx val="5"/>
              <c:layout>
                <c:manualLayout>
                  <c:x val="-3.5416666666666818E-2"/>
                  <c:y val="0.102206123192983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FF3-450B-B341-682CDCAD7273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ИТОГО!$C$9:$H$9</c:f>
              <c:numCache>
                <c:formatCode>#,##0.0</c:formatCode>
                <c:ptCount val="6"/>
                <c:pt idx="0">
                  <c:v>187.205107</c:v>
                </c:pt>
                <c:pt idx="1">
                  <c:v>261.62569999999999</c:v>
                </c:pt>
                <c:pt idx="2">
                  <c:v>281.89843642603199</c:v>
                </c:pt>
                <c:pt idx="3">
                  <c:v>303.35090743805301</c:v>
                </c:pt>
                <c:pt idx="4">
                  <c:v>323.68300200908897</c:v>
                </c:pt>
                <c:pt idx="5">
                  <c:v>347.06262524420498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F3-450B-B341-682CDCAD72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1131520"/>
        <c:axId val="1"/>
      </c:lineChart>
      <c:catAx>
        <c:axId val="541131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60"/>
          <c:min val="180"/>
        </c:scaling>
        <c:delete val="0"/>
        <c:axPos val="l"/>
        <c:numFmt formatCode="#,##0.0" sourceLinked="1"/>
        <c:majorTickMark val="out"/>
        <c:minorTickMark val="none"/>
        <c:tickLblPos val="none"/>
        <c:crossAx val="5411315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налоговые и неналоговые доходы</c:v>
          </c:tx>
          <c:spPr>
            <a:solidFill>
              <a:schemeClr val="bg1">
                <a:lumMod val="75000"/>
              </a:schemeClr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'Доходы ОБ 2026-2028 гг.'!$A$6:$A$8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'Доходы ОБ 2026-2028 гг.'!$C$6:$C$8</c:f>
              <c:numCache>
                <c:formatCode>#,##0.0</c:formatCode>
                <c:ptCount val="3"/>
                <c:pt idx="0">
                  <c:v>85.540163440689994</c:v>
                </c:pt>
                <c:pt idx="1">
                  <c:v>89.367025693999992</c:v>
                </c:pt>
                <c:pt idx="2">
                  <c:v>92.593569040000006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3B-4611-8CC7-A1A8EFF8F15A}"/>
            </c:ext>
          </c:extLst>
        </c:ser>
        <c:ser>
          <c:idx val="1"/>
          <c:order val="1"/>
          <c:tx>
            <c:strRef>
              <c:f>'Доходы ОБ 2026-2028 гг.'!$D$5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'Доходы ОБ 2026-2028 гг.'!$A$6:$A$8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'Доходы ОБ 2026-2028 гг.'!$D$6:$D$8</c:f>
              <c:numCache>
                <c:formatCode>#,##0.0</c:formatCode>
                <c:ptCount val="3"/>
                <c:pt idx="0">
                  <c:v>17.833428100879999</c:v>
                </c:pt>
                <c:pt idx="1">
                  <c:v>16.587875080000003</c:v>
                </c:pt>
                <c:pt idx="2">
                  <c:v>14.29464338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3B-4611-8CC7-A1A8EFF8F1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373440"/>
        <c:axId val="46222144"/>
        <c:axId val="0"/>
      </c:bar3DChart>
      <c:catAx>
        <c:axId val="133373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46222144"/>
        <c:crosses val="autoZero"/>
        <c:auto val="1"/>
        <c:lblAlgn val="ctr"/>
        <c:lblOffset val="100"/>
        <c:noMultiLvlLbl val="0"/>
      </c:catAx>
      <c:valAx>
        <c:axId val="46222144"/>
        <c:scaling>
          <c:orientation val="minMax"/>
          <c:max val="11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3337344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20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0"/>
      <c:rotY val="20"/>
      <c:depthPercent val="7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3580353467587036E-2"/>
          <c:y val="3.1503512035314693E-2"/>
          <c:w val="0.9347920283224177"/>
          <c:h val="0.822310273744412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'данные для стр-ры'!$L$5</c:f>
              <c:strCache>
                <c:ptCount val="1"/>
                <c:pt idx="0">
                  <c:v>прочие налоговые и неналоговые  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'данные для стр-ры'!$M$5:$Q$5</c:f>
              <c:numCache>
                <c:formatCode>General</c:formatCode>
                <c:ptCount val="5"/>
                <c:pt idx="0">
                  <c:v>30.500000000000007</c:v>
                </c:pt>
                <c:pt idx="1">
                  <c:v>31.000000000000004</c:v>
                </c:pt>
                <c:pt idx="2">
                  <c:v>22.6</c:v>
                </c:pt>
                <c:pt idx="3">
                  <c:v>22.300000000000004</c:v>
                </c:pt>
                <c:pt idx="4">
                  <c:v>22.599999999999998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B4-4B06-A241-2F7FD74611B0}"/>
            </c:ext>
          </c:extLst>
        </c:ser>
        <c:ser>
          <c:idx val="1"/>
          <c:order val="1"/>
          <c:tx>
            <c:strRef>
              <c:f>'данные для стр-ры'!$L$6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'данные для стр-ры'!$M$6:$Q$6</c:f>
              <c:numCache>
                <c:formatCode>0.0</c:formatCode>
                <c:ptCount val="5"/>
                <c:pt idx="0">
                  <c:v>6.6</c:v>
                </c:pt>
                <c:pt idx="1">
                  <c:v>6.3</c:v>
                </c:pt>
                <c:pt idx="2">
                  <c:v>6.6</c:v>
                </c:pt>
                <c:pt idx="3">
                  <c:v>6.6</c:v>
                </c:pt>
                <c:pt idx="4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2B4-4B06-A241-2F7FD74611B0}"/>
            </c:ext>
          </c:extLst>
        </c:ser>
        <c:ser>
          <c:idx val="2"/>
          <c:order val="2"/>
          <c:tx>
            <c:strRef>
              <c:f>'данные для стр-ры'!$L$7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2B4-4B06-A241-2F7FD74611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2B4-4B06-A241-2F7FD74611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4,0       11%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'данные для стр-ры'!$M$7:$Q$7</c:f>
            </c:numRef>
          </c:val>
          <c:extLst>
            <c:ext xmlns:c16="http://schemas.microsoft.com/office/drawing/2014/chart" uri="{C3380CC4-5D6E-409C-BE32-E72D297353CC}">
              <c16:uniqueId val="{0000000F-E2B4-4B06-A241-2F7FD74611B0}"/>
            </c:ext>
          </c:extLst>
        </c:ser>
        <c:ser>
          <c:idx val="3"/>
          <c:order val="3"/>
          <c:tx>
            <c:strRef>
              <c:f>'данные для стр-ры'!$L$8</c:f>
              <c:strCache>
                <c:ptCount val="1"/>
                <c:pt idx="0">
                  <c:v>НДФЛ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'данные для стр-ры'!$M$8:$Q$8</c:f>
              <c:numCache>
                <c:formatCode>0.0</c:formatCode>
                <c:ptCount val="5"/>
                <c:pt idx="0">
                  <c:v>24.4</c:v>
                </c:pt>
                <c:pt idx="1">
                  <c:v>27.6</c:v>
                </c:pt>
                <c:pt idx="2">
                  <c:v>30.3</c:v>
                </c:pt>
                <c:pt idx="3">
                  <c:v>33</c:v>
                </c:pt>
                <c:pt idx="4">
                  <c:v>34.299999999999997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2B4-4B06-A241-2F7FD74611B0}"/>
            </c:ext>
          </c:extLst>
        </c:ser>
        <c:ser>
          <c:idx val="4"/>
          <c:order val="4"/>
          <c:tx>
            <c:strRef>
              <c:f>'данные для стр-ры'!$L$9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2B4-4B06-A241-2F7FD74611B0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2B4-4B06-A241-2F7FD74611B0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2B4-4B06-A241-2F7FD74611B0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2B4-4B06-A241-2F7FD74611B0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'данные для стр-ры'!$M$9:$Q$9</c:f>
              <c:numCache>
                <c:formatCode>0.0</c:formatCode>
                <c:ptCount val="5"/>
                <c:pt idx="0">
                  <c:v>33.9</c:v>
                </c:pt>
                <c:pt idx="1">
                  <c:v>25.6</c:v>
                </c:pt>
                <c:pt idx="2">
                  <c:v>26</c:v>
                </c:pt>
                <c:pt idx="3">
                  <c:v>27.5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2B4-4B06-A241-2F7FD74611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704512"/>
        <c:axId val="112431872"/>
        <c:axId val="0"/>
      </c:bar3DChart>
      <c:catAx>
        <c:axId val="112704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12431872"/>
        <c:crosses val="autoZero"/>
        <c:auto val="1"/>
        <c:lblAlgn val="ctr"/>
        <c:lblOffset val="100"/>
        <c:noMultiLvlLbl val="0"/>
      </c:catAx>
      <c:valAx>
        <c:axId val="11243187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12704512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"/>
          <c:y val="0.93229637593086856"/>
          <c:w val="0.89999997446990454"/>
          <c:h val="5.582990921458119E-2"/>
        </c:manualLayout>
      </c:layout>
      <c:overlay val="0"/>
      <c:txPr>
        <a:bodyPr/>
        <a:lstStyle/>
        <a:p>
          <a:pPr>
            <a:defRPr sz="1600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млрд!$A$6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3"/>
            </a:solidFill>
            <a:ln w="25400" cap="flat" cmpd="sng" algn="ctr">
              <a:solidFill>
                <a:schemeClr val="accent3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9CA-4A1E-AE4C-7BB3F9A2C64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9CA-4A1E-AE4C-7BB3F9A2C64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9CA-4A1E-AE4C-7BB3F9A2C6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2026*</c:v>
                </c:pt>
                <c:pt idx="3">
                  <c:v>2027*</c:v>
                </c:pt>
                <c:pt idx="4">
                  <c:v>2028*</c:v>
                </c:pt>
              </c:strCache>
            </c:strRef>
          </c:cat>
          <c:val>
            <c:numRef>
              <c:f>млрд!$B$6:$F$6</c:f>
              <c:numCache>
                <c:formatCode>#,##0.0</c:formatCode>
                <c:ptCount val="5"/>
                <c:pt idx="0">
                  <c:v>0.42921979999999998</c:v>
                </c:pt>
                <c:pt idx="1">
                  <c:v>0.1949978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CA-4A1E-AE4C-7BB3F9A2C640}"/>
            </c:ext>
          </c:extLst>
        </c:ser>
        <c:ser>
          <c:idx val="4"/>
          <c:order val="1"/>
          <c:tx>
            <c:strRef>
              <c:f>млрд!$A$7</c:f>
              <c:strCache>
                <c:ptCount val="1"/>
                <c:pt idx="0">
                  <c:v>Субсидии </c:v>
                </c:pt>
              </c:strCache>
            </c:strRef>
          </c:tx>
          <c:spPr>
            <a:solidFill>
              <a:srgbClr val="009BD2"/>
            </a:solidFill>
            <a:ln w="25400" cap="flat" cmpd="sng" algn="ctr">
              <a:solidFill>
                <a:schemeClr val="accent4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2026*</c:v>
                </c:pt>
                <c:pt idx="3">
                  <c:v>2027*</c:v>
                </c:pt>
                <c:pt idx="4">
                  <c:v>2028*</c:v>
                </c:pt>
              </c:strCache>
            </c:strRef>
          </c:cat>
          <c:val>
            <c:numRef>
              <c:f>млрд!$B$7:$F$7</c:f>
              <c:numCache>
                <c:formatCode>#,##0.0</c:formatCode>
                <c:ptCount val="5"/>
                <c:pt idx="0">
                  <c:v>20.598585633239999</c:v>
                </c:pt>
                <c:pt idx="1">
                  <c:v>15.885696599999999</c:v>
                </c:pt>
                <c:pt idx="2">
                  <c:v>14.271776900000001</c:v>
                </c:pt>
                <c:pt idx="3">
                  <c:v>12.900327200000001</c:v>
                </c:pt>
                <c:pt idx="4">
                  <c:v>10.530510400000001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CA-4A1E-AE4C-7BB3F9A2C640}"/>
            </c:ext>
          </c:extLst>
        </c:ser>
        <c:ser>
          <c:idx val="1"/>
          <c:order val="2"/>
          <c:tx>
            <c:strRef>
              <c:f>млрд!$A$8</c:f>
              <c:strCache>
                <c:ptCount val="1"/>
                <c:pt idx="0">
                  <c:v>Субвенции 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25400" cap="flat" cmpd="sng" algn="ctr">
              <a:solidFill>
                <a:schemeClr val="bg2">
                  <a:lumMod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2026*</c:v>
                </c:pt>
                <c:pt idx="3">
                  <c:v>2027*</c:v>
                </c:pt>
                <c:pt idx="4">
                  <c:v>2028*</c:v>
                </c:pt>
              </c:strCache>
            </c:strRef>
          </c:cat>
          <c:val>
            <c:numRef>
              <c:f>млрд!$B$8:$F$8</c:f>
              <c:numCache>
                <c:formatCode>#,##0.0</c:formatCode>
                <c:ptCount val="5"/>
                <c:pt idx="0">
                  <c:v>1.88455967572</c:v>
                </c:pt>
                <c:pt idx="1">
                  <c:v>2.0745415980000002</c:v>
                </c:pt>
                <c:pt idx="2">
                  <c:v>2.4810403000000001</c:v>
                </c:pt>
                <c:pt idx="3">
                  <c:v>2.6802947000000001</c:v>
                </c:pt>
                <c:pt idx="4">
                  <c:v>2.7611890999999997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CA-4A1E-AE4C-7BB3F9A2C640}"/>
            </c:ext>
          </c:extLst>
        </c:ser>
        <c:ser>
          <c:idx val="2"/>
          <c:order val="3"/>
          <c:tx>
            <c:strRef>
              <c:f>млрд!$A$9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2026*</c:v>
                </c:pt>
                <c:pt idx="3">
                  <c:v>2027*</c:v>
                </c:pt>
                <c:pt idx="4">
                  <c:v>2028*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1.0523977991200002</c:v>
                </c:pt>
                <c:pt idx="1">
                  <c:v>1.2554238789100001</c:v>
                </c:pt>
                <c:pt idx="2">
                  <c:v>1.00618517</c:v>
                </c:pt>
                <c:pt idx="3">
                  <c:v>1.00725318</c:v>
                </c:pt>
                <c:pt idx="4">
                  <c:v>1.0029438799999999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9CA-4A1E-AE4C-7BB3F9A2C640}"/>
            </c:ext>
          </c:extLst>
        </c:ser>
        <c:ser>
          <c:idx val="3"/>
          <c:order val="4"/>
          <c:tx>
            <c:strRef>
              <c:f>млрд!$A$10</c:f>
              <c:strCache>
                <c:ptCount val="1"/>
                <c:pt idx="0">
                  <c:v>Поступления от Фонда развития территорий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2540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8.3333333333333332E-3"/>
                  <c:y val="-2.4756594123525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9CA-4A1E-AE4C-7BB3F9A2C64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9CA-4A1E-AE4C-7BB3F9A2C640}"/>
                </c:ext>
              </c:extLst>
            </c:dLbl>
            <c:dLbl>
              <c:idx val="2"/>
              <c:layout>
                <c:manualLayout>
                  <c:x val="8.3333333333333332E-3"/>
                  <c:y val="-1.8004795726200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9CA-4A1E-AE4C-7BB3F9A2C64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9CA-4A1E-AE4C-7BB3F9A2C64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9CA-4A1E-AE4C-7BB3F9A2C6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2026*</c:v>
                </c:pt>
                <c:pt idx="3">
                  <c:v>2027*</c:v>
                </c:pt>
                <c:pt idx="4">
                  <c:v>2028*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0.37315939984000002</c:v>
                </c:pt>
                <c:pt idx="1">
                  <c:v>1.9379095000000002E-2</c:v>
                </c:pt>
                <c:pt idx="2">
                  <c:v>7.4425730879999999E-2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CA-4A1E-AE4C-7BB3F9A2C6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1654656"/>
        <c:axId val="46089920"/>
        <c:axId val="0"/>
      </c:bar3DChart>
      <c:catAx>
        <c:axId val="131654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46089920"/>
        <c:crosses val="autoZero"/>
        <c:auto val="1"/>
        <c:lblAlgn val="ctr"/>
        <c:lblOffset val="100"/>
        <c:noMultiLvlLbl val="0"/>
      </c:catAx>
      <c:valAx>
        <c:axId val="460899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1316546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tx1">
                  <a:lumMod val="85000"/>
                  <a:lumOff val="1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млрд!$A$9</c:f>
              <c:strCache>
                <c:ptCount val="1"/>
                <c:pt idx="0">
                  <c:v>Дотации и гранты</c:v>
                </c:pt>
              </c:strCache>
            </c:strRef>
          </c:tx>
          <c:spPr>
            <a:solidFill>
              <a:srgbClr val="D0CE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2026*</c:v>
                </c:pt>
                <c:pt idx="3">
                  <c:v>2027*</c:v>
                </c:pt>
                <c:pt idx="4">
                  <c:v>2028*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8.7449136308399993</c:v>
                </c:pt>
                <c:pt idx="1">
                  <c:v>5.4581451906899998</c:v>
                </c:pt>
                <c:pt idx="2">
                  <c:v>1.030924</c:v>
                </c:pt>
                <c:pt idx="3">
                  <c:v>1.38447498</c:v>
                </c:pt>
                <c:pt idx="4">
                  <c:v>1.4384001599999998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2C-46A4-9F34-5253FE24BBBC}"/>
            </c:ext>
          </c:extLst>
        </c:ser>
        <c:ser>
          <c:idx val="3"/>
          <c:order val="1"/>
          <c:tx>
            <c:strRef>
              <c:f>млрд!$A$10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2026*</c:v>
                </c:pt>
                <c:pt idx="3">
                  <c:v>2027*</c:v>
                </c:pt>
                <c:pt idx="4">
                  <c:v>2028*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15.086440440030001</c:v>
                </c:pt>
                <c:pt idx="1">
                  <c:v>12.038975053429999</c:v>
                </c:pt>
                <c:pt idx="2">
                  <c:v>7.7931031231599999</c:v>
                </c:pt>
                <c:pt idx="3">
                  <c:v>4.4643059087400001</c:v>
                </c:pt>
                <c:pt idx="4">
                  <c:v>2.4979247339200006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2C-46A4-9F34-5253FE24BBBC}"/>
            </c:ext>
          </c:extLst>
        </c:ser>
        <c:ser>
          <c:idx val="1"/>
          <c:order val="2"/>
          <c:tx>
            <c:strRef>
              <c:f>млрд!$A$11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2026*</c:v>
                </c:pt>
                <c:pt idx="3">
                  <c:v>2027*</c:v>
                </c:pt>
                <c:pt idx="4">
                  <c:v>2028*</c:v>
                </c:pt>
              </c:strCache>
            </c:strRef>
          </c:cat>
          <c:val>
            <c:numRef>
              <c:f>млрд!$B$11:$F$11</c:f>
              <c:numCache>
                <c:formatCode>#,##0.0</c:formatCode>
                <c:ptCount val="5"/>
                <c:pt idx="0">
                  <c:v>16.937252777149997</c:v>
                </c:pt>
                <c:pt idx="1">
                  <c:v>20.399737931520001</c:v>
                </c:pt>
                <c:pt idx="2">
                  <c:v>22.044224408230001</c:v>
                </c:pt>
                <c:pt idx="3">
                  <c:v>22.010914808229998</c:v>
                </c:pt>
                <c:pt idx="4">
                  <c:v>22.015514608229999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2C-46A4-9F34-5253FE24BBBC}"/>
            </c:ext>
          </c:extLst>
        </c:ser>
        <c:ser>
          <c:idx val="2"/>
          <c:order val="3"/>
          <c:tx>
            <c:strRef>
              <c:f>млрд!$A$12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2026*</c:v>
                </c:pt>
                <c:pt idx="3">
                  <c:v>2027*</c:v>
                </c:pt>
                <c:pt idx="4">
                  <c:v>2028*</c:v>
                </c:pt>
              </c:strCache>
            </c:strRef>
          </c:cat>
          <c:val>
            <c:numRef>
              <c:f>млрд!$B$12:$F$12</c:f>
              <c:numCache>
                <c:formatCode>#,##0.0</c:formatCode>
                <c:ptCount val="5"/>
                <c:pt idx="0">
                  <c:v>3.3312184088700003</c:v>
                </c:pt>
                <c:pt idx="1">
                  <c:v>2.5084275107999998</c:v>
                </c:pt>
                <c:pt idx="2">
                  <c:v>2.3050020530299999</c:v>
                </c:pt>
                <c:pt idx="3">
                  <c:v>2.0742657386799999</c:v>
                </c:pt>
                <c:pt idx="4">
                  <c:v>2.26518738037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2C-46A4-9F34-5253FE24BB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5924224"/>
        <c:axId val="255789888"/>
        <c:axId val="0"/>
      </c:bar3DChart>
      <c:catAx>
        <c:axId val="255924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255789888"/>
        <c:crosses val="autoZero"/>
        <c:auto val="1"/>
        <c:lblAlgn val="ctr"/>
        <c:lblOffset val="100"/>
        <c:noMultiLvlLbl val="0"/>
      </c:catAx>
      <c:valAx>
        <c:axId val="2557898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ru-RU"/>
          </a:p>
        </c:txPr>
        <c:crossAx val="25592422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tx1">
                  <a:lumMod val="85000"/>
                  <a:lumOff val="1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EC0A97-5585-4474-9E7F-DA482FC594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FCAFD37-AD26-47A8-81D3-2E5FB496B309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360000" indent="0">
            <a:lnSpc>
              <a:spcPts val="1500"/>
            </a:lnSpc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gm:t>
    </dgm:pt>
    <dgm:pt modelId="{746982BA-E5AF-4E26-AD5A-A2CBB22ECCC3}" type="parTrans" cxnId="{F5417A4A-C9F6-45F8-AC23-30F37C188A74}">
      <dgm:prSet/>
      <dgm:spPr/>
      <dgm:t>
        <a:bodyPr/>
        <a:lstStyle/>
        <a:p>
          <a:endParaRPr lang="ru-RU"/>
        </a:p>
      </dgm:t>
    </dgm:pt>
    <dgm:pt modelId="{4B808550-F9E1-4C6A-94B9-DF7E7BE345D2}" type="sibTrans" cxnId="{F5417A4A-C9F6-45F8-AC23-30F37C188A74}">
      <dgm:prSet/>
      <dgm:spPr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4593FCC2-6F03-40E1-AB05-E533CC4D0D80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Стипендии студентам областных  профессиональных образовательных организаций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086D4C7F-21FC-45BA-AD16-7DE3890D384A}" type="parTrans" cxnId="{89D7F9B7-A5F8-4AD6-9BC1-6F735ECB8134}">
      <dgm:prSet/>
      <dgm:spPr/>
      <dgm:t>
        <a:bodyPr/>
        <a:lstStyle/>
        <a:p>
          <a:endParaRPr lang="ru-RU"/>
        </a:p>
      </dgm:t>
    </dgm:pt>
    <dgm:pt modelId="{96C6721C-A0C1-4484-B438-913C1A0DA2C1}" type="sibTrans" cxnId="{89D7F9B7-A5F8-4AD6-9BC1-6F735ECB8134}">
      <dgm:prSet/>
      <dgm:spPr/>
      <dgm:t>
        <a:bodyPr/>
        <a:lstStyle/>
        <a:p>
          <a:endParaRPr lang="ru-RU"/>
        </a:p>
      </dgm:t>
    </dgm:pt>
    <dgm:pt modelId="{CBF8B448-AE06-4F1D-B556-91D30DFBC592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A9BBF70E-DC95-4D5E-888F-70E852B2ECBB}" type="parTrans" cxnId="{3057827A-D4E4-4ACB-AEE5-1127AFADADCD}">
      <dgm:prSet/>
      <dgm:spPr/>
      <dgm:t>
        <a:bodyPr/>
        <a:lstStyle/>
        <a:p>
          <a:endParaRPr lang="ru-RU"/>
        </a:p>
      </dgm:t>
    </dgm:pt>
    <dgm:pt modelId="{7F3F2041-7C85-4057-8630-7CC812EEE783}" type="sibTrans" cxnId="{3057827A-D4E4-4ACB-AEE5-1127AFADADCD}">
      <dgm:prSet/>
      <dgm:spPr/>
      <dgm:t>
        <a:bodyPr/>
        <a:lstStyle/>
        <a:p>
          <a:endParaRPr lang="ru-RU"/>
        </a:p>
      </dgm:t>
    </dgm:pt>
    <dgm:pt modelId="{C668ACDA-F810-4862-9FF2-13DE610FB2BD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Calibri"/>
              <a:ea typeface="+mn-ea"/>
              <a:cs typeface="Arial" charset="0"/>
            </a:rPr>
            <a:t>   Меры социальной поддержки студентов, обучающихся по   медицинскому профилю</a:t>
          </a:r>
        </a:p>
      </dgm:t>
    </dgm:pt>
    <dgm:pt modelId="{8C8BE5EC-FF9D-41C5-88D1-4F47D0B4EE46}" type="parTrans" cxnId="{070C1CD2-28C1-4FC9-848C-236E63FB6CA4}">
      <dgm:prSet/>
      <dgm:spPr/>
      <dgm:t>
        <a:bodyPr/>
        <a:lstStyle/>
        <a:p>
          <a:endParaRPr lang="ru-RU"/>
        </a:p>
      </dgm:t>
    </dgm:pt>
    <dgm:pt modelId="{DC817385-BAB7-4226-85CC-DE1CDA4B509E}" type="sibTrans" cxnId="{070C1CD2-28C1-4FC9-848C-236E63FB6CA4}">
      <dgm:prSet/>
      <dgm:spPr/>
      <dgm:t>
        <a:bodyPr/>
        <a:lstStyle/>
        <a:p>
          <a:endParaRPr lang="ru-RU"/>
        </a:p>
      </dgm:t>
    </dgm:pt>
    <dgm:pt modelId="{0A1A7CE6-5F64-4652-8374-824FEF2E0A45}" type="pres">
      <dgm:prSet presAssocID="{5EEC0A97-5585-4474-9E7F-DA482FC59478}" presName="Name0" presStyleCnt="0">
        <dgm:presLayoutVars>
          <dgm:chMax val="7"/>
          <dgm:chPref val="7"/>
          <dgm:dir/>
        </dgm:presLayoutVars>
      </dgm:prSet>
      <dgm:spPr/>
    </dgm:pt>
    <dgm:pt modelId="{16B44136-C436-4867-980A-43DAC0C517CA}" type="pres">
      <dgm:prSet presAssocID="{5EEC0A97-5585-4474-9E7F-DA482FC59478}" presName="Name1" presStyleCnt="0"/>
      <dgm:spPr/>
    </dgm:pt>
    <dgm:pt modelId="{717E9CBB-539A-4770-B2EF-BA5E80742F4F}" type="pres">
      <dgm:prSet presAssocID="{5EEC0A97-5585-4474-9E7F-DA482FC59478}" presName="cycle" presStyleCnt="0"/>
      <dgm:spPr/>
    </dgm:pt>
    <dgm:pt modelId="{A9F34A93-89A5-4960-81C9-CB07780B8CB6}" type="pres">
      <dgm:prSet presAssocID="{5EEC0A97-5585-4474-9E7F-DA482FC59478}" presName="srcNode" presStyleLbl="node1" presStyleIdx="0" presStyleCnt="4"/>
      <dgm:spPr/>
    </dgm:pt>
    <dgm:pt modelId="{4EDC28E9-A35A-484E-B3F3-DF3AEFAF1776}" type="pres">
      <dgm:prSet presAssocID="{5EEC0A97-5585-4474-9E7F-DA482FC59478}" presName="conn" presStyleLbl="parChTrans1D2" presStyleIdx="0" presStyleCnt="1"/>
      <dgm:spPr/>
    </dgm:pt>
    <dgm:pt modelId="{CA3F3228-3599-4742-B104-F729E85ACA90}" type="pres">
      <dgm:prSet presAssocID="{5EEC0A97-5585-4474-9E7F-DA482FC59478}" presName="extraNode" presStyleLbl="node1" presStyleIdx="0" presStyleCnt="4"/>
      <dgm:spPr/>
    </dgm:pt>
    <dgm:pt modelId="{BDCE9C75-6B1E-471F-B9AF-E68DC9A38817}" type="pres">
      <dgm:prSet presAssocID="{5EEC0A97-5585-4474-9E7F-DA482FC59478}" presName="dstNode" presStyleLbl="node1" presStyleIdx="0" presStyleCnt="4"/>
      <dgm:spPr/>
    </dgm:pt>
    <dgm:pt modelId="{9B419F7B-0E29-4837-A139-F73F32B02462}" type="pres">
      <dgm:prSet presAssocID="{8FCAFD37-AD26-47A8-81D3-2E5FB496B309}" presName="text_1" presStyleLbl="node1" presStyleIdx="0" presStyleCnt="4" custScaleX="92967" custScaleY="88402" custLinFactNeighborX="-113" custLinFactNeighborY="-13429">
        <dgm:presLayoutVars>
          <dgm:bulletEnabled val="1"/>
        </dgm:presLayoutVars>
      </dgm:prSet>
      <dgm:spPr/>
    </dgm:pt>
    <dgm:pt modelId="{175DDFF4-8440-4505-BBA0-CC3453422666}" type="pres">
      <dgm:prSet presAssocID="{8FCAFD37-AD26-47A8-81D3-2E5FB496B309}" presName="accent_1" presStyleCnt="0"/>
      <dgm:spPr/>
    </dgm:pt>
    <dgm:pt modelId="{4E53794A-6DAD-4E6F-AA51-FC167C715F2E}" type="pres">
      <dgm:prSet presAssocID="{8FCAFD37-AD26-47A8-81D3-2E5FB496B309}" presName="accentRepeatNode" presStyleLbl="solidFgAcc1" presStyleIdx="0" presStyleCnt="4" custScaleX="116514" custScaleY="106179" custLinFactNeighborX="-5712" custLinFactNeighborY="-18905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6054B92C-E3AA-49CB-BF9F-DCC6DE3ADE02}" type="pres">
      <dgm:prSet presAssocID="{4593FCC2-6F03-40E1-AB05-E533CC4D0D80}" presName="text_2" presStyleLbl="node1" presStyleIdx="1" presStyleCnt="4" custScaleY="116297" custLinFactNeighborX="19" custLinFactNeighborY="-10997">
        <dgm:presLayoutVars>
          <dgm:bulletEnabled val="1"/>
        </dgm:presLayoutVars>
      </dgm:prSet>
      <dgm:spPr/>
    </dgm:pt>
    <dgm:pt modelId="{FCF609FB-86FE-48B1-93ED-9615BF8B772C}" type="pres">
      <dgm:prSet presAssocID="{4593FCC2-6F03-40E1-AB05-E533CC4D0D80}" presName="accent_2" presStyleCnt="0"/>
      <dgm:spPr/>
    </dgm:pt>
    <dgm:pt modelId="{001A828D-BA8C-4570-9BEF-C1391588FA46}" type="pres">
      <dgm:prSet presAssocID="{4593FCC2-6F03-40E1-AB05-E533CC4D0D80}" presName="accentRepeatNode" presStyleLbl="solidFgAcc1" presStyleIdx="1" presStyleCnt="4" custScaleX="118833" custScaleY="109122" custLinFactNeighborX="-9377" custLinFactNeighborY="-14521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E9CE6E1E-317F-4CE7-91D1-B262C76337AA}" type="pres">
      <dgm:prSet presAssocID="{CBF8B448-AE06-4F1D-B556-91D30DFBC592}" presName="text_3" presStyleLbl="node1" presStyleIdx="2" presStyleCnt="4">
        <dgm:presLayoutVars>
          <dgm:bulletEnabled val="1"/>
        </dgm:presLayoutVars>
      </dgm:prSet>
      <dgm:spPr/>
    </dgm:pt>
    <dgm:pt modelId="{56DA57E2-A6FA-4BEB-AB5E-E3E17959B6DB}" type="pres">
      <dgm:prSet presAssocID="{CBF8B448-AE06-4F1D-B556-91D30DFBC592}" presName="accent_3" presStyleCnt="0"/>
      <dgm:spPr/>
    </dgm:pt>
    <dgm:pt modelId="{3CC04E6F-F693-473A-9480-FAF6218496C5}" type="pres">
      <dgm:prSet presAssocID="{CBF8B448-AE06-4F1D-B556-91D30DFBC592}" presName="accentRepeatNode" presStyleLbl="solidFgAcc1" presStyleIdx="2" presStyleCnt="4" custScaleX="118833" custScaleY="109122" custLinFactNeighborX="5240" custLinFactNeighborY="194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9F31D491-35C0-43AF-8695-6A85E6B07881}" type="pres">
      <dgm:prSet presAssocID="{C668ACDA-F810-4862-9FF2-13DE610FB2BD}" presName="text_4" presStyleLbl="node1" presStyleIdx="3" presStyleCnt="4" custLinFactNeighborX="1628" custLinFactNeighborY="27401">
        <dgm:presLayoutVars>
          <dgm:bulletEnabled val="1"/>
        </dgm:presLayoutVars>
      </dgm:prSet>
      <dgm:spPr/>
    </dgm:pt>
    <dgm:pt modelId="{91B7FA6A-D4C5-464B-A261-57EE74437D29}" type="pres">
      <dgm:prSet presAssocID="{C668ACDA-F810-4862-9FF2-13DE610FB2BD}" presName="accent_4" presStyleCnt="0"/>
      <dgm:spPr/>
    </dgm:pt>
    <dgm:pt modelId="{979BC0F0-C1CA-4FAA-A24F-1AF1253C71E7}" type="pres">
      <dgm:prSet presAssocID="{C668ACDA-F810-4862-9FF2-13DE610FB2BD}" presName="accentRepeatNode" presStyleLbl="solidFgAcc1" presStyleIdx="3" presStyleCnt="4" custScaleX="110828" custScaleY="113565" custLinFactX="342278" custLinFactY="-100000" custLinFactNeighborX="400000" custLinFactNeighborY="-100011"/>
      <dgm:spPr>
        <a:noFill/>
        <a:ln w="127000">
          <a:noFill/>
        </a:ln>
      </dgm:spPr>
    </dgm:pt>
  </dgm:ptLst>
  <dgm:cxnLst>
    <dgm:cxn modelId="{794F0744-768B-434A-ACB8-B731E54751F5}" type="presOf" srcId="{4B808550-F9E1-4C6A-94B9-DF7E7BE345D2}" destId="{4EDC28E9-A35A-484E-B3F3-DF3AEFAF1776}" srcOrd="0" destOrd="0" presId="urn:microsoft.com/office/officeart/2008/layout/VerticalCurvedList"/>
    <dgm:cxn modelId="{F5417A4A-C9F6-45F8-AC23-30F37C188A74}" srcId="{5EEC0A97-5585-4474-9E7F-DA482FC59478}" destId="{8FCAFD37-AD26-47A8-81D3-2E5FB496B309}" srcOrd="0" destOrd="0" parTransId="{746982BA-E5AF-4E26-AD5A-A2CBB22ECCC3}" sibTransId="{4B808550-F9E1-4C6A-94B9-DF7E7BE345D2}"/>
    <dgm:cxn modelId="{3057827A-D4E4-4ACB-AEE5-1127AFADADCD}" srcId="{5EEC0A97-5585-4474-9E7F-DA482FC59478}" destId="{CBF8B448-AE06-4F1D-B556-91D30DFBC592}" srcOrd="2" destOrd="0" parTransId="{A9BBF70E-DC95-4D5E-888F-70E852B2ECBB}" sibTransId="{7F3F2041-7C85-4057-8630-7CC812EEE783}"/>
    <dgm:cxn modelId="{23932595-DC5C-402C-9C12-9A3C247EAB4F}" type="presOf" srcId="{5EEC0A97-5585-4474-9E7F-DA482FC59478}" destId="{0A1A7CE6-5F64-4652-8374-824FEF2E0A45}" srcOrd="0" destOrd="0" presId="urn:microsoft.com/office/officeart/2008/layout/VerticalCurvedList"/>
    <dgm:cxn modelId="{71F79495-52D0-46AC-BF22-C467297EE1F3}" type="presOf" srcId="{C668ACDA-F810-4862-9FF2-13DE610FB2BD}" destId="{9F31D491-35C0-43AF-8695-6A85E6B07881}" srcOrd="0" destOrd="0" presId="urn:microsoft.com/office/officeart/2008/layout/VerticalCurvedList"/>
    <dgm:cxn modelId="{E3FA1699-B201-4C56-B338-A445524D56D2}" type="presOf" srcId="{4593FCC2-6F03-40E1-AB05-E533CC4D0D80}" destId="{6054B92C-E3AA-49CB-BF9F-DCC6DE3ADE02}" srcOrd="0" destOrd="0" presId="urn:microsoft.com/office/officeart/2008/layout/VerticalCurvedList"/>
    <dgm:cxn modelId="{7B35D2A0-4B63-4CF5-BAD6-AFE9EC6ECF90}" type="presOf" srcId="{8FCAFD37-AD26-47A8-81D3-2E5FB496B309}" destId="{9B419F7B-0E29-4837-A139-F73F32B02462}" srcOrd="0" destOrd="0" presId="urn:microsoft.com/office/officeart/2008/layout/VerticalCurvedList"/>
    <dgm:cxn modelId="{A577E4B0-3F2F-4BD0-945D-56334DB81256}" type="presOf" srcId="{CBF8B448-AE06-4F1D-B556-91D30DFBC592}" destId="{E9CE6E1E-317F-4CE7-91D1-B262C76337AA}" srcOrd="0" destOrd="0" presId="urn:microsoft.com/office/officeart/2008/layout/VerticalCurvedList"/>
    <dgm:cxn modelId="{89D7F9B7-A5F8-4AD6-9BC1-6F735ECB8134}" srcId="{5EEC0A97-5585-4474-9E7F-DA482FC59478}" destId="{4593FCC2-6F03-40E1-AB05-E533CC4D0D80}" srcOrd="1" destOrd="0" parTransId="{086D4C7F-21FC-45BA-AD16-7DE3890D384A}" sibTransId="{96C6721C-A0C1-4484-B438-913C1A0DA2C1}"/>
    <dgm:cxn modelId="{070C1CD2-28C1-4FC9-848C-236E63FB6CA4}" srcId="{5EEC0A97-5585-4474-9E7F-DA482FC59478}" destId="{C668ACDA-F810-4862-9FF2-13DE610FB2BD}" srcOrd="3" destOrd="0" parTransId="{8C8BE5EC-FF9D-41C5-88D1-4F47D0B4EE46}" sibTransId="{DC817385-BAB7-4226-85CC-DE1CDA4B509E}"/>
    <dgm:cxn modelId="{B857F20A-9378-4E23-9CB0-3D24E241276A}" type="presParOf" srcId="{0A1A7CE6-5F64-4652-8374-824FEF2E0A45}" destId="{16B44136-C436-4867-980A-43DAC0C517CA}" srcOrd="0" destOrd="0" presId="urn:microsoft.com/office/officeart/2008/layout/VerticalCurvedList"/>
    <dgm:cxn modelId="{F8518F11-BB51-476B-8CD3-32FABFAEDC30}" type="presParOf" srcId="{16B44136-C436-4867-980A-43DAC0C517CA}" destId="{717E9CBB-539A-4770-B2EF-BA5E80742F4F}" srcOrd="0" destOrd="0" presId="urn:microsoft.com/office/officeart/2008/layout/VerticalCurvedList"/>
    <dgm:cxn modelId="{F0B2B526-1440-4D46-AA25-7C8C9FFA935F}" type="presParOf" srcId="{717E9CBB-539A-4770-B2EF-BA5E80742F4F}" destId="{A9F34A93-89A5-4960-81C9-CB07780B8CB6}" srcOrd="0" destOrd="0" presId="urn:microsoft.com/office/officeart/2008/layout/VerticalCurvedList"/>
    <dgm:cxn modelId="{FE04A280-23DB-48EF-9A0A-944F1B38F050}" type="presParOf" srcId="{717E9CBB-539A-4770-B2EF-BA5E80742F4F}" destId="{4EDC28E9-A35A-484E-B3F3-DF3AEFAF1776}" srcOrd="1" destOrd="0" presId="urn:microsoft.com/office/officeart/2008/layout/VerticalCurvedList"/>
    <dgm:cxn modelId="{A08D41EB-F127-497E-BAD9-7E42F883F009}" type="presParOf" srcId="{717E9CBB-539A-4770-B2EF-BA5E80742F4F}" destId="{CA3F3228-3599-4742-B104-F729E85ACA90}" srcOrd="2" destOrd="0" presId="urn:microsoft.com/office/officeart/2008/layout/VerticalCurvedList"/>
    <dgm:cxn modelId="{7E594B62-DDB8-4403-9BAA-AE4AC9A3743E}" type="presParOf" srcId="{717E9CBB-539A-4770-B2EF-BA5E80742F4F}" destId="{BDCE9C75-6B1E-471F-B9AF-E68DC9A38817}" srcOrd="3" destOrd="0" presId="urn:microsoft.com/office/officeart/2008/layout/VerticalCurvedList"/>
    <dgm:cxn modelId="{969BDD96-5DF6-4A0B-8924-6C842D750A9C}" type="presParOf" srcId="{16B44136-C436-4867-980A-43DAC0C517CA}" destId="{9B419F7B-0E29-4837-A139-F73F32B02462}" srcOrd="1" destOrd="0" presId="urn:microsoft.com/office/officeart/2008/layout/VerticalCurvedList"/>
    <dgm:cxn modelId="{7C2DC382-1D29-4C38-953D-75ACCC8001DF}" type="presParOf" srcId="{16B44136-C436-4867-980A-43DAC0C517CA}" destId="{175DDFF4-8440-4505-BBA0-CC3453422666}" srcOrd="2" destOrd="0" presId="urn:microsoft.com/office/officeart/2008/layout/VerticalCurvedList"/>
    <dgm:cxn modelId="{2C8C1E95-730A-4951-BCF4-0ECDFDB73883}" type="presParOf" srcId="{175DDFF4-8440-4505-BBA0-CC3453422666}" destId="{4E53794A-6DAD-4E6F-AA51-FC167C715F2E}" srcOrd="0" destOrd="0" presId="urn:microsoft.com/office/officeart/2008/layout/VerticalCurvedList"/>
    <dgm:cxn modelId="{B8C1CF81-8D72-49BD-B441-50FFA047100D}" type="presParOf" srcId="{16B44136-C436-4867-980A-43DAC0C517CA}" destId="{6054B92C-E3AA-49CB-BF9F-DCC6DE3ADE02}" srcOrd="3" destOrd="0" presId="urn:microsoft.com/office/officeart/2008/layout/VerticalCurvedList"/>
    <dgm:cxn modelId="{132B1D7D-7ED5-449A-B044-FF145DB0D7BE}" type="presParOf" srcId="{16B44136-C436-4867-980A-43DAC0C517CA}" destId="{FCF609FB-86FE-48B1-93ED-9615BF8B772C}" srcOrd="4" destOrd="0" presId="urn:microsoft.com/office/officeart/2008/layout/VerticalCurvedList"/>
    <dgm:cxn modelId="{3CEDD03C-2997-47AD-A817-6D12BACC2B84}" type="presParOf" srcId="{FCF609FB-86FE-48B1-93ED-9615BF8B772C}" destId="{001A828D-BA8C-4570-9BEF-C1391588FA46}" srcOrd="0" destOrd="0" presId="urn:microsoft.com/office/officeart/2008/layout/VerticalCurvedList"/>
    <dgm:cxn modelId="{73638161-0036-4557-93D8-47112B990990}" type="presParOf" srcId="{16B44136-C436-4867-980A-43DAC0C517CA}" destId="{E9CE6E1E-317F-4CE7-91D1-B262C76337AA}" srcOrd="5" destOrd="0" presId="urn:microsoft.com/office/officeart/2008/layout/VerticalCurvedList"/>
    <dgm:cxn modelId="{0C7E79F9-3904-42F6-B42E-B3B2545DBF31}" type="presParOf" srcId="{16B44136-C436-4867-980A-43DAC0C517CA}" destId="{56DA57E2-A6FA-4BEB-AB5E-E3E17959B6DB}" srcOrd="6" destOrd="0" presId="urn:microsoft.com/office/officeart/2008/layout/VerticalCurvedList"/>
    <dgm:cxn modelId="{EEC64D87-4F33-4679-9CC1-4626E80B2AA9}" type="presParOf" srcId="{56DA57E2-A6FA-4BEB-AB5E-E3E17959B6DB}" destId="{3CC04E6F-F693-473A-9480-FAF6218496C5}" srcOrd="0" destOrd="0" presId="urn:microsoft.com/office/officeart/2008/layout/VerticalCurvedList"/>
    <dgm:cxn modelId="{5DD6E908-AE99-4393-ABBE-3AF6152F4CB1}" type="presParOf" srcId="{16B44136-C436-4867-980A-43DAC0C517CA}" destId="{9F31D491-35C0-43AF-8695-6A85E6B07881}" srcOrd="7" destOrd="0" presId="urn:microsoft.com/office/officeart/2008/layout/VerticalCurvedList"/>
    <dgm:cxn modelId="{C956615A-8280-404D-9369-CDF3261D30BA}" type="presParOf" srcId="{16B44136-C436-4867-980A-43DAC0C517CA}" destId="{91B7FA6A-D4C5-464B-A261-57EE74437D29}" srcOrd="8" destOrd="0" presId="urn:microsoft.com/office/officeart/2008/layout/VerticalCurvedList"/>
    <dgm:cxn modelId="{90DC2B2C-3088-49B3-8BA5-84F95841ED6C}" type="presParOf" srcId="{91B7FA6A-D4C5-464B-A261-57EE74437D29}" destId="{979BC0F0-C1CA-4FAA-A24F-1AF1253C71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многодетные семьи</a:t>
          </a: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 одиноких матерей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одиноко проживающие пенсионеры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/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FD64C927-032D-4408-A321-C493DF3CE528}" type="presOf" srcId="{10FD7BE8-B274-4BDF-808B-4612884E16EF}" destId="{499C7D28-433D-42DA-956C-43611CA8A97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4C98CC41-435A-4FF0-8300-A501B0C2404C}" type="presOf" srcId="{B9A48880-4984-4858-92F2-C38D659A6F11}" destId="{3592BB21-7A9F-43DF-8A3D-BFDBC866B1D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3EA95242-54B2-4780-B19D-B7385DB2C360}" type="presOf" srcId="{778BF3AA-9928-42F2-BC3D-23422361A372}" destId="{265B68A7-C829-49FC-BD19-C5B6BD74B06D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93D65353-4197-4C64-AEBF-3AE166CABEA2}" type="presOf" srcId="{173C445B-43DF-41E1-AD78-638FC5DD16E8}" destId="{7CB85A0C-4C16-4E6E-ABE5-0A29B01B5DAE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42C15659-DC1A-46D9-81E1-2C24A483C44D}" type="presOf" srcId="{9DD83FF4-1EA4-4C71-B0F9-56DB705B5214}" destId="{FEC8ABDA-7428-4396-9033-DE7CA1EBC857}" srcOrd="0" destOrd="0" presId="urn:microsoft.com/office/officeart/2005/8/layout/chevron2"/>
    <dgm:cxn modelId="{BFF96480-8F8B-4ADE-9E3B-42B93A1079B6}" type="presOf" srcId="{CF35C349-0017-4F13-9057-00380EC08841}" destId="{4F0370CA-6E58-42A1-B0A0-A6E5B28554BE}" srcOrd="0" destOrd="0" presId="urn:microsoft.com/office/officeart/2005/8/layout/chevron2"/>
    <dgm:cxn modelId="{B1CC428C-3D0E-46F5-B24D-FD723558E614}" type="presOf" srcId="{976D5580-9F95-40AD-A769-B3CDEF41E43C}" destId="{10ED6CD1-A407-4C77-8E07-382F394AE98F}" srcOrd="0" destOrd="0" presId="urn:microsoft.com/office/officeart/2005/8/layout/chevron2"/>
    <dgm:cxn modelId="{6953DFA1-C20B-49A6-8366-CE40F4E9BA8D}" type="presOf" srcId="{8C058D7D-814F-47C7-A39B-2CA92328FAE1}" destId="{8E63B8CE-E9B4-4B64-A059-AE603116C562}" srcOrd="0" destOrd="0" presId="urn:microsoft.com/office/officeart/2005/8/layout/chevron2"/>
    <dgm:cxn modelId="{AE8398AC-E12E-4734-A436-00A4496CA8D6}" type="presOf" srcId="{982004FB-623B-4E1A-8F11-0F5B88A3D2A5}" destId="{4A646B63-A71B-4D11-872A-0F7FAA969745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4C6700C0-1D83-4D96-B998-CBB861B49177}" type="presOf" srcId="{507954F7-93DF-462E-B929-102B3B343C03}" destId="{D846726A-E631-40D2-951C-50EB09DF9818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C0FD91FE-787A-4050-9EA7-088D54E95018}" type="presOf" srcId="{8D405251-E712-41B7-A8EE-A1B185D322AD}" destId="{11C6DC8C-E550-49B0-A867-FAC0390739C4}" srcOrd="0" destOrd="0" presId="urn:microsoft.com/office/officeart/2005/8/layout/chevron2"/>
    <dgm:cxn modelId="{8E09FFE4-26A8-4A12-ACF1-ED7D606E68B1}" type="presParOf" srcId="{8E63B8CE-E9B4-4B64-A059-AE603116C562}" destId="{8D63EC5C-2F49-4C68-BDA7-957D5E8B4251}" srcOrd="0" destOrd="0" presId="urn:microsoft.com/office/officeart/2005/8/layout/chevron2"/>
    <dgm:cxn modelId="{8F25B2F3-6D6F-47B8-879D-EE220E93EE31}" type="presParOf" srcId="{8D63EC5C-2F49-4C68-BDA7-957D5E8B4251}" destId="{10ED6CD1-A407-4C77-8E07-382F394AE98F}" srcOrd="0" destOrd="0" presId="urn:microsoft.com/office/officeart/2005/8/layout/chevron2"/>
    <dgm:cxn modelId="{E0251B71-9CC4-4ACD-A996-FD7C7C98DC93}" type="presParOf" srcId="{8D63EC5C-2F49-4C68-BDA7-957D5E8B4251}" destId="{4F0370CA-6E58-42A1-B0A0-A6E5B28554BE}" srcOrd="1" destOrd="0" presId="urn:microsoft.com/office/officeart/2005/8/layout/chevron2"/>
    <dgm:cxn modelId="{55B0B01F-2B59-4B12-B728-66C60C3DA991}" type="presParOf" srcId="{8E63B8CE-E9B4-4B64-A059-AE603116C562}" destId="{63DF5EE1-B889-4F90-9064-9C91B763570E}" srcOrd="1" destOrd="0" presId="urn:microsoft.com/office/officeart/2005/8/layout/chevron2"/>
    <dgm:cxn modelId="{C1F73FCD-6ACC-4FBE-B37E-053A39E05D55}" type="presParOf" srcId="{8E63B8CE-E9B4-4B64-A059-AE603116C562}" destId="{C468C02B-24C3-432C-92C9-A080610E9C56}" srcOrd="2" destOrd="0" presId="urn:microsoft.com/office/officeart/2005/8/layout/chevron2"/>
    <dgm:cxn modelId="{1C61FC8A-CBE8-4099-B8B9-DD9923546A07}" type="presParOf" srcId="{C468C02B-24C3-432C-92C9-A080610E9C56}" destId="{4A646B63-A71B-4D11-872A-0F7FAA969745}" srcOrd="0" destOrd="0" presId="urn:microsoft.com/office/officeart/2005/8/layout/chevron2"/>
    <dgm:cxn modelId="{C7DF5780-2803-4D16-B355-3D945411BA02}" type="presParOf" srcId="{C468C02B-24C3-432C-92C9-A080610E9C56}" destId="{499C7D28-433D-42DA-956C-43611CA8A97E}" srcOrd="1" destOrd="0" presId="urn:microsoft.com/office/officeart/2005/8/layout/chevron2"/>
    <dgm:cxn modelId="{AC65DB66-500C-4D37-B65B-B3652DE24061}" type="presParOf" srcId="{8E63B8CE-E9B4-4B64-A059-AE603116C562}" destId="{5B0216D9-5769-4C5B-AC64-8816F0470596}" srcOrd="3" destOrd="0" presId="urn:microsoft.com/office/officeart/2005/8/layout/chevron2"/>
    <dgm:cxn modelId="{1D3CC16F-CA40-4FB0-979C-580160F21A48}" type="presParOf" srcId="{8E63B8CE-E9B4-4B64-A059-AE603116C562}" destId="{C6BA90C4-0761-4C7E-A701-99D34E1EDCF9}" srcOrd="4" destOrd="0" presId="urn:microsoft.com/office/officeart/2005/8/layout/chevron2"/>
    <dgm:cxn modelId="{19AF60F8-3E49-4171-858B-0B738BCF42F2}" type="presParOf" srcId="{C6BA90C4-0761-4C7E-A701-99D34E1EDCF9}" destId="{D846726A-E631-40D2-951C-50EB09DF9818}" srcOrd="0" destOrd="0" presId="urn:microsoft.com/office/officeart/2005/8/layout/chevron2"/>
    <dgm:cxn modelId="{1F676C3E-7D8C-42C0-B469-4FCE12CBA0D8}" type="presParOf" srcId="{C6BA90C4-0761-4C7E-A701-99D34E1EDCF9}" destId="{3592BB21-7A9F-43DF-8A3D-BFDBC866B1D8}" srcOrd="1" destOrd="0" presId="urn:microsoft.com/office/officeart/2005/8/layout/chevron2"/>
    <dgm:cxn modelId="{79FA42DD-4A2E-46EC-9BA1-8FAB73BB2FB0}" type="presParOf" srcId="{8E63B8CE-E9B4-4B64-A059-AE603116C562}" destId="{1A260771-7D56-47E1-B06B-BBC5F312DE6B}" srcOrd="5" destOrd="0" presId="urn:microsoft.com/office/officeart/2005/8/layout/chevron2"/>
    <dgm:cxn modelId="{86CD2A2E-1B8A-4CF4-988C-D894A176D358}" type="presParOf" srcId="{8E63B8CE-E9B4-4B64-A059-AE603116C562}" destId="{8C6F7283-151F-4DB4-B360-259A8F2D3CB1}" srcOrd="6" destOrd="0" presId="urn:microsoft.com/office/officeart/2005/8/layout/chevron2"/>
    <dgm:cxn modelId="{452DA4D8-9843-4A96-884B-BD43434683CF}" type="presParOf" srcId="{8C6F7283-151F-4DB4-B360-259A8F2D3CB1}" destId="{7CB85A0C-4C16-4E6E-ABE5-0A29B01B5DAE}" srcOrd="0" destOrd="0" presId="urn:microsoft.com/office/officeart/2005/8/layout/chevron2"/>
    <dgm:cxn modelId="{22C6D940-76FD-4C63-9E81-371157547225}" type="presParOf" srcId="{8C6F7283-151F-4DB4-B360-259A8F2D3CB1}" destId="{265B68A7-C829-49FC-BD19-C5B6BD74B06D}" srcOrd="1" destOrd="0" presId="urn:microsoft.com/office/officeart/2005/8/layout/chevron2"/>
    <dgm:cxn modelId="{E4F79572-167E-47EA-BF1F-923920B665C4}" type="presParOf" srcId="{8E63B8CE-E9B4-4B64-A059-AE603116C562}" destId="{6BB8221A-7AEE-4EFE-94D5-3A5A32643436}" srcOrd="7" destOrd="0" presId="urn:microsoft.com/office/officeart/2005/8/layout/chevron2"/>
    <dgm:cxn modelId="{A8108303-4331-4627-8F69-550DD98C5B67}" type="presParOf" srcId="{8E63B8CE-E9B4-4B64-A059-AE603116C562}" destId="{A46B585C-B2C2-4289-BC7D-C9510D2958FC}" srcOrd="8" destOrd="0" presId="urn:microsoft.com/office/officeart/2005/8/layout/chevron2"/>
    <dgm:cxn modelId="{5F817A19-A777-488F-B84D-2B8AE6E88838}" type="presParOf" srcId="{A46B585C-B2C2-4289-BC7D-C9510D2958FC}" destId="{11C6DC8C-E550-49B0-A867-FAC0390739C4}" srcOrd="0" destOrd="0" presId="urn:microsoft.com/office/officeart/2005/8/layout/chevron2"/>
    <dgm:cxn modelId="{023FA067-3C9C-4BB2-98BE-474E55204DC6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 custT="1"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B2B7CC14-FAF0-4D64-99D9-CEAADD2E8CB8}" type="presOf" srcId="{173C445B-43DF-41E1-AD78-638FC5DD16E8}" destId="{7CB85A0C-4C16-4E6E-ABE5-0A29B01B5DA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275F4340-6D78-43B9-B30E-73D2EE530B66}" type="presOf" srcId="{507954F7-93DF-462E-B929-102B3B343C03}" destId="{D846726A-E631-40D2-951C-50EB09DF981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28C69945-19DD-4E64-AD4F-7FFCD160997F}" type="presOf" srcId="{976D5580-9F95-40AD-A769-B3CDEF41E43C}" destId="{10ED6CD1-A407-4C77-8E07-382F394AE98F}" srcOrd="0" destOrd="0" presId="urn:microsoft.com/office/officeart/2005/8/layout/chevron2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7F9CC26E-DF1D-47B9-86C7-FEA8887066C1}" type="presOf" srcId="{778BF3AA-9928-42F2-BC3D-23422361A372}" destId="{265B68A7-C829-49FC-BD19-C5B6BD74B06D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AC56B376-EEF2-41DE-8C31-07ED21F16831}" type="presOf" srcId="{10FD7BE8-B274-4BDF-808B-4612884E16EF}" destId="{499C7D28-433D-42DA-956C-43611CA8A97E}" srcOrd="0" destOrd="0" presId="urn:microsoft.com/office/officeart/2005/8/layout/chevron2"/>
    <dgm:cxn modelId="{DF4A8A7E-26D6-464C-94B6-B0585ED9D5CD}" type="presOf" srcId="{8D405251-E712-41B7-A8EE-A1B185D322AD}" destId="{11C6DC8C-E550-49B0-A867-FAC0390739C4}" srcOrd="0" destOrd="0" presId="urn:microsoft.com/office/officeart/2005/8/layout/chevron2"/>
    <dgm:cxn modelId="{7640B9AC-4A7B-47DA-BF02-32EC8BAF29E1}" type="presOf" srcId="{8C058D7D-814F-47C7-A39B-2CA92328FAE1}" destId="{8E63B8CE-E9B4-4B64-A059-AE603116C562}" srcOrd="0" destOrd="0" presId="urn:microsoft.com/office/officeart/2005/8/layout/chevron2"/>
    <dgm:cxn modelId="{F4DD5BBC-122B-4419-8A24-2A3319D5536C}" type="presOf" srcId="{B9A48880-4984-4858-92F2-C38D659A6F11}" destId="{3592BB21-7A9F-43DF-8A3D-BFDBC866B1D8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862689C1-A90A-4A96-82E7-AABAFA99BC99}" type="presOf" srcId="{CF35C349-0017-4F13-9057-00380EC08841}" destId="{4F0370CA-6E58-42A1-B0A0-A6E5B28554BE}" srcOrd="0" destOrd="0" presId="urn:microsoft.com/office/officeart/2005/8/layout/chevron2"/>
    <dgm:cxn modelId="{1E9BADD1-D976-4C42-B467-4534AECDCDC7}" type="presOf" srcId="{9DD83FF4-1EA4-4C71-B0F9-56DB705B5214}" destId="{FEC8ABDA-7428-4396-9033-DE7CA1EBC857}" srcOrd="0" destOrd="0" presId="urn:microsoft.com/office/officeart/2005/8/layout/chevron2"/>
    <dgm:cxn modelId="{9F36D8D4-2AC6-42DA-803C-41BBA7E7B48A}" type="presOf" srcId="{982004FB-623B-4E1A-8F11-0F5B88A3D2A5}" destId="{4A646B63-A71B-4D11-872A-0F7FAA969745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CF2FDB3-2978-4A96-A0DB-43CBE894B19F}" type="presParOf" srcId="{8E63B8CE-E9B4-4B64-A059-AE603116C562}" destId="{8D63EC5C-2F49-4C68-BDA7-957D5E8B4251}" srcOrd="0" destOrd="0" presId="urn:microsoft.com/office/officeart/2005/8/layout/chevron2"/>
    <dgm:cxn modelId="{67D8B33A-F74F-4971-A477-73B1AA8A5235}" type="presParOf" srcId="{8D63EC5C-2F49-4C68-BDA7-957D5E8B4251}" destId="{10ED6CD1-A407-4C77-8E07-382F394AE98F}" srcOrd="0" destOrd="0" presId="urn:microsoft.com/office/officeart/2005/8/layout/chevron2"/>
    <dgm:cxn modelId="{50A2B566-B595-4941-BBBA-512076424A5B}" type="presParOf" srcId="{8D63EC5C-2F49-4C68-BDA7-957D5E8B4251}" destId="{4F0370CA-6E58-42A1-B0A0-A6E5B28554BE}" srcOrd="1" destOrd="0" presId="urn:microsoft.com/office/officeart/2005/8/layout/chevron2"/>
    <dgm:cxn modelId="{64A40393-26EC-4F16-93F6-0BA9B3D24FE2}" type="presParOf" srcId="{8E63B8CE-E9B4-4B64-A059-AE603116C562}" destId="{63DF5EE1-B889-4F90-9064-9C91B763570E}" srcOrd="1" destOrd="0" presId="urn:microsoft.com/office/officeart/2005/8/layout/chevron2"/>
    <dgm:cxn modelId="{6DA3279D-114D-46B4-A3E9-FF45BF99F67A}" type="presParOf" srcId="{8E63B8CE-E9B4-4B64-A059-AE603116C562}" destId="{C468C02B-24C3-432C-92C9-A080610E9C56}" srcOrd="2" destOrd="0" presId="urn:microsoft.com/office/officeart/2005/8/layout/chevron2"/>
    <dgm:cxn modelId="{750EDA7E-372C-4665-8BFD-C0B895766EA0}" type="presParOf" srcId="{C468C02B-24C3-432C-92C9-A080610E9C56}" destId="{4A646B63-A71B-4D11-872A-0F7FAA969745}" srcOrd="0" destOrd="0" presId="urn:microsoft.com/office/officeart/2005/8/layout/chevron2"/>
    <dgm:cxn modelId="{C0B551FC-DDE2-4FE7-9421-8245ADE30D65}" type="presParOf" srcId="{C468C02B-24C3-432C-92C9-A080610E9C56}" destId="{499C7D28-433D-42DA-956C-43611CA8A97E}" srcOrd="1" destOrd="0" presId="urn:microsoft.com/office/officeart/2005/8/layout/chevron2"/>
    <dgm:cxn modelId="{C5C10736-9B9E-41DB-B731-E35C74C6666C}" type="presParOf" srcId="{8E63B8CE-E9B4-4B64-A059-AE603116C562}" destId="{5B0216D9-5769-4C5B-AC64-8816F0470596}" srcOrd="3" destOrd="0" presId="urn:microsoft.com/office/officeart/2005/8/layout/chevron2"/>
    <dgm:cxn modelId="{4ECC10D0-71BC-489C-B082-FC82CB1E98AF}" type="presParOf" srcId="{8E63B8CE-E9B4-4B64-A059-AE603116C562}" destId="{C6BA90C4-0761-4C7E-A701-99D34E1EDCF9}" srcOrd="4" destOrd="0" presId="urn:microsoft.com/office/officeart/2005/8/layout/chevron2"/>
    <dgm:cxn modelId="{6519E700-CC40-457C-91C4-1BC5A86BDCA2}" type="presParOf" srcId="{C6BA90C4-0761-4C7E-A701-99D34E1EDCF9}" destId="{D846726A-E631-40D2-951C-50EB09DF9818}" srcOrd="0" destOrd="0" presId="urn:microsoft.com/office/officeart/2005/8/layout/chevron2"/>
    <dgm:cxn modelId="{759EABE4-7682-48C8-B8AB-DEAD74034CD8}" type="presParOf" srcId="{C6BA90C4-0761-4C7E-A701-99D34E1EDCF9}" destId="{3592BB21-7A9F-43DF-8A3D-BFDBC866B1D8}" srcOrd="1" destOrd="0" presId="urn:microsoft.com/office/officeart/2005/8/layout/chevron2"/>
    <dgm:cxn modelId="{11B04E8D-1387-4372-9169-D9836EBEE5D4}" type="presParOf" srcId="{8E63B8CE-E9B4-4B64-A059-AE603116C562}" destId="{1A260771-7D56-47E1-B06B-BBC5F312DE6B}" srcOrd="5" destOrd="0" presId="urn:microsoft.com/office/officeart/2005/8/layout/chevron2"/>
    <dgm:cxn modelId="{F4C42A95-9098-41E1-BC3F-62747E434806}" type="presParOf" srcId="{8E63B8CE-E9B4-4B64-A059-AE603116C562}" destId="{8C6F7283-151F-4DB4-B360-259A8F2D3CB1}" srcOrd="6" destOrd="0" presId="urn:microsoft.com/office/officeart/2005/8/layout/chevron2"/>
    <dgm:cxn modelId="{53650141-98F8-4A29-A92F-D4C445BC7AAD}" type="presParOf" srcId="{8C6F7283-151F-4DB4-B360-259A8F2D3CB1}" destId="{7CB85A0C-4C16-4E6E-ABE5-0A29B01B5DAE}" srcOrd="0" destOrd="0" presId="urn:microsoft.com/office/officeart/2005/8/layout/chevron2"/>
    <dgm:cxn modelId="{30ACA73A-2994-4243-9E2C-3F09870FC118}" type="presParOf" srcId="{8C6F7283-151F-4DB4-B360-259A8F2D3CB1}" destId="{265B68A7-C829-49FC-BD19-C5B6BD74B06D}" srcOrd="1" destOrd="0" presId="urn:microsoft.com/office/officeart/2005/8/layout/chevron2"/>
    <dgm:cxn modelId="{5A038976-E66B-4FE5-9E71-0512975B2CCD}" type="presParOf" srcId="{8E63B8CE-E9B4-4B64-A059-AE603116C562}" destId="{6BB8221A-7AEE-4EFE-94D5-3A5A32643436}" srcOrd="7" destOrd="0" presId="urn:microsoft.com/office/officeart/2005/8/layout/chevron2"/>
    <dgm:cxn modelId="{51D5EE4C-893A-4725-8E5D-E5DD3B676F2A}" type="presParOf" srcId="{8E63B8CE-E9B4-4B64-A059-AE603116C562}" destId="{A46B585C-B2C2-4289-BC7D-C9510D2958FC}" srcOrd="8" destOrd="0" presId="urn:microsoft.com/office/officeart/2005/8/layout/chevron2"/>
    <dgm:cxn modelId="{2CB72415-BC6D-4692-ABFF-AA48AEB3376E}" type="presParOf" srcId="{A46B585C-B2C2-4289-BC7D-C9510D2958FC}" destId="{11C6DC8C-E550-49B0-A867-FAC0390739C4}" srcOrd="0" destOrd="0" presId="urn:microsoft.com/office/officeart/2005/8/layout/chevron2"/>
    <dgm:cxn modelId="{915CA81E-E4AA-4B3E-BB22-4754798FB276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4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4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4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6886BD0C-24EE-4C22-98F3-1828D564A9DC}" type="presOf" srcId="{B9A48880-4984-4858-92F2-C38D659A6F11}" destId="{3592BB21-7A9F-43DF-8A3D-BFDBC866B1D8}" srcOrd="0" destOrd="0" presId="urn:microsoft.com/office/officeart/2005/8/layout/chevron2"/>
    <dgm:cxn modelId="{7DB22D0E-DC9C-427E-927C-0A6BCF5757B7}" type="presOf" srcId="{982004FB-623B-4E1A-8F11-0F5B88A3D2A5}" destId="{4A646B63-A71B-4D11-872A-0F7FAA969745}" srcOrd="0" destOrd="0" presId="urn:microsoft.com/office/officeart/2005/8/layout/chevron2"/>
    <dgm:cxn modelId="{385D3524-786A-4CD4-9AEC-606E485D11A3}" type="presOf" srcId="{173C445B-43DF-41E1-AD78-638FC5DD16E8}" destId="{7CB85A0C-4C16-4E6E-ABE5-0A29B01B5DA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D027683F-3F6B-4E74-8AE9-1793DE592C03}" type="presOf" srcId="{10FD7BE8-B274-4BDF-808B-4612884E16EF}" destId="{499C7D28-433D-42DA-956C-43611CA8A97E}" srcOrd="0" destOrd="0" presId="urn:microsoft.com/office/officeart/2005/8/layout/chevron2"/>
    <dgm:cxn modelId="{945ED260-D673-4111-B973-47A6A1E276A5}" type="presOf" srcId="{507954F7-93DF-462E-B929-102B3B343C03}" destId="{D846726A-E631-40D2-951C-50EB09DF981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055AF76E-5F59-4BE7-9684-708072EF55BB}" type="presOf" srcId="{CF35C349-0017-4F13-9057-00380EC08841}" destId="{4F0370CA-6E58-42A1-B0A0-A6E5B28554BE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496E5C7B-FF5F-49FD-BF58-41125AF789F1}" type="presOf" srcId="{8C058D7D-814F-47C7-A39B-2CA92328FAE1}" destId="{8E63B8CE-E9B4-4B64-A059-AE603116C562}" srcOrd="0" destOrd="0" presId="urn:microsoft.com/office/officeart/2005/8/layout/chevron2"/>
    <dgm:cxn modelId="{89A30CAB-F510-487F-AFD2-5DAC31D86A78}" type="presOf" srcId="{976D5580-9F95-40AD-A769-B3CDEF41E43C}" destId="{10ED6CD1-A407-4C77-8E07-382F394AE98F}" srcOrd="0" destOrd="0" presId="urn:microsoft.com/office/officeart/2005/8/layout/chevron2"/>
    <dgm:cxn modelId="{BD6338BF-BB41-46E4-A18C-FF6790B04E1C}" type="presOf" srcId="{778BF3AA-9928-42F2-BC3D-23422361A372}" destId="{265B68A7-C829-49FC-BD19-C5B6BD74B06D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14F1FBF-35B9-4130-A270-D2DE1286E8BD}" type="presParOf" srcId="{8E63B8CE-E9B4-4B64-A059-AE603116C562}" destId="{8D63EC5C-2F49-4C68-BDA7-957D5E8B4251}" srcOrd="0" destOrd="0" presId="urn:microsoft.com/office/officeart/2005/8/layout/chevron2"/>
    <dgm:cxn modelId="{B641C2CB-8505-4227-BBF6-0FC9D0242CAC}" type="presParOf" srcId="{8D63EC5C-2F49-4C68-BDA7-957D5E8B4251}" destId="{10ED6CD1-A407-4C77-8E07-382F394AE98F}" srcOrd="0" destOrd="0" presId="urn:microsoft.com/office/officeart/2005/8/layout/chevron2"/>
    <dgm:cxn modelId="{0FDCBE94-CAEF-4CDF-BE4F-5110C332BA42}" type="presParOf" srcId="{8D63EC5C-2F49-4C68-BDA7-957D5E8B4251}" destId="{4F0370CA-6E58-42A1-B0A0-A6E5B28554BE}" srcOrd="1" destOrd="0" presId="urn:microsoft.com/office/officeart/2005/8/layout/chevron2"/>
    <dgm:cxn modelId="{19F57328-F4D3-4D74-BFF8-3E8D1D9073DA}" type="presParOf" srcId="{8E63B8CE-E9B4-4B64-A059-AE603116C562}" destId="{63DF5EE1-B889-4F90-9064-9C91B763570E}" srcOrd="1" destOrd="0" presId="urn:microsoft.com/office/officeart/2005/8/layout/chevron2"/>
    <dgm:cxn modelId="{8B274144-FFA8-485F-8E9F-E80300ED08CC}" type="presParOf" srcId="{8E63B8CE-E9B4-4B64-A059-AE603116C562}" destId="{C468C02B-24C3-432C-92C9-A080610E9C56}" srcOrd="2" destOrd="0" presId="urn:microsoft.com/office/officeart/2005/8/layout/chevron2"/>
    <dgm:cxn modelId="{C0EB2E4F-3092-4DB6-AF0B-AC749BBDD83A}" type="presParOf" srcId="{C468C02B-24C3-432C-92C9-A080610E9C56}" destId="{4A646B63-A71B-4D11-872A-0F7FAA969745}" srcOrd="0" destOrd="0" presId="urn:microsoft.com/office/officeart/2005/8/layout/chevron2"/>
    <dgm:cxn modelId="{D270F01A-3AA8-4D73-A9FC-5FCCC92D8935}" type="presParOf" srcId="{C468C02B-24C3-432C-92C9-A080610E9C56}" destId="{499C7D28-433D-42DA-956C-43611CA8A97E}" srcOrd="1" destOrd="0" presId="urn:microsoft.com/office/officeart/2005/8/layout/chevron2"/>
    <dgm:cxn modelId="{0F26F3CD-5D9E-49E4-8E78-8EEC9420607A}" type="presParOf" srcId="{8E63B8CE-E9B4-4B64-A059-AE603116C562}" destId="{5B0216D9-5769-4C5B-AC64-8816F0470596}" srcOrd="3" destOrd="0" presId="urn:microsoft.com/office/officeart/2005/8/layout/chevron2"/>
    <dgm:cxn modelId="{E81C8B7B-3741-4257-8985-3FCB1C110573}" type="presParOf" srcId="{8E63B8CE-E9B4-4B64-A059-AE603116C562}" destId="{C6BA90C4-0761-4C7E-A701-99D34E1EDCF9}" srcOrd="4" destOrd="0" presId="urn:microsoft.com/office/officeart/2005/8/layout/chevron2"/>
    <dgm:cxn modelId="{286AD321-22C9-41D4-845D-CCBABBE377A1}" type="presParOf" srcId="{C6BA90C4-0761-4C7E-A701-99D34E1EDCF9}" destId="{D846726A-E631-40D2-951C-50EB09DF9818}" srcOrd="0" destOrd="0" presId="urn:microsoft.com/office/officeart/2005/8/layout/chevron2"/>
    <dgm:cxn modelId="{D5A1C194-7DC4-454D-BEDE-25C8315FE2C8}" type="presParOf" srcId="{C6BA90C4-0761-4C7E-A701-99D34E1EDCF9}" destId="{3592BB21-7A9F-43DF-8A3D-BFDBC866B1D8}" srcOrd="1" destOrd="0" presId="urn:microsoft.com/office/officeart/2005/8/layout/chevron2"/>
    <dgm:cxn modelId="{6277A2C3-C3AF-4954-ABC6-5FF299DD8673}" type="presParOf" srcId="{8E63B8CE-E9B4-4B64-A059-AE603116C562}" destId="{1A260771-7D56-47E1-B06B-BBC5F312DE6B}" srcOrd="5" destOrd="0" presId="urn:microsoft.com/office/officeart/2005/8/layout/chevron2"/>
    <dgm:cxn modelId="{6EA96A9C-6891-4A2E-B92B-990AF8C04B4C}" type="presParOf" srcId="{8E63B8CE-E9B4-4B64-A059-AE603116C562}" destId="{8C6F7283-151F-4DB4-B360-259A8F2D3CB1}" srcOrd="6" destOrd="0" presId="urn:microsoft.com/office/officeart/2005/8/layout/chevron2"/>
    <dgm:cxn modelId="{386D881A-C64D-4FAA-98B1-EE3EEC1AA987}" type="presParOf" srcId="{8C6F7283-151F-4DB4-B360-259A8F2D3CB1}" destId="{7CB85A0C-4C16-4E6E-ABE5-0A29B01B5DAE}" srcOrd="0" destOrd="0" presId="urn:microsoft.com/office/officeart/2005/8/layout/chevron2"/>
    <dgm:cxn modelId="{413B7E27-3988-4600-A995-CA984739204A}" type="presParOf" srcId="{8C6F7283-151F-4DB4-B360-259A8F2D3CB1}" destId="{265B68A7-C829-49FC-BD19-C5B6BD74B0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A964E05E-33EF-49A1-B406-D374568F3B84}" type="presOf" srcId="{976D5580-9F95-40AD-A769-B3CDEF41E43C}" destId="{10ED6CD1-A407-4C77-8E07-382F394AE98F}" srcOrd="0" destOrd="0" presId="urn:microsoft.com/office/officeart/2005/8/layout/chevron2"/>
    <dgm:cxn modelId="{4FE74B84-826C-4C61-8C6F-85BD41858064}" type="presOf" srcId="{8C058D7D-814F-47C7-A39B-2CA92328FAE1}" destId="{8E63B8CE-E9B4-4B64-A059-AE603116C562}" srcOrd="0" destOrd="0" presId="urn:microsoft.com/office/officeart/2005/8/layout/chevron2"/>
    <dgm:cxn modelId="{6878B9C8-E7C3-4957-9E48-917EC26560A5}" type="presOf" srcId="{CF35C349-0017-4F13-9057-00380EC08841}" destId="{4F0370CA-6E58-42A1-B0A0-A6E5B28554B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7570CFA2-2A73-4C20-B408-690D3766B7F9}" type="presParOf" srcId="{8E63B8CE-E9B4-4B64-A059-AE603116C562}" destId="{8D63EC5C-2F49-4C68-BDA7-957D5E8B4251}" srcOrd="0" destOrd="0" presId="urn:microsoft.com/office/officeart/2005/8/layout/chevron2"/>
    <dgm:cxn modelId="{5991C33E-CB44-4077-9F86-D42D80434EF0}" type="presParOf" srcId="{8D63EC5C-2F49-4C68-BDA7-957D5E8B4251}" destId="{10ED6CD1-A407-4C77-8E07-382F394AE98F}" srcOrd="0" destOrd="0" presId="urn:microsoft.com/office/officeart/2005/8/layout/chevron2"/>
    <dgm:cxn modelId="{94AF2CEA-95D5-44E9-AE33-281D9DAD2010}" type="presParOf" srcId="{8D63EC5C-2F49-4C68-BDA7-957D5E8B4251}" destId="{4F0370CA-6E58-42A1-B0A0-A6E5B28554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28E9-A35A-484E-B3F3-DF3AEFAF1776}">
      <dsp:nvSpPr>
        <dsp:cNvPr id="0" name=""/>
        <dsp:cNvSpPr/>
      </dsp:nvSpPr>
      <dsp:spPr>
        <a:xfrm>
          <a:off x="-6670220" y="-1026215"/>
          <a:ext cx="7987405" cy="7987405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762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19F7B-0E29-4837-A139-F73F32B02462}">
      <dsp:nvSpPr>
        <dsp:cNvPr id="0" name=""/>
        <dsp:cNvSpPr/>
      </dsp:nvSpPr>
      <dsp:spPr>
        <a:xfrm>
          <a:off x="1017915" y="386616"/>
          <a:ext cx="8445728" cy="807142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360000" lvl="0" indent="0" algn="l" defTabSz="9779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sp:txBody>
      <dsp:txXfrm>
        <a:off x="1017915" y="386616"/>
        <a:ext cx="8445728" cy="807142"/>
      </dsp:txXfrm>
    </dsp:sp>
    <dsp:sp modelId="{4E53794A-6DAD-4E6F-AA51-FC167C715F2E}">
      <dsp:nvSpPr>
        <dsp:cNvPr id="0" name=""/>
        <dsp:cNvSpPr/>
      </dsp:nvSpPr>
      <dsp:spPr>
        <a:xfrm>
          <a:off x="0" y="91129"/>
          <a:ext cx="1329769" cy="1211816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4B92C-E3AA-49CB-BF9F-DCC6DE3ADE02}">
      <dsp:nvSpPr>
        <dsp:cNvPr id="0" name=""/>
        <dsp:cNvSpPr/>
      </dsp:nvSpPr>
      <dsp:spPr>
        <a:xfrm>
          <a:off x="1233810" y="1651267"/>
          <a:ext cx="8561187" cy="1061833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Стипендии студентам областных  профессиональных образовательных организаций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233810" y="1651267"/>
        <a:ext cx="8561187" cy="1061833"/>
      </dsp:txXfrm>
    </dsp:sp>
    <dsp:sp modelId="{001A828D-BA8C-4570-9BEF-C1391588FA46}">
      <dsp:nvSpPr>
        <dsp:cNvPr id="0" name=""/>
        <dsp:cNvSpPr/>
      </dsp:nvSpPr>
      <dsp:spPr>
        <a:xfrm>
          <a:off x="447047" y="1494161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CE6E1E-317F-4CE7-91D1-B262C76337AA}">
      <dsp:nvSpPr>
        <dsp:cNvPr id="0" name=""/>
        <dsp:cNvSpPr/>
      </dsp:nvSpPr>
      <dsp:spPr>
        <a:xfrm>
          <a:off x="1232184" y="3195864"/>
          <a:ext cx="8561187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232184" y="3195864"/>
        <a:ext cx="8561187" cy="913036"/>
      </dsp:txXfrm>
    </dsp:sp>
    <dsp:sp modelId="{3CC04E6F-F693-473A-9480-FAF6218496C5}">
      <dsp:nvSpPr>
        <dsp:cNvPr id="0" name=""/>
        <dsp:cNvSpPr/>
      </dsp:nvSpPr>
      <dsp:spPr>
        <a:xfrm>
          <a:off x="613870" y="3051867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1D491-35C0-43AF-8695-6A85E6B07881}">
      <dsp:nvSpPr>
        <dsp:cNvPr id="0" name=""/>
        <dsp:cNvSpPr/>
      </dsp:nvSpPr>
      <dsp:spPr>
        <a:xfrm>
          <a:off x="752554" y="4815837"/>
          <a:ext cx="9084652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Calibri"/>
              <a:ea typeface="+mn-ea"/>
              <a:cs typeface="Arial" charset="0"/>
            </a:rPr>
            <a:t>   Меры социальной поддержки студентов, обучающихся по   медицинскому профилю</a:t>
          </a:r>
        </a:p>
      </dsp:txBody>
      <dsp:txXfrm>
        <a:off x="752554" y="4815837"/>
        <a:ext cx="9084652" cy="913036"/>
      </dsp:txXfrm>
    </dsp:sp>
    <dsp:sp modelId="{979BC0F0-C1CA-4FAA-A24F-1AF1253C71E7}">
      <dsp:nvSpPr>
        <dsp:cNvPr id="0" name=""/>
        <dsp:cNvSpPr/>
      </dsp:nvSpPr>
      <dsp:spPr>
        <a:xfrm>
          <a:off x="8547867" y="2091402"/>
          <a:ext cx="1264874" cy="1296112"/>
        </a:xfrm>
        <a:prstGeom prst="ellipse">
          <a:avLst/>
        </a:prstGeom>
        <a:noFill/>
        <a:ln w="1270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0001" y="121714"/>
          <a:ext cx="800012" cy="5600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281716"/>
        <a:ext cx="560008" cy="240004"/>
      </dsp:txXfrm>
    </dsp:sp>
    <dsp:sp modelId="{4F0370CA-6E58-42A1-B0A0-A6E5B28554BE}">
      <dsp:nvSpPr>
        <dsp:cNvPr id="0" name=""/>
        <dsp:cNvSpPr/>
      </dsp:nvSpPr>
      <dsp:spPr>
        <a:xfrm rot="5400000">
          <a:off x="4956190" y="-4394469"/>
          <a:ext cx="520007" cy="931237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многодетные семьи</a:t>
          </a:r>
        </a:p>
      </dsp:txBody>
      <dsp:txXfrm rot="-5400000">
        <a:off x="560008" y="27098"/>
        <a:ext cx="9286987" cy="469237"/>
      </dsp:txXfrm>
    </dsp:sp>
    <dsp:sp modelId="{4A646B63-A71B-4D11-872A-0F7FAA969745}">
      <dsp:nvSpPr>
        <dsp:cNvPr id="0" name=""/>
        <dsp:cNvSpPr/>
      </dsp:nvSpPr>
      <dsp:spPr>
        <a:xfrm rot="5400000">
          <a:off x="-120001" y="799838"/>
          <a:ext cx="800012" cy="560008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959840"/>
        <a:ext cx="560008" cy="240004"/>
      </dsp:txXfrm>
    </dsp:sp>
    <dsp:sp modelId="{499C7D28-433D-42DA-956C-43611CA8A97E}">
      <dsp:nvSpPr>
        <dsp:cNvPr id="0" name=""/>
        <dsp:cNvSpPr/>
      </dsp:nvSpPr>
      <dsp:spPr>
        <a:xfrm rot="5400000">
          <a:off x="4956190" y="-3716345"/>
          <a:ext cx="520007" cy="9312372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 одиноких матерей</a:t>
          </a:r>
        </a:p>
      </dsp:txBody>
      <dsp:txXfrm rot="-5400000">
        <a:off x="560008" y="705222"/>
        <a:ext cx="9286987" cy="469237"/>
      </dsp:txXfrm>
    </dsp:sp>
    <dsp:sp modelId="{D846726A-E631-40D2-951C-50EB09DF9818}">
      <dsp:nvSpPr>
        <dsp:cNvPr id="0" name=""/>
        <dsp:cNvSpPr/>
      </dsp:nvSpPr>
      <dsp:spPr>
        <a:xfrm rot="5400000">
          <a:off x="-120001" y="1477962"/>
          <a:ext cx="800012" cy="560008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1637964"/>
        <a:ext cx="560008" cy="240004"/>
      </dsp:txXfrm>
    </dsp:sp>
    <dsp:sp modelId="{3592BB21-7A9F-43DF-8A3D-BFDBC866B1D8}">
      <dsp:nvSpPr>
        <dsp:cNvPr id="0" name=""/>
        <dsp:cNvSpPr/>
      </dsp:nvSpPr>
      <dsp:spPr>
        <a:xfrm rot="5400000">
          <a:off x="4956190" y="-3038221"/>
          <a:ext cx="520007" cy="9312372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sp:txBody>
      <dsp:txXfrm rot="-5400000">
        <a:off x="560008" y="1383346"/>
        <a:ext cx="9286987" cy="469237"/>
      </dsp:txXfrm>
    </dsp:sp>
    <dsp:sp modelId="{7CB85A0C-4C16-4E6E-ABE5-0A29B01B5DAE}">
      <dsp:nvSpPr>
        <dsp:cNvPr id="0" name=""/>
        <dsp:cNvSpPr/>
      </dsp:nvSpPr>
      <dsp:spPr>
        <a:xfrm rot="5400000">
          <a:off x="-120001" y="2156086"/>
          <a:ext cx="800012" cy="560008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-5400000">
        <a:off x="1" y="2316088"/>
        <a:ext cx="560008" cy="240004"/>
      </dsp:txXfrm>
    </dsp:sp>
    <dsp:sp modelId="{265B68A7-C829-49FC-BD19-C5B6BD74B06D}">
      <dsp:nvSpPr>
        <dsp:cNvPr id="0" name=""/>
        <dsp:cNvSpPr/>
      </dsp:nvSpPr>
      <dsp:spPr>
        <a:xfrm rot="5400000">
          <a:off x="4956190" y="-2360097"/>
          <a:ext cx="520007" cy="9312372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одиноко проживающие пенсионеры</a:t>
          </a:r>
        </a:p>
      </dsp:txBody>
      <dsp:txXfrm rot="-5400000">
        <a:off x="560008" y="2061470"/>
        <a:ext cx="9286987" cy="469237"/>
      </dsp:txXfrm>
    </dsp:sp>
    <dsp:sp modelId="{11C6DC8C-E550-49B0-A867-FAC0390739C4}">
      <dsp:nvSpPr>
        <dsp:cNvPr id="0" name=""/>
        <dsp:cNvSpPr/>
      </dsp:nvSpPr>
      <dsp:spPr>
        <a:xfrm rot="5400000">
          <a:off x="-120001" y="2834210"/>
          <a:ext cx="800012" cy="560008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-5400000">
        <a:off x="1" y="2994212"/>
        <a:ext cx="560008" cy="240004"/>
      </dsp:txXfrm>
    </dsp:sp>
    <dsp:sp modelId="{FEC8ABDA-7428-4396-9033-DE7CA1EBC857}">
      <dsp:nvSpPr>
        <dsp:cNvPr id="0" name=""/>
        <dsp:cNvSpPr/>
      </dsp:nvSpPr>
      <dsp:spPr>
        <a:xfrm rot="5400000">
          <a:off x="4956190" y="-1681973"/>
          <a:ext cx="520007" cy="9312372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sp:txBody>
      <dsp:txXfrm rot="-5400000">
        <a:off x="560008" y="2739594"/>
        <a:ext cx="9286987" cy="4692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44426" y="146516"/>
          <a:ext cx="962843" cy="6739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339084"/>
        <a:ext cx="673990" cy="288853"/>
      </dsp:txXfrm>
    </dsp:sp>
    <dsp:sp modelId="{4F0370CA-6E58-42A1-B0A0-A6E5B28554BE}">
      <dsp:nvSpPr>
        <dsp:cNvPr id="0" name=""/>
        <dsp:cNvSpPr/>
      </dsp:nvSpPr>
      <dsp:spPr>
        <a:xfrm rot="5400000">
          <a:off x="2845715" y="-2169634"/>
          <a:ext cx="625848" cy="4969297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32641"/>
        <a:ext cx="4938746" cy="564746"/>
      </dsp:txXfrm>
    </dsp:sp>
    <dsp:sp modelId="{4A646B63-A71B-4D11-872A-0F7FAA969745}">
      <dsp:nvSpPr>
        <dsp:cNvPr id="0" name=""/>
        <dsp:cNvSpPr/>
      </dsp:nvSpPr>
      <dsp:spPr>
        <a:xfrm rot="5400000">
          <a:off x="-144426" y="990610"/>
          <a:ext cx="962843" cy="673990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1183178"/>
        <a:ext cx="673990" cy="288853"/>
      </dsp:txXfrm>
    </dsp:sp>
    <dsp:sp modelId="{499C7D28-433D-42DA-956C-43611CA8A97E}">
      <dsp:nvSpPr>
        <dsp:cNvPr id="0" name=""/>
        <dsp:cNvSpPr/>
      </dsp:nvSpPr>
      <dsp:spPr>
        <a:xfrm rot="5400000">
          <a:off x="2845715" y="-1325540"/>
          <a:ext cx="625848" cy="4969297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sp:txBody>
      <dsp:txXfrm rot="-5400000">
        <a:off x="673991" y="876735"/>
        <a:ext cx="4938746" cy="564746"/>
      </dsp:txXfrm>
    </dsp:sp>
    <dsp:sp modelId="{D846726A-E631-40D2-951C-50EB09DF9818}">
      <dsp:nvSpPr>
        <dsp:cNvPr id="0" name=""/>
        <dsp:cNvSpPr/>
      </dsp:nvSpPr>
      <dsp:spPr>
        <a:xfrm rot="5400000">
          <a:off x="-144426" y="1834704"/>
          <a:ext cx="962843" cy="673990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2027272"/>
        <a:ext cx="673990" cy="288853"/>
      </dsp:txXfrm>
    </dsp:sp>
    <dsp:sp modelId="{3592BB21-7A9F-43DF-8A3D-BFDBC866B1D8}">
      <dsp:nvSpPr>
        <dsp:cNvPr id="0" name=""/>
        <dsp:cNvSpPr/>
      </dsp:nvSpPr>
      <dsp:spPr>
        <a:xfrm rot="5400000">
          <a:off x="2845715" y="-481446"/>
          <a:ext cx="625848" cy="4969297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sp:txBody>
      <dsp:txXfrm rot="-5400000">
        <a:off x="673991" y="1720829"/>
        <a:ext cx="4938746" cy="564746"/>
      </dsp:txXfrm>
    </dsp:sp>
    <dsp:sp modelId="{7CB85A0C-4C16-4E6E-ABE5-0A29B01B5DAE}">
      <dsp:nvSpPr>
        <dsp:cNvPr id="0" name=""/>
        <dsp:cNvSpPr/>
      </dsp:nvSpPr>
      <dsp:spPr>
        <a:xfrm rot="5400000">
          <a:off x="-144426" y="2678798"/>
          <a:ext cx="962843" cy="673990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2871366"/>
        <a:ext cx="673990" cy="288853"/>
      </dsp:txXfrm>
    </dsp:sp>
    <dsp:sp modelId="{265B68A7-C829-49FC-BD19-C5B6BD74B06D}">
      <dsp:nvSpPr>
        <dsp:cNvPr id="0" name=""/>
        <dsp:cNvSpPr/>
      </dsp:nvSpPr>
      <dsp:spPr>
        <a:xfrm rot="5400000">
          <a:off x="2845715" y="362647"/>
          <a:ext cx="625848" cy="4969297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sp:txBody>
      <dsp:txXfrm rot="-5400000">
        <a:off x="673991" y="2564923"/>
        <a:ext cx="4938746" cy="564746"/>
      </dsp:txXfrm>
    </dsp:sp>
    <dsp:sp modelId="{11C6DC8C-E550-49B0-A867-FAC0390739C4}">
      <dsp:nvSpPr>
        <dsp:cNvPr id="0" name=""/>
        <dsp:cNvSpPr/>
      </dsp:nvSpPr>
      <dsp:spPr>
        <a:xfrm rot="5400000">
          <a:off x="-144426" y="3522893"/>
          <a:ext cx="962843" cy="673990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3715461"/>
        <a:ext cx="673990" cy="288853"/>
      </dsp:txXfrm>
    </dsp:sp>
    <dsp:sp modelId="{FEC8ABDA-7428-4396-9033-DE7CA1EBC857}">
      <dsp:nvSpPr>
        <dsp:cNvPr id="0" name=""/>
        <dsp:cNvSpPr/>
      </dsp:nvSpPr>
      <dsp:spPr>
        <a:xfrm rot="5400000">
          <a:off x="2845715" y="1206741"/>
          <a:ext cx="625848" cy="4969297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673991" y="3409017"/>
        <a:ext cx="4938746" cy="5647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7541" y="129124"/>
          <a:ext cx="850278" cy="5951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299181"/>
        <a:ext cx="595195" cy="255083"/>
      </dsp:txXfrm>
    </dsp:sp>
    <dsp:sp modelId="{4F0370CA-6E58-42A1-B0A0-A6E5B28554BE}">
      <dsp:nvSpPr>
        <dsp:cNvPr id="0" name=""/>
        <dsp:cNvSpPr/>
      </dsp:nvSpPr>
      <dsp:spPr>
        <a:xfrm rot="5400000">
          <a:off x="2888281" y="-2291504"/>
          <a:ext cx="552681" cy="5138854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95195" y="28562"/>
        <a:ext cx="5111874" cy="498721"/>
      </dsp:txXfrm>
    </dsp:sp>
    <dsp:sp modelId="{4A646B63-A71B-4D11-872A-0F7FAA969745}">
      <dsp:nvSpPr>
        <dsp:cNvPr id="0" name=""/>
        <dsp:cNvSpPr/>
      </dsp:nvSpPr>
      <dsp:spPr>
        <a:xfrm rot="5400000">
          <a:off x="-127541" y="824448"/>
          <a:ext cx="850278" cy="595195"/>
        </a:xfrm>
        <a:prstGeom prst="chevron">
          <a:avLst/>
        </a:prstGeom>
        <a:solidFill>
          <a:schemeClr val="accent2">
            <a:hueOff val="1064022"/>
            <a:satOff val="-9780"/>
            <a:lumOff val="-1438"/>
            <a:alphaOff val="0"/>
          </a:schemeClr>
        </a:solidFill>
        <a:ln w="25400" cap="flat" cmpd="sng" algn="ctr">
          <a:solidFill>
            <a:schemeClr val="accent2">
              <a:hueOff val="1064022"/>
              <a:satOff val="-9780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994505"/>
        <a:ext cx="595195" cy="255083"/>
      </dsp:txXfrm>
    </dsp:sp>
    <dsp:sp modelId="{499C7D28-433D-42DA-956C-43611CA8A97E}">
      <dsp:nvSpPr>
        <dsp:cNvPr id="0" name=""/>
        <dsp:cNvSpPr/>
      </dsp:nvSpPr>
      <dsp:spPr>
        <a:xfrm rot="5400000">
          <a:off x="2888281" y="-1596180"/>
          <a:ext cx="552681" cy="5138854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sp:txBody>
      <dsp:txXfrm rot="-5400000">
        <a:off x="595195" y="723886"/>
        <a:ext cx="5111874" cy="498721"/>
      </dsp:txXfrm>
    </dsp:sp>
    <dsp:sp modelId="{D846726A-E631-40D2-951C-50EB09DF9818}">
      <dsp:nvSpPr>
        <dsp:cNvPr id="0" name=""/>
        <dsp:cNvSpPr/>
      </dsp:nvSpPr>
      <dsp:spPr>
        <a:xfrm rot="5400000">
          <a:off x="-127541" y="1519771"/>
          <a:ext cx="850278" cy="595195"/>
        </a:xfrm>
        <a:prstGeom prst="chevron">
          <a:avLst/>
        </a:prstGeom>
        <a:solidFill>
          <a:schemeClr val="accent2">
            <a:hueOff val="2128045"/>
            <a:satOff val="-19561"/>
            <a:lumOff val="-2876"/>
            <a:alphaOff val="0"/>
          </a:schemeClr>
        </a:solidFill>
        <a:ln w="25400" cap="flat" cmpd="sng" algn="ctr">
          <a:solidFill>
            <a:schemeClr val="accent2">
              <a:hueOff val="2128045"/>
              <a:satOff val="-19561"/>
              <a:lumOff val="-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1689828"/>
        <a:ext cx="595195" cy="255083"/>
      </dsp:txXfrm>
    </dsp:sp>
    <dsp:sp modelId="{3592BB21-7A9F-43DF-8A3D-BFDBC866B1D8}">
      <dsp:nvSpPr>
        <dsp:cNvPr id="0" name=""/>
        <dsp:cNvSpPr/>
      </dsp:nvSpPr>
      <dsp:spPr>
        <a:xfrm rot="5400000">
          <a:off x="2888281" y="-900856"/>
          <a:ext cx="552681" cy="5138854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595195" y="1419210"/>
        <a:ext cx="5111874" cy="498721"/>
      </dsp:txXfrm>
    </dsp:sp>
    <dsp:sp modelId="{7CB85A0C-4C16-4E6E-ABE5-0A29B01B5DAE}">
      <dsp:nvSpPr>
        <dsp:cNvPr id="0" name=""/>
        <dsp:cNvSpPr/>
      </dsp:nvSpPr>
      <dsp:spPr>
        <a:xfrm rot="5400000">
          <a:off x="-127541" y="2215095"/>
          <a:ext cx="850278" cy="595195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534F4F"/>
            </a:solidFill>
          </a:endParaRPr>
        </a:p>
      </dsp:txBody>
      <dsp:txXfrm rot="-5400000">
        <a:off x="1" y="2385152"/>
        <a:ext cx="595195" cy="255083"/>
      </dsp:txXfrm>
    </dsp:sp>
    <dsp:sp modelId="{265B68A7-C829-49FC-BD19-C5B6BD74B06D}">
      <dsp:nvSpPr>
        <dsp:cNvPr id="0" name=""/>
        <dsp:cNvSpPr/>
      </dsp:nvSpPr>
      <dsp:spPr>
        <a:xfrm rot="5400000">
          <a:off x="2888281" y="-205533"/>
          <a:ext cx="552681" cy="5138854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sp:txBody>
      <dsp:txXfrm rot="-5400000">
        <a:off x="595195" y="2114533"/>
        <a:ext cx="5111874" cy="4987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13506" y="114246"/>
          <a:ext cx="756710" cy="5296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1" y="265589"/>
        <a:ext cx="529697" cy="227013"/>
      </dsp:txXfrm>
    </dsp:sp>
    <dsp:sp modelId="{4F0370CA-6E58-42A1-B0A0-A6E5B28554BE}">
      <dsp:nvSpPr>
        <dsp:cNvPr id="0" name=""/>
        <dsp:cNvSpPr/>
      </dsp:nvSpPr>
      <dsp:spPr>
        <a:xfrm rot="5400000">
          <a:off x="2885942" y="-2355505"/>
          <a:ext cx="491862" cy="520435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29698" y="24750"/>
        <a:ext cx="5180341" cy="443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0.28719</cdr:x>
      <cdr:y>0.16621</cdr:y>
    </cdr:from>
    <cdr:to>
      <cdr:x>0.36419</cdr:x>
      <cdr:y>0.224</cdr:y>
    </cdr:to>
    <cdr:sp macro="" textlink="">
      <cdr:nvSpPr>
        <cdr:cNvPr id="3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05928" y="1099662"/>
          <a:ext cx="779123" cy="3823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5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1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17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8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0.28791</cdr:x>
      <cdr:y>0.11158</cdr:y>
    </cdr:from>
    <cdr:to>
      <cdr:x>0.36491</cdr:x>
      <cdr:y>0.16937</cdr:y>
    </cdr:to>
    <cdr:sp macro="" textlink="">
      <cdr:nvSpPr>
        <cdr:cNvPr id="22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12412" y="733355"/>
          <a:ext cx="778897" cy="3798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0.48568</cdr:x>
      <cdr:y>0.08375</cdr:y>
    </cdr:from>
    <cdr:to>
      <cdr:x>0.55826</cdr:x>
      <cdr:y>0.14778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707159" y="482644"/>
          <a:ext cx="852875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85,5</a:t>
          </a:r>
        </a:p>
      </cdr:txBody>
    </cdr:sp>
  </cdr:relSizeAnchor>
  <cdr:relSizeAnchor xmlns:cdr="http://schemas.openxmlformats.org/drawingml/2006/chartDrawing">
    <cdr:from>
      <cdr:x>0.31654</cdr:x>
      <cdr:y>0.04439</cdr:y>
    </cdr:from>
    <cdr:to>
      <cdr:x>0.38965</cdr:x>
      <cdr:y>0.0994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3719610" y="255837"/>
          <a:ext cx="859104" cy="317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90,5</a:t>
          </a:r>
        </a:p>
      </cdr:txBody>
    </cdr:sp>
  </cdr:relSizeAnchor>
  <cdr:relSizeAnchor xmlns:cdr="http://schemas.openxmlformats.org/drawingml/2006/chartDrawing">
    <cdr:from>
      <cdr:x>0.11309</cdr:x>
      <cdr:y>0.01701</cdr:y>
    </cdr:from>
    <cdr:to>
      <cdr:x>0.2297</cdr:x>
      <cdr:y>0.09332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1328849" y="98040"/>
          <a:ext cx="1370265" cy="4397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95,4</a:t>
          </a:r>
        </a:p>
      </cdr:txBody>
    </cdr:sp>
  </cdr:relSizeAnchor>
  <cdr:relSizeAnchor xmlns:cdr="http://schemas.openxmlformats.org/drawingml/2006/chartDrawing">
    <cdr:from>
      <cdr:x>0.66371</cdr:x>
      <cdr:y>0.03789</cdr:y>
    </cdr:from>
    <cdr:to>
      <cdr:x>0.73629</cdr:x>
      <cdr:y>0.10192</cdr:y>
    </cdr:to>
    <cdr:sp macro="" textlink="">
      <cdr:nvSpPr>
        <cdr:cNvPr id="29" name="TextBox 1"/>
        <cdr:cNvSpPr txBox="1"/>
      </cdr:nvSpPr>
      <cdr:spPr>
        <a:xfrm xmlns:a="http://schemas.openxmlformats.org/drawingml/2006/main">
          <a:off x="7799194" y="218362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89,4</a:t>
          </a:r>
        </a:p>
      </cdr:txBody>
    </cdr:sp>
  </cdr:relSizeAnchor>
  <cdr:relSizeAnchor xmlns:cdr="http://schemas.openxmlformats.org/drawingml/2006/chartDrawing">
    <cdr:from>
      <cdr:x>0.83604</cdr:x>
      <cdr:y>0.0259</cdr:y>
    </cdr:from>
    <cdr:to>
      <cdr:x>0.90862</cdr:x>
      <cdr:y>0.08994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9824220" y="149268"/>
          <a:ext cx="852876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92,6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0.42281</cdr:x>
      <cdr:y>0.93157</cdr:y>
    </cdr:from>
    <cdr:to>
      <cdr:x>0.78944</cdr:x>
      <cdr:y>0.9841</cdr:y>
    </cdr:to>
    <cdr:pic>
      <cdr:nvPicPr>
        <cdr:cNvPr id="5" name="Рисунок 4">
          <a:extLst xmlns:a="http://schemas.openxmlformats.org/drawingml/2006/main">
            <a:ext uri="{FF2B5EF4-FFF2-40B4-BE49-F238E27FC236}">
              <a16:creationId xmlns:a16="http://schemas.microsoft.com/office/drawing/2014/main" id="{80209D1C-512E-4C4C-8B7C-5DF893B2936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392424" y="4864608"/>
          <a:ext cx="2941575" cy="27434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0.3324</cdr:x>
      <cdr:y>0.34381</cdr:y>
    </cdr:from>
    <cdr:to>
      <cdr:x>0.5287</cdr:x>
      <cdr:y>0.5254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67001" y="1795341"/>
          <a:ext cx="1575004" cy="948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3000" b="1" dirty="0">
              <a:solidFill>
                <a:srgbClr val="494545"/>
              </a:solidFill>
              <a:latin typeface="+mn-lt"/>
            </a:rPr>
            <a:t>37,1</a:t>
          </a:r>
        </a:p>
        <a:p xmlns:a="http://schemas.openxmlformats.org/drawingml/2006/main">
          <a:pPr algn="ctr"/>
          <a:r>
            <a:rPr lang="ru-RU" sz="2400" b="1" dirty="0">
              <a:solidFill>
                <a:srgbClr val="494545"/>
              </a:solidFill>
              <a:latin typeface="+mn-lt"/>
            </a:rPr>
            <a:t>млрд. руб.</a:t>
          </a:r>
        </a:p>
      </cdr:txBody>
    </cdr:sp>
  </cdr:relSizeAnchor>
  <cdr:relSizeAnchor xmlns:cdr="http://schemas.openxmlformats.org/drawingml/2006/chartDrawing">
    <cdr:from>
      <cdr:x>0.15271</cdr:x>
      <cdr:y>0.93243</cdr:y>
    </cdr:from>
    <cdr:to>
      <cdr:x>0.40327</cdr:x>
      <cdr:y>0.98148</cdr:y>
    </cdr:to>
    <cdr:pic>
      <cdr:nvPicPr>
        <cdr:cNvPr id="4" name="Рисунок 3">
          <a:extLst xmlns:a="http://schemas.openxmlformats.org/drawingml/2006/main">
            <a:ext uri="{FF2B5EF4-FFF2-40B4-BE49-F238E27FC236}">
              <a16:creationId xmlns:a16="http://schemas.microsoft.com/office/drawing/2014/main" id="{C7DD197F-F60D-4B7D-8581-8957E1AEBAE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225296" y="4869092"/>
          <a:ext cx="2010327" cy="25614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7885456" y="2003770"/>
          <a:ext cx="1404059" cy="511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0.80289</cdr:x>
      <cdr:y>0.3404</cdr:y>
    </cdr:from>
    <cdr:to>
      <cdr:x>0.91218</cdr:x>
      <cdr:y>0.4254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9421772" y="1608203"/>
          <a:ext cx="1282497" cy="401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0.17024</cdr:x>
      <cdr:y>0.17496</cdr:y>
    </cdr:from>
    <cdr:to>
      <cdr:x>0.70056</cdr:x>
      <cdr:y>0.28498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876611" y="657694"/>
          <a:ext cx="5846036" cy="413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0.02934</cdr:y>
    </cdr:from>
    <cdr:to>
      <cdr:x>0.48361</cdr:x>
      <cdr:y>0.18206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-171732" y="1385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11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1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27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34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36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47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8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9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50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5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60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61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6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63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5120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51203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51204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51205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0.20265</cdr:x>
      <cdr:y>0.01277</cdr:y>
    </cdr:from>
    <cdr:to>
      <cdr:x>0.31194</cdr:x>
      <cdr:y>0.09777</cdr:y>
    </cdr:to>
    <cdr:sp macro="" textlink="">
      <cdr:nvSpPr>
        <cdr:cNvPr id="51206" name="TextBox 23"/>
        <cdr:cNvSpPr txBox="1"/>
      </cdr:nvSpPr>
      <cdr:spPr>
        <a:xfrm xmlns:a="http://schemas.openxmlformats.org/drawingml/2006/main">
          <a:off x="2470668" y="48481"/>
          <a:ext cx="1332464" cy="322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0.49907</cdr:x>
      <cdr:y>0.18525</cdr:y>
    </cdr:from>
    <cdr:to>
      <cdr:x>0.98268</cdr:x>
      <cdr:y>0.33797</cdr:y>
    </cdr:to>
    <cdr:sp macro="" textlink="">
      <cdr:nvSpPr>
        <cdr:cNvPr id="51208" name="TextBox 45"/>
        <cdr:cNvSpPr txBox="1"/>
      </cdr:nvSpPr>
      <cdr:spPr>
        <a:xfrm xmlns:a="http://schemas.openxmlformats.org/drawingml/2006/main">
          <a:off x="5856534" y="8751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0.0128</cdr:x>
      <cdr:y>0.0567</cdr:y>
    </cdr:from>
    <cdr:to>
      <cdr:x>0.0968</cdr:x>
      <cdr:y>0.09045</cdr:y>
    </cdr:to>
    <cdr:sp macro="" textlink="">
      <cdr:nvSpPr>
        <cdr:cNvPr id="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8799" y="343915"/>
          <a:ext cx="779617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0.92575</cdr:x>
      <cdr:y>0.08625</cdr:y>
    </cdr:from>
    <cdr:to>
      <cdr:x>0.94002</cdr:x>
      <cdr:y>0.11437</cdr:y>
    </cdr:to>
    <cdr:sp macro="" textlink="">
      <cdr:nvSpPr>
        <cdr:cNvPr id="1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2034" y="523151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FF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0.31023</cdr:x>
      <cdr:y>0.34549</cdr:y>
    </cdr:from>
    <cdr:to>
      <cdr:x>0.41797</cdr:x>
      <cdr:y>0.38197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2883214" y="2097128"/>
          <a:ext cx="1001313" cy="2214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0.56259</cdr:x>
      <cdr:y>0.51544</cdr:y>
    </cdr:from>
    <cdr:to>
      <cdr:x>0.63135</cdr:x>
      <cdr:y>0.5563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5230472" y="3130399"/>
          <a:ext cx="639208" cy="248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200" b="1" i="0" u="none" strike="noStrike" baseline="0">
              <a:solidFill>
                <a:srgbClr val="800080"/>
              </a:solidFill>
              <a:latin typeface="Arial"/>
              <a:cs typeface="Arial"/>
            </a:rPr>
            <a:t>26 647</a:t>
          </a:r>
        </a:p>
        <a:p xmlns:a="http://schemas.openxmlformats.org/drawingml/2006/main">
          <a:pPr algn="l" rtl="0">
            <a:defRPr sz="1000"/>
          </a:pPr>
          <a:endParaRPr lang="ru-RU" sz="1200" b="1" i="0" u="none" strike="noStrike" baseline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0.79372</cdr:x>
      <cdr:y>0.35622</cdr:y>
    </cdr:from>
    <cdr:to>
      <cdr:x>0.91146</cdr:x>
      <cdr:y>0.43078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7376671" y="2162255"/>
          <a:ext cx="1094251" cy="4525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0.0128</cdr:x>
      <cdr:y>0.0567</cdr:y>
    </cdr:from>
    <cdr:to>
      <cdr:x>0.0968</cdr:x>
      <cdr:y>0.09045</cdr:y>
    </cdr:to>
    <cdr:sp macro="" textlink="">
      <cdr:nvSpPr>
        <cdr:cNvPr id="2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8799" y="343915"/>
          <a:ext cx="779617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3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0.93977</cdr:x>
      <cdr:y>0.11637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89714" y="526184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80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0.92575</cdr:x>
      <cdr:y>0.08625</cdr:y>
    </cdr:from>
    <cdr:to>
      <cdr:x>0.94002</cdr:x>
      <cdr:y>0.11437</cdr:y>
    </cdr:to>
    <cdr:sp macro="" textlink="">
      <cdr:nvSpPr>
        <cdr:cNvPr id="3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2034" y="523151"/>
          <a:ext cx="132472" cy="1705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r>
            <a:rPr lang="ru-RU" sz="1000" b="0" i="0" strike="noStrike">
              <a:solidFill>
                <a:srgbClr val="FF0000"/>
              </a:solidFill>
              <a:latin typeface="Arial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0.29144</cdr:x>
      <cdr:y>0.61783</cdr:y>
    </cdr:from>
    <cdr:to>
      <cdr:x>0.35902</cdr:x>
      <cdr:y>0.66588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2709557" y="3752182"/>
          <a:ext cx="628264" cy="291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200" b="1" i="0" u="none" strike="noStrike" baseline="0" dirty="0">
              <a:solidFill>
                <a:srgbClr val="800080"/>
              </a:solidFill>
              <a:latin typeface="Arial"/>
              <a:cs typeface="Arial"/>
            </a:rPr>
            <a:t>21 936</a:t>
          </a: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0.82774</cdr:x>
      <cdr:y>0.38518</cdr:y>
    </cdr:from>
    <cdr:to>
      <cdr:x>0.89667</cdr:x>
      <cdr:y>0.42761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7695514" y="2339256"/>
          <a:ext cx="640897" cy="2577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200" b="1" i="0" u="none" strike="noStrike" baseline="0" dirty="0">
              <a:solidFill>
                <a:srgbClr val="800080"/>
              </a:solidFill>
              <a:latin typeface="Arial"/>
              <a:cs typeface="Arial"/>
            </a:rPr>
            <a:t>30 825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51163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40" y="0"/>
            <a:ext cx="2951162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r">
              <a:defRPr sz="1200"/>
            </a:lvl1pPr>
          </a:lstStyle>
          <a:p>
            <a:fld id="{B203EC36-9FB1-4AC7-A476-977431B94560}" type="datetimeFigureOut">
              <a:rPr lang="ru-RU" smtClean="0"/>
              <a:pPr/>
              <a:t>24.12.2025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8" y="9442374"/>
            <a:ext cx="2951163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40" y="9442374"/>
            <a:ext cx="2951162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r">
              <a:defRPr sz="1200"/>
            </a:lvl1pPr>
          </a:lstStyle>
          <a:p>
            <a:fld id="{4FB3448E-CE3E-4F1B-A41E-D6E7A69B14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1708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11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45" y="11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62" tIns="45832" rIns="91662" bIns="4583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72"/>
            <a:ext cx="5447030" cy="3914240"/>
          </a:xfrm>
          <a:prstGeom prst="rect">
            <a:avLst/>
          </a:prstGeom>
        </p:spPr>
        <p:txBody>
          <a:bodyPr vert="horz" lIns="91662" tIns="45832" rIns="91662" bIns="4583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45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28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29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30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31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32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33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34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35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36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37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42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38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26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1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819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852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5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203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803" y="9442944"/>
            <a:ext cx="2949415" cy="496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6188"/>
            <a:ext cx="5957888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24469-C4D3-40F3-A041-A4EFCF731A6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6188"/>
            <a:ext cx="5957888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24469-C4D3-40F3-A041-A4EFCF731A6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r>
              <a:rPr lang="en-US" dirty="0"/>
              <a:t>https://</a:t>
            </a:r>
            <a:r>
              <a:rPr lang="ru-RU" dirty="0" err="1"/>
              <a:t>липецкаяобласть.рф</a:t>
            </a:r>
            <a:r>
              <a:rPr lang="ru-RU" dirty="0"/>
              <a:t>/</a:t>
            </a:r>
            <a:r>
              <a:rPr lang="en-US" dirty="0"/>
              <a:t>news/9544</a:t>
            </a:r>
            <a:br>
              <a:rPr lang="en-US" dirty="0"/>
            </a:br>
            <a:r>
              <a:rPr lang="en-US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https://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липецкаяобласть.рф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/</a:t>
            </a:r>
            <a:r>
              <a:rPr lang="en-US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news/11460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endParaRPr lang="en-US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br>
              <a:rPr lang="en-US" dirty="0"/>
            </a:b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68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775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9" y="9442942"/>
            <a:ext cx="2949415" cy="496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69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14313" y="814388"/>
            <a:ext cx="7199313" cy="4051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30118" y="10267558"/>
            <a:ext cx="2928250" cy="539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1" tIns="45432" rIns="90861" bIns="45432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853375-0F15-43DA-BD8F-9DE18AFB1EE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401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9" y="9442942"/>
            <a:ext cx="2949415" cy="496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9" y="9442942"/>
            <a:ext cx="2949415" cy="496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5" y="9505189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99" tIns="45651" rIns="91299" bIns="45651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601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6092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47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427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47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6" y="9505189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88" tIns="45646" rIns="91288" bIns="456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184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86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54" y="9431818"/>
            <a:ext cx="2945657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31" tIns="45817" rIns="91631" bIns="45817" anchor="b"/>
          <a:lstStyle/>
          <a:p>
            <a:pPr algn="r" defTabSz="913960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3960"/>
              <a:t>86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6125"/>
            <a:ext cx="6615112" cy="3722688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31" tIns="45817" rIns="91631" bIns="45817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3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53" y="9431819"/>
            <a:ext cx="2945657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8" rIns="91936" bIns="45968" anchor="b"/>
          <a:lstStyle/>
          <a:p>
            <a:pPr algn="r" defTabSz="91699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6992"/>
              <a:t>24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6125"/>
            <a:ext cx="6615112" cy="372110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936" tIns="45968" rIns="91936" bIns="45968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51" y="9495510"/>
            <a:ext cx="2950473" cy="49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33" tIns="46166" rIns="92333" bIns="46166" anchor="b"/>
          <a:lstStyle/>
          <a:p>
            <a:pPr algn="r" defTabSz="920947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0947"/>
              <a:t>25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50888"/>
            <a:ext cx="6657975" cy="374491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33" tIns="46166" rIns="92333" bIns="4616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54" y="9431820"/>
            <a:ext cx="2945657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27" tIns="45963" rIns="91927" bIns="45963" anchor="b"/>
          <a:lstStyle/>
          <a:p>
            <a:pPr algn="r" defTabSz="916898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6898"/>
              <a:t>26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6125"/>
            <a:ext cx="6615112" cy="372110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927" tIns="45963" rIns="91927" bIns="45963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27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Вячеслав</a:t>
            </a:r>
            <a:r>
              <a:rPr lang="ru-RU" altLang="ru-RU" sz="2800" b="1" baseline="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Михайлович</a:t>
            </a:r>
            <a:endParaRPr lang="ru-RU" altLang="ru-RU" sz="28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6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6155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7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7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 smtClean="0"/>
              <a:pPr/>
              <a:t>24.12.2025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709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 Вячеслав Михайлович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386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95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/>
                  </a:solidFill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02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16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1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1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647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499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429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93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80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36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97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24.12.2025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6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3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4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8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280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16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6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31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32" r:id="rId3"/>
    <p:sldLayoutId id="2147483834" r:id="rId4"/>
    <p:sldLayoutId id="2147483830" r:id="rId5"/>
    <p:sldLayoutId id="2147483824" r:id="rId6"/>
    <p:sldLayoutId id="2147483828" r:id="rId7"/>
    <p:sldLayoutId id="2147483831" r:id="rId8"/>
    <p:sldLayoutId id="2147483829" r:id="rId9"/>
    <p:sldLayoutId id="2147483825" r:id="rId10"/>
    <p:sldLayoutId id="2147483826" r:id="rId11"/>
    <p:sldLayoutId id="2147483833" r:id="rId12"/>
    <p:sldLayoutId id="2147483835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66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chart" Target="../charts/char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1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8.png"/><Relationship Id="rId4" Type="http://schemas.openxmlformats.org/officeDocument/2006/relationships/image" Target="../media/image11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NUL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1728"/>
            <a:ext cx="7454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Бюджет для граждан к закону «Об областном бюджете на 2026 год и на плановый период 2027 и 2028 годов»</a:t>
            </a:r>
          </a:p>
        </p:txBody>
      </p:sp>
    </p:spTree>
    <p:extLst>
      <p:ext uri="{BB962C8B-B14F-4D97-AF65-F5344CB8AC3E}">
        <p14:creationId xmlns:p14="http://schemas.microsoft.com/office/powerpoint/2010/main" val="266646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Деятельность органов власти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в области налоговой политики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7764" y="1027263"/>
            <a:ext cx="10420349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lnSpc>
                <a:spcPct val="110000"/>
              </a:lnSpc>
              <a:spcAft>
                <a:spcPts val="0"/>
              </a:spcAft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</a:t>
            </a: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1700" b="1" u="sng" dirty="0">
                <a:solidFill>
                  <a:srgbClr val="494545"/>
                </a:solidFill>
                <a:latin typeface="Calibri"/>
              </a:rPr>
              <a:t>Основные направления налоговой политики области на 2026-2028 годы</a:t>
            </a:r>
            <a:r>
              <a:rPr lang="ru-RU" sz="1700" dirty="0">
                <a:solidFill>
                  <a:srgbClr val="494545"/>
                </a:solidFill>
                <a:latin typeface="Calibri"/>
              </a:rPr>
              <a:t>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совершенствование стимулирующих налоговых льгот для организаций, вкладывающих средства в экономику региона,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оптимизация мер государственной поддержки субъектов малого и среднего предпринимательства,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сохранение социальных налоговых льгот,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отмена неэффективных налоговых льгот.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57938" y="3715081"/>
            <a:ext cx="561729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defRPr sz="1000"/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расширению налогооблагаемой базы :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пресечение нарушений трудового и налогового законодательства, 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494545"/>
                </a:solidFill>
                <a:latin typeface="Calibri"/>
              </a:rPr>
              <a:t>улучшение</a:t>
            </a:r>
            <a:r>
              <a:rPr lang="ru-RU" sz="1700" dirty="0">
                <a:solidFill>
                  <a:srgbClr val="494545"/>
                </a:solidFill>
                <a:latin typeface="Times New Roman"/>
                <a:ea typeface="Times New Roman"/>
              </a:rPr>
              <a:t> </a:t>
            </a:r>
            <a:r>
              <a:rPr lang="ru-RU" sz="1700" dirty="0">
                <a:solidFill>
                  <a:srgbClr val="494545"/>
                </a:solidFill>
                <a:latin typeface="Calibri"/>
              </a:rPr>
              <a:t>качества налогового администрирования, сокращение задолженности по налоговым и неналоговым платежам в бюджет области.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62350"/>
            <a:ext cx="35528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71555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Налоговые льготы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2656" y="1367077"/>
            <a:ext cx="61910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000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Объем предоставляемых в </a:t>
            </a:r>
            <a:r>
              <a:rPr lang="ru-RU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2026 году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налоговых льгот, установленных региональным законодательством,  оценивается в 5,0 млрд. рублей.</a:t>
            </a:r>
          </a:p>
          <a:p>
            <a:pPr>
              <a:defRPr sz="1000"/>
            </a:pPr>
            <a:endParaRPr lang="ru-RU" sz="2400" dirty="0">
              <a:solidFill>
                <a:srgbClr val="FF0000"/>
              </a:solidFill>
              <a:latin typeface="+mn-lt"/>
              <a:cs typeface="Arial Cyr"/>
            </a:endParaRPr>
          </a:p>
          <a:p>
            <a:pPr>
              <a:defRPr sz="1000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В настоящее время предоставляются льготы </a:t>
            </a:r>
            <a:r>
              <a:rPr lang="ru-RU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инвестиционного, инновационного и социального характера, </a:t>
            </a:r>
          </a:p>
          <a:p>
            <a:pPr>
              <a:defRPr sz="1000"/>
            </a:pPr>
            <a:r>
              <a:rPr lang="ru-RU" sz="2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оказываются меры поддержки участникам СВО и членам их семей.</a:t>
            </a:r>
          </a:p>
        </p:txBody>
      </p:sp>
      <p:sp>
        <p:nvSpPr>
          <p:cNvPr id="7" name="AutoShape 6" descr="Картинки по запросу налоговая льгота"/>
          <p:cNvSpPr>
            <a:spLocks noChangeAspect="1" noChangeArrowheads="1"/>
          </p:cNvSpPr>
          <p:nvPr/>
        </p:nvSpPr>
        <p:spPr bwMode="auto">
          <a:xfrm>
            <a:off x="3882296" y="2486025"/>
            <a:ext cx="79248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3" r="39539" b="13272"/>
          <a:stretch/>
        </p:blipFill>
        <p:spPr bwMode="auto">
          <a:xfrm>
            <a:off x="6905625" y="1741267"/>
            <a:ext cx="4901471" cy="4864056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48025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07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48675" y="2944241"/>
            <a:ext cx="3743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1 034,2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млрд.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2026 году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494527" y="123440"/>
            <a:ext cx="10073586" cy="1631216"/>
            <a:chOff x="1494527" y="123440"/>
            <a:chExt cx="10073586" cy="163121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00488" y="462916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494527" y="123440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0708" y="1304818"/>
            <a:ext cx="1136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млрд.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руб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28542-9B93-44B9-86B8-56A74AA6BBB8}"/>
              </a:ext>
            </a:extLst>
          </p:cNvPr>
          <p:cNvSpPr txBox="1"/>
          <p:nvPr/>
        </p:nvSpPr>
        <p:spPr>
          <a:xfrm>
            <a:off x="84865" y="6211669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 </a:t>
            </a:r>
          </a:p>
          <a:p>
            <a:r>
              <a:rPr lang="ru-RU" dirty="0">
                <a:latin typeface="+mn-lt"/>
              </a:rPr>
              <a:t>на 2026 год и плановый период 2027-2028 годов 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602B4992-1688-4C8E-BEFA-AEDC9C921A2A}"/>
              </a:ext>
            </a:extLst>
          </p:cNvPr>
          <p:cNvGraphicFramePr>
            <a:graphicFrameLocks/>
          </p:cNvGraphicFramePr>
          <p:nvPr/>
        </p:nvGraphicFramePr>
        <p:xfrm>
          <a:off x="84865" y="1308637"/>
          <a:ext cx="8552949" cy="490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635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602"/>
            <a:ext cx="1219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 в расчете</a:t>
            </a:r>
          </a:p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на одного жителя*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250" y="2944241"/>
            <a:ext cx="37433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940,2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тыс.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2026 году в расчете на 1 жителя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387821" y="388619"/>
            <a:ext cx="10180292" cy="1631216"/>
            <a:chOff x="1387821" y="388619"/>
            <a:chExt cx="10180292" cy="163121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900488" y="731609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387821" y="388619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81426" y="1681281"/>
            <a:ext cx="96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тыс.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руб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1D436-853C-483B-9B00-64D0F55FF55B}"/>
              </a:ext>
            </a:extLst>
          </p:cNvPr>
          <p:cNvSpPr txBox="1"/>
          <p:nvPr/>
        </p:nvSpPr>
        <p:spPr>
          <a:xfrm>
            <a:off x="0" y="6257653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</a:t>
            </a:r>
          </a:p>
          <a:p>
            <a:r>
              <a:rPr lang="ru-RU" dirty="0">
                <a:latin typeface="+mn-lt"/>
              </a:rPr>
              <a:t>на 2026 год и плановый период 2027-2028 годов 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DB2F3025-1E6C-4911-8DAE-9F5D280D23C4}"/>
              </a:ext>
            </a:extLst>
          </p:cNvPr>
          <p:cNvGraphicFramePr>
            <a:graphicFrameLocks/>
          </p:cNvGraphicFramePr>
          <p:nvPr/>
        </p:nvGraphicFramePr>
        <p:xfrm>
          <a:off x="3672972" y="1681282"/>
          <a:ext cx="8519028" cy="4679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8826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0397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 (1)*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14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38300" y="1640417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Индекс потребительских цен, % к декабрю предыдущего года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8D7ED3-E6F9-4EC6-9020-B601F878486E}"/>
              </a:ext>
            </a:extLst>
          </p:cNvPr>
          <p:cNvSpPr txBox="1"/>
          <p:nvPr/>
        </p:nvSpPr>
        <p:spPr>
          <a:xfrm>
            <a:off x="372203" y="5767931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</a:t>
            </a:r>
          </a:p>
          <a:p>
            <a:r>
              <a:rPr lang="ru-RU" dirty="0">
                <a:latin typeface="+mn-lt"/>
              </a:rPr>
              <a:t>на 2026 год и плановый период 2027-2028 годов 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9289BA5E-9942-4466-B44A-75F57BF63C16}"/>
              </a:ext>
            </a:extLst>
          </p:cNvPr>
          <p:cNvGraphicFramePr>
            <a:graphicFrameLocks/>
          </p:cNvGraphicFramePr>
          <p:nvPr/>
        </p:nvGraphicFramePr>
        <p:xfrm>
          <a:off x="0" y="2241787"/>
          <a:ext cx="12192000" cy="2694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3885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 (2)*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50317" y="922822"/>
            <a:ext cx="7396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Площадь ввода в действие жилых домов, тыс. кв. м.</a:t>
            </a:r>
            <a:endParaRPr lang="ru-RU" sz="24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79972" y="3591274"/>
            <a:ext cx="8832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Объем инвестиций в основной капитал, млрд. руб.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7D3D91-4D87-46D1-91D7-24F6881128DA}"/>
              </a:ext>
            </a:extLst>
          </p:cNvPr>
          <p:cNvSpPr txBox="1"/>
          <p:nvPr/>
        </p:nvSpPr>
        <p:spPr>
          <a:xfrm>
            <a:off x="0" y="6225131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</a:t>
            </a:r>
          </a:p>
          <a:p>
            <a:r>
              <a:rPr lang="ru-RU" dirty="0">
                <a:latin typeface="+mn-lt"/>
              </a:rPr>
              <a:t>на 2026 год и плановый период 2027-2028 годов 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8F82DB4-DA52-4A59-8E34-5239BE65C957}"/>
              </a:ext>
            </a:extLst>
          </p:cNvPr>
          <p:cNvGraphicFramePr>
            <a:graphicFrameLocks/>
          </p:cNvGraphicFramePr>
          <p:nvPr/>
        </p:nvGraphicFramePr>
        <p:xfrm>
          <a:off x="0" y="1210509"/>
          <a:ext cx="12192000" cy="254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A5510051-7208-44DC-902B-7D7B9382E658}"/>
              </a:ext>
            </a:extLst>
          </p:cNvPr>
          <p:cNvGraphicFramePr>
            <a:graphicFrameLocks/>
          </p:cNvGraphicFramePr>
          <p:nvPr/>
        </p:nvGraphicFramePr>
        <p:xfrm>
          <a:off x="0" y="3948530"/>
          <a:ext cx="12192000" cy="2485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8468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EF843CF-FD6F-4E75-8554-5BD065F8EAAD}"/>
              </a:ext>
            </a:extLst>
          </p:cNvPr>
          <p:cNvSpPr txBox="1">
            <a:spLocks/>
          </p:cNvSpPr>
          <p:nvPr/>
        </p:nvSpPr>
        <p:spPr>
          <a:xfrm>
            <a:off x="5917896" y="444192"/>
            <a:ext cx="6132342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25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итогам </a:t>
            </a:r>
            <a:r>
              <a:rPr lang="en-US" sz="25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ru-RU" sz="25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полугодия 2025 года Липецкая область занимает 20 место среди субъектов РФ по уровню долговой нагрузки, 3 место среди субъектов ЦФО</a:t>
            </a:r>
            <a:endParaRPr lang="en-IN" sz="25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5AADBB-C6FE-4CD6-A072-3BEEFAFA5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254" y="2367795"/>
            <a:ext cx="3520870" cy="2464609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E1F29B2-E088-40DE-9FCF-DBE801217E4D}"/>
              </a:ext>
            </a:extLst>
          </p:cNvPr>
          <p:cNvSpPr txBox="1">
            <a:spLocks/>
          </p:cNvSpPr>
          <p:nvPr/>
        </p:nvSpPr>
        <p:spPr>
          <a:xfrm>
            <a:off x="5917896" y="5066773"/>
            <a:ext cx="6178858" cy="1347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kern="100" dirty="0">
                <a:solidFill>
                  <a:schemeClr val="accent5">
                    <a:lumMod val="75000"/>
                  </a:schemeClr>
                </a:solidFill>
              </a:rPr>
              <a:t>По оценке Министерства финансов Российской Федерации в 2025 году Липецкая область отнесена к группе заемщиков с </a:t>
            </a:r>
          </a:p>
          <a:p>
            <a:pPr marL="0" indent="0" algn="ctr">
              <a:buNone/>
            </a:pPr>
            <a:r>
              <a:rPr lang="ru-RU" sz="2200" b="1" u="sng" kern="100" dirty="0">
                <a:solidFill>
                  <a:schemeClr val="accent5">
                    <a:lumMod val="75000"/>
                  </a:schemeClr>
                </a:solidFill>
              </a:rPr>
              <a:t>ВЫСОКИМ уровнем долговой устойчивости</a:t>
            </a:r>
            <a:endParaRPr lang="ru-RU" sz="2200" b="1" u="sng" kern="100" dirty="0">
              <a:solidFill>
                <a:schemeClr val="accent5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D6DDB-9D8E-4FBA-9D21-E9BF1D0EC266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16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F19972-6073-4E00-A9C1-B8B5209FF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16" y="1049430"/>
            <a:ext cx="5012057" cy="509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79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414" y="486608"/>
            <a:ext cx="11896721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Рейтинги особой экономической зоны ППТ «Липецк»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54252-8CB5-4CA3-896A-533D45C759F0}"/>
              </a:ext>
            </a:extLst>
          </p:cNvPr>
          <p:cNvSpPr txBox="1"/>
          <p:nvPr/>
        </p:nvSpPr>
        <p:spPr>
          <a:xfrm>
            <a:off x="1322773" y="1132939"/>
            <a:ext cx="984533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1</a:t>
            </a:r>
            <a:r>
              <a:rPr lang="ru-RU" sz="23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В VII</a:t>
            </a:r>
            <a:r>
              <a:rPr lang="en-US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Национальном рейтинге инвестиционной привлекательности особых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экономических зон России</a:t>
            </a:r>
            <a:r>
              <a:rPr lang="en-US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2000" b="1" dirty="0">
              <a:solidFill>
                <a:srgbClr val="534F4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https:// https://www.kommersant.ru/doc/7382684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E4A5A-AFC1-441D-86F1-9E0242823D39}"/>
              </a:ext>
            </a:extLst>
          </p:cNvPr>
          <p:cNvSpPr txBox="1"/>
          <p:nvPr/>
        </p:nvSpPr>
        <p:spPr>
          <a:xfrm>
            <a:off x="633414" y="2507263"/>
            <a:ext cx="113129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Входит в пятерку лучших среди особых экономических зон промышленно-производственного типа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по результатам оценки эффективности функционирования особых экономических зон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за 202</a:t>
            </a:r>
            <a:r>
              <a:rPr lang="en-US" sz="20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4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год, проведенной Министерства экономического развития РФ</a:t>
            </a:r>
            <a:endParaRPr lang="en-US" sz="2000" b="1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https://www.economy.gov.ru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F2E0F-FE97-4343-B0B0-B196A3CAEE27}"/>
              </a:ext>
            </a:extLst>
          </p:cNvPr>
          <p:cNvSpPr txBox="1"/>
          <p:nvPr/>
        </p:nvSpPr>
        <p:spPr>
          <a:xfrm>
            <a:off x="149703" y="4266307"/>
            <a:ext cx="103525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 национальной премии в номинации «Лучшая площадка для мероприятий: объекты промышленности» </a:t>
            </a:r>
          </a:p>
          <a:p>
            <a:pPr algn="ctr"/>
            <a:r>
              <a:rPr lang="ru-RU" sz="2000" b="1" dirty="0" err="1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Russian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Business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Travel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&amp; MICE </a:t>
            </a:r>
            <a:r>
              <a:rPr lang="ru-RU" sz="2000" b="1" dirty="0" err="1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Award</a:t>
            </a:r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– ведущая российская премия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 для лучших компаний сферы делового туризма и MICE. 20.12.2023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https://sezlipetsk.ru/news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15A8DB1-BF5B-449B-8175-F87E6A7B6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710" l="3645" r="90000">
                        <a14:foregroundMark x1="63364" y1="44839" x2="53551" y2="53710"/>
                        <a14:foregroundMark x1="53551" y1="53710" x2="62336" y2="48548"/>
                        <a14:foregroundMark x1="49439" y1="57419" x2="4299" y2="83065"/>
                        <a14:foregroundMark x1="4299" y1="83065" x2="15327" y2="88548"/>
                        <a14:foregroundMark x1="15327" y1="88548" x2="23084" y2="88548"/>
                        <a14:foregroundMark x1="4486" y1="83065" x2="6449" y2="85645"/>
                        <a14:foregroundMark x1="13458" y1="73710" x2="6449" y2="81452"/>
                        <a14:foregroundMark x1="3645" y1="84032" x2="19533" y2="87097"/>
                        <a14:foregroundMark x1="52243" y1="88226" x2="75794" y2="85968"/>
                        <a14:foregroundMark x1="75794" y1="85968" x2="53832" y2="87097"/>
                        <a14:foregroundMark x1="53832" y1="87097" x2="66075" y2="84839"/>
                        <a14:foregroundMark x1="66075" y1="84839" x2="53364" y2="85645"/>
                        <a14:foregroundMark x1="53364" y1="85645" x2="64112" y2="83065"/>
                        <a14:foregroundMark x1="64112" y1="83065" x2="65701" y2="81452"/>
                        <a14:foregroundMark x1="52430" y1="88871" x2="75981" y2="87097"/>
                        <a14:foregroundMark x1="75981" y1="87097" x2="54579" y2="90000"/>
                        <a14:foregroundMark x1="89533" y1="89677" x2="89533" y2="89677"/>
                        <a14:foregroundMark x1="85888" y1="63387" x2="86262" y2="74194"/>
                        <a14:foregroundMark x1="86916" y1="64516" x2="86916" y2="64516"/>
                        <a14:foregroundMark x1="4486" y1="85161" x2="15607" y2="88548"/>
                        <a14:foregroundMark x1="15607" y1="88548" x2="4860" y2="90323"/>
                        <a14:foregroundMark x1="4860" y1="90323" x2="4953" y2="90323"/>
                        <a14:foregroundMark x1="24206" y1="88871" x2="24206" y2="88871"/>
                        <a14:foregroundMark x1="5607" y1="90806" x2="88037" y2="93710"/>
                        <a14:foregroundMark x1="88037" y1="93710" x2="87196" y2="8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88" y="4266307"/>
            <a:ext cx="8107169" cy="26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79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5556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Оценка качества управления</a:t>
            </a:r>
          </a:p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региональными финансами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6712" y="1640317"/>
            <a:ext cx="734853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Липецкая область по результатам проведенной Министерством финансов Российской Федерации оценки качества управления региональными финансами за 2024 год отнесена к субъектам Российской Федерации с</a:t>
            </a:r>
          </a:p>
          <a:p>
            <a:pPr algn="ctr"/>
            <a:r>
              <a:rPr lang="ru-RU" sz="26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30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ВЫСОКИМ КАЧЕСТВОМ </a:t>
            </a:r>
          </a:p>
          <a:p>
            <a:pPr algn="ctr"/>
            <a:r>
              <a:rPr lang="ru-RU" sz="26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управления региональными финансами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35" y="1031219"/>
            <a:ext cx="5057295" cy="50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B60665-6BF6-4EF4-8A88-85453A114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112" y="4730546"/>
            <a:ext cx="1631738" cy="163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5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720643" y="935851"/>
            <a:ext cx="4471358" cy="4076096"/>
            <a:chOff x="7025721" y="1085851"/>
            <a:chExt cx="5060723" cy="4923440"/>
          </a:xfrm>
          <a:solidFill>
            <a:schemeClr val="accent3">
              <a:lumMod val="50000"/>
            </a:schemeClr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9145588" y="1085851"/>
              <a:ext cx="1111250" cy="1644650"/>
            </a:xfrm>
            <a:custGeom>
              <a:avLst/>
              <a:gdLst>
                <a:gd name="T0" fmla="*/ 37 w 769"/>
                <a:gd name="T1" fmla="*/ 296 h 1138"/>
                <a:gd name="T2" fmla="*/ 108 w 769"/>
                <a:gd name="T3" fmla="*/ 296 h 1138"/>
                <a:gd name="T4" fmla="*/ 97 w 769"/>
                <a:gd name="T5" fmla="*/ 325 h 1138"/>
                <a:gd name="T6" fmla="*/ 168 w 769"/>
                <a:gd name="T7" fmla="*/ 351 h 1138"/>
                <a:gd name="T8" fmla="*/ 259 w 769"/>
                <a:gd name="T9" fmla="*/ 332 h 1138"/>
                <a:gd name="T10" fmla="*/ 298 w 769"/>
                <a:gd name="T11" fmla="*/ 450 h 1138"/>
                <a:gd name="T12" fmla="*/ 222 w 769"/>
                <a:gd name="T13" fmla="*/ 472 h 1138"/>
                <a:gd name="T14" fmla="*/ 171 w 769"/>
                <a:gd name="T15" fmla="*/ 477 h 1138"/>
                <a:gd name="T16" fmla="*/ 195 w 769"/>
                <a:gd name="T17" fmla="*/ 520 h 1138"/>
                <a:gd name="T18" fmla="*/ 177 w 769"/>
                <a:gd name="T19" fmla="*/ 565 h 1138"/>
                <a:gd name="T20" fmla="*/ 199 w 769"/>
                <a:gd name="T21" fmla="*/ 680 h 1138"/>
                <a:gd name="T22" fmla="*/ 151 w 769"/>
                <a:gd name="T23" fmla="*/ 754 h 1138"/>
                <a:gd name="T24" fmla="*/ 131 w 769"/>
                <a:gd name="T25" fmla="*/ 802 h 1138"/>
                <a:gd name="T26" fmla="*/ 107 w 769"/>
                <a:gd name="T27" fmla="*/ 828 h 1138"/>
                <a:gd name="T28" fmla="*/ 49 w 769"/>
                <a:gd name="T29" fmla="*/ 807 h 1138"/>
                <a:gd name="T30" fmla="*/ 37 w 769"/>
                <a:gd name="T31" fmla="*/ 823 h 1138"/>
                <a:gd name="T32" fmla="*/ 95 w 769"/>
                <a:gd name="T33" fmla="*/ 858 h 1138"/>
                <a:gd name="T34" fmla="*/ 157 w 769"/>
                <a:gd name="T35" fmla="*/ 889 h 1138"/>
                <a:gd name="T36" fmla="*/ 174 w 769"/>
                <a:gd name="T37" fmla="*/ 920 h 1138"/>
                <a:gd name="T38" fmla="*/ 281 w 769"/>
                <a:gd name="T39" fmla="*/ 917 h 1138"/>
                <a:gd name="T40" fmla="*/ 360 w 769"/>
                <a:gd name="T41" fmla="*/ 898 h 1138"/>
                <a:gd name="T42" fmla="*/ 408 w 769"/>
                <a:gd name="T43" fmla="*/ 916 h 1138"/>
                <a:gd name="T44" fmla="*/ 420 w 769"/>
                <a:gd name="T45" fmla="*/ 982 h 1138"/>
                <a:gd name="T46" fmla="*/ 456 w 769"/>
                <a:gd name="T47" fmla="*/ 1036 h 1138"/>
                <a:gd name="T48" fmla="*/ 561 w 769"/>
                <a:gd name="T49" fmla="*/ 981 h 1138"/>
                <a:gd name="T50" fmla="*/ 586 w 769"/>
                <a:gd name="T51" fmla="*/ 889 h 1138"/>
                <a:gd name="T52" fmla="*/ 599 w 769"/>
                <a:gd name="T53" fmla="*/ 832 h 1138"/>
                <a:gd name="T54" fmla="*/ 586 w 769"/>
                <a:gd name="T55" fmla="*/ 630 h 1138"/>
                <a:gd name="T56" fmla="*/ 622 w 769"/>
                <a:gd name="T57" fmla="*/ 531 h 1138"/>
                <a:gd name="T58" fmla="*/ 700 w 769"/>
                <a:gd name="T59" fmla="*/ 512 h 1138"/>
                <a:gd name="T60" fmla="*/ 667 w 769"/>
                <a:gd name="T61" fmla="*/ 460 h 1138"/>
                <a:gd name="T62" fmla="*/ 632 w 769"/>
                <a:gd name="T63" fmla="*/ 392 h 1138"/>
                <a:gd name="T64" fmla="*/ 571 w 769"/>
                <a:gd name="T65" fmla="*/ 361 h 1138"/>
                <a:gd name="T66" fmla="*/ 447 w 769"/>
                <a:gd name="T67" fmla="*/ 275 h 1138"/>
                <a:gd name="T68" fmla="*/ 443 w 769"/>
                <a:gd name="T69" fmla="*/ 194 h 1138"/>
                <a:gd name="T70" fmla="*/ 417 w 769"/>
                <a:gd name="T71" fmla="*/ 130 h 1138"/>
                <a:gd name="T72" fmla="*/ 428 w 769"/>
                <a:gd name="T73" fmla="*/ 95 h 1138"/>
                <a:gd name="T74" fmla="*/ 338 w 769"/>
                <a:gd name="T75" fmla="*/ 36 h 1138"/>
                <a:gd name="T76" fmla="*/ 249 w 769"/>
                <a:gd name="T77" fmla="*/ 22 h 1138"/>
                <a:gd name="T78" fmla="*/ 167 w 769"/>
                <a:gd name="T79" fmla="*/ 48 h 1138"/>
                <a:gd name="T80" fmla="*/ 73 w 769"/>
                <a:gd name="T81" fmla="*/ 82 h 1138"/>
                <a:gd name="T82" fmla="*/ 7 w 769"/>
                <a:gd name="T83" fmla="*/ 132 h 1138"/>
                <a:gd name="T84" fmla="*/ 0 w 769"/>
                <a:gd name="T85" fmla="*/ 275 h 11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69"/>
                <a:gd name="T130" fmla="*/ 0 h 1138"/>
                <a:gd name="T131" fmla="*/ 769 w 769"/>
                <a:gd name="T132" fmla="*/ 1138 h 11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69" h="1138">
                  <a:moveTo>
                    <a:pt x="0" y="302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93" y="318"/>
                    <a:pt x="93" y="318"/>
                    <a:pt x="93" y="318"/>
                  </a:cubicBezTo>
                  <a:cubicBezTo>
                    <a:pt x="119" y="325"/>
                    <a:pt x="119" y="325"/>
                    <a:pt x="119" y="325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07" y="357"/>
                    <a:pt x="107" y="357"/>
                    <a:pt x="107" y="357"/>
                  </a:cubicBezTo>
                  <a:cubicBezTo>
                    <a:pt x="116" y="377"/>
                    <a:pt x="116" y="377"/>
                    <a:pt x="116" y="377"/>
                  </a:cubicBezTo>
                  <a:cubicBezTo>
                    <a:pt x="116" y="377"/>
                    <a:pt x="183" y="387"/>
                    <a:pt x="185" y="386"/>
                  </a:cubicBezTo>
                  <a:cubicBezTo>
                    <a:pt x="187" y="385"/>
                    <a:pt x="231" y="362"/>
                    <a:pt x="231" y="362"/>
                  </a:cubicBezTo>
                  <a:cubicBezTo>
                    <a:pt x="285" y="365"/>
                    <a:pt x="285" y="365"/>
                    <a:pt x="285" y="365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27" y="494"/>
                    <a:pt x="327" y="494"/>
                    <a:pt x="327" y="494"/>
                  </a:cubicBezTo>
                  <a:cubicBezTo>
                    <a:pt x="273" y="531"/>
                    <a:pt x="273" y="531"/>
                    <a:pt x="273" y="531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12" y="519"/>
                    <a:pt x="212" y="519"/>
                    <a:pt x="212" y="519"/>
                  </a:cubicBezTo>
                  <a:cubicBezTo>
                    <a:pt x="188" y="524"/>
                    <a:pt x="188" y="524"/>
                    <a:pt x="188" y="524"/>
                  </a:cubicBezTo>
                  <a:cubicBezTo>
                    <a:pt x="188" y="541"/>
                    <a:pt x="188" y="541"/>
                    <a:pt x="188" y="541"/>
                  </a:cubicBezTo>
                  <a:cubicBezTo>
                    <a:pt x="214" y="571"/>
                    <a:pt x="214" y="571"/>
                    <a:pt x="214" y="571"/>
                  </a:cubicBezTo>
                  <a:cubicBezTo>
                    <a:pt x="211" y="596"/>
                    <a:pt x="211" y="596"/>
                    <a:pt x="211" y="596"/>
                  </a:cubicBezTo>
                  <a:cubicBezTo>
                    <a:pt x="194" y="621"/>
                    <a:pt x="194" y="621"/>
                    <a:pt x="194" y="621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219" y="747"/>
                    <a:pt x="219" y="747"/>
                    <a:pt x="219" y="747"/>
                  </a:cubicBezTo>
                  <a:cubicBezTo>
                    <a:pt x="216" y="790"/>
                    <a:pt x="216" y="790"/>
                    <a:pt x="216" y="790"/>
                  </a:cubicBezTo>
                  <a:cubicBezTo>
                    <a:pt x="216" y="790"/>
                    <a:pt x="168" y="828"/>
                    <a:pt x="166" y="828"/>
                  </a:cubicBezTo>
                  <a:cubicBezTo>
                    <a:pt x="164" y="828"/>
                    <a:pt x="147" y="843"/>
                    <a:pt x="147" y="843"/>
                  </a:cubicBezTo>
                  <a:cubicBezTo>
                    <a:pt x="144" y="881"/>
                    <a:pt x="144" y="881"/>
                    <a:pt x="144" y="881"/>
                  </a:cubicBezTo>
                  <a:cubicBezTo>
                    <a:pt x="135" y="906"/>
                    <a:pt x="135" y="906"/>
                    <a:pt x="135" y="906"/>
                  </a:cubicBezTo>
                  <a:cubicBezTo>
                    <a:pt x="117" y="910"/>
                    <a:pt x="117" y="910"/>
                    <a:pt x="117" y="910"/>
                  </a:cubicBezTo>
                  <a:cubicBezTo>
                    <a:pt x="78" y="893"/>
                    <a:pt x="78" y="893"/>
                    <a:pt x="78" y="893"/>
                  </a:cubicBezTo>
                  <a:cubicBezTo>
                    <a:pt x="54" y="886"/>
                    <a:pt x="54" y="886"/>
                    <a:pt x="54" y="886"/>
                  </a:cubicBezTo>
                  <a:cubicBezTo>
                    <a:pt x="34" y="892"/>
                    <a:pt x="34" y="892"/>
                    <a:pt x="34" y="892"/>
                  </a:cubicBezTo>
                  <a:cubicBezTo>
                    <a:pt x="34" y="892"/>
                    <a:pt x="39" y="903"/>
                    <a:pt x="41" y="904"/>
                  </a:cubicBezTo>
                  <a:cubicBezTo>
                    <a:pt x="43" y="906"/>
                    <a:pt x="91" y="932"/>
                    <a:pt x="91" y="932"/>
                  </a:cubicBezTo>
                  <a:cubicBezTo>
                    <a:pt x="104" y="943"/>
                    <a:pt x="104" y="943"/>
                    <a:pt x="104" y="943"/>
                  </a:cubicBezTo>
                  <a:cubicBezTo>
                    <a:pt x="160" y="946"/>
                    <a:pt x="160" y="946"/>
                    <a:pt x="160" y="946"/>
                  </a:cubicBezTo>
                  <a:cubicBezTo>
                    <a:pt x="172" y="977"/>
                    <a:pt x="172" y="977"/>
                    <a:pt x="172" y="977"/>
                  </a:cubicBezTo>
                  <a:cubicBezTo>
                    <a:pt x="177" y="994"/>
                    <a:pt x="177" y="994"/>
                    <a:pt x="177" y="994"/>
                  </a:cubicBezTo>
                  <a:cubicBezTo>
                    <a:pt x="191" y="1011"/>
                    <a:pt x="191" y="1011"/>
                    <a:pt x="191" y="1011"/>
                  </a:cubicBezTo>
                  <a:cubicBezTo>
                    <a:pt x="191" y="1011"/>
                    <a:pt x="249" y="1013"/>
                    <a:pt x="251" y="1011"/>
                  </a:cubicBezTo>
                  <a:cubicBezTo>
                    <a:pt x="253" y="1009"/>
                    <a:pt x="306" y="1007"/>
                    <a:pt x="309" y="1007"/>
                  </a:cubicBezTo>
                  <a:cubicBezTo>
                    <a:pt x="311" y="1007"/>
                    <a:pt x="342" y="1006"/>
                    <a:pt x="345" y="1004"/>
                  </a:cubicBezTo>
                  <a:cubicBezTo>
                    <a:pt x="349" y="1002"/>
                    <a:pt x="393" y="986"/>
                    <a:pt x="395" y="986"/>
                  </a:cubicBezTo>
                  <a:cubicBezTo>
                    <a:pt x="397" y="986"/>
                    <a:pt x="425" y="994"/>
                    <a:pt x="428" y="994"/>
                  </a:cubicBezTo>
                  <a:cubicBezTo>
                    <a:pt x="431" y="995"/>
                    <a:pt x="448" y="1006"/>
                    <a:pt x="448" y="1006"/>
                  </a:cubicBezTo>
                  <a:cubicBezTo>
                    <a:pt x="448" y="1006"/>
                    <a:pt x="438" y="1038"/>
                    <a:pt x="439" y="1040"/>
                  </a:cubicBezTo>
                  <a:cubicBezTo>
                    <a:pt x="440" y="1043"/>
                    <a:pt x="461" y="1079"/>
                    <a:pt x="461" y="1079"/>
                  </a:cubicBezTo>
                  <a:cubicBezTo>
                    <a:pt x="455" y="1115"/>
                    <a:pt x="455" y="1115"/>
                    <a:pt x="455" y="1115"/>
                  </a:cubicBezTo>
                  <a:cubicBezTo>
                    <a:pt x="501" y="1138"/>
                    <a:pt x="501" y="1138"/>
                    <a:pt x="501" y="1138"/>
                  </a:cubicBezTo>
                  <a:cubicBezTo>
                    <a:pt x="501" y="1138"/>
                    <a:pt x="610" y="1098"/>
                    <a:pt x="610" y="1095"/>
                  </a:cubicBezTo>
                  <a:cubicBezTo>
                    <a:pt x="610" y="1092"/>
                    <a:pt x="616" y="1078"/>
                    <a:pt x="616" y="1078"/>
                  </a:cubicBezTo>
                  <a:cubicBezTo>
                    <a:pt x="664" y="1030"/>
                    <a:pt x="664" y="1030"/>
                    <a:pt x="664" y="1030"/>
                  </a:cubicBezTo>
                  <a:cubicBezTo>
                    <a:pt x="664" y="1030"/>
                    <a:pt x="644" y="980"/>
                    <a:pt x="644" y="976"/>
                  </a:cubicBezTo>
                  <a:cubicBezTo>
                    <a:pt x="645" y="973"/>
                    <a:pt x="644" y="923"/>
                    <a:pt x="644" y="923"/>
                  </a:cubicBezTo>
                  <a:cubicBezTo>
                    <a:pt x="658" y="914"/>
                    <a:pt x="658" y="914"/>
                    <a:pt x="658" y="914"/>
                  </a:cubicBezTo>
                  <a:cubicBezTo>
                    <a:pt x="644" y="843"/>
                    <a:pt x="644" y="843"/>
                    <a:pt x="644" y="843"/>
                  </a:cubicBezTo>
                  <a:cubicBezTo>
                    <a:pt x="644" y="692"/>
                    <a:pt x="644" y="692"/>
                    <a:pt x="644" y="692"/>
                  </a:cubicBezTo>
                  <a:cubicBezTo>
                    <a:pt x="644" y="692"/>
                    <a:pt x="655" y="619"/>
                    <a:pt x="655" y="617"/>
                  </a:cubicBezTo>
                  <a:cubicBezTo>
                    <a:pt x="655" y="615"/>
                    <a:pt x="683" y="583"/>
                    <a:pt x="683" y="583"/>
                  </a:cubicBezTo>
                  <a:cubicBezTo>
                    <a:pt x="683" y="583"/>
                    <a:pt x="769" y="583"/>
                    <a:pt x="769" y="581"/>
                  </a:cubicBezTo>
                  <a:cubicBezTo>
                    <a:pt x="769" y="579"/>
                    <a:pt x="769" y="562"/>
                    <a:pt x="769" y="562"/>
                  </a:cubicBezTo>
                  <a:cubicBezTo>
                    <a:pt x="728" y="549"/>
                    <a:pt x="728" y="549"/>
                    <a:pt x="728" y="549"/>
                  </a:cubicBezTo>
                  <a:cubicBezTo>
                    <a:pt x="733" y="505"/>
                    <a:pt x="733" y="505"/>
                    <a:pt x="733" y="505"/>
                  </a:cubicBezTo>
                  <a:cubicBezTo>
                    <a:pt x="734" y="487"/>
                    <a:pt x="734" y="487"/>
                    <a:pt x="734" y="487"/>
                  </a:cubicBezTo>
                  <a:cubicBezTo>
                    <a:pt x="694" y="431"/>
                    <a:pt x="694" y="431"/>
                    <a:pt x="694" y="431"/>
                  </a:cubicBezTo>
                  <a:cubicBezTo>
                    <a:pt x="661" y="428"/>
                    <a:pt x="661" y="428"/>
                    <a:pt x="661" y="428"/>
                  </a:cubicBezTo>
                  <a:cubicBezTo>
                    <a:pt x="661" y="428"/>
                    <a:pt x="631" y="397"/>
                    <a:pt x="627" y="396"/>
                  </a:cubicBezTo>
                  <a:cubicBezTo>
                    <a:pt x="622" y="395"/>
                    <a:pt x="562" y="384"/>
                    <a:pt x="562" y="384"/>
                  </a:cubicBezTo>
                  <a:cubicBezTo>
                    <a:pt x="562" y="384"/>
                    <a:pt x="493" y="306"/>
                    <a:pt x="491" y="302"/>
                  </a:cubicBezTo>
                  <a:cubicBezTo>
                    <a:pt x="489" y="299"/>
                    <a:pt x="472" y="234"/>
                    <a:pt x="472" y="234"/>
                  </a:cubicBezTo>
                  <a:cubicBezTo>
                    <a:pt x="487" y="213"/>
                    <a:pt x="487" y="213"/>
                    <a:pt x="487" y="213"/>
                  </a:cubicBezTo>
                  <a:cubicBezTo>
                    <a:pt x="460" y="174"/>
                    <a:pt x="460" y="174"/>
                    <a:pt x="460" y="174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469" y="135"/>
                    <a:pt x="469" y="135"/>
                    <a:pt x="469" y="135"/>
                  </a:cubicBezTo>
                  <a:cubicBezTo>
                    <a:pt x="470" y="104"/>
                    <a:pt x="470" y="104"/>
                    <a:pt x="470" y="104"/>
                  </a:cubicBezTo>
                  <a:cubicBezTo>
                    <a:pt x="470" y="104"/>
                    <a:pt x="377" y="65"/>
                    <a:pt x="377" y="63"/>
                  </a:cubicBezTo>
                  <a:cubicBezTo>
                    <a:pt x="377" y="61"/>
                    <a:pt x="371" y="39"/>
                    <a:pt x="371" y="39"/>
                  </a:cubicBezTo>
                  <a:cubicBezTo>
                    <a:pt x="314" y="13"/>
                    <a:pt x="314" y="13"/>
                    <a:pt x="314" y="13"/>
                  </a:cubicBezTo>
                  <a:cubicBezTo>
                    <a:pt x="273" y="24"/>
                    <a:pt x="273" y="24"/>
                    <a:pt x="273" y="24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44" y="0"/>
                    <a:pt x="186" y="53"/>
                    <a:pt x="183" y="53"/>
                  </a:cubicBezTo>
                  <a:cubicBezTo>
                    <a:pt x="180" y="53"/>
                    <a:pt x="113" y="59"/>
                    <a:pt x="113" y="59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27" y="166"/>
                    <a:pt x="27" y="166"/>
                    <a:pt x="27" y="166"/>
                  </a:cubicBez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025721" y="1346803"/>
              <a:ext cx="5060723" cy="4662488"/>
              <a:chOff x="6008914" y="1125538"/>
              <a:chExt cx="5060723" cy="4662488"/>
            </a:xfrm>
            <a:grpFill/>
          </p:grpSpPr>
          <p:sp>
            <p:nvSpPr>
              <p:cNvPr id="10" name="Freeform 4"/>
              <p:cNvSpPr>
                <a:spLocks/>
              </p:cNvSpPr>
              <p:nvPr/>
            </p:nvSpPr>
            <p:spPr bwMode="auto">
              <a:xfrm>
                <a:off x="6272472" y="4886759"/>
                <a:ext cx="568353" cy="842962"/>
              </a:xfrm>
              <a:custGeom>
                <a:avLst/>
                <a:gdLst>
                  <a:gd name="T0" fmla="*/ 310 w 573"/>
                  <a:gd name="T1" fmla="*/ 0 h 601"/>
                  <a:gd name="T2" fmla="*/ 234 w 573"/>
                  <a:gd name="T3" fmla="*/ 0 h 601"/>
                  <a:gd name="T4" fmla="*/ 207 w 573"/>
                  <a:gd name="T5" fmla="*/ 20 h 601"/>
                  <a:gd name="T6" fmla="*/ 164 w 573"/>
                  <a:gd name="T7" fmla="*/ 45 h 601"/>
                  <a:gd name="T8" fmla="*/ 150 w 573"/>
                  <a:gd name="T9" fmla="*/ 65 h 601"/>
                  <a:gd name="T10" fmla="*/ 117 w 573"/>
                  <a:gd name="T11" fmla="*/ 65 h 601"/>
                  <a:gd name="T12" fmla="*/ 86 w 573"/>
                  <a:gd name="T13" fmla="*/ 81 h 601"/>
                  <a:gd name="T14" fmla="*/ 78 w 573"/>
                  <a:gd name="T15" fmla="*/ 108 h 601"/>
                  <a:gd name="T16" fmla="*/ 54 w 573"/>
                  <a:gd name="T17" fmla="*/ 131 h 601"/>
                  <a:gd name="T18" fmla="*/ 34 w 573"/>
                  <a:gd name="T19" fmla="*/ 131 h 601"/>
                  <a:gd name="T20" fmla="*/ 19 w 573"/>
                  <a:gd name="T21" fmla="*/ 147 h 601"/>
                  <a:gd name="T22" fmla="*/ 46 w 573"/>
                  <a:gd name="T23" fmla="*/ 179 h 601"/>
                  <a:gd name="T24" fmla="*/ 43 w 573"/>
                  <a:gd name="T25" fmla="*/ 214 h 601"/>
                  <a:gd name="T26" fmla="*/ 19 w 573"/>
                  <a:gd name="T27" fmla="*/ 245 h 601"/>
                  <a:gd name="T28" fmla="*/ 19 w 573"/>
                  <a:gd name="T29" fmla="*/ 295 h 601"/>
                  <a:gd name="T30" fmla="*/ 19 w 573"/>
                  <a:gd name="T31" fmla="*/ 366 h 601"/>
                  <a:gd name="T32" fmla="*/ 0 w 573"/>
                  <a:gd name="T33" fmla="*/ 388 h 601"/>
                  <a:gd name="T34" fmla="*/ 0 w 573"/>
                  <a:gd name="T35" fmla="*/ 423 h 601"/>
                  <a:gd name="T36" fmla="*/ 51 w 573"/>
                  <a:gd name="T37" fmla="*/ 465 h 601"/>
                  <a:gd name="T38" fmla="*/ 65 w 573"/>
                  <a:gd name="T39" fmla="*/ 496 h 601"/>
                  <a:gd name="T40" fmla="*/ 66 w 573"/>
                  <a:gd name="T41" fmla="*/ 530 h 601"/>
                  <a:gd name="T42" fmla="*/ 79 w 573"/>
                  <a:gd name="T43" fmla="*/ 564 h 601"/>
                  <a:gd name="T44" fmla="*/ 112 w 573"/>
                  <a:gd name="T45" fmla="*/ 576 h 601"/>
                  <a:gd name="T46" fmla="*/ 123 w 573"/>
                  <a:gd name="T47" fmla="*/ 564 h 601"/>
                  <a:gd name="T48" fmla="*/ 154 w 573"/>
                  <a:gd name="T49" fmla="*/ 566 h 601"/>
                  <a:gd name="T50" fmla="*/ 192 w 573"/>
                  <a:gd name="T51" fmla="*/ 601 h 601"/>
                  <a:gd name="T52" fmla="*/ 385 w 573"/>
                  <a:gd name="T53" fmla="*/ 601 h 601"/>
                  <a:gd name="T54" fmla="*/ 441 w 573"/>
                  <a:gd name="T55" fmla="*/ 557 h 601"/>
                  <a:gd name="T56" fmla="*/ 475 w 573"/>
                  <a:gd name="T57" fmla="*/ 557 h 601"/>
                  <a:gd name="T58" fmla="*/ 512 w 573"/>
                  <a:gd name="T59" fmla="*/ 592 h 601"/>
                  <a:gd name="T60" fmla="*/ 534 w 573"/>
                  <a:gd name="T61" fmla="*/ 587 h 601"/>
                  <a:gd name="T62" fmla="*/ 558 w 573"/>
                  <a:gd name="T63" fmla="*/ 577 h 601"/>
                  <a:gd name="T64" fmla="*/ 573 w 573"/>
                  <a:gd name="T65" fmla="*/ 547 h 601"/>
                  <a:gd name="T66" fmla="*/ 517 w 573"/>
                  <a:gd name="T67" fmla="*/ 525 h 601"/>
                  <a:gd name="T68" fmla="*/ 460 w 573"/>
                  <a:gd name="T69" fmla="*/ 498 h 601"/>
                  <a:gd name="T70" fmla="*/ 424 w 573"/>
                  <a:gd name="T71" fmla="*/ 479 h 601"/>
                  <a:gd name="T72" fmla="*/ 407 w 573"/>
                  <a:gd name="T73" fmla="*/ 470 h 601"/>
                  <a:gd name="T74" fmla="*/ 411 w 573"/>
                  <a:gd name="T75" fmla="*/ 445 h 601"/>
                  <a:gd name="T76" fmla="*/ 437 w 573"/>
                  <a:gd name="T77" fmla="*/ 423 h 601"/>
                  <a:gd name="T78" fmla="*/ 453 w 573"/>
                  <a:gd name="T79" fmla="*/ 412 h 601"/>
                  <a:gd name="T80" fmla="*/ 456 w 573"/>
                  <a:gd name="T81" fmla="*/ 402 h 601"/>
                  <a:gd name="T82" fmla="*/ 451 w 573"/>
                  <a:gd name="T83" fmla="*/ 379 h 601"/>
                  <a:gd name="T84" fmla="*/ 427 w 573"/>
                  <a:gd name="T85" fmla="*/ 361 h 601"/>
                  <a:gd name="T86" fmla="*/ 437 w 573"/>
                  <a:gd name="T87" fmla="*/ 341 h 601"/>
                  <a:gd name="T88" fmla="*/ 439 w 573"/>
                  <a:gd name="T89" fmla="*/ 301 h 601"/>
                  <a:gd name="T90" fmla="*/ 423 w 573"/>
                  <a:gd name="T91" fmla="*/ 286 h 601"/>
                  <a:gd name="T92" fmla="*/ 350 w 573"/>
                  <a:gd name="T93" fmla="*/ 264 h 601"/>
                  <a:gd name="T94" fmla="*/ 349 w 573"/>
                  <a:gd name="T95" fmla="*/ 245 h 601"/>
                  <a:gd name="T96" fmla="*/ 360 w 573"/>
                  <a:gd name="T97" fmla="*/ 232 h 601"/>
                  <a:gd name="T98" fmla="*/ 374 w 573"/>
                  <a:gd name="T99" fmla="*/ 191 h 601"/>
                  <a:gd name="T100" fmla="*/ 378 w 573"/>
                  <a:gd name="T101" fmla="*/ 168 h 601"/>
                  <a:gd name="T102" fmla="*/ 362 w 573"/>
                  <a:gd name="T103" fmla="*/ 161 h 601"/>
                  <a:gd name="T104" fmla="*/ 308 w 573"/>
                  <a:gd name="T105" fmla="*/ 161 h 601"/>
                  <a:gd name="T106" fmla="*/ 276 w 573"/>
                  <a:gd name="T107" fmla="*/ 149 h 601"/>
                  <a:gd name="T108" fmla="*/ 272 w 573"/>
                  <a:gd name="T109" fmla="*/ 125 h 601"/>
                  <a:gd name="T110" fmla="*/ 296 w 573"/>
                  <a:gd name="T111" fmla="*/ 84 h 601"/>
                  <a:gd name="T112" fmla="*/ 338 w 573"/>
                  <a:gd name="T113" fmla="*/ 44 h 601"/>
                  <a:gd name="T114" fmla="*/ 340 w 573"/>
                  <a:gd name="T115" fmla="*/ 32 h 601"/>
                  <a:gd name="T116" fmla="*/ 310 w 573"/>
                  <a:gd name="T117" fmla="*/ 0 h 60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73"/>
                  <a:gd name="T178" fmla="*/ 0 h 601"/>
                  <a:gd name="T179" fmla="*/ 573 w 573"/>
                  <a:gd name="T180" fmla="*/ 601 h 60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73" h="601">
                    <a:moveTo>
                      <a:pt x="310" y="0"/>
                    </a:moveTo>
                    <a:lnTo>
                      <a:pt x="234" y="0"/>
                    </a:lnTo>
                    <a:lnTo>
                      <a:pt x="207" y="20"/>
                    </a:lnTo>
                    <a:lnTo>
                      <a:pt x="164" y="45"/>
                    </a:lnTo>
                    <a:lnTo>
                      <a:pt x="150" y="65"/>
                    </a:lnTo>
                    <a:lnTo>
                      <a:pt x="117" y="65"/>
                    </a:lnTo>
                    <a:lnTo>
                      <a:pt x="86" y="81"/>
                    </a:lnTo>
                    <a:lnTo>
                      <a:pt x="78" y="108"/>
                    </a:lnTo>
                    <a:lnTo>
                      <a:pt x="54" y="131"/>
                    </a:lnTo>
                    <a:lnTo>
                      <a:pt x="34" y="131"/>
                    </a:lnTo>
                    <a:lnTo>
                      <a:pt x="19" y="147"/>
                    </a:lnTo>
                    <a:lnTo>
                      <a:pt x="46" y="179"/>
                    </a:lnTo>
                    <a:lnTo>
                      <a:pt x="43" y="214"/>
                    </a:lnTo>
                    <a:lnTo>
                      <a:pt x="19" y="245"/>
                    </a:lnTo>
                    <a:lnTo>
                      <a:pt x="19" y="295"/>
                    </a:lnTo>
                    <a:lnTo>
                      <a:pt x="19" y="366"/>
                    </a:lnTo>
                    <a:lnTo>
                      <a:pt x="0" y="388"/>
                    </a:lnTo>
                    <a:lnTo>
                      <a:pt x="0" y="423"/>
                    </a:lnTo>
                    <a:lnTo>
                      <a:pt x="51" y="465"/>
                    </a:lnTo>
                    <a:lnTo>
                      <a:pt x="65" y="496"/>
                    </a:lnTo>
                    <a:lnTo>
                      <a:pt x="66" y="530"/>
                    </a:lnTo>
                    <a:lnTo>
                      <a:pt x="79" y="564"/>
                    </a:lnTo>
                    <a:lnTo>
                      <a:pt x="112" y="576"/>
                    </a:lnTo>
                    <a:lnTo>
                      <a:pt x="123" y="564"/>
                    </a:lnTo>
                    <a:lnTo>
                      <a:pt x="154" y="566"/>
                    </a:lnTo>
                    <a:lnTo>
                      <a:pt x="192" y="601"/>
                    </a:lnTo>
                    <a:lnTo>
                      <a:pt x="385" y="601"/>
                    </a:lnTo>
                    <a:lnTo>
                      <a:pt x="441" y="557"/>
                    </a:lnTo>
                    <a:lnTo>
                      <a:pt x="475" y="557"/>
                    </a:lnTo>
                    <a:lnTo>
                      <a:pt x="512" y="592"/>
                    </a:lnTo>
                    <a:lnTo>
                      <a:pt x="534" y="587"/>
                    </a:lnTo>
                    <a:lnTo>
                      <a:pt x="558" y="577"/>
                    </a:lnTo>
                    <a:lnTo>
                      <a:pt x="573" y="547"/>
                    </a:lnTo>
                    <a:lnTo>
                      <a:pt x="517" y="525"/>
                    </a:lnTo>
                    <a:lnTo>
                      <a:pt x="460" y="498"/>
                    </a:lnTo>
                    <a:lnTo>
                      <a:pt x="424" y="479"/>
                    </a:lnTo>
                    <a:lnTo>
                      <a:pt x="407" y="470"/>
                    </a:lnTo>
                    <a:lnTo>
                      <a:pt x="411" y="445"/>
                    </a:lnTo>
                    <a:lnTo>
                      <a:pt x="437" y="423"/>
                    </a:lnTo>
                    <a:lnTo>
                      <a:pt x="453" y="412"/>
                    </a:lnTo>
                    <a:lnTo>
                      <a:pt x="456" y="402"/>
                    </a:lnTo>
                    <a:lnTo>
                      <a:pt x="451" y="379"/>
                    </a:lnTo>
                    <a:lnTo>
                      <a:pt x="427" y="361"/>
                    </a:lnTo>
                    <a:lnTo>
                      <a:pt x="437" y="341"/>
                    </a:lnTo>
                    <a:lnTo>
                      <a:pt x="439" y="301"/>
                    </a:lnTo>
                    <a:lnTo>
                      <a:pt x="423" y="286"/>
                    </a:lnTo>
                    <a:lnTo>
                      <a:pt x="350" y="264"/>
                    </a:lnTo>
                    <a:lnTo>
                      <a:pt x="349" y="245"/>
                    </a:lnTo>
                    <a:lnTo>
                      <a:pt x="360" y="232"/>
                    </a:lnTo>
                    <a:lnTo>
                      <a:pt x="374" y="191"/>
                    </a:lnTo>
                    <a:lnTo>
                      <a:pt x="378" y="168"/>
                    </a:lnTo>
                    <a:lnTo>
                      <a:pt x="362" y="161"/>
                    </a:lnTo>
                    <a:lnTo>
                      <a:pt x="308" y="161"/>
                    </a:lnTo>
                    <a:lnTo>
                      <a:pt x="276" y="149"/>
                    </a:lnTo>
                    <a:lnTo>
                      <a:pt x="272" y="125"/>
                    </a:lnTo>
                    <a:lnTo>
                      <a:pt x="296" y="84"/>
                    </a:lnTo>
                    <a:lnTo>
                      <a:pt x="338" y="44"/>
                    </a:lnTo>
                    <a:lnTo>
                      <a:pt x="340" y="32"/>
                    </a:lnTo>
                    <a:lnTo>
                      <a:pt x="3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6372225" y="4676776"/>
                <a:ext cx="1460500" cy="1038225"/>
              </a:xfrm>
              <a:custGeom>
                <a:avLst/>
                <a:gdLst>
                  <a:gd name="T0" fmla="*/ 95 w 920"/>
                  <a:gd name="T1" fmla="*/ 350 h 654"/>
                  <a:gd name="T2" fmla="*/ 111 w 920"/>
                  <a:gd name="T3" fmla="*/ 293 h 654"/>
                  <a:gd name="T4" fmla="*/ 62 w 920"/>
                  <a:gd name="T5" fmla="*/ 272 h 654"/>
                  <a:gd name="T6" fmla="*/ 0 w 920"/>
                  <a:gd name="T7" fmla="*/ 261 h 654"/>
                  <a:gd name="T8" fmla="*/ 18 w 920"/>
                  <a:gd name="T9" fmla="*/ 213 h 654"/>
                  <a:gd name="T10" fmla="*/ 63 w 920"/>
                  <a:gd name="T11" fmla="*/ 151 h 654"/>
                  <a:gd name="T12" fmla="*/ 36 w 920"/>
                  <a:gd name="T13" fmla="*/ 76 h 654"/>
                  <a:gd name="T14" fmla="*/ 22 w 920"/>
                  <a:gd name="T15" fmla="*/ 55 h 654"/>
                  <a:gd name="T16" fmla="*/ 60 w 920"/>
                  <a:gd name="T17" fmla="*/ 40 h 654"/>
                  <a:gd name="T18" fmla="*/ 84 w 920"/>
                  <a:gd name="T19" fmla="*/ 0 h 654"/>
                  <a:gd name="T20" fmla="*/ 129 w 920"/>
                  <a:gd name="T21" fmla="*/ 22 h 654"/>
                  <a:gd name="T22" fmla="*/ 135 w 920"/>
                  <a:gd name="T23" fmla="*/ 118 h 654"/>
                  <a:gd name="T24" fmla="*/ 170 w 920"/>
                  <a:gd name="T25" fmla="*/ 199 h 654"/>
                  <a:gd name="T26" fmla="*/ 219 w 920"/>
                  <a:gd name="T27" fmla="*/ 204 h 654"/>
                  <a:gd name="T28" fmla="*/ 231 w 920"/>
                  <a:gd name="T29" fmla="*/ 118 h 654"/>
                  <a:gd name="T30" fmla="*/ 287 w 920"/>
                  <a:gd name="T31" fmla="*/ 76 h 654"/>
                  <a:gd name="T32" fmla="*/ 376 w 920"/>
                  <a:gd name="T33" fmla="*/ 118 h 654"/>
                  <a:gd name="T34" fmla="*/ 445 w 920"/>
                  <a:gd name="T35" fmla="*/ 125 h 654"/>
                  <a:gd name="T36" fmla="*/ 459 w 920"/>
                  <a:gd name="T37" fmla="*/ 172 h 654"/>
                  <a:gd name="T38" fmla="*/ 505 w 920"/>
                  <a:gd name="T39" fmla="*/ 199 h 654"/>
                  <a:gd name="T40" fmla="*/ 544 w 920"/>
                  <a:gd name="T41" fmla="*/ 189 h 654"/>
                  <a:gd name="T42" fmla="*/ 579 w 920"/>
                  <a:gd name="T43" fmla="*/ 217 h 654"/>
                  <a:gd name="T44" fmla="*/ 658 w 920"/>
                  <a:gd name="T45" fmla="*/ 196 h 654"/>
                  <a:gd name="T46" fmla="*/ 748 w 920"/>
                  <a:gd name="T47" fmla="*/ 184 h 654"/>
                  <a:gd name="T48" fmla="*/ 772 w 920"/>
                  <a:gd name="T49" fmla="*/ 225 h 654"/>
                  <a:gd name="T50" fmla="*/ 868 w 920"/>
                  <a:gd name="T51" fmla="*/ 240 h 654"/>
                  <a:gd name="T52" fmla="*/ 886 w 920"/>
                  <a:gd name="T53" fmla="*/ 300 h 654"/>
                  <a:gd name="T54" fmla="*/ 920 w 920"/>
                  <a:gd name="T55" fmla="*/ 353 h 654"/>
                  <a:gd name="T56" fmla="*/ 877 w 920"/>
                  <a:gd name="T57" fmla="*/ 419 h 654"/>
                  <a:gd name="T58" fmla="*/ 874 w 920"/>
                  <a:gd name="T59" fmla="*/ 484 h 654"/>
                  <a:gd name="T60" fmla="*/ 829 w 920"/>
                  <a:gd name="T61" fmla="*/ 419 h 654"/>
                  <a:gd name="T62" fmla="*/ 787 w 920"/>
                  <a:gd name="T63" fmla="*/ 401 h 654"/>
                  <a:gd name="T64" fmla="*/ 721 w 920"/>
                  <a:gd name="T65" fmla="*/ 484 h 654"/>
                  <a:gd name="T66" fmla="*/ 640 w 920"/>
                  <a:gd name="T67" fmla="*/ 457 h 654"/>
                  <a:gd name="T68" fmla="*/ 533 w 920"/>
                  <a:gd name="T69" fmla="*/ 499 h 654"/>
                  <a:gd name="T70" fmla="*/ 469 w 920"/>
                  <a:gd name="T71" fmla="*/ 544 h 654"/>
                  <a:gd name="T72" fmla="*/ 438 w 920"/>
                  <a:gd name="T73" fmla="*/ 592 h 654"/>
                  <a:gd name="T74" fmla="*/ 358 w 920"/>
                  <a:gd name="T75" fmla="*/ 621 h 654"/>
                  <a:gd name="T76" fmla="*/ 298 w 920"/>
                  <a:gd name="T77" fmla="*/ 654 h 654"/>
                  <a:gd name="T78" fmla="*/ 140 w 920"/>
                  <a:gd name="T79" fmla="*/ 583 h 654"/>
                  <a:gd name="T80" fmla="*/ 174 w 920"/>
                  <a:gd name="T81" fmla="*/ 536 h 654"/>
                  <a:gd name="T82" fmla="*/ 173 w 920"/>
                  <a:gd name="T83" fmla="*/ 493 h 654"/>
                  <a:gd name="T84" fmla="*/ 161 w 920"/>
                  <a:gd name="T85" fmla="*/ 462 h 654"/>
                  <a:gd name="T86" fmla="*/ 143 w 920"/>
                  <a:gd name="T87" fmla="*/ 396 h 654"/>
                  <a:gd name="T88" fmla="*/ 85 w 920"/>
                  <a:gd name="T89" fmla="*/ 368 h 6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20"/>
                  <a:gd name="T136" fmla="*/ 0 h 654"/>
                  <a:gd name="T137" fmla="*/ 920 w 920"/>
                  <a:gd name="T138" fmla="*/ 654 h 65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20" h="654">
                    <a:moveTo>
                      <a:pt x="85" y="368"/>
                    </a:moveTo>
                    <a:lnTo>
                      <a:pt x="95" y="350"/>
                    </a:lnTo>
                    <a:lnTo>
                      <a:pt x="104" y="323"/>
                    </a:lnTo>
                    <a:lnTo>
                      <a:pt x="111" y="293"/>
                    </a:lnTo>
                    <a:lnTo>
                      <a:pt x="98" y="272"/>
                    </a:lnTo>
                    <a:lnTo>
                      <a:pt x="62" y="272"/>
                    </a:lnTo>
                    <a:lnTo>
                      <a:pt x="25" y="272"/>
                    </a:lnTo>
                    <a:lnTo>
                      <a:pt x="0" y="261"/>
                    </a:lnTo>
                    <a:lnTo>
                      <a:pt x="0" y="243"/>
                    </a:lnTo>
                    <a:lnTo>
                      <a:pt x="18" y="213"/>
                    </a:lnTo>
                    <a:lnTo>
                      <a:pt x="55" y="171"/>
                    </a:lnTo>
                    <a:lnTo>
                      <a:pt x="63" y="151"/>
                    </a:lnTo>
                    <a:lnTo>
                      <a:pt x="30" y="110"/>
                    </a:lnTo>
                    <a:lnTo>
                      <a:pt x="36" y="76"/>
                    </a:lnTo>
                    <a:lnTo>
                      <a:pt x="21" y="65"/>
                    </a:lnTo>
                    <a:lnTo>
                      <a:pt x="22" y="55"/>
                    </a:lnTo>
                    <a:lnTo>
                      <a:pt x="40" y="55"/>
                    </a:lnTo>
                    <a:lnTo>
                      <a:pt x="60" y="40"/>
                    </a:lnTo>
                    <a:lnTo>
                      <a:pt x="62" y="0"/>
                    </a:lnTo>
                    <a:lnTo>
                      <a:pt x="84" y="0"/>
                    </a:lnTo>
                    <a:lnTo>
                      <a:pt x="111" y="5"/>
                    </a:lnTo>
                    <a:lnTo>
                      <a:pt x="129" y="22"/>
                    </a:lnTo>
                    <a:lnTo>
                      <a:pt x="120" y="94"/>
                    </a:lnTo>
                    <a:lnTo>
                      <a:pt x="135" y="118"/>
                    </a:lnTo>
                    <a:lnTo>
                      <a:pt x="162" y="184"/>
                    </a:lnTo>
                    <a:lnTo>
                      <a:pt x="170" y="199"/>
                    </a:lnTo>
                    <a:lnTo>
                      <a:pt x="203" y="216"/>
                    </a:lnTo>
                    <a:lnTo>
                      <a:pt x="219" y="204"/>
                    </a:lnTo>
                    <a:lnTo>
                      <a:pt x="219" y="153"/>
                    </a:lnTo>
                    <a:lnTo>
                      <a:pt x="231" y="118"/>
                    </a:lnTo>
                    <a:lnTo>
                      <a:pt x="257" y="94"/>
                    </a:lnTo>
                    <a:lnTo>
                      <a:pt x="287" y="76"/>
                    </a:lnTo>
                    <a:lnTo>
                      <a:pt x="326" y="73"/>
                    </a:lnTo>
                    <a:lnTo>
                      <a:pt x="376" y="118"/>
                    </a:lnTo>
                    <a:lnTo>
                      <a:pt x="387" y="129"/>
                    </a:lnTo>
                    <a:lnTo>
                      <a:pt x="445" y="125"/>
                    </a:lnTo>
                    <a:lnTo>
                      <a:pt x="453" y="137"/>
                    </a:lnTo>
                    <a:lnTo>
                      <a:pt x="459" y="172"/>
                    </a:lnTo>
                    <a:lnTo>
                      <a:pt x="477" y="190"/>
                    </a:lnTo>
                    <a:lnTo>
                      <a:pt x="505" y="199"/>
                    </a:lnTo>
                    <a:lnTo>
                      <a:pt x="526" y="197"/>
                    </a:lnTo>
                    <a:lnTo>
                      <a:pt x="544" y="189"/>
                    </a:lnTo>
                    <a:lnTo>
                      <a:pt x="555" y="208"/>
                    </a:lnTo>
                    <a:lnTo>
                      <a:pt x="579" y="217"/>
                    </a:lnTo>
                    <a:lnTo>
                      <a:pt x="617" y="214"/>
                    </a:lnTo>
                    <a:lnTo>
                      <a:pt x="658" y="196"/>
                    </a:lnTo>
                    <a:lnTo>
                      <a:pt x="686" y="184"/>
                    </a:lnTo>
                    <a:lnTo>
                      <a:pt x="748" y="184"/>
                    </a:lnTo>
                    <a:lnTo>
                      <a:pt x="748" y="210"/>
                    </a:lnTo>
                    <a:lnTo>
                      <a:pt x="772" y="225"/>
                    </a:lnTo>
                    <a:lnTo>
                      <a:pt x="847" y="238"/>
                    </a:lnTo>
                    <a:lnTo>
                      <a:pt x="868" y="240"/>
                    </a:lnTo>
                    <a:lnTo>
                      <a:pt x="856" y="284"/>
                    </a:lnTo>
                    <a:lnTo>
                      <a:pt x="886" y="300"/>
                    </a:lnTo>
                    <a:lnTo>
                      <a:pt x="886" y="318"/>
                    </a:lnTo>
                    <a:lnTo>
                      <a:pt x="920" y="353"/>
                    </a:lnTo>
                    <a:lnTo>
                      <a:pt x="894" y="374"/>
                    </a:lnTo>
                    <a:lnTo>
                      <a:pt x="877" y="419"/>
                    </a:lnTo>
                    <a:lnTo>
                      <a:pt x="885" y="475"/>
                    </a:lnTo>
                    <a:lnTo>
                      <a:pt x="874" y="484"/>
                    </a:lnTo>
                    <a:lnTo>
                      <a:pt x="831" y="448"/>
                    </a:lnTo>
                    <a:lnTo>
                      <a:pt x="829" y="419"/>
                    </a:lnTo>
                    <a:lnTo>
                      <a:pt x="813" y="401"/>
                    </a:lnTo>
                    <a:lnTo>
                      <a:pt x="787" y="401"/>
                    </a:lnTo>
                    <a:lnTo>
                      <a:pt x="778" y="433"/>
                    </a:lnTo>
                    <a:lnTo>
                      <a:pt x="721" y="484"/>
                    </a:lnTo>
                    <a:lnTo>
                      <a:pt x="679" y="478"/>
                    </a:lnTo>
                    <a:lnTo>
                      <a:pt x="640" y="457"/>
                    </a:lnTo>
                    <a:lnTo>
                      <a:pt x="596" y="457"/>
                    </a:lnTo>
                    <a:lnTo>
                      <a:pt x="533" y="499"/>
                    </a:lnTo>
                    <a:lnTo>
                      <a:pt x="505" y="536"/>
                    </a:lnTo>
                    <a:lnTo>
                      <a:pt x="469" y="544"/>
                    </a:lnTo>
                    <a:lnTo>
                      <a:pt x="447" y="565"/>
                    </a:lnTo>
                    <a:lnTo>
                      <a:pt x="438" y="592"/>
                    </a:lnTo>
                    <a:lnTo>
                      <a:pt x="392" y="604"/>
                    </a:lnTo>
                    <a:lnTo>
                      <a:pt x="358" y="621"/>
                    </a:lnTo>
                    <a:lnTo>
                      <a:pt x="333" y="621"/>
                    </a:lnTo>
                    <a:lnTo>
                      <a:pt x="298" y="654"/>
                    </a:lnTo>
                    <a:lnTo>
                      <a:pt x="206" y="619"/>
                    </a:lnTo>
                    <a:lnTo>
                      <a:pt x="140" y="583"/>
                    </a:lnTo>
                    <a:lnTo>
                      <a:pt x="138" y="564"/>
                    </a:lnTo>
                    <a:lnTo>
                      <a:pt x="174" y="536"/>
                    </a:lnTo>
                    <a:lnTo>
                      <a:pt x="177" y="512"/>
                    </a:lnTo>
                    <a:lnTo>
                      <a:pt x="173" y="493"/>
                    </a:lnTo>
                    <a:lnTo>
                      <a:pt x="158" y="478"/>
                    </a:lnTo>
                    <a:lnTo>
                      <a:pt x="161" y="462"/>
                    </a:lnTo>
                    <a:lnTo>
                      <a:pt x="165" y="419"/>
                    </a:lnTo>
                    <a:lnTo>
                      <a:pt x="143" y="396"/>
                    </a:lnTo>
                    <a:lnTo>
                      <a:pt x="81" y="377"/>
                    </a:lnTo>
                    <a:lnTo>
                      <a:pt x="85" y="3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7808913" y="4648201"/>
                <a:ext cx="1004887" cy="957263"/>
              </a:xfrm>
              <a:custGeom>
                <a:avLst/>
                <a:gdLst>
                  <a:gd name="T0" fmla="*/ 28 w 696"/>
                  <a:gd name="T1" fmla="*/ 372 h 663"/>
                  <a:gd name="T2" fmla="*/ 0 w 696"/>
                  <a:gd name="T3" fmla="*/ 338 h 663"/>
                  <a:gd name="T4" fmla="*/ 0 w 696"/>
                  <a:gd name="T5" fmla="*/ 315 h 663"/>
                  <a:gd name="T6" fmla="*/ 33 w 696"/>
                  <a:gd name="T7" fmla="*/ 297 h 663"/>
                  <a:gd name="T8" fmla="*/ 69 w 696"/>
                  <a:gd name="T9" fmla="*/ 246 h 663"/>
                  <a:gd name="T10" fmla="*/ 96 w 696"/>
                  <a:gd name="T11" fmla="*/ 223 h 663"/>
                  <a:gd name="T12" fmla="*/ 132 w 696"/>
                  <a:gd name="T13" fmla="*/ 223 h 663"/>
                  <a:gd name="T14" fmla="*/ 187 w 696"/>
                  <a:gd name="T15" fmla="*/ 204 h 663"/>
                  <a:gd name="T16" fmla="*/ 226 w 696"/>
                  <a:gd name="T17" fmla="*/ 181 h 663"/>
                  <a:gd name="T18" fmla="*/ 226 w 696"/>
                  <a:gd name="T19" fmla="*/ 156 h 663"/>
                  <a:gd name="T20" fmla="*/ 199 w 696"/>
                  <a:gd name="T21" fmla="*/ 114 h 663"/>
                  <a:gd name="T22" fmla="*/ 192 w 696"/>
                  <a:gd name="T23" fmla="*/ 97 h 663"/>
                  <a:gd name="T24" fmla="*/ 209 w 696"/>
                  <a:gd name="T25" fmla="*/ 80 h 663"/>
                  <a:gd name="T26" fmla="*/ 249 w 696"/>
                  <a:gd name="T27" fmla="*/ 67 h 663"/>
                  <a:gd name="T28" fmla="*/ 283 w 696"/>
                  <a:gd name="T29" fmla="*/ 67 h 663"/>
                  <a:gd name="T30" fmla="*/ 326 w 696"/>
                  <a:gd name="T31" fmla="*/ 75 h 663"/>
                  <a:gd name="T32" fmla="*/ 391 w 696"/>
                  <a:gd name="T33" fmla="*/ 79 h 663"/>
                  <a:gd name="T34" fmla="*/ 424 w 696"/>
                  <a:gd name="T35" fmla="*/ 61 h 663"/>
                  <a:gd name="T36" fmla="*/ 436 w 696"/>
                  <a:gd name="T37" fmla="*/ 33 h 663"/>
                  <a:gd name="T38" fmla="*/ 465 w 696"/>
                  <a:gd name="T39" fmla="*/ 18 h 663"/>
                  <a:gd name="T40" fmla="*/ 484 w 696"/>
                  <a:gd name="T41" fmla="*/ 0 h 663"/>
                  <a:gd name="T42" fmla="*/ 505 w 696"/>
                  <a:gd name="T43" fmla="*/ 7 h 663"/>
                  <a:gd name="T44" fmla="*/ 548 w 696"/>
                  <a:gd name="T45" fmla="*/ 51 h 663"/>
                  <a:gd name="T46" fmla="*/ 594 w 696"/>
                  <a:gd name="T47" fmla="*/ 55 h 663"/>
                  <a:gd name="T48" fmla="*/ 603 w 696"/>
                  <a:gd name="T49" fmla="*/ 69 h 663"/>
                  <a:gd name="T50" fmla="*/ 633 w 696"/>
                  <a:gd name="T51" fmla="*/ 69 h 663"/>
                  <a:gd name="T52" fmla="*/ 628 w 696"/>
                  <a:gd name="T53" fmla="*/ 92 h 663"/>
                  <a:gd name="T54" fmla="*/ 576 w 696"/>
                  <a:gd name="T55" fmla="*/ 126 h 663"/>
                  <a:gd name="T56" fmla="*/ 576 w 696"/>
                  <a:gd name="T57" fmla="*/ 140 h 663"/>
                  <a:gd name="T58" fmla="*/ 612 w 696"/>
                  <a:gd name="T59" fmla="*/ 205 h 663"/>
                  <a:gd name="T60" fmla="*/ 614 w 696"/>
                  <a:gd name="T61" fmla="*/ 235 h 663"/>
                  <a:gd name="T62" fmla="*/ 595 w 696"/>
                  <a:gd name="T63" fmla="*/ 291 h 663"/>
                  <a:gd name="T64" fmla="*/ 597 w 696"/>
                  <a:gd name="T65" fmla="*/ 322 h 663"/>
                  <a:gd name="T66" fmla="*/ 603 w 696"/>
                  <a:gd name="T67" fmla="*/ 354 h 663"/>
                  <a:gd name="T68" fmla="*/ 610 w 696"/>
                  <a:gd name="T69" fmla="*/ 403 h 663"/>
                  <a:gd name="T70" fmla="*/ 588 w 696"/>
                  <a:gd name="T71" fmla="*/ 417 h 663"/>
                  <a:gd name="T72" fmla="*/ 568 w 696"/>
                  <a:gd name="T73" fmla="*/ 413 h 663"/>
                  <a:gd name="T74" fmla="*/ 559 w 696"/>
                  <a:gd name="T75" fmla="*/ 397 h 663"/>
                  <a:gd name="T76" fmla="*/ 497 w 696"/>
                  <a:gd name="T77" fmla="*/ 398 h 663"/>
                  <a:gd name="T78" fmla="*/ 457 w 696"/>
                  <a:gd name="T79" fmla="*/ 429 h 663"/>
                  <a:gd name="T80" fmla="*/ 393 w 696"/>
                  <a:gd name="T81" fmla="*/ 421 h 663"/>
                  <a:gd name="T82" fmla="*/ 385 w 696"/>
                  <a:gd name="T83" fmla="*/ 473 h 663"/>
                  <a:gd name="T84" fmla="*/ 368 w 696"/>
                  <a:gd name="T85" fmla="*/ 495 h 663"/>
                  <a:gd name="T86" fmla="*/ 328 w 696"/>
                  <a:gd name="T87" fmla="*/ 501 h 663"/>
                  <a:gd name="T88" fmla="*/ 298 w 696"/>
                  <a:gd name="T89" fmla="*/ 532 h 663"/>
                  <a:gd name="T90" fmla="*/ 294 w 696"/>
                  <a:gd name="T91" fmla="*/ 569 h 663"/>
                  <a:gd name="T92" fmla="*/ 259 w 696"/>
                  <a:gd name="T93" fmla="*/ 589 h 663"/>
                  <a:gd name="T94" fmla="*/ 214 w 696"/>
                  <a:gd name="T95" fmla="*/ 585 h 663"/>
                  <a:gd name="T96" fmla="*/ 194 w 696"/>
                  <a:gd name="T97" fmla="*/ 603 h 663"/>
                  <a:gd name="T98" fmla="*/ 174 w 696"/>
                  <a:gd name="T99" fmla="*/ 603 h 663"/>
                  <a:gd name="T100" fmla="*/ 175 w 696"/>
                  <a:gd name="T101" fmla="*/ 569 h 663"/>
                  <a:gd name="T102" fmla="*/ 154 w 696"/>
                  <a:gd name="T103" fmla="*/ 526 h 663"/>
                  <a:gd name="T104" fmla="*/ 132 w 696"/>
                  <a:gd name="T105" fmla="*/ 476 h 663"/>
                  <a:gd name="T106" fmla="*/ 120 w 696"/>
                  <a:gd name="T107" fmla="*/ 442 h 663"/>
                  <a:gd name="T108" fmla="*/ 86 w 696"/>
                  <a:gd name="T109" fmla="*/ 401 h 663"/>
                  <a:gd name="T110" fmla="*/ 53 w 696"/>
                  <a:gd name="T111" fmla="*/ 374 h 663"/>
                  <a:gd name="T112" fmla="*/ 28 w 696"/>
                  <a:gd name="T113" fmla="*/ 372 h 6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6"/>
                  <a:gd name="T172" fmla="*/ 0 h 663"/>
                  <a:gd name="T173" fmla="*/ 696 w 696"/>
                  <a:gd name="T174" fmla="*/ 663 h 6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6" h="663">
                    <a:moveTo>
                      <a:pt x="31" y="409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36" y="327"/>
                      <a:pt x="36" y="327"/>
                      <a:pt x="36" y="327"/>
                    </a:cubicBezTo>
                    <a:cubicBezTo>
                      <a:pt x="76" y="271"/>
                      <a:pt x="76" y="271"/>
                      <a:pt x="76" y="271"/>
                    </a:cubicBezTo>
                    <a:cubicBezTo>
                      <a:pt x="106" y="245"/>
                      <a:pt x="106" y="245"/>
                      <a:pt x="106" y="245"/>
                    </a:cubicBezTo>
                    <a:cubicBezTo>
                      <a:pt x="145" y="245"/>
                      <a:pt x="145" y="245"/>
                      <a:pt x="145" y="245"/>
                    </a:cubicBezTo>
                    <a:cubicBezTo>
                      <a:pt x="206" y="224"/>
                      <a:pt x="206" y="224"/>
                      <a:pt x="206" y="224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8" y="171"/>
                      <a:pt x="248" y="171"/>
                      <a:pt x="248" y="171"/>
                    </a:cubicBezTo>
                    <a:cubicBezTo>
                      <a:pt x="219" y="125"/>
                      <a:pt x="219" y="125"/>
                      <a:pt x="219" y="125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230" y="88"/>
                      <a:pt x="230" y="88"/>
                      <a:pt x="230" y="88"/>
                    </a:cubicBezTo>
                    <a:cubicBezTo>
                      <a:pt x="274" y="74"/>
                      <a:pt x="274" y="74"/>
                      <a:pt x="274" y="74"/>
                    </a:cubicBezTo>
                    <a:cubicBezTo>
                      <a:pt x="311" y="74"/>
                      <a:pt x="311" y="74"/>
                      <a:pt x="311" y="74"/>
                    </a:cubicBezTo>
                    <a:cubicBezTo>
                      <a:pt x="311" y="74"/>
                      <a:pt x="354" y="80"/>
                      <a:pt x="358" y="82"/>
                    </a:cubicBezTo>
                    <a:cubicBezTo>
                      <a:pt x="361" y="84"/>
                      <a:pt x="430" y="87"/>
                      <a:pt x="430" y="87"/>
                    </a:cubicBezTo>
                    <a:cubicBezTo>
                      <a:pt x="466" y="67"/>
                      <a:pt x="466" y="67"/>
                      <a:pt x="466" y="67"/>
                    </a:cubicBezTo>
                    <a:cubicBezTo>
                      <a:pt x="479" y="36"/>
                      <a:pt x="479" y="36"/>
                      <a:pt x="479" y="36"/>
                    </a:cubicBezTo>
                    <a:cubicBezTo>
                      <a:pt x="511" y="20"/>
                      <a:pt x="511" y="20"/>
                      <a:pt x="511" y="2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55" y="8"/>
                      <a:pt x="555" y="8"/>
                      <a:pt x="555" y="8"/>
                    </a:cubicBezTo>
                    <a:cubicBezTo>
                      <a:pt x="602" y="56"/>
                      <a:pt x="602" y="56"/>
                      <a:pt x="602" y="56"/>
                    </a:cubicBezTo>
                    <a:cubicBezTo>
                      <a:pt x="653" y="60"/>
                      <a:pt x="653" y="60"/>
                      <a:pt x="653" y="60"/>
                    </a:cubicBezTo>
                    <a:cubicBezTo>
                      <a:pt x="663" y="76"/>
                      <a:pt x="663" y="76"/>
                      <a:pt x="663" y="76"/>
                    </a:cubicBezTo>
                    <a:cubicBezTo>
                      <a:pt x="696" y="76"/>
                      <a:pt x="696" y="76"/>
                      <a:pt x="696" y="76"/>
                    </a:cubicBezTo>
                    <a:cubicBezTo>
                      <a:pt x="691" y="101"/>
                      <a:pt x="691" y="101"/>
                      <a:pt x="691" y="101"/>
                    </a:cubicBezTo>
                    <a:cubicBezTo>
                      <a:pt x="633" y="138"/>
                      <a:pt x="633" y="138"/>
                      <a:pt x="633" y="138"/>
                    </a:cubicBezTo>
                    <a:cubicBezTo>
                      <a:pt x="633" y="154"/>
                      <a:pt x="633" y="154"/>
                      <a:pt x="633" y="154"/>
                    </a:cubicBezTo>
                    <a:cubicBezTo>
                      <a:pt x="673" y="225"/>
                      <a:pt x="673" y="225"/>
                      <a:pt x="673" y="225"/>
                    </a:cubicBezTo>
                    <a:cubicBezTo>
                      <a:pt x="673" y="225"/>
                      <a:pt x="677" y="255"/>
                      <a:pt x="675" y="258"/>
                    </a:cubicBezTo>
                    <a:cubicBezTo>
                      <a:pt x="673" y="261"/>
                      <a:pt x="654" y="320"/>
                      <a:pt x="654" y="320"/>
                    </a:cubicBezTo>
                    <a:cubicBezTo>
                      <a:pt x="656" y="354"/>
                      <a:pt x="656" y="354"/>
                      <a:pt x="656" y="354"/>
                    </a:cubicBezTo>
                    <a:cubicBezTo>
                      <a:pt x="663" y="389"/>
                      <a:pt x="663" y="389"/>
                      <a:pt x="663" y="389"/>
                    </a:cubicBezTo>
                    <a:cubicBezTo>
                      <a:pt x="671" y="443"/>
                      <a:pt x="671" y="443"/>
                      <a:pt x="671" y="443"/>
                    </a:cubicBezTo>
                    <a:cubicBezTo>
                      <a:pt x="647" y="459"/>
                      <a:pt x="647" y="459"/>
                      <a:pt x="647" y="459"/>
                    </a:cubicBezTo>
                    <a:cubicBezTo>
                      <a:pt x="624" y="454"/>
                      <a:pt x="624" y="454"/>
                      <a:pt x="624" y="454"/>
                    </a:cubicBezTo>
                    <a:cubicBezTo>
                      <a:pt x="615" y="436"/>
                      <a:pt x="615" y="436"/>
                      <a:pt x="615" y="436"/>
                    </a:cubicBezTo>
                    <a:cubicBezTo>
                      <a:pt x="615" y="436"/>
                      <a:pt x="546" y="435"/>
                      <a:pt x="546" y="438"/>
                    </a:cubicBezTo>
                    <a:cubicBezTo>
                      <a:pt x="546" y="440"/>
                      <a:pt x="503" y="472"/>
                      <a:pt x="503" y="472"/>
                    </a:cubicBezTo>
                    <a:cubicBezTo>
                      <a:pt x="432" y="463"/>
                      <a:pt x="432" y="463"/>
                      <a:pt x="432" y="463"/>
                    </a:cubicBezTo>
                    <a:cubicBezTo>
                      <a:pt x="423" y="520"/>
                      <a:pt x="423" y="520"/>
                      <a:pt x="423" y="520"/>
                    </a:cubicBezTo>
                    <a:cubicBezTo>
                      <a:pt x="405" y="544"/>
                      <a:pt x="405" y="544"/>
                      <a:pt x="405" y="544"/>
                    </a:cubicBezTo>
                    <a:cubicBezTo>
                      <a:pt x="405" y="544"/>
                      <a:pt x="365" y="551"/>
                      <a:pt x="361" y="551"/>
                    </a:cubicBezTo>
                    <a:cubicBezTo>
                      <a:pt x="358" y="551"/>
                      <a:pt x="328" y="585"/>
                      <a:pt x="328" y="585"/>
                    </a:cubicBezTo>
                    <a:cubicBezTo>
                      <a:pt x="323" y="626"/>
                      <a:pt x="323" y="626"/>
                      <a:pt x="323" y="626"/>
                    </a:cubicBezTo>
                    <a:cubicBezTo>
                      <a:pt x="285" y="648"/>
                      <a:pt x="285" y="648"/>
                      <a:pt x="285" y="648"/>
                    </a:cubicBezTo>
                    <a:cubicBezTo>
                      <a:pt x="235" y="643"/>
                      <a:pt x="235" y="643"/>
                      <a:pt x="235" y="643"/>
                    </a:cubicBezTo>
                    <a:cubicBezTo>
                      <a:pt x="213" y="663"/>
                      <a:pt x="213" y="663"/>
                      <a:pt x="213" y="663"/>
                    </a:cubicBezTo>
                    <a:cubicBezTo>
                      <a:pt x="191" y="663"/>
                      <a:pt x="191" y="663"/>
                      <a:pt x="191" y="663"/>
                    </a:cubicBezTo>
                    <a:cubicBezTo>
                      <a:pt x="192" y="626"/>
                      <a:pt x="192" y="626"/>
                      <a:pt x="192" y="626"/>
                    </a:cubicBezTo>
                    <a:cubicBezTo>
                      <a:pt x="169" y="578"/>
                      <a:pt x="169" y="578"/>
                      <a:pt x="169" y="578"/>
                    </a:cubicBezTo>
                    <a:cubicBezTo>
                      <a:pt x="145" y="523"/>
                      <a:pt x="145" y="523"/>
                      <a:pt x="145" y="523"/>
                    </a:cubicBezTo>
                    <a:cubicBezTo>
                      <a:pt x="132" y="486"/>
                      <a:pt x="132" y="486"/>
                      <a:pt x="132" y="486"/>
                    </a:cubicBezTo>
                    <a:cubicBezTo>
                      <a:pt x="132" y="486"/>
                      <a:pt x="98" y="442"/>
                      <a:pt x="95" y="441"/>
                    </a:cubicBezTo>
                    <a:cubicBezTo>
                      <a:pt x="93" y="440"/>
                      <a:pt x="66" y="413"/>
                      <a:pt x="58" y="411"/>
                    </a:cubicBezTo>
                    <a:cubicBezTo>
                      <a:pt x="50" y="409"/>
                      <a:pt x="31" y="409"/>
                      <a:pt x="31" y="4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7550150" y="3308351"/>
                <a:ext cx="1012825" cy="1819275"/>
              </a:xfrm>
              <a:custGeom>
                <a:avLst/>
                <a:gdLst>
                  <a:gd name="T0" fmla="*/ 131 w 701"/>
                  <a:gd name="T1" fmla="*/ 1137 h 1259"/>
                  <a:gd name="T2" fmla="*/ 39 w 701"/>
                  <a:gd name="T3" fmla="*/ 1070 h 1259"/>
                  <a:gd name="T4" fmla="*/ 21 w 701"/>
                  <a:gd name="T5" fmla="*/ 1031 h 1259"/>
                  <a:gd name="T6" fmla="*/ 42 w 701"/>
                  <a:gd name="T7" fmla="*/ 897 h 1259"/>
                  <a:gd name="T8" fmla="*/ 21 w 701"/>
                  <a:gd name="T9" fmla="*/ 745 h 1259"/>
                  <a:gd name="T10" fmla="*/ 0 w 701"/>
                  <a:gd name="T11" fmla="*/ 684 h 1259"/>
                  <a:gd name="T12" fmla="*/ 92 w 701"/>
                  <a:gd name="T13" fmla="*/ 653 h 1259"/>
                  <a:gd name="T14" fmla="*/ 82 w 701"/>
                  <a:gd name="T15" fmla="*/ 535 h 1259"/>
                  <a:gd name="T16" fmla="*/ 141 w 701"/>
                  <a:gd name="T17" fmla="*/ 495 h 1259"/>
                  <a:gd name="T18" fmla="*/ 236 w 701"/>
                  <a:gd name="T19" fmla="*/ 544 h 1259"/>
                  <a:gd name="T20" fmla="*/ 249 w 701"/>
                  <a:gd name="T21" fmla="*/ 467 h 1259"/>
                  <a:gd name="T22" fmla="*/ 214 w 701"/>
                  <a:gd name="T23" fmla="*/ 397 h 1259"/>
                  <a:gd name="T24" fmla="*/ 244 w 701"/>
                  <a:gd name="T25" fmla="*/ 314 h 1259"/>
                  <a:gd name="T26" fmla="*/ 337 w 701"/>
                  <a:gd name="T27" fmla="*/ 290 h 1259"/>
                  <a:gd name="T28" fmla="*/ 337 w 701"/>
                  <a:gd name="T29" fmla="*/ 214 h 1259"/>
                  <a:gd name="T30" fmla="*/ 296 w 701"/>
                  <a:gd name="T31" fmla="*/ 134 h 1259"/>
                  <a:gd name="T32" fmla="*/ 379 w 701"/>
                  <a:gd name="T33" fmla="*/ 46 h 1259"/>
                  <a:gd name="T34" fmla="*/ 423 w 701"/>
                  <a:gd name="T35" fmla="*/ 11 h 1259"/>
                  <a:gd name="T36" fmla="*/ 431 w 701"/>
                  <a:gd name="T37" fmla="*/ 56 h 1259"/>
                  <a:gd name="T38" fmla="*/ 369 w 701"/>
                  <a:gd name="T39" fmla="*/ 219 h 1259"/>
                  <a:gd name="T40" fmla="*/ 414 w 701"/>
                  <a:gd name="T41" fmla="*/ 259 h 1259"/>
                  <a:gd name="T42" fmla="*/ 401 w 701"/>
                  <a:gd name="T43" fmla="*/ 317 h 1259"/>
                  <a:gd name="T44" fmla="*/ 490 w 701"/>
                  <a:gd name="T45" fmla="*/ 309 h 1259"/>
                  <a:gd name="T46" fmla="*/ 542 w 701"/>
                  <a:gd name="T47" fmla="*/ 326 h 1259"/>
                  <a:gd name="T48" fmla="*/ 601 w 701"/>
                  <a:gd name="T49" fmla="*/ 305 h 1259"/>
                  <a:gd name="T50" fmla="*/ 634 w 701"/>
                  <a:gd name="T51" fmla="*/ 351 h 1259"/>
                  <a:gd name="T52" fmla="*/ 514 w 701"/>
                  <a:gd name="T53" fmla="*/ 380 h 1259"/>
                  <a:gd name="T54" fmla="*/ 508 w 701"/>
                  <a:gd name="T55" fmla="*/ 458 h 1259"/>
                  <a:gd name="T56" fmla="*/ 575 w 701"/>
                  <a:gd name="T57" fmla="*/ 492 h 1259"/>
                  <a:gd name="T58" fmla="*/ 564 w 701"/>
                  <a:gd name="T59" fmla="*/ 582 h 1259"/>
                  <a:gd name="T60" fmla="*/ 541 w 701"/>
                  <a:gd name="T61" fmla="*/ 656 h 1259"/>
                  <a:gd name="T62" fmla="*/ 533 w 701"/>
                  <a:gd name="T63" fmla="*/ 720 h 1259"/>
                  <a:gd name="T64" fmla="*/ 573 w 701"/>
                  <a:gd name="T65" fmla="*/ 749 h 1259"/>
                  <a:gd name="T66" fmla="*/ 586 w 701"/>
                  <a:gd name="T67" fmla="*/ 803 h 1259"/>
                  <a:gd name="T68" fmla="*/ 627 w 701"/>
                  <a:gd name="T69" fmla="*/ 839 h 1259"/>
                  <a:gd name="T70" fmla="*/ 582 w 701"/>
                  <a:gd name="T71" fmla="*/ 872 h 1259"/>
                  <a:gd name="T72" fmla="*/ 549 w 701"/>
                  <a:gd name="T73" fmla="*/ 906 h 1259"/>
                  <a:gd name="T74" fmla="*/ 476 w 701"/>
                  <a:gd name="T75" fmla="*/ 898 h 1259"/>
                  <a:gd name="T76" fmla="*/ 399 w 701"/>
                  <a:gd name="T77" fmla="*/ 901 h 1259"/>
                  <a:gd name="T78" fmla="*/ 341 w 701"/>
                  <a:gd name="T79" fmla="*/ 949 h 1259"/>
                  <a:gd name="T80" fmla="*/ 374 w 701"/>
                  <a:gd name="T81" fmla="*/ 1020 h 1259"/>
                  <a:gd name="T82" fmla="*/ 300 w 701"/>
                  <a:gd name="T83" fmla="*/ 1052 h 1259"/>
                  <a:gd name="T84" fmla="*/ 234 w 701"/>
                  <a:gd name="T85" fmla="*/ 1072 h 1259"/>
                  <a:gd name="T86" fmla="*/ 194 w 701"/>
                  <a:gd name="T87" fmla="*/ 1131 h 1259"/>
                  <a:gd name="T88" fmla="*/ 157 w 701"/>
                  <a:gd name="T89" fmla="*/ 1146 h 12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01"/>
                  <a:gd name="T136" fmla="*/ 0 h 1259"/>
                  <a:gd name="T137" fmla="*/ 701 w 701"/>
                  <a:gd name="T138" fmla="*/ 1259 h 12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01" h="1259">
                    <a:moveTo>
                      <a:pt x="172" y="1259"/>
                    </a:moveTo>
                    <a:cubicBezTo>
                      <a:pt x="144" y="1249"/>
                      <a:pt x="144" y="1249"/>
                      <a:pt x="144" y="1249"/>
                    </a:cubicBezTo>
                    <a:cubicBezTo>
                      <a:pt x="158" y="1199"/>
                      <a:pt x="158" y="1199"/>
                      <a:pt x="158" y="1199"/>
                    </a:cubicBezTo>
                    <a:cubicBezTo>
                      <a:pt x="43" y="1176"/>
                      <a:pt x="43" y="1176"/>
                      <a:pt x="43" y="1176"/>
                    </a:cubicBezTo>
                    <a:cubicBezTo>
                      <a:pt x="29" y="1165"/>
                      <a:pt x="29" y="1165"/>
                      <a:pt x="29" y="1165"/>
                    </a:cubicBezTo>
                    <a:cubicBezTo>
                      <a:pt x="23" y="1133"/>
                      <a:pt x="23" y="1133"/>
                      <a:pt x="23" y="1133"/>
                    </a:cubicBezTo>
                    <a:cubicBezTo>
                      <a:pt x="39" y="1095"/>
                      <a:pt x="39" y="1095"/>
                      <a:pt x="39" y="1095"/>
                    </a:cubicBezTo>
                    <a:cubicBezTo>
                      <a:pt x="46" y="985"/>
                      <a:pt x="46" y="985"/>
                      <a:pt x="46" y="985"/>
                    </a:cubicBezTo>
                    <a:cubicBezTo>
                      <a:pt x="60" y="887"/>
                      <a:pt x="60" y="887"/>
                      <a:pt x="60" y="887"/>
                    </a:cubicBezTo>
                    <a:cubicBezTo>
                      <a:pt x="23" y="819"/>
                      <a:pt x="23" y="819"/>
                      <a:pt x="23" y="819"/>
                    </a:cubicBezTo>
                    <a:cubicBezTo>
                      <a:pt x="3" y="791"/>
                      <a:pt x="3" y="791"/>
                      <a:pt x="3" y="791"/>
                    </a:cubicBezTo>
                    <a:cubicBezTo>
                      <a:pt x="0" y="751"/>
                      <a:pt x="0" y="751"/>
                      <a:pt x="0" y="751"/>
                    </a:cubicBezTo>
                    <a:cubicBezTo>
                      <a:pt x="40" y="734"/>
                      <a:pt x="40" y="734"/>
                      <a:pt x="40" y="734"/>
                    </a:cubicBezTo>
                    <a:cubicBezTo>
                      <a:pt x="101" y="717"/>
                      <a:pt x="101" y="717"/>
                      <a:pt x="101" y="717"/>
                    </a:cubicBezTo>
                    <a:cubicBezTo>
                      <a:pt x="104" y="613"/>
                      <a:pt x="104" y="613"/>
                      <a:pt x="104" y="613"/>
                    </a:cubicBezTo>
                    <a:cubicBezTo>
                      <a:pt x="104" y="613"/>
                      <a:pt x="90" y="594"/>
                      <a:pt x="90" y="588"/>
                    </a:cubicBezTo>
                    <a:cubicBezTo>
                      <a:pt x="90" y="582"/>
                      <a:pt x="92" y="551"/>
                      <a:pt x="92" y="551"/>
                    </a:cubicBezTo>
                    <a:cubicBezTo>
                      <a:pt x="155" y="544"/>
                      <a:pt x="155" y="544"/>
                      <a:pt x="155" y="544"/>
                    </a:cubicBezTo>
                    <a:cubicBezTo>
                      <a:pt x="193" y="577"/>
                      <a:pt x="193" y="577"/>
                      <a:pt x="193" y="577"/>
                    </a:cubicBezTo>
                    <a:cubicBezTo>
                      <a:pt x="259" y="598"/>
                      <a:pt x="259" y="598"/>
                      <a:pt x="259" y="598"/>
                    </a:cubicBezTo>
                    <a:cubicBezTo>
                      <a:pt x="279" y="570"/>
                      <a:pt x="279" y="570"/>
                      <a:pt x="279" y="570"/>
                    </a:cubicBezTo>
                    <a:cubicBezTo>
                      <a:pt x="274" y="513"/>
                      <a:pt x="274" y="513"/>
                      <a:pt x="274" y="513"/>
                    </a:cubicBezTo>
                    <a:cubicBezTo>
                      <a:pt x="241" y="451"/>
                      <a:pt x="241" y="451"/>
                      <a:pt x="241" y="451"/>
                    </a:cubicBezTo>
                    <a:cubicBezTo>
                      <a:pt x="235" y="436"/>
                      <a:pt x="235" y="436"/>
                      <a:pt x="235" y="436"/>
                    </a:cubicBezTo>
                    <a:cubicBezTo>
                      <a:pt x="250" y="374"/>
                      <a:pt x="250" y="374"/>
                      <a:pt x="250" y="374"/>
                    </a:cubicBezTo>
                    <a:cubicBezTo>
                      <a:pt x="268" y="345"/>
                      <a:pt x="268" y="345"/>
                      <a:pt x="268" y="345"/>
                    </a:cubicBezTo>
                    <a:cubicBezTo>
                      <a:pt x="359" y="345"/>
                      <a:pt x="359" y="345"/>
                      <a:pt x="359" y="345"/>
                    </a:cubicBezTo>
                    <a:cubicBezTo>
                      <a:pt x="370" y="319"/>
                      <a:pt x="370" y="319"/>
                      <a:pt x="370" y="319"/>
                    </a:cubicBezTo>
                    <a:cubicBezTo>
                      <a:pt x="370" y="258"/>
                      <a:pt x="370" y="258"/>
                      <a:pt x="370" y="258"/>
                    </a:cubicBezTo>
                    <a:cubicBezTo>
                      <a:pt x="370" y="235"/>
                      <a:pt x="370" y="235"/>
                      <a:pt x="370" y="235"/>
                    </a:cubicBezTo>
                    <a:cubicBezTo>
                      <a:pt x="328" y="176"/>
                      <a:pt x="328" y="176"/>
                      <a:pt x="328" y="176"/>
                    </a:cubicBezTo>
                    <a:cubicBezTo>
                      <a:pt x="325" y="147"/>
                      <a:pt x="325" y="147"/>
                      <a:pt x="325" y="147"/>
                    </a:cubicBezTo>
                    <a:cubicBezTo>
                      <a:pt x="361" y="122"/>
                      <a:pt x="361" y="122"/>
                      <a:pt x="361" y="122"/>
                    </a:cubicBezTo>
                    <a:cubicBezTo>
                      <a:pt x="416" y="50"/>
                      <a:pt x="416" y="50"/>
                      <a:pt x="416" y="5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65" y="12"/>
                      <a:pt x="465" y="12"/>
                      <a:pt x="465" y="12"/>
                    </a:cubicBezTo>
                    <a:cubicBezTo>
                      <a:pt x="454" y="44"/>
                      <a:pt x="454" y="44"/>
                      <a:pt x="454" y="44"/>
                    </a:cubicBezTo>
                    <a:cubicBezTo>
                      <a:pt x="474" y="61"/>
                      <a:pt x="474" y="61"/>
                      <a:pt x="474" y="61"/>
                    </a:cubicBezTo>
                    <a:cubicBezTo>
                      <a:pt x="469" y="186"/>
                      <a:pt x="469" y="186"/>
                      <a:pt x="469" y="186"/>
                    </a:cubicBezTo>
                    <a:cubicBezTo>
                      <a:pt x="405" y="241"/>
                      <a:pt x="405" y="241"/>
                      <a:pt x="405" y="241"/>
                    </a:cubicBezTo>
                    <a:cubicBezTo>
                      <a:pt x="405" y="255"/>
                      <a:pt x="405" y="255"/>
                      <a:pt x="405" y="255"/>
                    </a:cubicBezTo>
                    <a:cubicBezTo>
                      <a:pt x="405" y="255"/>
                      <a:pt x="457" y="283"/>
                      <a:pt x="455" y="284"/>
                    </a:cubicBezTo>
                    <a:cubicBezTo>
                      <a:pt x="453" y="284"/>
                      <a:pt x="423" y="312"/>
                      <a:pt x="423" y="312"/>
                    </a:cubicBezTo>
                    <a:cubicBezTo>
                      <a:pt x="423" y="312"/>
                      <a:pt x="438" y="347"/>
                      <a:pt x="441" y="348"/>
                    </a:cubicBezTo>
                    <a:cubicBezTo>
                      <a:pt x="443" y="350"/>
                      <a:pt x="507" y="353"/>
                      <a:pt x="507" y="353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73" y="357"/>
                      <a:pt x="573" y="357"/>
                      <a:pt x="573" y="357"/>
                    </a:cubicBezTo>
                    <a:cubicBezTo>
                      <a:pt x="573" y="357"/>
                      <a:pt x="592" y="359"/>
                      <a:pt x="595" y="358"/>
                    </a:cubicBezTo>
                    <a:cubicBezTo>
                      <a:pt x="598" y="357"/>
                      <a:pt x="611" y="341"/>
                      <a:pt x="611" y="341"/>
                    </a:cubicBezTo>
                    <a:cubicBezTo>
                      <a:pt x="611" y="341"/>
                      <a:pt x="657" y="335"/>
                      <a:pt x="660" y="335"/>
                    </a:cubicBezTo>
                    <a:cubicBezTo>
                      <a:pt x="663" y="335"/>
                      <a:pt x="701" y="364"/>
                      <a:pt x="701" y="364"/>
                    </a:cubicBezTo>
                    <a:cubicBezTo>
                      <a:pt x="697" y="386"/>
                      <a:pt x="697" y="386"/>
                      <a:pt x="697" y="386"/>
                    </a:cubicBezTo>
                    <a:cubicBezTo>
                      <a:pt x="638" y="410"/>
                      <a:pt x="638" y="410"/>
                      <a:pt x="638" y="410"/>
                    </a:cubicBezTo>
                    <a:cubicBezTo>
                      <a:pt x="565" y="418"/>
                      <a:pt x="565" y="418"/>
                      <a:pt x="565" y="418"/>
                    </a:cubicBezTo>
                    <a:cubicBezTo>
                      <a:pt x="558" y="459"/>
                      <a:pt x="558" y="459"/>
                      <a:pt x="558" y="459"/>
                    </a:cubicBezTo>
                    <a:cubicBezTo>
                      <a:pt x="558" y="503"/>
                      <a:pt x="558" y="503"/>
                      <a:pt x="558" y="503"/>
                    </a:cubicBezTo>
                    <a:cubicBezTo>
                      <a:pt x="565" y="518"/>
                      <a:pt x="565" y="518"/>
                      <a:pt x="565" y="518"/>
                    </a:cubicBezTo>
                    <a:cubicBezTo>
                      <a:pt x="632" y="541"/>
                      <a:pt x="632" y="541"/>
                      <a:pt x="632" y="541"/>
                    </a:cubicBezTo>
                    <a:cubicBezTo>
                      <a:pt x="630" y="578"/>
                      <a:pt x="630" y="578"/>
                      <a:pt x="630" y="578"/>
                    </a:cubicBezTo>
                    <a:cubicBezTo>
                      <a:pt x="620" y="639"/>
                      <a:pt x="620" y="639"/>
                      <a:pt x="620" y="639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94" y="721"/>
                      <a:pt x="594" y="721"/>
                      <a:pt x="594" y="721"/>
                    </a:cubicBezTo>
                    <a:cubicBezTo>
                      <a:pt x="580" y="747"/>
                      <a:pt x="580" y="747"/>
                      <a:pt x="580" y="747"/>
                    </a:cubicBezTo>
                    <a:cubicBezTo>
                      <a:pt x="586" y="791"/>
                      <a:pt x="586" y="791"/>
                      <a:pt x="586" y="791"/>
                    </a:cubicBezTo>
                    <a:cubicBezTo>
                      <a:pt x="602" y="811"/>
                      <a:pt x="602" y="811"/>
                      <a:pt x="602" y="811"/>
                    </a:cubicBezTo>
                    <a:cubicBezTo>
                      <a:pt x="630" y="823"/>
                      <a:pt x="630" y="823"/>
                      <a:pt x="630" y="823"/>
                    </a:cubicBezTo>
                    <a:cubicBezTo>
                      <a:pt x="638" y="849"/>
                      <a:pt x="638" y="849"/>
                      <a:pt x="638" y="849"/>
                    </a:cubicBezTo>
                    <a:cubicBezTo>
                      <a:pt x="644" y="882"/>
                      <a:pt x="644" y="882"/>
                      <a:pt x="644" y="882"/>
                    </a:cubicBezTo>
                    <a:cubicBezTo>
                      <a:pt x="655" y="904"/>
                      <a:pt x="655" y="904"/>
                      <a:pt x="655" y="904"/>
                    </a:cubicBezTo>
                    <a:cubicBezTo>
                      <a:pt x="689" y="922"/>
                      <a:pt x="689" y="922"/>
                      <a:pt x="689" y="922"/>
                    </a:cubicBezTo>
                    <a:cubicBezTo>
                      <a:pt x="657" y="942"/>
                      <a:pt x="657" y="942"/>
                      <a:pt x="657" y="942"/>
                    </a:cubicBezTo>
                    <a:cubicBezTo>
                      <a:pt x="639" y="958"/>
                      <a:pt x="639" y="958"/>
                      <a:pt x="639" y="958"/>
                    </a:cubicBezTo>
                    <a:cubicBezTo>
                      <a:pt x="630" y="981"/>
                      <a:pt x="630" y="981"/>
                      <a:pt x="630" y="981"/>
                    </a:cubicBezTo>
                    <a:cubicBezTo>
                      <a:pt x="603" y="995"/>
                      <a:pt x="603" y="995"/>
                      <a:pt x="603" y="995"/>
                    </a:cubicBezTo>
                    <a:cubicBezTo>
                      <a:pt x="570" y="994"/>
                      <a:pt x="570" y="994"/>
                      <a:pt x="570" y="994"/>
                    </a:cubicBezTo>
                    <a:cubicBezTo>
                      <a:pt x="523" y="986"/>
                      <a:pt x="523" y="986"/>
                      <a:pt x="523" y="986"/>
                    </a:cubicBezTo>
                    <a:cubicBezTo>
                      <a:pt x="489" y="981"/>
                      <a:pt x="489" y="981"/>
                      <a:pt x="489" y="981"/>
                    </a:cubicBezTo>
                    <a:cubicBezTo>
                      <a:pt x="438" y="990"/>
                      <a:pt x="438" y="990"/>
                      <a:pt x="438" y="990"/>
                    </a:cubicBezTo>
                    <a:cubicBezTo>
                      <a:pt x="388" y="1011"/>
                      <a:pt x="388" y="1011"/>
                      <a:pt x="388" y="1011"/>
                    </a:cubicBezTo>
                    <a:cubicBezTo>
                      <a:pt x="375" y="1043"/>
                      <a:pt x="375" y="1043"/>
                      <a:pt x="375" y="1043"/>
                    </a:cubicBezTo>
                    <a:cubicBezTo>
                      <a:pt x="407" y="1086"/>
                      <a:pt x="407" y="1086"/>
                      <a:pt x="407" y="1086"/>
                    </a:cubicBezTo>
                    <a:cubicBezTo>
                      <a:pt x="411" y="1121"/>
                      <a:pt x="411" y="1121"/>
                      <a:pt x="411" y="1121"/>
                    </a:cubicBezTo>
                    <a:cubicBezTo>
                      <a:pt x="411" y="1121"/>
                      <a:pt x="369" y="1142"/>
                      <a:pt x="367" y="1143"/>
                    </a:cubicBezTo>
                    <a:cubicBezTo>
                      <a:pt x="365" y="1143"/>
                      <a:pt x="330" y="1156"/>
                      <a:pt x="330" y="1156"/>
                    </a:cubicBezTo>
                    <a:cubicBezTo>
                      <a:pt x="288" y="1158"/>
                      <a:pt x="288" y="1158"/>
                      <a:pt x="288" y="1158"/>
                    </a:cubicBezTo>
                    <a:cubicBezTo>
                      <a:pt x="257" y="1178"/>
                      <a:pt x="257" y="1178"/>
                      <a:pt x="257" y="1178"/>
                    </a:cubicBezTo>
                    <a:cubicBezTo>
                      <a:pt x="230" y="1211"/>
                      <a:pt x="230" y="1211"/>
                      <a:pt x="230" y="1211"/>
                    </a:cubicBezTo>
                    <a:cubicBezTo>
                      <a:pt x="213" y="1242"/>
                      <a:pt x="213" y="1242"/>
                      <a:pt x="213" y="1242"/>
                    </a:cubicBezTo>
                    <a:cubicBezTo>
                      <a:pt x="193" y="1254"/>
                      <a:pt x="193" y="1254"/>
                      <a:pt x="193" y="1254"/>
                    </a:cubicBezTo>
                    <a:lnTo>
                      <a:pt x="172" y="12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6327775" y="4143376"/>
                <a:ext cx="1285875" cy="865188"/>
              </a:xfrm>
              <a:custGeom>
                <a:avLst/>
                <a:gdLst>
                  <a:gd name="T0" fmla="*/ 127 w 890"/>
                  <a:gd name="T1" fmla="*/ 328 h 599"/>
                  <a:gd name="T2" fmla="*/ 163 w 890"/>
                  <a:gd name="T3" fmla="*/ 354 h 599"/>
                  <a:gd name="T4" fmla="*/ 167 w 890"/>
                  <a:gd name="T5" fmla="*/ 450 h 599"/>
                  <a:gd name="T6" fmla="*/ 202 w 890"/>
                  <a:gd name="T7" fmla="*/ 530 h 599"/>
                  <a:gd name="T8" fmla="*/ 241 w 890"/>
                  <a:gd name="T9" fmla="*/ 536 h 599"/>
                  <a:gd name="T10" fmla="*/ 249 w 890"/>
                  <a:gd name="T11" fmla="*/ 452 h 599"/>
                  <a:gd name="T12" fmla="*/ 309 w 890"/>
                  <a:gd name="T13" fmla="*/ 404 h 599"/>
                  <a:gd name="T14" fmla="*/ 359 w 890"/>
                  <a:gd name="T15" fmla="*/ 401 h 599"/>
                  <a:gd name="T16" fmla="*/ 475 w 890"/>
                  <a:gd name="T17" fmla="*/ 454 h 599"/>
                  <a:gd name="T18" fmla="*/ 492 w 890"/>
                  <a:gd name="T19" fmla="*/ 496 h 599"/>
                  <a:gd name="T20" fmla="*/ 532 w 890"/>
                  <a:gd name="T21" fmla="*/ 526 h 599"/>
                  <a:gd name="T22" fmla="*/ 575 w 890"/>
                  <a:gd name="T23" fmla="*/ 512 h 599"/>
                  <a:gd name="T24" fmla="*/ 598 w 890"/>
                  <a:gd name="T25" fmla="*/ 541 h 599"/>
                  <a:gd name="T26" fmla="*/ 648 w 890"/>
                  <a:gd name="T27" fmla="*/ 541 h 599"/>
                  <a:gd name="T28" fmla="*/ 780 w 890"/>
                  <a:gd name="T29" fmla="*/ 510 h 599"/>
                  <a:gd name="T30" fmla="*/ 799 w 890"/>
                  <a:gd name="T31" fmla="*/ 401 h 599"/>
                  <a:gd name="T32" fmla="*/ 810 w 890"/>
                  <a:gd name="T33" fmla="*/ 292 h 599"/>
                  <a:gd name="T34" fmla="*/ 759 w 890"/>
                  <a:gd name="T35" fmla="*/ 206 h 599"/>
                  <a:gd name="T36" fmla="*/ 727 w 890"/>
                  <a:gd name="T37" fmla="*/ 135 h 599"/>
                  <a:gd name="T38" fmla="*/ 661 w 890"/>
                  <a:gd name="T39" fmla="*/ 118 h 599"/>
                  <a:gd name="T40" fmla="*/ 614 w 890"/>
                  <a:gd name="T41" fmla="*/ 187 h 599"/>
                  <a:gd name="T42" fmla="*/ 530 w 890"/>
                  <a:gd name="T43" fmla="*/ 191 h 599"/>
                  <a:gd name="T44" fmla="*/ 467 w 890"/>
                  <a:gd name="T45" fmla="*/ 175 h 599"/>
                  <a:gd name="T46" fmla="*/ 391 w 890"/>
                  <a:gd name="T47" fmla="*/ 109 h 599"/>
                  <a:gd name="T48" fmla="*/ 424 w 890"/>
                  <a:gd name="T49" fmla="*/ 51 h 599"/>
                  <a:gd name="T50" fmla="*/ 451 w 890"/>
                  <a:gd name="T51" fmla="*/ 11 h 599"/>
                  <a:gd name="T52" fmla="*/ 406 w 890"/>
                  <a:gd name="T53" fmla="*/ 0 h 599"/>
                  <a:gd name="T54" fmla="*/ 340 w 890"/>
                  <a:gd name="T55" fmla="*/ 35 h 599"/>
                  <a:gd name="T56" fmla="*/ 289 w 890"/>
                  <a:gd name="T57" fmla="*/ 29 h 599"/>
                  <a:gd name="T58" fmla="*/ 240 w 890"/>
                  <a:gd name="T59" fmla="*/ 7 h 599"/>
                  <a:gd name="T60" fmla="*/ 180 w 890"/>
                  <a:gd name="T61" fmla="*/ 28 h 599"/>
                  <a:gd name="T62" fmla="*/ 167 w 890"/>
                  <a:gd name="T63" fmla="*/ 135 h 599"/>
                  <a:gd name="T64" fmla="*/ 35 w 890"/>
                  <a:gd name="T65" fmla="*/ 149 h 599"/>
                  <a:gd name="T66" fmla="*/ 0 w 890"/>
                  <a:gd name="T67" fmla="*/ 210 h 599"/>
                  <a:gd name="T68" fmla="*/ 34 w 890"/>
                  <a:gd name="T69" fmla="*/ 249 h 599"/>
                  <a:gd name="T70" fmla="*/ 95 w 890"/>
                  <a:gd name="T71" fmla="*/ 285 h 599"/>
                  <a:gd name="T72" fmla="*/ 101 w 890"/>
                  <a:gd name="T73" fmla="*/ 325 h 5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0"/>
                  <a:gd name="T112" fmla="*/ 0 h 599"/>
                  <a:gd name="T113" fmla="*/ 890 w 890"/>
                  <a:gd name="T114" fmla="*/ 599 h 5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0" h="599">
                    <a:moveTo>
                      <a:pt x="111" y="357"/>
                    </a:moveTo>
                    <a:cubicBezTo>
                      <a:pt x="139" y="361"/>
                      <a:pt x="139" y="361"/>
                      <a:pt x="139" y="361"/>
                    </a:cubicBezTo>
                    <a:cubicBezTo>
                      <a:pt x="160" y="369"/>
                      <a:pt x="160" y="369"/>
                      <a:pt x="160" y="369"/>
                    </a:cubicBezTo>
                    <a:cubicBezTo>
                      <a:pt x="179" y="389"/>
                      <a:pt x="179" y="389"/>
                      <a:pt x="179" y="389"/>
                    </a:cubicBezTo>
                    <a:cubicBezTo>
                      <a:pt x="167" y="470"/>
                      <a:pt x="167" y="470"/>
                      <a:pt x="167" y="470"/>
                    </a:cubicBezTo>
                    <a:cubicBezTo>
                      <a:pt x="183" y="495"/>
                      <a:pt x="183" y="495"/>
                      <a:pt x="183" y="49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222" y="582"/>
                      <a:pt x="222" y="582"/>
                      <a:pt x="222" y="582"/>
                    </a:cubicBezTo>
                    <a:cubicBezTo>
                      <a:pt x="253" y="599"/>
                      <a:pt x="253" y="599"/>
                      <a:pt x="253" y="599"/>
                    </a:cubicBezTo>
                    <a:cubicBezTo>
                      <a:pt x="265" y="589"/>
                      <a:pt x="265" y="589"/>
                      <a:pt x="265" y="589"/>
                    </a:cubicBezTo>
                    <a:cubicBezTo>
                      <a:pt x="263" y="536"/>
                      <a:pt x="263" y="536"/>
                      <a:pt x="263" y="536"/>
                    </a:cubicBezTo>
                    <a:cubicBezTo>
                      <a:pt x="274" y="497"/>
                      <a:pt x="274" y="497"/>
                      <a:pt x="274" y="497"/>
                    </a:cubicBezTo>
                    <a:cubicBezTo>
                      <a:pt x="318" y="455"/>
                      <a:pt x="318" y="455"/>
                      <a:pt x="318" y="455"/>
                    </a:cubicBezTo>
                    <a:cubicBezTo>
                      <a:pt x="340" y="444"/>
                      <a:pt x="340" y="444"/>
                      <a:pt x="340" y="444"/>
                    </a:cubicBezTo>
                    <a:cubicBezTo>
                      <a:pt x="375" y="441"/>
                      <a:pt x="375" y="441"/>
                      <a:pt x="375" y="441"/>
                    </a:cubicBezTo>
                    <a:cubicBezTo>
                      <a:pt x="394" y="441"/>
                      <a:pt x="394" y="441"/>
                      <a:pt x="394" y="441"/>
                    </a:cubicBezTo>
                    <a:cubicBezTo>
                      <a:pt x="458" y="499"/>
                      <a:pt x="458" y="499"/>
                      <a:pt x="458" y="499"/>
                    </a:cubicBezTo>
                    <a:cubicBezTo>
                      <a:pt x="522" y="499"/>
                      <a:pt x="522" y="499"/>
                      <a:pt x="522" y="499"/>
                    </a:cubicBezTo>
                    <a:cubicBezTo>
                      <a:pt x="536" y="513"/>
                      <a:pt x="536" y="513"/>
                      <a:pt x="536" y="513"/>
                    </a:cubicBezTo>
                    <a:cubicBezTo>
                      <a:pt x="541" y="545"/>
                      <a:pt x="541" y="545"/>
                      <a:pt x="541" y="545"/>
                    </a:cubicBezTo>
                    <a:cubicBezTo>
                      <a:pt x="556" y="565"/>
                      <a:pt x="556" y="565"/>
                      <a:pt x="556" y="565"/>
                    </a:cubicBezTo>
                    <a:cubicBezTo>
                      <a:pt x="585" y="578"/>
                      <a:pt x="585" y="578"/>
                      <a:pt x="585" y="578"/>
                    </a:cubicBezTo>
                    <a:cubicBezTo>
                      <a:pt x="610" y="571"/>
                      <a:pt x="610" y="571"/>
                      <a:pt x="610" y="571"/>
                    </a:cubicBezTo>
                    <a:cubicBezTo>
                      <a:pt x="632" y="563"/>
                      <a:pt x="632" y="563"/>
                      <a:pt x="632" y="563"/>
                    </a:cubicBezTo>
                    <a:cubicBezTo>
                      <a:pt x="644" y="582"/>
                      <a:pt x="644" y="582"/>
                      <a:pt x="644" y="582"/>
                    </a:cubicBezTo>
                    <a:cubicBezTo>
                      <a:pt x="657" y="595"/>
                      <a:pt x="657" y="595"/>
                      <a:pt x="657" y="595"/>
                    </a:cubicBezTo>
                    <a:cubicBezTo>
                      <a:pt x="677" y="599"/>
                      <a:pt x="677" y="599"/>
                      <a:pt x="677" y="599"/>
                    </a:cubicBezTo>
                    <a:cubicBezTo>
                      <a:pt x="712" y="595"/>
                      <a:pt x="712" y="595"/>
                      <a:pt x="712" y="595"/>
                    </a:cubicBezTo>
                    <a:cubicBezTo>
                      <a:pt x="778" y="562"/>
                      <a:pt x="778" y="562"/>
                      <a:pt x="778" y="562"/>
                    </a:cubicBezTo>
                    <a:cubicBezTo>
                      <a:pt x="857" y="560"/>
                      <a:pt x="857" y="560"/>
                      <a:pt x="857" y="560"/>
                    </a:cubicBezTo>
                    <a:cubicBezTo>
                      <a:pt x="868" y="526"/>
                      <a:pt x="868" y="526"/>
                      <a:pt x="868" y="526"/>
                    </a:cubicBezTo>
                    <a:cubicBezTo>
                      <a:pt x="878" y="441"/>
                      <a:pt x="878" y="441"/>
                      <a:pt x="878" y="441"/>
                    </a:cubicBezTo>
                    <a:cubicBezTo>
                      <a:pt x="883" y="392"/>
                      <a:pt x="883" y="392"/>
                      <a:pt x="883" y="392"/>
                    </a:cubicBezTo>
                    <a:cubicBezTo>
                      <a:pt x="890" y="321"/>
                      <a:pt x="890" y="321"/>
                      <a:pt x="890" y="321"/>
                    </a:cubicBezTo>
                    <a:cubicBezTo>
                      <a:pt x="855" y="249"/>
                      <a:pt x="855" y="249"/>
                      <a:pt x="855" y="249"/>
                    </a:cubicBezTo>
                    <a:cubicBezTo>
                      <a:pt x="834" y="226"/>
                      <a:pt x="834" y="226"/>
                      <a:pt x="834" y="226"/>
                    </a:cubicBezTo>
                    <a:cubicBezTo>
                      <a:pt x="825" y="175"/>
                      <a:pt x="825" y="175"/>
                      <a:pt x="825" y="175"/>
                    </a:cubicBezTo>
                    <a:cubicBezTo>
                      <a:pt x="799" y="148"/>
                      <a:pt x="799" y="148"/>
                      <a:pt x="799" y="148"/>
                    </a:cubicBezTo>
                    <a:cubicBezTo>
                      <a:pt x="787" y="127"/>
                      <a:pt x="787" y="127"/>
                      <a:pt x="787" y="127"/>
                    </a:cubicBezTo>
                    <a:cubicBezTo>
                      <a:pt x="726" y="130"/>
                      <a:pt x="726" y="130"/>
                      <a:pt x="726" y="130"/>
                    </a:cubicBezTo>
                    <a:cubicBezTo>
                      <a:pt x="719" y="172"/>
                      <a:pt x="719" y="172"/>
                      <a:pt x="719" y="172"/>
                    </a:cubicBezTo>
                    <a:cubicBezTo>
                      <a:pt x="719" y="172"/>
                      <a:pt x="677" y="205"/>
                      <a:pt x="675" y="205"/>
                    </a:cubicBezTo>
                    <a:cubicBezTo>
                      <a:pt x="673" y="205"/>
                      <a:pt x="642" y="210"/>
                      <a:pt x="642" y="210"/>
                    </a:cubicBezTo>
                    <a:cubicBezTo>
                      <a:pt x="582" y="210"/>
                      <a:pt x="582" y="210"/>
                      <a:pt x="582" y="210"/>
                    </a:cubicBezTo>
                    <a:cubicBezTo>
                      <a:pt x="541" y="202"/>
                      <a:pt x="541" y="202"/>
                      <a:pt x="541" y="202"/>
                    </a:cubicBezTo>
                    <a:cubicBezTo>
                      <a:pt x="513" y="192"/>
                      <a:pt x="513" y="192"/>
                      <a:pt x="513" y="192"/>
                    </a:cubicBezTo>
                    <a:cubicBezTo>
                      <a:pt x="440" y="132"/>
                      <a:pt x="440" y="132"/>
                      <a:pt x="440" y="132"/>
                    </a:cubicBezTo>
                    <a:cubicBezTo>
                      <a:pt x="430" y="120"/>
                      <a:pt x="430" y="120"/>
                      <a:pt x="430" y="120"/>
                    </a:cubicBezTo>
                    <a:cubicBezTo>
                      <a:pt x="441" y="101"/>
                      <a:pt x="441" y="101"/>
                      <a:pt x="441" y="101"/>
                    </a:cubicBezTo>
                    <a:cubicBezTo>
                      <a:pt x="466" y="56"/>
                      <a:pt x="466" y="56"/>
                      <a:pt x="466" y="56"/>
                    </a:cubicBezTo>
                    <a:cubicBezTo>
                      <a:pt x="484" y="30"/>
                      <a:pt x="484" y="30"/>
                      <a:pt x="484" y="30"/>
                    </a:cubicBezTo>
                    <a:cubicBezTo>
                      <a:pt x="495" y="12"/>
                      <a:pt x="495" y="12"/>
                      <a:pt x="495" y="12"/>
                    </a:cubicBezTo>
                    <a:cubicBezTo>
                      <a:pt x="479" y="0"/>
                      <a:pt x="479" y="0"/>
                      <a:pt x="479" y="0"/>
                    </a:cubicBezTo>
                    <a:cubicBezTo>
                      <a:pt x="446" y="0"/>
                      <a:pt x="446" y="0"/>
                      <a:pt x="446" y="0"/>
                    </a:cubicBezTo>
                    <a:cubicBezTo>
                      <a:pt x="429" y="21"/>
                      <a:pt x="429" y="21"/>
                      <a:pt x="429" y="21"/>
                    </a:cubicBezTo>
                    <a:cubicBezTo>
                      <a:pt x="374" y="39"/>
                      <a:pt x="374" y="39"/>
                      <a:pt x="374" y="39"/>
                    </a:cubicBezTo>
                    <a:cubicBezTo>
                      <a:pt x="344" y="42"/>
                      <a:pt x="344" y="42"/>
                      <a:pt x="344" y="42"/>
                    </a:cubicBezTo>
                    <a:cubicBezTo>
                      <a:pt x="318" y="32"/>
                      <a:pt x="318" y="32"/>
                      <a:pt x="318" y="32"/>
                    </a:cubicBezTo>
                    <a:cubicBezTo>
                      <a:pt x="294" y="16"/>
                      <a:pt x="294" y="16"/>
                      <a:pt x="294" y="16"/>
                    </a:cubicBezTo>
                    <a:cubicBezTo>
                      <a:pt x="264" y="8"/>
                      <a:pt x="264" y="8"/>
                      <a:pt x="264" y="8"/>
                    </a:cubicBezTo>
                    <a:cubicBezTo>
                      <a:pt x="264" y="8"/>
                      <a:pt x="233" y="13"/>
                      <a:pt x="231" y="15"/>
                    </a:cubicBezTo>
                    <a:cubicBezTo>
                      <a:pt x="229" y="17"/>
                      <a:pt x="198" y="31"/>
                      <a:pt x="198" y="31"/>
                    </a:cubicBezTo>
                    <a:cubicBezTo>
                      <a:pt x="199" y="67"/>
                      <a:pt x="199" y="67"/>
                      <a:pt x="199" y="67"/>
                    </a:cubicBezTo>
                    <a:cubicBezTo>
                      <a:pt x="183" y="148"/>
                      <a:pt x="183" y="148"/>
                      <a:pt x="183" y="148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16" y="259"/>
                      <a:pt x="16" y="259"/>
                      <a:pt x="16" y="259"/>
                    </a:cubicBezTo>
                    <a:cubicBezTo>
                      <a:pt x="37" y="274"/>
                      <a:pt x="37" y="274"/>
                      <a:pt x="37" y="274"/>
                    </a:cubicBezTo>
                    <a:cubicBezTo>
                      <a:pt x="74" y="295"/>
                      <a:pt x="74" y="295"/>
                      <a:pt x="74" y="295"/>
                    </a:cubicBezTo>
                    <a:cubicBezTo>
                      <a:pt x="104" y="313"/>
                      <a:pt x="104" y="313"/>
                      <a:pt x="104" y="313"/>
                    </a:cubicBezTo>
                    <a:cubicBezTo>
                      <a:pt x="112" y="326"/>
                      <a:pt x="112" y="326"/>
                      <a:pt x="112" y="326"/>
                    </a:cubicBezTo>
                    <a:lnTo>
                      <a:pt x="111" y="3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6008914" y="2968287"/>
                <a:ext cx="918936" cy="1447800"/>
              </a:xfrm>
              <a:custGeom>
                <a:avLst/>
                <a:gdLst>
                  <a:gd name="T0" fmla="*/ 312 w 746"/>
                  <a:gd name="T1" fmla="*/ 887 h 1002"/>
                  <a:gd name="T2" fmla="*/ 377 w 746"/>
                  <a:gd name="T3" fmla="*/ 862 h 1002"/>
                  <a:gd name="T4" fmla="*/ 454 w 746"/>
                  <a:gd name="T5" fmla="*/ 857 h 1002"/>
                  <a:gd name="T6" fmla="*/ 470 w 746"/>
                  <a:gd name="T7" fmla="*/ 771 h 1002"/>
                  <a:gd name="T8" fmla="*/ 502 w 746"/>
                  <a:gd name="T9" fmla="*/ 739 h 1002"/>
                  <a:gd name="T10" fmla="*/ 547 w 746"/>
                  <a:gd name="T11" fmla="*/ 715 h 1002"/>
                  <a:gd name="T12" fmla="*/ 562 w 746"/>
                  <a:gd name="T13" fmla="*/ 649 h 1002"/>
                  <a:gd name="T14" fmla="*/ 679 w 746"/>
                  <a:gd name="T15" fmla="*/ 609 h 1002"/>
                  <a:gd name="T16" fmla="*/ 644 w 746"/>
                  <a:gd name="T17" fmla="*/ 567 h 1002"/>
                  <a:gd name="T18" fmla="*/ 576 w 746"/>
                  <a:gd name="T19" fmla="*/ 546 h 1002"/>
                  <a:gd name="T20" fmla="*/ 502 w 746"/>
                  <a:gd name="T21" fmla="*/ 522 h 1002"/>
                  <a:gd name="T22" fmla="*/ 522 w 746"/>
                  <a:gd name="T23" fmla="*/ 453 h 1002"/>
                  <a:gd name="T24" fmla="*/ 613 w 746"/>
                  <a:gd name="T25" fmla="*/ 430 h 1002"/>
                  <a:gd name="T26" fmla="*/ 568 w 746"/>
                  <a:gd name="T27" fmla="*/ 381 h 1002"/>
                  <a:gd name="T28" fmla="*/ 560 w 746"/>
                  <a:gd name="T29" fmla="*/ 317 h 1002"/>
                  <a:gd name="T30" fmla="*/ 526 w 746"/>
                  <a:gd name="T31" fmla="*/ 338 h 1002"/>
                  <a:gd name="T32" fmla="*/ 485 w 746"/>
                  <a:gd name="T33" fmla="*/ 366 h 1002"/>
                  <a:gd name="T34" fmla="*/ 410 w 746"/>
                  <a:gd name="T35" fmla="*/ 223 h 1002"/>
                  <a:gd name="T36" fmla="*/ 414 w 746"/>
                  <a:gd name="T37" fmla="*/ 139 h 1002"/>
                  <a:gd name="T38" fmla="*/ 372 w 746"/>
                  <a:gd name="T39" fmla="*/ 89 h 1002"/>
                  <a:gd name="T40" fmla="*/ 344 w 746"/>
                  <a:gd name="T41" fmla="*/ 22 h 1002"/>
                  <a:gd name="T42" fmla="*/ 213 w 746"/>
                  <a:gd name="T43" fmla="*/ 0 h 1002"/>
                  <a:gd name="T44" fmla="*/ 154 w 746"/>
                  <a:gd name="T45" fmla="*/ 57 h 1002"/>
                  <a:gd name="T46" fmla="*/ 121 w 746"/>
                  <a:gd name="T47" fmla="*/ 111 h 1002"/>
                  <a:gd name="T48" fmla="*/ 187 w 746"/>
                  <a:gd name="T49" fmla="*/ 177 h 1002"/>
                  <a:gd name="T50" fmla="*/ 213 w 746"/>
                  <a:gd name="T51" fmla="*/ 247 h 1002"/>
                  <a:gd name="T52" fmla="*/ 163 w 746"/>
                  <a:gd name="T53" fmla="*/ 301 h 1002"/>
                  <a:gd name="T54" fmla="*/ 115 w 746"/>
                  <a:gd name="T55" fmla="*/ 280 h 1002"/>
                  <a:gd name="T56" fmla="*/ 88 w 746"/>
                  <a:gd name="T57" fmla="*/ 438 h 1002"/>
                  <a:gd name="T58" fmla="*/ 0 w 746"/>
                  <a:gd name="T59" fmla="*/ 519 h 1002"/>
                  <a:gd name="T60" fmla="*/ 50 w 746"/>
                  <a:gd name="T61" fmla="*/ 543 h 1002"/>
                  <a:gd name="T62" fmla="*/ 148 w 746"/>
                  <a:gd name="T63" fmla="*/ 673 h 1002"/>
                  <a:gd name="T64" fmla="*/ 199 w 746"/>
                  <a:gd name="T65" fmla="*/ 732 h 1002"/>
                  <a:gd name="T66" fmla="*/ 260 w 746"/>
                  <a:gd name="T67" fmla="*/ 836 h 1002"/>
                  <a:gd name="T68" fmla="*/ 291 w 746"/>
                  <a:gd name="T69" fmla="*/ 912 h 10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6"/>
                  <a:gd name="T106" fmla="*/ 0 h 1002"/>
                  <a:gd name="T107" fmla="*/ 746 w 746"/>
                  <a:gd name="T108" fmla="*/ 1002 h 100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6" h="1002">
                    <a:moveTo>
                      <a:pt x="320" y="1002"/>
                    </a:moveTo>
                    <a:cubicBezTo>
                      <a:pt x="343" y="975"/>
                      <a:pt x="343" y="975"/>
                      <a:pt x="343" y="975"/>
                    </a:cubicBezTo>
                    <a:cubicBezTo>
                      <a:pt x="363" y="956"/>
                      <a:pt x="363" y="956"/>
                      <a:pt x="363" y="956"/>
                    </a:cubicBezTo>
                    <a:cubicBezTo>
                      <a:pt x="414" y="947"/>
                      <a:pt x="414" y="947"/>
                      <a:pt x="414" y="947"/>
                    </a:cubicBezTo>
                    <a:cubicBezTo>
                      <a:pt x="414" y="947"/>
                      <a:pt x="468" y="950"/>
                      <a:pt x="473" y="947"/>
                    </a:cubicBezTo>
                    <a:cubicBezTo>
                      <a:pt x="477" y="945"/>
                      <a:pt x="499" y="942"/>
                      <a:pt x="499" y="942"/>
                    </a:cubicBezTo>
                    <a:cubicBezTo>
                      <a:pt x="516" y="893"/>
                      <a:pt x="516" y="893"/>
                      <a:pt x="516" y="893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32"/>
                      <a:pt x="516" y="832"/>
                      <a:pt x="516" y="832"/>
                    </a:cubicBezTo>
                    <a:cubicBezTo>
                      <a:pt x="551" y="812"/>
                      <a:pt x="551" y="812"/>
                      <a:pt x="551" y="812"/>
                    </a:cubicBezTo>
                    <a:cubicBezTo>
                      <a:pt x="582" y="804"/>
                      <a:pt x="582" y="804"/>
                      <a:pt x="582" y="804"/>
                    </a:cubicBezTo>
                    <a:cubicBezTo>
                      <a:pt x="601" y="786"/>
                      <a:pt x="601" y="786"/>
                      <a:pt x="601" y="786"/>
                    </a:cubicBezTo>
                    <a:cubicBezTo>
                      <a:pt x="618" y="756"/>
                      <a:pt x="618" y="756"/>
                      <a:pt x="618" y="756"/>
                    </a:cubicBezTo>
                    <a:cubicBezTo>
                      <a:pt x="618" y="713"/>
                      <a:pt x="618" y="713"/>
                      <a:pt x="618" y="713"/>
                    </a:cubicBezTo>
                    <a:cubicBezTo>
                      <a:pt x="684" y="687"/>
                      <a:pt x="684" y="687"/>
                      <a:pt x="684" y="687"/>
                    </a:cubicBezTo>
                    <a:cubicBezTo>
                      <a:pt x="746" y="669"/>
                      <a:pt x="746" y="669"/>
                      <a:pt x="746" y="669"/>
                    </a:cubicBezTo>
                    <a:cubicBezTo>
                      <a:pt x="746" y="649"/>
                      <a:pt x="746" y="649"/>
                      <a:pt x="746" y="649"/>
                    </a:cubicBezTo>
                    <a:cubicBezTo>
                      <a:pt x="707" y="623"/>
                      <a:pt x="707" y="623"/>
                      <a:pt x="707" y="623"/>
                    </a:cubicBezTo>
                    <a:cubicBezTo>
                      <a:pt x="680" y="609"/>
                      <a:pt x="680" y="609"/>
                      <a:pt x="680" y="609"/>
                    </a:cubicBezTo>
                    <a:cubicBezTo>
                      <a:pt x="633" y="600"/>
                      <a:pt x="633" y="600"/>
                      <a:pt x="633" y="600"/>
                    </a:cubicBezTo>
                    <a:cubicBezTo>
                      <a:pt x="594" y="600"/>
                      <a:pt x="594" y="600"/>
                      <a:pt x="594" y="600"/>
                    </a:cubicBezTo>
                    <a:cubicBezTo>
                      <a:pt x="552" y="573"/>
                      <a:pt x="552" y="573"/>
                      <a:pt x="552" y="573"/>
                    </a:cubicBezTo>
                    <a:cubicBezTo>
                      <a:pt x="571" y="538"/>
                      <a:pt x="571" y="538"/>
                      <a:pt x="571" y="538"/>
                    </a:cubicBezTo>
                    <a:cubicBezTo>
                      <a:pt x="574" y="498"/>
                      <a:pt x="574" y="498"/>
                      <a:pt x="574" y="498"/>
                    </a:cubicBezTo>
                    <a:cubicBezTo>
                      <a:pt x="625" y="492"/>
                      <a:pt x="625" y="492"/>
                      <a:pt x="625" y="492"/>
                    </a:cubicBezTo>
                    <a:cubicBezTo>
                      <a:pt x="673" y="472"/>
                      <a:pt x="673" y="472"/>
                      <a:pt x="673" y="472"/>
                    </a:cubicBezTo>
                    <a:cubicBezTo>
                      <a:pt x="669" y="452"/>
                      <a:pt x="669" y="452"/>
                      <a:pt x="669" y="452"/>
                    </a:cubicBezTo>
                    <a:cubicBezTo>
                      <a:pt x="624" y="419"/>
                      <a:pt x="624" y="419"/>
                      <a:pt x="624" y="419"/>
                    </a:cubicBezTo>
                    <a:cubicBezTo>
                      <a:pt x="615" y="396"/>
                      <a:pt x="615" y="396"/>
                      <a:pt x="615" y="396"/>
                    </a:cubicBezTo>
                    <a:cubicBezTo>
                      <a:pt x="615" y="348"/>
                      <a:pt x="615" y="348"/>
                      <a:pt x="615" y="348"/>
                    </a:cubicBezTo>
                    <a:cubicBezTo>
                      <a:pt x="594" y="340"/>
                      <a:pt x="594" y="340"/>
                      <a:pt x="594" y="340"/>
                    </a:cubicBezTo>
                    <a:cubicBezTo>
                      <a:pt x="578" y="371"/>
                      <a:pt x="578" y="371"/>
                      <a:pt x="578" y="371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33" y="402"/>
                      <a:pt x="533" y="402"/>
                      <a:pt x="533" y="402"/>
                    </a:cubicBezTo>
                    <a:cubicBezTo>
                      <a:pt x="464" y="314"/>
                      <a:pt x="464" y="314"/>
                      <a:pt x="464" y="314"/>
                    </a:cubicBezTo>
                    <a:cubicBezTo>
                      <a:pt x="464" y="314"/>
                      <a:pt x="451" y="250"/>
                      <a:pt x="451" y="245"/>
                    </a:cubicBezTo>
                    <a:cubicBezTo>
                      <a:pt x="451" y="239"/>
                      <a:pt x="419" y="171"/>
                      <a:pt x="419" y="171"/>
                    </a:cubicBezTo>
                    <a:cubicBezTo>
                      <a:pt x="455" y="153"/>
                      <a:pt x="455" y="153"/>
                      <a:pt x="455" y="153"/>
                    </a:cubicBezTo>
                    <a:cubicBezTo>
                      <a:pt x="454" y="118"/>
                      <a:pt x="454" y="118"/>
                      <a:pt x="454" y="118"/>
                    </a:cubicBezTo>
                    <a:cubicBezTo>
                      <a:pt x="409" y="98"/>
                      <a:pt x="409" y="98"/>
                      <a:pt x="409" y="98"/>
                    </a:cubicBezTo>
                    <a:cubicBezTo>
                      <a:pt x="391" y="40"/>
                      <a:pt x="391" y="40"/>
                      <a:pt x="391" y="40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16" y="24"/>
                      <a:pt x="316" y="24"/>
                      <a:pt x="316" y="24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193" y="36"/>
                      <a:pt x="193" y="36"/>
                      <a:pt x="193" y="36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69" y="75"/>
                      <a:pt x="169" y="75"/>
                      <a:pt x="169" y="75"/>
                    </a:cubicBezTo>
                    <a:cubicBezTo>
                      <a:pt x="133" y="122"/>
                      <a:pt x="133" y="122"/>
                      <a:pt x="133" y="122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206" y="194"/>
                      <a:pt x="206" y="194"/>
                      <a:pt x="206" y="194"/>
                    </a:cubicBezTo>
                    <a:cubicBezTo>
                      <a:pt x="248" y="226"/>
                      <a:pt x="248" y="226"/>
                      <a:pt x="248" y="226"/>
                    </a:cubicBezTo>
                    <a:cubicBezTo>
                      <a:pt x="234" y="271"/>
                      <a:pt x="234" y="271"/>
                      <a:pt x="234" y="271"/>
                    </a:cubicBezTo>
                    <a:cubicBezTo>
                      <a:pt x="227" y="315"/>
                      <a:pt x="227" y="315"/>
                      <a:pt x="227" y="315"/>
                    </a:cubicBezTo>
                    <a:cubicBezTo>
                      <a:pt x="179" y="331"/>
                      <a:pt x="179" y="331"/>
                      <a:pt x="179" y="331"/>
                    </a:cubicBezTo>
                    <a:cubicBezTo>
                      <a:pt x="146" y="308"/>
                      <a:pt x="146" y="308"/>
                      <a:pt x="146" y="308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14" y="392"/>
                      <a:pt x="114" y="392"/>
                      <a:pt x="114" y="392"/>
                    </a:cubicBezTo>
                    <a:cubicBezTo>
                      <a:pt x="97" y="481"/>
                      <a:pt x="97" y="481"/>
                      <a:pt x="97" y="481"/>
                    </a:cubicBezTo>
                    <a:cubicBezTo>
                      <a:pt x="88" y="534"/>
                      <a:pt x="88" y="534"/>
                      <a:pt x="88" y="534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15" y="595"/>
                      <a:pt x="15" y="595"/>
                      <a:pt x="15" y="595"/>
                    </a:cubicBezTo>
                    <a:cubicBezTo>
                      <a:pt x="55" y="597"/>
                      <a:pt x="55" y="597"/>
                      <a:pt x="55" y="597"/>
                    </a:cubicBezTo>
                    <a:cubicBezTo>
                      <a:pt x="169" y="695"/>
                      <a:pt x="169" y="695"/>
                      <a:pt x="169" y="695"/>
                    </a:cubicBezTo>
                    <a:cubicBezTo>
                      <a:pt x="163" y="739"/>
                      <a:pt x="163" y="739"/>
                      <a:pt x="163" y="739"/>
                    </a:cubicBezTo>
                    <a:cubicBezTo>
                      <a:pt x="140" y="788"/>
                      <a:pt x="140" y="788"/>
                      <a:pt x="140" y="788"/>
                    </a:cubicBezTo>
                    <a:cubicBezTo>
                      <a:pt x="219" y="804"/>
                      <a:pt x="219" y="804"/>
                      <a:pt x="219" y="804"/>
                    </a:cubicBezTo>
                    <a:cubicBezTo>
                      <a:pt x="283" y="862"/>
                      <a:pt x="283" y="862"/>
                      <a:pt x="283" y="862"/>
                    </a:cubicBezTo>
                    <a:cubicBezTo>
                      <a:pt x="286" y="919"/>
                      <a:pt x="286" y="919"/>
                      <a:pt x="286" y="919"/>
                    </a:cubicBezTo>
                    <a:cubicBezTo>
                      <a:pt x="265" y="953"/>
                      <a:pt x="265" y="953"/>
                      <a:pt x="265" y="953"/>
                    </a:cubicBezTo>
                    <a:lnTo>
                      <a:pt x="320" y="10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6680200" y="3370263"/>
                <a:ext cx="1390650" cy="1063625"/>
              </a:xfrm>
              <a:custGeom>
                <a:avLst/>
                <a:gdLst>
                  <a:gd name="T0" fmla="*/ 46 w 962"/>
                  <a:gd name="T1" fmla="*/ 468 h 736"/>
                  <a:gd name="T2" fmla="*/ 51 w 962"/>
                  <a:gd name="T3" fmla="*/ 411 h 736"/>
                  <a:gd name="T4" fmla="*/ 167 w 962"/>
                  <a:gd name="T5" fmla="*/ 345 h 736"/>
                  <a:gd name="T6" fmla="*/ 78 w 962"/>
                  <a:gd name="T7" fmla="*/ 294 h 736"/>
                  <a:gd name="T8" fmla="*/ 24 w 962"/>
                  <a:gd name="T9" fmla="*/ 292 h 736"/>
                  <a:gd name="T10" fmla="*/ 8 w 962"/>
                  <a:gd name="T11" fmla="*/ 249 h 736"/>
                  <a:gd name="T12" fmla="*/ 47 w 962"/>
                  <a:gd name="T13" fmla="*/ 217 h 736"/>
                  <a:gd name="T14" fmla="*/ 164 w 962"/>
                  <a:gd name="T15" fmla="*/ 194 h 736"/>
                  <a:gd name="T16" fmla="*/ 250 w 962"/>
                  <a:gd name="T17" fmla="*/ 236 h 736"/>
                  <a:gd name="T18" fmla="*/ 281 w 962"/>
                  <a:gd name="T19" fmla="*/ 149 h 736"/>
                  <a:gd name="T20" fmla="*/ 304 w 962"/>
                  <a:gd name="T21" fmla="*/ 118 h 736"/>
                  <a:gd name="T22" fmla="*/ 397 w 962"/>
                  <a:gd name="T23" fmla="*/ 102 h 736"/>
                  <a:gd name="T24" fmla="*/ 465 w 962"/>
                  <a:gd name="T25" fmla="*/ 108 h 736"/>
                  <a:gd name="T26" fmla="*/ 489 w 962"/>
                  <a:gd name="T27" fmla="*/ 57 h 736"/>
                  <a:gd name="T28" fmla="*/ 506 w 962"/>
                  <a:gd name="T29" fmla="*/ 5 h 736"/>
                  <a:gd name="T30" fmla="*/ 566 w 962"/>
                  <a:gd name="T31" fmla="*/ 0 h 736"/>
                  <a:gd name="T32" fmla="*/ 627 w 962"/>
                  <a:gd name="T33" fmla="*/ 36 h 736"/>
                  <a:gd name="T34" fmla="*/ 669 w 962"/>
                  <a:gd name="T35" fmla="*/ 76 h 736"/>
                  <a:gd name="T36" fmla="*/ 723 w 962"/>
                  <a:gd name="T37" fmla="*/ 127 h 736"/>
                  <a:gd name="T38" fmla="*/ 796 w 962"/>
                  <a:gd name="T39" fmla="*/ 146 h 736"/>
                  <a:gd name="T40" fmla="*/ 873 w 962"/>
                  <a:gd name="T41" fmla="*/ 178 h 736"/>
                  <a:gd name="T42" fmla="*/ 868 w 962"/>
                  <a:gd name="T43" fmla="*/ 260 h 736"/>
                  <a:gd name="T44" fmla="*/ 765 w 962"/>
                  <a:gd name="T45" fmla="*/ 296 h 736"/>
                  <a:gd name="T46" fmla="*/ 783 w 962"/>
                  <a:gd name="T47" fmla="*/ 431 h 736"/>
                  <a:gd name="T48" fmla="*/ 780 w 962"/>
                  <a:gd name="T49" fmla="*/ 492 h 736"/>
                  <a:gd name="T50" fmla="*/ 696 w 962"/>
                  <a:gd name="T51" fmla="*/ 444 h 736"/>
                  <a:gd name="T52" fmla="*/ 618 w 962"/>
                  <a:gd name="T53" fmla="*/ 462 h 736"/>
                  <a:gd name="T54" fmla="*/ 632 w 962"/>
                  <a:gd name="T55" fmla="*/ 524 h 736"/>
                  <a:gd name="T56" fmla="*/ 545 w 962"/>
                  <a:gd name="T57" fmla="*/ 638 h 736"/>
                  <a:gd name="T58" fmla="*/ 511 w 962"/>
                  <a:gd name="T59" fmla="*/ 618 h 736"/>
                  <a:gd name="T60" fmla="*/ 438 w 962"/>
                  <a:gd name="T61" fmla="*/ 594 h 736"/>
                  <a:gd name="T62" fmla="*/ 425 w 962"/>
                  <a:gd name="T63" fmla="*/ 638 h 736"/>
                  <a:gd name="T64" fmla="*/ 362 w 962"/>
                  <a:gd name="T65" fmla="*/ 670 h 736"/>
                  <a:gd name="T66" fmla="*/ 249 w 962"/>
                  <a:gd name="T67" fmla="*/ 652 h 736"/>
                  <a:gd name="T68" fmla="*/ 239 w 962"/>
                  <a:gd name="T69" fmla="*/ 506 h 736"/>
                  <a:gd name="T70" fmla="*/ 221 w 962"/>
                  <a:gd name="T71" fmla="*/ 479 h 736"/>
                  <a:gd name="T72" fmla="*/ 165 w 962"/>
                  <a:gd name="T73" fmla="*/ 501 h 736"/>
                  <a:gd name="T74" fmla="*/ 79 w 962"/>
                  <a:gd name="T75" fmla="*/ 513 h 736"/>
                  <a:gd name="T76" fmla="*/ 33 w 962"/>
                  <a:gd name="T77" fmla="*/ 482 h 7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62"/>
                  <a:gd name="T118" fmla="*/ 0 h 736"/>
                  <a:gd name="T119" fmla="*/ 962 w 962"/>
                  <a:gd name="T120" fmla="*/ 736 h 7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62" h="736">
                    <a:moveTo>
                      <a:pt x="36" y="530"/>
                    </a:moveTo>
                    <a:cubicBezTo>
                      <a:pt x="36" y="530"/>
                      <a:pt x="50" y="516"/>
                      <a:pt x="50" y="514"/>
                    </a:cubicBezTo>
                    <a:cubicBezTo>
                      <a:pt x="50" y="513"/>
                      <a:pt x="56" y="490"/>
                      <a:pt x="56" y="490"/>
                    </a:cubicBezTo>
                    <a:cubicBezTo>
                      <a:pt x="56" y="452"/>
                      <a:pt x="56" y="452"/>
                      <a:pt x="56" y="452"/>
                    </a:cubicBezTo>
                    <a:cubicBezTo>
                      <a:pt x="183" y="407"/>
                      <a:pt x="183" y="407"/>
                      <a:pt x="183" y="407"/>
                    </a:cubicBezTo>
                    <a:cubicBezTo>
                      <a:pt x="183" y="379"/>
                      <a:pt x="183" y="379"/>
                      <a:pt x="183" y="379"/>
                    </a:cubicBezTo>
                    <a:cubicBezTo>
                      <a:pt x="125" y="337"/>
                      <a:pt x="125" y="337"/>
                      <a:pt x="125" y="337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51" y="321"/>
                      <a:pt x="51" y="321"/>
                      <a:pt x="51" y="321"/>
                    </a:cubicBezTo>
                    <a:cubicBezTo>
                      <a:pt x="26" y="321"/>
                      <a:pt x="26" y="321"/>
                      <a:pt x="26" y="321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9" y="273"/>
                      <a:pt x="9" y="273"/>
                      <a:pt x="9" y="273"/>
                    </a:cubicBezTo>
                    <a:cubicBezTo>
                      <a:pt x="10" y="242"/>
                      <a:pt x="10" y="242"/>
                      <a:pt x="10" y="242"/>
                    </a:cubicBezTo>
                    <a:cubicBezTo>
                      <a:pt x="10" y="242"/>
                      <a:pt x="50" y="238"/>
                      <a:pt x="52" y="238"/>
                    </a:cubicBezTo>
                    <a:cubicBezTo>
                      <a:pt x="53" y="238"/>
                      <a:pt x="119" y="213"/>
                      <a:pt x="119" y="213"/>
                    </a:cubicBezTo>
                    <a:cubicBezTo>
                      <a:pt x="180" y="213"/>
                      <a:pt x="180" y="213"/>
                      <a:pt x="180" y="213"/>
                    </a:cubicBezTo>
                    <a:cubicBezTo>
                      <a:pt x="242" y="263"/>
                      <a:pt x="242" y="263"/>
                      <a:pt x="242" y="263"/>
                    </a:cubicBez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93" y="202"/>
                      <a:pt x="293" y="202"/>
                      <a:pt x="293" y="202"/>
                    </a:cubicBezTo>
                    <a:cubicBezTo>
                      <a:pt x="309" y="164"/>
                      <a:pt x="309" y="164"/>
                      <a:pt x="309" y="164"/>
                    </a:cubicBezTo>
                    <a:cubicBezTo>
                      <a:pt x="326" y="143"/>
                      <a:pt x="326" y="143"/>
                      <a:pt x="326" y="143"/>
                    </a:cubicBezTo>
                    <a:cubicBezTo>
                      <a:pt x="334" y="130"/>
                      <a:pt x="334" y="130"/>
                      <a:pt x="334" y="130"/>
                    </a:cubicBezTo>
                    <a:cubicBezTo>
                      <a:pt x="396" y="133"/>
                      <a:pt x="396" y="133"/>
                      <a:pt x="396" y="133"/>
                    </a:cubicBezTo>
                    <a:cubicBezTo>
                      <a:pt x="436" y="112"/>
                      <a:pt x="436" y="112"/>
                      <a:pt x="436" y="112"/>
                    </a:cubicBezTo>
                    <a:cubicBezTo>
                      <a:pt x="463" y="102"/>
                      <a:pt x="463" y="102"/>
                      <a:pt x="463" y="102"/>
                    </a:cubicBezTo>
                    <a:cubicBezTo>
                      <a:pt x="511" y="119"/>
                      <a:pt x="511" y="119"/>
                      <a:pt x="511" y="119"/>
                    </a:cubicBezTo>
                    <a:cubicBezTo>
                      <a:pt x="526" y="96"/>
                      <a:pt x="526" y="96"/>
                      <a:pt x="526" y="96"/>
                    </a:cubicBezTo>
                    <a:cubicBezTo>
                      <a:pt x="537" y="63"/>
                      <a:pt x="537" y="63"/>
                      <a:pt x="537" y="63"/>
                    </a:cubicBezTo>
                    <a:cubicBezTo>
                      <a:pt x="550" y="27"/>
                      <a:pt x="550" y="27"/>
                      <a:pt x="550" y="27"/>
                    </a:cubicBezTo>
                    <a:cubicBezTo>
                      <a:pt x="556" y="5"/>
                      <a:pt x="556" y="5"/>
                      <a:pt x="556" y="5"/>
                    </a:cubicBezTo>
                    <a:cubicBezTo>
                      <a:pt x="588" y="12"/>
                      <a:pt x="588" y="12"/>
                      <a:pt x="588" y="12"/>
                    </a:cubicBezTo>
                    <a:cubicBezTo>
                      <a:pt x="622" y="0"/>
                      <a:pt x="622" y="0"/>
                      <a:pt x="622" y="0"/>
                    </a:cubicBezTo>
                    <a:cubicBezTo>
                      <a:pt x="683" y="7"/>
                      <a:pt x="683" y="7"/>
                      <a:pt x="683" y="7"/>
                    </a:cubicBezTo>
                    <a:cubicBezTo>
                      <a:pt x="689" y="39"/>
                      <a:pt x="689" y="39"/>
                      <a:pt x="689" y="39"/>
                    </a:cubicBezTo>
                    <a:cubicBezTo>
                      <a:pt x="723" y="79"/>
                      <a:pt x="723" y="79"/>
                      <a:pt x="723" y="79"/>
                    </a:cubicBezTo>
                    <a:cubicBezTo>
                      <a:pt x="735" y="84"/>
                      <a:pt x="735" y="84"/>
                      <a:pt x="735" y="84"/>
                    </a:cubicBezTo>
                    <a:cubicBezTo>
                      <a:pt x="735" y="84"/>
                      <a:pt x="760" y="117"/>
                      <a:pt x="762" y="118"/>
                    </a:cubicBezTo>
                    <a:cubicBezTo>
                      <a:pt x="764" y="120"/>
                      <a:pt x="794" y="139"/>
                      <a:pt x="794" y="139"/>
                    </a:cubicBezTo>
                    <a:cubicBezTo>
                      <a:pt x="837" y="154"/>
                      <a:pt x="837" y="154"/>
                      <a:pt x="837" y="154"/>
                    </a:cubicBezTo>
                    <a:cubicBezTo>
                      <a:pt x="874" y="160"/>
                      <a:pt x="874" y="160"/>
                      <a:pt x="874" y="160"/>
                    </a:cubicBezTo>
                    <a:cubicBezTo>
                      <a:pt x="928" y="158"/>
                      <a:pt x="928" y="158"/>
                      <a:pt x="928" y="158"/>
                    </a:cubicBezTo>
                    <a:cubicBezTo>
                      <a:pt x="959" y="195"/>
                      <a:pt x="959" y="195"/>
                      <a:pt x="959" y="195"/>
                    </a:cubicBezTo>
                    <a:cubicBezTo>
                      <a:pt x="962" y="272"/>
                      <a:pt x="962" y="272"/>
                      <a:pt x="962" y="272"/>
                    </a:cubicBezTo>
                    <a:cubicBezTo>
                      <a:pt x="962" y="272"/>
                      <a:pt x="953" y="284"/>
                      <a:pt x="953" y="286"/>
                    </a:cubicBezTo>
                    <a:cubicBezTo>
                      <a:pt x="952" y="288"/>
                      <a:pt x="864" y="289"/>
                      <a:pt x="864" y="289"/>
                    </a:cubicBezTo>
                    <a:cubicBezTo>
                      <a:pt x="840" y="325"/>
                      <a:pt x="840" y="325"/>
                      <a:pt x="840" y="325"/>
                    </a:cubicBezTo>
                    <a:cubicBezTo>
                      <a:pt x="821" y="388"/>
                      <a:pt x="821" y="388"/>
                      <a:pt x="821" y="388"/>
                    </a:cubicBezTo>
                    <a:cubicBezTo>
                      <a:pt x="860" y="474"/>
                      <a:pt x="860" y="474"/>
                      <a:pt x="860" y="474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857" y="541"/>
                      <a:pt x="857" y="541"/>
                      <a:pt x="857" y="541"/>
                    </a:cubicBezTo>
                    <a:cubicBezTo>
                      <a:pt x="802" y="523"/>
                      <a:pt x="802" y="523"/>
                      <a:pt x="802" y="523"/>
                    </a:cubicBezTo>
                    <a:cubicBezTo>
                      <a:pt x="764" y="488"/>
                      <a:pt x="764" y="488"/>
                      <a:pt x="764" y="488"/>
                    </a:cubicBezTo>
                    <a:cubicBezTo>
                      <a:pt x="691" y="496"/>
                      <a:pt x="691" y="496"/>
                      <a:pt x="691" y="496"/>
                    </a:cubicBezTo>
                    <a:cubicBezTo>
                      <a:pt x="679" y="508"/>
                      <a:pt x="679" y="508"/>
                      <a:pt x="679" y="508"/>
                    </a:cubicBezTo>
                    <a:cubicBezTo>
                      <a:pt x="680" y="549"/>
                      <a:pt x="680" y="549"/>
                      <a:pt x="680" y="549"/>
                    </a:cubicBezTo>
                    <a:cubicBezTo>
                      <a:pt x="694" y="576"/>
                      <a:pt x="694" y="576"/>
                      <a:pt x="694" y="576"/>
                    </a:cubicBezTo>
                    <a:cubicBezTo>
                      <a:pt x="690" y="661"/>
                      <a:pt x="690" y="661"/>
                      <a:pt x="690" y="661"/>
                    </a:cubicBezTo>
                    <a:cubicBezTo>
                      <a:pt x="598" y="701"/>
                      <a:pt x="598" y="701"/>
                      <a:pt x="598" y="701"/>
                    </a:cubicBezTo>
                    <a:cubicBezTo>
                      <a:pt x="584" y="701"/>
                      <a:pt x="584" y="701"/>
                      <a:pt x="584" y="701"/>
                    </a:cubicBezTo>
                    <a:cubicBezTo>
                      <a:pt x="561" y="679"/>
                      <a:pt x="561" y="679"/>
                      <a:pt x="561" y="679"/>
                    </a:cubicBezTo>
                    <a:cubicBezTo>
                      <a:pt x="547" y="648"/>
                      <a:pt x="547" y="648"/>
                      <a:pt x="547" y="648"/>
                    </a:cubicBezTo>
                    <a:cubicBezTo>
                      <a:pt x="481" y="653"/>
                      <a:pt x="481" y="653"/>
                      <a:pt x="481" y="653"/>
                    </a:cubicBezTo>
                    <a:cubicBezTo>
                      <a:pt x="475" y="657"/>
                      <a:pt x="475" y="657"/>
                      <a:pt x="475" y="657"/>
                    </a:cubicBezTo>
                    <a:cubicBezTo>
                      <a:pt x="467" y="701"/>
                      <a:pt x="467" y="701"/>
                      <a:pt x="467" y="701"/>
                    </a:cubicBezTo>
                    <a:cubicBezTo>
                      <a:pt x="428" y="732"/>
                      <a:pt x="428" y="732"/>
                      <a:pt x="428" y="732"/>
                    </a:cubicBezTo>
                    <a:cubicBezTo>
                      <a:pt x="398" y="736"/>
                      <a:pt x="398" y="736"/>
                      <a:pt x="398" y="736"/>
                    </a:cubicBezTo>
                    <a:cubicBezTo>
                      <a:pt x="329" y="733"/>
                      <a:pt x="329" y="733"/>
                      <a:pt x="329" y="733"/>
                    </a:cubicBezTo>
                    <a:cubicBezTo>
                      <a:pt x="273" y="716"/>
                      <a:pt x="273" y="716"/>
                      <a:pt x="273" y="716"/>
                    </a:cubicBezTo>
                    <a:cubicBezTo>
                      <a:pt x="201" y="653"/>
                      <a:pt x="201" y="653"/>
                      <a:pt x="201" y="653"/>
                    </a:cubicBezTo>
                    <a:cubicBezTo>
                      <a:pt x="262" y="556"/>
                      <a:pt x="262" y="556"/>
                      <a:pt x="262" y="556"/>
                    </a:cubicBezTo>
                    <a:cubicBezTo>
                      <a:pt x="262" y="540"/>
                      <a:pt x="262" y="540"/>
                      <a:pt x="262" y="540"/>
                    </a:cubicBezTo>
                    <a:cubicBezTo>
                      <a:pt x="243" y="526"/>
                      <a:pt x="243" y="526"/>
                      <a:pt x="243" y="526"/>
                    </a:cubicBezTo>
                    <a:cubicBezTo>
                      <a:pt x="201" y="527"/>
                      <a:pt x="201" y="527"/>
                      <a:pt x="201" y="527"/>
                    </a:cubicBezTo>
                    <a:cubicBezTo>
                      <a:pt x="181" y="550"/>
                      <a:pt x="181" y="550"/>
                      <a:pt x="181" y="550"/>
                    </a:cubicBezTo>
                    <a:cubicBezTo>
                      <a:pt x="120" y="568"/>
                      <a:pt x="120" y="568"/>
                      <a:pt x="120" y="568"/>
                    </a:cubicBezTo>
                    <a:cubicBezTo>
                      <a:pt x="87" y="563"/>
                      <a:pt x="87" y="563"/>
                      <a:pt x="87" y="563"/>
                    </a:cubicBezTo>
                    <a:cubicBezTo>
                      <a:pt x="44" y="538"/>
                      <a:pt x="44" y="538"/>
                      <a:pt x="44" y="538"/>
                    </a:cubicBezTo>
                    <a:lnTo>
                      <a:pt x="36" y="5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750300" y="4518026"/>
                <a:ext cx="1233487" cy="1270000"/>
              </a:xfrm>
              <a:custGeom>
                <a:avLst/>
                <a:gdLst>
                  <a:gd name="T0" fmla="*/ 25 w 854"/>
                  <a:gd name="T1" fmla="*/ 483 h 879"/>
                  <a:gd name="T2" fmla="*/ 13 w 854"/>
                  <a:gd name="T3" fmla="*/ 374 h 879"/>
                  <a:gd name="T4" fmla="*/ 25 w 854"/>
                  <a:gd name="T5" fmla="*/ 341 h 879"/>
                  <a:gd name="T6" fmla="*/ 34 w 854"/>
                  <a:gd name="T7" fmla="*/ 314 h 879"/>
                  <a:gd name="T8" fmla="*/ 34 w 854"/>
                  <a:gd name="T9" fmla="*/ 288 h 879"/>
                  <a:gd name="T10" fmla="*/ 0 w 854"/>
                  <a:gd name="T11" fmla="*/ 227 h 879"/>
                  <a:gd name="T12" fmla="*/ 0 w 854"/>
                  <a:gd name="T13" fmla="*/ 209 h 879"/>
                  <a:gd name="T14" fmla="*/ 43 w 854"/>
                  <a:gd name="T15" fmla="*/ 185 h 879"/>
                  <a:gd name="T16" fmla="*/ 55 w 854"/>
                  <a:gd name="T17" fmla="*/ 151 h 879"/>
                  <a:gd name="T18" fmla="*/ 89 w 854"/>
                  <a:gd name="T19" fmla="*/ 138 h 879"/>
                  <a:gd name="T20" fmla="*/ 116 w 854"/>
                  <a:gd name="T21" fmla="*/ 119 h 879"/>
                  <a:gd name="T22" fmla="*/ 126 w 854"/>
                  <a:gd name="T23" fmla="*/ 87 h 879"/>
                  <a:gd name="T24" fmla="*/ 130 w 854"/>
                  <a:gd name="T25" fmla="*/ 56 h 879"/>
                  <a:gd name="T26" fmla="*/ 161 w 854"/>
                  <a:gd name="T27" fmla="*/ 26 h 879"/>
                  <a:gd name="T28" fmla="*/ 202 w 854"/>
                  <a:gd name="T29" fmla="*/ 14 h 879"/>
                  <a:gd name="T30" fmla="*/ 298 w 854"/>
                  <a:gd name="T31" fmla="*/ 14 h 879"/>
                  <a:gd name="T32" fmla="*/ 374 w 854"/>
                  <a:gd name="T33" fmla="*/ 30 h 879"/>
                  <a:gd name="T34" fmla="*/ 414 w 854"/>
                  <a:gd name="T35" fmla="*/ 29 h 879"/>
                  <a:gd name="T36" fmla="*/ 459 w 854"/>
                  <a:gd name="T37" fmla="*/ 0 h 879"/>
                  <a:gd name="T38" fmla="*/ 500 w 854"/>
                  <a:gd name="T39" fmla="*/ 0 h 879"/>
                  <a:gd name="T40" fmla="*/ 518 w 854"/>
                  <a:gd name="T41" fmla="*/ 29 h 879"/>
                  <a:gd name="T42" fmla="*/ 512 w 854"/>
                  <a:gd name="T43" fmla="*/ 86 h 879"/>
                  <a:gd name="T44" fmla="*/ 612 w 854"/>
                  <a:gd name="T45" fmla="*/ 89 h 879"/>
                  <a:gd name="T46" fmla="*/ 630 w 854"/>
                  <a:gd name="T47" fmla="*/ 78 h 879"/>
                  <a:gd name="T48" fmla="*/ 684 w 854"/>
                  <a:gd name="T49" fmla="*/ 114 h 879"/>
                  <a:gd name="T50" fmla="*/ 694 w 854"/>
                  <a:gd name="T51" fmla="*/ 137 h 879"/>
                  <a:gd name="T52" fmla="*/ 715 w 854"/>
                  <a:gd name="T53" fmla="*/ 147 h 879"/>
                  <a:gd name="T54" fmla="*/ 704 w 854"/>
                  <a:gd name="T55" fmla="*/ 159 h 879"/>
                  <a:gd name="T56" fmla="*/ 687 w 854"/>
                  <a:gd name="T57" fmla="*/ 187 h 879"/>
                  <a:gd name="T58" fmla="*/ 680 w 854"/>
                  <a:gd name="T59" fmla="*/ 238 h 879"/>
                  <a:gd name="T60" fmla="*/ 733 w 854"/>
                  <a:gd name="T61" fmla="*/ 280 h 879"/>
                  <a:gd name="T62" fmla="*/ 736 w 854"/>
                  <a:gd name="T63" fmla="*/ 359 h 879"/>
                  <a:gd name="T64" fmla="*/ 747 w 854"/>
                  <a:gd name="T65" fmla="*/ 394 h 879"/>
                  <a:gd name="T66" fmla="*/ 762 w 854"/>
                  <a:gd name="T67" fmla="*/ 420 h 879"/>
                  <a:gd name="T68" fmla="*/ 742 w 854"/>
                  <a:gd name="T69" fmla="*/ 458 h 879"/>
                  <a:gd name="T70" fmla="*/ 769 w 854"/>
                  <a:gd name="T71" fmla="*/ 501 h 879"/>
                  <a:gd name="T72" fmla="*/ 777 w 854"/>
                  <a:gd name="T73" fmla="*/ 534 h 879"/>
                  <a:gd name="T74" fmla="*/ 762 w 854"/>
                  <a:gd name="T75" fmla="*/ 571 h 879"/>
                  <a:gd name="T76" fmla="*/ 751 w 854"/>
                  <a:gd name="T77" fmla="*/ 620 h 879"/>
                  <a:gd name="T78" fmla="*/ 755 w 854"/>
                  <a:gd name="T79" fmla="*/ 703 h 879"/>
                  <a:gd name="T80" fmla="*/ 726 w 854"/>
                  <a:gd name="T81" fmla="*/ 738 h 879"/>
                  <a:gd name="T82" fmla="*/ 656 w 854"/>
                  <a:gd name="T83" fmla="*/ 750 h 879"/>
                  <a:gd name="T84" fmla="*/ 615 w 854"/>
                  <a:gd name="T85" fmla="*/ 728 h 879"/>
                  <a:gd name="T86" fmla="*/ 571 w 854"/>
                  <a:gd name="T87" fmla="*/ 730 h 879"/>
                  <a:gd name="T88" fmla="*/ 520 w 854"/>
                  <a:gd name="T89" fmla="*/ 775 h 879"/>
                  <a:gd name="T90" fmla="*/ 477 w 854"/>
                  <a:gd name="T91" fmla="*/ 798 h 879"/>
                  <a:gd name="T92" fmla="*/ 427 w 854"/>
                  <a:gd name="T93" fmla="*/ 798 h 879"/>
                  <a:gd name="T94" fmla="*/ 411 w 854"/>
                  <a:gd name="T95" fmla="*/ 786 h 879"/>
                  <a:gd name="T96" fmla="*/ 378 w 854"/>
                  <a:gd name="T97" fmla="*/ 796 h 879"/>
                  <a:gd name="T98" fmla="*/ 327 w 854"/>
                  <a:gd name="T99" fmla="*/ 782 h 879"/>
                  <a:gd name="T100" fmla="*/ 234 w 854"/>
                  <a:gd name="T101" fmla="*/ 744 h 879"/>
                  <a:gd name="T102" fmla="*/ 175 w 854"/>
                  <a:gd name="T103" fmla="*/ 739 h 879"/>
                  <a:gd name="T104" fmla="*/ 141 w 854"/>
                  <a:gd name="T105" fmla="*/ 719 h 879"/>
                  <a:gd name="T106" fmla="*/ 123 w 854"/>
                  <a:gd name="T107" fmla="*/ 689 h 879"/>
                  <a:gd name="T108" fmla="*/ 129 w 854"/>
                  <a:gd name="T109" fmla="*/ 527 h 879"/>
                  <a:gd name="T110" fmla="*/ 92 w 854"/>
                  <a:gd name="T111" fmla="*/ 510 h 879"/>
                  <a:gd name="T112" fmla="*/ 25 w 854"/>
                  <a:gd name="T113" fmla="*/ 483 h 8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4"/>
                  <a:gd name="T172" fmla="*/ 0 h 879"/>
                  <a:gd name="T173" fmla="*/ 854 w 854"/>
                  <a:gd name="T174" fmla="*/ 879 h 8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4" h="879">
                    <a:moveTo>
                      <a:pt x="27" y="531"/>
                    </a:moveTo>
                    <a:cubicBezTo>
                      <a:pt x="14" y="411"/>
                      <a:pt x="14" y="411"/>
                      <a:pt x="14" y="411"/>
                    </a:cubicBezTo>
                    <a:cubicBezTo>
                      <a:pt x="27" y="375"/>
                      <a:pt x="27" y="375"/>
                      <a:pt x="27" y="375"/>
                    </a:cubicBezTo>
                    <a:cubicBezTo>
                      <a:pt x="37" y="345"/>
                      <a:pt x="37" y="345"/>
                      <a:pt x="37" y="345"/>
                    </a:cubicBezTo>
                    <a:cubicBezTo>
                      <a:pt x="37" y="316"/>
                      <a:pt x="37" y="316"/>
                      <a:pt x="37" y="316"/>
                    </a:cubicBezTo>
                    <a:cubicBezTo>
                      <a:pt x="37" y="316"/>
                      <a:pt x="0" y="251"/>
                      <a:pt x="0" y="249"/>
                    </a:cubicBezTo>
                    <a:cubicBezTo>
                      <a:pt x="0" y="248"/>
                      <a:pt x="0" y="230"/>
                      <a:pt x="0" y="230"/>
                    </a:cubicBezTo>
                    <a:cubicBezTo>
                      <a:pt x="47" y="203"/>
                      <a:pt x="47" y="203"/>
                      <a:pt x="47" y="203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98" y="152"/>
                      <a:pt x="98" y="152"/>
                      <a:pt x="98" y="152"/>
                    </a:cubicBezTo>
                    <a:cubicBezTo>
                      <a:pt x="128" y="131"/>
                      <a:pt x="128" y="131"/>
                      <a:pt x="128" y="131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43" y="61"/>
                      <a:pt x="143" y="61"/>
                      <a:pt x="143" y="61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328" y="15"/>
                      <a:pt x="328" y="15"/>
                      <a:pt x="328" y="15"/>
                    </a:cubicBezTo>
                    <a:cubicBezTo>
                      <a:pt x="328" y="15"/>
                      <a:pt x="410" y="33"/>
                      <a:pt x="411" y="33"/>
                    </a:cubicBezTo>
                    <a:cubicBezTo>
                      <a:pt x="412" y="33"/>
                      <a:pt x="455" y="32"/>
                      <a:pt x="455" y="3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569" y="32"/>
                      <a:pt x="569" y="32"/>
                      <a:pt x="569" y="32"/>
                    </a:cubicBezTo>
                    <a:cubicBezTo>
                      <a:pt x="569" y="32"/>
                      <a:pt x="561" y="94"/>
                      <a:pt x="563" y="95"/>
                    </a:cubicBezTo>
                    <a:cubicBezTo>
                      <a:pt x="564" y="95"/>
                      <a:pt x="673" y="98"/>
                      <a:pt x="673" y="98"/>
                    </a:cubicBezTo>
                    <a:cubicBezTo>
                      <a:pt x="692" y="86"/>
                      <a:pt x="692" y="86"/>
                      <a:pt x="692" y="86"/>
                    </a:cubicBezTo>
                    <a:cubicBezTo>
                      <a:pt x="752" y="125"/>
                      <a:pt x="752" y="125"/>
                      <a:pt x="752" y="125"/>
                    </a:cubicBezTo>
                    <a:cubicBezTo>
                      <a:pt x="752" y="125"/>
                      <a:pt x="762" y="150"/>
                      <a:pt x="763" y="151"/>
                    </a:cubicBezTo>
                    <a:cubicBezTo>
                      <a:pt x="765" y="152"/>
                      <a:pt x="786" y="161"/>
                      <a:pt x="786" y="161"/>
                    </a:cubicBezTo>
                    <a:cubicBezTo>
                      <a:pt x="774" y="175"/>
                      <a:pt x="774" y="175"/>
                      <a:pt x="774" y="175"/>
                    </a:cubicBezTo>
                    <a:cubicBezTo>
                      <a:pt x="774" y="175"/>
                      <a:pt x="755" y="204"/>
                      <a:pt x="755" y="206"/>
                    </a:cubicBezTo>
                    <a:cubicBezTo>
                      <a:pt x="755" y="207"/>
                      <a:pt x="747" y="261"/>
                      <a:pt x="747" y="261"/>
                    </a:cubicBezTo>
                    <a:cubicBezTo>
                      <a:pt x="806" y="308"/>
                      <a:pt x="806" y="308"/>
                      <a:pt x="806" y="308"/>
                    </a:cubicBezTo>
                    <a:cubicBezTo>
                      <a:pt x="809" y="394"/>
                      <a:pt x="809" y="394"/>
                      <a:pt x="809" y="394"/>
                    </a:cubicBezTo>
                    <a:cubicBezTo>
                      <a:pt x="821" y="433"/>
                      <a:pt x="821" y="433"/>
                      <a:pt x="821" y="433"/>
                    </a:cubicBezTo>
                    <a:cubicBezTo>
                      <a:pt x="821" y="433"/>
                      <a:pt x="838" y="460"/>
                      <a:pt x="837" y="461"/>
                    </a:cubicBezTo>
                    <a:cubicBezTo>
                      <a:pt x="837" y="463"/>
                      <a:pt x="816" y="503"/>
                      <a:pt x="816" y="503"/>
                    </a:cubicBezTo>
                    <a:cubicBezTo>
                      <a:pt x="845" y="551"/>
                      <a:pt x="845" y="551"/>
                      <a:pt x="845" y="551"/>
                    </a:cubicBezTo>
                    <a:cubicBezTo>
                      <a:pt x="845" y="551"/>
                      <a:pt x="854" y="586"/>
                      <a:pt x="854" y="587"/>
                    </a:cubicBezTo>
                    <a:cubicBezTo>
                      <a:pt x="853" y="589"/>
                      <a:pt x="837" y="627"/>
                      <a:pt x="837" y="627"/>
                    </a:cubicBezTo>
                    <a:cubicBezTo>
                      <a:pt x="825" y="681"/>
                      <a:pt x="825" y="681"/>
                      <a:pt x="825" y="681"/>
                    </a:cubicBezTo>
                    <a:cubicBezTo>
                      <a:pt x="830" y="772"/>
                      <a:pt x="830" y="772"/>
                      <a:pt x="830" y="772"/>
                    </a:cubicBezTo>
                    <a:cubicBezTo>
                      <a:pt x="830" y="772"/>
                      <a:pt x="800" y="810"/>
                      <a:pt x="798" y="811"/>
                    </a:cubicBezTo>
                    <a:cubicBezTo>
                      <a:pt x="797" y="811"/>
                      <a:pt x="721" y="824"/>
                      <a:pt x="721" y="824"/>
                    </a:cubicBezTo>
                    <a:cubicBezTo>
                      <a:pt x="676" y="800"/>
                      <a:pt x="676" y="800"/>
                      <a:pt x="676" y="800"/>
                    </a:cubicBezTo>
                    <a:cubicBezTo>
                      <a:pt x="628" y="802"/>
                      <a:pt x="628" y="802"/>
                      <a:pt x="628" y="802"/>
                    </a:cubicBezTo>
                    <a:cubicBezTo>
                      <a:pt x="571" y="851"/>
                      <a:pt x="571" y="851"/>
                      <a:pt x="571" y="851"/>
                    </a:cubicBezTo>
                    <a:cubicBezTo>
                      <a:pt x="571" y="851"/>
                      <a:pt x="525" y="878"/>
                      <a:pt x="524" y="877"/>
                    </a:cubicBezTo>
                    <a:cubicBezTo>
                      <a:pt x="522" y="876"/>
                      <a:pt x="470" y="879"/>
                      <a:pt x="469" y="877"/>
                    </a:cubicBezTo>
                    <a:cubicBezTo>
                      <a:pt x="469" y="875"/>
                      <a:pt x="452" y="864"/>
                      <a:pt x="452" y="864"/>
                    </a:cubicBezTo>
                    <a:cubicBezTo>
                      <a:pt x="415" y="875"/>
                      <a:pt x="415" y="875"/>
                      <a:pt x="415" y="875"/>
                    </a:cubicBezTo>
                    <a:cubicBezTo>
                      <a:pt x="359" y="859"/>
                      <a:pt x="359" y="859"/>
                      <a:pt x="359" y="859"/>
                    </a:cubicBezTo>
                    <a:cubicBezTo>
                      <a:pt x="257" y="818"/>
                      <a:pt x="257" y="818"/>
                      <a:pt x="257" y="818"/>
                    </a:cubicBezTo>
                    <a:cubicBezTo>
                      <a:pt x="192" y="812"/>
                      <a:pt x="192" y="812"/>
                      <a:pt x="192" y="812"/>
                    </a:cubicBezTo>
                    <a:cubicBezTo>
                      <a:pt x="192" y="812"/>
                      <a:pt x="156" y="791"/>
                      <a:pt x="155" y="790"/>
                    </a:cubicBezTo>
                    <a:cubicBezTo>
                      <a:pt x="154" y="789"/>
                      <a:pt x="135" y="757"/>
                      <a:pt x="135" y="757"/>
                    </a:cubicBezTo>
                    <a:cubicBezTo>
                      <a:pt x="142" y="579"/>
                      <a:pt x="142" y="579"/>
                      <a:pt x="142" y="579"/>
                    </a:cubicBezTo>
                    <a:cubicBezTo>
                      <a:pt x="101" y="560"/>
                      <a:pt x="101" y="560"/>
                      <a:pt x="101" y="560"/>
                    </a:cubicBezTo>
                    <a:lnTo>
                      <a:pt x="27" y="5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9845675" y="4160838"/>
                <a:ext cx="1223962" cy="1546225"/>
              </a:xfrm>
              <a:custGeom>
                <a:avLst/>
                <a:gdLst>
                  <a:gd name="T0" fmla="*/ 79 w 847"/>
                  <a:gd name="T1" fmla="*/ 845 h 1070"/>
                  <a:gd name="T2" fmla="*/ 104 w 847"/>
                  <a:gd name="T3" fmla="*/ 766 h 1070"/>
                  <a:gd name="T4" fmla="*/ 70 w 847"/>
                  <a:gd name="T5" fmla="*/ 683 h 1070"/>
                  <a:gd name="T6" fmla="*/ 70 w 847"/>
                  <a:gd name="T7" fmla="*/ 614 h 1070"/>
                  <a:gd name="T8" fmla="*/ 55 w 847"/>
                  <a:gd name="T9" fmla="*/ 497 h 1070"/>
                  <a:gd name="T10" fmla="*/ 7 w 847"/>
                  <a:gd name="T11" fmla="*/ 413 h 1070"/>
                  <a:gd name="T12" fmla="*/ 48 w 847"/>
                  <a:gd name="T13" fmla="*/ 356 h 1070"/>
                  <a:gd name="T14" fmla="*/ 81 w 847"/>
                  <a:gd name="T15" fmla="*/ 258 h 1070"/>
                  <a:gd name="T16" fmla="*/ 176 w 847"/>
                  <a:gd name="T17" fmla="*/ 175 h 1070"/>
                  <a:gd name="T18" fmla="*/ 251 w 847"/>
                  <a:gd name="T19" fmla="*/ 55 h 1070"/>
                  <a:gd name="T20" fmla="*/ 223 w 847"/>
                  <a:gd name="T21" fmla="*/ 2 h 1070"/>
                  <a:gd name="T22" fmla="*/ 292 w 847"/>
                  <a:gd name="T23" fmla="*/ 22 h 1070"/>
                  <a:gd name="T24" fmla="*/ 333 w 847"/>
                  <a:gd name="T25" fmla="*/ 0 h 1070"/>
                  <a:gd name="T26" fmla="*/ 299 w 847"/>
                  <a:gd name="T27" fmla="*/ 68 h 1070"/>
                  <a:gd name="T28" fmla="*/ 324 w 847"/>
                  <a:gd name="T29" fmla="*/ 143 h 1070"/>
                  <a:gd name="T30" fmla="*/ 346 w 847"/>
                  <a:gd name="T31" fmla="*/ 190 h 1070"/>
                  <a:gd name="T32" fmla="*/ 538 w 847"/>
                  <a:gd name="T33" fmla="*/ 216 h 1070"/>
                  <a:gd name="T34" fmla="*/ 571 w 847"/>
                  <a:gd name="T35" fmla="*/ 272 h 1070"/>
                  <a:gd name="T36" fmla="*/ 620 w 847"/>
                  <a:gd name="T37" fmla="*/ 294 h 1070"/>
                  <a:gd name="T38" fmla="*/ 770 w 847"/>
                  <a:gd name="T39" fmla="*/ 435 h 1070"/>
                  <a:gd name="T40" fmla="*/ 734 w 847"/>
                  <a:gd name="T41" fmla="*/ 453 h 1070"/>
                  <a:gd name="T42" fmla="*/ 676 w 847"/>
                  <a:gd name="T43" fmla="*/ 481 h 1070"/>
                  <a:gd name="T44" fmla="*/ 644 w 847"/>
                  <a:gd name="T45" fmla="*/ 538 h 1070"/>
                  <a:gd name="T46" fmla="*/ 647 w 847"/>
                  <a:gd name="T47" fmla="*/ 566 h 1070"/>
                  <a:gd name="T48" fmla="*/ 595 w 847"/>
                  <a:gd name="T49" fmla="*/ 693 h 1070"/>
                  <a:gd name="T50" fmla="*/ 516 w 847"/>
                  <a:gd name="T51" fmla="*/ 835 h 1070"/>
                  <a:gd name="T52" fmla="*/ 526 w 847"/>
                  <a:gd name="T53" fmla="*/ 888 h 1070"/>
                  <a:gd name="T54" fmla="*/ 472 w 847"/>
                  <a:gd name="T55" fmla="*/ 961 h 1070"/>
                  <a:gd name="T56" fmla="*/ 370 w 847"/>
                  <a:gd name="T57" fmla="*/ 941 h 1070"/>
                  <a:gd name="T58" fmla="*/ 327 w 847"/>
                  <a:gd name="T59" fmla="*/ 933 h 1070"/>
                  <a:gd name="T60" fmla="*/ 212 w 847"/>
                  <a:gd name="T61" fmla="*/ 928 h 1070"/>
                  <a:gd name="T62" fmla="*/ 148 w 847"/>
                  <a:gd name="T63" fmla="*/ 943 h 1070"/>
                  <a:gd name="T64" fmla="*/ 79 w 847"/>
                  <a:gd name="T65" fmla="*/ 925 h 10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47"/>
                  <a:gd name="T100" fmla="*/ 0 h 1070"/>
                  <a:gd name="T101" fmla="*/ 847 w 847"/>
                  <a:gd name="T102" fmla="*/ 1070 h 107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47" h="1070">
                    <a:moveTo>
                      <a:pt x="87" y="1016"/>
                    </a:moveTo>
                    <a:cubicBezTo>
                      <a:pt x="87" y="928"/>
                      <a:pt x="87" y="928"/>
                      <a:pt x="87" y="928"/>
                    </a:cubicBezTo>
                    <a:cubicBezTo>
                      <a:pt x="96" y="880"/>
                      <a:pt x="96" y="880"/>
                      <a:pt x="96" y="880"/>
                    </a:cubicBezTo>
                    <a:cubicBezTo>
                      <a:pt x="114" y="841"/>
                      <a:pt x="114" y="841"/>
                      <a:pt x="114" y="841"/>
                    </a:cubicBezTo>
                    <a:cubicBezTo>
                      <a:pt x="103" y="795"/>
                      <a:pt x="103" y="795"/>
                      <a:pt x="103" y="795"/>
                    </a:cubicBezTo>
                    <a:cubicBezTo>
                      <a:pt x="103" y="795"/>
                      <a:pt x="77" y="752"/>
                      <a:pt x="77" y="750"/>
                    </a:cubicBezTo>
                    <a:cubicBezTo>
                      <a:pt x="77" y="748"/>
                      <a:pt x="96" y="712"/>
                      <a:pt x="96" y="712"/>
                    </a:cubicBezTo>
                    <a:cubicBezTo>
                      <a:pt x="77" y="674"/>
                      <a:pt x="77" y="674"/>
                      <a:pt x="77" y="674"/>
                    </a:cubicBezTo>
                    <a:cubicBezTo>
                      <a:pt x="64" y="636"/>
                      <a:pt x="64" y="636"/>
                      <a:pt x="64" y="636"/>
                    </a:cubicBezTo>
                    <a:cubicBezTo>
                      <a:pt x="60" y="546"/>
                      <a:pt x="60" y="546"/>
                      <a:pt x="60" y="546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8" y="454"/>
                      <a:pt x="8" y="454"/>
                      <a:pt x="8" y="454"/>
                    </a:cubicBezTo>
                    <a:cubicBezTo>
                      <a:pt x="42" y="414"/>
                      <a:pt x="42" y="414"/>
                      <a:pt x="42" y="414"/>
                    </a:cubicBezTo>
                    <a:cubicBezTo>
                      <a:pt x="53" y="391"/>
                      <a:pt x="53" y="391"/>
                      <a:pt x="53" y="391"/>
                    </a:cubicBezTo>
                    <a:cubicBezTo>
                      <a:pt x="76" y="335"/>
                      <a:pt x="76" y="335"/>
                      <a:pt x="76" y="335"/>
                    </a:cubicBezTo>
                    <a:cubicBezTo>
                      <a:pt x="89" y="283"/>
                      <a:pt x="89" y="283"/>
                      <a:pt x="89" y="283"/>
                    </a:cubicBezTo>
                    <a:cubicBezTo>
                      <a:pt x="158" y="251"/>
                      <a:pt x="158" y="251"/>
                      <a:pt x="158" y="251"/>
                    </a:cubicBezTo>
                    <a:cubicBezTo>
                      <a:pt x="193" y="192"/>
                      <a:pt x="193" y="192"/>
                      <a:pt x="193" y="192"/>
                    </a:cubicBezTo>
                    <a:cubicBezTo>
                      <a:pt x="190" y="148"/>
                      <a:pt x="190" y="148"/>
                      <a:pt x="190" y="148"/>
                    </a:cubicBezTo>
                    <a:cubicBezTo>
                      <a:pt x="276" y="60"/>
                      <a:pt x="276" y="60"/>
                      <a:pt x="276" y="60"/>
                    </a:cubicBezTo>
                    <a:cubicBezTo>
                      <a:pt x="276" y="60"/>
                      <a:pt x="231" y="22"/>
                      <a:pt x="233" y="21"/>
                    </a:cubicBezTo>
                    <a:cubicBezTo>
                      <a:pt x="234" y="20"/>
                      <a:pt x="245" y="2"/>
                      <a:pt x="245" y="2"/>
                    </a:cubicBezTo>
                    <a:cubicBezTo>
                      <a:pt x="286" y="25"/>
                      <a:pt x="286" y="25"/>
                      <a:pt x="286" y="25"/>
                    </a:cubicBezTo>
                    <a:cubicBezTo>
                      <a:pt x="286" y="25"/>
                      <a:pt x="320" y="24"/>
                      <a:pt x="321" y="24"/>
                    </a:cubicBezTo>
                    <a:cubicBezTo>
                      <a:pt x="323" y="24"/>
                      <a:pt x="350" y="2"/>
                      <a:pt x="350" y="2"/>
                    </a:cubicBezTo>
                    <a:cubicBezTo>
                      <a:pt x="366" y="0"/>
                      <a:pt x="366" y="0"/>
                      <a:pt x="366" y="0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29" y="75"/>
                      <a:pt x="329" y="75"/>
                      <a:pt x="329" y="75"/>
                    </a:cubicBezTo>
                    <a:cubicBezTo>
                      <a:pt x="321" y="139"/>
                      <a:pt x="321" y="139"/>
                      <a:pt x="321" y="139"/>
                    </a:cubicBezTo>
                    <a:cubicBezTo>
                      <a:pt x="356" y="157"/>
                      <a:pt x="356" y="157"/>
                      <a:pt x="356" y="157"/>
                    </a:cubicBezTo>
                    <a:cubicBezTo>
                      <a:pt x="380" y="189"/>
                      <a:pt x="380" y="189"/>
                      <a:pt x="380" y="189"/>
                    </a:cubicBezTo>
                    <a:cubicBezTo>
                      <a:pt x="380" y="209"/>
                      <a:pt x="380" y="209"/>
                      <a:pt x="380" y="209"/>
                    </a:cubicBezTo>
                    <a:cubicBezTo>
                      <a:pt x="431" y="229"/>
                      <a:pt x="431" y="229"/>
                      <a:pt x="431" y="229"/>
                    </a:cubicBezTo>
                    <a:cubicBezTo>
                      <a:pt x="591" y="237"/>
                      <a:pt x="591" y="237"/>
                      <a:pt x="591" y="237"/>
                    </a:cubicBezTo>
                    <a:cubicBezTo>
                      <a:pt x="625" y="265"/>
                      <a:pt x="625" y="265"/>
                      <a:pt x="625" y="265"/>
                    </a:cubicBezTo>
                    <a:cubicBezTo>
                      <a:pt x="627" y="299"/>
                      <a:pt x="627" y="299"/>
                      <a:pt x="627" y="299"/>
                    </a:cubicBezTo>
                    <a:cubicBezTo>
                      <a:pt x="643" y="325"/>
                      <a:pt x="643" y="325"/>
                      <a:pt x="643" y="325"/>
                    </a:cubicBezTo>
                    <a:cubicBezTo>
                      <a:pt x="681" y="323"/>
                      <a:pt x="681" y="323"/>
                      <a:pt x="681" y="323"/>
                    </a:cubicBezTo>
                    <a:cubicBezTo>
                      <a:pt x="754" y="362"/>
                      <a:pt x="754" y="362"/>
                      <a:pt x="754" y="362"/>
                    </a:cubicBezTo>
                    <a:cubicBezTo>
                      <a:pt x="846" y="478"/>
                      <a:pt x="846" y="478"/>
                      <a:pt x="846" y="478"/>
                    </a:cubicBezTo>
                    <a:cubicBezTo>
                      <a:pt x="847" y="497"/>
                      <a:pt x="847" y="497"/>
                      <a:pt x="847" y="497"/>
                    </a:cubicBezTo>
                    <a:cubicBezTo>
                      <a:pt x="806" y="498"/>
                      <a:pt x="806" y="498"/>
                      <a:pt x="806" y="498"/>
                    </a:cubicBezTo>
                    <a:cubicBezTo>
                      <a:pt x="775" y="528"/>
                      <a:pt x="775" y="528"/>
                      <a:pt x="775" y="528"/>
                    </a:cubicBezTo>
                    <a:cubicBezTo>
                      <a:pt x="743" y="528"/>
                      <a:pt x="743" y="528"/>
                      <a:pt x="743" y="528"/>
                    </a:cubicBezTo>
                    <a:cubicBezTo>
                      <a:pt x="708" y="561"/>
                      <a:pt x="708" y="561"/>
                      <a:pt x="708" y="561"/>
                    </a:cubicBezTo>
                    <a:cubicBezTo>
                      <a:pt x="708" y="591"/>
                      <a:pt x="708" y="591"/>
                      <a:pt x="708" y="591"/>
                    </a:cubicBezTo>
                    <a:cubicBezTo>
                      <a:pt x="717" y="606"/>
                      <a:pt x="717" y="606"/>
                      <a:pt x="717" y="606"/>
                    </a:cubicBezTo>
                    <a:cubicBezTo>
                      <a:pt x="711" y="622"/>
                      <a:pt x="711" y="622"/>
                      <a:pt x="711" y="622"/>
                    </a:cubicBezTo>
                    <a:cubicBezTo>
                      <a:pt x="653" y="716"/>
                      <a:pt x="653" y="716"/>
                      <a:pt x="653" y="716"/>
                    </a:cubicBezTo>
                    <a:cubicBezTo>
                      <a:pt x="654" y="761"/>
                      <a:pt x="654" y="761"/>
                      <a:pt x="654" y="761"/>
                    </a:cubicBezTo>
                    <a:cubicBezTo>
                      <a:pt x="666" y="848"/>
                      <a:pt x="666" y="848"/>
                      <a:pt x="666" y="848"/>
                    </a:cubicBezTo>
                    <a:cubicBezTo>
                      <a:pt x="567" y="917"/>
                      <a:pt x="567" y="917"/>
                      <a:pt x="567" y="917"/>
                    </a:cubicBezTo>
                    <a:cubicBezTo>
                      <a:pt x="566" y="959"/>
                      <a:pt x="566" y="959"/>
                      <a:pt x="566" y="959"/>
                    </a:cubicBezTo>
                    <a:cubicBezTo>
                      <a:pt x="566" y="959"/>
                      <a:pt x="578" y="974"/>
                      <a:pt x="578" y="976"/>
                    </a:cubicBezTo>
                    <a:cubicBezTo>
                      <a:pt x="578" y="977"/>
                      <a:pt x="565" y="1054"/>
                      <a:pt x="565" y="1054"/>
                    </a:cubicBezTo>
                    <a:cubicBezTo>
                      <a:pt x="519" y="1056"/>
                      <a:pt x="519" y="1056"/>
                      <a:pt x="519" y="1056"/>
                    </a:cubicBezTo>
                    <a:cubicBezTo>
                      <a:pt x="483" y="1034"/>
                      <a:pt x="483" y="1034"/>
                      <a:pt x="483" y="1034"/>
                    </a:cubicBezTo>
                    <a:cubicBezTo>
                      <a:pt x="483" y="1034"/>
                      <a:pt x="409" y="1035"/>
                      <a:pt x="407" y="1034"/>
                    </a:cubicBezTo>
                    <a:cubicBezTo>
                      <a:pt x="406" y="1033"/>
                      <a:pt x="392" y="1027"/>
                      <a:pt x="392" y="1027"/>
                    </a:cubicBezTo>
                    <a:cubicBezTo>
                      <a:pt x="359" y="1025"/>
                      <a:pt x="359" y="1025"/>
                      <a:pt x="359" y="1025"/>
                    </a:cubicBezTo>
                    <a:cubicBezTo>
                      <a:pt x="299" y="1070"/>
                      <a:pt x="299" y="1070"/>
                      <a:pt x="299" y="1070"/>
                    </a:cubicBezTo>
                    <a:cubicBezTo>
                      <a:pt x="233" y="1020"/>
                      <a:pt x="233" y="1020"/>
                      <a:pt x="233" y="1020"/>
                    </a:cubicBezTo>
                    <a:cubicBezTo>
                      <a:pt x="185" y="1019"/>
                      <a:pt x="185" y="1019"/>
                      <a:pt x="185" y="1019"/>
                    </a:cubicBezTo>
                    <a:cubicBezTo>
                      <a:pt x="185" y="1019"/>
                      <a:pt x="164" y="1037"/>
                      <a:pt x="163" y="1036"/>
                    </a:cubicBezTo>
                    <a:cubicBezTo>
                      <a:pt x="162" y="1036"/>
                      <a:pt x="125" y="1015"/>
                      <a:pt x="125" y="1015"/>
                    </a:cubicBezTo>
                    <a:lnTo>
                      <a:pt x="87" y="10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8891588" y="3395663"/>
                <a:ext cx="1331912" cy="1339850"/>
              </a:xfrm>
              <a:custGeom>
                <a:avLst/>
                <a:gdLst>
                  <a:gd name="T0" fmla="*/ 618 w 922"/>
                  <a:gd name="T1" fmla="*/ 834 h 928"/>
                  <a:gd name="T2" fmla="*/ 551 w 922"/>
                  <a:gd name="T3" fmla="*/ 773 h 928"/>
                  <a:gd name="T4" fmla="*/ 439 w 922"/>
                  <a:gd name="T5" fmla="*/ 784 h 928"/>
                  <a:gd name="T6" fmla="*/ 422 w 922"/>
                  <a:gd name="T7" fmla="*/ 702 h 928"/>
                  <a:gd name="T8" fmla="*/ 322 w 922"/>
                  <a:gd name="T9" fmla="*/ 728 h 928"/>
                  <a:gd name="T10" fmla="*/ 211 w 922"/>
                  <a:gd name="T11" fmla="*/ 712 h 928"/>
                  <a:gd name="T12" fmla="*/ 72 w 922"/>
                  <a:gd name="T13" fmla="*/ 726 h 928"/>
                  <a:gd name="T14" fmla="*/ 9 w 922"/>
                  <a:gd name="T15" fmla="*/ 715 h 928"/>
                  <a:gd name="T16" fmla="*/ 32 w 922"/>
                  <a:gd name="T17" fmla="*/ 687 h 928"/>
                  <a:gd name="T18" fmla="*/ 104 w 922"/>
                  <a:gd name="T19" fmla="*/ 676 h 928"/>
                  <a:gd name="T20" fmla="*/ 128 w 922"/>
                  <a:gd name="T21" fmla="*/ 628 h 928"/>
                  <a:gd name="T22" fmla="*/ 93 w 922"/>
                  <a:gd name="T23" fmla="*/ 580 h 928"/>
                  <a:gd name="T24" fmla="*/ 132 w 922"/>
                  <a:gd name="T25" fmla="*/ 567 h 928"/>
                  <a:gd name="T26" fmla="*/ 149 w 922"/>
                  <a:gd name="T27" fmla="*/ 526 h 928"/>
                  <a:gd name="T28" fmla="*/ 160 w 922"/>
                  <a:gd name="T29" fmla="*/ 487 h 928"/>
                  <a:gd name="T30" fmla="*/ 136 w 922"/>
                  <a:gd name="T31" fmla="*/ 431 h 928"/>
                  <a:gd name="T32" fmla="*/ 132 w 922"/>
                  <a:gd name="T33" fmla="*/ 346 h 928"/>
                  <a:gd name="T34" fmla="*/ 182 w 922"/>
                  <a:gd name="T35" fmla="*/ 356 h 928"/>
                  <a:gd name="T36" fmla="*/ 266 w 922"/>
                  <a:gd name="T37" fmla="*/ 311 h 928"/>
                  <a:gd name="T38" fmla="*/ 298 w 922"/>
                  <a:gd name="T39" fmla="*/ 215 h 928"/>
                  <a:gd name="T40" fmla="*/ 280 w 922"/>
                  <a:gd name="T41" fmla="*/ 154 h 928"/>
                  <a:gd name="T42" fmla="*/ 318 w 922"/>
                  <a:gd name="T43" fmla="*/ 56 h 928"/>
                  <a:gd name="T44" fmla="*/ 408 w 922"/>
                  <a:gd name="T45" fmla="*/ 46 h 928"/>
                  <a:gd name="T46" fmla="*/ 530 w 922"/>
                  <a:gd name="T47" fmla="*/ 0 h 928"/>
                  <a:gd name="T48" fmla="*/ 577 w 922"/>
                  <a:gd name="T49" fmla="*/ 106 h 928"/>
                  <a:gd name="T50" fmla="*/ 535 w 922"/>
                  <a:gd name="T51" fmla="*/ 116 h 928"/>
                  <a:gd name="T52" fmla="*/ 554 w 922"/>
                  <a:gd name="T53" fmla="*/ 191 h 928"/>
                  <a:gd name="T54" fmla="*/ 590 w 922"/>
                  <a:gd name="T55" fmla="*/ 280 h 928"/>
                  <a:gd name="T56" fmla="*/ 623 w 922"/>
                  <a:gd name="T57" fmla="*/ 306 h 928"/>
                  <a:gd name="T58" fmla="*/ 659 w 922"/>
                  <a:gd name="T59" fmla="*/ 357 h 928"/>
                  <a:gd name="T60" fmla="*/ 770 w 922"/>
                  <a:gd name="T61" fmla="*/ 438 h 928"/>
                  <a:gd name="T62" fmla="*/ 816 w 922"/>
                  <a:gd name="T63" fmla="*/ 477 h 928"/>
                  <a:gd name="T64" fmla="*/ 807 w 922"/>
                  <a:gd name="T65" fmla="*/ 505 h 928"/>
                  <a:gd name="T66" fmla="*/ 765 w 922"/>
                  <a:gd name="T67" fmla="*/ 610 h 928"/>
                  <a:gd name="T68" fmla="*/ 739 w 922"/>
                  <a:gd name="T69" fmla="*/ 703 h 928"/>
                  <a:gd name="T70" fmla="*/ 664 w 922"/>
                  <a:gd name="T71" fmla="*/ 786 h 928"/>
                  <a:gd name="T72" fmla="*/ 632 w 922"/>
                  <a:gd name="T73" fmla="*/ 839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22"/>
                  <a:gd name="T112" fmla="*/ 0 h 928"/>
                  <a:gd name="T113" fmla="*/ 922 w 922"/>
                  <a:gd name="T114" fmla="*/ 928 h 9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22" h="928">
                    <a:moveTo>
                      <a:pt x="694" y="923"/>
                    </a:moveTo>
                    <a:cubicBezTo>
                      <a:pt x="679" y="917"/>
                      <a:pt x="679" y="917"/>
                      <a:pt x="679" y="917"/>
                    </a:cubicBezTo>
                    <a:cubicBezTo>
                      <a:pt x="670" y="892"/>
                      <a:pt x="670" y="892"/>
                      <a:pt x="670" y="892"/>
                    </a:cubicBezTo>
                    <a:cubicBezTo>
                      <a:pt x="605" y="850"/>
                      <a:pt x="605" y="850"/>
                      <a:pt x="605" y="850"/>
                    </a:cubicBezTo>
                    <a:cubicBezTo>
                      <a:pt x="605" y="850"/>
                      <a:pt x="574" y="863"/>
                      <a:pt x="572" y="862"/>
                    </a:cubicBezTo>
                    <a:cubicBezTo>
                      <a:pt x="571" y="862"/>
                      <a:pt x="483" y="863"/>
                      <a:pt x="482" y="862"/>
                    </a:cubicBezTo>
                    <a:cubicBezTo>
                      <a:pt x="480" y="861"/>
                      <a:pt x="486" y="810"/>
                      <a:pt x="486" y="810"/>
                    </a:cubicBezTo>
                    <a:cubicBezTo>
                      <a:pt x="464" y="772"/>
                      <a:pt x="464" y="772"/>
                      <a:pt x="464" y="772"/>
                    </a:cubicBezTo>
                    <a:cubicBezTo>
                      <a:pt x="407" y="769"/>
                      <a:pt x="407" y="769"/>
                      <a:pt x="407" y="769"/>
                    </a:cubicBezTo>
                    <a:cubicBezTo>
                      <a:pt x="354" y="800"/>
                      <a:pt x="354" y="800"/>
                      <a:pt x="354" y="800"/>
                    </a:cubicBezTo>
                    <a:cubicBezTo>
                      <a:pt x="354" y="800"/>
                      <a:pt x="318" y="803"/>
                      <a:pt x="315" y="803"/>
                    </a:cubicBezTo>
                    <a:cubicBezTo>
                      <a:pt x="313" y="803"/>
                      <a:pt x="232" y="783"/>
                      <a:pt x="232" y="783"/>
                    </a:cubicBezTo>
                    <a:cubicBezTo>
                      <a:pt x="128" y="784"/>
                      <a:pt x="128" y="784"/>
                      <a:pt x="128" y="784"/>
                    </a:cubicBezTo>
                    <a:cubicBezTo>
                      <a:pt x="79" y="798"/>
                      <a:pt x="79" y="798"/>
                      <a:pt x="79" y="798"/>
                    </a:cubicBezTo>
                    <a:cubicBezTo>
                      <a:pt x="35" y="838"/>
                      <a:pt x="35" y="838"/>
                      <a:pt x="35" y="838"/>
                    </a:cubicBezTo>
                    <a:cubicBezTo>
                      <a:pt x="10" y="786"/>
                      <a:pt x="10" y="786"/>
                      <a:pt x="10" y="786"/>
                    </a:cubicBezTo>
                    <a:cubicBezTo>
                      <a:pt x="0" y="736"/>
                      <a:pt x="0" y="736"/>
                      <a:pt x="0" y="736"/>
                    </a:cubicBezTo>
                    <a:cubicBezTo>
                      <a:pt x="35" y="755"/>
                      <a:pt x="35" y="755"/>
                      <a:pt x="35" y="755"/>
                    </a:cubicBezTo>
                    <a:cubicBezTo>
                      <a:pt x="80" y="755"/>
                      <a:pt x="80" y="755"/>
                      <a:pt x="80" y="755"/>
                    </a:cubicBezTo>
                    <a:cubicBezTo>
                      <a:pt x="114" y="743"/>
                      <a:pt x="114" y="743"/>
                      <a:pt x="114" y="743"/>
                    </a:cubicBezTo>
                    <a:cubicBezTo>
                      <a:pt x="129" y="719"/>
                      <a:pt x="129" y="719"/>
                      <a:pt x="129" y="719"/>
                    </a:cubicBezTo>
                    <a:cubicBezTo>
                      <a:pt x="141" y="691"/>
                      <a:pt x="141" y="691"/>
                      <a:pt x="141" y="691"/>
                    </a:cubicBezTo>
                    <a:cubicBezTo>
                      <a:pt x="112" y="668"/>
                      <a:pt x="112" y="668"/>
                      <a:pt x="112" y="668"/>
                    </a:cubicBezTo>
                    <a:cubicBezTo>
                      <a:pt x="102" y="638"/>
                      <a:pt x="102" y="638"/>
                      <a:pt x="102" y="638"/>
                    </a:cubicBezTo>
                    <a:cubicBezTo>
                      <a:pt x="110" y="626"/>
                      <a:pt x="110" y="626"/>
                      <a:pt x="110" y="626"/>
                    </a:cubicBezTo>
                    <a:cubicBezTo>
                      <a:pt x="145" y="623"/>
                      <a:pt x="145" y="623"/>
                      <a:pt x="145" y="623"/>
                    </a:cubicBezTo>
                    <a:cubicBezTo>
                      <a:pt x="162" y="609"/>
                      <a:pt x="162" y="609"/>
                      <a:pt x="162" y="609"/>
                    </a:cubicBezTo>
                    <a:cubicBezTo>
                      <a:pt x="162" y="609"/>
                      <a:pt x="164" y="581"/>
                      <a:pt x="164" y="578"/>
                    </a:cubicBezTo>
                    <a:cubicBezTo>
                      <a:pt x="164" y="575"/>
                      <a:pt x="163" y="555"/>
                      <a:pt x="163" y="555"/>
                    </a:cubicBezTo>
                    <a:cubicBezTo>
                      <a:pt x="176" y="535"/>
                      <a:pt x="176" y="535"/>
                      <a:pt x="176" y="535"/>
                    </a:cubicBezTo>
                    <a:cubicBezTo>
                      <a:pt x="169" y="503"/>
                      <a:pt x="169" y="503"/>
                      <a:pt x="169" y="503"/>
                    </a:cubicBezTo>
                    <a:cubicBezTo>
                      <a:pt x="150" y="474"/>
                      <a:pt x="150" y="474"/>
                      <a:pt x="150" y="474"/>
                    </a:cubicBezTo>
                    <a:cubicBezTo>
                      <a:pt x="154" y="416"/>
                      <a:pt x="154" y="416"/>
                      <a:pt x="154" y="416"/>
                    </a:cubicBezTo>
                    <a:cubicBezTo>
                      <a:pt x="145" y="380"/>
                      <a:pt x="145" y="380"/>
                      <a:pt x="145" y="380"/>
                    </a:cubicBezTo>
                    <a:cubicBezTo>
                      <a:pt x="176" y="371"/>
                      <a:pt x="176" y="371"/>
                      <a:pt x="176" y="371"/>
                    </a:cubicBezTo>
                    <a:cubicBezTo>
                      <a:pt x="200" y="391"/>
                      <a:pt x="200" y="391"/>
                      <a:pt x="200" y="391"/>
                    </a:cubicBezTo>
                    <a:cubicBezTo>
                      <a:pt x="254" y="389"/>
                      <a:pt x="254" y="389"/>
                      <a:pt x="254" y="389"/>
                    </a:cubicBezTo>
                    <a:cubicBezTo>
                      <a:pt x="292" y="342"/>
                      <a:pt x="292" y="342"/>
                      <a:pt x="292" y="342"/>
                    </a:cubicBezTo>
                    <a:cubicBezTo>
                      <a:pt x="313" y="284"/>
                      <a:pt x="313" y="284"/>
                      <a:pt x="313" y="284"/>
                    </a:cubicBezTo>
                    <a:cubicBezTo>
                      <a:pt x="328" y="236"/>
                      <a:pt x="328" y="236"/>
                      <a:pt x="328" y="236"/>
                    </a:cubicBezTo>
                    <a:cubicBezTo>
                      <a:pt x="327" y="210"/>
                      <a:pt x="327" y="210"/>
                      <a:pt x="327" y="210"/>
                    </a:cubicBezTo>
                    <a:cubicBezTo>
                      <a:pt x="308" y="169"/>
                      <a:pt x="308" y="169"/>
                      <a:pt x="308" y="169"/>
                    </a:cubicBezTo>
                    <a:cubicBezTo>
                      <a:pt x="303" y="90"/>
                      <a:pt x="303" y="90"/>
                      <a:pt x="303" y="90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403" y="51"/>
                      <a:pt x="403" y="51"/>
                      <a:pt x="403" y="51"/>
                    </a:cubicBezTo>
                    <a:cubicBezTo>
                      <a:pt x="448" y="51"/>
                      <a:pt x="448" y="51"/>
                      <a:pt x="448" y="51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82" y="0"/>
                      <a:pt x="582" y="0"/>
                      <a:pt x="582" y="0"/>
                    </a:cubicBezTo>
                    <a:cubicBezTo>
                      <a:pt x="628" y="52"/>
                      <a:pt x="628" y="52"/>
                      <a:pt x="628" y="52"/>
                    </a:cubicBezTo>
                    <a:cubicBezTo>
                      <a:pt x="634" y="116"/>
                      <a:pt x="634" y="116"/>
                      <a:pt x="634" y="116"/>
                    </a:cubicBezTo>
                    <a:cubicBezTo>
                      <a:pt x="599" y="118"/>
                      <a:pt x="599" y="118"/>
                      <a:pt x="599" y="118"/>
                    </a:cubicBezTo>
                    <a:cubicBezTo>
                      <a:pt x="588" y="128"/>
                      <a:pt x="588" y="128"/>
                      <a:pt x="588" y="128"/>
                    </a:cubicBezTo>
                    <a:cubicBezTo>
                      <a:pt x="589" y="168"/>
                      <a:pt x="589" y="168"/>
                      <a:pt x="589" y="168"/>
                    </a:cubicBezTo>
                    <a:cubicBezTo>
                      <a:pt x="609" y="210"/>
                      <a:pt x="609" y="210"/>
                      <a:pt x="609" y="210"/>
                    </a:cubicBezTo>
                    <a:cubicBezTo>
                      <a:pt x="612" y="268"/>
                      <a:pt x="612" y="268"/>
                      <a:pt x="612" y="268"/>
                    </a:cubicBezTo>
                    <a:cubicBezTo>
                      <a:pt x="648" y="308"/>
                      <a:pt x="648" y="308"/>
                      <a:pt x="648" y="308"/>
                    </a:cubicBezTo>
                    <a:cubicBezTo>
                      <a:pt x="700" y="313"/>
                      <a:pt x="700" y="313"/>
                      <a:pt x="700" y="313"/>
                    </a:cubicBezTo>
                    <a:cubicBezTo>
                      <a:pt x="685" y="337"/>
                      <a:pt x="685" y="337"/>
                      <a:pt x="685" y="337"/>
                    </a:cubicBezTo>
                    <a:cubicBezTo>
                      <a:pt x="684" y="374"/>
                      <a:pt x="684" y="374"/>
                      <a:pt x="684" y="374"/>
                    </a:cubicBezTo>
                    <a:cubicBezTo>
                      <a:pt x="684" y="374"/>
                      <a:pt x="721" y="392"/>
                      <a:pt x="724" y="393"/>
                    </a:cubicBezTo>
                    <a:cubicBezTo>
                      <a:pt x="726" y="394"/>
                      <a:pt x="756" y="395"/>
                      <a:pt x="756" y="395"/>
                    </a:cubicBezTo>
                    <a:cubicBezTo>
                      <a:pt x="846" y="482"/>
                      <a:pt x="846" y="482"/>
                      <a:pt x="846" y="482"/>
                    </a:cubicBezTo>
                    <a:cubicBezTo>
                      <a:pt x="879" y="484"/>
                      <a:pt x="879" y="484"/>
                      <a:pt x="879" y="484"/>
                    </a:cubicBezTo>
                    <a:cubicBezTo>
                      <a:pt x="897" y="525"/>
                      <a:pt x="897" y="525"/>
                      <a:pt x="897" y="525"/>
                    </a:cubicBezTo>
                    <a:cubicBezTo>
                      <a:pt x="884" y="547"/>
                      <a:pt x="884" y="547"/>
                      <a:pt x="884" y="547"/>
                    </a:cubicBezTo>
                    <a:cubicBezTo>
                      <a:pt x="887" y="555"/>
                      <a:pt x="887" y="555"/>
                      <a:pt x="887" y="555"/>
                    </a:cubicBezTo>
                    <a:cubicBezTo>
                      <a:pt x="922" y="588"/>
                      <a:pt x="922" y="588"/>
                      <a:pt x="922" y="588"/>
                    </a:cubicBezTo>
                    <a:cubicBezTo>
                      <a:pt x="841" y="671"/>
                      <a:pt x="841" y="671"/>
                      <a:pt x="841" y="671"/>
                    </a:cubicBezTo>
                    <a:cubicBezTo>
                      <a:pt x="844" y="721"/>
                      <a:pt x="844" y="721"/>
                      <a:pt x="844" y="721"/>
                    </a:cubicBezTo>
                    <a:cubicBezTo>
                      <a:pt x="812" y="773"/>
                      <a:pt x="812" y="773"/>
                      <a:pt x="812" y="773"/>
                    </a:cubicBezTo>
                    <a:cubicBezTo>
                      <a:pt x="742" y="806"/>
                      <a:pt x="742" y="806"/>
                      <a:pt x="742" y="806"/>
                    </a:cubicBezTo>
                    <a:cubicBezTo>
                      <a:pt x="742" y="806"/>
                      <a:pt x="730" y="863"/>
                      <a:pt x="730" y="864"/>
                    </a:cubicBezTo>
                    <a:cubicBezTo>
                      <a:pt x="731" y="865"/>
                      <a:pt x="702" y="928"/>
                      <a:pt x="702" y="928"/>
                    </a:cubicBezTo>
                    <a:lnTo>
                      <a:pt x="694" y="9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8159750" y="3103224"/>
                <a:ext cx="1262062" cy="1657350"/>
              </a:xfrm>
              <a:custGeom>
                <a:avLst/>
                <a:gdLst>
                  <a:gd name="T0" fmla="*/ 333 w 873"/>
                  <a:gd name="T1" fmla="*/ 1024 h 1147"/>
                  <a:gd name="T2" fmla="*/ 387 w 873"/>
                  <a:gd name="T3" fmla="*/ 1044 h 1147"/>
                  <a:gd name="T4" fmla="*/ 458 w 873"/>
                  <a:gd name="T5" fmla="*/ 1029 h 1147"/>
                  <a:gd name="T6" fmla="*/ 490 w 873"/>
                  <a:gd name="T7" fmla="*/ 989 h 1147"/>
                  <a:gd name="T8" fmla="*/ 461 w 873"/>
                  <a:gd name="T9" fmla="*/ 915 h 1147"/>
                  <a:gd name="T10" fmla="*/ 458 w 873"/>
                  <a:gd name="T11" fmla="*/ 852 h 1147"/>
                  <a:gd name="T12" fmla="*/ 525 w 873"/>
                  <a:gd name="T13" fmla="*/ 874 h 1147"/>
                  <a:gd name="T14" fmla="*/ 562 w 873"/>
                  <a:gd name="T15" fmla="*/ 860 h 1147"/>
                  <a:gd name="T16" fmla="*/ 555 w 873"/>
                  <a:gd name="T17" fmla="*/ 808 h 1147"/>
                  <a:gd name="T18" fmla="*/ 542 w 873"/>
                  <a:gd name="T19" fmla="*/ 765 h 1147"/>
                  <a:gd name="T20" fmla="*/ 589 w 873"/>
                  <a:gd name="T21" fmla="*/ 750 h 1147"/>
                  <a:gd name="T22" fmla="*/ 599 w 873"/>
                  <a:gd name="T23" fmla="*/ 699 h 1147"/>
                  <a:gd name="T24" fmla="*/ 605 w 873"/>
                  <a:gd name="T25" fmla="*/ 657 h 1147"/>
                  <a:gd name="T26" fmla="*/ 590 w 873"/>
                  <a:gd name="T27" fmla="*/ 572 h 1147"/>
                  <a:gd name="T28" fmla="*/ 622 w 873"/>
                  <a:gd name="T29" fmla="*/ 518 h 1147"/>
                  <a:gd name="T30" fmla="*/ 687 w 873"/>
                  <a:gd name="T31" fmla="*/ 537 h 1147"/>
                  <a:gd name="T32" fmla="*/ 745 w 873"/>
                  <a:gd name="T33" fmla="*/ 410 h 1147"/>
                  <a:gd name="T34" fmla="*/ 731 w 873"/>
                  <a:gd name="T35" fmla="*/ 350 h 1147"/>
                  <a:gd name="T36" fmla="*/ 729 w 873"/>
                  <a:gd name="T37" fmla="*/ 264 h 1147"/>
                  <a:gd name="T38" fmla="*/ 795 w 873"/>
                  <a:gd name="T39" fmla="*/ 204 h 1147"/>
                  <a:gd name="T40" fmla="*/ 739 w 873"/>
                  <a:gd name="T41" fmla="*/ 180 h 1147"/>
                  <a:gd name="T42" fmla="*/ 645 w 873"/>
                  <a:gd name="T43" fmla="*/ 82 h 1147"/>
                  <a:gd name="T44" fmla="*/ 653 w 873"/>
                  <a:gd name="T45" fmla="*/ 14 h 1147"/>
                  <a:gd name="T46" fmla="*/ 555 w 873"/>
                  <a:gd name="T47" fmla="*/ 17 h 1147"/>
                  <a:gd name="T48" fmla="*/ 485 w 873"/>
                  <a:gd name="T49" fmla="*/ 56 h 1147"/>
                  <a:gd name="T50" fmla="*/ 464 w 873"/>
                  <a:gd name="T51" fmla="*/ 90 h 1147"/>
                  <a:gd name="T52" fmla="*/ 355 w 873"/>
                  <a:gd name="T53" fmla="*/ 150 h 1147"/>
                  <a:gd name="T54" fmla="*/ 248 w 873"/>
                  <a:gd name="T55" fmla="*/ 179 h 1147"/>
                  <a:gd name="T56" fmla="*/ 202 w 873"/>
                  <a:gd name="T57" fmla="*/ 202 h 1147"/>
                  <a:gd name="T58" fmla="*/ 171 w 873"/>
                  <a:gd name="T59" fmla="*/ 237 h 1147"/>
                  <a:gd name="T60" fmla="*/ 93 w 873"/>
                  <a:gd name="T61" fmla="*/ 193 h 1147"/>
                  <a:gd name="T62" fmla="*/ 59 w 873"/>
                  <a:gd name="T63" fmla="*/ 202 h 1147"/>
                  <a:gd name="T64" fmla="*/ 51 w 873"/>
                  <a:gd name="T65" fmla="*/ 322 h 1147"/>
                  <a:gd name="T66" fmla="*/ 1 w 873"/>
                  <a:gd name="T67" fmla="*/ 367 h 1147"/>
                  <a:gd name="T68" fmla="*/ 39 w 873"/>
                  <a:gd name="T69" fmla="*/ 406 h 1147"/>
                  <a:gd name="T70" fmla="*/ 25 w 873"/>
                  <a:gd name="T71" fmla="*/ 445 h 1147"/>
                  <a:gd name="T72" fmla="*/ 107 w 873"/>
                  <a:gd name="T73" fmla="*/ 437 h 1147"/>
                  <a:gd name="T74" fmla="*/ 156 w 873"/>
                  <a:gd name="T75" fmla="*/ 456 h 1147"/>
                  <a:gd name="T76" fmla="*/ 219 w 873"/>
                  <a:gd name="T77" fmla="*/ 435 h 1147"/>
                  <a:gd name="T78" fmla="*/ 264 w 873"/>
                  <a:gd name="T79" fmla="*/ 488 h 1147"/>
                  <a:gd name="T80" fmla="*/ 198 w 873"/>
                  <a:gd name="T81" fmla="*/ 519 h 1147"/>
                  <a:gd name="T82" fmla="*/ 131 w 873"/>
                  <a:gd name="T83" fmla="*/ 553 h 1147"/>
                  <a:gd name="T84" fmla="*/ 204 w 873"/>
                  <a:gd name="T85" fmla="*/ 628 h 1147"/>
                  <a:gd name="T86" fmla="*/ 188 w 873"/>
                  <a:gd name="T87" fmla="*/ 720 h 1147"/>
                  <a:gd name="T88" fmla="*/ 158 w 873"/>
                  <a:gd name="T89" fmla="*/ 812 h 1147"/>
                  <a:gd name="T90" fmla="*/ 155 w 873"/>
                  <a:gd name="T91" fmla="*/ 856 h 1147"/>
                  <a:gd name="T92" fmla="*/ 193 w 873"/>
                  <a:gd name="T93" fmla="*/ 881 h 1147"/>
                  <a:gd name="T94" fmla="*/ 218 w 873"/>
                  <a:gd name="T95" fmla="*/ 956 h 1147"/>
                  <a:gd name="T96" fmla="*/ 286 w 873"/>
                  <a:gd name="T97" fmla="*/ 975 h 114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73"/>
                  <a:gd name="T148" fmla="*/ 0 h 1147"/>
                  <a:gd name="T149" fmla="*/ 873 w 873"/>
                  <a:gd name="T150" fmla="*/ 1147 h 114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73" h="1147">
                    <a:moveTo>
                      <a:pt x="314" y="1071"/>
                    </a:moveTo>
                    <a:cubicBezTo>
                      <a:pt x="366" y="1125"/>
                      <a:pt x="366" y="1125"/>
                      <a:pt x="366" y="1125"/>
                    </a:cubicBezTo>
                    <a:cubicBezTo>
                      <a:pt x="413" y="1130"/>
                      <a:pt x="413" y="1130"/>
                      <a:pt x="413" y="1130"/>
                    </a:cubicBezTo>
                    <a:cubicBezTo>
                      <a:pt x="425" y="1147"/>
                      <a:pt x="425" y="1147"/>
                      <a:pt x="425" y="1147"/>
                    </a:cubicBezTo>
                    <a:cubicBezTo>
                      <a:pt x="478" y="1144"/>
                      <a:pt x="478" y="1144"/>
                      <a:pt x="478" y="1144"/>
                    </a:cubicBezTo>
                    <a:cubicBezTo>
                      <a:pt x="478" y="1144"/>
                      <a:pt x="501" y="1132"/>
                      <a:pt x="503" y="1131"/>
                    </a:cubicBezTo>
                    <a:cubicBezTo>
                      <a:pt x="505" y="1131"/>
                      <a:pt x="523" y="1120"/>
                      <a:pt x="523" y="1120"/>
                    </a:cubicBezTo>
                    <a:cubicBezTo>
                      <a:pt x="538" y="1087"/>
                      <a:pt x="538" y="1087"/>
                      <a:pt x="538" y="1087"/>
                    </a:cubicBezTo>
                    <a:cubicBezTo>
                      <a:pt x="533" y="1055"/>
                      <a:pt x="533" y="1055"/>
                      <a:pt x="533" y="1055"/>
                    </a:cubicBezTo>
                    <a:cubicBezTo>
                      <a:pt x="506" y="1005"/>
                      <a:pt x="506" y="1005"/>
                      <a:pt x="506" y="1005"/>
                    </a:cubicBezTo>
                    <a:cubicBezTo>
                      <a:pt x="494" y="936"/>
                      <a:pt x="494" y="936"/>
                      <a:pt x="494" y="936"/>
                    </a:cubicBezTo>
                    <a:cubicBezTo>
                      <a:pt x="503" y="936"/>
                      <a:pt x="503" y="936"/>
                      <a:pt x="503" y="936"/>
                    </a:cubicBezTo>
                    <a:cubicBezTo>
                      <a:pt x="543" y="958"/>
                      <a:pt x="543" y="958"/>
                      <a:pt x="543" y="958"/>
                    </a:cubicBezTo>
                    <a:cubicBezTo>
                      <a:pt x="576" y="960"/>
                      <a:pt x="576" y="960"/>
                      <a:pt x="576" y="960"/>
                    </a:cubicBezTo>
                    <a:cubicBezTo>
                      <a:pt x="604" y="953"/>
                      <a:pt x="604" y="953"/>
                      <a:pt x="604" y="953"/>
                    </a:cubicBezTo>
                    <a:cubicBezTo>
                      <a:pt x="617" y="945"/>
                      <a:pt x="617" y="945"/>
                      <a:pt x="617" y="945"/>
                    </a:cubicBezTo>
                    <a:cubicBezTo>
                      <a:pt x="634" y="906"/>
                      <a:pt x="634" y="906"/>
                      <a:pt x="634" y="906"/>
                    </a:cubicBezTo>
                    <a:cubicBezTo>
                      <a:pt x="609" y="888"/>
                      <a:pt x="609" y="888"/>
                      <a:pt x="609" y="888"/>
                    </a:cubicBezTo>
                    <a:cubicBezTo>
                      <a:pt x="589" y="859"/>
                      <a:pt x="589" y="859"/>
                      <a:pt x="589" y="859"/>
                    </a:cubicBezTo>
                    <a:cubicBezTo>
                      <a:pt x="595" y="840"/>
                      <a:pt x="595" y="840"/>
                      <a:pt x="595" y="840"/>
                    </a:cubicBezTo>
                    <a:cubicBezTo>
                      <a:pt x="611" y="829"/>
                      <a:pt x="611" y="829"/>
                      <a:pt x="611" y="829"/>
                    </a:cubicBezTo>
                    <a:cubicBezTo>
                      <a:pt x="647" y="824"/>
                      <a:pt x="647" y="824"/>
                      <a:pt x="647" y="824"/>
                    </a:cubicBezTo>
                    <a:cubicBezTo>
                      <a:pt x="658" y="815"/>
                      <a:pt x="658" y="815"/>
                      <a:pt x="658" y="815"/>
                    </a:cubicBezTo>
                    <a:cubicBezTo>
                      <a:pt x="658" y="768"/>
                      <a:pt x="658" y="768"/>
                      <a:pt x="658" y="768"/>
                    </a:cubicBezTo>
                    <a:cubicBezTo>
                      <a:pt x="668" y="746"/>
                      <a:pt x="668" y="746"/>
                      <a:pt x="668" y="746"/>
                    </a:cubicBezTo>
                    <a:cubicBezTo>
                      <a:pt x="664" y="722"/>
                      <a:pt x="664" y="722"/>
                      <a:pt x="664" y="722"/>
                    </a:cubicBezTo>
                    <a:cubicBezTo>
                      <a:pt x="644" y="696"/>
                      <a:pt x="644" y="696"/>
                      <a:pt x="644" y="696"/>
                    </a:cubicBezTo>
                    <a:cubicBezTo>
                      <a:pt x="648" y="628"/>
                      <a:pt x="648" y="628"/>
                      <a:pt x="648" y="628"/>
                    </a:cubicBezTo>
                    <a:cubicBezTo>
                      <a:pt x="635" y="587"/>
                      <a:pt x="635" y="587"/>
                      <a:pt x="635" y="587"/>
                    </a:cubicBezTo>
                    <a:cubicBezTo>
                      <a:pt x="683" y="569"/>
                      <a:pt x="683" y="569"/>
                      <a:pt x="683" y="569"/>
                    </a:cubicBezTo>
                    <a:cubicBezTo>
                      <a:pt x="709" y="594"/>
                      <a:pt x="709" y="594"/>
                      <a:pt x="709" y="594"/>
                    </a:cubicBezTo>
                    <a:cubicBezTo>
                      <a:pt x="754" y="590"/>
                      <a:pt x="754" y="590"/>
                      <a:pt x="754" y="590"/>
                    </a:cubicBezTo>
                    <a:cubicBezTo>
                      <a:pt x="787" y="548"/>
                      <a:pt x="787" y="548"/>
                      <a:pt x="787" y="548"/>
                    </a:cubicBezTo>
                    <a:cubicBezTo>
                      <a:pt x="818" y="450"/>
                      <a:pt x="818" y="450"/>
                      <a:pt x="818" y="450"/>
                    </a:cubicBezTo>
                    <a:cubicBezTo>
                      <a:pt x="820" y="426"/>
                      <a:pt x="820" y="426"/>
                      <a:pt x="820" y="426"/>
                    </a:cubicBezTo>
                    <a:cubicBezTo>
                      <a:pt x="803" y="385"/>
                      <a:pt x="803" y="385"/>
                      <a:pt x="803" y="385"/>
                    </a:cubicBezTo>
                    <a:cubicBezTo>
                      <a:pt x="795" y="306"/>
                      <a:pt x="795" y="306"/>
                      <a:pt x="795" y="306"/>
                    </a:cubicBezTo>
                    <a:cubicBezTo>
                      <a:pt x="801" y="290"/>
                      <a:pt x="801" y="290"/>
                      <a:pt x="801" y="290"/>
                    </a:cubicBezTo>
                    <a:cubicBezTo>
                      <a:pt x="857" y="262"/>
                      <a:pt x="857" y="262"/>
                      <a:pt x="857" y="262"/>
                    </a:cubicBezTo>
                    <a:cubicBezTo>
                      <a:pt x="873" y="224"/>
                      <a:pt x="873" y="224"/>
                      <a:pt x="873" y="224"/>
                    </a:cubicBezTo>
                    <a:cubicBezTo>
                      <a:pt x="873" y="201"/>
                      <a:pt x="873" y="201"/>
                      <a:pt x="873" y="201"/>
                    </a:cubicBezTo>
                    <a:cubicBezTo>
                      <a:pt x="812" y="198"/>
                      <a:pt x="812" y="198"/>
                      <a:pt x="812" y="198"/>
                    </a:cubicBezTo>
                    <a:cubicBezTo>
                      <a:pt x="702" y="131"/>
                      <a:pt x="702" y="131"/>
                      <a:pt x="702" y="131"/>
                    </a:cubicBezTo>
                    <a:cubicBezTo>
                      <a:pt x="708" y="90"/>
                      <a:pt x="708" y="90"/>
                      <a:pt x="708" y="90"/>
                    </a:cubicBezTo>
                    <a:cubicBezTo>
                      <a:pt x="718" y="56"/>
                      <a:pt x="718" y="56"/>
                      <a:pt x="718" y="56"/>
                    </a:cubicBezTo>
                    <a:cubicBezTo>
                      <a:pt x="717" y="15"/>
                      <a:pt x="717" y="15"/>
                      <a:pt x="717" y="15"/>
                    </a:cubicBezTo>
                    <a:cubicBezTo>
                      <a:pt x="717" y="15"/>
                      <a:pt x="680" y="0"/>
                      <a:pt x="678" y="0"/>
                    </a:cubicBezTo>
                    <a:cubicBezTo>
                      <a:pt x="677" y="0"/>
                      <a:pt x="609" y="19"/>
                      <a:pt x="609" y="19"/>
                    </a:cubicBezTo>
                    <a:cubicBezTo>
                      <a:pt x="571" y="25"/>
                      <a:pt x="571" y="25"/>
                      <a:pt x="571" y="25"/>
                    </a:cubicBezTo>
                    <a:cubicBezTo>
                      <a:pt x="571" y="25"/>
                      <a:pt x="535" y="59"/>
                      <a:pt x="533" y="61"/>
                    </a:cubicBezTo>
                    <a:cubicBezTo>
                      <a:pt x="531" y="63"/>
                      <a:pt x="514" y="74"/>
                      <a:pt x="514" y="74"/>
                    </a:cubicBezTo>
                    <a:cubicBezTo>
                      <a:pt x="510" y="99"/>
                      <a:pt x="510" y="99"/>
                      <a:pt x="510" y="99"/>
                    </a:cubicBezTo>
                    <a:cubicBezTo>
                      <a:pt x="386" y="134"/>
                      <a:pt x="386" y="134"/>
                      <a:pt x="386" y="134"/>
                    </a:cubicBezTo>
                    <a:cubicBezTo>
                      <a:pt x="390" y="165"/>
                      <a:pt x="390" y="165"/>
                      <a:pt x="390" y="165"/>
                    </a:cubicBezTo>
                    <a:cubicBezTo>
                      <a:pt x="328" y="194"/>
                      <a:pt x="328" y="194"/>
                      <a:pt x="328" y="194"/>
                    </a:cubicBezTo>
                    <a:cubicBezTo>
                      <a:pt x="272" y="197"/>
                      <a:pt x="272" y="197"/>
                      <a:pt x="272" y="197"/>
                    </a:cubicBezTo>
                    <a:cubicBezTo>
                      <a:pt x="272" y="197"/>
                      <a:pt x="241" y="205"/>
                      <a:pt x="239" y="206"/>
                    </a:cubicBezTo>
                    <a:cubicBezTo>
                      <a:pt x="238" y="208"/>
                      <a:pt x="222" y="222"/>
                      <a:pt x="222" y="222"/>
                    </a:cubicBezTo>
                    <a:cubicBezTo>
                      <a:pt x="218" y="247"/>
                      <a:pt x="218" y="247"/>
                      <a:pt x="218" y="247"/>
                    </a:cubicBezTo>
                    <a:cubicBezTo>
                      <a:pt x="188" y="260"/>
                      <a:pt x="188" y="260"/>
                      <a:pt x="188" y="260"/>
                    </a:cubicBezTo>
                    <a:cubicBezTo>
                      <a:pt x="150" y="230"/>
                      <a:pt x="150" y="230"/>
                      <a:pt x="150" y="230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78" y="212"/>
                      <a:pt x="78" y="212"/>
                      <a:pt x="78" y="212"/>
                    </a:cubicBezTo>
                    <a:cubicBezTo>
                      <a:pt x="65" y="222"/>
                      <a:pt x="65" y="222"/>
                      <a:pt x="65" y="222"/>
                    </a:cubicBezTo>
                    <a:cubicBezTo>
                      <a:pt x="60" y="309"/>
                      <a:pt x="60" y="309"/>
                      <a:pt x="60" y="309"/>
                    </a:cubicBezTo>
                    <a:cubicBezTo>
                      <a:pt x="56" y="354"/>
                      <a:pt x="56" y="354"/>
                      <a:pt x="56" y="354"/>
                    </a:cubicBezTo>
                    <a:cubicBezTo>
                      <a:pt x="56" y="354"/>
                      <a:pt x="0" y="393"/>
                      <a:pt x="1" y="394"/>
                    </a:cubicBezTo>
                    <a:cubicBezTo>
                      <a:pt x="1" y="396"/>
                      <a:pt x="1" y="403"/>
                      <a:pt x="1" y="403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3" y="446"/>
                      <a:pt x="43" y="446"/>
                      <a:pt x="43" y="446"/>
                    </a:cubicBezTo>
                    <a:cubicBezTo>
                      <a:pt x="18" y="466"/>
                      <a:pt x="18" y="466"/>
                      <a:pt x="18" y="46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28" y="489"/>
                      <a:pt x="88" y="498"/>
                      <a:pt x="90" y="495"/>
                    </a:cubicBezTo>
                    <a:cubicBezTo>
                      <a:pt x="91" y="493"/>
                      <a:pt x="118" y="480"/>
                      <a:pt x="118" y="480"/>
                    </a:cubicBezTo>
                    <a:cubicBezTo>
                      <a:pt x="154" y="501"/>
                      <a:pt x="154" y="501"/>
                      <a:pt x="154" y="501"/>
                    </a:cubicBezTo>
                    <a:cubicBezTo>
                      <a:pt x="154" y="501"/>
                      <a:pt x="171" y="503"/>
                      <a:pt x="171" y="501"/>
                    </a:cubicBezTo>
                    <a:cubicBezTo>
                      <a:pt x="171" y="499"/>
                      <a:pt x="183" y="482"/>
                      <a:pt x="183" y="482"/>
                    </a:cubicBezTo>
                    <a:cubicBezTo>
                      <a:pt x="240" y="478"/>
                      <a:pt x="240" y="478"/>
                      <a:pt x="240" y="478"/>
                    </a:cubicBezTo>
                    <a:cubicBezTo>
                      <a:pt x="286" y="511"/>
                      <a:pt x="286" y="511"/>
                      <a:pt x="286" y="511"/>
                    </a:cubicBezTo>
                    <a:cubicBezTo>
                      <a:pt x="290" y="536"/>
                      <a:pt x="290" y="536"/>
                      <a:pt x="290" y="536"/>
                    </a:cubicBezTo>
                    <a:cubicBezTo>
                      <a:pt x="270" y="556"/>
                      <a:pt x="270" y="556"/>
                      <a:pt x="270" y="556"/>
                    </a:cubicBezTo>
                    <a:cubicBezTo>
                      <a:pt x="217" y="570"/>
                      <a:pt x="217" y="570"/>
                      <a:pt x="217" y="570"/>
                    </a:cubicBezTo>
                    <a:cubicBezTo>
                      <a:pt x="154" y="579"/>
                      <a:pt x="154" y="579"/>
                      <a:pt x="154" y="579"/>
                    </a:cubicBezTo>
                    <a:cubicBezTo>
                      <a:pt x="144" y="608"/>
                      <a:pt x="144" y="608"/>
                      <a:pt x="144" y="608"/>
                    </a:cubicBezTo>
                    <a:cubicBezTo>
                      <a:pt x="147" y="655"/>
                      <a:pt x="147" y="655"/>
                      <a:pt x="147" y="655"/>
                    </a:cubicBezTo>
                    <a:cubicBezTo>
                      <a:pt x="224" y="690"/>
                      <a:pt x="224" y="690"/>
                      <a:pt x="224" y="690"/>
                    </a:cubicBezTo>
                    <a:cubicBezTo>
                      <a:pt x="218" y="731"/>
                      <a:pt x="218" y="731"/>
                      <a:pt x="218" y="731"/>
                    </a:cubicBezTo>
                    <a:cubicBezTo>
                      <a:pt x="206" y="791"/>
                      <a:pt x="206" y="791"/>
                      <a:pt x="206" y="791"/>
                    </a:cubicBezTo>
                    <a:cubicBezTo>
                      <a:pt x="191" y="851"/>
                      <a:pt x="191" y="851"/>
                      <a:pt x="191" y="851"/>
                    </a:cubicBezTo>
                    <a:cubicBezTo>
                      <a:pt x="173" y="892"/>
                      <a:pt x="173" y="892"/>
                      <a:pt x="173" y="892"/>
                    </a:cubicBezTo>
                    <a:cubicBezTo>
                      <a:pt x="165" y="901"/>
                      <a:pt x="165" y="901"/>
                      <a:pt x="165" y="901"/>
                    </a:cubicBezTo>
                    <a:cubicBezTo>
                      <a:pt x="170" y="940"/>
                      <a:pt x="170" y="940"/>
                      <a:pt x="170" y="940"/>
                    </a:cubicBezTo>
                    <a:cubicBezTo>
                      <a:pt x="183" y="957"/>
                      <a:pt x="183" y="957"/>
                      <a:pt x="183" y="957"/>
                    </a:cubicBezTo>
                    <a:cubicBezTo>
                      <a:pt x="212" y="968"/>
                      <a:pt x="212" y="968"/>
                      <a:pt x="212" y="968"/>
                    </a:cubicBezTo>
                    <a:cubicBezTo>
                      <a:pt x="228" y="1016"/>
                      <a:pt x="228" y="1016"/>
                      <a:pt x="228" y="1016"/>
                    </a:cubicBezTo>
                    <a:cubicBezTo>
                      <a:pt x="239" y="1050"/>
                      <a:pt x="239" y="1050"/>
                      <a:pt x="239" y="1050"/>
                    </a:cubicBezTo>
                    <a:cubicBezTo>
                      <a:pt x="239" y="1050"/>
                      <a:pt x="263" y="1063"/>
                      <a:pt x="265" y="1063"/>
                    </a:cubicBezTo>
                    <a:cubicBezTo>
                      <a:pt x="266" y="1064"/>
                      <a:pt x="314" y="1071"/>
                      <a:pt x="314" y="10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6069013" y="2514262"/>
                <a:ext cx="1395412" cy="1177925"/>
              </a:xfrm>
              <a:custGeom>
                <a:avLst/>
                <a:gdLst>
                  <a:gd name="T0" fmla="*/ 548 w 966"/>
                  <a:gd name="T1" fmla="*/ 697 h 816"/>
                  <a:gd name="T2" fmla="*/ 631 w 966"/>
                  <a:gd name="T3" fmla="*/ 738 h 816"/>
                  <a:gd name="T4" fmla="*/ 681 w 966"/>
                  <a:gd name="T5" fmla="*/ 625 h 816"/>
                  <a:gd name="T6" fmla="*/ 787 w 966"/>
                  <a:gd name="T7" fmla="*/ 599 h 816"/>
                  <a:gd name="T8" fmla="*/ 844 w 966"/>
                  <a:gd name="T9" fmla="*/ 607 h 816"/>
                  <a:gd name="T10" fmla="*/ 879 w 966"/>
                  <a:gd name="T11" fmla="*/ 509 h 816"/>
                  <a:gd name="T12" fmla="*/ 780 w 966"/>
                  <a:gd name="T13" fmla="*/ 459 h 816"/>
                  <a:gd name="T14" fmla="*/ 741 w 966"/>
                  <a:gd name="T15" fmla="*/ 389 h 816"/>
                  <a:gd name="T16" fmla="*/ 821 w 966"/>
                  <a:gd name="T17" fmla="*/ 307 h 816"/>
                  <a:gd name="T18" fmla="*/ 794 w 966"/>
                  <a:gd name="T19" fmla="*/ 241 h 816"/>
                  <a:gd name="T20" fmla="*/ 754 w 966"/>
                  <a:gd name="T21" fmla="*/ 187 h 816"/>
                  <a:gd name="T22" fmla="*/ 750 w 966"/>
                  <a:gd name="T23" fmla="*/ 150 h 816"/>
                  <a:gd name="T24" fmla="*/ 802 w 966"/>
                  <a:gd name="T25" fmla="*/ 105 h 816"/>
                  <a:gd name="T26" fmla="*/ 760 w 966"/>
                  <a:gd name="T27" fmla="*/ 31 h 816"/>
                  <a:gd name="T28" fmla="*/ 721 w 966"/>
                  <a:gd name="T29" fmla="*/ 120 h 816"/>
                  <a:gd name="T30" fmla="*/ 656 w 966"/>
                  <a:gd name="T31" fmla="*/ 153 h 816"/>
                  <a:gd name="T32" fmla="*/ 641 w 966"/>
                  <a:gd name="T33" fmla="*/ 209 h 816"/>
                  <a:gd name="T34" fmla="*/ 557 w 966"/>
                  <a:gd name="T35" fmla="*/ 198 h 816"/>
                  <a:gd name="T36" fmla="*/ 538 w 966"/>
                  <a:gd name="T37" fmla="*/ 84 h 816"/>
                  <a:gd name="T38" fmla="*/ 380 w 966"/>
                  <a:gd name="T39" fmla="*/ 83 h 816"/>
                  <a:gd name="T40" fmla="*/ 305 w 966"/>
                  <a:gd name="T41" fmla="*/ 26 h 816"/>
                  <a:gd name="T42" fmla="*/ 136 w 966"/>
                  <a:gd name="T43" fmla="*/ 0 h 816"/>
                  <a:gd name="T44" fmla="*/ 76 w 966"/>
                  <a:gd name="T45" fmla="*/ 49 h 816"/>
                  <a:gd name="T46" fmla="*/ 30 w 966"/>
                  <a:gd name="T47" fmla="*/ 118 h 816"/>
                  <a:gd name="T48" fmla="*/ 5 w 966"/>
                  <a:gd name="T49" fmla="*/ 160 h 816"/>
                  <a:gd name="T50" fmla="*/ 0 w 966"/>
                  <a:gd name="T51" fmla="*/ 249 h 816"/>
                  <a:gd name="T52" fmla="*/ 34 w 966"/>
                  <a:gd name="T53" fmla="*/ 294 h 816"/>
                  <a:gd name="T54" fmla="*/ 79 w 966"/>
                  <a:gd name="T55" fmla="*/ 262 h 816"/>
                  <a:gd name="T56" fmla="*/ 210 w 966"/>
                  <a:gd name="T57" fmla="*/ 283 h 816"/>
                  <a:gd name="T58" fmla="*/ 241 w 966"/>
                  <a:gd name="T59" fmla="*/ 351 h 816"/>
                  <a:gd name="T60" fmla="*/ 282 w 966"/>
                  <a:gd name="T61" fmla="*/ 410 h 816"/>
                  <a:gd name="T62" fmla="*/ 278 w 966"/>
                  <a:gd name="T63" fmla="*/ 486 h 816"/>
                  <a:gd name="T64" fmla="*/ 349 w 966"/>
                  <a:gd name="T65" fmla="*/ 626 h 816"/>
                  <a:gd name="T66" fmla="*/ 383 w 966"/>
                  <a:gd name="T67" fmla="*/ 599 h 816"/>
                  <a:gd name="T68" fmla="*/ 427 w 966"/>
                  <a:gd name="T69" fmla="*/ 580 h 816"/>
                  <a:gd name="T70" fmla="*/ 436 w 966"/>
                  <a:gd name="T71" fmla="*/ 643 h 816"/>
                  <a:gd name="T72" fmla="*/ 480 w 966"/>
                  <a:gd name="T73" fmla="*/ 697 h 8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6"/>
                  <a:gd name="T112" fmla="*/ 0 h 816"/>
                  <a:gd name="T113" fmla="*/ 966 w 966"/>
                  <a:gd name="T114" fmla="*/ 816 h 8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6" h="816">
                    <a:moveTo>
                      <a:pt x="537" y="766"/>
                    </a:moveTo>
                    <a:cubicBezTo>
                      <a:pt x="538" y="766"/>
                      <a:pt x="602" y="766"/>
                      <a:pt x="602" y="766"/>
                    </a:cubicBezTo>
                    <a:cubicBezTo>
                      <a:pt x="602" y="766"/>
                      <a:pt x="665" y="816"/>
                      <a:pt x="666" y="816"/>
                    </a:cubicBezTo>
                    <a:cubicBezTo>
                      <a:pt x="668" y="815"/>
                      <a:pt x="693" y="812"/>
                      <a:pt x="693" y="812"/>
                    </a:cubicBezTo>
                    <a:cubicBezTo>
                      <a:pt x="693" y="812"/>
                      <a:pt x="720" y="724"/>
                      <a:pt x="721" y="723"/>
                    </a:cubicBezTo>
                    <a:cubicBezTo>
                      <a:pt x="721" y="723"/>
                      <a:pt x="748" y="687"/>
                      <a:pt x="748" y="687"/>
                    </a:cubicBezTo>
                    <a:cubicBezTo>
                      <a:pt x="816" y="686"/>
                      <a:pt x="816" y="686"/>
                      <a:pt x="816" y="686"/>
                    </a:cubicBezTo>
                    <a:cubicBezTo>
                      <a:pt x="816" y="686"/>
                      <a:pt x="863" y="659"/>
                      <a:pt x="865" y="659"/>
                    </a:cubicBezTo>
                    <a:cubicBezTo>
                      <a:pt x="866" y="659"/>
                      <a:pt x="885" y="655"/>
                      <a:pt x="885" y="655"/>
                    </a:cubicBezTo>
                    <a:cubicBezTo>
                      <a:pt x="928" y="668"/>
                      <a:pt x="928" y="668"/>
                      <a:pt x="928" y="668"/>
                    </a:cubicBezTo>
                    <a:cubicBezTo>
                      <a:pt x="942" y="653"/>
                      <a:pt x="942" y="653"/>
                      <a:pt x="942" y="653"/>
                    </a:cubicBezTo>
                    <a:cubicBezTo>
                      <a:pt x="966" y="560"/>
                      <a:pt x="966" y="560"/>
                      <a:pt x="966" y="560"/>
                    </a:cubicBezTo>
                    <a:cubicBezTo>
                      <a:pt x="865" y="531"/>
                      <a:pt x="865" y="531"/>
                      <a:pt x="865" y="531"/>
                    </a:cubicBezTo>
                    <a:cubicBezTo>
                      <a:pt x="857" y="505"/>
                      <a:pt x="857" y="505"/>
                      <a:pt x="857" y="505"/>
                    </a:cubicBezTo>
                    <a:cubicBezTo>
                      <a:pt x="808" y="449"/>
                      <a:pt x="808" y="449"/>
                      <a:pt x="808" y="449"/>
                    </a:cubicBezTo>
                    <a:cubicBezTo>
                      <a:pt x="814" y="428"/>
                      <a:pt x="814" y="428"/>
                      <a:pt x="814" y="428"/>
                    </a:cubicBezTo>
                    <a:cubicBezTo>
                      <a:pt x="877" y="370"/>
                      <a:pt x="877" y="370"/>
                      <a:pt x="877" y="370"/>
                    </a:cubicBezTo>
                    <a:cubicBezTo>
                      <a:pt x="877" y="370"/>
                      <a:pt x="901" y="342"/>
                      <a:pt x="902" y="338"/>
                    </a:cubicBezTo>
                    <a:cubicBezTo>
                      <a:pt x="902" y="335"/>
                      <a:pt x="904" y="301"/>
                      <a:pt x="904" y="301"/>
                    </a:cubicBezTo>
                    <a:cubicBezTo>
                      <a:pt x="873" y="265"/>
                      <a:pt x="873" y="265"/>
                      <a:pt x="873" y="265"/>
                    </a:cubicBezTo>
                    <a:cubicBezTo>
                      <a:pt x="860" y="237"/>
                      <a:pt x="860" y="237"/>
                      <a:pt x="860" y="237"/>
                    </a:cubicBezTo>
                    <a:cubicBezTo>
                      <a:pt x="829" y="206"/>
                      <a:pt x="829" y="206"/>
                      <a:pt x="829" y="206"/>
                    </a:cubicBezTo>
                    <a:cubicBezTo>
                      <a:pt x="821" y="188"/>
                      <a:pt x="821" y="188"/>
                      <a:pt x="821" y="188"/>
                    </a:cubicBezTo>
                    <a:cubicBezTo>
                      <a:pt x="824" y="165"/>
                      <a:pt x="824" y="165"/>
                      <a:pt x="824" y="165"/>
                    </a:cubicBezTo>
                    <a:cubicBezTo>
                      <a:pt x="850" y="133"/>
                      <a:pt x="850" y="133"/>
                      <a:pt x="850" y="133"/>
                    </a:cubicBezTo>
                    <a:cubicBezTo>
                      <a:pt x="881" y="115"/>
                      <a:pt x="881" y="115"/>
                      <a:pt x="881" y="115"/>
                    </a:cubicBezTo>
                    <a:cubicBezTo>
                      <a:pt x="874" y="67"/>
                      <a:pt x="874" y="67"/>
                      <a:pt x="874" y="67"/>
                    </a:cubicBezTo>
                    <a:cubicBezTo>
                      <a:pt x="835" y="34"/>
                      <a:pt x="835" y="34"/>
                      <a:pt x="835" y="34"/>
                    </a:cubicBezTo>
                    <a:cubicBezTo>
                      <a:pt x="831" y="91"/>
                      <a:pt x="831" y="91"/>
                      <a:pt x="831" y="91"/>
                    </a:cubicBezTo>
                    <a:cubicBezTo>
                      <a:pt x="792" y="132"/>
                      <a:pt x="792" y="132"/>
                      <a:pt x="792" y="132"/>
                    </a:cubicBezTo>
                    <a:cubicBezTo>
                      <a:pt x="792" y="132"/>
                      <a:pt x="753" y="143"/>
                      <a:pt x="753" y="144"/>
                    </a:cubicBezTo>
                    <a:cubicBezTo>
                      <a:pt x="752" y="145"/>
                      <a:pt x="721" y="168"/>
                      <a:pt x="721" y="168"/>
                    </a:cubicBezTo>
                    <a:cubicBezTo>
                      <a:pt x="709" y="201"/>
                      <a:pt x="709" y="201"/>
                      <a:pt x="709" y="201"/>
                    </a:cubicBezTo>
                    <a:cubicBezTo>
                      <a:pt x="704" y="230"/>
                      <a:pt x="704" y="230"/>
                      <a:pt x="704" y="230"/>
                    </a:cubicBezTo>
                    <a:cubicBezTo>
                      <a:pt x="628" y="236"/>
                      <a:pt x="628" y="236"/>
                      <a:pt x="628" y="236"/>
                    </a:cubicBezTo>
                    <a:cubicBezTo>
                      <a:pt x="612" y="218"/>
                      <a:pt x="612" y="218"/>
                      <a:pt x="612" y="218"/>
                    </a:cubicBezTo>
                    <a:cubicBezTo>
                      <a:pt x="605" y="164"/>
                      <a:pt x="605" y="164"/>
                      <a:pt x="605" y="164"/>
                    </a:cubicBezTo>
                    <a:cubicBezTo>
                      <a:pt x="591" y="92"/>
                      <a:pt x="591" y="92"/>
                      <a:pt x="591" y="92"/>
                    </a:cubicBezTo>
                    <a:cubicBezTo>
                      <a:pt x="508" y="90"/>
                      <a:pt x="508" y="90"/>
                      <a:pt x="508" y="90"/>
                    </a:cubicBezTo>
                    <a:cubicBezTo>
                      <a:pt x="418" y="91"/>
                      <a:pt x="418" y="91"/>
                      <a:pt x="418" y="91"/>
                    </a:cubicBezTo>
                    <a:cubicBezTo>
                      <a:pt x="387" y="65"/>
                      <a:pt x="387" y="65"/>
                      <a:pt x="387" y="65"/>
                    </a:cubicBezTo>
                    <a:cubicBezTo>
                      <a:pt x="335" y="29"/>
                      <a:pt x="335" y="29"/>
                      <a:pt x="335" y="29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5" y="176"/>
                      <a:pt x="2" y="239"/>
                      <a:pt x="2" y="240"/>
                    </a:cubicBezTo>
                    <a:cubicBezTo>
                      <a:pt x="2" y="240"/>
                      <a:pt x="0" y="274"/>
                      <a:pt x="0" y="274"/>
                    </a:cubicBezTo>
                    <a:cubicBezTo>
                      <a:pt x="0" y="275"/>
                      <a:pt x="18" y="346"/>
                      <a:pt x="18" y="346"/>
                    </a:cubicBezTo>
                    <a:cubicBezTo>
                      <a:pt x="37" y="323"/>
                      <a:pt x="37" y="323"/>
                      <a:pt x="37" y="323"/>
                    </a:cubicBezTo>
                    <a:cubicBezTo>
                      <a:pt x="75" y="289"/>
                      <a:pt x="75" y="289"/>
                      <a:pt x="75" y="289"/>
                    </a:cubicBezTo>
                    <a:cubicBezTo>
                      <a:pt x="87" y="288"/>
                      <a:pt x="87" y="288"/>
                      <a:pt x="87" y="288"/>
                    </a:cubicBezTo>
                    <a:cubicBezTo>
                      <a:pt x="165" y="312"/>
                      <a:pt x="165" y="312"/>
                      <a:pt x="165" y="312"/>
                    </a:cubicBezTo>
                    <a:cubicBezTo>
                      <a:pt x="231" y="311"/>
                      <a:pt x="231" y="311"/>
                      <a:pt x="231" y="311"/>
                    </a:cubicBezTo>
                    <a:cubicBezTo>
                      <a:pt x="248" y="332"/>
                      <a:pt x="248" y="332"/>
                      <a:pt x="248" y="332"/>
                    </a:cubicBezTo>
                    <a:cubicBezTo>
                      <a:pt x="265" y="386"/>
                      <a:pt x="265" y="386"/>
                      <a:pt x="265" y="386"/>
                    </a:cubicBezTo>
                    <a:cubicBezTo>
                      <a:pt x="307" y="405"/>
                      <a:pt x="307" y="405"/>
                      <a:pt x="307" y="405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10" y="451"/>
                      <a:pt x="275" y="468"/>
                      <a:pt x="276" y="468"/>
                    </a:cubicBezTo>
                    <a:cubicBezTo>
                      <a:pt x="277" y="468"/>
                      <a:pt x="305" y="534"/>
                      <a:pt x="305" y="534"/>
                    </a:cubicBezTo>
                    <a:cubicBezTo>
                      <a:pt x="318" y="604"/>
                      <a:pt x="318" y="604"/>
                      <a:pt x="318" y="604"/>
                    </a:cubicBezTo>
                    <a:cubicBezTo>
                      <a:pt x="318" y="604"/>
                      <a:pt x="382" y="688"/>
                      <a:pt x="383" y="688"/>
                    </a:cubicBezTo>
                    <a:cubicBezTo>
                      <a:pt x="384" y="687"/>
                      <a:pt x="417" y="689"/>
                      <a:pt x="417" y="688"/>
                    </a:cubicBezTo>
                    <a:cubicBezTo>
                      <a:pt x="417" y="686"/>
                      <a:pt x="421" y="660"/>
                      <a:pt x="421" y="659"/>
                    </a:cubicBezTo>
                    <a:cubicBezTo>
                      <a:pt x="421" y="658"/>
                      <a:pt x="439" y="625"/>
                      <a:pt x="439" y="625"/>
                    </a:cubicBezTo>
                    <a:cubicBezTo>
                      <a:pt x="469" y="638"/>
                      <a:pt x="469" y="638"/>
                      <a:pt x="469" y="638"/>
                    </a:cubicBezTo>
                    <a:cubicBezTo>
                      <a:pt x="470" y="687"/>
                      <a:pt x="470" y="687"/>
                      <a:pt x="470" y="687"/>
                    </a:cubicBezTo>
                    <a:cubicBezTo>
                      <a:pt x="479" y="707"/>
                      <a:pt x="479" y="707"/>
                      <a:pt x="479" y="707"/>
                    </a:cubicBezTo>
                    <a:cubicBezTo>
                      <a:pt x="524" y="744"/>
                      <a:pt x="524" y="744"/>
                      <a:pt x="524" y="744"/>
                    </a:cubicBezTo>
                    <a:cubicBezTo>
                      <a:pt x="528" y="766"/>
                      <a:pt x="528" y="766"/>
                      <a:pt x="528" y="766"/>
                    </a:cubicBezTo>
                    <a:lnTo>
                      <a:pt x="537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7258050" y="2555876"/>
                <a:ext cx="1054100" cy="1030288"/>
              </a:xfrm>
              <a:custGeom>
                <a:avLst/>
                <a:gdLst>
                  <a:gd name="T0" fmla="*/ 26 w 729"/>
                  <a:gd name="T1" fmla="*/ 130 h 713"/>
                  <a:gd name="T2" fmla="*/ 8 w 729"/>
                  <a:gd name="T3" fmla="*/ 180 h 713"/>
                  <a:gd name="T4" fmla="*/ 42 w 729"/>
                  <a:gd name="T5" fmla="*/ 218 h 713"/>
                  <a:gd name="T6" fmla="*/ 85 w 729"/>
                  <a:gd name="T7" fmla="*/ 273 h 713"/>
                  <a:gd name="T8" fmla="*/ 64 w 729"/>
                  <a:gd name="T9" fmla="*/ 344 h 713"/>
                  <a:gd name="T10" fmla="*/ 5 w 729"/>
                  <a:gd name="T11" fmla="*/ 397 h 713"/>
                  <a:gd name="T12" fmla="*/ 29 w 729"/>
                  <a:gd name="T13" fmla="*/ 445 h 713"/>
                  <a:gd name="T14" fmla="*/ 46 w 729"/>
                  <a:gd name="T15" fmla="*/ 479 h 713"/>
                  <a:gd name="T16" fmla="*/ 167 w 729"/>
                  <a:gd name="T17" fmla="*/ 512 h 713"/>
                  <a:gd name="T18" fmla="*/ 265 w 729"/>
                  <a:gd name="T19" fmla="*/ 509 h 713"/>
                  <a:gd name="T20" fmla="*/ 303 w 729"/>
                  <a:gd name="T21" fmla="*/ 573 h 713"/>
                  <a:gd name="T22" fmla="*/ 330 w 729"/>
                  <a:gd name="T23" fmla="*/ 601 h 713"/>
                  <a:gd name="T24" fmla="*/ 405 w 729"/>
                  <a:gd name="T25" fmla="*/ 644 h 713"/>
                  <a:gd name="T26" fmla="*/ 475 w 729"/>
                  <a:gd name="T27" fmla="*/ 649 h 713"/>
                  <a:gd name="T28" fmla="*/ 464 w 729"/>
                  <a:gd name="T29" fmla="*/ 596 h 713"/>
                  <a:gd name="T30" fmla="*/ 516 w 729"/>
                  <a:gd name="T31" fmla="*/ 567 h 713"/>
                  <a:gd name="T32" fmla="*/ 569 w 729"/>
                  <a:gd name="T33" fmla="*/ 496 h 713"/>
                  <a:gd name="T34" fmla="*/ 574 w 729"/>
                  <a:gd name="T35" fmla="*/ 429 h 713"/>
                  <a:gd name="T36" fmla="*/ 606 w 729"/>
                  <a:gd name="T37" fmla="*/ 388 h 713"/>
                  <a:gd name="T38" fmla="*/ 634 w 729"/>
                  <a:gd name="T39" fmla="*/ 373 h 713"/>
                  <a:gd name="T40" fmla="*/ 606 w 729"/>
                  <a:gd name="T41" fmla="*/ 323 h 713"/>
                  <a:gd name="T42" fmla="*/ 664 w 729"/>
                  <a:gd name="T43" fmla="*/ 289 h 713"/>
                  <a:gd name="T44" fmla="*/ 635 w 729"/>
                  <a:gd name="T45" fmla="*/ 271 h 713"/>
                  <a:gd name="T46" fmla="*/ 557 w 729"/>
                  <a:gd name="T47" fmla="*/ 296 h 713"/>
                  <a:gd name="T48" fmla="*/ 546 w 729"/>
                  <a:gd name="T49" fmla="*/ 260 h 713"/>
                  <a:gd name="T50" fmla="*/ 515 w 729"/>
                  <a:gd name="T51" fmla="*/ 236 h 713"/>
                  <a:gd name="T52" fmla="*/ 460 w 729"/>
                  <a:gd name="T53" fmla="*/ 189 h 713"/>
                  <a:gd name="T54" fmla="*/ 463 w 729"/>
                  <a:gd name="T55" fmla="*/ 139 h 713"/>
                  <a:gd name="T56" fmla="*/ 419 w 729"/>
                  <a:gd name="T57" fmla="*/ 110 h 713"/>
                  <a:gd name="T58" fmla="*/ 403 w 729"/>
                  <a:gd name="T59" fmla="*/ 42 h 713"/>
                  <a:gd name="T60" fmla="*/ 335 w 729"/>
                  <a:gd name="T61" fmla="*/ 14 h 713"/>
                  <a:gd name="T62" fmla="*/ 278 w 729"/>
                  <a:gd name="T63" fmla="*/ 0 h 713"/>
                  <a:gd name="T64" fmla="*/ 124 w 729"/>
                  <a:gd name="T65" fmla="*/ 56 h 713"/>
                  <a:gd name="T66" fmla="*/ 112 w 729"/>
                  <a:gd name="T67" fmla="*/ 128 h 713"/>
                  <a:gd name="T68" fmla="*/ 57 w 729"/>
                  <a:gd name="T69" fmla="*/ 112 h 7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9"/>
                  <a:gd name="T106" fmla="*/ 0 h 713"/>
                  <a:gd name="T107" fmla="*/ 729 w 729"/>
                  <a:gd name="T108" fmla="*/ 713 h 7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9" h="713">
                    <a:moveTo>
                      <a:pt x="63" y="123"/>
                    </a:moveTo>
                    <a:cubicBezTo>
                      <a:pt x="29" y="143"/>
                      <a:pt x="29" y="143"/>
                      <a:pt x="29" y="143"/>
                    </a:cubicBezTo>
                    <a:cubicBezTo>
                      <a:pt x="9" y="173"/>
                      <a:pt x="9" y="173"/>
                      <a:pt x="9" y="173"/>
                    </a:cubicBezTo>
                    <a:cubicBezTo>
                      <a:pt x="9" y="198"/>
                      <a:pt x="9" y="198"/>
                      <a:pt x="9" y="198"/>
                    </a:cubicBezTo>
                    <a:cubicBezTo>
                      <a:pt x="33" y="224"/>
                      <a:pt x="33" y="224"/>
                      <a:pt x="33" y="224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58" y="264"/>
                      <a:pt x="58" y="264"/>
                      <a:pt x="58" y="264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90" y="341"/>
                      <a:pt x="90" y="341"/>
                      <a:pt x="90" y="341"/>
                    </a:cubicBezTo>
                    <a:cubicBezTo>
                      <a:pt x="70" y="378"/>
                      <a:pt x="70" y="378"/>
                      <a:pt x="70" y="378"/>
                    </a:cubicBezTo>
                    <a:cubicBezTo>
                      <a:pt x="35" y="410"/>
                      <a:pt x="35" y="410"/>
                      <a:pt x="35" y="410"/>
                    </a:cubicBezTo>
                    <a:cubicBezTo>
                      <a:pt x="35" y="410"/>
                      <a:pt x="5" y="435"/>
                      <a:pt x="5" y="436"/>
                    </a:cubicBezTo>
                    <a:cubicBezTo>
                      <a:pt x="4" y="438"/>
                      <a:pt x="0" y="453"/>
                      <a:pt x="0" y="453"/>
                    </a:cubicBezTo>
                    <a:cubicBezTo>
                      <a:pt x="32" y="489"/>
                      <a:pt x="32" y="489"/>
                      <a:pt x="32" y="489"/>
                    </a:cubicBezTo>
                    <a:cubicBezTo>
                      <a:pt x="46" y="504"/>
                      <a:pt x="46" y="504"/>
                      <a:pt x="46" y="504"/>
                    </a:cubicBezTo>
                    <a:cubicBezTo>
                      <a:pt x="50" y="526"/>
                      <a:pt x="50" y="526"/>
                      <a:pt x="50" y="526"/>
                    </a:cubicBezTo>
                    <a:cubicBezTo>
                      <a:pt x="151" y="557"/>
                      <a:pt x="151" y="557"/>
                      <a:pt x="151" y="557"/>
                    </a:cubicBezTo>
                    <a:cubicBezTo>
                      <a:pt x="183" y="562"/>
                      <a:pt x="183" y="562"/>
                      <a:pt x="183" y="562"/>
                    </a:cubicBezTo>
                    <a:cubicBezTo>
                      <a:pt x="220" y="552"/>
                      <a:pt x="220" y="552"/>
                      <a:pt x="220" y="552"/>
                    </a:cubicBezTo>
                    <a:cubicBezTo>
                      <a:pt x="291" y="559"/>
                      <a:pt x="291" y="559"/>
                      <a:pt x="291" y="559"/>
                    </a:cubicBezTo>
                    <a:cubicBezTo>
                      <a:pt x="303" y="598"/>
                      <a:pt x="303" y="598"/>
                      <a:pt x="303" y="598"/>
                    </a:cubicBezTo>
                    <a:cubicBezTo>
                      <a:pt x="333" y="630"/>
                      <a:pt x="333" y="630"/>
                      <a:pt x="333" y="630"/>
                    </a:cubicBezTo>
                    <a:cubicBezTo>
                      <a:pt x="333" y="630"/>
                      <a:pt x="339" y="632"/>
                      <a:pt x="341" y="632"/>
                    </a:cubicBezTo>
                    <a:cubicBezTo>
                      <a:pt x="342" y="632"/>
                      <a:pt x="362" y="660"/>
                      <a:pt x="362" y="660"/>
                    </a:cubicBezTo>
                    <a:cubicBezTo>
                      <a:pt x="392" y="682"/>
                      <a:pt x="392" y="682"/>
                      <a:pt x="392" y="682"/>
                    </a:cubicBezTo>
                    <a:cubicBezTo>
                      <a:pt x="445" y="707"/>
                      <a:pt x="445" y="707"/>
                      <a:pt x="445" y="707"/>
                    </a:cubicBezTo>
                    <a:cubicBezTo>
                      <a:pt x="445" y="707"/>
                      <a:pt x="476" y="711"/>
                      <a:pt x="478" y="711"/>
                    </a:cubicBezTo>
                    <a:cubicBezTo>
                      <a:pt x="481" y="711"/>
                      <a:pt x="521" y="713"/>
                      <a:pt x="521" y="713"/>
                    </a:cubicBezTo>
                    <a:cubicBezTo>
                      <a:pt x="509" y="702"/>
                      <a:pt x="509" y="702"/>
                      <a:pt x="509" y="702"/>
                    </a:cubicBezTo>
                    <a:cubicBezTo>
                      <a:pt x="509" y="655"/>
                      <a:pt x="509" y="655"/>
                      <a:pt x="509" y="655"/>
                    </a:cubicBezTo>
                    <a:cubicBezTo>
                      <a:pt x="509" y="655"/>
                      <a:pt x="533" y="648"/>
                      <a:pt x="534" y="648"/>
                    </a:cubicBezTo>
                    <a:cubicBezTo>
                      <a:pt x="535" y="647"/>
                      <a:pt x="566" y="623"/>
                      <a:pt x="566" y="623"/>
                    </a:cubicBezTo>
                    <a:cubicBezTo>
                      <a:pt x="601" y="577"/>
                      <a:pt x="601" y="577"/>
                      <a:pt x="601" y="577"/>
                    </a:cubicBezTo>
                    <a:cubicBezTo>
                      <a:pt x="601" y="577"/>
                      <a:pt x="624" y="547"/>
                      <a:pt x="625" y="545"/>
                    </a:cubicBezTo>
                    <a:cubicBezTo>
                      <a:pt x="626" y="543"/>
                      <a:pt x="659" y="501"/>
                      <a:pt x="659" y="501"/>
                    </a:cubicBezTo>
                    <a:cubicBezTo>
                      <a:pt x="630" y="471"/>
                      <a:pt x="630" y="471"/>
                      <a:pt x="630" y="471"/>
                    </a:cubicBezTo>
                    <a:cubicBezTo>
                      <a:pt x="631" y="441"/>
                      <a:pt x="631" y="441"/>
                      <a:pt x="631" y="441"/>
                    </a:cubicBezTo>
                    <a:cubicBezTo>
                      <a:pt x="665" y="426"/>
                      <a:pt x="665" y="426"/>
                      <a:pt x="665" y="426"/>
                    </a:cubicBezTo>
                    <a:cubicBezTo>
                      <a:pt x="696" y="424"/>
                      <a:pt x="696" y="424"/>
                      <a:pt x="696" y="424"/>
                    </a:cubicBezTo>
                    <a:cubicBezTo>
                      <a:pt x="696" y="410"/>
                      <a:pt x="696" y="410"/>
                      <a:pt x="696" y="410"/>
                    </a:cubicBezTo>
                    <a:cubicBezTo>
                      <a:pt x="662" y="369"/>
                      <a:pt x="662" y="369"/>
                      <a:pt x="662" y="369"/>
                    </a:cubicBezTo>
                    <a:cubicBezTo>
                      <a:pt x="662" y="369"/>
                      <a:pt x="664" y="356"/>
                      <a:pt x="665" y="355"/>
                    </a:cubicBezTo>
                    <a:cubicBezTo>
                      <a:pt x="665" y="354"/>
                      <a:pt x="708" y="331"/>
                      <a:pt x="708" y="331"/>
                    </a:cubicBezTo>
                    <a:cubicBezTo>
                      <a:pt x="729" y="317"/>
                      <a:pt x="729" y="317"/>
                      <a:pt x="729" y="317"/>
                    </a:cubicBezTo>
                    <a:cubicBezTo>
                      <a:pt x="727" y="306"/>
                      <a:pt x="727" y="306"/>
                      <a:pt x="727" y="306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672" y="317"/>
                      <a:pt x="672" y="317"/>
                      <a:pt x="672" y="317"/>
                    </a:cubicBezTo>
                    <a:cubicBezTo>
                      <a:pt x="611" y="325"/>
                      <a:pt x="611" y="325"/>
                      <a:pt x="611" y="325"/>
                    </a:cubicBezTo>
                    <a:cubicBezTo>
                      <a:pt x="586" y="314"/>
                      <a:pt x="586" y="314"/>
                      <a:pt x="586" y="314"/>
                    </a:cubicBezTo>
                    <a:cubicBezTo>
                      <a:pt x="599" y="286"/>
                      <a:pt x="599" y="286"/>
                      <a:pt x="599" y="286"/>
                    </a:cubicBezTo>
                    <a:cubicBezTo>
                      <a:pt x="599" y="286"/>
                      <a:pt x="596" y="270"/>
                      <a:pt x="594" y="269"/>
                    </a:cubicBezTo>
                    <a:cubicBezTo>
                      <a:pt x="593" y="269"/>
                      <a:pt x="566" y="259"/>
                      <a:pt x="565" y="259"/>
                    </a:cubicBezTo>
                    <a:cubicBezTo>
                      <a:pt x="563" y="259"/>
                      <a:pt x="533" y="250"/>
                      <a:pt x="533" y="250"/>
                    </a:cubicBezTo>
                    <a:cubicBezTo>
                      <a:pt x="505" y="208"/>
                      <a:pt x="505" y="208"/>
                      <a:pt x="505" y="208"/>
                    </a:cubicBezTo>
                    <a:cubicBezTo>
                      <a:pt x="502" y="173"/>
                      <a:pt x="502" y="173"/>
                      <a:pt x="502" y="173"/>
                    </a:cubicBezTo>
                    <a:cubicBezTo>
                      <a:pt x="508" y="153"/>
                      <a:pt x="508" y="153"/>
                      <a:pt x="508" y="153"/>
                    </a:cubicBezTo>
                    <a:cubicBezTo>
                      <a:pt x="497" y="137"/>
                      <a:pt x="497" y="137"/>
                      <a:pt x="497" y="137"/>
                    </a:cubicBezTo>
                    <a:cubicBezTo>
                      <a:pt x="460" y="121"/>
                      <a:pt x="460" y="121"/>
                      <a:pt x="460" y="121"/>
                    </a:cubicBezTo>
                    <a:cubicBezTo>
                      <a:pt x="460" y="121"/>
                      <a:pt x="456" y="78"/>
                      <a:pt x="455" y="77"/>
                    </a:cubicBezTo>
                    <a:cubicBezTo>
                      <a:pt x="454" y="76"/>
                      <a:pt x="442" y="46"/>
                      <a:pt x="442" y="46"/>
                    </a:cubicBezTo>
                    <a:cubicBezTo>
                      <a:pt x="394" y="26"/>
                      <a:pt x="394" y="26"/>
                      <a:pt x="394" y="26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32" y="15"/>
                      <a:pt x="332" y="15"/>
                      <a:pt x="332" y="15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203" y="2"/>
                      <a:pt x="203" y="2"/>
                      <a:pt x="203" y="2"/>
                    </a:cubicBezTo>
                    <a:cubicBezTo>
                      <a:pt x="136" y="61"/>
                      <a:pt x="136" y="61"/>
                      <a:pt x="136" y="61"/>
                    </a:cubicBezTo>
                    <a:cubicBezTo>
                      <a:pt x="134" y="128"/>
                      <a:pt x="134" y="128"/>
                      <a:pt x="134" y="128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80" y="142"/>
                      <a:pt x="80" y="142"/>
                      <a:pt x="80" y="142"/>
                    </a:cubicBezTo>
                    <a:lnTo>
                      <a:pt x="63" y="1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8875713" y="2527301"/>
                <a:ext cx="1200150" cy="939800"/>
              </a:xfrm>
              <a:custGeom>
                <a:avLst/>
                <a:gdLst>
                  <a:gd name="T0" fmla="*/ 338 w 830"/>
                  <a:gd name="T1" fmla="*/ 592 h 650"/>
                  <a:gd name="T2" fmla="*/ 416 w 830"/>
                  <a:gd name="T3" fmla="*/ 586 h 650"/>
                  <a:gd name="T4" fmla="*/ 542 w 830"/>
                  <a:gd name="T5" fmla="*/ 541 h 650"/>
                  <a:gd name="T6" fmla="*/ 569 w 830"/>
                  <a:gd name="T7" fmla="*/ 499 h 650"/>
                  <a:gd name="T8" fmla="*/ 624 w 830"/>
                  <a:gd name="T9" fmla="*/ 468 h 650"/>
                  <a:gd name="T10" fmla="*/ 659 w 830"/>
                  <a:gd name="T11" fmla="*/ 478 h 650"/>
                  <a:gd name="T12" fmla="*/ 670 w 830"/>
                  <a:gd name="T13" fmla="*/ 443 h 650"/>
                  <a:gd name="T14" fmla="*/ 711 w 830"/>
                  <a:gd name="T15" fmla="*/ 407 h 650"/>
                  <a:gd name="T16" fmla="*/ 666 w 830"/>
                  <a:gd name="T17" fmla="*/ 297 h 650"/>
                  <a:gd name="T18" fmla="*/ 704 w 830"/>
                  <a:gd name="T19" fmla="*/ 198 h 650"/>
                  <a:gd name="T20" fmla="*/ 756 w 830"/>
                  <a:gd name="T21" fmla="*/ 172 h 650"/>
                  <a:gd name="T22" fmla="*/ 725 w 830"/>
                  <a:gd name="T23" fmla="*/ 94 h 650"/>
                  <a:gd name="T24" fmla="*/ 626 w 830"/>
                  <a:gd name="T25" fmla="*/ 137 h 650"/>
                  <a:gd name="T26" fmla="*/ 580 w 830"/>
                  <a:gd name="T27" fmla="*/ 76 h 650"/>
                  <a:gd name="T28" fmla="*/ 563 w 830"/>
                  <a:gd name="T29" fmla="*/ 5 h 650"/>
                  <a:gd name="T30" fmla="*/ 473 w 830"/>
                  <a:gd name="T31" fmla="*/ 17 h 650"/>
                  <a:gd name="T32" fmla="*/ 312 w 830"/>
                  <a:gd name="T33" fmla="*/ 42 h 650"/>
                  <a:gd name="T34" fmla="*/ 254 w 830"/>
                  <a:gd name="T35" fmla="*/ 78 h 650"/>
                  <a:gd name="T36" fmla="*/ 136 w 830"/>
                  <a:gd name="T37" fmla="*/ 104 h 650"/>
                  <a:gd name="T38" fmla="*/ 110 w 830"/>
                  <a:gd name="T39" fmla="*/ 137 h 650"/>
                  <a:gd name="T40" fmla="*/ 136 w 830"/>
                  <a:gd name="T41" fmla="*/ 162 h 650"/>
                  <a:gd name="T42" fmla="*/ 157 w 830"/>
                  <a:gd name="T43" fmla="*/ 209 h 650"/>
                  <a:gd name="T44" fmla="*/ 116 w 830"/>
                  <a:gd name="T45" fmla="*/ 241 h 650"/>
                  <a:gd name="T46" fmla="*/ 61 w 830"/>
                  <a:gd name="T47" fmla="*/ 308 h 650"/>
                  <a:gd name="T48" fmla="*/ 8 w 830"/>
                  <a:gd name="T49" fmla="*/ 353 h 650"/>
                  <a:gd name="T50" fmla="*/ 0 w 830"/>
                  <a:gd name="T51" fmla="*/ 387 h 650"/>
                  <a:gd name="T52" fmla="*/ 14 w 830"/>
                  <a:gd name="T53" fmla="*/ 412 h 650"/>
                  <a:gd name="T54" fmla="*/ 47 w 830"/>
                  <a:gd name="T55" fmla="*/ 389 h 650"/>
                  <a:gd name="T56" fmla="*/ 96 w 830"/>
                  <a:gd name="T57" fmla="*/ 365 h 650"/>
                  <a:gd name="T58" fmla="*/ 145 w 830"/>
                  <a:gd name="T59" fmla="*/ 353 h 650"/>
                  <a:gd name="T60" fmla="*/ 180 w 830"/>
                  <a:gd name="T61" fmla="*/ 353 h 650"/>
                  <a:gd name="T62" fmla="*/ 207 w 830"/>
                  <a:gd name="T63" fmla="*/ 373 h 650"/>
                  <a:gd name="T64" fmla="*/ 201 w 830"/>
                  <a:gd name="T65" fmla="*/ 435 h 650"/>
                  <a:gd name="T66" fmla="*/ 197 w 830"/>
                  <a:gd name="T67" fmla="*/ 468 h 650"/>
                  <a:gd name="T68" fmla="*/ 264 w 830"/>
                  <a:gd name="T69" fmla="*/ 513 h 650"/>
                  <a:gd name="T70" fmla="*/ 348 w 830"/>
                  <a:gd name="T71" fmla="*/ 533 h 650"/>
                  <a:gd name="T72" fmla="*/ 350 w 830"/>
                  <a:gd name="T73" fmla="*/ 563 h 6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30"/>
                  <a:gd name="T112" fmla="*/ 0 h 650"/>
                  <a:gd name="T113" fmla="*/ 830 w 830"/>
                  <a:gd name="T114" fmla="*/ 650 h 6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30" h="650">
                    <a:moveTo>
                      <a:pt x="384" y="618"/>
                    </a:moveTo>
                    <a:cubicBezTo>
                      <a:pt x="371" y="650"/>
                      <a:pt x="371" y="650"/>
                      <a:pt x="371" y="650"/>
                    </a:cubicBezTo>
                    <a:cubicBezTo>
                      <a:pt x="409" y="644"/>
                      <a:pt x="409" y="644"/>
                      <a:pt x="409" y="644"/>
                    </a:cubicBezTo>
                    <a:cubicBezTo>
                      <a:pt x="457" y="643"/>
                      <a:pt x="457" y="643"/>
                      <a:pt x="457" y="643"/>
                    </a:cubicBezTo>
                    <a:cubicBezTo>
                      <a:pt x="535" y="594"/>
                      <a:pt x="535" y="594"/>
                      <a:pt x="535" y="594"/>
                    </a:cubicBezTo>
                    <a:cubicBezTo>
                      <a:pt x="595" y="594"/>
                      <a:pt x="595" y="594"/>
                      <a:pt x="595" y="594"/>
                    </a:cubicBezTo>
                    <a:cubicBezTo>
                      <a:pt x="595" y="564"/>
                      <a:pt x="595" y="564"/>
                      <a:pt x="595" y="564"/>
                    </a:cubicBezTo>
                    <a:cubicBezTo>
                      <a:pt x="625" y="548"/>
                      <a:pt x="625" y="548"/>
                      <a:pt x="625" y="548"/>
                    </a:cubicBezTo>
                    <a:cubicBezTo>
                      <a:pt x="650" y="512"/>
                      <a:pt x="650" y="512"/>
                      <a:pt x="650" y="512"/>
                    </a:cubicBezTo>
                    <a:cubicBezTo>
                      <a:pt x="685" y="514"/>
                      <a:pt x="685" y="514"/>
                      <a:pt x="685" y="514"/>
                    </a:cubicBezTo>
                    <a:cubicBezTo>
                      <a:pt x="692" y="525"/>
                      <a:pt x="692" y="525"/>
                      <a:pt x="692" y="525"/>
                    </a:cubicBezTo>
                    <a:cubicBezTo>
                      <a:pt x="724" y="525"/>
                      <a:pt x="724" y="525"/>
                      <a:pt x="724" y="525"/>
                    </a:cubicBezTo>
                    <a:cubicBezTo>
                      <a:pt x="724" y="495"/>
                      <a:pt x="724" y="495"/>
                      <a:pt x="724" y="495"/>
                    </a:cubicBezTo>
                    <a:cubicBezTo>
                      <a:pt x="736" y="486"/>
                      <a:pt x="736" y="486"/>
                      <a:pt x="736" y="486"/>
                    </a:cubicBezTo>
                    <a:cubicBezTo>
                      <a:pt x="771" y="486"/>
                      <a:pt x="771" y="486"/>
                      <a:pt x="771" y="486"/>
                    </a:cubicBezTo>
                    <a:cubicBezTo>
                      <a:pt x="771" y="486"/>
                      <a:pt x="780" y="449"/>
                      <a:pt x="781" y="447"/>
                    </a:cubicBezTo>
                    <a:cubicBezTo>
                      <a:pt x="783" y="446"/>
                      <a:pt x="775" y="365"/>
                      <a:pt x="775" y="365"/>
                    </a:cubicBezTo>
                    <a:cubicBezTo>
                      <a:pt x="775" y="365"/>
                      <a:pt x="731" y="332"/>
                      <a:pt x="731" y="326"/>
                    </a:cubicBezTo>
                    <a:cubicBezTo>
                      <a:pt x="730" y="321"/>
                      <a:pt x="728" y="267"/>
                      <a:pt x="728" y="267"/>
                    </a:cubicBezTo>
                    <a:cubicBezTo>
                      <a:pt x="773" y="217"/>
                      <a:pt x="773" y="217"/>
                      <a:pt x="773" y="217"/>
                    </a:cubicBezTo>
                    <a:cubicBezTo>
                      <a:pt x="809" y="216"/>
                      <a:pt x="809" y="216"/>
                      <a:pt x="809" y="216"/>
                    </a:cubicBezTo>
                    <a:cubicBezTo>
                      <a:pt x="830" y="189"/>
                      <a:pt x="830" y="189"/>
                      <a:pt x="830" y="189"/>
                    </a:cubicBezTo>
                    <a:cubicBezTo>
                      <a:pt x="828" y="161"/>
                      <a:pt x="828" y="161"/>
                      <a:pt x="828" y="161"/>
                    </a:cubicBezTo>
                    <a:cubicBezTo>
                      <a:pt x="796" y="103"/>
                      <a:pt x="796" y="103"/>
                      <a:pt x="796" y="103"/>
                    </a:cubicBezTo>
                    <a:cubicBezTo>
                      <a:pt x="738" y="135"/>
                      <a:pt x="738" y="135"/>
                      <a:pt x="738" y="135"/>
                    </a:cubicBezTo>
                    <a:cubicBezTo>
                      <a:pt x="687" y="150"/>
                      <a:pt x="687" y="150"/>
                      <a:pt x="687" y="150"/>
                    </a:cubicBezTo>
                    <a:cubicBezTo>
                      <a:pt x="635" y="121"/>
                      <a:pt x="635" y="121"/>
                      <a:pt x="635" y="121"/>
                    </a:cubicBezTo>
                    <a:cubicBezTo>
                      <a:pt x="637" y="83"/>
                      <a:pt x="637" y="83"/>
                      <a:pt x="637" y="83"/>
                    </a:cubicBezTo>
                    <a:cubicBezTo>
                      <a:pt x="615" y="48"/>
                      <a:pt x="615" y="48"/>
                      <a:pt x="615" y="48"/>
                    </a:cubicBezTo>
                    <a:cubicBezTo>
                      <a:pt x="618" y="6"/>
                      <a:pt x="618" y="6"/>
                      <a:pt x="618" y="6"/>
                    </a:cubicBezTo>
                    <a:cubicBezTo>
                      <a:pt x="587" y="0"/>
                      <a:pt x="587" y="0"/>
                      <a:pt x="587" y="0"/>
                    </a:cubicBezTo>
                    <a:cubicBezTo>
                      <a:pt x="519" y="19"/>
                      <a:pt x="519" y="19"/>
                      <a:pt x="519" y="19"/>
                    </a:cubicBezTo>
                    <a:cubicBezTo>
                      <a:pt x="373" y="23"/>
                      <a:pt x="373" y="23"/>
                      <a:pt x="373" y="23"/>
                    </a:cubicBezTo>
                    <a:cubicBezTo>
                      <a:pt x="343" y="46"/>
                      <a:pt x="343" y="46"/>
                      <a:pt x="343" y="46"/>
                    </a:cubicBezTo>
                    <a:cubicBezTo>
                      <a:pt x="325" y="83"/>
                      <a:pt x="325" y="83"/>
                      <a:pt x="325" y="83"/>
                    </a:cubicBezTo>
                    <a:cubicBezTo>
                      <a:pt x="279" y="86"/>
                      <a:pt x="279" y="86"/>
                      <a:pt x="279" y="86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1" y="150"/>
                      <a:pt x="121" y="150"/>
                      <a:pt x="121" y="150"/>
                    </a:cubicBezTo>
                    <a:cubicBezTo>
                      <a:pt x="121" y="150"/>
                      <a:pt x="130" y="165"/>
                      <a:pt x="131" y="165"/>
                    </a:cubicBezTo>
                    <a:cubicBezTo>
                      <a:pt x="132" y="165"/>
                      <a:pt x="149" y="178"/>
                      <a:pt x="149" y="178"/>
                    </a:cubicBezTo>
                    <a:cubicBezTo>
                      <a:pt x="157" y="191"/>
                      <a:pt x="157" y="191"/>
                      <a:pt x="157" y="191"/>
                    </a:cubicBezTo>
                    <a:cubicBezTo>
                      <a:pt x="172" y="230"/>
                      <a:pt x="172" y="230"/>
                      <a:pt x="172" y="230"/>
                    </a:cubicBezTo>
                    <a:cubicBezTo>
                      <a:pt x="160" y="244"/>
                      <a:pt x="160" y="244"/>
                      <a:pt x="160" y="244"/>
                    </a:cubicBezTo>
                    <a:cubicBezTo>
                      <a:pt x="127" y="265"/>
                      <a:pt x="127" y="265"/>
                      <a:pt x="127" y="265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67" y="338"/>
                      <a:pt x="67" y="338"/>
                      <a:pt x="67" y="338"/>
                    </a:cubicBezTo>
                    <a:cubicBezTo>
                      <a:pt x="35" y="369"/>
                      <a:pt x="35" y="369"/>
                      <a:pt x="35" y="369"/>
                    </a:cubicBezTo>
                    <a:cubicBezTo>
                      <a:pt x="9" y="388"/>
                      <a:pt x="9" y="388"/>
                      <a:pt x="9" y="388"/>
                    </a:cubicBezTo>
                    <a:cubicBezTo>
                      <a:pt x="3" y="404"/>
                      <a:pt x="3" y="404"/>
                      <a:pt x="3" y="404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15" y="452"/>
                      <a:pt x="15" y="452"/>
                      <a:pt x="15" y="452"/>
                    </a:cubicBezTo>
                    <a:cubicBezTo>
                      <a:pt x="32" y="445"/>
                      <a:pt x="32" y="445"/>
                      <a:pt x="32" y="445"/>
                    </a:cubicBezTo>
                    <a:cubicBezTo>
                      <a:pt x="52" y="427"/>
                      <a:pt x="52" y="427"/>
                      <a:pt x="52" y="427"/>
                    </a:cubicBezTo>
                    <a:cubicBezTo>
                      <a:pt x="68" y="409"/>
                      <a:pt x="68" y="409"/>
                      <a:pt x="68" y="409"/>
                    </a:cubicBezTo>
                    <a:cubicBezTo>
                      <a:pt x="105" y="401"/>
                      <a:pt x="105" y="401"/>
                      <a:pt x="105" y="401"/>
                    </a:cubicBezTo>
                    <a:cubicBezTo>
                      <a:pt x="138" y="393"/>
                      <a:pt x="138" y="393"/>
                      <a:pt x="138" y="393"/>
                    </a:cubicBezTo>
                    <a:cubicBezTo>
                      <a:pt x="138" y="393"/>
                      <a:pt x="158" y="389"/>
                      <a:pt x="159" y="388"/>
                    </a:cubicBezTo>
                    <a:cubicBezTo>
                      <a:pt x="160" y="387"/>
                      <a:pt x="178" y="380"/>
                      <a:pt x="179" y="382"/>
                    </a:cubicBezTo>
                    <a:cubicBezTo>
                      <a:pt x="180" y="383"/>
                      <a:pt x="196" y="389"/>
                      <a:pt x="198" y="388"/>
                    </a:cubicBezTo>
                    <a:cubicBezTo>
                      <a:pt x="200" y="388"/>
                      <a:pt x="223" y="396"/>
                      <a:pt x="223" y="396"/>
                    </a:cubicBezTo>
                    <a:cubicBezTo>
                      <a:pt x="227" y="409"/>
                      <a:pt x="227" y="409"/>
                      <a:pt x="227" y="409"/>
                    </a:cubicBezTo>
                    <a:cubicBezTo>
                      <a:pt x="229" y="443"/>
                      <a:pt x="229" y="443"/>
                      <a:pt x="229" y="443"/>
                    </a:cubicBezTo>
                    <a:cubicBezTo>
                      <a:pt x="221" y="478"/>
                      <a:pt x="221" y="478"/>
                      <a:pt x="221" y="478"/>
                    </a:cubicBezTo>
                    <a:cubicBezTo>
                      <a:pt x="213" y="505"/>
                      <a:pt x="213" y="505"/>
                      <a:pt x="213" y="505"/>
                    </a:cubicBezTo>
                    <a:cubicBezTo>
                      <a:pt x="216" y="514"/>
                      <a:pt x="216" y="514"/>
                      <a:pt x="216" y="514"/>
                    </a:cubicBezTo>
                    <a:cubicBezTo>
                      <a:pt x="241" y="535"/>
                      <a:pt x="241" y="535"/>
                      <a:pt x="241" y="535"/>
                    </a:cubicBezTo>
                    <a:cubicBezTo>
                      <a:pt x="290" y="563"/>
                      <a:pt x="290" y="563"/>
                      <a:pt x="290" y="563"/>
                    </a:cubicBezTo>
                    <a:cubicBezTo>
                      <a:pt x="290" y="563"/>
                      <a:pt x="315" y="578"/>
                      <a:pt x="317" y="579"/>
                    </a:cubicBezTo>
                    <a:cubicBezTo>
                      <a:pt x="319" y="580"/>
                      <a:pt x="382" y="585"/>
                      <a:pt x="382" y="585"/>
                    </a:cubicBezTo>
                    <a:cubicBezTo>
                      <a:pt x="383" y="598"/>
                      <a:pt x="383" y="598"/>
                      <a:pt x="383" y="598"/>
                    </a:cubicBezTo>
                    <a:lnTo>
                      <a:pt x="384" y="6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7546975" y="2301876"/>
                <a:ext cx="1585912" cy="1128713"/>
              </a:xfrm>
              <a:custGeom>
                <a:avLst/>
                <a:gdLst>
                  <a:gd name="T0" fmla="*/ 98 w 1097"/>
                  <a:gd name="T1" fmla="*/ 151 h 782"/>
                  <a:gd name="T2" fmla="*/ 157 w 1097"/>
                  <a:gd name="T3" fmla="*/ 165 h 782"/>
                  <a:gd name="T4" fmla="*/ 249 w 1097"/>
                  <a:gd name="T5" fmla="*/ 226 h 782"/>
                  <a:gd name="T6" fmla="*/ 285 w 1097"/>
                  <a:gd name="T7" fmla="*/ 277 h 782"/>
                  <a:gd name="T8" fmla="*/ 291 w 1097"/>
                  <a:gd name="T9" fmla="*/ 321 h 782"/>
                  <a:gd name="T10" fmla="*/ 306 w 1097"/>
                  <a:gd name="T11" fmla="*/ 366 h 782"/>
                  <a:gd name="T12" fmla="*/ 351 w 1097"/>
                  <a:gd name="T13" fmla="*/ 388 h 782"/>
                  <a:gd name="T14" fmla="*/ 379 w 1097"/>
                  <a:gd name="T15" fmla="*/ 422 h 782"/>
                  <a:gd name="T16" fmla="*/ 398 w 1097"/>
                  <a:gd name="T17" fmla="*/ 441 h 782"/>
                  <a:gd name="T18" fmla="*/ 454 w 1097"/>
                  <a:gd name="T19" fmla="*/ 416 h 782"/>
                  <a:gd name="T20" fmla="*/ 504 w 1097"/>
                  <a:gd name="T21" fmla="*/ 449 h 782"/>
                  <a:gd name="T22" fmla="*/ 440 w 1097"/>
                  <a:gd name="T23" fmla="*/ 493 h 782"/>
                  <a:gd name="T24" fmla="*/ 470 w 1097"/>
                  <a:gd name="T25" fmla="*/ 552 h 782"/>
                  <a:gd name="T26" fmla="*/ 421 w 1097"/>
                  <a:gd name="T27" fmla="*/ 564 h 782"/>
                  <a:gd name="T28" fmla="*/ 415 w 1097"/>
                  <a:gd name="T29" fmla="*/ 597 h 782"/>
                  <a:gd name="T30" fmla="*/ 433 w 1097"/>
                  <a:gd name="T31" fmla="*/ 622 h 782"/>
                  <a:gd name="T32" fmla="*/ 440 w 1097"/>
                  <a:gd name="T33" fmla="*/ 648 h 782"/>
                  <a:gd name="T34" fmla="*/ 454 w 1097"/>
                  <a:gd name="T35" fmla="*/ 677 h 782"/>
                  <a:gd name="T36" fmla="*/ 517 w 1097"/>
                  <a:gd name="T37" fmla="*/ 687 h 782"/>
                  <a:gd name="T38" fmla="*/ 577 w 1097"/>
                  <a:gd name="T39" fmla="*/ 702 h 782"/>
                  <a:gd name="T40" fmla="*/ 603 w 1097"/>
                  <a:gd name="T41" fmla="*/ 659 h 782"/>
                  <a:gd name="T42" fmla="*/ 694 w 1097"/>
                  <a:gd name="T43" fmla="*/ 651 h 782"/>
                  <a:gd name="T44" fmla="*/ 724 w 1097"/>
                  <a:gd name="T45" fmla="*/ 602 h 782"/>
                  <a:gd name="T46" fmla="*/ 838 w 1097"/>
                  <a:gd name="T47" fmla="*/ 556 h 782"/>
                  <a:gd name="T48" fmla="*/ 827 w 1097"/>
                  <a:gd name="T49" fmla="*/ 492 h 782"/>
                  <a:gd name="T50" fmla="*/ 932 w 1097"/>
                  <a:gd name="T51" fmla="*/ 381 h 782"/>
                  <a:gd name="T52" fmla="*/ 952 w 1097"/>
                  <a:gd name="T53" fmla="*/ 305 h 782"/>
                  <a:gd name="T54" fmla="*/ 937 w 1097"/>
                  <a:gd name="T55" fmla="*/ 259 h 782"/>
                  <a:gd name="T56" fmla="*/ 999 w 1097"/>
                  <a:gd name="T57" fmla="*/ 225 h 782"/>
                  <a:gd name="T58" fmla="*/ 965 w 1097"/>
                  <a:gd name="T59" fmla="*/ 115 h 782"/>
                  <a:gd name="T60" fmla="*/ 904 w 1097"/>
                  <a:gd name="T61" fmla="*/ 64 h 782"/>
                  <a:gd name="T62" fmla="*/ 859 w 1097"/>
                  <a:gd name="T63" fmla="*/ 134 h 782"/>
                  <a:gd name="T64" fmla="*/ 811 w 1097"/>
                  <a:gd name="T65" fmla="*/ 164 h 782"/>
                  <a:gd name="T66" fmla="*/ 678 w 1097"/>
                  <a:gd name="T67" fmla="*/ 8 h 782"/>
                  <a:gd name="T68" fmla="*/ 597 w 1097"/>
                  <a:gd name="T69" fmla="*/ 32 h 782"/>
                  <a:gd name="T70" fmla="*/ 514 w 1097"/>
                  <a:gd name="T71" fmla="*/ 65 h 782"/>
                  <a:gd name="T72" fmla="*/ 539 w 1097"/>
                  <a:gd name="T73" fmla="*/ 126 h 782"/>
                  <a:gd name="T74" fmla="*/ 461 w 1097"/>
                  <a:gd name="T75" fmla="*/ 141 h 782"/>
                  <a:gd name="T76" fmla="*/ 412 w 1097"/>
                  <a:gd name="T77" fmla="*/ 112 h 782"/>
                  <a:gd name="T78" fmla="*/ 368 w 1097"/>
                  <a:gd name="T79" fmla="*/ 173 h 782"/>
                  <a:gd name="T80" fmla="*/ 228 w 1097"/>
                  <a:gd name="T81" fmla="*/ 100 h 782"/>
                  <a:gd name="T82" fmla="*/ 87 w 1097"/>
                  <a:gd name="T83" fmla="*/ 75 h 782"/>
                  <a:gd name="T84" fmla="*/ 73 w 1097"/>
                  <a:gd name="T85" fmla="*/ 2 h 782"/>
                  <a:gd name="T86" fmla="*/ 5 w 1097"/>
                  <a:gd name="T87" fmla="*/ 33 h 782"/>
                  <a:gd name="T88" fmla="*/ 15 w 1097"/>
                  <a:gd name="T89" fmla="*/ 99 h 7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97"/>
                  <a:gd name="T136" fmla="*/ 0 h 782"/>
                  <a:gd name="T137" fmla="*/ 1097 w 1097"/>
                  <a:gd name="T138" fmla="*/ 782 h 7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97" h="782">
                    <a:moveTo>
                      <a:pt x="0" y="166"/>
                    </a:moveTo>
                    <a:cubicBezTo>
                      <a:pt x="108" y="166"/>
                      <a:pt x="108" y="166"/>
                      <a:pt x="108" y="166"/>
                    </a:cubicBezTo>
                    <a:cubicBezTo>
                      <a:pt x="138" y="181"/>
                      <a:pt x="138" y="181"/>
                      <a:pt x="138" y="181"/>
                    </a:cubicBezTo>
                    <a:cubicBezTo>
                      <a:pt x="172" y="181"/>
                      <a:pt x="172" y="181"/>
                      <a:pt x="172" y="181"/>
                    </a:cubicBezTo>
                    <a:cubicBezTo>
                      <a:pt x="255" y="211"/>
                      <a:pt x="255" y="211"/>
                      <a:pt x="255" y="211"/>
                    </a:cubicBezTo>
                    <a:cubicBezTo>
                      <a:pt x="273" y="249"/>
                      <a:pt x="273" y="249"/>
                      <a:pt x="273" y="249"/>
                    </a:cubicBezTo>
                    <a:cubicBezTo>
                      <a:pt x="278" y="290"/>
                      <a:pt x="278" y="290"/>
                      <a:pt x="278" y="290"/>
                    </a:cubicBezTo>
                    <a:cubicBezTo>
                      <a:pt x="313" y="305"/>
                      <a:pt x="313" y="305"/>
                      <a:pt x="313" y="305"/>
                    </a:cubicBezTo>
                    <a:cubicBezTo>
                      <a:pt x="326" y="332"/>
                      <a:pt x="326" y="332"/>
                      <a:pt x="326" y="332"/>
                    </a:cubicBezTo>
                    <a:cubicBezTo>
                      <a:pt x="320" y="353"/>
                      <a:pt x="320" y="353"/>
                      <a:pt x="320" y="353"/>
                    </a:cubicBezTo>
                    <a:cubicBezTo>
                      <a:pt x="320" y="353"/>
                      <a:pt x="326" y="383"/>
                      <a:pt x="326" y="385"/>
                    </a:cubicBezTo>
                    <a:cubicBezTo>
                      <a:pt x="326" y="387"/>
                      <a:pt x="334" y="401"/>
                      <a:pt x="336" y="403"/>
                    </a:cubicBezTo>
                    <a:cubicBezTo>
                      <a:pt x="339" y="405"/>
                      <a:pt x="355" y="413"/>
                      <a:pt x="358" y="415"/>
                    </a:cubicBezTo>
                    <a:cubicBezTo>
                      <a:pt x="361" y="416"/>
                      <a:pt x="383" y="426"/>
                      <a:pt x="385" y="427"/>
                    </a:cubicBezTo>
                    <a:cubicBezTo>
                      <a:pt x="388" y="429"/>
                      <a:pt x="409" y="439"/>
                      <a:pt x="409" y="439"/>
                    </a:cubicBezTo>
                    <a:cubicBezTo>
                      <a:pt x="416" y="464"/>
                      <a:pt x="416" y="464"/>
                      <a:pt x="416" y="464"/>
                    </a:cubicBezTo>
                    <a:cubicBezTo>
                      <a:pt x="416" y="482"/>
                      <a:pt x="416" y="482"/>
                      <a:pt x="416" y="482"/>
                    </a:cubicBezTo>
                    <a:cubicBezTo>
                      <a:pt x="416" y="482"/>
                      <a:pt x="431" y="487"/>
                      <a:pt x="437" y="485"/>
                    </a:cubicBezTo>
                    <a:cubicBezTo>
                      <a:pt x="443" y="484"/>
                      <a:pt x="457" y="477"/>
                      <a:pt x="460" y="474"/>
                    </a:cubicBezTo>
                    <a:cubicBezTo>
                      <a:pt x="463" y="471"/>
                      <a:pt x="499" y="458"/>
                      <a:pt x="499" y="458"/>
                    </a:cubicBezTo>
                    <a:cubicBezTo>
                      <a:pt x="499" y="458"/>
                      <a:pt x="522" y="468"/>
                      <a:pt x="526" y="470"/>
                    </a:cubicBezTo>
                    <a:cubicBezTo>
                      <a:pt x="529" y="472"/>
                      <a:pt x="553" y="494"/>
                      <a:pt x="553" y="494"/>
                    </a:cubicBezTo>
                    <a:cubicBezTo>
                      <a:pt x="518" y="525"/>
                      <a:pt x="518" y="525"/>
                      <a:pt x="518" y="525"/>
                    </a:cubicBezTo>
                    <a:cubicBezTo>
                      <a:pt x="483" y="542"/>
                      <a:pt x="483" y="542"/>
                      <a:pt x="483" y="542"/>
                    </a:cubicBezTo>
                    <a:cubicBezTo>
                      <a:pt x="515" y="591"/>
                      <a:pt x="515" y="591"/>
                      <a:pt x="515" y="591"/>
                    </a:cubicBezTo>
                    <a:cubicBezTo>
                      <a:pt x="516" y="607"/>
                      <a:pt x="516" y="607"/>
                      <a:pt x="516" y="607"/>
                    </a:cubicBezTo>
                    <a:cubicBezTo>
                      <a:pt x="490" y="623"/>
                      <a:pt x="490" y="623"/>
                      <a:pt x="490" y="623"/>
                    </a:cubicBezTo>
                    <a:cubicBezTo>
                      <a:pt x="462" y="620"/>
                      <a:pt x="462" y="620"/>
                      <a:pt x="462" y="620"/>
                    </a:cubicBezTo>
                    <a:cubicBezTo>
                      <a:pt x="450" y="635"/>
                      <a:pt x="450" y="635"/>
                      <a:pt x="450" y="635"/>
                    </a:cubicBezTo>
                    <a:cubicBezTo>
                      <a:pt x="456" y="657"/>
                      <a:pt x="456" y="657"/>
                      <a:pt x="456" y="657"/>
                    </a:cubicBezTo>
                    <a:cubicBezTo>
                      <a:pt x="467" y="668"/>
                      <a:pt x="467" y="668"/>
                      <a:pt x="467" y="668"/>
                    </a:cubicBezTo>
                    <a:cubicBezTo>
                      <a:pt x="476" y="684"/>
                      <a:pt x="476" y="684"/>
                      <a:pt x="476" y="684"/>
                    </a:cubicBezTo>
                    <a:cubicBezTo>
                      <a:pt x="475" y="701"/>
                      <a:pt x="475" y="701"/>
                      <a:pt x="475" y="701"/>
                    </a:cubicBezTo>
                    <a:cubicBezTo>
                      <a:pt x="483" y="713"/>
                      <a:pt x="483" y="713"/>
                      <a:pt x="483" y="713"/>
                    </a:cubicBezTo>
                    <a:cubicBezTo>
                      <a:pt x="478" y="734"/>
                      <a:pt x="478" y="734"/>
                      <a:pt x="478" y="734"/>
                    </a:cubicBezTo>
                    <a:cubicBezTo>
                      <a:pt x="498" y="745"/>
                      <a:pt x="498" y="745"/>
                      <a:pt x="498" y="745"/>
                    </a:cubicBezTo>
                    <a:cubicBezTo>
                      <a:pt x="538" y="740"/>
                      <a:pt x="538" y="740"/>
                      <a:pt x="538" y="740"/>
                    </a:cubicBezTo>
                    <a:cubicBezTo>
                      <a:pt x="568" y="756"/>
                      <a:pt x="568" y="756"/>
                      <a:pt x="568" y="756"/>
                    </a:cubicBezTo>
                    <a:cubicBezTo>
                      <a:pt x="609" y="782"/>
                      <a:pt x="609" y="782"/>
                      <a:pt x="609" y="782"/>
                    </a:cubicBezTo>
                    <a:cubicBezTo>
                      <a:pt x="609" y="782"/>
                      <a:pt x="635" y="772"/>
                      <a:pt x="634" y="772"/>
                    </a:cubicBezTo>
                    <a:cubicBezTo>
                      <a:pt x="633" y="772"/>
                      <a:pt x="634" y="743"/>
                      <a:pt x="634" y="743"/>
                    </a:cubicBezTo>
                    <a:cubicBezTo>
                      <a:pt x="662" y="725"/>
                      <a:pt x="662" y="725"/>
                      <a:pt x="662" y="725"/>
                    </a:cubicBezTo>
                    <a:cubicBezTo>
                      <a:pt x="662" y="725"/>
                      <a:pt x="705" y="727"/>
                      <a:pt x="708" y="727"/>
                    </a:cubicBezTo>
                    <a:cubicBezTo>
                      <a:pt x="710" y="727"/>
                      <a:pt x="760" y="717"/>
                      <a:pt x="762" y="716"/>
                    </a:cubicBezTo>
                    <a:cubicBezTo>
                      <a:pt x="765" y="715"/>
                      <a:pt x="795" y="699"/>
                      <a:pt x="795" y="699"/>
                    </a:cubicBezTo>
                    <a:cubicBezTo>
                      <a:pt x="795" y="662"/>
                      <a:pt x="795" y="662"/>
                      <a:pt x="795" y="662"/>
                    </a:cubicBezTo>
                    <a:cubicBezTo>
                      <a:pt x="920" y="634"/>
                      <a:pt x="920" y="634"/>
                      <a:pt x="920" y="634"/>
                    </a:cubicBezTo>
                    <a:cubicBezTo>
                      <a:pt x="920" y="612"/>
                      <a:pt x="920" y="612"/>
                      <a:pt x="920" y="612"/>
                    </a:cubicBezTo>
                    <a:cubicBezTo>
                      <a:pt x="920" y="612"/>
                      <a:pt x="900" y="600"/>
                      <a:pt x="899" y="598"/>
                    </a:cubicBezTo>
                    <a:cubicBezTo>
                      <a:pt x="899" y="596"/>
                      <a:pt x="908" y="541"/>
                      <a:pt x="908" y="541"/>
                    </a:cubicBezTo>
                    <a:cubicBezTo>
                      <a:pt x="960" y="497"/>
                      <a:pt x="960" y="497"/>
                      <a:pt x="960" y="497"/>
                    </a:cubicBezTo>
                    <a:cubicBezTo>
                      <a:pt x="1023" y="419"/>
                      <a:pt x="1023" y="419"/>
                      <a:pt x="1023" y="419"/>
                    </a:cubicBezTo>
                    <a:cubicBezTo>
                      <a:pt x="1070" y="379"/>
                      <a:pt x="1070" y="379"/>
                      <a:pt x="1070" y="379"/>
                    </a:cubicBezTo>
                    <a:cubicBezTo>
                      <a:pt x="1045" y="336"/>
                      <a:pt x="1045" y="336"/>
                      <a:pt x="1045" y="336"/>
                    </a:cubicBezTo>
                    <a:cubicBezTo>
                      <a:pt x="1018" y="318"/>
                      <a:pt x="1018" y="318"/>
                      <a:pt x="1018" y="318"/>
                    </a:cubicBezTo>
                    <a:cubicBezTo>
                      <a:pt x="1029" y="285"/>
                      <a:pt x="1029" y="285"/>
                      <a:pt x="1029" y="285"/>
                    </a:cubicBezTo>
                    <a:cubicBezTo>
                      <a:pt x="1067" y="257"/>
                      <a:pt x="1067" y="257"/>
                      <a:pt x="1067" y="257"/>
                    </a:cubicBezTo>
                    <a:cubicBezTo>
                      <a:pt x="1097" y="247"/>
                      <a:pt x="1097" y="247"/>
                      <a:pt x="1097" y="247"/>
                    </a:cubicBezTo>
                    <a:cubicBezTo>
                      <a:pt x="1067" y="192"/>
                      <a:pt x="1067" y="192"/>
                      <a:pt x="1067" y="192"/>
                    </a:cubicBezTo>
                    <a:cubicBezTo>
                      <a:pt x="1060" y="126"/>
                      <a:pt x="1060" y="126"/>
                      <a:pt x="1060" y="126"/>
                    </a:cubicBezTo>
                    <a:cubicBezTo>
                      <a:pt x="1033" y="81"/>
                      <a:pt x="1033" y="81"/>
                      <a:pt x="1033" y="81"/>
                    </a:cubicBezTo>
                    <a:cubicBezTo>
                      <a:pt x="1033" y="81"/>
                      <a:pt x="997" y="69"/>
                      <a:pt x="993" y="70"/>
                    </a:cubicBezTo>
                    <a:cubicBezTo>
                      <a:pt x="989" y="71"/>
                      <a:pt x="948" y="101"/>
                      <a:pt x="948" y="101"/>
                    </a:cubicBezTo>
                    <a:cubicBezTo>
                      <a:pt x="943" y="147"/>
                      <a:pt x="943" y="147"/>
                      <a:pt x="943" y="147"/>
                    </a:cubicBezTo>
                    <a:cubicBezTo>
                      <a:pt x="913" y="180"/>
                      <a:pt x="913" y="180"/>
                      <a:pt x="913" y="180"/>
                    </a:cubicBezTo>
                    <a:cubicBezTo>
                      <a:pt x="913" y="180"/>
                      <a:pt x="894" y="181"/>
                      <a:pt x="891" y="180"/>
                    </a:cubicBezTo>
                    <a:cubicBezTo>
                      <a:pt x="888" y="179"/>
                      <a:pt x="742" y="35"/>
                      <a:pt x="742" y="35"/>
                    </a:cubicBezTo>
                    <a:cubicBezTo>
                      <a:pt x="742" y="35"/>
                      <a:pt x="748" y="9"/>
                      <a:pt x="745" y="9"/>
                    </a:cubicBezTo>
                    <a:cubicBezTo>
                      <a:pt x="743" y="8"/>
                      <a:pt x="698" y="0"/>
                      <a:pt x="696" y="3"/>
                    </a:cubicBezTo>
                    <a:cubicBezTo>
                      <a:pt x="695" y="6"/>
                      <a:pt x="658" y="34"/>
                      <a:pt x="656" y="35"/>
                    </a:cubicBezTo>
                    <a:cubicBezTo>
                      <a:pt x="654" y="36"/>
                      <a:pt x="587" y="40"/>
                      <a:pt x="587" y="40"/>
                    </a:cubicBezTo>
                    <a:cubicBezTo>
                      <a:pt x="564" y="72"/>
                      <a:pt x="564" y="72"/>
                      <a:pt x="564" y="72"/>
                    </a:cubicBezTo>
                    <a:cubicBezTo>
                      <a:pt x="593" y="115"/>
                      <a:pt x="593" y="115"/>
                      <a:pt x="593" y="115"/>
                    </a:cubicBezTo>
                    <a:cubicBezTo>
                      <a:pt x="593" y="115"/>
                      <a:pt x="594" y="138"/>
                      <a:pt x="592" y="139"/>
                    </a:cubicBezTo>
                    <a:cubicBezTo>
                      <a:pt x="590" y="139"/>
                      <a:pt x="550" y="163"/>
                      <a:pt x="549" y="163"/>
                    </a:cubicBezTo>
                    <a:cubicBezTo>
                      <a:pt x="548" y="163"/>
                      <a:pt x="506" y="155"/>
                      <a:pt x="506" y="155"/>
                    </a:cubicBezTo>
                    <a:cubicBezTo>
                      <a:pt x="469" y="114"/>
                      <a:pt x="469" y="114"/>
                      <a:pt x="469" y="114"/>
                    </a:cubicBezTo>
                    <a:cubicBezTo>
                      <a:pt x="452" y="123"/>
                      <a:pt x="452" y="123"/>
                      <a:pt x="452" y="123"/>
                    </a:cubicBezTo>
                    <a:cubicBezTo>
                      <a:pt x="411" y="163"/>
                      <a:pt x="411" y="163"/>
                      <a:pt x="411" y="163"/>
                    </a:cubicBezTo>
                    <a:cubicBezTo>
                      <a:pt x="404" y="190"/>
                      <a:pt x="404" y="190"/>
                      <a:pt x="404" y="190"/>
                    </a:cubicBezTo>
                    <a:cubicBezTo>
                      <a:pt x="339" y="174"/>
                      <a:pt x="339" y="174"/>
                      <a:pt x="339" y="174"/>
                    </a:cubicBezTo>
                    <a:cubicBezTo>
                      <a:pt x="250" y="110"/>
                      <a:pt x="250" y="110"/>
                      <a:pt x="250" y="110"/>
                    </a:cubicBezTo>
                    <a:cubicBezTo>
                      <a:pt x="210" y="89"/>
                      <a:pt x="210" y="89"/>
                      <a:pt x="210" y="89"/>
                    </a:cubicBezTo>
                    <a:cubicBezTo>
                      <a:pt x="210" y="89"/>
                      <a:pt x="96" y="83"/>
                      <a:pt x="95" y="82"/>
                    </a:cubicBezTo>
                    <a:cubicBezTo>
                      <a:pt x="94" y="80"/>
                      <a:pt x="77" y="53"/>
                      <a:pt x="77" y="53"/>
                    </a:cubicBezTo>
                    <a:cubicBezTo>
                      <a:pt x="77" y="53"/>
                      <a:pt x="81" y="1"/>
                      <a:pt x="80" y="2"/>
                    </a:cubicBezTo>
                    <a:cubicBezTo>
                      <a:pt x="78" y="3"/>
                      <a:pt x="55" y="11"/>
                      <a:pt x="55" y="11"/>
                    </a:cubicBezTo>
                    <a:cubicBezTo>
                      <a:pt x="55" y="11"/>
                      <a:pt x="5" y="34"/>
                      <a:pt x="5" y="36"/>
                    </a:cubicBezTo>
                    <a:cubicBezTo>
                      <a:pt x="5" y="37"/>
                      <a:pt x="19" y="59"/>
                      <a:pt x="19" y="59"/>
                    </a:cubicBezTo>
                    <a:cubicBezTo>
                      <a:pt x="17" y="109"/>
                      <a:pt x="17" y="109"/>
                      <a:pt x="17" y="109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7359650" y="1125538"/>
                <a:ext cx="1651000" cy="1420813"/>
              </a:xfrm>
              <a:custGeom>
                <a:avLst/>
                <a:gdLst>
                  <a:gd name="T0" fmla="*/ 168 w 1143"/>
                  <a:gd name="T1" fmla="*/ 735 h 984"/>
                  <a:gd name="T2" fmla="*/ 197 w 1143"/>
                  <a:gd name="T3" fmla="*/ 765 h 984"/>
                  <a:gd name="T4" fmla="*/ 220 w 1143"/>
                  <a:gd name="T5" fmla="*/ 804 h 984"/>
                  <a:gd name="T6" fmla="*/ 344 w 1143"/>
                  <a:gd name="T7" fmla="*/ 823 h 984"/>
                  <a:gd name="T8" fmla="*/ 423 w 1143"/>
                  <a:gd name="T9" fmla="*/ 880 h 984"/>
                  <a:gd name="T10" fmla="*/ 490 w 1143"/>
                  <a:gd name="T11" fmla="*/ 866 h 984"/>
                  <a:gd name="T12" fmla="*/ 548 w 1143"/>
                  <a:gd name="T13" fmla="*/ 832 h 984"/>
                  <a:gd name="T14" fmla="*/ 609 w 1143"/>
                  <a:gd name="T15" fmla="*/ 876 h 984"/>
                  <a:gd name="T16" fmla="*/ 646 w 1143"/>
                  <a:gd name="T17" fmla="*/ 848 h 984"/>
                  <a:gd name="T18" fmla="*/ 637 w 1143"/>
                  <a:gd name="T19" fmla="*/ 762 h 984"/>
                  <a:gd name="T20" fmla="*/ 745 w 1143"/>
                  <a:gd name="T21" fmla="*/ 731 h 984"/>
                  <a:gd name="T22" fmla="*/ 832 w 1143"/>
                  <a:gd name="T23" fmla="*/ 705 h 984"/>
                  <a:gd name="T24" fmla="*/ 863 w 1143"/>
                  <a:gd name="T25" fmla="*/ 648 h 984"/>
                  <a:gd name="T26" fmla="*/ 891 w 1143"/>
                  <a:gd name="T27" fmla="*/ 572 h 984"/>
                  <a:gd name="T28" fmla="*/ 920 w 1143"/>
                  <a:gd name="T29" fmla="*/ 528 h 984"/>
                  <a:gd name="T30" fmla="*/ 944 w 1143"/>
                  <a:gd name="T31" fmla="*/ 414 h 984"/>
                  <a:gd name="T32" fmla="*/ 1016 w 1143"/>
                  <a:gd name="T33" fmla="*/ 357 h 984"/>
                  <a:gd name="T34" fmla="*/ 980 w 1143"/>
                  <a:gd name="T35" fmla="*/ 314 h 984"/>
                  <a:gd name="T36" fmla="*/ 881 w 1143"/>
                  <a:gd name="T37" fmla="*/ 289 h 984"/>
                  <a:gd name="T38" fmla="*/ 767 w 1143"/>
                  <a:gd name="T39" fmla="*/ 312 h 984"/>
                  <a:gd name="T40" fmla="*/ 693 w 1143"/>
                  <a:gd name="T41" fmla="*/ 271 h 984"/>
                  <a:gd name="T42" fmla="*/ 666 w 1143"/>
                  <a:gd name="T43" fmla="*/ 193 h 984"/>
                  <a:gd name="T44" fmla="*/ 651 w 1143"/>
                  <a:gd name="T45" fmla="*/ 131 h 984"/>
                  <a:gd name="T46" fmla="*/ 574 w 1143"/>
                  <a:gd name="T47" fmla="*/ 3 h 984"/>
                  <a:gd name="T48" fmla="*/ 449 w 1143"/>
                  <a:gd name="T49" fmla="*/ 0 h 984"/>
                  <a:gd name="T50" fmla="*/ 380 w 1143"/>
                  <a:gd name="T51" fmla="*/ 74 h 984"/>
                  <a:gd name="T52" fmla="*/ 299 w 1143"/>
                  <a:gd name="T53" fmla="*/ 45 h 984"/>
                  <a:gd name="T54" fmla="*/ 212 w 1143"/>
                  <a:gd name="T55" fmla="*/ 121 h 984"/>
                  <a:gd name="T56" fmla="*/ 239 w 1143"/>
                  <a:gd name="T57" fmla="*/ 224 h 984"/>
                  <a:gd name="T58" fmla="*/ 258 w 1143"/>
                  <a:gd name="T59" fmla="*/ 399 h 984"/>
                  <a:gd name="T60" fmla="*/ 107 w 1143"/>
                  <a:gd name="T61" fmla="*/ 403 h 984"/>
                  <a:gd name="T62" fmla="*/ 24 w 1143"/>
                  <a:gd name="T63" fmla="*/ 557 h 984"/>
                  <a:gd name="T64" fmla="*/ 105 w 1143"/>
                  <a:gd name="T65" fmla="*/ 608 h 984"/>
                  <a:gd name="T66" fmla="*/ 45 w 1143"/>
                  <a:gd name="T67" fmla="*/ 708 h 984"/>
                  <a:gd name="T68" fmla="*/ 104 w 1143"/>
                  <a:gd name="T69" fmla="*/ 737 h 9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43"/>
                  <a:gd name="T106" fmla="*/ 0 h 984"/>
                  <a:gd name="T107" fmla="*/ 1143 w 1143"/>
                  <a:gd name="T108" fmla="*/ 984 h 9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43" h="984">
                    <a:moveTo>
                      <a:pt x="130" y="836"/>
                    </a:moveTo>
                    <a:cubicBezTo>
                      <a:pt x="185" y="808"/>
                      <a:pt x="185" y="808"/>
                      <a:pt x="185" y="808"/>
                    </a:cubicBezTo>
                    <a:cubicBezTo>
                      <a:pt x="220" y="808"/>
                      <a:pt x="220" y="808"/>
                      <a:pt x="220" y="808"/>
                    </a:cubicBezTo>
                    <a:cubicBezTo>
                      <a:pt x="217" y="841"/>
                      <a:pt x="217" y="841"/>
                      <a:pt x="217" y="841"/>
                    </a:cubicBezTo>
                    <a:cubicBezTo>
                      <a:pt x="222" y="871"/>
                      <a:pt x="222" y="871"/>
                      <a:pt x="222" y="871"/>
                    </a:cubicBezTo>
                    <a:cubicBezTo>
                      <a:pt x="242" y="884"/>
                      <a:pt x="242" y="884"/>
                      <a:pt x="242" y="884"/>
                    </a:cubicBezTo>
                    <a:cubicBezTo>
                      <a:pt x="337" y="891"/>
                      <a:pt x="337" y="891"/>
                      <a:pt x="337" y="891"/>
                    </a:cubicBezTo>
                    <a:cubicBezTo>
                      <a:pt x="378" y="905"/>
                      <a:pt x="378" y="905"/>
                      <a:pt x="378" y="905"/>
                    </a:cubicBezTo>
                    <a:cubicBezTo>
                      <a:pt x="422" y="939"/>
                      <a:pt x="422" y="939"/>
                      <a:pt x="422" y="939"/>
                    </a:cubicBezTo>
                    <a:cubicBezTo>
                      <a:pt x="465" y="968"/>
                      <a:pt x="465" y="968"/>
                      <a:pt x="465" y="968"/>
                    </a:cubicBezTo>
                    <a:cubicBezTo>
                      <a:pt x="517" y="984"/>
                      <a:pt x="517" y="984"/>
                      <a:pt x="517" y="984"/>
                    </a:cubicBezTo>
                    <a:cubicBezTo>
                      <a:pt x="517" y="984"/>
                      <a:pt x="538" y="953"/>
                      <a:pt x="539" y="952"/>
                    </a:cubicBezTo>
                    <a:cubicBezTo>
                      <a:pt x="541" y="951"/>
                      <a:pt x="579" y="921"/>
                      <a:pt x="579" y="921"/>
                    </a:cubicBezTo>
                    <a:cubicBezTo>
                      <a:pt x="602" y="915"/>
                      <a:pt x="602" y="915"/>
                      <a:pt x="602" y="915"/>
                    </a:cubicBezTo>
                    <a:cubicBezTo>
                      <a:pt x="635" y="949"/>
                      <a:pt x="635" y="949"/>
                      <a:pt x="635" y="949"/>
                    </a:cubicBezTo>
                    <a:cubicBezTo>
                      <a:pt x="669" y="963"/>
                      <a:pt x="669" y="963"/>
                      <a:pt x="669" y="963"/>
                    </a:cubicBezTo>
                    <a:cubicBezTo>
                      <a:pt x="712" y="948"/>
                      <a:pt x="712" y="948"/>
                      <a:pt x="712" y="948"/>
                    </a:cubicBezTo>
                    <a:cubicBezTo>
                      <a:pt x="710" y="932"/>
                      <a:pt x="710" y="932"/>
                      <a:pt x="710" y="932"/>
                    </a:cubicBezTo>
                    <a:cubicBezTo>
                      <a:pt x="672" y="880"/>
                      <a:pt x="672" y="880"/>
                      <a:pt x="672" y="880"/>
                    </a:cubicBezTo>
                    <a:cubicBezTo>
                      <a:pt x="700" y="838"/>
                      <a:pt x="700" y="838"/>
                      <a:pt x="700" y="838"/>
                    </a:cubicBezTo>
                    <a:cubicBezTo>
                      <a:pt x="775" y="835"/>
                      <a:pt x="775" y="835"/>
                      <a:pt x="775" y="835"/>
                    </a:cubicBezTo>
                    <a:cubicBezTo>
                      <a:pt x="819" y="804"/>
                      <a:pt x="819" y="804"/>
                      <a:pt x="819" y="804"/>
                    </a:cubicBezTo>
                    <a:cubicBezTo>
                      <a:pt x="879" y="812"/>
                      <a:pt x="879" y="812"/>
                      <a:pt x="879" y="812"/>
                    </a:cubicBezTo>
                    <a:cubicBezTo>
                      <a:pt x="914" y="775"/>
                      <a:pt x="914" y="775"/>
                      <a:pt x="914" y="775"/>
                    </a:cubicBezTo>
                    <a:cubicBezTo>
                      <a:pt x="945" y="740"/>
                      <a:pt x="945" y="740"/>
                      <a:pt x="945" y="740"/>
                    </a:cubicBezTo>
                    <a:cubicBezTo>
                      <a:pt x="949" y="712"/>
                      <a:pt x="949" y="712"/>
                      <a:pt x="949" y="712"/>
                    </a:cubicBezTo>
                    <a:cubicBezTo>
                      <a:pt x="949" y="712"/>
                      <a:pt x="907" y="669"/>
                      <a:pt x="907" y="667"/>
                    </a:cubicBezTo>
                    <a:cubicBezTo>
                      <a:pt x="908" y="666"/>
                      <a:pt x="979" y="629"/>
                      <a:pt x="979" y="629"/>
                    </a:cubicBezTo>
                    <a:cubicBezTo>
                      <a:pt x="985" y="603"/>
                      <a:pt x="985" y="603"/>
                      <a:pt x="985" y="603"/>
                    </a:cubicBezTo>
                    <a:cubicBezTo>
                      <a:pt x="1011" y="580"/>
                      <a:pt x="1011" y="580"/>
                      <a:pt x="1011" y="580"/>
                    </a:cubicBezTo>
                    <a:cubicBezTo>
                      <a:pt x="1018" y="483"/>
                      <a:pt x="1018" y="483"/>
                      <a:pt x="1018" y="483"/>
                    </a:cubicBezTo>
                    <a:cubicBezTo>
                      <a:pt x="1037" y="455"/>
                      <a:pt x="1037" y="455"/>
                      <a:pt x="1037" y="455"/>
                    </a:cubicBezTo>
                    <a:cubicBezTo>
                      <a:pt x="1090" y="435"/>
                      <a:pt x="1090" y="435"/>
                      <a:pt x="1090" y="435"/>
                    </a:cubicBezTo>
                    <a:cubicBezTo>
                      <a:pt x="1090" y="435"/>
                      <a:pt x="1116" y="395"/>
                      <a:pt x="1117" y="393"/>
                    </a:cubicBezTo>
                    <a:cubicBezTo>
                      <a:pt x="1117" y="391"/>
                      <a:pt x="1143" y="365"/>
                      <a:pt x="1143" y="365"/>
                    </a:cubicBezTo>
                    <a:cubicBezTo>
                      <a:pt x="1143" y="365"/>
                      <a:pt x="1079" y="345"/>
                      <a:pt x="1077" y="345"/>
                    </a:cubicBezTo>
                    <a:cubicBezTo>
                      <a:pt x="1075" y="344"/>
                      <a:pt x="1042" y="325"/>
                      <a:pt x="1042" y="325"/>
                    </a:cubicBezTo>
                    <a:cubicBezTo>
                      <a:pt x="1042" y="325"/>
                      <a:pt x="969" y="318"/>
                      <a:pt x="968" y="318"/>
                    </a:cubicBezTo>
                    <a:cubicBezTo>
                      <a:pt x="967" y="318"/>
                      <a:pt x="908" y="318"/>
                      <a:pt x="908" y="318"/>
                    </a:cubicBezTo>
                    <a:cubicBezTo>
                      <a:pt x="843" y="343"/>
                      <a:pt x="843" y="343"/>
                      <a:pt x="843" y="343"/>
                    </a:cubicBezTo>
                    <a:cubicBezTo>
                      <a:pt x="843" y="343"/>
                      <a:pt x="803" y="341"/>
                      <a:pt x="802" y="338"/>
                    </a:cubicBezTo>
                    <a:cubicBezTo>
                      <a:pt x="800" y="335"/>
                      <a:pt x="762" y="298"/>
                      <a:pt x="762" y="298"/>
                    </a:cubicBezTo>
                    <a:cubicBezTo>
                      <a:pt x="762" y="298"/>
                      <a:pt x="759" y="241"/>
                      <a:pt x="758" y="240"/>
                    </a:cubicBezTo>
                    <a:cubicBezTo>
                      <a:pt x="757" y="239"/>
                      <a:pt x="732" y="216"/>
                      <a:pt x="732" y="212"/>
                    </a:cubicBezTo>
                    <a:cubicBezTo>
                      <a:pt x="731" y="207"/>
                      <a:pt x="733" y="176"/>
                      <a:pt x="733" y="176"/>
                    </a:cubicBezTo>
                    <a:cubicBezTo>
                      <a:pt x="716" y="144"/>
                      <a:pt x="716" y="144"/>
                      <a:pt x="716" y="144"/>
                    </a:cubicBezTo>
                    <a:cubicBezTo>
                      <a:pt x="674" y="50"/>
                      <a:pt x="674" y="50"/>
                      <a:pt x="674" y="50"/>
                    </a:cubicBezTo>
                    <a:cubicBezTo>
                      <a:pt x="631" y="3"/>
                      <a:pt x="631" y="3"/>
                      <a:pt x="631" y="3"/>
                    </a:cubicBezTo>
                    <a:cubicBezTo>
                      <a:pt x="579" y="27"/>
                      <a:pt x="579" y="27"/>
                      <a:pt x="579" y="27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93" y="0"/>
                      <a:pt x="454" y="81"/>
                      <a:pt x="452" y="82"/>
                    </a:cubicBezTo>
                    <a:cubicBezTo>
                      <a:pt x="449" y="82"/>
                      <a:pt x="425" y="84"/>
                      <a:pt x="418" y="81"/>
                    </a:cubicBezTo>
                    <a:cubicBezTo>
                      <a:pt x="412" y="78"/>
                      <a:pt x="382" y="46"/>
                      <a:pt x="378" y="45"/>
                    </a:cubicBezTo>
                    <a:cubicBezTo>
                      <a:pt x="374" y="45"/>
                      <a:pt x="329" y="50"/>
                      <a:pt x="329" y="50"/>
                    </a:cubicBezTo>
                    <a:cubicBezTo>
                      <a:pt x="261" y="88"/>
                      <a:pt x="261" y="88"/>
                      <a:pt x="261" y="88"/>
                    </a:cubicBezTo>
                    <a:cubicBezTo>
                      <a:pt x="261" y="88"/>
                      <a:pt x="232" y="133"/>
                      <a:pt x="233" y="133"/>
                    </a:cubicBezTo>
                    <a:cubicBezTo>
                      <a:pt x="234" y="134"/>
                      <a:pt x="274" y="174"/>
                      <a:pt x="275" y="176"/>
                    </a:cubicBezTo>
                    <a:cubicBezTo>
                      <a:pt x="275" y="177"/>
                      <a:pt x="263" y="246"/>
                      <a:pt x="263" y="246"/>
                    </a:cubicBezTo>
                    <a:cubicBezTo>
                      <a:pt x="286" y="288"/>
                      <a:pt x="286" y="288"/>
                      <a:pt x="286" y="288"/>
                    </a:cubicBezTo>
                    <a:cubicBezTo>
                      <a:pt x="284" y="439"/>
                      <a:pt x="284" y="439"/>
                      <a:pt x="284" y="439"/>
                    </a:cubicBezTo>
                    <a:cubicBezTo>
                      <a:pt x="225" y="435"/>
                      <a:pt x="225" y="435"/>
                      <a:pt x="225" y="435"/>
                    </a:cubicBezTo>
                    <a:cubicBezTo>
                      <a:pt x="118" y="443"/>
                      <a:pt x="118" y="443"/>
                      <a:pt x="118" y="443"/>
                    </a:cubicBezTo>
                    <a:cubicBezTo>
                      <a:pt x="0" y="529"/>
                      <a:pt x="0" y="529"/>
                      <a:pt x="0" y="529"/>
                    </a:cubicBezTo>
                    <a:cubicBezTo>
                      <a:pt x="0" y="529"/>
                      <a:pt x="23" y="611"/>
                      <a:pt x="26" y="612"/>
                    </a:cubicBezTo>
                    <a:cubicBezTo>
                      <a:pt x="29" y="613"/>
                      <a:pt x="74" y="614"/>
                      <a:pt x="75" y="616"/>
                    </a:cubicBezTo>
                    <a:cubicBezTo>
                      <a:pt x="76" y="619"/>
                      <a:pt x="115" y="668"/>
                      <a:pt x="115" y="668"/>
                    </a:cubicBezTo>
                    <a:cubicBezTo>
                      <a:pt x="103" y="746"/>
                      <a:pt x="103" y="746"/>
                      <a:pt x="103" y="746"/>
                    </a:cubicBezTo>
                    <a:cubicBezTo>
                      <a:pt x="49" y="778"/>
                      <a:pt x="49" y="778"/>
                      <a:pt x="49" y="778"/>
                    </a:cubicBezTo>
                    <a:cubicBezTo>
                      <a:pt x="65" y="809"/>
                      <a:pt x="65" y="809"/>
                      <a:pt x="65" y="809"/>
                    </a:cubicBezTo>
                    <a:cubicBezTo>
                      <a:pt x="65" y="809"/>
                      <a:pt x="113" y="809"/>
                      <a:pt x="114" y="810"/>
                    </a:cubicBezTo>
                    <a:cubicBezTo>
                      <a:pt x="115" y="812"/>
                      <a:pt x="130" y="836"/>
                      <a:pt x="130" y="8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8639175" y="1517651"/>
                <a:ext cx="984250" cy="1136650"/>
              </a:xfrm>
              <a:custGeom>
                <a:avLst/>
                <a:gdLst>
                  <a:gd name="T0" fmla="*/ 0 w 681"/>
                  <a:gd name="T1" fmla="*/ 524 h 786"/>
                  <a:gd name="T2" fmla="*/ 120 w 681"/>
                  <a:gd name="T3" fmla="*/ 639 h 786"/>
                  <a:gd name="T4" fmla="*/ 157 w 681"/>
                  <a:gd name="T5" fmla="*/ 635 h 786"/>
                  <a:gd name="T6" fmla="*/ 163 w 681"/>
                  <a:gd name="T7" fmla="*/ 583 h 786"/>
                  <a:gd name="T8" fmla="*/ 230 w 681"/>
                  <a:gd name="T9" fmla="*/ 549 h 786"/>
                  <a:gd name="T10" fmla="*/ 279 w 681"/>
                  <a:gd name="T11" fmla="*/ 593 h 786"/>
                  <a:gd name="T12" fmla="*/ 293 w 681"/>
                  <a:gd name="T13" fmla="*/ 670 h 786"/>
                  <a:gd name="T14" fmla="*/ 388 w 681"/>
                  <a:gd name="T15" fmla="*/ 705 h 786"/>
                  <a:gd name="T16" fmla="*/ 454 w 681"/>
                  <a:gd name="T17" fmla="*/ 674 h 786"/>
                  <a:gd name="T18" fmla="*/ 469 w 681"/>
                  <a:gd name="T19" fmla="*/ 635 h 786"/>
                  <a:gd name="T20" fmla="*/ 408 w 681"/>
                  <a:gd name="T21" fmla="*/ 596 h 786"/>
                  <a:gd name="T22" fmla="*/ 335 w 681"/>
                  <a:gd name="T23" fmla="*/ 527 h 786"/>
                  <a:gd name="T24" fmla="*/ 415 w 681"/>
                  <a:gd name="T25" fmla="*/ 546 h 786"/>
                  <a:gd name="T26" fmla="*/ 442 w 681"/>
                  <a:gd name="T27" fmla="*/ 496 h 786"/>
                  <a:gd name="T28" fmla="*/ 490 w 681"/>
                  <a:gd name="T29" fmla="*/ 457 h 786"/>
                  <a:gd name="T30" fmla="*/ 509 w 681"/>
                  <a:gd name="T31" fmla="*/ 404 h 786"/>
                  <a:gd name="T32" fmla="*/ 486 w 681"/>
                  <a:gd name="T33" fmla="*/ 295 h 786"/>
                  <a:gd name="T34" fmla="*/ 500 w 681"/>
                  <a:gd name="T35" fmla="*/ 247 h 786"/>
                  <a:gd name="T36" fmla="*/ 479 w 681"/>
                  <a:gd name="T37" fmla="*/ 197 h 786"/>
                  <a:gd name="T38" fmla="*/ 546 w 681"/>
                  <a:gd name="T39" fmla="*/ 193 h 786"/>
                  <a:gd name="T40" fmla="*/ 606 w 681"/>
                  <a:gd name="T41" fmla="*/ 173 h 786"/>
                  <a:gd name="T42" fmla="*/ 579 w 681"/>
                  <a:gd name="T43" fmla="*/ 69 h 786"/>
                  <a:gd name="T44" fmla="*/ 491 w 681"/>
                  <a:gd name="T45" fmla="*/ 88 h 786"/>
                  <a:gd name="T46" fmla="*/ 404 w 681"/>
                  <a:gd name="T47" fmla="*/ 56 h 786"/>
                  <a:gd name="T48" fmla="*/ 397 w 681"/>
                  <a:gd name="T49" fmla="*/ 26 h 786"/>
                  <a:gd name="T50" fmla="*/ 310 w 681"/>
                  <a:gd name="T51" fmla="*/ 14 h 786"/>
                  <a:gd name="T52" fmla="*/ 274 w 681"/>
                  <a:gd name="T53" fmla="*/ 0 h 786"/>
                  <a:gd name="T54" fmla="*/ 148 w 681"/>
                  <a:gd name="T55" fmla="*/ 42 h 786"/>
                  <a:gd name="T56" fmla="*/ 237 w 681"/>
                  <a:gd name="T57" fmla="*/ 99 h 786"/>
                  <a:gd name="T58" fmla="*/ 160 w 681"/>
                  <a:gd name="T59" fmla="*/ 169 h 786"/>
                  <a:gd name="T60" fmla="*/ 129 w 681"/>
                  <a:gd name="T61" fmla="*/ 198 h 786"/>
                  <a:gd name="T62" fmla="*/ 101 w 681"/>
                  <a:gd name="T63" fmla="*/ 301 h 786"/>
                  <a:gd name="T64" fmla="*/ 36 w 681"/>
                  <a:gd name="T65" fmla="*/ 363 h 786"/>
                  <a:gd name="T66" fmla="*/ 58 w 681"/>
                  <a:gd name="T67" fmla="*/ 431 h 786"/>
                  <a:gd name="T68" fmla="*/ 9 w 681"/>
                  <a:gd name="T69" fmla="*/ 494 h 7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1"/>
                  <a:gd name="T106" fmla="*/ 0 h 786"/>
                  <a:gd name="T107" fmla="*/ 681 w 681"/>
                  <a:gd name="T108" fmla="*/ 786 h 7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1" h="786">
                    <a:moveTo>
                      <a:pt x="10" y="542"/>
                    </a:moveTo>
                    <a:cubicBezTo>
                      <a:pt x="0" y="575"/>
                      <a:pt x="0" y="575"/>
                      <a:pt x="0" y="575"/>
                    </a:cubicBezTo>
                    <a:cubicBezTo>
                      <a:pt x="0" y="575"/>
                      <a:pt x="94" y="665"/>
                      <a:pt x="94" y="667"/>
                    </a:cubicBezTo>
                    <a:cubicBezTo>
                      <a:pt x="94" y="668"/>
                      <a:pt x="132" y="702"/>
                      <a:pt x="132" y="702"/>
                    </a:cubicBezTo>
                    <a:cubicBezTo>
                      <a:pt x="147" y="710"/>
                      <a:pt x="147" y="710"/>
                      <a:pt x="147" y="710"/>
                    </a:cubicBezTo>
                    <a:cubicBezTo>
                      <a:pt x="147" y="710"/>
                      <a:pt x="171" y="698"/>
                      <a:pt x="172" y="697"/>
                    </a:cubicBezTo>
                    <a:cubicBezTo>
                      <a:pt x="172" y="696"/>
                      <a:pt x="181" y="662"/>
                      <a:pt x="181" y="662"/>
                    </a:cubicBezTo>
                    <a:cubicBezTo>
                      <a:pt x="181" y="662"/>
                      <a:pt x="177" y="644"/>
                      <a:pt x="179" y="640"/>
                    </a:cubicBezTo>
                    <a:cubicBezTo>
                      <a:pt x="180" y="637"/>
                      <a:pt x="222" y="603"/>
                      <a:pt x="222" y="603"/>
                    </a:cubicBezTo>
                    <a:cubicBezTo>
                      <a:pt x="253" y="603"/>
                      <a:pt x="253" y="603"/>
                      <a:pt x="253" y="603"/>
                    </a:cubicBezTo>
                    <a:cubicBezTo>
                      <a:pt x="282" y="618"/>
                      <a:pt x="282" y="618"/>
                      <a:pt x="282" y="618"/>
                    </a:cubicBezTo>
                    <a:cubicBezTo>
                      <a:pt x="306" y="651"/>
                      <a:pt x="306" y="651"/>
                      <a:pt x="306" y="651"/>
                    </a:cubicBezTo>
                    <a:cubicBezTo>
                      <a:pt x="315" y="693"/>
                      <a:pt x="315" y="693"/>
                      <a:pt x="315" y="693"/>
                    </a:cubicBezTo>
                    <a:cubicBezTo>
                      <a:pt x="322" y="735"/>
                      <a:pt x="322" y="735"/>
                      <a:pt x="322" y="735"/>
                    </a:cubicBezTo>
                    <a:cubicBezTo>
                      <a:pt x="350" y="786"/>
                      <a:pt x="350" y="786"/>
                      <a:pt x="350" y="786"/>
                    </a:cubicBezTo>
                    <a:cubicBezTo>
                      <a:pt x="426" y="774"/>
                      <a:pt x="426" y="774"/>
                      <a:pt x="426" y="774"/>
                    </a:cubicBezTo>
                    <a:cubicBezTo>
                      <a:pt x="426" y="774"/>
                      <a:pt x="482" y="777"/>
                      <a:pt x="482" y="775"/>
                    </a:cubicBezTo>
                    <a:cubicBezTo>
                      <a:pt x="483" y="773"/>
                      <a:pt x="499" y="740"/>
                      <a:pt x="499" y="740"/>
                    </a:cubicBezTo>
                    <a:cubicBezTo>
                      <a:pt x="533" y="712"/>
                      <a:pt x="533" y="712"/>
                      <a:pt x="533" y="712"/>
                    </a:cubicBezTo>
                    <a:cubicBezTo>
                      <a:pt x="515" y="697"/>
                      <a:pt x="515" y="697"/>
                      <a:pt x="515" y="697"/>
                    </a:cubicBezTo>
                    <a:cubicBezTo>
                      <a:pt x="503" y="656"/>
                      <a:pt x="503" y="656"/>
                      <a:pt x="503" y="656"/>
                    </a:cubicBezTo>
                    <a:cubicBezTo>
                      <a:pt x="448" y="654"/>
                      <a:pt x="448" y="654"/>
                      <a:pt x="448" y="654"/>
                    </a:cubicBezTo>
                    <a:cubicBezTo>
                      <a:pt x="448" y="654"/>
                      <a:pt x="373" y="609"/>
                      <a:pt x="373" y="606"/>
                    </a:cubicBezTo>
                    <a:cubicBezTo>
                      <a:pt x="372" y="603"/>
                      <a:pt x="368" y="579"/>
                      <a:pt x="368" y="579"/>
                    </a:cubicBezTo>
                    <a:cubicBezTo>
                      <a:pt x="425" y="580"/>
                      <a:pt x="425" y="580"/>
                      <a:pt x="425" y="580"/>
                    </a:cubicBezTo>
                    <a:cubicBezTo>
                      <a:pt x="425" y="580"/>
                      <a:pt x="453" y="597"/>
                      <a:pt x="456" y="599"/>
                    </a:cubicBezTo>
                    <a:cubicBezTo>
                      <a:pt x="460" y="601"/>
                      <a:pt x="474" y="600"/>
                      <a:pt x="474" y="600"/>
                    </a:cubicBezTo>
                    <a:cubicBezTo>
                      <a:pt x="486" y="544"/>
                      <a:pt x="486" y="544"/>
                      <a:pt x="486" y="544"/>
                    </a:cubicBezTo>
                    <a:cubicBezTo>
                      <a:pt x="503" y="523"/>
                      <a:pt x="503" y="523"/>
                      <a:pt x="503" y="523"/>
                    </a:cubicBezTo>
                    <a:cubicBezTo>
                      <a:pt x="538" y="502"/>
                      <a:pt x="538" y="502"/>
                      <a:pt x="538" y="502"/>
                    </a:cubicBezTo>
                    <a:cubicBezTo>
                      <a:pt x="556" y="485"/>
                      <a:pt x="556" y="485"/>
                      <a:pt x="556" y="485"/>
                    </a:cubicBezTo>
                    <a:cubicBezTo>
                      <a:pt x="559" y="443"/>
                      <a:pt x="559" y="443"/>
                      <a:pt x="559" y="443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4" y="324"/>
                      <a:pt x="534" y="324"/>
                      <a:pt x="534" y="324"/>
                    </a:cubicBezTo>
                    <a:cubicBezTo>
                      <a:pt x="550" y="294"/>
                      <a:pt x="550" y="294"/>
                      <a:pt x="550" y="294"/>
                    </a:cubicBezTo>
                    <a:cubicBezTo>
                      <a:pt x="549" y="271"/>
                      <a:pt x="549" y="271"/>
                      <a:pt x="549" y="271"/>
                    </a:cubicBezTo>
                    <a:cubicBezTo>
                      <a:pt x="549" y="271"/>
                      <a:pt x="526" y="244"/>
                      <a:pt x="525" y="242"/>
                    </a:cubicBezTo>
                    <a:cubicBezTo>
                      <a:pt x="525" y="240"/>
                      <a:pt x="526" y="216"/>
                      <a:pt x="526" y="216"/>
                    </a:cubicBezTo>
                    <a:cubicBezTo>
                      <a:pt x="566" y="209"/>
                      <a:pt x="566" y="209"/>
                      <a:pt x="566" y="209"/>
                    </a:cubicBezTo>
                    <a:cubicBezTo>
                      <a:pt x="600" y="212"/>
                      <a:pt x="600" y="212"/>
                      <a:pt x="600" y="212"/>
                    </a:cubicBezTo>
                    <a:cubicBezTo>
                      <a:pt x="617" y="220"/>
                      <a:pt x="617" y="220"/>
                      <a:pt x="617" y="220"/>
                    </a:cubicBezTo>
                    <a:cubicBezTo>
                      <a:pt x="666" y="190"/>
                      <a:pt x="666" y="190"/>
                      <a:pt x="666" y="190"/>
                    </a:cubicBezTo>
                    <a:cubicBezTo>
                      <a:pt x="681" y="111"/>
                      <a:pt x="681" y="111"/>
                      <a:pt x="681" y="111"/>
                    </a:cubicBezTo>
                    <a:cubicBezTo>
                      <a:pt x="636" y="76"/>
                      <a:pt x="636" y="76"/>
                      <a:pt x="636" y="76"/>
                    </a:cubicBezTo>
                    <a:cubicBezTo>
                      <a:pt x="584" y="76"/>
                      <a:pt x="584" y="76"/>
                      <a:pt x="584" y="76"/>
                    </a:cubicBezTo>
                    <a:cubicBezTo>
                      <a:pt x="539" y="97"/>
                      <a:pt x="539" y="97"/>
                      <a:pt x="539" y="97"/>
                    </a:cubicBezTo>
                    <a:cubicBezTo>
                      <a:pt x="463" y="90"/>
                      <a:pt x="463" y="90"/>
                      <a:pt x="463" y="90"/>
                    </a:cubicBezTo>
                    <a:cubicBezTo>
                      <a:pt x="463" y="90"/>
                      <a:pt x="444" y="64"/>
                      <a:pt x="444" y="61"/>
                    </a:cubicBezTo>
                    <a:cubicBezTo>
                      <a:pt x="444" y="58"/>
                      <a:pt x="456" y="38"/>
                      <a:pt x="456" y="38"/>
                    </a:cubicBezTo>
                    <a:cubicBezTo>
                      <a:pt x="456" y="38"/>
                      <a:pt x="438" y="29"/>
                      <a:pt x="436" y="29"/>
                    </a:cubicBezTo>
                    <a:cubicBezTo>
                      <a:pt x="434" y="29"/>
                      <a:pt x="393" y="38"/>
                      <a:pt x="393" y="38"/>
                    </a:cubicBezTo>
                    <a:cubicBezTo>
                      <a:pt x="340" y="15"/>
                      <a:pt x="340" y="15"/>
                      <a:pt x="340" y="15"/>
                    </a:cubicBezTo>
                    <a:cubicBezTo>
                      <a:pt x="340" y="15"/>
                      <a:pt x="319" y="13"/>
                      <a:pt x="317" y="12"/>
                    </a:cubicBezTo>
                    <a:cubicBezTo>
                      <a:pt x="316" y="11"/>
                      <a:pt x="301" y="0"/>
                      <a:pt x="301" y="0"/>
                    </a:cubicBezTo>
                    <a:cubicBezTo>
                      <a:pt x="261" y="37"/>
                      <a:pt x="261" y="37"/>
                      <a:pt x="261" y="37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276" y="91"/>
                      <a:pt x="276" y="91"/>
                      <a:pt x="276" y="91"/>
                    </a:cubicBezTo>
                    <a:cubicBezTo>
                      <a:pt x="260" y="109"/>
                      <a:pt x="260" y="109"/>
                      <a:pt x="260" y="109"/>
                    </a:cubicBezTo>
                    <a:cubicBezTo>
                      <a:pt x="213" y="169"/>
                      <a:pt x="213" y="169"/>
                      <a:pt x="213" y="169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49" y="201"/>
                      <a:pt x="149" y="201"/>
                      <a:pt x="149" y="201"/>
                    </a:cubicBezTo>
                    <a:cubicBezTo>
                      <a:pt x="142" y="217"/>
                      <a:pt x="142" y="217"/>
                      <a:pt x="142" y="217"/>
                    </a:cubicBezTo>
                    <a:cubicBezTo>
                      <a:pt x="135" y="312"/>
                      <a:pt x="135" y="312"/>
                      <a:pt x="135" y="312"/>
                    </a:cubicBezTo>
                    <a:cubicBezTo>
                      <a:pt x="111" y="330"/>
                      <a:pt x="111" y="330"/>
                      <a:pt x="111" y="330"/>
                    </a:cubicBezTo>
                    <a:cubicBezTo>
                      <a:pt x="101" y="364"/>
                      <a:pt x="101" y="364"/>
                      <a:pt x="101" y="364"/>
                    </a:cubicBezTo>
                    <a:cubicBezTo>
                      <a:pt x="39" y="399"/>
                      <a:pt x="39" y="399"/>
                      <a:pt x="39" y="399"/>
                    </a:cubicBezTo>
                    <a:cubicBezTo>
                      <a:pt x="72" y="441"/>
                      <a:pt x="72" y="441"/>
                      <a:pt x="72" y="441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20" y="524"/>
                      <a:pt x="20" y="524"/>
                      <a:pt x="20" y="524"/>
                    </a:cubicBezTo>
                    <a:lnTo>
                      <a:pt x="10" y="5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22016" y="3236374"/>
                <a:ext cx="3623660" cy="58097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3000" b="1" i="1" dirty="0">
                    <a:solidFill>
                      <a:schemeClr val="bg1">
                        <a:lumMod val="95000"/>
                      </a:schemeClr>
                    </a:solidFill>
                    <a:latin typeface="Calibri"/>
                    <a:cs typeface="+mn-cs"/>
                  </a:rPr>
                  <a:t>Липецкая область</a:t>
                </a:r>
                <a:endParaRPr lang="en-US" sz="3000" b="1" i="1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-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задачи и приоритетные направления </a:t>
            </a:r>
          </a:p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бюджетной политики Липецкой области на 2026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2056" y="1460078"/>
            <a:ext cx="713273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Принятие мер по обеспечению сбалансированности и долгосрочной устойчивости областного бюджета в условиях необходимости соблюдения ограничений в отношении уровней государственного долга области и дефицита областного бюджета, установленных бюджетным законодательством;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Обеспечение стабильного развития Липецкой области в условиях решения ключевых задач, направленных на улучшение качества жизни населения Липецкой области;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Обеспечение прозрачности (открытости) бюджетного процесса;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Повышение финансовой грамотности и формирование финансовой культуры населения Липецкой области.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17105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103771"/>
              </p:ext>
            </p:extLst>
          </p:nvPr>
        </p:nvGraphicFramePr>
        <p:xfrm>
          <a:off x="1558606" y="975694"/>
          <a:ext cx="9074788" cy="541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8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Основные понятия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и термины бюджетной системы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………………………….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3 - 11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Ключевые показатели социально-экономического</a:t>
                      </a:r>
                    </a:p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развития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12 - 17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Основные параметры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бюджета Липецкой области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871788" algn="l"/>
                        </a:tabLs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18 - 38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Программный бюджет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ru-RU" sz="2400" b="1" baseline="0" dirty="0">
                          <a:solidFill>
                            <a:schemeClr val="bg1"/>
                          </a:solidFill>
                        </a:rPr>
                        <a:t>39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 - 62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Социально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ориентированный бюджет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63 - 84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Долговая политика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85 - 90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210312"/>
            <a:ext cx="116441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01086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04950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2026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106769"/>
              </p:ext>
            </p:extLst>
          </p:nvPr>
        </p:nvGraphicFramePr>
        <p:xfrm>
          <a:off x="796925" y="1819775"/>
          <a:ext cx="10588625" cy="421951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930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126 093,3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138 847,4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Cyr" panose="020B0604020202020204" pitchFamily="34" charset="0"/>
                        </a:rPr>
                        <a:t>      </a:t>
                      </a:r>
                    </a:p>
                  </a:txBody>
                  <a:tcPr marL="6350" marR="6350" marT="6350" marB="0" anchor="b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Cyr" panose="020B0604020202020204" pitchFamily="34" charset="0"/>
                        </a:rPr>
                        <a:t>     </a:t>
                      </a:r>
                    </a:p>
                  </a:txBody>
                  <a:tcPr marL="6350" marR="6350" marT="6350" marB="0" anchor="b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103 373,6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116 127,7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22 719,7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22 719,7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342987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14475"/>
            <a:ext cx="11191876" cy="4857750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2027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596615"/>
              </p:ext>
            </p:extLst>
          </p:nvPr>
        </p:nvGraphicFramePr>
        <p:xfrm>
          <a:off x="796925" y="1829300"/>
          <a:ext cx="10588625" cy="419827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467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6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128 485,9</a:t>
                      </a:r>
                      <a:endParaRPr lang="ru-RU" sz="1800" b="1" i="0" u="none" strike="noStrike" kern="1200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133 675,0</a:t>
                      </a:r>
                      <a:endParaRPr lang="ru-RU" sz="1800" b="1" i="0" u="none" strike="noStrike" kern="1200" dirty="0">
                        <a:solidFill>
                          <a:srgbClr val="534F4F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56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350" marR="6350" marT="6350" marB="0" anchor="b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350" marR="6350" marT="6350" marB="0" anchor="b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6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105 954,9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111 144,0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67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22 531,0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22 531,0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956933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8" y="1514475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2028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078035"/>
              </p:ext>
            </p:extLst>
          </p:nvPr>
        </p:nvGraphicFramePr>
        <p:xfrm>
          <a:off x="796925" y="1838325"/>
          <a:ext cx="10623550" cy="422657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63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9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9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084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8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130 097,6</a:t>
                      </a:r>
                      <a:endParaRPr lang="ru-RU" sz="1800" b="1" i="0" u="none" strike="noStrike" kern="1200" dirty="0">
                        <a:solidFill>
                          <a:srgbClr val="494545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134 289,8</a:t>
                      </a:r>
                      <a:endParaRPr lang="ru-RU" sz="1800" b="1" i="0" u="none" strike="noStrike" kern="1200" dirty="0">
                        <a:solidFill>
                          <a:srgbClr val="494545"/>
                        </a:solidFill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19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350" marR="6350" marT="6350" marB="0" anchor="b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350" marR="6350" marT="6350" marB="0" anchor="b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084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106 888,2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111 080,4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08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23 209,4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23 209,4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0245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672" y="0"/>
            <a:ext cx="119073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Параметры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 областного бюджета на 2026 - 2028 годы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Calibri"/>
              </a:rPr>
              <a:t>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494545"/>
                </a:solidFill>
                <a:latin typeface="Calibri"/>
              </a:rPr>
              <a:t>млн. руб.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619438" y="1814488"/>
            <a:ext cx="1582586" cy="1537411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0587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2026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9122" y="3434938"/>
            <a:ext cx="1582586" cy="1537411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0880" y="2505082"/>
              <a:ext cx="849028" cy="4938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2027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19123" y="5067463"/>
            <a:ext cx="1582586" cy="1537411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1173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2028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58983" y="1130058"/>
            <a:ext cx="13995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ДОХОДЫ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5007" y="1130058"/>
            <a:ext cx="14851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44509" y="945390"/>
            <a:ext cx="214353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ДЕФИЦИТ (-) /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ПРОФИЦИТ (+)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368307"/>
              </p:ext>
            </p:extLst>
          </p:nvPr>
        </p:nvGraphicFramePr>
        <p:xfrm>
          <a:off x="2457241" y="1776388"/>
          <a:ext cx="9033678" cy="48832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1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277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103 373,6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116 127,7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-12 754,1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77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105 954,9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111 144,0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-5 189,1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773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106 888,2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111 080,4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-4 192,2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623215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43065" y="958027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451" y="177546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74343"/>
                </a:solidFill>
                <a:latin typeface="+mn-lt"/>
              </a:rPr>
              <a:t>Доходы областного бюджета на 2026-2028 годы </a:t>
            </a:r>
            <a:endParaRPr lang="ru-RU" sz="2800" b="1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24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48571CA-20DA-4790-8BB9-4A9D2F7F74D7}"/>
              </a:ext>
            </a:extLst>
          </p:cNvPr>
          <p:cNvSpPr txBox="1"/>
          <p:nvPr/>
        </p:nvSpPr>
        <p:spPr>
          <a:xfrm>
            <a:off x="2921766" y="960293"/>
            <a:ext cx="1373774" cy="32524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b="1" dirty="0">
                <a:solidFill>
                  <a:srgbClr val="47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103,4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5133942-4FF6-4949-B0FF-7EB3D9823A33}"/>
              </a:ext>
            </a:extLst>
          </p:cNvPr>
          <p:cNvSpPr txBox="1"/>
          <p:nvPr/>
        </p:nvSpPr>
        <p:spPr>
          <a:xfrm>
            <a:off x="5877222" y="905171"/>
            <a:ext cx="1775458" cy="44299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b="1" dirty="0">
                <a:solidFill>
                  <a:srgbClr val="47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106,0</a:t>
            </a:r>
          </a:p>
          <a:p>
            <a:pPr algn="ctr"/>
            <a:endPara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BEB277D9-F359-418D-9982-FD427676CC8C}"/>
              </a:ext>
            </a:extLst>
          </p:cNvPr>
          <p:cNvSpPr txBox="1"/>
          <p:nvPr/>
        </p:nvSpPr>
        <p:spPr>
          <a:xfrm>
            <a:off x="9040035" y="905171"/>
            <a:ext cx="1403030" cy="63188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106,9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EF3E96B3-42A4-442E-BC62-8D0A8E35BA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095520"/>
              </p:ext>
            </p:extLst>
          </p:nvPr>
        </p:nvGraphicFramePr>
        <p:xfrm>
          <a:off x="0" y="731544"/>
          <a:ext cx="12192000" cy="6126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28534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3975" y="61297"/>
            <a:ext cx="12192000" cy="88423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Факторы, влияющие на объем налоговых и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неналоговых доходов в 2026 году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9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60375" y="998895"/>
          <a:ext cx="11431364" cy="5770410"/>
        </p:xfrm>
        <a:graphic>
          <a:graphicData uri="http://schemas.openxmlformats.org/drawingml/2006/table">
            <a:tbl>
              <a:tblPr firstRow="1" bandRow="1"/>
              <a:tblGrid>
                <a:gridCol w="11431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25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i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Макроэкономические показатели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51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Основные параметры на 2026 год: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уровень инфляции –  4,0 % 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прирост фонда заработной платы –  108,1%. 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Налоговые ставки, нормативы отчислений в бюджеты субъектов Российской Федерации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82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завершение переходного периода для организаций - плательщиков налога на прибыль организаций, которые до 1 января 2023 года являлись участниками консолидированной группы налогоплательщиков;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индексация ставок акцизов на подакцизные товары, в среднем, на 4 процента;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изменение с 1 февраля 2025 года до 1 января 2031 года нормативов зачисления в бюджеты субъектов Российской Федерации доходов от акцизов на нефтепродукты, производимые на территории Российской Федерации, на уровне 68,5 % (74,9 процентов до 2025 года);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поэтапное снижение с 1 января 2026 года предельного значения суммы доходов для патентной системы налогообложения с 60 млн. рублей в 2025 году, 20 млн. рублей – в 2026 году, 15 млн. рублей – в 2027 году, до 10 млн. рублей в год – начиная с 2028 года;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перевод с 1 января 2026 года налога на игорный бизнес из региональных в федеральные налоги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404820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9877" y="737376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3562" y="55514"/>
            <a:ext cx="838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Структура налоговых и неналоговых доходов</a:t>
            </a:r>
          </a:p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областного бюджета в 2024 - 2028 годах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/>
        </p:nvGraphicFramePr>
        <p:xfrm>
          <a:off x="129219" y="1039446"/>
          <a:ext cx="11750837" cy="57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061507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21092" y="943262"/>
            <a:ext cx="125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036" y="0"/>
            <a:ext cx="11275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безвозмездных 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поступлений в областной бюджет в 2024 - 2028 годах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366840"/>
            <a:ext cx="1219200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*В ходе исполнения федерального бюджета в период 2026 – 2028 годов</a:t>
            </a:r>
          </a:p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объемы межбюджетных трансфертов будут дополнительно распределяться</a:t>
            </a: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2106914" y="828605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24,4</a:t>
            </a:r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4126132" y="1588197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19,4</a:t>
            </a:r>
          </a:p>
        </p:txBody>
      </p:sp>
      <p:sp>
        <p:nvSpPr>
          <p:cNvPr id="21" name="TextBox 20"/>
          <p:cNvSpPr txBox="1"/>
          <p:nvPr/>
        </p:nvSpPr>
        <p:spPr>
          <a:xfrm rot="10800000" flipV="1">
            <a:off x="10091506" y="2401556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14,3</a:t>
            </a: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8086496" y="2026975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16,6</a:t>
            </a:r>
          </a:p>
        </p:txBody>
      </p:sp>
      <p:sp>
        <p:nvSpPr>
          <p:cNvPr id="15" name="TextBox 14"/>
          <p:cNvSpPr txBox="1"/>
          <p:nvPr/>
        </p:nvSpPr>
        <p:spPr>
          <a:xfrm rot="10800000" flipV="1">
            <a:off x="6096000" y="1825169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17,8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212782"/>
              </p:ext>
            </p:extLst>
          </p:nvPr>
        </p:nvGraphicFramePr>
        <p:xfrm>
          <a:off x="0" y="723899"/>
          <a:ext cx="12192000" cy="5642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3339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62A09EA5-6009-4500-90D1-C93B6F0F3F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883542"/>
              </p:ext>
            </p:extLst>
          </p:nvPr>
        </p:nvGraphicFramePr>
        <p:xfrm>
          <a:off x="0" y="1083629"/>
          <a:ext cx="12192000" cy="5189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448452" y="1261223"/>
            <a:ext cx="137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8124" y="67966"/>
            <a:ext cx="11223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межбюджетных трансфертов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органам  местного самоуправления в 202</a:t>
            </a:r>
            <a:r>
              <a:rPr lang="en-US" sz="3000" b="1" dirty="0">
                <a:solidFill>
                  <a:srgbClr val="494545"/>
                </a:solidFill>
                <a:latin typeface="+mn-lt"/>
              </a:rPr>
              <a:t>4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 - 202</a:t>
            </a:r>
            <a:r>
              <a:rPr lang="en-US" sz="3000" b="1" dirty="0">
                <a:solidFill>
                  <a:srgbClr val="494545"/>
                </a:solidFill>
                <a:latin typeface="+mn-lt"/>
              </a:rPr>
              <a:t>8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 годах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*В ходе исполнения областного бюджета в период 202</a:t>
            </a:r>
            <a:r>
              <a:rPr lang="en-US" sz="1600" dirty="0">
                <a:solidFill>
                  <a:srgbClr val="494545"/>
                </a:solidFill>
                <a:latin typeface="+mn-lt"/>
              </a:rPr>
              <a:t>6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 – 202</a:t>
            </a:r>
            <a:r>
              <a:rPr lang="en-US" sz="1600" dirty="0">
                <a:solidFill>
                  <a:srgbClr val="494545"/>
                </a:solidFill>
                <a:latin typeface="+mn-lt"/>
              </a:rPr>
              <a:t>8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 годов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объемы межбюджетных трансфертов будут дополнительно распределяться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8032" y="1341639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40,4</a:t>
            </a: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6170487" y="1984992"/>
            <a:ext cx="81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33,2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95156" y="2184552"/>
            <a:ext cx="82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29,9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29352" y="241538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28,2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99876" y="1177555"/>
            <a:ext cx="7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44,1</a:t>
            </a:r>
          </a:p>
        </p:txBody>
      </p:sp>
    </p:spTree>
    <p:extLst>
      <p:ext uri="{BB962C8B-B14F-4D97-AF65-F5344CB8AC3E}">
        <p14:creationId xmlns:p14="http://schemas.microsoft.com/office/powerpoint/2010/main" val="3174750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ятиугольник 14"/>
          <p:cNvSpPr/>
          <p:nvPr/>
        </p:nvSpPr>
        <p:spPr>
          <a:xfrm flipH="1">
            <a:off x="-24429" y="1399032"/>
            <a:ext cx="12191998" cy="1407854"/>
          </a:xfrm>
          <a:prstGeom prst="homePlate">
            <a:avLst/>
          </a:prstGeom>
          <a:gradFill>
            <a:gsLst>
              <a:gs pos="7500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 flipH="1">
            <a:off x="-7992" y="4447526"/>
            <a:ext cx="12143140" cy="1588578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 flipH="1">
            <a:off x="-7992" y="2880359"/>
            <a:ext cx="12143140" cy="1471721"/>
          </a:xfrm>
          <a:prstGeom prst="homePlate">
            <a:avLst/>
          </a:prstGeom>
          <a:gradFill>
            <a:gsLst>
              <a:gs pos="75000">
                <a:schemeClr val="accent4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164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областного бюджета на 2026 – 2028 годы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26709" y="425663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29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430" y="2499109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4174" y="4057782"/>
            <a:ext cx="4527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430" y="5806173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Прочие расходы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00375" y="964340"/>
            <a:ext cx="3308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расходов, 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19036" y="711201"/>
            <a:ext cx="7483929" cy="59135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234999"/>
              </p:ext>
            </p:extLst>
          </p:nvPr>
        </p:nvGraphicFramePr>
        <p:xfrm>
          <a:off x="4673250" y="817232"/>
          <a:ext cx="7175500" cy="5734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3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2026  год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2027  год*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2028  год*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31 362,9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29 161,3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26 936,2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1 417,4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1 574,0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1 391,3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10 858,3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10 334,7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11 193,4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31 391,5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28 014,3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26 182,4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1 710,8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2 115,2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1 788,1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252,8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258,7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263,0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22 215,1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22 676,2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21 603,4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4 845,8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4 450,8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4 008,5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490,4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477,8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461,1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8 864,3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4 776,7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4 856,3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41,2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46,8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56,5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72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1 286,4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1 155,5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1 178,3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272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245,0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330,0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235,0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90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1 145,8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1 532,2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1 612,6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54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4 239,8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9 314,0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24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7620" marR="76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116 127,7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111 144,0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111 080,4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4430" y="6551562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 Условно утвержденные расходы будут распределены в 2027-2028 гг.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00000000-0008-0000-01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9911130"/>
              </p:ext>
            </p:extLst>
          </p:nvPr>
        </p:nvGraphicFramePr>
        <p:xfrm>
          <a:off x="-474562" y="4461495"/>
          <a:ext cx="5115764" cy="1637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CB55D34B-5AD9-47E5-8D4C-3BE9EA535A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803871"/>
              </p:ext>
            </p:extLst>
          </p:nvPr>
        </p:nvGraphicFramePr>
        <p:xfrm>
          <a:off x="-289711" y="1383859"/>
          <a:ext cx="4840795" cy="1401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47F9453B-5D38-4B26-9848-CD6B68FE44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9750851"/>
              </p:ext>
            </p:extLst>
          </p:nvPr>
        </p:nvGraphicFramePr>
        <p:xfrm>
          <a:off x="-219075" y="2837013"/>
          <a:ext cx="4770160" cy="1588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3449483C-FE91-403F-BEC1-C654F238C0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7760369"/>
              </p:ext>
            </p:extLst>
          </p:nvPr>
        </p:nvGraphicFramePr>
        <p:xfrm>
          <a:off x="-219074" y="4666058"/>
          <a:ext cx="4770158" cy="137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16333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Определение бюджета, виды бюджетов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97" y="537850"/>
            <a:ext cx="121160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форма  образования и расходования денежных средств для решения  задач  и  функций государства и местного самоуправления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5022" y="1888148"/>
            <a:ext cx="712787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Бюджетная система Российской Федерации включает в себя:</a:t>
            </a:r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 </a:t>
            </a:r>
          </a:p>
          <a:p>
            <a:pPr marL="342900" indent="-342900"/>
            <a:endParaRPr lang="ru-RU" sz="2000" u="sng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федеральный бюджет и бюджеты государственных внебюджетных фондов Российской Федерации;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бюджеты субъектов Российской Федерации и бюджеты территориальных государственных внебюджетных фондов;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местные бюджеты (бюджеты муниципальных районов, бюджеты муниципальных округов, бюджеты городских округов, бюджеты городских округов с внутригородским делением, бюджеты внутригородских муниципальных образований городов федерального значения Москвы, Санкт-Петербурга и Севастополя; </a:t>
            </a:r>
          </a:p>
          <a:p>
            <a:r>
              <a:rPr lang="ru-RU" sz="2000" dirty="0">
                <a:solidFill>
                  <a:srgbClr val="494545"/>
                </a:solidFill>
                <a:latin typeface="+mn-lt"/>
              </a:rPr>
              <a:t>        бюджеты городских и сельских поселений, бюджеты    </a:t>
            </a:r>
          </a:p>
          <a:p>
            <a:r>
              <a:rPr lang="ru-RU" sz="2000" dirty="0">
                <a:solidFill>
                  <a:srgbClr val="494545"/>
                </a:solidFill>
                <a:latin typeface="+mn-lt"/>
              </a:rPr>
              <a:t>        внутригородских районов).</a:t>
            </a:r>
            <a:endParaRPr lang="en-US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400924" y="2676524"/>
            <a:ext cx="4068763" cy="4068763"/>
            <a:chOff x="7400924" y="2676524"/>
            <a:chExt cx="4068763" cy="40687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4" y="2676524"/>
              <a:ext cx="4068763" cy="406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342" y="4422815"/>
              <a:ext cx="1490662" cy="149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2597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430" y="126218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 (1)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0489" y="860178"/>
            <a:ext cx="9613348" cy="567125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686590" y="589989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30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977733"/>
              </p:ext>
            </p:extLst>
          </p:nvPr>
        </p:nvGraphicFramePr>
        <p:xfrm>
          <a:off x="174949" y="928542"/>
          <a:ext cx="9414258" cy="5478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2026  год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2027  год*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2028  год*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31 362,9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29 161,3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26 936,2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7 161,3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7 030,7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6 876,4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18 823,9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17 432,5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15 543,2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767,8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758,3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657,6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2 671,0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2 479,6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2 439,7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132,3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117,1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115,9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220,8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177,6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178,1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1 585,9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1 165,4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1 125,3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1 417,4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1 574,0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1 391,3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1 372,0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1 528,6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1 345,8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45,4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45,4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45,5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10 858,3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10 334,7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11 193,4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3 736,1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3 936,3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3 931,9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Амбулаторная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3 496,3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3 613,5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3 638,9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Скорая медицинская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118,4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117,7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119,7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132,5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124,2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128,3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5147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178,1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197,6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2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3 196,9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2 340,3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3 177,1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032" y="1422744"/>
            <a:ext cx="1482603" cy="148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50" y="4950755"/>
            <a:ext cx="1456769" cy="14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35" y="3159760"/>
            <a:ext cx="1295117" cy="12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486" y="6519446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2027-2028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1991450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2026 - 2028 годы, % (1)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6484" y="6519446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2027-2028 гг. будут дополнительно увеличены за счет условно утвержденных расходов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149496"/>
              </p:ext>
            </p:extLst>
          </p:nvPr>
        </p:nvGraphicFramePr>
        <p:xfrm>
          <a:off x="0" y="914401"/>
          <a:ext cx="12192000" cy="5605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3782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4340" y="1119258"/>
            <a:ext cx="9906953" cy="49980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65829" y="1035282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32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032852"/>
              </p:ext>
            </p:extLst>
          </p:nvPr>
        </p:nvGraphicFramePr>
        <p:xfrm>
          <a:off x="2300687" y="1342712"/>
          <a:ext cx="9414258" cy="46498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01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2026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2027  год*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2028  год*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9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31 391,5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28 014,3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26 182,4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850,0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850,2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849,8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Социальное обслуживание населения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5 327,4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5 054,2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4 919,3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18 871,3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15 664,0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16 228,6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5 611,7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5 790,6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3 303,5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731,0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655,2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881,1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9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1 710,8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2 115,2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1 788,1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Физическая культура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77,8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77,8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886025"/>
                  </a:ext>
                </a:extLst>
              </a:tr>
              <a:tr h="259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204,3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432,5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70,6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1 406,5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1 581,3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1 614,2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01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23,6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23,6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25,5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9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252,8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258,7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263,0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9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Телевидение и радиовещание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84,5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90,3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91,9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9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131,0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138,1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140,8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1013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37,3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30,4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30,4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926"/>
            <a:ext cx="1982512" cy="180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4" y="4372513"/>
            <a:ext cx="1828799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778" y="21855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 (2)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4340" y="6187440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2027-2028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47992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2026 - 2028 годы, % (2)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416" y="6533920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2027-2028 гг. будут дополнительно увеличены за счет условно утвержденных расходов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00000000-0008-0000-02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4262476"/>
              </p:ext>
            </p:extLst>
          </p:nvPr>
        </p:nvGraphicFramePr>
        <p:xfrm>
          <a:off x="0" y="932507"/>
          <a:ext cx="12191998" cy="5601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9960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6622" y="19450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4710" y="908302"/>
            <a:ext cx="8870544" cy="563010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328353" y="602614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34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380723"/>
              </p:ext>
            </p:extLst>
          </p:nvPr>
        </p:nvGraphicFramePr>
        <p:xfrm>
          <a:off x="364710" y="908308"/>
          <a:ext cx="8870544" cy="56301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4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1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2026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2027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2028  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22 215,1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22 676,2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21 603,4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474,9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465,5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459,0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52198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Воспроизводство минерально-сырьевой базы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2 827,0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2 621,5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2 647,6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Водное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104,8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226,3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204,7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Лесное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830,8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856,7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944,3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1 959,4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2 170,3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2 279,4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11 920,2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12 146,8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12 571,7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Связь и информатика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1 620,7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1 570,0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1 546,6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2 477,3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2 615,6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946,6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4 845,8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4 450,8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4 008,5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701,8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187,5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230,5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2 707,9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3 448,9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2 802,6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945,4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323,6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484,7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51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490,7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490,8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490,7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490,4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477,8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461,1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08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489,4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476,2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459,5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2425959"/>
            <a:ext cx="2450072" cy="245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0690" y="6538411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2027-2028 гг. будут дополнительно увеличены за счет условно утвержденных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1528930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0232" y="-730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расходов на поддержку реального сектора экономики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2026 - 2028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1268" y="6522345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94545"/>
                </a:solidFill>
                <a:latin typeface="+mn-lt"/>
              </a:rPr>
              <a:t>*Расходы 2027-2028 гг. будут дополнительно увеличены за счет условно утвержденных расходов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00000000-0008-0000-02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407924"/>
              </p:ext>
            </p:extLst>
          </p:nvPr>
        </p:nvGraphicFramePr>
        <p:xfrm>
          <a:off x="-165116" y="771526"/>
          <a:ext cx="12522231" cy="5750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807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8" y="21855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 (1)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689" y="841972"/>
            <a:ext cx="11690623" cy="588394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823525" y="806094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36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81385"/>
              </p:ext>
            </p:extLst>
          </p:nvPr>
        </p:nvGraphicFramePr>
        <p:xfrm>
          <a:off x="479581" y="1108769"/>
          <a:ext cx="11268000" cy="54414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2026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2027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2028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9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8 864,3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4 776,7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4 856,3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141,5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143,2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143,2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362,2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357,2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357,2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Судебная система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0,2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0,2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6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222,6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222,8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223,7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373,6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72,6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72,6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500,0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7 259,9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3 929,6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4 008,3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41,2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46,8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56,5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37,9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42,1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53,3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3993812"/>
                  </a:ext>
                </a:extLst>
              </a:tr>
              <a:tr h="2785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9251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689" y="942392"/>
            <a:ext cx="11690623" cy="573832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805735" y="90219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37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431922"/>
              </p:ext>
            </p:extLst>
          </p:nvPr>
        </p:nvGraphicFramePr>
        <p:xfrm>
          <a:off x="480000" y="1204214"/>
          <a:ext cx="11232000" cy="52618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2026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2027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2028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77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1 286,4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1 155,5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1 178,3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7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Органы юстиции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114,5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116,9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119,6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0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929,5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916,3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928,6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7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Миграционная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158,1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54,8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30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84,3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72,9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75,3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77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245,0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330,0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235,0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304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1 145,8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1 532,2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1 612,6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30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17,9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1 371,5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1 425,4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7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Иные дотации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1 063,0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63,0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63,0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27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97,7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124,2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27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4 239,8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9 314,0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778" y="20397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 (2)</a:t>
            </a:r>
          </a:p>
        </p:txBody>
      </p:sp>
    </p:spTree>
    <p:extLst>
      <p:ext uri="{BB962C8B-B14F-4D97-AF65-F5344CB8AC3E}">
        <p14:creationId xmlns:p14="http://schemas.microsoft.com/office/powerpoint/2010/main" val="779794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53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прочих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2026 - 2028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38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B39252-A085-4505-81C6-712D0A850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991" y="5290241"/>
            <a:ext cx="219075" cy="152400"/>
          </a:xfrm>
          <a:prstGeom prst="rect">
            <a:avLst/>
          </a:prstGeom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00000000-0008-0000-02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6598526"/>
              </p:ext>
            </p:extLst>
          </p:nvPr>
        </p:nvGraphicFramePr>
        <p:xfrm>
          <a:off x="0" y="959432"/>
          <a:ext cx="12192000" cy="5893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2A5D49-0F7E-4D92-BBCA-733076216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511" y="5270443"/>
            <a:ext cx="137846" cy="1278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097A32-AF5F-4809-8877-ABA1A9732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4250" y="5222081"/>
            <a:ext cx="250825" cy="1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25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2BB4F617-2B41-46D7-BCAE-9B8FB4C65E4E}"/>
              </a:ext>
            </a:extLst>
          </p:cNvPr>
          <p:cNvSpPr/>
          <p:nvPr/>
        </p:nvSpPr>
        <p:spPr>
          <a:xfrm>
            <a:off x="4016801" y="4356844"/>
            <a:ext cx="4830963" cy="386144"/>
          </a:xfrm>
          <a:prstGeom prst="rect">
            <a:avLst/>
          </a:prstGeom>
          <a:gradFill flip="none" rotWithShape="1">
            <a:gsLst>
              <a:gs pos="59000">
                <a:schemeClr val="bg2">
                  <a:lumMod val="75000"/>
                </a:schemeClr>
              </a:gs>
              <a:gs pos="90000">
                <a:schemeClr val="accent2">
                  <a:lumMod val="20000"/>
                  <a:lumOff val="80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076325"/>
            <a:r>
              <a:rPr lang="ru-RU" b="1" dirty="0">
                <a:solidFill>
                  <a:srgbClr val="474343"/>
                </a:solidFill>
              </a:rPr>
              <a:t>ЗАДАЧА 3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70872D84-D659-4C23-AB03-3F95F62BBF17}"/>
              </a:ext>
            </a:extLst>
          </p:cNvPr>
          <p:cNvSpPr/>
          <p:nvPr/>
        </p:nvSpPr>
        <p:spPr>
          <a:xfrm>
            <a:off x="4016801" y="3251405"/>
            <a:ext cx="4830963" cy="386144"/>
          </a:xfrm>
          <a:prstGeom prst="rect">
            <a:avLst/>
          </a:prstGeom>
          <a:gradFill flip="none" rotWithShape="1">
            <a:gsLst>
              <a:gs pos="59000">
                <a:schemeClr val="bg2">
                  <a:lumMod val="75000"/>
                </a:schemeClr>
              </a:gs>
              <a:gs pos="90000">
                <a:schemeClr val="accent2">
                  <a:lumMod val="20000"/>
                  <a:lumOff val="80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076325"/>
            <a:r>
              <a:rPr lang="ru-RU" b="1" dirty="0">
                <a:solidFill>
                  <a:srgbClr val="474343"/>
                </a:solidFill>
              </a:rPr>
              <a:t>ЗАДАЧА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0397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Программный бюджет Липецкой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4923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В целях повышения эффективности и результативности бюджетных расходов областной бюджет формируется через реализацию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21 государственной программы Липецкой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94350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Областной бюджет  сформирован по программам, региональным проектам, ведомственным проектам, комплексам процессных мероприятий, что позволяет обеспечить увязку расходов бюджета с конкретными программными мероприятиями </a:t>
            </a:r>
            <a:r>
              <a:rPr lang="en-US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(</a:t>
            </a:r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результатами) и целевыми показателями, а также предоставляет возможность оценки достижения целей, задач и запланированных результатов реализации госпрограмм. </a:t>
            </a:r>
          </a:p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Такой формат областного бюджета способствует повышению открытости информации о структуре и направлениях бюджетных расходов.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4105" name="Группа 4104"/>
          <p:cNvGrpSpPr/>
          <p:nvPr/>
        </p:nvGrpSpPr>
        <p:grpSpPr>
          <a:xfrm>
            <a:off x="109701" y="1946794"/>
            <a:ext cx="12742204" cy="2964412"/>
            <a:chOff x="180763" y="1937695"/>
            <a:chExt cx="12742204" cy="296441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63" y="2860707"/>
              <a:ext cx="1167537" cy="116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4016801" y="1937695"/>
              <a:ext cx="4830963" cy="732814"/>
              <a:chOff x="4016801" y="1876652"/>
              <a:chExt cx="4830963" cy="732814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4016801" y="2066718"/>
                <a:ext cx="4830963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1</a:t>
                </a: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6382443" y="1887302"/>
                <a:ext cx="728361" cy="704383"/>
                <a:chOff x="7095960" y="1778105"/>
                <a:chExt cx="1097669" cy="961735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7095960" y="1778105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Овал 21"/>
                <p:cNvSpPr/>
                <p:nvPr/>
              </p:nvSpPr>
              <p:spPr>
                <a:xfrm>
                  <a:off x="7239893" y="1908985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0" name="Группа 29"/>
              <p:cNvGrpSpPr/>
              <p:nvPr/>
            </p:nvGrpSpPr>
            <p:grpSpPr>
              <a:xfrm>
                <a:off x="7214918" y="1905083"/>
                <a:ext cx="728361" cy="704383"/>
                <a:chOff x="6939059" y="1802383"/>
                <a:chExt cx="1097669" cy="961735"/>
              </a:xfrm>
            </p:grpSpPr>
            <p:sp>
              <p:nvSpPr>
                <p:cNvPr id="31" name="Овал 30"/>
                <p:cNvSpPr/>
                <p:nvPr/>
              </p:nvSpPr>
              <p:spPr>
                <a:xfrm>
                  <a:off x="6939059" y="180238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7087019" y="1921990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8017568" y="1876652"/>
                <a:ext cx="728361" cy="704383"/>
                <a:chOff x="6737211" y="1763566"/>
                <a:chExt cx="1097669" cy="961735"/>
              </a:xfrm>
            </p:grpSpPr>
            <p:sp>
              <p:nvSpPr>
                <p:cNvPr id="34" name="Овал 33"/>
                <p:cNvSpPr/>
                <p:nvPr/>
              </p:nvSpPr>
              <p:spPr>
                <a:xfrm>
                  <a:off x="6737211" y="17635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6889109" y="1881816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55" name="Группа 54"/>
            <p:cNvGrpSpPr/>
            <p:nvPr/>
          </p:nvGrpSpPr>
          <p:grpSpPr>
            <a:xfrm>
              <a:off x="6374267" y="3072522"/>
              <a:ext cx="2371659" cy="724146"/>
              <a:chOff x="6374267" y="1899001"/>
              <a:chExt cx="2371659" cy="724146"/>
            </a:xfrm>
          </p:grpSpPr>
          <p:grpSp>
            <p:nvGrpSpPr>
              <p:cNvPr id="57" name="Группа 56"/>
              <p:cNvGrpSpPr/>
              <p:nvPr/>
            </p:nvGrpSpPr>
            <p:grpSpPr>
              <a:xfrm>
                <a:off x="6374267" y="1918764"/>
                <a:ext cx="728361" cy="704383"/>
                <a:chOff x="7083637" y="1821063"/>
                <a:chExt cx="1097669" cy="961735"/>
              </a:xfrm>
            </p:grpSpPr>
            <p:sp>
              <p:nvSpPr>
                <p:cNvPr id="64" name="Овал 63"/>
                <p:cNvSpPr/>
                <p:nvPr/>
              </p:nvSpPr>
              <p:spPr>
                <a:xfrm>
                  <a:off x="7083637" y="182106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5" name="Овал 64"/>
                <p:cNvSpPr/>
                <p:nvPr/>
              </p:nvSpPr>
              <p:spPr>
                <a:xfrm>
                  <a:off x="7231597" y="1971293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58" name="Группа 57"/>
              <p:cNvGrpSpPr/>
              <p:nvPr/>
            </p:nvGrpSpPr>
            <p:grpSpPr>
              <a:xfrm>
                <a:off x="7187366" y="1899001"/>
                <a:ext cx="728361" cy="704383"/>
                <a:chOff x="6897537" y="1794079"/>
                <a:chExt cx="1097669" cy="961735"/>
              </a:xfrm>
            </p:grpSpPr>
            <p:sp>
              <p:nvSpPr>
                <p:cNvPr id="62" name="Овал 61"/>
                <p:cNvSpPr/>
                <p:nvPr/>
              </p:nvSpPr>
              <p:spPr>
                <a:xfrm>
                  <a:off x="6897537" y="1794079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3" name="Овал 62"/>
                <p:cNvSpPr/>
                <p:nvPr/>
              </p:nvSpPr>
              <p:spPr>
                <a:xfrm>
                  <a:off x="7057654" y="1946876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9" name="Группа 58"/>
              <p:cNvGrpSpPr/>
              <p:nvPr/>
            </p:nvGrpSpPr>
            <p:grpSpPr>
              <a:xfrm>
                <a:off x="8017565" y="1901958"/>
                <a:ext cx="728361" cy="704383"/>
                <a:chOff x="6737206" y="1798118"/>
                <a:chExt cx="1097669" cy="961735"/>
              </a:xfrm>
            </p:grpSpPr>
            <p:sp>
              <p:nvSpPr>
                <p:cNvPr id="60" name="Овал 59"/>
                <p:cNvSpPr/>
                <p:nvPr/>
              </p:nvSpPr>
              <p:spPr>
                <a:xfrm>
                  <a:off x="6737206" y="1798118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1" name="Овал 60"/>
                <p:cNvSpPr/>
                <p:nvPr/>
              </p:nvSpPr>
              <p:spPr>
                <a:xfrm>
                  <a:off x="6885170" y="1948200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66" name="Группа 65"/>
            <p:cNvGrpSpPr/>
            <p:nvPr/>
          </p:nvGrpSpPr>
          <p:grpSpPr>
            <a:xfrm>
              <a:off x="6382442" y="4194468"/>
              <a:ext cx="2363484" cy="707639"/>
              <a:chOff x="6382442" y="1908469"/>
              <a:chExt cx="2363484" cy="707639"/>
            </a:xfrm>
          </p:grpSpPr>
          <p:grpSp>
            <p:nvGrpSpPr>
              <p:cNvPr id="68" name="Группа 67"/>
              <p:cNvGrpSpPr/>
              <p:nvPr/>
            </p:nvGrpSpPr>
            <p:grpSpPr>
              <a:xfrm>
                <a:off x="6382442" y="1911725"/>
                <a:ext cx="728361" cy="704383"/>
                <a:chOff x="7095959" y="1811452"/>
                <a:chExt cx="1097669" cy="961735"/>
              </a:xfrm>
            </p:grpSpPr>
            <p:sp>
              <p:nvSpPr>
                <p:cNvPr id="75" name="Овал 74"/>
                <p:cNvSpPr/>
                <p:nvPr/>
              </p:nvSpPr>
              <p:spPr>
                <a:xfrm>
                  <a:off x="7095959" y="1811452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>
                  <a:off x="7243919" y="1946708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69" name="Группа 68"/>
              <p:cNvGrpSpPr/>
              <p:nvPr/>
            </p:nvGrpSpPr>
            <p:grpSpPr>
              <a:xfrm>
                <a:off x="7214917" y="1908469"/>
                <a:ext cx="728361" cy="704383"/>
                <a:chOff x="6939058" y="1807006"/>
                <a:chExt cx="1097669" cy="961735"/>
              </a:xfrm>
            </p:grpSpPr>
            <p:sp>
              <p:nvSpPr>
                <p:cNvPr id="73" name="Овал 72"/>
                <p:cNvSpPr/>
                <p:nvPr/>
              </p:nvSpPr>
              <p:spPr>
                <a:xfrm>
                  <a:off x="6939058" y="180700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7087018" y="1927683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0" name="Группа 69"/>
              <p:cNvGrpSpPr/>
              <p:nvPr/>
            </p:nvGrpSpPr>
            <p:grpSpPr>
              <a:xfrm>
                <a:off x="8017565" y="1911725"/>
                <a:ext cx="728361" cy="704383"/>
                <a:chOff x="6737206" y="1811453"/>
                <a:chExt cx="1097669" cy="961735"/>
              </a:xfrm>
            </p:grpSpPr>
            <p:sp>
              <p:nvSpPr>
                <p:cNvPr id="71" name="Овал 70"/>
                <p:cNvSpPr/>
                <p:nvPr/>
              </p:nvSpPr>
              <p:spPr>
                <a:xfrm>
                  <a:off x="6737206" y="181145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6885169" y="1946711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sp>
          <p:nvSpPr>
            <p:cNvPr id="77" name="Скругленный прямоугольник 76"/>
            <p:cNvSpPr/>
            <p:nvPr/>
          </p:nvSpPr>
          <p:spPr>
            <a:xfrm>
              <a:off x="9849548" y="3007192"/>
              <a:ext cx="3073419" cy="809879"/>
            </a:xfrm>
            <a:prstGeom prst="roundRect">
              <a:avLst>
                <a:gd name="adj" fmla="val 30006"/>
              </a:avLst>
            </a:prstGeom>
            <a:gradFill>
              <a:gsLst>
                <a:gs pos="55000">
                  <a:schemeClr val="accent1">
                    <a:lumMod val="60000"/>
                    <a:lumOff val="40000"/>
                  </a:schemeClr>
                </a:gs>
                <a:gs pos="93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44000" rtlCol="0" anchor="ctr"/>
            <a:lstStyle/>
            <a:p>
              <a:pPr algn="ctr"/>
              <a:r>
                <a:rPr lang="ru-RU" sz="2000" b="1" dirty="0"/>
                <a:t>Показатели </a:t>
              </a:r>
            </a:p>
            <a:p>
              <a:pPr algn="ctr"/>
              <a:r>
                <a:rPr lang="ru-RU" sz="2000" b="1" dirty="0"/>
                <a:t>эффективности</a:t>
              </a:r>
            </a:p>
          </p:txBody>
        </p:sp>
        <p:sp>
          <p:nvSpPr>
            <p:cNvPr id="4096" name="Левая круглая скобка 4095"/>
            <p:cNvSpPr/>
            <p:nvPr/>
          </p:nvSpPr>
          <p:spPr>
            <a:xfrm>
              <a:off x="4550411" y="2321826"/>
              <a:ext cx="506589" cy="2224956"/>
            </a:xfrm>
            <a:prstGeom prst="leftBracket">
              <a:avLst>
                <a:gd name="adj" fmla="val 7923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099" name="Прямая со стрелкой 4098"/>
            <p:cNvCxnSpPr>
              <a:cxnSpLocks/>
            </p:cNvCxnSpPr>
            <p:nvPr/>
          </p:nvCxnSpPr>
          <p:spPr>
            <a:xfrm flipV="1">
              <a:off x="1338039" y="3418145"/>
              <a:ext cx="467729" cy="1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0" name="Правая фигурная скобка 4099"/>
            <p:cNvSpPr/>
            <p:nvPr/>
          </p:nvSpPr>
          <p:spPr>
            <a:xfrm>
              <a:off x="8915403" y="2324960"/>
              <a:ext cx="848364" cy="2224956"/>
            </a:xfrm>
            <a:prstGeom prst="rightBrace">
              <a:avLst>
                <a:gd name="adj1" fmla="val 57750"/>
                <a:gd name="adj2" fmla="val 5000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3" name="Прямая со стрелкой 82"/>
            <p:cNvCxnSpPr>
              <a:cxnSpLocks/>
            </p:cNvCxnSpPr>
            <p:nvPr/>
          </p:nvCxnSpPr>
          <p:spPr>
            <a:xfrm>
              <a:off x="8915403" y="3437438"/>
              <a:ext cx="655938" cy="0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4" name="TextBox 4103"/>
            <p:cNvSpPr txBox="1"/>
            <p:nvPr/>
          </p:nvSpPr>
          <p:spPr>
            <a:xfrm>
              <a:off x="243420" y="3427670"/>
              <a:ext cx="10764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b="1" dirty="0">
                  <a:solidFill>
                    <a:srgbClr val="4743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ЦЕЛЬ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39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4BD2E435-65F1-4121-AF26-F691BA49B901}"/>
              </a:ext>
            </a:extLst>
          </p:cNvPr>
          <p:cNvCxnSpPr>
            <a:cxnSpLocks/>
          </p:cNvCxnSpPr>
          <p:nvPr/>
        </p:nvCxnSpPr>
        <p:spPr>
          <a:xfrm flipV="1">
            <a:off x="3910515" y="3421231"/>
            <a:ext cx="506589" cy="7769"/>
          </a:xfrm>
          <a:prstGeom prst="straightConnector1">
            <a:avLst/>
          </a:prstGeom>
          <a:ln w="127000">
            <a:solidFill>
              <a:schemeClr val="bg2">
                <a:lumMod val="75000"/>
              </a:schemeClr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50B6399-DC7D-4B4E-9951-48335CC84518}"/>
              </a:ext>
            </a:extLst>
          </p:cNvPr>
          <p:cNvSpPr/>
          <p:nvPr/>
        </p:nvSpPr>
        <p:spPr>
          <a:xfrm>
            <a:off x="1727548" y="2136860"/>
            <a:ext cx="2182967" cy="26061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534F4F"/>
                </a:solidFill>
              </a:rPr>
              <a:t>СТРУКТУРНЫЙ ЭЛЕМЕНТ</a:t>
            </a:r>
          </a:p>
          <a:p>
            <a:pPr algn="ctr"/>
            <a:r>
              <a:rPr lang="ru-RU" sz="1700" b="1" dirty="0">
                <a:solidFill>
                  <a:srgbClr val="534F4F"/>
                </a:solidFill>
              </a:rPr>
              <a:t>(региональный проект, ведомственный проект, </a:t>
            </a:r>
          </a:p>
          <a:p>
            <a:pPr algn="ctr"/>
            <a:r>
              <a:rPr lang="ru-RU" sz="1700" b="1" dirty="0">
                <a:solidFill>
                  <a:srgbClr val="534F4F"/>
                </a:solidFill>
              </a:rPr>
              <a:t>комплекс процессных мероприятий)</a:t>
            </a:r>
          </a:p>
        </p:txBody>
      </p:sp>
    </p:spTree>
    <p:extLst>
      <p:ext uri="{BB962C8B-B14F-4D97-AF65-F5344CB8AC3E}">
        <p14:creationId xmlns:p14="http://schemas.microsoft.com/office/powerpoint/2010/main" val="2902709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68838" y="12700"/>
            <a:ext cx="7523162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2026 – 2028 годы в Липецкой области сформировано </a:t>
            </a:r>
            <a:r>
              <a:rPr lang="ru-RU" sz="2600" b="1" u="sng" dirty="0">
                <a:solidFill>
                  <a:srgbClr val="494545"/>
                </a:solidFill>
                <a:latin typeface="+mn-lt"/>
              </a:rPr>
              <a:t>32 бюджета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в том числе:</a:t>
            </a:r>
          </a:p>
          <a:p>
            <a:pPr marL="342900" indent="-342900" algn="ctr">
              <a:spcBef>
                <a:spcPct val="20000"/>
              </a:spcBef>
            </a:pPr>
            <a:endParaRPr lang="ru-RU" sz="2000" b="1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 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областной бюджет;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бюджет территориального фонда обязательного медицинского страхования Липецкой области;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2 бюджета городских округов;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17 бюджетов муниципальных округов;</a:t>
            </a:r>
          </a:p>
          <a:p>
            <a:pPr algn="ctr">
              <a:spcBef>
                <a:spcPct val="20000"/>
              </a:spcBef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1 бюджет муниципального района;</a:t>
            </a:r>
          </a:p>
          <a:p>
            <a:pPr algn="ctr">
              <a:spcBef>
                <a:spcPct val="20000"/>
              </a:spcBef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10 бюджетов сельских поселений.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839510"/>
            <a:ext cx="4145757" cy="51916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3192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4920" y="2920665"/>
            <a:ext cx="11750467" cy="3937335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12644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«Социальная поддержка граждан, реализация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семейно-демографической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610531" y="1521399"/>
            <a:ext cx="258146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объеме расходов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на 2026 год –  20,2 %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12" y="1204199"/>
            <a:ext cx="825866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Цели программы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1.  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Повышение уровня социального обеспечения граждан - получателей мер социальной поддержки, государственных социальных гарантий, направленного на рост их благосостояния, исходя из принципов адресности, справедливости и нуждаемости;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Повышение доступности социального обслуживания населения и сохранения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на уровне 100% до 2030 года;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3.   Обеспечение социальной поддержки семей при рождении детей;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4.   Создание условий для интеграции инвалидов в общество.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73" y="1353316"/>
            <a:ext cx="1567185" cy="14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40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67469" y="3050858"/>
          <a:ext cx="11512587" cy="3764227"/>
        </p:xfrm>
        <a:graphic>
          <a:graphicData uri="http://schemas.openxmlformats.org/drawingml/2006/table">
            <a:tbl>
              <a:tblPr/>
              <a:tblGrid>
                <a:gridCol w="4999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3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30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30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30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8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23 442,7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19 634,2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16 904,8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95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18 753,7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15 138,7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12 639,5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65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4 689,0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4 495,5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4 265,3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бедности (доля населения с денежными доходами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ниже величины прожиточного минимума)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6,4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6,1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5,8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325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за получением услуг  в учреждения социального обслуживания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населения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Общий коэффициент рождаемости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на 1 000 человек населения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инвалидов, положительно оценивающих уровень интеграции инвалидов в общество, в общей численности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инвалидов в Липецкой области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64,5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65,0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65,5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7646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здравоохранения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5270" y="689732"/>
            <a:ext cx="674145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8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Качественная и доступная система медицинской помощи, основанная на современной инфраструктуре и высоком профессионализме медицинского персонала, обеспечивающая рост продолжительности жизни к 2030 году до 78 лет</a:t>
            </a:r>
            <a:endParaRPr lang="ru-RU" sz="9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0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2026 год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– </a:t>
            </a:r>
            <a:r>
              <a:rPr lang="ru-RU" sz="1600" b="1" u="sng" dirty="0">
                <a:solidFill>
                  <a:srgbClr val="534F4F"/>
                </a:solidFill>
              </a:rPr>
              <a:t>16,0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%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0" y="599170"/>
            <a:ext cx="1822078" cy="193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672" y="640910"/>
            <a:ext cx="1773371" cy="173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2136" y="2429992"/>
            <a:ext cx="11399557" cy="425385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956115"/>
              </p:ext>
            </p:extLst>
          </p:nvPr>
        </p:nvGraphicFramePr>
        <p:xfrm>
          <a:off x="362139" y="2429991"/>
          <a:ext cx="11399556" cy="4288077"/>
        </p:xfrm>
        <a:graphic>
          <a:graphicData uri="http://schemas.openxmlformats.org/drawingml/2006/table">
            <a:tbl>
              <a:tblPr/>
              <a:tblGrid>
                <a:gridCol w="5320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51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63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51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26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03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1600" b="1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39 661,4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41 439,0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44 601,9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03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16 748,2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17 115,4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17 856,2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17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1 879,1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1 455,1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2 093,0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36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бюджета территориального фонда  обязательного медицинского страхования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18 372,1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19 940,3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21 431,7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1827720"/>
                  </a:ext>
                </a:extLst>
              </a:tr>
              <a:tr h="285736">
                <a:tc>
                  <a:txBody>
                    <a:bodyPr/>
                    <a:lstStyle/>
                    <a:p>
                      <a:pPr marL="0" marR="0" lvl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2 662,0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2 928,2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3 221,0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64111"/>
                  </a:ext>
                </a:extLst>
              </a:tr>
              <a:tr h="28573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8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Ожидаемая продолжительность жизни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при рождении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лет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74,38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75,11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75,85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5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Смертность от всех причин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случаев на 1000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661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Оценка общественного мнения по удовлетворенности населения медицинской помощью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67,5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1711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Обеспеченность врачами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чел. на 10 тыс. населения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Липецкой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33,3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33,7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42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6000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1545" y="2739428"/>
            <a:ext cx="8534400" cy="386702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физической культуры и спорта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92990" y="963095"/>
            <a:ext cx="58756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Увеличение доли граждан, систематически занимающихся физической культурой и спортом</a:t>
            </a:r>
            <a:endParaRPr kumimoji="0" lang="ru-RU" sz="1500" b="1" i="0" u="sng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500" b="1" u="sng" dirty="0">
              <a:solidFill>
                <a:srgbClr val="534F4F"/>
              </a:solidFill>
              <a:latin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2026 год – 1,4%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971545" y="2696251"/>
          <a:ext cx="8534401" cy="3867027"/>
        </p:xfrm>
        <a:graphic>
          <a:graphicData uri="http://schemas.openxmlformats.org/drawingml/2006/table">
            <a:tbl>
              <a:tblPr/>
              <a:tblGrid>
                <a:gridCol w="4452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7931">
                  <a:extLst>
                    <a:ext uri="{9D8B030D-6E8A-4147-A177-3AD203B41FA5}">
                      <a16:colId xmlns:a16="http://schemas.microsoft.com/office/drawing/2014/main" val="1241117254"/>
                    </a:ext>
                  </a:extLst>
                </a:gridCol>
                <a:gridCol w="1085435">
                  <a:extLst>
                    <a:ext uri="{9D8B030D-6E8A-4147-A177-3AD203B41FA5}">
                      <a16:colId xmlns:a16="http://schemas.microsoft.com/office/drawing/2014/main" val="2869211349"/>
                    </a:ext>
                  </a:extLst>
                </a:gridCol>
                <a:gridCol w="1085435">
                  <a:extLst>
                    <a:ext uri="{9D8B030D-6E8A-4147-A177-3AD203B41FA5}">
                      <a16:colId xmlns:a16="http://schemas.microsoft.com/office/drawing/2014/main" val="3700847565"/>
                    </a:ext>
                  </a:extLst>
                </a:gridCol>
              </a:tblGrid>
              <a:tr h="86891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71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7,4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2 076,3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1 749,2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80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1 590,8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1 785,4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1 699,3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71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6,6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290,9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49,9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65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06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67,1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67,5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68,0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06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Уровень обеспеченности граждан спортивными сооружениями исходя из единовременной пропускной способности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84,5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86,1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86,7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72" y="872932"/>
            <a:ext cx="1936154" cy="19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2501284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90234" y="3820433"/>
            <a:ext cx="6483196" cy="264411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690234" y="3820433"/>
          <a:ext cx="6483196" cy="2644112"/>
        </p:xfrm>
        <a:graphic>
          <a:graphicData uri="http://schemas.openxmlformats.org/drawingml/2006/table">
            <a:tbl>
              <a:tblPr/>
              <a:tblGrid>
                <a:gridCol w="2498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96">
                  <a:extLst>
                    <a:ext uri="{9D8B030D-6E8A-4147-A177-3AD203B41FA5}">
                      <a16:colId xmlns:a16="http://schemas.microsoft.com/office/drawing/2014/main" val="707108950"/>
                    </a:ext>
                  </a:extLst>
                </a:gridCol>
                <a:gridCol w="914496">
                  <a:extLst>
                    <a:ext uri="{9D8B030D-6E8A-4147-A177-3AD203B41FA5}">
                      <a16:colId xmlns:a16="http://schemas.microsoft.com/office/drawing/2014/main" val="289908306"/>
                    </a:ext>
                  </a:extLst>
                </a:gridCol>
              </a:tblGrid>
              <a:tr h="61477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6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</a:t>
                      </a:r>
                      <a:r>
                        <a:rPr lang="en-US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9</a:t>
                      </a:r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478,2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27 429,4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25 556,8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62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местного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361325"/>
                  </a:ext>
                </a:extLst>
              </a:tr>
              <a:tr h="51169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25 952,1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25 017,4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24 333,6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27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3 525,7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2 412,0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1 223,2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образования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78867" y="677167"/>
            <a:ext cx="806328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Цели программы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1. Повышение доступности и качества образования в соответствии с потребностями экономики и населения, повышение уровня образования до 75,5 % к 2030 году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2. Достижение уровня эффективности системы выявления, поддержки и развития 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обучающихся, до 32 % к 2030 году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3. Создание современных условий для увеличения охвата отдыхом и оздоровлением детей, до 75 % к 2030 году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6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год – 26,9%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149" y="847137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9" y="847137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43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7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9782" y="1008559"/>
            <a:ext cx="11369879" cy="572424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9963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Показатели государственной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программы «Развитие образования Липецкой области»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69782" y="1008559"/>
          <a:ext cx="11369879" cy="5724240"/>
        </p:xfrm>
        <a:graphic>
          <a:graphicData uri="http://schemas.openxmlformats.org/drawingml/2006/table">
            <a:tbl>
              <a:tblPr/>
              <a:tblGrid>
                <a:gridCol w="7205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424">
                  <a:extLst>
                    <a:ext uri="{9D8B030D-6E8A-4147-A177-3AD203B41FA5}">
                      <a16:colId xmlns:a16="http://schemas.microsoft.com/office/drawing/2014/main" val="130879329"/>
                    </a:ext>
                  </a:extLst>
                </a:gridCol>
                <a:gridCol w="1043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188">
                  <a:extLst>
                    <a:ext uri="{9D8B030D-6E8A-4147-A177-3AD203B41FA5}">
                      <a16:colId xmlns:a16="http://schemas.microsoft.com/office/drawing/2014/main" val="685334145"/>
                    </a:ext>
                  </a:extLst>
                </a:gridCol>
                <a:gridCol w="1043188">
                  <a:extLst>
                    <a:ext uri="{9D8B030D-6E8A-4147-A177-3AD203B41FA5}">
                      <a16:colId xmlns:a16="http://schemas.microsoft.com/office/drawing/2014/main" val="3281762820"/>
                    </a:ext>
                  </a:extLst>
                </a:gridCol>
              </a:tblGrid>
              <a:tr h="40137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76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Доступность дошкольного образования детей (от 2 мес. до 3 лет, от 3 лет до 7 лет)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808766"/>
                  </a:ext>
                </a:extLst>
              </a:tr>
              <a:tr h="625941">
                <a:tc>
                  <a:txBody>
                    <a:bodyPr/>
                    <a:lstStyle/>
                    <a:p>
                      <a:pPr marL="0" indent="0" algn="l" rtl="0" fontAlgn="t">
                        <a:lnSpc>
                          <a:spcPct val="10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91,5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85237"/>
                  </a:ext>
                </a:extLst>
              </a:tr>
              <a:tr h="318905">
                <a:tc>
                  <a:txBody>
                    <a:bodyPr/>
                    <a:lstStyle/>
                    <a:p>
                      <a:pPr marL="0" indent="0" algn="l" rtl="0" fontAlgn="t">
                        <a:lnSpc>
                          <a:spcPct val="10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образования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71,2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73,3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872565"/>
                  </a:ext>
                </a:extLst>
              </a:tr>
              <a:tr h="6239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образовательных организаций, реализующих программы профессионального обучения и дополнительного профессионального образования по наиболее востребованным профессиям, направлениям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9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Результаты независимой оценки качества условий осуществления образовательной деятельности организациями, осуществляющими образовательную деятельность на территории области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92,1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92,1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92,2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98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Количество созданных новых (дополнительных) мест в общеобразовательных организациях, в том числе расположенных в сельской местности и поселках городского типа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тыс. мест 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71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Доля образовательных организаций, включивших модули ESG-грамотности в учебную и внеучебную деятельность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71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Эффективность системы выявления, поддержки и развития способностей и талантов у детей и молодежи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29,4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29,7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30,5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1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школьников 7-10 классов, прошедших профессиональное обучение в рамках профориентационного  проекта «Будущее с уверенностью»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1,66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1,78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251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детей, обеспеченных организованными формами отдыха и оздоровления (в загородных оздоровительных лагерях, лагерях с дневным пребыванием, палаточных лагерях, лагерях труда и отдыха) от общей численности обучающихся общеобразовательных организаций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58459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44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070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64802" y="2507713"/>
            <a:ext cx="9506858" cy="436165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10018" y="2507884"/>
          <a:ext cx="9561640" cy="4330697"/>
        </p:xfrm>
        <a:graphic>
          <a:graphicData uri="http://schemas.openxmlformats.org/drawingml/2006/table">
            <a:tbl>
              <a:tblPr/>
              <a:tblGrid>
                <a:gridCol w="4978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702">
                  <a:extLst>
                    <a:ext uri="{9D8B030D-6E8A-4147-A177-3AD203B41FA5}">
                      <a16:colId xmlns:a16="http://schemas.microsoft.com/office/drawing/2014/main" val="3897633408"/>
                    </a:ext>
                  </a:extLst>
                </a:gridCol>
                <a:gridCol w="1005702">
                  <a:extLst>
                    <a:ext uri="{9D8B030D-6E8A-4147-A177-3AD203B41FA5}">
                      <a16:colId xmlns:a16="http://schemas.microsoft.com/office/drawing/2014/main" val="185771031"/>
                    </a:ext>
                  </a:extLst>
                </a:gridCol>
                <a:gridCol w="1005702">
                  <a:extLst>
                    <a:ext uri="{9D8B030D-6E8A-4147-A177-3AD203B41FA5}">
                      <a16:colId xmlns:a16="http://schemas.microsoft.com/office/drawing/2014/main" val="290655459"/>
                    </a:ext>
                  </a:extLst>
                </a:gridCol>
              </a:tblGrid>
              <a:tr h="5867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2 5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85,0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2 593,3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2 232,7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1 96</a:t>
                      </a: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9,1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2 049,0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2 037,5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615,9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544,3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195,2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79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Число посещений культурных мероприятий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29,3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32,6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38,4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580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обеспечения населения учреждениями культурно-досугового типа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ед. на 1000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497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обращений к цифровым ресурсам в сфере культуры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1,43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1,51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831305"/>
                  </a:ext>
                </a:extLst>
              </a:tr>
              <a:tr h="60749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Число размещенных в коллективных средствах размещения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тыс. чел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350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360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8551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427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культуры и туризма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63479" y="722616"/>
            <a:ext cx="756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Цели программы: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1. Увеличение числа посещений мероприятий организаций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i="0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2. Сохранение уровня развития инфраструктуры в сфере культуры, в том числе уровня обеспеченности организациями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3. Увеличение числа обращений к цифровым ресурсам в сфере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i="0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4. Увеличение числа размещенных в коллективных средствах размещения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2026 год – 2</a:t>
            </a:r>
            <a:r>
              <a:rPr lang="ru-RU" sz="1400" b="1" u="sng" dirty="0">
                <a:solidFill>
                  <a:srgbClr val="534F4F"/>
                </a:solidFill>
                <a:latin typeface="Calibri"/>
              </a:rPr>
              <a:t>,2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86" y="702069"/>
            <a:ext cx="1620574" cy="154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4" y="977994"/>
            <a:ext cx="1609482" cy="16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38212435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8700" y="2781300"/>
            <a:ext cx="10134600" cy="394207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178045" y="2823057"/>
          <a:ext cx="9821978" cy="3742336"/>
        </p:xfrm>
        <a:graphic>
          <a:graphicData uri="http://schemas.openxmlformats.org/drawingml/2006/table">
            <a:tbl>
              <a:tblPr/>
              <a:tblGrid>
                <a:gridCol w="606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9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9408">
                  <a:extLst>
                    <a:ext uri="{9D8B030D-6E8A-4147-A177-3AD203B41FA5}">
                      <a16:colId xmlns:a16="http://schemas.microsoft.com/office/drawing/2014/main" val="3934244660"/>
                    </a:ext>
                  </a:extLst>
                </a:gridCol>
                <a:gridCol w="899408">
                  <a:extLst>
                    <a:ext uri="{9D8B030D-6E8A-4147-A177-3AD203B41FA5}">
                      <a16:colId xmlns:a16="http://schemas.microsoft.com/office/drawing/2014/main" val="1609775969"/>
                    </a:ext>
                  </a:extLst>
                </a:gridCol>
              </a:tblGrid>
              <a:tr h="76153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93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4 148,2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4 287,3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3 757,0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9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3 206,4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3 578,0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2 865,9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9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941,8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709,3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891,1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22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194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объектов благоустройства, нарастающим итогом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130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195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383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населения, потребляющего качественную питьевую воду, соответствующую требованиям СанПиН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95,8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96,6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96,6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3179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многоквартирных домов, требующих проведения капитального ремонта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01216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43075" y="-8436"/>
            <a:ext cx="98250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  <a:r>
              <a:rPr lang="ru-RU" sz="2400" b="1" dirty="0">
                <a:solidFill>
                  <a:srgbClr val="494545"/>
                </a:solidFill>
                <a:cs typeface="Arial" pitchFamily="34" charset="0"/>
              </a:rPr>
              <a:t>«Обеспечение населения Липецкой области качественными коммунальными услугами и формирование современной городской среды»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90144" y="1173736"/>
            <a:ext cx="7181853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474343"/>
                </a:solidFill>
                <a:cs typeface="Arial" pitchFamily="34" charset="0"/>
              </a:rPr>
              <a:t>Улучшение качества условий проживания населения в Липецкой области в полтора раза до 2030 года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2026 год – 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4,4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4" y="944891"/>
            <a:ext cx="1737142" cy="173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6" y="762745"/>
            <a:ext cx="19192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25967397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3500" y="2899388"/>
            <a:ext cx="9544050" cy="385802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0768" y="0"/>
            <a:ext cx="11711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«Комплексное развитие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сельских территорий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58522" y="1416774"/>
            <a:ext cx="2277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           на 2026 год – 2,6%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74288" y="978887"/>
            <a:ext cx="77414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b="1" u="sng" dirty="0">
              <a:solidFill>
                <a:srgbClr val="534F4F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</a:rPr>
              <a:t>Сохранение к 2031 году доли населения сельских территорий и сельских агломераций в общей численности населения на уровне 43,3 процента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</a:rPr>
              <a:t>Повышение к 2031 году доли общей площади благоустроенных жилых помещений, расположенных на сельских территориях, до 80,4 процента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480879" y="3024348"/>
          <a:ext cx="9230243" cy="3772378"/>
        </p:xfrm>
        <a:graphic>
          <a:graphicData uri="http://schemas.openxmlformats.org/drawingml/2006/table">
            <a:tbl>
              <a:tblPr/>
              <a:tblGrid>
                <a:gridCol w="5633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8161">
                  <a:extLst>
                    <a:ext uri="{9D8B030D-6E8A-4147-A177-3AD203B41FA5}">
                      <a16:colId xmlns:a16="http://schemas.microsoft.com/office/drawing/2014/main" val="2674462514"/>
                    </a:ext>
                  </a:extLst>
                </a:gridCol>
                <a:gridCol w="878161">
                  <a:extLst>
                    <a:ext uri="{9D8B030D-6E8A-4147-A177-3AD203B41FA5}">
                      <a16:colId xmlns:a16="http://schemas.microsoft.com/office/drawing/2014/main" val="3510825372"/>
                    </a:ext>
                  </a:extLst>
                </a:gridCol>
              </a:tblGrid>
              <a:tr h="60000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1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2 981,8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2 106,5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762,3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173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местного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337,0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209,2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67,2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7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186,2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200,1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94,2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17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1 860,6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1 467,4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533,5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17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598,0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229,8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67,4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14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1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населения сельских агломераций в общей численности населения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44,0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44,0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44,0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71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Доля общей площади благоустроенных жилых помещений в сельских населенных пунктах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80,11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80,11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80,11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36" y="947184"/>
            <a:ext cx="1979621" cy="187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22791746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6091" y="3166585"/>
            <a:ext cx="11778405" cy="346514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5987" y="3279296"/>
          <a:ext cx="11397206" cy="3239722"/>
        </p:xfrm>
        <a:graphic>
          <a:graphicData uri="http://schemas.openxmlformats.org/drawingml/2006/table">
            <a:tbl>
              <a:tblPr/>
              <a:tblGrid>
                <a:gridCol w="7190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4912">
                  <a:extLst>
                    <a:ext uri="{9D8B030D-6E8A-4147-A177-3AD203B41FA5}">
                      <a16:colId xmlns:a16="http://schemas.microsoft.com/office/drawing/2014/main" val="3407600772"/>
                    </a:ext>
                  </a:extLst>
                </a:gridCol>
                <a:gridCol w="984912">
                  <a:extLst>
                    <a:ext uri="{9D8B030D-6E8A-4147-A177-3AD203B41FA5}">
                      <a16:colId xmlns:a16="http://schemas.microsoft.com/office/drawing/2014/main" val="247078"/>
                    </a:ext>
                  </a:extLst>
                </a:gridCol>
              </a:tblGrid>
              <a:tr h="49271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47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 </a:t>
                      </a: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174,3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13 686,6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14 366,4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47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70,9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47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1 021,2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10 953,1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11 339,3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47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2 082,2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2 733,5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3 027,1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47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00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Доля автомобильных дорог регионального и муниципального значения, соответствующих нормативным требованиям.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55,0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56,5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58,0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0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Доля сельских населенных пунктов, обеспеченных услугами пассажирского транспорта общего пользования.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91,5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91,5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31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Суммарное количество пассажиров, перевезенных городским электротранспортом.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тыс.чел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3 702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4 276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4 850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31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Объем природного газа, израсходованного на работу автотранспорта.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тыс.куб.м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/год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12 446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13 335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14 224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536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транспортной системы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4391" y="908134"/>
            <a:ext cx="3273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</a:t>
            </a: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 на 2026 год – 11,2 %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59056" y="898698"/>
            <a:ext cx="87951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Доведение доли автомобильных дорог регионального и муниципального значения, соответствующих нормативным требованиям, до 60% к 2030 году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Сохранение к 2030 году доли сельских населенных пунктов, обеспеченных услугами пассажирского транспорта общего пользования, на уровне не ниже 92,5%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к 2030 году суммарного количества пассажиров, перевезенных городским электротранспортом, до 6 000,0 тыс. чел. в год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к 2030 году объема природного газа, израсходованного на работу автотранспорта до 16 002,0 тыс. куб. м в год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56092" y="1712901"/>
            <a:ext cx="3102964" cy="1621722"/>
            <a:chOff x="170483" y="1656867"/>
            <a:chExt cx="3102964" cy="14015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83" y="1882440"/>
              <a:ext cx="777108" cy="77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94" y="1656867"/>
              <a:ext cx="1669837" cy="1401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195" y="2132955"/>
              <a:ext cx="484252" cy="484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3657203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2672" y="3154611"/>
            <a:ext cx="11509695" cy="34633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55548" y="0"/>
            <a:ext cx="9497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494545"/>
                </a:solidFill>
              </a:rPr>
              <a:t>Государственная программа «Обеспечение жителей Липецкой области качественным жильем, социальной и инженерной инфраструктурой»</a:t>
            </a:r>
            <a:endParaRPr lang="ru-RU" sz="24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29174" y="3270811"/>
          <a:ext cx="11024110" cy="3236688"/>
        </p:xfrm>
        <a:graphic>
          <a:graphicData uri="http://schemas.openxmlformats.org/drawingml/2006/table">
            <a:tbl>
              <a:tblPr/>
              <a:tblGrid>
                <a:gridCol w="6784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15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1531">
                  <a:extLst>
                    <a:ext uri="{9D8B030D-6E8A-4147-A177-3AD203B41FA5}">
                      <a16:colId xmlns:a16="http://schemas.microsoft.com/office/drawing/2014/main" val="2918981975"/>
                    </a:ext>
                  </a:extLst>
                </a:gridCol>
                <a:gridCol w="1051531">
                  <a:extLst>
                    <a:ext uri="{9D8B030D-6E8A-4147-A177-3AD203B41FA5}">
                      <a16:colId xmlns:a16="http://schemas.microsoft.com/office/drawing/2014/main" val="1665307513"/>
                    </a:ext>
                  </a:extLst>
                </a:gridCol>
              </a:tblGrid>
              <a:tr h="6008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</a:t>
                      </a: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</a:t>
                      </a: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94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1 110,2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983,2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988,5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4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740,2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612,9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619,0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4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15,7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15,8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15,5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402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354,3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354,5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354,0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94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Объем жилищного строительства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0,9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0,94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0,96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Общая площадь жилых помещений, приходящаяся в среднем на одного жителя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38,1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38,9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39,6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50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семей, улучшивших жилищные условия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семей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33,7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39,6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43,2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49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1816BB-C497-4925-8BE7-7E9DFD36B591}"/>
              </a:ext>
            </a:extLst>
          </p:cNvPr>
          <p:cNvSpPr/>
          <p:nvPr/>
        </p:nvSpPr>
        <p:spPr>
          <a:xfrm>
            <a:off x="2507512" y="1341557"/>
            <a:ext cx="71769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годового объема ввода жилья к 2030 году до 1,332 млн. кв. м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Улучшение жилищных условий к 2030 году не менее 48,4 тыс. семей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1816BB-C497-4925-8BE7-7E9DFD36B591}"/>
              </a:ext>
            </a:extLst>
          </p:cNvPr>
          <p:cNvSpPr/>
          <p:nvPr/>
        </p:nvSpPr>
        <p:spPr>
          <a:xfrm>
            <a:off x="1562985" y="2691293"/>
            <a:ext cx="6016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2026 год – 0,7 %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988" y="1200329"/>
            <a:ext cx="1860296" cy="186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8"/>
          <a:stretch/>
        </p:blipFill>
        <p:spPr bwMode="auto">
          <a:xfrm>
            <a:off x="246000" y="1340279"/>
            <a:ext cx="1795451" cy="98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525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параметры бюджета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9662" y="1265338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Поступающие в бюджет денежные</a:t>
            </a:r>
          </a:p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ДОХОДЫ БЮДЖЕТА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29452" y="1265338"/>
            <a:ext cx="453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Выплачиваемые из бюджета денежные 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66339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Дефицит бюджета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расходов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доходами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3808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Профицит бюджета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доходов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расходами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89435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Сбалансированный бюджет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равенство между доходной и расходной частями бюджета.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695294" y="5843288"/>
            <a:ext cx="7154562" cy="923330"/>
            <a:chOff x="2396166" y="5843288"/>
            <a:chExt cx="7154562" cy="923330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953018" y="5843288"/>
              <a:ext cx="659771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дефицит бюджета не должен превышать 15%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 доходов  бюджета  субъекта РФ и 10 %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доходов местного бюджета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396166" y="6089510"/>
              <a:ext cx="118846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200" b="1" u="sng" dirty="0">
                  <a:solidFill>
                    <a:srgbClr val="FF3300"/>
                  </a:solidFill>
                  <a:latin typeface="+mn-lt"/>
                </a:rPr>
                <a:t>ВАЖНО</a:t>
              </a:r>
              <a:r>
                <a:rPr lang="en-US" sz="2200" dirty="0">
                  <a:solidFill>
                    <a:srgbClr val="FF3300"/>
                  </a:solidFill>
                  <a:latin typeface="+mn-lt"/>
                </a:rPr>
                <a:t>:</a:t>
              </a:r>
              <a:endParaRPr lang="ru-RU" sz="2200" dirty="0">
                <a:solidFill>
                  <a:srgbClr val="FF3300"/>
                </a:solidFill>
                <a:latin typeface="+mn-lt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20783" y="2413341"/>
            <a:ext cx="3666533" cy="1722966"/>
            <a:chOff x="220783" y="2413341"/>
            <a:chExt cx="3666533" cy="1722966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220783" y="2413341"/>
              <a:ext cx="3666533" cy="1722966"/>
              <a:chOff x="220783" y="2413341"/>
              <a:chExt cx="3666533" cy="1722966"/>
            </a:xfrm>
          </p:grpSpPr>
          <p:grpSp>
            <p:nvGrpSpPr>
              <p:cNvPr id="59" name="Группа 58"/>
              <p:cNvGrpSpPr/>
              <p:nvPr/>
            </p:nvGrpSpPr>
            <p:grpSpPr>
              <a:xfrm>
                <a:off x="220783" y="2413341"/>
                <a:ext cx="3666533" cy="1722966"/>
                <a:chOff x="220783" y="2413341"/>
                <a:chExt cx="3666533" cy="1722966"/>
              </a:xfrm>
            </p:grpSpPr>
            <p:sp>
              <p:nvSpPr>
                <p:cNvPr id="81" name="Прямоугольник 80"/>
                <p:cNvSpPr/>
                <p:nvPr/>
              </p:nvSpPr>
              <p:spPr>
                <a:xfrm rot="20905747">
                  <a:off x="844497" y="3689899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82" name="Группа 81"/>
                <p:cNvGrpSpPr/>
                <p:nvPr/>
              </p:nvGrpSpPr>
              <p:grpSpPr>
                <a:xfrm>
                  <a:off x="1519217" y="3216829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95" name="Багетная рамка 94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6" name="Трапеция 95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7" name="Овал 96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8" name="Овал 97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3" name="Группа 82"/>
                <p:cNvGrpSpPr/>
                <p:nvPr/>
              </p:nvGrpSpPr>
              <p:grpSpPr>
                <a:xfrm>
                  <a:off x="220783" y="2928271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90" name="Группа 89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92" name="Багетная рамка 91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3" name="Овал 92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4" name="Овал 93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91" name="Трапеция 90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4" name="Группа 83"/>
                <p:cNvGrpSpPr/>
                <p:nvPr/>
              </p:nvGrpSpPr>
              <p:grpSpPr>
                <a:xfrm>
                  <a:off x="2588882" y="241334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85" name="Группа 84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87" name="Багетная рамка 86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8" name="Овал 87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9" name="Овал 88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86" name="Трапеция 85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56" name="Группа 55"/>
                <p:cNvGrpSpPr/>
                <p:nvPr/>
              </p:nvGrpSpPr>
              <p:grpSpPr>
                <a:xfrm>
                  <a:off x="1958844" y="3414484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51" name="Минус 5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8" name="Минус 127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66" name="Овал 65"/>
              <p:cNvSpPr/>
              <p:nvPr/>
            </p:nvSpPr>
            <p:spPr>
              <a:xfrm>
                <a:off x="733720" y="3340946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3100047" y="282561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8" y="3177867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люс 137"/>
            <p:cNvSpPr/>
            <p:nvPr/>
          </p:nvSpPr>
          <p:spPr>
            <a:xfrm>
              <a:off x="787803" y="3909820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39" name="Минус 138"/>
            <p:cNvSpPr/>
            <p:nvPr/>
          </p:nvSpPr>
          <p:spPr>
            <a:xfrm>
              <a:off x="3155173" y="341129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439306" y="2691442"/>
            <a:ext cx="3669524" cy="1444865"/>
            <a:chOff x="4439306" y="2691442"/>
            <a:chExt cx="3669524" cy="1444865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4439306" y="2691442"/>
              <a:ext cx="3669524" cy="1444865"/>
              <a:chOff x="4439306" y="2691442"/>
              <a:chExt cx="3669524" cy="1444865"/>
            </a:xfrm>
          </p:grpSpPr>
          <p:grpSp>
            <p:nvGrpSpPr>
              <p:cNvPr id="48" name="Группа 47"/>
              <p:cNvGrpSpPr/>
              <p:nvPr/>
            </p:nvGrpSpPr>
            <p:grpSpPr>
              <a:xfrm>
                <a:off x="4439306" y="2691442"/>
                <a:ext cx="3669524" cy="1444865"/>
                <a:chOff x="3877294" y="834806"/>
                <a:chExt cx="4339344" cy="1567820"/>
              </a:xfrm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3877294" y="834806"/>
                  <a:ext cx="4339344" cy="1567820"/>
                  <a:chOff x="3928094" y="1336592"/>
                  <a:chExt cx="4339344" cy="1567820"/>
                </a:xfrm>
              </p:grpSpPr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4665658" y="2420016"/>
                    <a:ext cx="2860683" cy="49861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grpSp>
                <p:nvGrpSpPr>
                  <p:cNvPr id="21" name="Группа 20"/>
                  <p:cNvGrpSpPr/>
                  <p:nvPr/>
                </p:nvGrpSpPr>
                <p:grpSpPr>
                  <a:xfrm>
                    <a:off x="5463539" y="1906688"/>
                    <a:ext cx="1264919" cy="997724"/>
                    <a:chOff x="5463539" y="1906688"/>
                    <a:chExt cx="1264919" cy="997724"/>
                  </a:xfrm>
                </p:grpSpPr>
                <p:sp>
                  <p:nvSpPr>
                    <p:cNvPr id="11" name="Багетная рамка 10"/>
                    <p:cNvSpPr/>
                    <p:nvPr/>
                  </p:nvSpPr>
                  <p:spPr>
                    <a:xfrm>
                      <a:off x="5463539" y="2691461"/>
                      <a:ext cx="1264919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3" name="Трапеция 12"/>
                    <p:cNvSpPr/>
                    <p:nvPr/>
                  </p:nvSpPr>
                  <p:spPr>
                    <a:xfrm>
                      <a:off x="5837233" y="2296073"/>
                      <a:ext cx="517525" cy="395388"/>
                    </a:xfrm>
                    <a:prstGeom prst="trapezoid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4" name="Овал 13"/>
                    <p:cNvSpPr/>
                    <p:nvPr/>
                  </p:nvSpPr>
                  <p:spPr>
                    <a:xfrm>
                      <a:off x="5814211" y="1906688"/>
                      <a:ext cx="563567" cy="5317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5" name="Овал 14"/>
                    <p:cNvSpPr/>
                    <p:nvPr/>
                  </p:nvSpPr>
                  <p:spPr>
                    <a:xfrm>
                      <a:off x="5902322" y="1991997"/>
                      <a:ext cx="387344" cy="361093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Группа 23"/>
                  <p:cNvGrpSpPr/>
                  <p:nvPr/>
                </p:nvGrpSpPr>
                <p:grpSpPr>
                  <a:xfrm>
                    <a:off x="3928094" y="1339984"/>
                    <a:ext cx="1535445" cy="1221581"/>
                    <a:chOff x="3928094" y="1339984"/>
                    <a:chExt cx="1535445" cy="1221581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3928094" y="1339984"/>
                      <a:ext cx="1535445" cy="1039144"/>
                      <a:chOff x="4029268" y="795438"/>
                      <a:chExt cx="1535445" cy="1039144"/>
                    </a:xfrm>
                  </p:grpSpPr>
                  <p:sp>
                    <p:nvSpPr>
                      <p:cNvPr id="32" name="Багетная рамка 31"/>
                      <p:cNvSpPr/>
                      <p:nvPr/>
                    </p:nvSpPr>
                    <p:spPr>
                      <a:xfrm>
                        <a:off x="4029268" y="1621631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8" name="Овал 27"/>
                      <p:cNvSpPr/>
                      <p:nvPr/>
                    </p:nvSpPr>
                    <p:spPr>
                      <a:xfrm>
                        <a:off x="4310782" y="795438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9" name="Овал 28"/>
                      <p:cNvSpPr/>
                      <p:nvPr/>
                    </p:nvSpPr>
                    <p:spPr>
                      <a:xfrm>
                        <a:off x="4462816" y="947989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8" name="Трапеция 37"/>
                    <p:cNvSpPr/>
                    <p:nvPr/>
                  </p:nvSpPr>
                  <p:spPr>
                    <a:xfrm rot="10800000">
                      <a:off x="4490419" y="2379128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Группа 24"/>
                  <p:cNvGrpSpPr/>
                  <p:nvPr/>
                </p:nvGrpSpPr>
                <p:grpSpPr>
                  <a:xfrm>
                    <a:off x="6731993" y="1336592"/>
                    <a:ext cx="1535445" cy="1224974"/>
                    <a:chOff x="6731993" y="1336592"/>
                    <a:chExt cx="1535445" cy="1224974"/>
                  </a:xfrm>
                </p:grpSpPr>
                <p:grpSp>
                  <p:nvGrpSpPr>
                    <p:cNvPr id="22" name="Группа 21"/>
                    <p:cNvGrpSpPr/>
                    <p:nvPr/>
                  </p:nvGrpSpPr>
                  <p:grpSpPr>
                    <a:xfrm>
                      <a:off x="6731993" y="1336592"/>
                      <a:ext cx="1535445" cy="1042536"/>
                      <a:chOff x="6397819" y="817020"/>
                      <a:chExt cx="1535445" cy="1042536"/>
                    </a:xfrm>
                  </p:grpSpPr>
                  <p:sp>
                    <p:nvSpPr>
                      <p:cNvPr id="33" name="Багетная рамка 32"/>
                      <p:cNvSpPr/>
                      <p:nvPr/>
                    </p:nvSpPr>
                    <p:spPr>
                      <a:xfrm>
                        <a:off x="6397819" y="1646605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0" name="Овал 29"/>
                      <p:cNvSpPr/>
                      <p:nvPr/>
                    </p:nvSpPr>
                    <p:spPr>
                      <a:xfrm>
                        <a:off x="6679332" y="817020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1" name="Овал 30"/>
                      <p:cNvSpPr/>
                      <p:nvPr/>
                    </p:nvSpPr>
                    <p:spPr>
                      <a:xfrm>
                        <a:off x="6831366" y="969571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9" name="Трапеция 38"/>
                    <p:cNvSpPr/>
                    <p:nvPr/>
                  </p:nvSpPr>
                  <p:spPr>
                    <a:xfrm rot="10800000">
                      <a:off x="7294317" y="2379129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7" name="Равно 46"/>
                <p:cNvSpPr/>
                <p:nvPr/>
              </p:nvSpPr>
              <p:spPr>
                <a:xfrm>
                  <a:off x="5891630" y="1570731"/>
                  <a:ext cx="307141" cy="205951"/>
                </a:xfrm>
                <a:prstGeom prst="mathEqual">
                  <a:avLst>
                    <a:gd name="adj1" fmla="val 18561"/>
                    <a:gd name="adj2" fmla="val 17713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</p:grpSp>
          <p:sp>
            <p:nvSpPr>
              <p:cNvPr id="169" name="Овал 168"/>
              <p:cNvSpPr/>
              <p:nvPr/>
            </p:nvSpPr>
            <p:spPr>
              <a:xfrm>
                <a:off x="4944936" y="3103714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93" y="2930833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" name="Плюс 143"/>
            <p:cNvSpPr/>
            <p:nvPr/>
          </p:nvSpPr>
          <p:spPr>
            <a:xfrm>
              <a:off x="5011857" y="3655884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5" name="Минус 144"/>
            <p:cNvSpPr/>
            <p:nvPr/>
          </p:nvSpPr>
          <p:spPr>
            <a:xfrm>
              <a:off x="7379227" y="3676165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434614" y="2466248"/>
            <a:ext cx="3674924" cy="1686410"/>
            <a:chOff x="8434614" y="2466248"/>
            <a:chExt cx="3674924" cy="1686410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8434614" y="2466248"/>
              <a:ext cx="3674924" cy="1686410"/>
              <a:chOff x="8434614" y="2466248"/>
              <a:chExt cx="3674924" cy="1686410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8434614" y="2466248"/>
                <a:ext cx="3674924" cy="1686410"/>
                <a:chOff x="8434614" y="2466248"/>
                <a:chExt cx="3674924" cy="1686410"/>
              </a:xfrm>
            </p:grpSpPr>
            <p:sp>
              <p:nvSpPr>
                <p:cNvPr id="109" name="Прямоугольник 108"/>
                <p:cNvSpPr/>
                <p:nvPr/>
              </p:nvSpPr>
              <p:spPr>
                <a:xfrm rot="575172">
                  <a:off x="9058328" y="3706250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9733048" y="3233180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123" name="Багетная рамка 122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4" name="Трапеция 123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5" name="Овал 124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6" name="Овал 125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1" name="Группа 110"/>
                <p:cNvGrpSpPr/>
                <p:nvPr/>
              </p:nvGrpSpPr>
              <p:grpSpPr>
                <a:xfrm>
                  <a:off x="8434614" y="2466248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118" name="Группа 117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120" name="Багетная рамка 119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1" name="Овал 120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2" name="Овал 121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9" name="Трапеция 118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0811104" y="293521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113" name="Группа 112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115" name="Багетная рамка 114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6" name="Овал 115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7" name="Овал 116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4" name="Трапеция 113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30" name="Группа 129"/>
                <p:cNvGrpSpPr/>
                <p:nvPr/>
              </p:nvGrpSpPr>
              <p:grpSpPr>
                <a:xfrm rot="10800000">
                  <a:off x="10161472" y="3420351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131" name="Минус 13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32" name="Минус 131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177" name="Овал 176"/>
              <p:cNvSpPr/>
              <p:nvPr/>
            </p:nvSpPr>
            <p:spPr>
              <a:xfrm>
                <a:off x="8940245" y="2861735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81" name="Овал 180"/>
              <p:cNvSpPr/>
              <p:nvPr/>
            </p:nvSpPr>
            <p:spPr>
              <a:xfrm>
                <a:off x="11316733" y="332806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660" y="2691442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" name="Плюс 145"/>
            <p:cNvSpPr/>
            <p:nvPr/>
          </p:nvSpPr>
          <p:spPr>
            <a:xfrm>
              <a:off x="9007166" y="3429939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7" name="Минус 146"/>
            <p:cNvSpPr/>
            <p:nvPr/>
          </p:nvSpPr>
          <p:spPr>
            <a:xfrm>
              <a:off x="11377394" y="390722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49465" y="2611877"/>
            <a:ext cx="451454" cy="479172"/>
            <a:chOff x="152400" y="152400"/>
            <a:chExt cx="6096000" cy="609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7236425" y="2864128"/>
            <a:ext cx="451454" cy="479172"/>
            <a:chOff x="152400" y="152400"/>
            <a:chExt cx="6096000" cy="6096000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Группа 101"/>
          <p:cNvGrpSpPr/>
          <p:nvPr/>
        </p:nvGrpSpPr>
        <p:grpSpPr>
          <a:xfrm>
            <a:off x="11280482" y="3130067"/>
            <a:ext cx="451454" cy="479172"/>
            <a:chOff x="152400" y="152400"/>
            <a:chExt cx="6096000" cy="6096000"/>
          </a:xfrm>
        </p:grpSpPr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84535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5928" y="2784143"/>
            <a:ext cx="11434128" cy="396171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14731" y="2953261"/>
          <a:ext cx="11131341" cy="3636256"/>
        </p:xfrm>
        <a:graphic>
          <a:graphicData uri="http://schemas.openxmlformats.org/drawingml/2006/table">
            <a:tbl>
              <a:tblPr/>
              <a:tblGrid>
                <a:gridCol w="6501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0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0904">
                  <a:extLst>
                    <a:ext uri="{9D8B030D-6E8A-4147-A177-3AD203B41FA5}">
                      <a16:colId xmlns:a16="http://schemas.microsoft.com/office/drawing/2014/main" val="3544608713"/>
                    </a:ext>
                  </a:extLst>
                </a:gridCol>
                <a:gridCol w="1130904">
                  <a:extLst>
                    <a:ext uri="{9D8B030D-6E8A-4147-A177-3AD203B41FA5}">
                      <a16:colId xmlns:a16="http://schemas.microsoft.com/office/drawing/2014/main" val="3429595967"/>
                    </a:ext>
                  </a:extLst>
                </a:gridCol>
              </a:tblGrid>
              <a:tr h="4546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63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43 049,9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3 339,0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3 322,4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637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13,4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18,4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15,1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63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134,9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167,9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194,4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63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42 901,6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3 152,7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3 112,9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97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4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Энергоемкость валового регионального продукта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Кг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у.т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./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тыс.руб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61,8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61,5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59,4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введенных в эксплуатацию объектов энергетики на территории Липецкой области в соответствии с утвержденными инвестиционными программами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60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прекращений энергоснабжения в результате технологических нарушений на объектах энергетики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2 461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2 412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2 364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04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газификации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98,0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98,2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690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энергетических ресурсов, производимых с использованием возобновляемых источников и (или) вторичных энергетических ресурсов, в общем объеме энергетических ресурсов, производимых на территории Липецкой области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15,3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15,7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27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60698" y="-5537"/>
            <a:ext cx="85592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 err="1">
                <a:solidFill>
                  <a:srgbClr val="494545"/>
                </a:solidFill>
                <a:latin typeface="+mn-lt"/>
              </a:rPr>
              <a:t>Энергоэффективность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развитие энергетики и повышение надежности энергоснабжения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2" y="1456244"/>
            <a:ext cx="717088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энергосбережения и повышения энергетической эффективности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надежности и качества энергоснабжения потребителей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15" y="1247185"/>
            <a:ext cx="1536957" cy="153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361999" y="1507831"/>
            <a:ext cx="25180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2026 год – 0,1</a:t>
            </a:r>
            <a:r>
              <a:rPr lang="ru-RU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7646932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942" y="3384196"/>
            <a:ext cx="11857846" cy="338808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49382" y="3539147"/>
          <a:ext cx="11571317" cy="3078178"/>
        </p:xfrm>
        <a:graphic>
          <a:graphicData uri="http://schemas.openxmlformats.org/drawingml/2006/table">
            <a:tbl>
              <a:tblPr/>
              <a:tblGrid>
                <a:gridCol w="768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7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277">
                  <a:extLst>
                    <a:ext uri="{9D8B030D-6E8A-4147-A177-3AD203B41FA5}">
                      <a16:colId xmlns:a16="http://schemas.microsoft.com/office/drawing/2014/main" val="2153987947"/>
                    </a:ext>
                  </a:extLst>
                </a:gridCol>
                <a:gridCol w="897775">
                  <a:extLst>
                    <a:ext uri="{9D8B030D-6E8A-4147-A177-3AD203B41FA5}">
                      <a16:colId xmlns:a16="http://schemas.microsoft.com/office/drawing/2014/main" val="1942339866"/>
                    </a:ext>
                  </a:extLst>
                </a:gridCol>
              </a:tblGrid>
              <a:tr h="46816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726,8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845,4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808,9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710,1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676,3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671,6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16,7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169,1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137,3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населения Липецкой области, оценивающего экологическую обстановку по месту жительства как благоприятную и приемлемую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75,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76,0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76,5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направленных на захоронение твердых коммунальных отходов, в том числе прошедших обработку (сортировку), в общей массе образованных твердых коммунальных отходов»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89,5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79,0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79,0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194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диких копытных животных  семейства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оленьевых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особи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 </a:t>
                      </a: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7199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7267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твердых коммунальных отходов, направленных на обработку (сортировку), в общей массе образованных твердых коммунальных отходов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62,9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62,9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62,9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5325"/>
            <a:ext cx="12192000" cy="10605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«Охрана окружающей среды,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воспроизводство и рациональное использование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природных ресурсов Липецкой области»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950" y="1261364"/>
            <a:ext cx="1564838" cy="161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075872"/>
            <a:ext cx="106963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en-US" sz="1000" b="1" u="sng" dirty="0">
              <a:solidFill>
                <a:srgbClr val="534F4F"/>
              </a:solidFill>
              <a:latin typeface="+mn-lt"/>
            </a:endParaRP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Снижение выбросов опасных загрязняющих веществ, оказывающих наибольшее негативное воздействие на окружающую среду и здоровье человека, в два раза к 2030 году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Улучшение состояния окружающей природной среды, воспроизводства и рационального использования природных ресурсов по данным социологического опроса 78% к 2030 году 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Ликвидация наиболее опасных объектов накопленного вреда окружающей среде и экологическое оздоровление водных объектов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устойчивой системы обращения с твердыми коммунальными отходами, обеспечивающей сортировку отходов в объеме 100 процентов и снижение объема отходов, направляемых на полигоны, в два раза к 2030 году</a:t>
            </a:r>
          </a:p>
          <a:p>
            <a:pPr algn="ctr">
              <a:defRPr/>
            </a:pPr>
            <a:r>
              <a:rPr lang="ru-RU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2026 год </a:t>
            </a:r>
            <a:r>
              <a:rPr lang="ru-RU" b="1" u="sng">
                <a:solidFill>
                  <a:srgbClr val="534F4F"/>
                </a:solidFill>
                <a:latin typeface="+mn-lt"/>
              </a:rPr>
              <a:t>– 0,6%</a:t>
            </a:r>
            <a:endParaRPr lang="ru-RU" b="1" u="sng" dirty="0">
              <a:solidFill>
                <a:srgbClr val="534F4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17953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97637" y="2887098"/>
            <a:ext cx="10730839" cy="378178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257300" y="2956702"/>
          <a:ext cx="10411787" cy="3642578"/>
        </p:xfrm>
        <a:graphic>
          <a:graphicData uri="http://schemas.openxmlformats.org/drawingml/2006/table">
            <a:tbl>
              <a:tblPr/>
              <a:tblGrid>
                <a:gridCol w="584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4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5401">
                  <a:extLst>
                    <a:ext uri="{9D8B030D-6E8A-4147-A177-3AD203B41FA5}">
                      <a16:colId xmlns:a16="http://schemas.microsoft.com/office/drawing/2014/main" val="3988345382"/>
                    </a:ext>
                  </a:extLst>
                </a:gridCol>
                <a:gridCol w="1031847">
                  <a:extLst>
                    <a:ext uri="{9D8B030D-6E8A-4147-A177-3AD203B41FA5}">
                      <a16:colId xmlns:a16="http://schemas.microsoft.com/office/drawing/2014/main" val="1285454033"/>
                    </a:ext>
                  </a:extLst>
                </a:gridCol>
              </a:tblGrid>
              <a:tr h="70527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9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831,0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856,9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944,4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3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558,8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567,8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576,6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79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272,2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289,1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367,8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58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072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Лесистость территории Липецкой области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54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Площадь лесных пожаров на землях лесного фонда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2,32</a:t>
                      </a:r>
                      <a:endParaRPr lang="ru-RU" sz="1400" b="0" i="0" u="none" strike="noStrike" kern="1200" dirty="0"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2,16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088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Отношение площади лесовосстановления и лесоразведения к площади вырубленных и погибших лесных насаждений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лесного хозяйства в Липецкой области»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5" y="1105564"/>
            <a:ext cx="2376807" cy="17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87479" y="790193"/>
            <a:ext cx="85262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j-lt"/>
                <a:cs typeface="Times New Roman" panose="02020603050405020304" pitchFamily="18" charset="0"/>
              </a:rPr>
              <a:t>Повышение эффективности ведения лесного хозяйства, охраны, защиты, использования и воспроизводства лесов, обеспечение кадрового развития лесного хозяйства, а также обеспечение комфортной и безопасной среды для жителей Липецкой области за счет сохранения лесистости области на уровне не ниже 8,8% к 2030 году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j-lt"/>
                <a:cs typeface="Times New Roman" panose="02020603050405020304" pitchFamily="18" charset="0"/>
              </a:rPr>
              <a:t>Обеспечение воспроизводства лесов на уровне не менее 100% к объему вырубленных и погибших лесов к 2030 году </a:t>
            </a:r>
            <a:endParaRPr lang="ru-RU" sz="1400" b="1" dirty="0">
              <a:solidFill>
                <a:srgbClr val="534F4F"/>
              </a:solidFill>
              <a:latin typeface="+mj-lt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на 202</a:t>
            </a:r>
            <a:r>
              <a:rPr lang="en-US" sz="1600" b="1" u="sng" dirty="0">
                <a:solidFill>
                  <a:srgbClr val="474343"/>
                </a:solidFill>
                <a:latin typeface="+mn-lt"/>
              </a:rPr>
              <a:t>6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 год – 0,7 %</a:t>
            </a:r>
          </a:p>
        </p:txBody>
      </p:sp>
    </p:spTree>
    <p:extLst>
      <p:ext uri="{BB962C8B-B14F-4D97-AF65-F5344CB8AC3E}">
        <p14:creationId xmlns:p14="http://schemas.microsoft.com/office/powerpoint/2010/main" val="34171031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7836" y="3188677"/>
            <a:ext cx="8983890" cy="350129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505246"/>
              </p:ext>
            </p:extLst>
          </p:nvPr>
        </p:nvGraphicFramePr>
        <p:xfrm>
          <a:off x="1245348" y="3204308"/>
          <a:ext cx="8983890" cy="3470030"/>
        </p:xfrm>
        <a:graphic>
          <a:graphicData uri="http://schemas.openxmlformats.org/drawingml/2006/table">
            <a:tbl>
              <a:tblPr/>
              <a:tblGrid>
                <a:gridCol w="5325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75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75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040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3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1 922,8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1 820,6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1 835,4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27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1 922,8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1 820,6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1 835,4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37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19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Число зарегистрированных преступлений в расчете на 100 тыс. чел. населения (уровень преступности (не более))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1 142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1 140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1 139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8463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деструктивных событий (чрезвычайных ситуаций, пожаров, в т.ч. случаев неконтролируемого горения)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4 522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4 517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4 512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998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Индекс удовлетворенности мировых судей организационным обеспечением их деятельности (CSI)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86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87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87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07565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-11470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общественной безопасности населения и территории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99168" y="661614"/>
            <a:ext cx="7333306" cy="24545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55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1. Снижение числа зарегистрированных преступлений до 1 135 ед. в расчете на 100 тыс. чел. населения к 2030 году.</a:t>
            </a: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2. Снижение числа деструктивных событий к 2030 году до 4502 ед. по сравнению с плановым значением 2022 года.</a:t>
            </a: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3. Достигнут уровень удовлетворенности организационным обеспечением деятельности мировых судей 88% к 2030 году.</a:t>
            </a:r>
          </a:p>
          <a:p>
            <a:pPr algn="ctr">
              <a:defRPr/>
            </a:pPr>
            <a:endParaRPr lang="ru-RU" sz="1000" b="1" dirty="0">
              <a:solidFill>
                <a:srgbClr val="FF0000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2026 год – 1,7%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" y="974079"/>
            <a:ext cx="1960405" cy="196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3603" y="883190"/>
            <a:ext cx="2142184" cy="214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2194853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8178" y="2990845"/>
            <a:ext cx="9235253" cy="375215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88859"/>
              </p:ext>
            </p:extLst>
          </p:nvPr>
        </p:nvGraphicFramePr>
        <p:xfrm>
          <a:off x="1078178" y="2990844"/>
          <a:ext cx="9235252" cy="3752152"/>
        </p:xfrm>
        <a:graphic>
          <a:graphicData uri="http://schemas.openxmlformats.org/drawingml/2006/table">
            <a:tbl>
              <a:tblPr/>
              <a:tblGrid>
                <a:gridCol w="5277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8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9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96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153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62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743,3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685,2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691,7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80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743,3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685,2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691,7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1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362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Доля объектов (территорий), подлежащих антитеррористической защите, соответствующих установленным требованиям антитеррористической защищенности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5844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подверженных воздействию идеологию терроризма и экстремизма, охваченных мероприятиями по профилактике терроризма и экстремизма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75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3919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«Профилактика терроризма и экстремизма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33751" y="720993"/>
            <a:ext cx="7650179" cy="2269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550" b="1" dirty="0">
                <a:solidFill>
                  <a:srgbClr val="534F4F"/>
                </a:solidFill>
                <a:latin typeface="+mn-lt"/>
              </a:rPr>
              <a:t>1. Увеличение числа объектов (территорий), подлежащих антитеррористической защите, соответствующих установленным требованиям антитеррористической защищенности до 84% к 2030 году.</a:t>
            </a: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2. Увеличение доли граждан, подверженных воздействию идеологии терроризма и экстремизма, охваченных мероприятиями по профилактике терроризма и экстремизма до 95 % к 2030 году.</a:t>
            </a:r>
          </a:p>
          <a:p>
            <a:pPr algn="ctr">
              <a:defRPr/>
            </a:pPr>
            <a:endParaRPr lang="ru-RU" sz="15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2026 год – 0,6%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54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C04453-FAA2-4759-98A8-68B24EC8D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11" y="798661"/>
            <a:ext cx="2088896" cy="20888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A3B18B-8D54-419D-97A2-27912FBC1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" y="901949"/>
            <a:ext cx="2088896" cy="208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218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3870" y="3170998"/>
            <a:ext cx="10239086" cy="326186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163870" y="3170998"/>
          <a:ext cx="10239086" cy="3261867"/>
        </p:xfrm>
        <a:graphic>
          <a:graphicData uri="http://schemas.openxmlformats.org/drawingml/2006/table">
            <a:tbl>
              <a:tblPr/>
              <a:tblGrid>
                <a:gridCol w="598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98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9843">
                  <a:extLst>
                    <a:ext uri="{9D8B030D-6E8A-4147-A177-3AD203B41FA5}">
                      <a16:colId xmlns:a16="http://schemas.microsoft.com/office/drawing/2014/main" val="2333784327"/>
                    </a:ext>
                  </a:extLst>
                </a:gridCol>
                <a:gridCol w="969843">
                  <a:extLst>
                    <a:ext uri="{9D8B030D-6E8A-4147-A177-3AD203B41FA5}">
                      <a16:colId xmlns:a16="http://schemas.microsoft.com/office/drawing/2014/main" val="2819095350"/>
                    </a:ext>
                  </a:extLst>
                </a:gridCol>
              </a:tblGrid>
              <a:tr h="98305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00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267,6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782,4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288,5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4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255,8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370,7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277,1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836">
                <a:tc>
                  <a:txBody>
                    <a:bodyPr/>
                    <a:lstStyle/>
                    <a:p>
                      <a:pPr marL="0" marR="0" lvl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федерального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411,6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393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 госпрограммы: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012976"/>
                  </a:ext>
                </a:extLst>
              </a:tr>
              <a:tr h="65594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субъектов малого и среднего предпринимательства на 1 тыс. человек населения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90,56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91,12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91,68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39089" y="96552"/>
            <a:ext cx="10221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«Развитие малого и среднего предпринимательства в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39089" y="1245034"/>
            <a:ext cx="960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Цели государственной программы:</a:t>
            </a:r>
            <a:endParaRPr lang="ru-RU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AutoNum type="arabicPeriod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Достижение к 2031 году количества субъектов малого и среднего предпринимательства на 1 тыс. человек населения в количестве 92,8 ед.</a:t>
            </a:r>
          </a:p>
          <a:p>
            <a:pPr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ru-RU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2026 год – 0,2 %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39200" y="1833970"/>
            <a:ext cx="4680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EA6982-2477-478A-B25D-CD5C68560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6" y="992340"/>
            <a:ext cx="1562423" cy="15624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6AB4BB-C7FA-4C7C-B711-6A6E7E40A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751" y="1196578"/>
            <a:ext cx="1036410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585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550" y="2561613"/>
            <a:ext cx="10248899" cy="414211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10243" y="2522136"/>
          <a:ext cx="11665855" cy="4221108"/>
        </p:xfrm>
        <a:graphic>
          <a:graphicData uri="http://schemas.openxmlformats.org/drawingml/2006/table">
            <a:tbl>
              <a:tblPr/>
              <a:tblGrid>
                <a:gridCol w="7197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908745078"/>
                    </a:ext>
                  </a:extLst>
                </a:gridCol>
                <a:gridCol w="1013458">
                  <a:extLst>
                    <a:ext uri="{9D8B030D-6E8A-4147-A177-3AD203B41FA5}">
                      <a16:colId xmlns:a16="http://schemas.microsoft.com/office/drawing/2014/main" val="399262815"/>
                    </a:ext>
                  </a:extLst>
                </a:gridCol>
              </a:tblGrid>
              <a:tr h="51854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87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61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165,9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168,8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75,6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26,9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1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4,0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139,0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141,4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947215"/>
                  </a:ext>
                </a:extLst>
              </a:tr>
              <a:tr h="328878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 госпрограммы: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Уровень инновационной активности организаций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13,4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012976"/>
                  </a:ext>
                </a:extLst>
              </a:tr>
              <a:tr h="60354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Удельный вес организаций, осуществляющих технологические инновации, в общем числе обследованных организаций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31,9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89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Индекс промышленного производства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970247"/>
                  </a:ext>
                </a:extLst>
              </a:tr>
              <a:tr h="730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Темп роста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 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 к 2020 г.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134,6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142,7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151,3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9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Внедрение Стандарта по обеспечению благоприятных условий для развития экспортной деятельности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38598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64746" y="154270"/>
            <a:ext cx="11429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инвестиционной</a:t>
            </a:r>
          </a:p>
          <a:p>
            <a:pPr algn="ctr"/>
            <a:r>
              <a:rPr lang="ru-RU" sz="2200" b="1" dirty="0">
                <a:solidFill>
                  <a:srgbClr val="494545"/>
                </a:solidFill>
                <a:latin typeface="+mn-lt"/>
              </a:rPr>
              <a:t>привлекательности и развития промышленности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40696" y="923710"/>
            <a:ext cx="967975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Цели государственной программы:</a:t>
            </a:r>
            <a:endParaRPr lang="ru-RU" sz="1400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1. Обеспечение развития инновационно-технологической инфраструктуры и конкурентоспособного производства в регионе</a:t>
            </a: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2. Обеспечение увеличения объема инвестиций в основной капитал за счет улучшения инвестиционного климата</a:t>
            </a: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3. Увеличение объема несырьевого неэнергетического экспорта предприятиями региона и увеличение уровня диверсификации экспортной продукции</a:t>
            </a:r>
            <a:endParaRPr lang="ru-RU" sz="1400" b="1" dirty="0"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2026 год – 0,5 %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39200" y="1833970"/>
            <a:ext cx="4680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</a:p>
        </p:txBody>
      </p:sp>
      <p:grpSp>
        <p:nvGrpSpPr>
          <p:cNvPr id="2" name="Группа 3"/>
          <p:cNvGrpSpPr/>
          <p:nvPr/>
        </p:nvGrpSpPr>
        <p:grpSpPr>
          <a:xfrm>
            <a:off x="310244" y="1047750"/>
            <a:ext cx="1230452" cy="1133475"/>
            <a:chOff x="1363621" y="886965"/>
            <a:chExt cx="6742154" cy="674215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621" y="886965"/>
              <a:ext cx="6742154" cy="6742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035" y="1322972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1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5"/>
          <p:cNvGrpSpPr/>
          <p:nvPr/>
        </p:nvGrpSpPr>
        <p:grpSpPr>
          <a:xfrm>
            <a:off x="10831397" y="1052136"/>
            <a:ext cx="1144703" cy="1230246"/>
            <a:chOff x="10061745" y="994470"/>
            <a:chExt cx="1708775" cy="195404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745" y="994470"/>
              <a:ext cx="1708774" cy="1954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470" y="994470"/>
              <a:ext cx="781050" cy="784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42903117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318" y="0"/>
            <a:ext cx="117606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82688" y="5685682"/>
            <a:ext cx="5857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2026 год – 2,3%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1105" y="1394862"/>
            <a:ext cx="119908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b="1" u="sng" dirty="0">
              <a:solidFill>
                <a:srgbClr val="534F4F"/>
              </a:solidFill>
              <a:latin typeface="+mn-lt"/>
            </a:endParaRP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значения индекса производства продукции сельского хозяйства (в сопоставимых ценах) в 2030 году в объеме 132,4 процента от уровня 2021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значения индекса производства пищевых продуктов (в сопоставимых ценах) в 2030 году в объеме 158,5 процента от уровня 2021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уровня среднемесячной начисленной заработной платы работников сельского хозяйства (без  субъектов малого предпринимательства) в 2030 году – 117 033,00  рублей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объема экспорта продукции агропромышленного комплекса (в номинальных ценах) в размере 1,3245 млрд. долларов США к концу 2030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Сохранение в сельскохозяйственном обороте и повышение качественных характеристик сельскохозяйственных угодий за счет проведения мелиоративных мероприятий на площади не менее 322,8 тыс. га, к концу 2030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Вовлечение в оборот земель сельскохозяйственного назначения площадью не менее 2,8 тыс. га к концу 2030 года</a:t>
            </a:r>
            <a:endParaRPr lang="ru-RU" sz="1700" b="1" u="sng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89" y="5470652"/>
            <a:ext cx="1708297" cy="129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5" y="5006117"/>
            <a:ext cx="1841998" cy="175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971" y="789937"/>
            <a:ext cx="998142" cy="99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9288497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7299" y="1403498"/>
            <a:ext cx="10395009" cy="516875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58575" y="1658818"/>
          <a:ext cx="10109538" cy="4851036"/>
        </p:xfrm>
        <a:graphic>
          <a:graphicData uri="http://schemas.openxmlformats.org/drawingml/2006/table">
            <a:tbl>
              <a:tblPr/>
              <a:tblGrid>
                <a:gridCol w="6193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6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6465">
                  <a:extLst>
                    <a:ext uri="{9D8B030D-6E8A-4147-A177-3AD203B41FA5}">
                      <a16:colId xmlns:a16="http://schemas.microsoft.com/office/drawing/2014/main" val="539659256"/>
                    </a:ext>
                  </a:extLst>
                </a:gridCol>
                <a:gridCol w="889243">
                  <a:extLst>
                    <a:ext uri="{9D8B030D-6E8A-4147-A177-3AD203B41FA5}">
                      <a16:colId xmlns:a16="http://schemas.microsoft.com/office/drawing/2014/main" val="156235743"/>
                    </a:ext>
                  </a:extLst>
                </a:gridCol>
              </a:tblGrid>
              <a:tr h="61630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9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2 675,5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2 445,3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2 479,6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997">
                <a:tc>
                  <a:txBody>
                    <a:bodyPr/>
                    <a:lstStyle/>
                    <a:p>
                      <a:pPr marL="0" marR="0" lvl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0,1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0,0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0,0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3158092"/>
                  </a:ext>
                </a:extLst>
              </a:tr>
              <a:tr h="29399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1 183,8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1 203,7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1 308,6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99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1 486,1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1 241,6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1 171,0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99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5,5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0,0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0,0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78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9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Arial Cyr" charset="0"/>
                        </a:rPr>
                        <a:t>Индекс производства продукции сельского хозяйства (в сопоставимых ценах) к уровню 2021 года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Calibri"/>
                        <a:ea typeface="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 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Calibri"/>
                        <a:ea typeface="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121,4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123,1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125,9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9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Индекс производства пищевых продуктов (в сопоставимых ценах) к уровню 2021 года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128,6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136,7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143,6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9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Объем экспорта продукции агропромышленного комплекса к показателю 2021 года (в номинальных ценах)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млрд. дол.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1,042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1,0835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1,155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9792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Площадь земель сохраненных в сельскохозяйственном обороте за счет проведения мелиоративных мероприятий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тыс. гектаров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153,3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205,1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256,4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518422"/>
                  </a:ext>
                </a:extLst>
              </a:tr>
              <a:tr h="499792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Площадь вовлеченных в оборот земель сельскохозяйственного назначения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тыс. гектаров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2,2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2,4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79174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9621" y="0"/>
            <a:ext cx="116923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28341833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2783" y="2780522"/>
            <a:ext cx="11457273" cy="400483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02675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рынка труда</a:t>
            </a:r>
          </a:p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и содействие  занятости населения в Липецкой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71396" y="1095227"/>
            <a:ext cx="84779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800" dirty="0">
              <a:solidFill>
                <a:srgbClr val="534F4F"/>
              </a:solidFill>
              <a:latin typeface="+mn-lt"/>
            </a:endParaRP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1.   Непревышение к 2030 году значения уровня регистрируемой безработицы более 0,4 процента;</a:t>
            </a: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2.  Улучшение демографической ситуации в регионе за счет увеличения миграционного прироста;</a:t>
            </a: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3.  Создание условий для формирования культуры безопасного труда и повышение эффективности мер, направленных на сохранение жизни и здоровья работников в процессе трудовой деятельности.</a:t>
            </a:r>
          </a:p>
          <a:p>
            <a:pPr>
              <a:defRPr/>
            </a:pPr>
            <a:endParaRPr lang="ru-RU" sz="800" b="1" u="sng" dirty="0">
              <a:solidFill>
                <a:srgbClr val="474343"/>
              </a:solidFill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</a:rPr>
              <a:t>Доля в общем объеме расходов на 2026 год – 0,4 %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3" y="1430353"/>
            <a:ext cx="1434010" cy="121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130" y="1343126"/>
            <a:ext cx="1319290" cy="131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59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577262" y="2783661"/>
          <a:ext cx="11200158" cy="4037967"/>
        </p:xfrm>
        <a:graphic>
          <a:graphicData uri="http://schemas.openxmlformats.org/drawingml/2006/table">
            <a:tbl>
              <a:tblPr/>
              <a:tblGrid>
                <a:gridCol w="4864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5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3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30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0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45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2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508,0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500,4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491,8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38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336,5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327,1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323,9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54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171,5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173,3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167,9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22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37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регистрируемой безработицы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4358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участников Государственной программы по оказанию содействия добровольному переселению в Российскую Федерацию соотечественников, проживающих за рубежом, и членов их семей, переселившихся в Липецкую область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1 800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1 700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1 600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155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Численность пострадавших при несчастных случаях на производстве с утратой трудоспособности на один рабочий день и более и со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смертельным исходом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276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273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270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415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и расходы бюджета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1514" y="1249440"/>
            <a:ext cx="117086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ПРИНЦИП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 разграничения доходов, расходов и источников финансирования дефицита бюджета.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За  каждым 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БЮДЖЕТОМ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в  соответствии с законодательством  Российской  Федерации закреплены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доходы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,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расходы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 и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источники финансирования дефицита бюджета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. </a:t>
            </a:r>
          </a:p>
        </p:txBody>
      </p:sp>
      <p:grpSp>
        <p:nvGrpSpPr>
          <p:cNvPr id="11283" name="Группа 11282"/>
          <p:cNvGrpSpPr/>
          <p:nvPr/>
        </p:nvGrpSpPr>
        <p:grpSpPr>
          <a:xfrm>
            <a:off x="452420" y="2538146"/>
            <a:ext cx="11220450" cy="4009411"/>
            <a:chOff x="0" y="1985703"/>
            <a:chExt cx="12192000" cy="4383173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0" y="1985703"/>
              <a:ext cx="12192000" cy="4383173"/>
              <a:chOff x="0" y="1985703"/>
              <a:chExt cx="12192000" cy="4383173"/>
            </a:xfrm>
          </p:grpSpPr>
          <p:grpSp>
            <p:nvGrpSpPr>
              <p:cNvPr id="52" name="Группа 51"/>
              <p:cNvGrpSpPr/>
              <p:nvPr/>
            </p:nvGrpSpPr>
            <p:grpSpPr>
              <a:xfrm flipV="1">
                <a:off x="1950699" y="3640150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53" name="Стрелка углом 52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Стрелка углом 53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5" name="Группа 44"/>
              <p:cNvGrpSpPr/>
              <p:nvPr/>
            </p:nvGrpSpPr>
            <p:grpSpPr>
              <a:xfrm>
                <a:off x="1950705" y="2228818"/>
                <a:ext cx="4991451" cy="2455128"/>
                <a:chOff x="457200" y="2484021"/>
                <a:chExt cx="5274230" cy="2100666"/>
              </a:xfrm>
            </p:grpSpPr>
            <p:sp>
              <p:nvSpPr>
                <p:cNvPr id="34" name="Стрелка углом 33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rgbClr val="AFABAB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Стрелка углом 47"/>
                <p:cNvSpPr/>
                <p:nvPr/>
              </p:nvSpPr>
              <p:spPr>
                <a:xfrm rot="5400000">
                  <a:off x="2164564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6185476" y="3725091"/>
                <a:ext cx="6006524" cy="885377"/>
                <a:chOff x="5217130" y="3907840"/>
                <a:chExt cx="7394265" cy="503019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8245474" y="3907840"/>
                  <a:ext cx="4365921" cy="503019"/>
                </a:xfrm>
                <a:prstGeom prst="rect">
                  <a:avLst/>
                </a:prstGeom>
                <a:gradFill>
                  <a:gsLst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93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5349875" y="3907840"/>
                  <a:ext cx="3665219" cy="50301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5217130" y="4086619"/>
                  <a:ext cx="6552950" cy="145459"/>
                </a:xfrm>
                <a:prstGeom prst="rect">
                  <a:avLst/>
                </a:prstGeom>
                <a:gradFill>
                  <a:gsLst>
                    <a:gs pos="96000">
                      <a:schemeClr val="bg1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5814472" y="3447867"/>
                <a:ext cx="1492250" cy="1471218"/>
                <a:chOff x="5001169" y="3429471"/>
                <a:chExt cx="1492250" cy="1471218"/>
              </a:xfrm>
            </p:grpSpPr>
            <p:sp>
              <p:nvSpPr>
                <p:cNvPr id="26" name="Овал 25"/>
                <p:cNvSpPr/>
                <p:nvPr/>
              </p:nvSpPr>
              <p:spPr>
                <a:xfrm>
                  <a:off x="5001169" y="3429471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0" name="Группа 19"/>
                <p:cNvGrpSpPr/>
                <p:nvPr/>
              </p:nvGrpSpPr>
              <p:grpSpPr>
                <a:xfrm>
                  <a:off x="5202317" y="3643183"/>
                  <a:ext cx="1089954" cy="1043796"/>
                  <a:chOff x="9282739" y="2911205"/>
                  <a:chExt cx="2622281" cy="2533290"/>
                </a:xfrm>
              </p:grpSpPr>
              <p:sp>
                <p:nvSpPr>
                  <p:cNvPr id="21" name="Овал 20"/>
                  <p:cNvSpPr/>
                  <p:nvPr/>
                </p:nvSpPr>
                <p:spPr>
                  <a:xfrm>
                    <a:off x="9282739" y="2911205"/>
                    <a:ext cx="2622281" cy="2533290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2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75917" y="3199993"/>
                    <a:ext cx="1835924" cy="19323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8524521" y="3432171"/>
                <a:ext cx="1492250" cy="1471218"/>
                <a:chOff x="9107774" y="3413775"/>
                <a:chExt cx="1492250" cy="1471218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9107774" y="3413775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7" name="Группа 6"/>
                <p:cNvGrpSpPr/>
                <p:nvPr/>
              </p:nvGrpSpPr>
              <p:grpSpPr>
                <a:xfrm>
                  <a:off x="9308922" y="3627486"/>
                  <a:ext cx="1089954" cy="1043796"/>
                  <a:chOff x="8446053" y="2562047"/>
                  <a:chExt cx="2622281" cy="2533290"/>
                </a:xfrm>
              </p:grpSpPr>
              <p:sp>
                <p:nvSpPr>
                  <p:cNvPr id="10" name="Овал 9"/>
                  <p:cNvSpPr/>
                  <p:nvPr/>
                </p:nvSpPr>
                <p:spPr>
                  <a:xfrm>
                    <a:off x="8446053" y="2562047"/>
                    <a:ext cx="2622281" cy="253329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8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 flipH="1">
                    <a:off x="8887363" y="2969047"/>
                    <a:ext cx="1815859" cy="18158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58" name="Прямоугольник 57"/>
              <p:cNvSpPr/>
              <p:nvPr/>
            </p:nvSpPr>
            <p:spPr>
              <a:xfrm>
                <a:off x="0" y="2206137"/>
                <a:ext cx="3325781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0" y="5250393"/>
                <a:ext cx="3353973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86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2948939" y="4897658"/>
                <a:ext cx="1492250" cy="1471218"/>
                <a:chOff x="1377516" y="4879262"/>
                <a:chExt cx="1492250" cy="1471218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1377516" y="4879262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7" name="Группа 16"/>
                <p:cNvGrpSpPr/>
                <p:nvPr/>
              </p:nvGrpSpPr>
              <p:grpSpPr>
                <a:xfrm>
                  <a:off x="1578664" y="5092974"/>
                  <a:ext cx="1089954" cy="1043796"/>
                  <a:chOff x="8302990" y="198440"/>
                  <a:chExt cx="2622281" cy="2533290"/>
                </a:xfrm>
              </p:grpSpPr>
              <p:sp>
                <p:nvSpPr>
                  <p:cNvPr id="18" name="Овал 17"/>
                  <p:cNvSpPr/>
                  <p:nvPr/>
                </p:nvSpPr>
                <p:spPr>
                  <a:xfrm>
                    <a:off x="8302990" y="198440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93513" y="586883"/>
                    <a:ext cx="1756404" cy="175640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24" name="Группа 23"/>
              <p:cNvGrpSpPr/>
              <p:nvPr/>
            </p:nvGrpSpPr>
            <p:grpSpPr>
              <a:xfrm>
                <a:off x="2948939" y="1985703"/>
                <a:ext cx="1492250" cy="1471218"/>
                <a:chOff x="1377516" y="1967307"/>
                <a:chExt cx="1492250" cy="1471218"/>
              </a:xfrm>
            </p:grpSpPr>
            <p:sp>
              <p:nvSpPr>
                <p:cNvPr id="14" name="Овал 13"/>
                <p:cNvSpPr/>
                <p:nvPr/>
              </p:nvSpPr>
              <p:spPr>
                <a:xfrm>
                  <a:off x="1377516" y="1967307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6" name="Группа 5"/>
                <p:cNvGrpSpPr/>
                <p:nvPr/>
              </p:nvGrpSpPr>
              <p:grpSpPr>
                <a:xfrm>
                  <a:off x="1578664" y="2181019"/>
                  <a:ext cx="1089954" cy="1043796"/>
                  <a:chOff x="4123426" y="3938759"/>
                  <a:chExt cx="2622281" cy="2533290"/>
                </a:xfrm>
              </p:grpSpPr>
              <p:sp>
                <p:nvSpPr>
                  <p:cNvPr id="5" name="Овал 4"/>
                  <p:cNvSpPr/>
                  <p:nvPr/>
                </p:nvSpPr>
                <p:spPr>
                  <a:xfrm>
                    <a:off x="4123426" y="3938759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127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121" y="4241321"/>
                    <a:ext cx="1892060" cy="18920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47" name="TextBox 46"/>
              <p:cNvSpPr txBox="1"/>
              <p:nvPr/>
            </p:nvSpPr>
            <p:spPr>
              <a:xfrm>
                <a:off x="1490071" y="2464159"/>
                <a:ext cx="9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chemeClr val="bg1"/>
                    </a:solidFill>
                    <a:latin typeface="+mn-lt"/>
                  </a:rPr>
                  <a:t>Доходы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7072" y="5250393"/>
                <a:ext cx="23636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Источники 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финансирования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дефицита бюджета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1491" y="3677539"/>
                <a:ext cx="1071209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Бюджет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038290" y="3671322"/>
                <a:ext cx="1127155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Расходы</a:t>
                </a:r>
              </a:p>
            </p:txBody>
          </p:sp>
        </p:grpSp>
        <p:grpSp>
          <p:nvGrpSpPr>
            <p:cNvPr id="11282" name="Группа 11281"/>
            <p:cNvGrpSpPr/>
            <p:nvPr/>
          </p:nvGrpSpPr>
          <p:grpSpPr>
            <a:xfrm>
              <a:off x="4588718" y="2545718"/>
              <a:ext cx="1704591" cy="900994"/>
              <a:chOff x="4588718" y="2545718"/>
              <a:chExt cx="1704591" cy="900994"/>
            </a:xfrm>
          </p:grpSpPr>
          <p:sp>
            <p:nvSpPr>
              <p:cNvPr id="11281" name="Стрелка углом вверх 11280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Стрелка углом вверх 81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Стрелка углом вверх 82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 flipV="1">
              <a:off x="4588717" y="4882810"/>
              <a:ext cx="1704591" cy="900994"/>
              <a:chOff x="4588718" y="2545718"/>
              <a:chExt cx="1704591" cy="900994"/>
            </a:xfrm>
          </p:grpSpPr>
          <p:sp>
            <p:nvSpPr>
              <p:cNvPr id="86" name="Стрелка углом вверх 85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Стрелка углом вверх 86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8" name="Стрелка углом вверх 87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9" name="Стрелка углом вверх 88"/>
            <p:cNvSpPr/>
            <p:nvPr/>
          </p:nvSpPr>
          <p:spPr>
            <a:xfrm rot="18863960">
              <a:off x="7474744" y="4082571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8" name="Стрелка углом вверх 127"/>
            <p:cNvSpPr/>
            <p:nvPr/>
          </p:nvSpPr>
          <p:spPr>
            <a:xfrm rot="18863960">
              <a:off x="8189119" y="4084419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9" name="Стрелка углом вверх 128"/>
            <p:cNvSpPr/>
            <p:nvPr/>
          </p:nvSpPr>
          <p:spPr>
            <a:xfrm rot="18863960">
              <a:off x="10116655" y="4082966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0" name="Стрелка углом вверх 129"/>
            <p:cNvSpPr/>
            <p:nvPr/>
          </p:nvSpPr>
          <p:spPr>
            <a:xfrm rot="18863960">
              <a:off x="10852462" y="4084420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71787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19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«Эффективное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муниципальной службы Липецкой области»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73" y="680430"/>
            <a:ext cx="1629614" cy="162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01651" y="2347216"/>
            <a:ext cx="11614135" cy="451078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239220"/>
            <a:ext cx="104782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деятельности исполнительных органов государственной власти Липецкой области и органов местного самоуправления муниципальных образований Липецкой области</a:t>
            </a:r>
          </a:p>
          <a:p>
            <a:pPr algn="ctr">
              <a:defRPr/>
            </a:pP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2026 год – 2,2 %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38387" y="2491329"/>
          <a:ext cx="11341668" cy="4179048"/>
        </p:xfrm>
        <a:graphic>
          <a:graphicData uri="http://schemas.openxmlformats.org/drawingml/2006/table">
            <a:tbl>
              <a:tblPr/>
              <a:tblGrid>
                <a:gridCol w="4925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6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9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96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196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41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2 538,2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2 499,7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2 485,3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91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2 538,2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2 404,3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2 435,6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91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95,4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49,6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7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удовлетворенности населения Липецкой области качеством предоставления государственных, муниципальных и дополнительных услуг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государственных гражданских служащих области, принявших участие в мероприятиях по профессиональному развитию в год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Доля граждан, использующих механизм получения государственных и муниципальных услуг в электронной форме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Сумма поступивших  неналоговых доходов от управления и распоряжения областным имуществом (за исключением доходов от приватизации), а также земельными участками, государственная собственность на которые не разграничена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  <a:endParaRPr lang="ru-RU" sz="1400" b="0" i="0" u="none" strike="noStrike" kern="1200" dirty="0">
                        <a:solidFill>
                          <a:srgbClr val="49454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Количество муниципальных образований Липецкой области,</a:t>
                      </a:r>
                      <a:r>
                        <a:rPr lang="ru-RU" sz="125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 участвующих в реализации сферы развития муниципального управления</a:t>
                      </a:r>
                      <a:endParaRPr lang="ru-RU" sz="125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8092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6442" y="2954507"/>
            <a:ext cx="9786797" cy="38284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510979"/>
              </p:ext>
            </p:extLst>
          </p:nvPr>
        </p:nvGraphicFramePr>
        <p:xfrm>
          <a:off x="786443" y="2851894"/>
          <a:ext cx="9786797" cy="3899322"/>
        </p:xfrm>
        <a:graphic>
          <a:graphicData uri="http://schemas.openxmlformats.org/drawingml/2006/table">
            <a:tbl>
              <a:tblPr/>
              <a:tblGrid>
                <a:gridCol w="5678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7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7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598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5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677,8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608,0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614,6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50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50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660,9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600,9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607,5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50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57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kern="120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kern="120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kern="120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01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протестных акций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8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СОНКО (за исключением государственных и муниципальных учреждений), оказывающих социальные услуги и получивших поддержку из регионального бюджета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682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населения, удовлетворенная информационной открытостью деятельности исполнительных органов области (от числа опрошенных граждан)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43,9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45,1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24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молодых людей, вовлеченных в социально-политическую и экономическую деятельность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76141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«Реализация внутренней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6337" y="742993"/>
            <a:ext cx="9786795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sz="17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1. Снижение количества протестных акций до 20 единиц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2. Увеличение количества СО НКО (за исключением государственных и муниципальных учреждений), оказывающих социальные услуги и получивших поддержку из регионального бюджета, до 69 единиц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3. Увеличение доли населения, удовлетворенного информационной открытостью деятельности исполнительных органов области (от числа опрошенных граждан), до 46,3%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4. Увеличение доли молодых людей, вовлеченных в социально-политическую и экономическую деятельность области, до 62% к 2030 году.</a:t>
            </a: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расходов на 2026 год – 0,6%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950" y="804969"/>
            <a:ext cx="2015232" cy="201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42035405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9520" y="1478859"/>
            <a:ext cx="697937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Цель программы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Обеспечение долгосрочной сбалансированности и устойчивости бюджетной системы, повышение качества управления государственными финансами Липецкой области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1600" b="1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Доля в общем объеме расходов на 2026 год – 1,9 %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8150" y="165439"/>
            <a:ext cx="1175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«Управление государственными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финансами и государственным долгом Липецкой области»</a:t>
            </a:r>
            <a:endParaRPr lang="ru-RU" sz="24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1659" y="3685469"/>
            <a:ext cx="11548682" cy="268865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569120"/>
              </p:ext>
            </p:extLst>
          </p:nvPr>
        </p:nvGraphicFramePr>
        <p:xfrm>
          <a:off x="321659" y="3685469"/>
          <a:ext cx="11516667" cy="2688655"/>
        </p:xfrm>
        <a:graphic>
          <a:graphicData uri="http://schemas.openxmlformats.org/drawingml/2006/table">
            <a:tbl>
              <a:tblPr/>
              <a:tblGrid>
                <a:gridCol w="6686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987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2 268,2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2 684,7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2 654,1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860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2 268,2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2 684,7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2 654,1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03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solidFill>
                          <a:srgbClr val="FF0000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21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объема государственного долга к общему объему доходов областного бюджета без учета объема безвозмездных поступлений в отчетном финансовом году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Не более %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85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объема дефицита областного бюджета к общему годовому объему доходов областного бюджета без учета объема безвозмездных поступлений в отчетном финансовом году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Менее %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543966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9" y="1478859"/>
            <a:ext cx="2007861" cy="20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59" y="1519319"/>
            <a:ext cx="1926941" cy="19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37834550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09391" y="3486950"/>
          <a:ext cx="11810331" cy="31487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0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Мера социальной поддержки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Размер среднедушевого дохода </a:t>
                      </a:r>
                    </a:p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 дату обращения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05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(экстренный</a:t>
                      </a:r>
                      <a:r>
                        <a:rPr lang="ru-RU" sz="1400" b="0" u="none" strike="noStrike" baseline="0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ремонт жилых помещений</a:t>
                      </a: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 двукратной величины прожиточного минимума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650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Компенсационные выплаты за присмотр и уход за детьми в дошкольном учреждении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полуторакратной величины прожиточного минимума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77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Субсидии на оплату жилого помещения и коммунальных услуг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величины прожиточного минимума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Ежемесячное пособие в связи с рождением и воспитанием ребенка</a:t>
                      </a:r>
                      <a:endParaRPr lang="ru-RU" sz="1400" b="0" i="1" u="none" strike="noStrike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Оказание государственной социальной помощи на основании социального контракта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выплата на проезд учащимся из малообеспеченных семей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11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</a:t>
                      </a:r>
                    </a:p>
                    <a:p>
                      <a:pPr marL="0" indent="0" algn="ctr" fontAlgn="t">
                        <a:buFont typeface="Wingdings" panose="05000000000000000000" pitchFamily="2" charset="2"/>
                        <a:buNone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(приобретение бытовой техники)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0287" y="22363"/>
            <a:ext cx="997806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u="sng" dirty="0">
                <a:solidFill>
                  <a:srgbClr val="494545"/>
                </a:solidFill>
                <a:latin typeface="+mn-lt"/>
              </a:rPr>
              <a:t>Прожиточный минимум</a:t>
            </a:r>
          </a:p>
          <a:p>
            <a:pPr algn="ctr">
              <a:lnSpc>
                <a:spcPct val="110000"/>
              </a:lnSpc>
            </a:pPr>
            <a:r>
              <a:rPr lang="ru-RU" sz="1500" b="1" dirty="0">
                <a:solidFill>
                  <a:srgbClr val="494545"/>
                </a:solidFill>
                <a:latin typeface="+mn-lt"/>
              </a:rPr>
              <a:t> - </a:t>
            </a:r>
            <a:r>
              <a:rPr lang="ru-RU" b="1" dirty="0">
                <a:solidFill>
                  <a:srgbClr val="494545"/>
                </a:solidFill>
                <a:latin typeface="+mn-lt"/>
              </a:rPr>
              <a:t>минимальная необходимая для обеспечения жизнедеятельности сумма доходов гражданина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8013" y="2253700"/>
            <a:ext cx="11761709" cy="1233250"/>
            <a:chOff x="-1" y="3081938"/>
            <a:chExt cx="12190595" cy="863943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1" y="3081938"/>
              <a:ext cx="12190595" cy="396330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accent3">
                      <a:lumMod val="50000"/>
                    </a:schemeClr>
                  </a:solidFill>
                </a:rPr>
                <a:t>Предназначен для оказания необходимой государственной социальной помощи и предоставления мер социальной поддержки малоимущим гражданам</a:t>
              </a:r>
            </a:p>
          </p:txBody>
        </p:sp>
        <p:sp>
          <p:nvSpPr>
            <p:cNvPr id="24" name="Стрелка вниз 23"/>
            <p:cNvSpPr/>
            <p:nvPr/>
          </p:nvSpPr>
          <p:spPr>
            <a:xfrm>
              <a:off x="1369040" y="3544386"/>
              <a:ext cx="3121123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Стрелка вниз 24"/>
            <p:cNvSpPr/>
            <p:nvPr/>
          </p:nvSpPr>
          <p:spPr>
            <a:xfrm>
              <a:off x="8490394" y="3540179"/>
              <a:ext cx="2837076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63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1" y="859396"/>
            <a:ext cx="11915774" cy="1200435"/>
            <a:chOff x="-11481" y="1507342"/>
            <a:chExt cx="11915774" cy="135838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-11481" y="1507342"/>
              <a:ext cx="11915774" cy="1321494"/>
              <a:chOff x="0" y="1371601"/>
              <a:chExt cx="11915774" cy="1321494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9" y="1371601"/>
                <a:ext cx="11039475" cy="1321494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0" y="1746610"/>
                <a:ext cx="2733675" cy="573420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24701" y="1768667"/>
              <a:ext cx="3048367" cy="835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Ежегодно устанавливается </a:t>
              </a:r>
            </a:p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постановлением Правительства Липецкой области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460880" y="1507342"/>
              <a:ext cx="4443412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2026 год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15 719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17 134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13 518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15 247 руб.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169164" y="1507462"/>
              <a:ext cx="4104447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2025 год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в расчете на душу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14 718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трудоспособного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16 043 руб.                  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пенсионеров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12 657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детей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14 276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5307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967796" y="60960"/>
            <a:ext cx="9600318" cy="90446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16 472,0</a:t>
            </a:r>
          </a:p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71" name="Пятиугольник 70"/>
          <p:cNvSpPr/>
          <p:nvPr/>
        </p:nvSpPr>
        <p:spPr>
          <a:xfrm>
            <a:off x="-10142" y="5164202"/>
            <a:ext cx="12245011" cy="1075679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3" name="Пятиугольник 72"/>
          <p:cNvSpPr/>
          <p:nvPr/>
        </p:nvSpPr>
        <p:spPr>
          <a:xfrm>
            <a:off x="-8070" y="3846418"/>
            <a:ext cx="12192006" cy="1236528"/>
          </a:xfrm>
          <a:prstGeom prst="homePlate">
            <a:avLst>
              <a:gd name="adj" fmla="val 30807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4" name="Пятиугольник 73"/>
          <p:cNvSpPr/>
          <p:nvPr/>
        </p:nvSpPr>
        <p:spPr>
          <a:xfrm>
            <a:off x="56920" y="2891743"/>
            <a:ext cx="12135080" cy="89833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5" name="Пятиугольник 74"/>
          <p:cNvSpPr/>
          <p:nvPr/>
        </p:nvSpPr>
        <p:spPr>
          <a:xfrm>
            <a:off x="40792" y="1757257"/>
            <a:ext cx="12143144" cy="1089529"/>
          </a:xfrm>
          <a:prstGeom prst="homePlate">
            <a:avLst>
              <a:gd name="adj" fmla="val 4171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6" name="Пятиугольник 75"/>
          <p:cNvSpPr/>
          <p:nvPr/>
        </p:nvSpPr>
        <p:spPr>
          <a:xfrm>
            <a:off x="-6" y="982536"/>
            <a:ext cx="12192006" cy="725091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0523" y="926260"/>
            <a:ext cx="6845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ежемесячных и единовременных пособий на ребенка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ежемесячного пособия в связи с рождением и воспитанием ребенка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многодетным семьям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Компенсация части родительской платы за содержание ребенка в дошкольных учреждениях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50523" y="1754790"/>
            <a:ext cx="724147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Единовременные денежные выплаты при всех формах устройства ребенка в семью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пособия на содержание  детей в опекунских и приемных семьях, </a:t>
            </a:r>
            <a:r>
              <a:rPr lang="ru-RU" sz="1200" dirty="0">
                <a:solidFill>
                  <a:srgbClr val="474343"/>
                </a:solidFill>
                <a:latin typeface="Calibri"/>
                <a:cs typeface="Times New Roman" panose="02020603050405020304" pitchFamily="18" charset="0"/>
              </a:rPr>
              <a:t>вознаграждение приемному родителю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Социальная поддержка детей-сирот и детей, оставшихся без попечения родителей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Ежемесячная денежная компенсация расходов по договору найма (поднайма) жилого помещения детям-сиротам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44452" y="2881666"/>
            <a:ext cx="71157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Социальные выплаты на питание школьников и студентов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Стипендии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 на транспорте школьникам и студентам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студентов, обучающихся по медицинскому профилю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50523" y="5164202"/>
            <a:ext cx="7261977" cy="1075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15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Обеспечение лекарственными средствами граждан, страдающих социально-значимыми заболеваниями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15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Поддержка доноров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Оказание высокотехнологичной медицинской помощи за пределами области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Санаторно-курортное лечение неработающим пенсионерам или неработающим гражданам, перенесшим заболевания сердца, меры социальной поддержки инвалидов и детей-инвалидов, которым установлен кохлеарный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имплант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3943" y="3836818"/>
            <a:ext cx="713549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денежные выплаты ветеранам труда, труженикам тыла, реабилитированным и репрессированным гражданам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Адресная и материальная (экстремальная) помощь</a:t>
            </a:r>
          </a:p>
          <a:p>
            <a:pPr marL="26670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Субсидии на оплату жилого помещения и коммунальных услуг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Бесплатное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зубо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слухопротезирование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пенсионеров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медицинских работников, учителей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28084" y="3919"/>
            <a:ext cx="81050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Расходы на предоставление мер социальной 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поддержки гражданам из областного бюджета  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302145" y="990925"/>
            <a:ext cx="4488923" cy="72384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Гарантии семьям с детьми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302146" y="1910280"/>
            <a:ext cx="4488920" cy="778547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Социальное обеспечение детей-сирот, приемных и опекунских семей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302147" y="2932834"/>
            <a:ext cx="4488918" cy="81615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b="1" dirty="0">
                <a:solidFill>
                  <a:srgbClr val="474343"/>
                </a:solidFill>
              </a:rPr>
              <a:t>Поддержка школьников и студентов, летний отдых и оздоровление детей 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302147" y="3902370"/>
            <a:ext cx="4488919" cy="116412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Поддержка граждан старшего поколения, ветеранов и инвалидов,  малоимущих граждан и иное социальное обеспечение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302148" y="5343689"/>
            <a:ext cx="4488924" cy="716703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поддержки граждан в сфере здравоохранения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64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6" y="6297342"/>
            <a:ext cx="12192006" cy="56065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02148" y="6338112"/>
            <a:ext cx="4488924" cy="479120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поддержки отдельных категорий граждан в связи с проведением СВО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944452" y="6355566"/>
            <a:ext cx="6845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Предоставление мер социальной поддержки отдельным категориям граждан в связи с проведением  специальной военной операции и членам их семей</a:t>
            </a:r>
          </a:p>
        </p:txBody>
      </p:sp>
    </p:spTree>
    <p:extLst>
      <p:ext uri="{BB962C8B-B14F-4D97-AF65-F5344CB8AC3E}">
        <p14:creationId xmlns:p14="http://schemas.microsoft.com/office/powerpoint/2010/main" val="5764007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ятиугольник 28"/>
          <p:cNvSpPr/>
          <p:nvPr/>
        </p:nvSpPr>
        <p:spPr>
          <a:xfrm>
            <a:off x="96714" y="4577170"/>
            <a:ext cx="10663434" cy="2280829"/>
          </a:xfrm>
          <a:prstGeom prst="homePlate">
            <a:avLst>
              <a:gd name="adj" fmla="val 2775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8062" y="4604971"/>
            <a:ext cx="10622086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Многодетным семьям предусмотрены меры социальной поддержки на сумму 479,4 млн. руб. в 2026 году,  </a:t>
            </a:r>
          </a:p>
          <a:p>
            <a:pPr marL="873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527,6 млн.руб. в 2027 году, 498,0  млн. руб. в 2028 году:</a:t>
            </a:r>
          </a:p>
          <a:p>
            <a:pPr marL="87313" marR="0" lvl="0" indent="2730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обеспечение школьной и спортивной формой;</a:t>
            </a:r>
          </a:p>
          <a:p>
            <a:pPr marL="87313" marR="0" lvl="0" indent="2730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компенсация части стоимости обучения детей по образовательным программам среднего профессионального образования;</a:t>
            </a:r>
          </a:p>
          <a:p>
            <a:pPr marL="87313" marR="0" lvl="0" indent="2730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оплата коммунальных услуг в размере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30 процентов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для семей с тремя детьми, в размере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50 процентов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для семей с 4 - 6 детьми и в размере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100 процентов 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для семей с 7 и более детьми;</a:t>
            </a:r>
          </a:p>
          <a:p>
            <a:pPr marL="87313" marR="0" lvl="0" indent="2730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оплата в размере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30 процентов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топлива семьям, проживающим в домах, не имеющих центрального отопления;</a:t>
            </a:r>
          </a:p>
          <a:p>
            <a:pPr marL="87313" marR="0" lvl="0" indent="2730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оплата в размере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50 процентов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стоимости газификации жилья;</a:t>
            </a:r>
          </a:p>
          <a:p>
            <a:pPr marL="87313" marR="0" lvl="0" indent="2730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компенсация в размере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50 процентов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стоимости подключения жилого помещения к централизованной системе холодного водоснабжения;</a:t>
            </a:r>
          </a:p>
          <a:p>
            <a:pPr marL="87313" marR="0" lvl="0" indent="2730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предоставление бесплатного проезда на автомобильном транспорте общего пользования.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19048" y="848363"/>
            <a:ext cx="10296523" cy="1079450"/>
          </a:xfrm>
          <a:prstGeom prst="homePlate">
            <a:avLst>
              <a:gd name="adj" fmla="val 33958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44" y="4967685"/>
            <a:ext cx="1837831" cy="19387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441" y="243655"/>
            <a:ext cx="1914525" cy="1914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8" y="2492898"/>
            <a:ext cx="2090721" cy="20425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ятиугольник 27"/>
          <p:cNvSpPr/>
          <p:nvPr/>
        </p:nvSpPr>
        <p:spPr>
          <a:xfrm>
            <a:off x="2368408" y="2031118"/>
            <a:ext cx="9747389" cy="2504301"/>
          </a:xfrm>
          <a:prstGeom prst="homePlate">
            <a:avLst>
              <a:gd name="adj" fmla="val 2710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1840" name="Содержимое 6"/>
          <p:cNvSpPr txBox="1">
            <a:spLocks/>
          </p:cNvSpPr>
          <p:nvPr/>
        </p:nvSpPr>
        <p:spPr bwMode="auto">
          <a:xfrm>
            <a:off x="10032441" y="2492898"/>
            <a:ext cx="70485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.</a:t>
            </a:r>
          </a:p>
          <a:p>
            <a:pPr marL="85725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1741851" name="TextBox 19"/>
          <p:cNvSpPr txBox="1">
            <a:spLocks noChangeArrowheads="1"/>
          </p:cNvSpPr>
          <p:nvPr/>
        </p:nvSpPr>
        <p:spPr bwMode="auto">
          <a:xfrm>
            <a:off x="11567587" y="6581778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8062" y="865983"/>
            <a:ext cx="986970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Обеспечена гарантированная поддержка малоимущих граждан с  детьми: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2730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выплата ежемесячного пособия в связи с рождением и воспитанием ребенка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     (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2 398,5 тыс. руб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. в 2026 году,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2 508,2 тыс. руб.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в 2027 году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2 816,4 тыс. руб.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в 2028 году);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305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     размер ежемесячного пособия зависит от размера среднедушевого дохода семьи на дату обращения;</a:t>
            </a:r>
          </a:p>
          <a:p>
            <a:pPr marL="0" marR="0" lvl="0" indent="273050" algn="just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предоставление путевки на санаторно-курортное лечение беременным женщинам из малоимущих молодых семей.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75076" y="2158180"/>
            <a:ext cx="9747389" cy="2162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Улучшение демографической ситуации: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единовременная социальная выплата лицам из числа детей-сирот  и детей, оставшихся без попечения родителей, в связи с рождением ребенка (детей) в размере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30 тыс. руб.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;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единовременная социальная выплата в связи с рождением (усыновлением) третьего и последующих детей или детей-  близнецов  – в размере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113,6 тыс. руб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. (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166,1 млн. руб.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в 2026 году, по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167,3 млн. руб.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в 2027 и 2028 годах ежегодно);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единовременная выплата при рождении третьего или последующего ребенка в молодой семье в размере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300 тыс. руб.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(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125,4 млн. руб.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в 2026 году,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132,3 млн. руб.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в 2027 году,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140,2 млн. руб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. в 2028 году);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единовременная социальная выплата при рождении троих или более детей одновременно в размере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1 200 тыс. руб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.;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единовременная социальная выплата женщинам, родившим первого ребенка в возрасте от 18 до 24 лет в размере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85 тыс. руб.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выплата компенсации части родительской платы за присмотр и уход за детьми в образовательных организациях, реализующих основную общеобразовательную программу дошкольного образования (по </a:t>
            </a: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171,4 млн. руб. </a:t>
            </a: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ежегодно).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65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72541" y="142419"/>
            <a:ext cx="1064691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946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Гарантии семьям с детьми    </a:t>
            </a:r>
            <a:r>
              <a:rPr kumimoji="0" lang="ru-RU" sz="2800" b="1" i="0" u="sng" strike="noStrike" kern="1200" cap="none" spc="0" normalizeH="0" baseline="0" noProof="0" dirty="0">
                <a:ln>
                  <a:noFill/>
                </a:ln>
                <a:solidFill>
                  <a:srgbClr val="92D05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3 442,7 млн. руб.</a:t>
            </a:r>
            <a:endParaRPr kumimoji="0" lang="ru-RU" sz="2800" b="0" i="0" u="sng" strike="noStrike" kern="1200" cap="none" spc="0" normalizeH="0" baseline="0" noProof="0" dirty="0">
              <a:ln>
                <a:noFill/>
              </a:ln>
              <a:solidFill>
                <a:srgbClr val="92D05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4036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824486" y="-4376"/>
            <a:ext cx="9594972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946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Социальное обеспечение детей-сирот, приемных и опекунских семей – </a:t>
            </a:r>
            <a:r>
              <a:rPr kumimoji="0" lang="ru-RU" sz="3000" b="1" i="0" u="sng" strike="noStrike" kern="1200" cap="none" spc="0" normalizeH="0" baseline="0" noProof="0" dirty="0">
                <a:ln>
                  <a:noFill/>
                </a:ln>
                <a:solidFill>
                  <a:srgbClr val="92D05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551,4 млн. руб.</a:t>
            </a:r>
            <a:endParaRPr kumimoji="0" lang="ru-RU" sz="2400" b="0" i="0" u="sng" strike="noStrike" kern="1200" cap="none" spc="0" normalizeH="0" baseline="0" noProof="0" dirty="0">
              <a:ln>
                <a:noFill/>
              </a:ln>
              <a:solidFill>
                <a:srgbClr val="92D05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67113" y="1011286"/>
            <a:ext cx="9233642" cy="2731644"/>
          </a:xfrm>
          <a:prstGeom prst="homePlate">
            <a:avLst>
              <a:gd name="adj" fmla="val 3494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Общий объем средств, направленный на поддержку приемных и опекунских семей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384,8</a:t>
            </a: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млн. руб.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в том числе: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единовременная выплата при устройстве  в семью детей - от 0 до 7 лет 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размере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тыс. руб.,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старше 7 лет и детей-инвалидов 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размере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тыс.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(по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20,5 млн. руб.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ежегодно);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содержание ребенка в приемных и опекунских семьях (расходы на личные нужды, проезд, коммунальные услуги, бытовые услуги, приобретение предметов личной гигиены, мебели, мягкого инвентаря и др.) в размере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12 976 руб. до 14 884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зависимости от возраста ребенка и места проживания (по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297,0 млн.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ежегодно);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вознаграждение приемному родителю в размере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6 747 руб. до 31 308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зависимости от количества приемных детей (по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55,8 млн.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ежегодно).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2080499" y="3777858"/>
            <a:ext cx="10111501" cy="3111151"/>
          </a:xfrm>
          <a:prstGeom prst="homePlate">
            <a:avLst>
              <a:gd name="adj" fmla="val 3607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Социальная поддержка детей-сирот –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166,6</a:t>
            </a: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млн. руб.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ежемесячная денежная выплата в связи с усыновлением (удочерением) ребенка сироты или ребенка, оставшегося без попечения родителей 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размере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15 247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55,8 млн.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ежегодно);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социальная поддержка детей-сирот и детей, оставшихся без попечения родителей (расходы на личные нужды, проезд, коммунальные услуги, бытовые услуги, приобретение предметов личной гигиены, учебной литературы и письменных принадлежностей, мебели, мягкого инвентаря и др.)  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99,2 млн.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ежегодно;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единовременная выплата детям-сиротам на ремонт жилья в размере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тыс.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2,4 млн. руб.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ежегодно);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ежемесячная денежная компенсация расходов по договору найма (поднайма) жилого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помещения детям-сиротам (по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7,4 млн. руб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946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946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ежегодно);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компенсация стоимости проезда к месту лечения и обратно (по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0,5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млн. руб.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ежегодно).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946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" y="4279536"/>
            <a:ext cx="2297309" cy="229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76" y="1011286"/>
            <a:ext cx="2928667" cy="292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13096723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391091" y="-22486"/>
            <a:ext cx="10028367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94659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Поддержка школьников и студентов, летний отдых и оздоровление детей –</a:t>
            </a: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000" b="1" i="0" u="sng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1 631,7 млн. руб.</a:t>
            </a:r>
            <a:endParaRPr kumimoji="0" lang="ru-RU" sz="2400" b="0" i="0" u="sng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250713" y="811212"/>
            <a:ext cx="9837207" cy="5934974"/>
            <a:chOff x="3417737" y="836762"/>
            <a:chExt cx="8426331" cy="5934974"/>
          </a:xfrm>
        </p:grpSpPr>
        <p:graphicFrame>
          <p:nvGraphicFramePr>
            <p:cNvPr id="2" name="Схема 1"/>
            <p:cNvGraphicFramePr/>
            <p:nvPr/>
          </p:nvGraphicFramePr>
          <p:xfrm>
            <a:off x="3417737" y="836762"/>
            <a:ext cx="8426331" cy="59349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459702" y="1169052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1 087,6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млн. руб.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26108" y="2588806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143,4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млн. руб.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59375" y="3363919"/>
              <a:ext cx="158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70754" y="5283271"/>
              <a:ext cx="1053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99097" y="4142593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306,3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млн. руб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itchFamily="18" charset="0"/>
                </a:rPr>
                <a:t>.</a:t>
              </a:r>
              <a:endPara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80" y="5249692"/>
            <a:ext cx="1237928" cy="12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2" y="925278"/>
            <a:ext cx="1549428" cy="15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384087" y="3148536"/>
            <a:ext cx="1230237" cy="1347661"/>
            <a:chOff x="152400" y="152400"/>
            <a:chExt cx="6197600" cy="61976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197600" cy="619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556" y="3050381"/>
              <a:ext cx="1569244" cy="155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67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73A9350-9DC1-439D-8615-60411B6677C4}"/>
              </a:ext>
            </a:extLst>
          </p:cNvPr>
          <p:cNvSpPr/>
          <p:nvPr/>
        </p:nvSpPr>
        <p:spPr>
          <a:xfrm>
            <a:off x="2228545" y="5475042"/>
            <a:ext cx="1248817" cy="11434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A8F2B-6F23-4F0A-9144-C1CF20C4BFB7}"/>
              </a:ext>
            </a:extLst>
          </p:cNvPr>
          <p:cNvSpPr txBox="1"/>
          <p:nvPr/>
        </p:nvSpPr>
        <p:spPr>
          <a:xfrm>
            <a:off x="2207339" y="5652472"/>
            <a:ext cx="12594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94,4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0331483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лилиния 6">
            <a:extLst>
              <a:ext uri="{FF2B5EF4-FFF2-40B4-BE49-F238E27FC236}">
                <a16:creationId xmlns:a16="http://schemas.microsoft.com/office/drawing/2014/main" id="{E75BA273-0143-44FD-9FB5-BEEC357F978B}"/>
              </a:ext>
            </a:extLst>
          </p:cNvPr>
          <p:cNvSpPr/>
          <p:nvPr/>
        </p:nvSpPr>
        <p:spPr>
          <a:xfrm>
            <a:off x="738230" y="3558400"/>
            <a:ext cx="10964411" cy="623865"/>
          </a:xfrm>
          <a:custGeom>
            <a:avLst/>
            <a:gdLst>
              <a:gd name="connsiteX0" fmla="*/ 0 w 9539036"/>
              <a:gd name="connsiteY0" fmla="*/ 283351 h 1700074"/>
              <a:gd name="connsiteX1" fmla="*/ 283351 w 9539036"/>
              <a:gd name="connsiteY1" fmla="*/ 0 h 1700074"/>
              <a:gd name="connsiteX2" fmla="*/ 9255685 w 9539036"/>
              <a:gd name="connsiteY2" fmla="*/ 0 h 1700074"/>
              <a:gd name="connsiteX3" fmla="*/ 9539036 w 9539036"/>
              <a:gd name="connsiteY3" fmla="*/ 283351 h 1700074"/>
              <a:gd name="connsiteX4" fmla="*/ 9539036 w 9539036"/>
              <a:gd name="connsiteY4" fmla="*/ 1416723 h 1700074"/>
              <a:gd name="connsiteX5" fmla="*/ 9255685 w 9539036"/>
              <a:gd name="connsiteY5" fmla="*/ 1700074 h 1700074"/>
              <a:gd name="connsiteX6" fmla="*/ 283351 w 9539036"/>
              <a:gd name="connsiteY6" fmla="*/ 1700074 h 1700074"/>
              <a:gd name="connsiteX7" fmla="*/ 0 w 9539036"/>
              <a:gd name="connsiteY7" fmla="*/ 1416723 h 1700074"/>
              <a:gd name="connsiteX8" fmla="*/ 0 w 9539036"/>
              <a:gd name="connsiteY8" fmla="*/ 283351 h 170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036" h="1700074">
                <a:moveTo>
                  <a:pt x="0" y="283351"/>
                </a:moveTo>
                <a:cubicBezTo>
                  <a:pt x="0" y="126861"/>
                  <a:pt x="126861" y="0"/>
                  <a:pt x="283351" y="0"/>
                </a:cubicBezTo>
                <a:lnTo>
                  <a:pt x="9255685" y="0"/>
                </a:lnTo>
                <a:cubicBezTo>
                  <a:pt x="9412175" y="0"/>
                  <a:pt x="9539036" y="126861"/>
                  <a:pt x="9539036" y="283351"/>
                </a:cubicBezTo>
                <a:lnTo>
                  <a:pt x="9539036" y="1416723"/>
                </a:lnTo>
                <a:cubicBezTo>
                  <a:pt x="9539036" y="1573213"/>
                  <a:pt x="9412175" y="1700074"/>
                  <a:pt x="9255685" y="1700074"/>
                </a:cubicBezTo>
                <a:lnTo>
                  <a:pt x="283351" y="1700074"/>
                </a:lnTo>
                <a:cubicBezTo>
                  <a:pt x="126861" y="1700074"/>
                  <a:pt x="0" y="1573213"/>
                  <a:pt x="0" y="1416723"/>
                </a:cubicBezTo>
                <a:lnTo>
                  <a:pt x="0" y="283351"/>
                </a:lnTo>
                <a:close/>
              </a:path>
            </a:pathLst>
          </a:custGeom>
          <a:gradFill>
            <a:gsLst>
              <a:gs pos="73000">
                <a:schemeClr val="accent3">
                  <a:lumMod val="20000"/>
                  <a:lumOff val="80000"/>
                  <a:alpha val="50000"/>
                </a:schemeClr>
              </a:gs>
              <a:gs pos="15000">
                <a:schemeClr val="accent3">
                  <a:lumMod val="60000"/>
                  <a:lumOff val="40000"/>
                </a:schemeClr>
              </a:gs>
              <a:gs pos="96000">
                <a:schemeClr val="accent2">
                  <a:lumMod val="20000"/>
                  <a:lumOff val="80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3204" tIns="138871" rIns="138871" bIns="138871" numCol="1" spcCol="1270" anchor="ctr" anchorCtr="0">
            <a:noAutofit/>
          </a:bodyPr>
          <a:lstStyle/>
          <a:p>
            <a:pPr marL="0" marR="0" lvl="0" indent="0" algn="l" defTabSz="9779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Предоставление путевок детям школьного возраста до 15 лет в загородные оздоровительные лагеря, детям, находящимся в трудной жизненной ситуации, детям из многодетных и малообеспеченных семей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38230" y="287000"/>
            <a:ext cx="11093922" cy="4447160"/>
            <a:chOff x="-2871214" y="-2500317"/>
            <a:chExt cx="13932700" cy="5337403"/>
          </a:xfrm>
        </p:grpSpPr>
        <p:sp>
          <p:nvSpPr>
            <p:cNvPr id="5" name="Полилиния 4"/>
            <p:cNvSpPr/>
            <p:nvPr/>
          </p:nvSpPr>
          <p:spPr>
            <a:xfrm>
              <a:off x="-1339384" y="-2500317"/>
              <a:ext cx="11388344" cy="1053062"/>
            </a:xfrm>
            <a:custGeom>
              <a:avLst/>
              <a:gdLst>
                <a:gd name="connsiteX0" fmla="*/ 0 w 9504253"/>
                <a:gd name="connsiteY0" fmla="*/ 175010 h 1050040"/>
                <a:gd name="connsiteX1" fmla="*/ 175010 w 9504253"/>
                <a:gd name="connsiteY1" fmla="*/ 0 h 1050040"/>
                <a:gd name="connsiteX2" fmla="*/ 9329243 w 9504253"/>
                <a:gd name="connsiteY2" fmla="*/ 0 h 1050040"/>
                <a:gd name="connsiteX3" fmla="*/ 9504253 w 9504253"/>
                <a:gd name="connsiteY3" fmla="*/ 175010 h 1050040"/>
                <a:gd name="connsiteX4" fmla="*/ 9504253 w 9504253"/>
                <a:gd name="connsiteY4" fmla="*/ 875030 h 1050040"/>
                <a:gd name="connsiteX5" fmla="*/ 9329243 w 9504253"/>
                <a:gd name="connsiteY5" fmla="*/ 1050040 h 1050040"/>
                <a:gd name="connsiteX6" fmla="*/ 175010 w 9504253"/>
                <a:gd name="connsiteY6" fmla="*/ 1050040 h 1050040"/>
                <a:gd name="connsiteX7" fmla="*/ 0 w 9504253"/>
                <a:gd name="connsiteY7" fmla="*/ 875030 h 1050040"/>
                <a:gd name="connsiteX8" fmla="*/ 0 w 9504253"/>
                <a:gd name="connsiteY8" fmla="*/ 175010 h 105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04253" h="1050040">
                  <a:moveTo>
                    <a:pt x="0" y="175010"/>
                  </a:moveTo>
                  <a:cubicBezTo>
                    <a:pt x="0" y="78355"/>
                    <a:pt x="78355" y="0"/>
                    <a:pt x="175010" y="0"/>
                  </a:cubicBezTo>
                  <a:lnTo>
                    <a:pt x="9329243" y="0"/>
                  </a:lnTo>
                  <a:cubicBezTo>
                    <a:pt x="9425898" y="0"/>
                    <a:pt x="9504253" y="78355"/>
                    <a:pt x="9504253" y="175010"/>
                  </a:cubicBezTo>
                  <a:lnTo>
                    <a:pt x="9504253" y="875030"/>
                  </a:lnTo>
                  <a:cubicBezTo>
                    <a:pt x="9504253" y="971685"/>
                    <a:pt x="9425898" y="1050040"/>
                    <a:pt x="9329243" y="1050040"/>
                  </a:cubicBezTo>
                  <a:lnTo>
                    <a:pt x="175010" y="1050040"/>
                  </a:lnTo>
                  <a:cubicBezTo>
                    <a:pt x="78355" y="1050040"/>
                    <a:pt x="0" y="971685"/>
                    <a:pt x="0" y="875030"/>
                  </a:cubicBezTo>
                  <a:lnTo>
                    <a:pt x="0" y="175010"/>
                  </a:lnTo>
                  <a:close/>
                </a:path>
              </a:pathLst>
            </a:custGeom>
            <a:gradFill>
              <a:gsLst>
                <a:gs pos="73000">
                  <a:schemeClr val="accent3">
                    <a:lumMod val="20000"/>
                    <a:lumOff val="80000"/>
                    <a:alpha val="50000"/>
                  </a:schemeClr>
                </a:gs>
                <a:gs pos="15000">
                  <a:schemeClr val="accent3">
                    <a:lumMod val="60000"/>
                    <a:lumOff val="40000"/>
                  </a:schemeClr>
                </a:gs>
                <a:gs pos="96000">
                  <a:schemeClr val="accent2">
                    <a:lumMod val="20000"/>
                    <a:lumOff val="80000"/>
                    <a:alpha val="1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1472" tIns="107139" rIns="107139" bIns="107139" numCol="1" spcCol="1270" anchor="ctr" anchorCtr="0">
              <a:noAutofit/>
            </a:bodyPr>
            <a:lstStyle/>
            <a:p>
              <a:pPr marL="0" marR="0" lvl="0" indent="0" algn="l" defTabSz="9779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-2871214" y="2336767"/>
              <a:ext cx="13932700" cy="500319"/>
            </a:xfrm>
            <a:custGeom>
              <a:avLst/>
              <a:gdLst>
                <a:gd name="connsiteX0" fmla="*/ 0 w 9539036"/>
                <a:gd name="connsiteY0" fmla="*/ 283351 h 1700074"/>
                <a:gd name="connsiteX1" fmla="*/ 283351 w 9539036"/>
                <a:gd name="connsiteY1" fmla="*/ 0 h 1700074"/>
                <a:gd name="connsiteX2" fmla="*/ 9255685 w 9539036"/>
                <a:gd name="connsiteY2" fmla="*/ 0 h 1700074"/>
                <a:gd name="connsiteX3" fmla="*/ 9539036 w 9539036"/>
                <a:gd name="connsiteY3" fmla="*/ 283351 h 1700074"/>
                <a:gd name="connsiteX4" fmla="*/ 9539036 w 9539036"/>
                <a:gd name="connsiteY4" fmla="*/ 1416723 h 1700074"/>
                <a:gd name="connsiteX5" fmla="*/ 9255685 w 9539036"/>
                <a:gd name="connsiteY5" fmla="*/ 1700074 h 1700074"/>
                <a:gd name="connsiteX6" fmla="*/ 283351 w 9539036"/>
                <a:gd name="connsiteY6" fmla="*/ 1700074 h 1700074"/>
                <a:gd name="connsiteX7" fmla="*/ 0 w 9539036"/>
                <a:gd name="connsiteY7" fmla="*/ 1416723 h 1700074"/>
                <a:gd name="connsiteX8" fmla="*/ 0 w 9539036"/>
                <a:gd name="connsiteY8" fmla="*/ 283351 h 170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39036" h="1700074">
                  <a:moveTo>
                    <a:pt x="0" y="283351"/>
                  </a:moveTo>
                  <a:cubicBezTo>
                    <a:pt x="0" y="126861"/>
                    <a:pt x="126861" y="0"/>
                    <a:pt x="283351" y="0"/>
                  </a:cubicBezTo>
                  <a:lnTo>
                    <a:pt x="9255685" y="0"/>
                  </a:lnTo>
                  <a:cubicBezTo>
                    <a:pt x="9412175" y="0"/>
                    <a:pt x="9539036" y="126861"/>
                    <a:pt x="9539036" y="283351"/>
                  </a:cubicBezTo>
                  <a:lnTo>
                    <a:pt x="9539036" y="1416723"/>
                  </a:lnTo>
                  <a:cubicBezTo>
                    <a:pt x="9539036" y="1573213"/>
                    <a:pt x="9412175" y="1700074"/>
                    <a:pt x="9255685" y="1700074"/>
                  </a:cubicBezTo>
                  <a:lnTo>
                    <a:pt x="283351" y="1700074"/>
                  </a:lnTo>
                  <a:cubicBezTo>
                    <a:pt x="126861" y="1700074"/>
                    <a:pt x="0" y="1573213"/>
                    <a:pt x="0" y="1416723"/>
                  </a:cubicBezTo>
                  <a:lnTo>
                    <a:pt x="0" y="283351"/>
                  </a:lnTo>
                  <a:close/>
                </a:path>
              </a:pathLst>
            </a:custGeom>
            <a:gradFill>
              <a:gsLst>
                <a:gs pos="73000">
                  <a:schemeClr val="accent3">
                    <a:lumMod val="20000"/>
                    <a:lumOff val="80000"/>
                    <a:alpha val="50000"/>
                  </a:schemeClr>
                </a:gs>
                <a:gs pos="15000">
                  <a:schemeClr val="accent3">
                    <a:lumMod val="60000"/>
                    <a:lumOff val="40000"/>
                  </a:schemeClr>
                </a:gs>
                <a:gs pos="96000">
                  <a:schemeClr val="accent2">
                    <a:lumMod val="20000"/>
                    <a:lumOff val="80000"/>
                    <a:alpha val="1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3204" tIns="138871" rIns="138871" bIns="138871" numCol="1" spcCol="1270" anchor="ctr" anchorCtr="0">
              <a:noAutofit/>
            </a:bodyPr>
            <a:lstStyle/>
            <a:p>
              <a:pPr marL="0" marR="0" lvl="0" indent="0" algn="l" defTabSz="9779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Обеспечение деятельности учреждений летнего отдыха и оздоровления детей</a:t>
              </a: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A147CA5-1AA3-4E81-B24D-FB5003B02F20}"/>
              </a:ext>
            </a:extLst>
          </p:cNvPr>
          <p:cNvSpPr/>
          <p:nvPr/>
        </p:nvSpPr>
        <p:spPr>
          <a:xfrm>
            <a:off x="1751615" y="450203"/>
            <a:ext cx="8724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Организация летнего отдыха и оздоровления детей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2A1E76-C15A-44B4-AD34-A744B08F0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64" y="5138865"/>
            <a:ext cx="876604" cy="9113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519E80-C582-4196-B675-658E0FB3D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33" y="5138865"/>
            <a:ext cx="820206" cy="91254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7712331-565D-4D59-8783-9F001F9EA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94" y="5131854"/>
            <a:ext cx="831776" cy="91139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8FF9B51-0789-48FF-ABFC-405A424729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93" y="5124843"/>
            <a:ext cx="831776" cy="92541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64414B-CC68-463C-8280-6C43142E3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19" y="5143150"/>
            <a:ext cx="822611" cy="91521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B2F1DF7-6168-4BEA-B3D7-B8A6FAE37E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48" y="5118304"/>
            <a:ext cx="838251" cy="918490"/>
          </a:xfrm>
          <a:prstGeom prst="rect">
            <a:avLst/>
          </a:prstGeom>
        </p:spPr>
      </p:pic>
      <p:pic>
        <p:nvPicPr>
          <p:cNvPr id="1025" name="Рисунок 1024">
            <a:extLst>
              <a:ext uri="{FF2B5EF4-FFF2-40B4-BE49-F238E27FC236}">
                <a16:creationId xmlns:a16="http://schemas.microsoft.com/office/drawing/2014/main" id="{44D4874B-3A6E-4E7E-B4BA-353C42D90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449" y="5138865"/>
            <a:ext cx="838251" cy="932621"/>
          </a:xfrm>
          <a:prstGeom prst="rect">
            <a:avLst/>
          </a:prstGeom>
        </p:spPr>
      </p:pic>
      <p:pic>
        <p:nvPicPr>
          <p:cNvPr id="1029" name="Рисунок 1028">
            <a:extLst>
              <a:ext uri="{FF2B5EF4-FFF2-40B4-BE49-F238E27FC236}">
                <a16:creationId xmlns:a16="http://schemas.microsoft.com/office/drawing/2014/main" id="{EF72AB6F-124F-455E-9FC6-9782E19D79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647" y="5109621"/>
            <a:ext cx="880282" cy="916488"/>
          </a:xfrm>
          <a:prstGeom prst="rect">
            <a:avLst/>
          </a:prstGeom>
        </p:spPr>
      </p:pic>
      <p:sp>
        <p:nvSpPr>
          <p:cNvPr id="1030" name="Прямоугольник 1029">
            <a:extLst>
              <a:ext uri="{FF2B5EF4-FFF2-40B4-BE49-F238E27FC236}">
                <a16:creationId xmlns:a16="http://schemas.microsoft.com/office/drawing/2014/main" id="{899B52BE-F92B-4C83-8A73-6BD0540EA044}"/>
              </a:ext>
            </a:extLst>
          </p:cNvPr>
          <p:cNvSpPr/>
          <p:nvPr/>
        </p:nvSpPr>
        <p:spPr>
          <a:xfrm>
            <a:off x="567711" y="6168801"/>
            <a:ext cx="11280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Прометей    Альбатрос     Елочка        Орленок       Березка       Лукоморье     Чайка            Олимп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1" name="AutoShape 2">
            <a:extLst>
              <a:ext uri="{FF2B5EF4-FFF2-40B4-BE49-F238E27FC236}">
                <a16:creationId xmlns:a16="http://schemas.microsoft.com/office/drawing/2014/main" id="{C0ACF1BB-D88F-4D50-8F36-F350EA3981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378862" cy="13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B1A5AD2B-831A-4C95-ADB9-75FCDEF97897}"/>
              </a:ext>
            </a:extLst>
          </p:cNvPr>
          <p:cNvSpPr/>
          <p:nvPr/>
        </p:nvSpPr>
        <p:spPr>
          <a:xfrm>
            <a:off x="2669446" y="1465536"/>
            <a:ext cx="1022167" cy="1043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>
            <a:solidFill>
              <a:schemeClr val="accent3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2026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F14B85-EFD0-4855-A6DC-62363811581C}"/>
              </a:ext>
            </a:extLst>
          </p:cNvPr>
          <p:cNvSpPr/>
          <p:nvPr/>
        </p:nvSpPr>
        <p:spPr>
          <a:xfrm>
            <a:off x="502318" y="1923771"/>
            <a:ext cx="36506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40ED0391-4C62-4983-A52F-F699BEA04B8B}"/>
              </a:ext>
            </a:extLst>
          </p:cNvPr>
          <p:cNvSpPr/>
          <p:nvPr/>
        </p:nvSpPr>
        <p:spPr>
          <a:xfrm>
            <a:off x="5542447" y="1459098"/>
            <a:ext cx="1022167" cy="1043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>
            <a:solidFill>
              <a:schemeClr val="accent3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2027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D75455-3F6A-450A-8BBB-6FF1593A8EC6}"/>
              </a:ext>
            </a:extLst>
          </p:cNvPr>
          <p:cNvSpPr/>
          <p:nvPr/>
        </p:nvSpPr>
        <p:spPr>
          <a:xfrm>
            <a:off x="4971047" y="4671104"/>
            <a:ext cx="2228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Наши лагеря: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B3E24D-167A-4C55-84F6-A8FD2380EAE3}"/>
              </a:ext>
            </a:extLst>
          </p:cNvPr>
          <p:cNvSpPr/>
          <p:nvPr/>
        </p:nvSpPr>
        <p:spPr>
          <a:xfrm>
            <a:off x="409582" y="5686701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657577-78B5-4205-826D-54D96A553A64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68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B804414A-F4E6-4675-8171-923BB87CEF1D}"/>
              </a:ext>
            </a:extLst>
          </p:cNvPr>
          <p:cNvSpPr/>
          <p:nvPr/>
        </p:nvSpPr>
        <p:spPr>
          <a:xfrm>
            <a:off x="8415448" y="1459098"/>
            <a:ext cx="1022167" cy="1043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>
            <a:solidFill>
              <a:schemeClr val="accent3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2028</a:t>
            </a: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A5D3A3AB-EDE4-437C-916C-C5B2A215236C}"/>
              </a:ext>
            </a:extLst>
          </p:cNvPr>
          <p:cNvGraphicFramePr>
            <a:graphicFrameLocks noGrp="1"/>
          </p:cNvGraphicFramePr>
          <p:nvPr/>
        </p:nvGraphicFramePr>
        <p:xfrm>
          <a:off x="1823728" y="2714222"/>
          <a:ext cx="8580324" cy="701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60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0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0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1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6</a:t>
                      </a:r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91</a:t>
                      </a:r>
                      <a:r>
                        <a:rPr lang="en-US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,</a:t>
                      </a:r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0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56</a:t>
                      </a:r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2</a:t>
                      </a:r>
                      <a:r>
                        <a:rPr lang="en-US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,</a:t>
                      </a:r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1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4</a:t>
                      </a:r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80</a:t>
                      </a:r>
                      <a:r>
                        <a:rPr lang="en-US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,</a:t>
                      </a:r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0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7413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592106" y="24182"/>
            <a:ext cx="10175343" cy="1496104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428038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4 242,3</a:t>
            </a:r>
          </a:p>
          <a:p>
            <a:pPr marL="0" lvl="1" indent="8428038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59719" y="28716"/>
            <a:ext cx="8164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Поддержка граждан старшего поколения, ветеранов труда,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тружеников тыла, репрессированных, реабилитированных, 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малоимущих граждан и иное социальное обеспечение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отдельных категорий граждан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8859" y="3455657"/>
            <a:ext cx="12143141" cy="883078"/>
            <a:chOff x="48854" y="3587926"/>
            <a:chExt cx="12143142" cy="883078"/>
          </a:xfrm>
        </p:grpSpPr>
        <p:sp>
          <p:nvSpPr>
            <p:cNvPr id="74" name="Пятиугольник 73"/>
            <p:cNvSpPr/>
            <p:nvPr/>
          </p:nvSpPr>
          <p:spPr>
            <a:xfrm>
              <a:off x="48854" y="3587926"/>
              <a:ext cx="12143142" cy="883078"/>
            </a:xfrm>
            <a:prstGeom prst="homePlate">
              <a:avLst>
                <a:gd name="adj" fmla="val 41748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209727" y="3643559"/>
              <a:ext cx="8982269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5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социальный контракт и адресная помощь - предоставляется в виде единовременного (до 350 тыс. руб.) или ежемесячного (в размере величины прожиточного минимума, установленной на дату заключения </a:t>
              </a:r>
              <a:r>
                <a:rPr lang="ru-RU" sz="125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соцконтракта</a:t>
              </a:r>
              <a:r>
                <a:rPr lang="ru-RU" sz="125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 социального пособия;</a:t>
              </a:r>
            </a:p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50" dirty="0">
                  <a:solidFill>
                    <a:srgbClr val="494545"/>
                  </a:solidFill>
                  <a:latin typeface="+mn-lt"/>
                  <a:cs typeface="Times New Roman" panose="02020603050405020304" pitchFamily="18" charset="0"/>
                </a:rPr>
                <a:t>региональный социальный контракт многодетным семьям контракта на реализацию мероприятия по осуществлению индивидуальной предпринимательской деятельности в сфере сельского хозяйства.</a:t>
              </a:r>
              <a:endParaRPr lang="ru-RU" sz="125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1592101" y="3646538"/>
              <a:ext cx="1459979" cy="70526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 </a:t>
              </a:r>
              <a:r>
                <a:rPr lang="ru-RU" sz="2600" b="1" dirty="0">
                  <a:solidFill>
                    <a:srgbClr val="394659"/>
                  </a:solidFill>
                </a:rPr>
                <a:t>515,4</a:t>
              </a:r>
              <a:r>
                <a:rPr lang="ru-RU" sz="2200" b="1" dirty="0">
                  <a:solidFill>
                    <a:srgbClr val="394659"/>
                  </a:solidFill>
                </a:rPr>
                <a:t> млн. руб.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-15734" y="4458578"/>
            <a:ext cx="12143137" cy="1494353"/>
            <a:chOff x="-6" y="4489457"/>
            <a:chExt cx="12143137" cy="1494353"/>
          </a:xfrm>
        </p:grpSpPr>
        <p:sp>
          <p:nvSpPr>
            <p:cNvPr id="73" name="Пятиугольник 72"/>
            <p:cNvSpPr/>
            <p:nvPr/>
          </p:nvSpPr>
          <p:spPr>
            <a:xfrm>
              <a:off x="-6" y="4489457"/>
              <a:ext cx="12143137" cy="1494353"/>
            </a:xfrm>
            <a:prstGeom prst="homePlate">
              <a:avLst>
                <a:gd name="adj" fmla="val 3080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00204" y="4560294"/>
              <a:ext cx="8429994" cy="1352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Субсидии на оплату жилого помещения и коммунальных услуг;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3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зубо</a:t>
              </a: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- и слухопротезирование пенсионеров по старости;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компенсации взносов за капитальный ремонт;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льготы по оплате жилья и коммунальных услуг работникам бюджетной сферы на селе;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возмещение расходов по газификации жилого помещения;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материальная помощь гражданам, находящимся в трудной жизненной ситуации;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иное социальное обеспечение.</a:t>
              </a: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86068" y="4684851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1 965,3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15734" y="6075133"/>
            <a:ext cx="12143141" cy="748144"/>
            <a:chOff x="-4" y="5972746"/>
            <a:chExt cx="12143141" cy="748144"/>
          </a:xfrm>
        </p:grpSpPr>
        <p:sp>
          <p:nvSpPr>
            <p:cNvPr id="71" name="Пятиугольник 70"/>
            <p:cNvSpPr/>
            <p:nvPr/>
          </p:nvSpPr>
          <p:spPr>
            <a:xfrm>
              <a:off x="-4" y="5972746"/>
              <a:ext cx="12143141" cy="716702"/>
            </a:xfrm>
            <a:prstGeom prst="homePlate">
              <a:avLst/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0101" y="6020449"/>
              <a:ext cx="7674743" cy="6324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проезд отдельных категорий граждан (ветераны труда, труженики тыла, реабилитированные и репрессированные граждане, инвалиды, члены семей участников специальной военной операции)</a:t>
              </a:r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1846053" y="6004188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308,8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6" y="1598377"/>
            <a:ext cx="12143143" cy="1773813"/>
            <a:chOff x="0" y="1514110"/>
            <a:chExt cx="12143143" cy="1773813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0" y="1514110"/>
              <a:ext cx="12143143" cy="176117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754161" y="1575146"/>
              <a:ext cx="9131997" cy="1712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3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Более чем 84 148 ветеранам труда</a:t>
              </a: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, труженикам тыла, реабилитированным и репрессированным гражданам предоставляются меры социальной поддержки: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льготная оплата коммунальных услуг;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3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</a:t>
              </a: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- и зубопротезирование, внеочередное оказание медицинской помощи;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ежемесячная денежная выплата в 2026 году: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ветеранам труда – 600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труженикам тыла – 820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реабилитированным лицам – 945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признанным пострадавшими от политических репрессий – 820 рублей. 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178089" y="2056156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1 452,8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496" y="1891794"/>
            <a:ext cx="1213959" cy="12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4" y="5938249"/>
            <a:ext cx="1012872" cy="79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6" y="4509186"/>
            <a:ext cx="948232" cy="9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577460" y="3455657"/>
            <a:ext cx="868589" cy="799339"/>
            <a:chOff x="152400" y="152400"/>
            <a:chExt cx="4876800" cy="48768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48768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665" y="2008665"/>
              <a:ext cx="1164270" cy="1164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3593087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2" y="0"/>
            <a:ext cx="12158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Доходы бюджета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33959" y="4921803"/>
            <a:ext cx="35702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прибыль организаций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доходы физических лиц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акцизы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иные налоги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203982" y="4918617"/>
            <a:ext cx="371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от использования государственного (муниципального) имущества, от платных услуг, оказываемых казенными учреждениями, штрафных санкций за нарушение законодательства, иных неналоговых платежей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416044" y="4918617"/>
            <a:ext cx="34678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в виде финансовой помощи, полученной от бюджетов других уровней бюджетной системы РФ (межбюджетные трансферты), безвозмездные  поступления от организаций и граждан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5222" y="753351"/>
            <a:ext cx="11883757" cy="4237054"/>
            <a:chOff x="395222" y="753351"/>
            <a:chExt cx="11883757" cy="4237054"/>
          </a:xfrm>
        </p:grpSpPr>
        <p:sp>
          <p:nvSpPr>
            <p:cNvPr id="55" name="Стрелка углом 54"/>
            <p:cNvSpPr/>
            <p:nvPr/>
          </p:nvSpPr>
          <p:spPr>
            <a:xfrm flipH="1">
              <a:off x="7074551" y="1252989"/>
              <a:ext cx="4434568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6" name="Пятиугольник 45"/>
            <p:cNvSpPr/>
            <p:nvPr/>
          </p:nvSpPr>
          <p:spPr>
            <a:xfrm rot="16200000">
              <a:off x="5076959" y="3226902"/>
              <a:ext cx="2038082" cy="956914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5" name="Стрелка углом 44"/>
            <p:cNvSpPr/>
            <p:nvPr/>
          </p:nvSpPr>
          <p:spPr>
            <a:xfrm>
              <a:off x="685799" y="1308456"/>
              <a:ext cx="4431649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117449" y="753351"/>
              <a:ext cx="1957103" cy="1891497"/>
              <a:chOff x="2316183" y="2292313"/>
              <a:chExt cx="1971143" cy="18914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2316183" y="2292313"/>
                <a:ext cx="1971143" cy="189149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2581884" y="2567074"/>
                <a:ext cx="1439742" cy="134197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4" name="Группа 3"/>
              <p:cNvGrpSpPr/>
              <p:nvPr/>
            </p:nvGrpSpPr>
            <p:grpSpPr>
              <a:xfrm>
                <a:off x="2819865" y="2791951"/>
                <a:ext cx="963779" cy="892219"/>
                <a:chOff x="170656" y="2409030"/>
                <a:chExt cx="4334669" cy="4334669"/>
              </a:xfrm>
            </p:grpSpPr>
            <p:pic>
              <p:nvPicPr>
                <p:cNvPr id="1331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656" y="2409030"/>
                  <a:ext cx="4334669" cy="4334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1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5614" y="4490636"/>
                  <a:ext cx="2119711" cy="2119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1" name="TextBox 10"/>
            <p:cNvSpPr txBox="1"/>
            <p:nvPr/>
          </p:nvSpPr>
          <p:spPr>
            <a:xfrm>
              <a:off x="8258879" y="3386878"/>
              <a:ext cx="2206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Безвозмездные</a:t>
              </a:r>
            </a:p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поступления</a:t>
              </a:r>
            </a:p>
            <a:p>
              <a:pPr algn="ctr"/>
              <a:r>
                <a:rPr lang="ru-RU" sz="1600" dirty="0">
                  <a:solidFill>
                    <a:srgbClr val="494545"/>
                  </a:solidFill>
                  <a:latin typeface="Calibri"/>
                </a:rPr>
                <a:t>(в т.ч. межбюджетные трансферты) </a:t>
              </a: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373954" y="3244849"/>
              <a:ext cx="1457008" cy="1451149"/>
              <a:chOff x="7710342" y="2154707"/>
              <a:chExt cx="1467460" cy="145114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7710342" y="2154707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7908149" y="2365503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8034493" y="2583585"/>
                <a:ext cx="819158" cy="626632"/>
                <a:chOff x="-7829018" y="1565584"/>
                <a:chExt cx="4876800" cy="487680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829018" y="1565584"/>
                  <a:ext cx="4876800" cy="487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074602" y="3302939"/>
                  <a:ext cx="1367961" cy="1373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5" name="TextBox 4"/>
            <p:cNvSpPr txBox="1"/>
            <p:nvPr/>
          </p:nvSpPr>
          <p:spPr>
            <a:xfrm>
              <a:off x="1852230" y="3630640"/>
              <a:ext cx="1662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Налоговые</a:t>
              </a:r>
            </a:p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доходы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5222" y="3228230"/>
              <a:ext cx="1457008" cy="1451149"/>
              <a:chOff x="676276" y="2430780"/>
              <a:chExt cx="1467460" cy="1451149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676276" y="2430780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874084" y="2641576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25" y="2878492"/>
                <a:ext cx="588963" cy="588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5133915" y="2892925"/>
              <a:ext cx="1924171" cy="2097480"/>
              <a:chOff x="4779513" y="2911330"/>
              <a:chExt cx="1937974" cy="209748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779513" y="2911330"/>
                <a:ext cx="19379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Неналоговые</a:t>
                </a:r>
              </a:p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доходы</a:t>
                </a: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5014771" y="3557661"/>
                <a:ext cx="1467460" cy="1451149"/>
                <a:chOff x="4213166" y="4382180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4213166" y="4382180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4410971" y="4592976"/>
                  <a:ext cx="1071848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5073" y="4853679"/>
                  <a:ext cx="508150" cy="508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49" name="Прямоугольник 48"/>
            <p:cNvSpPr/>
            <p:nvPr/>
          </p:nvSpPr>
          <p:spPr>
            <a:xfrm>
              <a:off x="395222" y="1237433"/>
              <a:ext cx="40699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494545"/>
                  </a:solidFill>
                  <a:latin typeface="Calibri"/>
                </a:rPr>
                <a:t>Разграничение </a:t>
              </a: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доходов бюджета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 установлено Бюджетным кодексом РФ, региональным законодательством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255769" y="1120598"/>
              <a:ext cx="502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Доходы бюджета 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- поступающие в бюджет денежные средства, за исключением средств, являющихся источниками финансирования дефицита бюджета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475179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768760" y="501688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80740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2 571,5</a:t>
            </a:r>
          </a:p>
          <a:p>
            <a:pPr marL="0" marR="0" lvl="1" indent="80740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92D05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marR="0" lvl="1" indent="0" algn="l" defTabSz="12446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marR="0" lvl="1" indent="0" algn="l" defTabSz="12446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99142" y="447761"/>
            <a:ext cx="936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Меры социальной поддержки граждан </a:t>
            </a:r>
          </a:p>
          <a:p>
            <a:pPr marL="0" marR="0" lvl="0" indent="361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в сфере здравоохранения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0" y="1996721"/>
            <a:ext cx="12143143" cy="954734"/>
            <a:chOff x="0" y="2154615"/>
            <a:chExt cx="12143143" cy="1000067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0" y="2154615"/>
              <a:ext cx="12143143" cy="93560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153623" y="2260423"/>
              <a:ext cx="8725373" cy="880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Бесплатные медикаменты </a:t>
              </a:r>
            </a:p>
            <a:p>
              <a:pPr lv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>
                  <a:solidFill>
                    <a:srgbClr val="534F4F"/>
                  </a:solidFill>
                  <a:cs typeface="Times New Roman" panose="02020603050405020304" pitchFamily="18" charset="0"/>
                </a:rPr>
                <a:t>предоставляются льготной категории граждан, в том числе страдающим онкологическими заболеваниями, сахарным диабетом, </a:t>
              </a:r>
              <a:r>
                <a:rPr lang="ru-RU" dirty="0" err="1">
                  <a:solidFill>
                    <a:srgbClr val="534F4F"/>
                  </a:solidFill>
                  <a:cs typeface="Times New Roman" panose="02020603050405020304" pitchFamily="18" charset="0"/>
                </a:rPr>
                <a:t>орфанными</a:t>
              </a:r>
              <a:r>
                <a:rPr lang="ru-RU" dirty="0">
                  <a:solidFill>
                    <a:srgbClr val="534F4F"/>
                  </a:solidFill>
                  <a:cs typeface="Times New Roman" panose="02020603050405020304" pitchFamily="18" charset="0"/>
                </a:rPr>
                <a:t> заболеваниями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02663" y="2274556"/>
              <a:ext cx="1535729" cy="88012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39465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2 509,1</a:t>
              </a:r>
            </a:p>
            <a:p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39465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млн. руб.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60540" y="3717119"/>
            <a:ext cx="12031460" cy="905023"/>
            <a:chOff x="99218" y="2225175"/>
            <a:chExt cx="12143143" cy="1186650"/>
          </a:xfrm>
        </p:grpSpPr>
        <p:sp>
          <p:nvSpPr>
            <p:cNvPr id="31" name="Пятиугольник 30"/>
            <p:cNvSpPr/>
            <p:nvPr/>
          </p:nvSpPr>
          <p:spPr>
            <a:xfrm>
              <a:off x="99218" y="2225175"/>
              <a:ext cx="12143143" cy="118665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102890" y="2276328"/>
              <a:ext cx="7725059" cy="1101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Денежная компенсация донорам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34F4F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rPr>
                <a:t>предоставляется в замен бесплатного питания после безвозмездной сдачи крови и ее компонентов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276505" y="2409266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39465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30,4</a:t>
              </a:r>
            </a:p>
            <a:p>
              <a:pPr marL="0" marR="0" lvl="1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39465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млн. руб.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976" y="2095743"/>
            <a:ext cx="956274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997" y="3724036"/>
            <a:ext cx="850207" cy="85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70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262732" y="5216980"/>
            <a:ext cx="11905727" cy="84363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87749" y="5296542"/>
            <a:ext cx="1535729" cy="684511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3946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14,5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3946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5784" y="5296542"/>
            <a:ext cx="83992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Оказание высокотехнологичной медицинской помощи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за пределами области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997" y="5216980"/>
            <a:ext cx="967077" cy="84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1919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ятиугольник 81">
            <a:extLst>
              <a:ext uri="{FF2B5EF4-FFF2-40B4-BE49-F238E27FC236}">
                <a16:creationId xmlns:a16="http://schemas.microsoft.com/office/drawing/2014/main" id="{5F7F4221-9943-42AE-9610-F029AB073B79}"/>
              </a:ext>
            </a:extLst>
          </p:cNvPr>
          <p:cNvSpPr/>
          <p:nvPr/>
        </p:nvSpPr>
        <p:spPr>
          <a:xfrm>
            <a:off x="1588416" y="21904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endParaRPr lang="ru-RU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1022968"/>
            <a:ext cx="12205045" cy="108182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478565" y="1116666"/>
            <a:ext cx="11324660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Предоставление мер социальной поддержки лицам,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принимающим (принимавшим) участие в специальной военной операции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 членам их семей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0" y="3091337"/>
            <a:ext cx="12143143" cy="93373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961087" y="71881"/>
            <a:ext cx="1142999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rgbClr val="494545"/>
                </a:solidFill>
                <a:latin typeface="+mn-lt"/>
              </a:rPr>
              <a:t>Меры социальной поддержки отдельных категорий граждан в связи с проведением специальной военной операции и членов их семей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71</a:t>
            </a:r>
          </a:p>
        </p:txBody>
      </p:sp>
      <p:sp>
        <p:nvSpPr>
          <p:cNvPr id="19" name="Пятиугольник 18"/>
          <p:cNvSpPr/>
          <p:nvPr/>
        </p:nvSpPr>
        <p:spPr>
          <a:xfrm>
            <a:off x="-13046" y="5080472"/>
            <a:ext cx="12143143" cy="799036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-13045" y="2199674"/>
            <a:ext cx="12143143" cy="83149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0" name="Пятиугольник 39"/>
          <p:cNvSpPr/>
          <p:nvPr/>
        </p:nvSpPr>
        <p:spPr>
          <a:xfrm>
            <a:off x="494374" y="2270008"/>
            <a:ext cx="11253575" cy="69083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Предоставление путевки на санаторно-курортное лечение беременной супруги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участника специальной военной операции</a:t>
            </a:r>
          </a:p>
        </p:txBody>
      </p:sp>
      <p:sp>
        <p:nvSpPr>
          <p:cNvPr id="43" name="Пятиугольник 42"/>
          <p:cNvSpPr/>
          <p:nvPr/>
        </p:nvSpPr>
        <p:spPr>
          <a:xfrm>
            <a:off x="743485" y="5113869"/>
            <a:ext cx="11253575" cy="69727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Компенсационная выплата за присмотр и уход за детьми участников специальной военной операции в образовательной организации, реализующей образовательную программу дошкольного образования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494374" y="3114322"/>
            <a:ext cx="11285194" cy="833836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Ежегодная социальная выплата детям, обучающимся в общеобразовательных организациях, родители которых погибли при участии в специальной военной операции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(в размере 5 000 рублей)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17905" y="4106559"/>
            <a:ext cx="12143143" cy="89273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4" name="Пятиугольник 23"/>
          <p:cNvSpPr/>
          <p:nvPr/>
        </p:nvSpPr>
        <p:spPr>
          <a:xfrm>
            <a:off x="555397" y="4135947"/>
            <a:ext cx="11324659" cy="760793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Обеспечение детей участников специальной военной операции, обучающихся по образовательным программам основного общего и среднего общего образования, бесплатным горячим питанием</a:t>
            </a:r>
          </a:p>
        </p:txBody>
      </p:sp>
      <p:sp>
        <p:nvSpPr>
          <p:cNvPr id="16" name="Пятиугольник 15"/>
          <p:cNvSpPr/>
          <p:nvPr/>
        </p:nvSpPr>
        <p:spPr>
          <a:xfrm>
            <a:off x="-39074" y="5977781"/>
            <a:ext cx="12143143" cy="799036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634584" y="6028663"/>
            <a:ext cx="11253575" cy="69727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Единовременная выплата взамен предоставления земельного участка</a:t>
            </a:r>
          </a:p>
        </p:txBody>
      </p:sp>
    </p:spTree>
    <p:extLst>
      <p:ext uri="{BB962C8B-B14F-4D97-AF65-F5344CB8AC3E}">
        <p14:creationId xmlns:p14="http://schemas.microsoft.com/office/powerpoint/2010/main" val="34519326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48856" y="2785125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ятиугольник 41"/>
          <p:cNvSpPr/>
          <p:nvPr/>
        </p:nvSpPr>
        <p:spPr>
          <a:xfrm>
            <a:off x="212079" y="289894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учащиеся и студенты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из </a:t>
            </a:r>
            <a:r>
              <a:rPr lang="ru-RU">
                <a:solidFill>
                  <a:srgbClr val="474343"/>
                </a:solidFill>
              </a:rPr>
              <a:t>многодетных семей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1056518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1395354" y="1205489"/>
            <a:ext cx="7917476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ветераны труда, труженики тыла, </a:t>
            </a:r>
          </a:p>
          <a:p>
            <a:pPr indent="542925" algn="ctr"/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реабилитированные и репрессированные граждане, инвалиды, члены семей участников специальной военной операции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798980" y="1494146"/>
            <a:ext cx="333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без ограничения числа поездок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2143" y="1285552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308,8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129556" y="3246561"/>
            <a:ext cx="2675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бесплатный проезд</a:t>
            </a:r>
          </a:p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2142" y="3007189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120,0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48856" y="4548426"/>
            <a:ext cx="12143143" cy="208097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50261" y="4613992"/>
            <a:ext cx="463392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 300 руб.</a:t>
            </a:r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с сентября по июль</a:t>
            </a:r>
          </a:p>
          <a:p>
            <a:pPr lvl="0"/>
            <a:endParaRPr lang="ru-RU" sz="2600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endParaRPr lang="ru-RU" b="1" u="sng" dirty="0">
              <a:solidFill>
                <a:srgbClr val="474343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b="1" u="sng" dirty="0">
                <a:solidFill>
                  <a:srgbClr val="474343"/>
                </a:solidFill>
                <a:cs typeface="Times New Roman" panose="02020603050405020304" pitchFamily="18" charset="0"/>
              </a:rPr>
              <a:t>бесплатный проезд </a:t>
            </a:r>
          </a:p>
          <a:p>
            <a:pPr lvl="0" algn="ctr"/>
            <a:r>
              <a:rPr lang="ru-RU" b="1" dirty="0">
                <a:solidFill>
                  <a:srgbClr val="474343"/>
                </a:solidFill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62000" y="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Льготный проезд для граждан на территории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</a:p>
        </p:txBody>
      </p:sp>
      <p:sp>
        <p:nvSpPr>
          <p:cNvPr id="57" name="Пятиугольник 56"/>
          <p:cNvSpPr/>
          <p:nvPr/>
        </p:nvSpPr>
        <p:spPr>
          <a:xfrm>
            <a:off x="302141" y="4846947"/>
            <a:ext cx="7284094" cy="598042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524000" algn="ctr"/>
            <a:r>
              <a:rPr lang="ru-RU" dirty="0">
                <a:solidFill>
                  <a:srgbClr val="474343"/>
                </a:solidFill>
              </a:rPr>
              <a:t>учащиеся и студенты из малообеспеченных семей</a:t>
            </a:r>
          </a:p>
          <a:p>
            <a:pPr indent="1524000" algn="ctr"/>
            <a:r>
              <a:rPr lang="ru-RU" b="1" u="sng" dirty="0">
                <a:solidFill>
                  <a:srgbClr val="474343"/>
                </a:solidFill>
              </a:rPr>
              <a:t>(2 212 чел.)</a:t>
            </a:r>
          </a:p>
        </p:txBody>
      </p:sp>
      <p:sp>
        <p:nvSpPr>
          <p:cNvPr id="58" name="Пятиугольник 57"/>
          <p:cNvSpPr/>
          <p:nvPr/>
        </p:nvSpPr>
        <p:spPr>
          <a:xfrm>
            <a:off x="212080" y="5837164"/>
            <a:ext cx="7284094" cy="62526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38275" algn="ctr"/>
            <a:r>
              <a:rPr lang="ru-RU" dirty="0">
                <a:solidFill>
                  <a:srgbClr val="474343"/>
                </a:solidFill>
              </a:rPr>
              <a:t>учащиеся и студенты, родители которых</a:t>
            </a:r>
          </a:p>
          <a:p>
            <a:pPr indent="1438275" algn="ctr"/>
            <a:r>
              <a:rPr lang="ru-RU" dirty="0">
                <a:solidFill>
                  <a:srgbClr val="474343"/>
                </a:solidFill>
              </a:rPr>
              <a:t>инвалиды </a:t>
            </a:r>
            <a:r>
              <a:rPr lang="ru-RU" b="1" u="sng">
                <a:solidFill>
                  <a:srgbClr val="474343"/>
                </a:solidFill>
              </a:rPr>
              <a:t>(68 </a:t>
            </a:r>
            <a:r>
              <a:rPr lang="ru-RU" b="1" u="sng" dirty="0">
                <a:solidFill>
                  <a:srgbClr val="474343"/>
                </a:solidFill>
              </a:rPr>
              <a:t>чел.)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72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2141" y="4994966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7,0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0566885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7093" y="99744"/>
            <a:ext cx="10708257" cy="115486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</a:rPr>
              <a:t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</a:t>
            </a:r>
            <a:r>
              <a:rPr lang="ru-RU" sz="2400" b="1" dirty="0">
                <a:solidFill>
                  <a:srgbClr val="C00000"/>
                </a:solidFill>
              </a:rPr>
              <a:t>10%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494545"/>
                </a:solidFill>
              </a:rPr>
              <a:t>в совокупном доходе семьи: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0286987" y="0"/>
            <a:ext cx="1905013" cy="28575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367112" y="1728926"/>
          <a:ext cx="9872381" cy="351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387446" y="5662609"/>
            <a:ext cx="7899541" cy="5107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494545"/>
                </a:solidFill>
              </a:rPr>
              <a:t>средний размер субсидии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1 700,0 </a:t>
            </a:r>
            <a:r>
              <a:rPr lang="ru-RU" sz="2400" b="1" dirty="0">
                <a:solidFill>
                  <a:srgbClr val="494545"/>
                </a:solidFill>
              </a:rPr>
              <a:t>руб. </a:t>
            </a:r>
            <a:endParaRPr lang="ru-RU" sz="2400" dirty="0">
              <a:solidFill>
                <a:srgbClr val="49454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8832440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112219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1 324,7</a:t>
            </a:r>
          </a:p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45102" y="10312"/>
            <a:ext cx="809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/>
            <a:r>
              <a:rPr lang="ru-RU" sz="2400" b="1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Меры поддержки граждан, направленные на улучшение жилищных условий, в рамках жилищных программ  Липецкой  области на 2026 – 2028 годы</a:t>
            </a:r>
          </a:p>
        </p:txBody>
      </p:sp>
      <p:sp>
        <p:nvSpPr>
          <p:cNvPr id="47" name="Пятиугольник 46"/>
          <p:cNvSpPr/>
          <p:nvPr/>
        </p:nvSpPr>
        <p:spPr>
          <a:xfrm>
            <a:off x="13116" y="3120266"/>
            <a:ext cx="11802025" cy="80200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621818" y="3232484"/>
            <a:ext cx="2144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0,6 млн.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12080" y="3187824"/>
            <a:ext cx="7752897" cy="68913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Государственная поддержка граждан на компенсацию части процентной ставки по целевым займам (кредитам) на приобретение или строительство жилья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0" y="1733577"/>
            <a:ext cx="11548537" cy="53421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534F4F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544764" y="1799802"/>
            <a:ext cx="2598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54 млн.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51205" y="1753631"/>
            <a:ext cx="7672273" cy="49244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Государственная поддержка граждан на приобретение или строительство жилья</a:t>
            </a:r>
          </a:p>
        </p:txBody>
      </p:sp>
      <p:sp>
        <p:nvSpPr>
          <p:cNvPr id="41" name="Пятиугольник 40"/>
          <p:cNvSpPr/>
          <p:nvPr/>
        </p:nvSpPr>
        <p:spPr>
          <a:xfrm>
            <a:off x="139411" y="5696820"/>
            <a:ext cx="11675730" cy="1040110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621818" y="5973994"/>
            <a:ext cx="2239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562,3 млн. руб.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02145" y="5807577"/>
            <a:ext cx="771139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Региональный проект «Развитие жилищного строительства на сельских территориях и повышение уровня благоустройства домовладений»</a:t>
            </a:r>
          </a:p>
        </p:txBody>
      </p:sp>
      <p:sp>
        <p:nvSpPr>
          <p:cNvPr id="51" name="Пятиугольник 50"/>
          <p:cNvSpPr/>
          <p:nvPr/>
        </p:nvSpPr>
        <p:spPr>
          <a:xfrm>
            <a:off x="-23047" y="2394234"/>
            <a:ext cx="11718657" cy="59535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12080" y="2426212"/>
            <a:ext cx="7711398" cy="518476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Государственная поддержка граждан на погашение целевого займа (кредита) на приобретение или строительство жилья при рождении (усыновлении) ребенка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2428" y="124657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Прогнозно будет обеспечена 861 семья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503" y="1483693"/>
            <a:ext cx="1203961" cy="120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617" y="5602847"/>
            <a:ext cx="1203961" cy="120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731" y="2881360"/>
            <a:ext cx="1049571" cy="104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74</a:t>
            </a:r>
          </a:p>
        </p:txBody>
      </p:sp>
      <p:sp>
        <p:nvSpPr>
          <p:cNvPr id="27" name="Пятиугольник 46">
            <a:extLst>
              <a:ext uri="{FF2B5EF4-FFF2-40B4-BE49-F238E27FC236}">
                <a16:creationId xmlns:a16="http://schemas.microsoft.com/office/drawing/2014/main" id="{3C90D30A-FE07-40DE-B3F6-79218F749A7E}"/>
              </a:ext>
            </a:extLst>
          </p:cNvPr>
          <p:cNvSpPr/>
          <p:nvPr/>
        </p:nvSpPr>
        <p:spPr>
          <a:xfrm>
            <a:off x="212080" y="3998489"/>
            <a:ext cx="11603061" cy="88141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8" name="Скругленный прямоугольник 48">
            <a:extLst>
              <a:ext uri="{FF2B5EF4-FFF2-40B4-BE49-F238E27FC236}">
                <a16:creationId xmlns:a16="http://schemas.microsoft.com/office/drawing/2014/main" id="{6CEB5452-D062-4A2D-BD0B-8657ACB914C4}"/>
              </a:ext>
            </a:extLst>
          </p:cNvPr>
          <p:cNvSpPr/>
          <p:nvPr/>
        </p:nvSpPr>
        <p:spPr>
          <a:xfrm>
            <a:off x="212081" y="4101045"/>
            <a:ext cx="7757460" cy="696556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ru-RU" sz="1400" b="1" dirty="0">
              <a:solidFill>
                <a:srgbClr val="394659"/>
              </a:solidFill>
            </a:endParaRPr>
          </a:p>
          <a:p>
            <a:pPr marL="0" lvl="1" algn="ctr"/>
            <a:endParaRPr lang="ru-RU" sz="1400" b="1" dirty="0">
              <a:solidFill>
                <a:srgbClr val="394659"/>
              </a:solidFill>
            </a:endParaRPr>
          </a:p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Государственная поддержка семей (имеющих трех и более детей) на приобретение или строительство жилья, изъявившим желание получить социальную выплату взамен земельного участка или взамен предоставленного земельного участка</a:t>
            </a:r>
            <a:br>
              <a:rPr lang="ru-RU" sz="1400" dirty="0"/>
            </a:br>
            <a:endParaRPr lang="ru-RU" sz="1400" dirty="0"/>
          </a:p>
          <a:p>
            <a:pPr marL="0" lvl="1" algn="ctr"/>
            <a:endParaRPr lang="ru-RU" sz="1400" b="1" dirty="0">
              <a:solidFill>
                <a:srgbClr val="394659"/>
              </a:solidFill>
            </a:endParaRPr>
          </a:p>
        </p:txBody>
      </p:sp>
      <p:sp>
        <p:nvSpPr>
          <p:cNvPr id="29" name="Пятиугольник 50">
            <a:extLst>
              <a:ext uri="{FF2B5EF4-FFF2-40B4-BE49-F238E27FC236}">
                <a16:creationId xmlns:a16="http://schemas.microsoft.com/office/drawing/2014/main" id="{08C9CF25-BA8E-4E22-B8B6-47DBC1BEB16F}"/>
              </a:ext>
            </a:extLst>
          </p:cNvPr>
          <p:cNvSpPr/>
          <p:nvPr/>
        </p:nvSpPr>
        <p:spPr>
          <a:xfrm>
            <a:off x="48856" y="4973373"/>
            <a:ext cx="11766285" cy="59305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CA5B8EA-F58B-4DD5-AD33-2B360A607AA5}"/>
              </a:ext>
            </a:extLst>
          </p:cNvPr>
          <p:cNvSpPr/>
          <p:nvPr/>
        </p:nvSpPr>
        <p:spPr>
          <a:xfrm>
            <a:off x="8506696" y="4178546"/>
            <a:ext cx="3003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24 млн. руб. </a:t>
            </a:r>
          </a:p>
        </p:txBody>
      </p:sp>
      <p:sp>
        <p:nvSpPr>
          <p:cNvPr id="32" name="Скругленный прямоугольник 48">
            <a:extLst>
              <a:ext uri="{FF2B5EF4-FFF2-40B4-BE49-F238E27FC236}">
                <a16:creationId xmlns:a16="http://schemas.microsoft.com/office/drawing/2014/main" id="{416E9A71-9A54-4475-B617-649D6BBBB8C0}"/>
              </a:ext>
            </a:extLst>
          </p:cNvPr>
          <p:cNvSpPr/>
          <p:nvPr/>
        </p:nvSpPr>
        <p:spPr>
          <a:xfrm>
            <a:off x="302146" y="5059383"/>
            <a:ext cx="7662832" cy="461665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Обеспечение жильем молодых семей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7505D24-DA0E-426E-901B-134F067E80BD}"/>
              </a:ext>
            </a:extLst>
          </p:cNvPr>
          <p:cNvSpPr/>
          <p:nvPr/>
        </p:nvSpPr>
        <p:spPr>
          <a:xfrm>
            <a:off x="8537840" y="5010789"/>
            <a:ext cx="2938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542,1 млн. руб. 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6157065-ACED-4AA0-A3D9-C23EC01DEF0E}"/>
              </a:ext>
            </a:extLst>
          </p:cNvPr>
          <p:cNvSpPr/>
          <p:nvPr/>
        </p:nvSpPr>
        <p:spPr>
          <a:xfrm>
            <a:off x="8475958" y="2509828"/>
            <a:ext cx="2939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141,7 млн. руб.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761" y="4080893"/>
            <a:ext cx="1285460" cy="128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8032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287375"/>
            <a:ext cx="11839576" cy="434831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33425" y="89644"/>
            <a:ext cx="1145857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Социальные выплаты на приобретение 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(строительство) жилья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65567" y="2437991"/>
          <a:ext cx="11660863" cy="4061276"/>
        </p:xfrm>
        <a:graphic>
          <a:graphicData uri="http://schemas.openxmlformats.org/drawingml/2006/table">
            <a:tbl>
              <a:tblPr/>
              <a:tblGrid>
                <a:gridCol w="4302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1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6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85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Социальные выплаты в размере:</a:t>
                      </a:r>
                    </a:p>
                  </a:txBody>
                  <a:tcPr marL="72000" marR="72000" marT="8253" marB="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9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Молодые семьи</a:t>
                      </a:r>
                    </a:p>
                  </a:txBody>
                  <a:tcPr marL="72000" marR="36000" marT="36000" marB="3600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(если есть дети 35%) расчетной стоимости жилья; стоимости 18 кв. м.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Государственная программа области «Обеспечение жителей Липецкой области качественным жильем, социальной и инженерной инфраструктурой»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Работники бюджетной сферы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349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Семья (семьи, имеющие трех и более детей),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изъявившие желание получить социальную выплату взамен земельного участка или взамен предоставленного земельного участка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217,36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тыс. руб. 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335">
                <a:tc rowSpan="2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проживающие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на сельских территориях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Государственная программа области «Комплексное развитие сельских территорий Липецкой области»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335">
                <a:tc vMerge="1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Предоставление жилья гражданам по договору найма жилого помещения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1023849"/>
            <a:ext cx="1219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Закон Липецкой области от 25.12.2024 №597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социальных выплатах жителям Липецкой области на приобретение или строительство жилья»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Постановление администрации Липецкой области от 04.07.2025 №341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Порядках выдачи свидетельств о праве на получение социальной выплаты на приобретение или строительство жилья, предоставления социальной выплаты на приобретение или строительство жилья»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«Обеспечение жителей Липецкой области качественным жильем, социальной и инженерной инфраструктурой»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«Комплексное развитие сельских территорий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31371066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6965" y="29775"/>
            <a:ext cx="9978069" cy="10826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6195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педагогических работников и специалистов лесного хозяйства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C46DA2-160D-4788-8DB9-CF04A073B3D3}"/>
              </a:ext>
            </a:extLst>
          </p:cNvPr>
          <p:cNvSpPr/>
          <p:nvPr/>
        </p:nvSpPr>
        <p:spPr>
          <a:xfrm>
            <a:off x="425546" y="1123456"/>
            <a:ext cx="69438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7FAC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Единовременная социальная выплата молодым специалистам из числа педагогических работников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FAC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впервые трудоустроившимся в год окончания организации высшего или профессионального образования в общеобразовательные организации (учителя, учителя-логопеды, учителя-дефектологи, педагоги-психологи, воспитатели, инструкторы по физической культуре, преподаватели-организаторы основ безопасности и защиты Родины, руководители физического воспитания, преподаватели, мастера производственного обучения).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Размер выплаты – от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150 000 руб. до 200 000 руб.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Объем средств областного бюджета: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2026-2028 гг. – по 49,5 млн. руб. ежегодно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842B269-99D0-488D-8CAA-A6E282066356}"/>
              </a:ext>
            </a:extLst>
          </p:cNvPr>
          <p:cNvSpPr/>
          <p:nvPr/>
        </p:nvSpPr>
        <p:spPr>
          <a:xfrm>
            <a:off x="5085557" y="4344213"/>
            <a:ext cx="69029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Социальная выплата молодым специалистам лесного хозяйства,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впервые трудоустроившимся в государственные учреждения лесного хозяйства области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Размер единовременной выплаты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60 000 руб.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Размер ежегодной выплаты (в течение первых трех лет работы) –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60 000 руб.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Объем средств областного бюджета: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2026-2028 гг. – по 180,0 тыс. руб. ежегодно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4AF9703-C843-4BEC-A59A-2A29B479C0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5BBD8E4-370E-470B-A308-7271C1BB81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1A21DE0D-2098-4B32-B305-FE528553E8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27E03C-E21D-4900-A137-680FAB7DA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7303" y="1002516"/>
            <a:ext cx="2893990" cy="2699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50C5C1-B59D-4E53-8B2B-DE336FB11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213" y="3511545"/>
            <a:ext cx="3811684" cy="3973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76</a:t>
            </a:r>
          </a:p>
        </p:txBody>
      </p:sp>
    </p:spTree>
    <p:extLst>
      <p:ext uri="{BB962C8B-B14F-4D97-AF65-F5344CB8AC3E}">
        <p14:creationId xmlns:p14="http://schemas.microsoft.com/office/powerpoint/2010/main" val="8891877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5" y="72690"/>
            <a:ext cx="11496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Расходы на здравоохранение в Липецкой области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в 2026 году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27496" y="1019582"/>
          <a:ext cx="8023424" cy="522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8433793" y="1126453"/>
            <a:ext cx="29944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sng" strike="noStrike" kern="1200" cap="none" spc="0" normalizeH="0" baseline="0" noProof="0" dirty="0">
                <a:ln w="11430"/>
                <a:solidFill>
                  <a:srgbClr val="92D05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33 496,2 рубля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 w="11430"/>
                <a:solidFill>
                  <a:srgbClr val="92D05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на одного жителя области в год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525987"/>
            <a:ext cx="3764756" cy="376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val="35218884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3900" y="-1"/>
            <a:ext cx="11446669" cy="92391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Программа государственных гарантий бесплатного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оказания медицинской помощи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90763" y="2381250"/>
          <a:ext cx="5643288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" y="923918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счет средств обязательного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медицинского страхования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36519" y="923916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счет средств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областного бюджета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6436519" y="2394585"/>
          <a:ext cx="5734050" cy="29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-1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Застрахованным лицам по </a:t>
            </a:r>
            <a:r>
              <a:rPr kumimoji="0" lang="ru-RU" sz="1800" b="1" i="1" u="none" strike="noStrike" kern="1200" cap="none" spc="-10" normalizeH="0" baseline="0" noProof="0" dirty="0" err="1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ОМС</a:t>
            </a:r>
            <a:endParaRPr kumimoji="0" lang="ru-RU" sz="1800" b="1" i="1" u="none" strike="noStrike" kern="1200" cap="none" spc="-1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36519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-1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Застрахованным и незастрахованным лицам по </a:t>
            </a:r>
            <a:r>
              <a:rPr kumimoji="0" lang="ru-RU" sz="1800" b="1" i="1" u="none" strike="noStrike" kern="1200" cap="none" spc="-10" normalizeH="0" baseline="0" noProof="0" dirty="0" err="1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ОМС</a:t>
            </a:r>
            <a:endParaRPr kumimoji="0" lang="ru-RU" sz="1800" b="1" i="1" u="none" strike="noStrike" kern="1200" cap="none" spc="-1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36519" y="5414458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-1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Незастрахованным лицам по </a:t>
            </a:r>
            <a:r>
              <a:rPr kumimoji="0" lang="ru-RU" sz="1800" b="1" i="1" u="none" strike="noStrike" kern="1200" cap="none" spc="-10" normalizeH="0" baseline="0" noProof="0" dirty="0" err="1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ОМС</a:t>
            </a:r>
            <a:endParaRPr kumimoji="0" lang="ru-RU" sz="1800" b="1" i="1" u="none" strike="noStrike" kern="1200" cap="none" spc="-1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6457950" y="5985509"/>
          <a:ext cx="5734050" cy="75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26264203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81217" y="58827"/>
            <a:ext cx="11410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Меры социальной поддержки студентам, обучающимся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по медицинскому профилю</a:t>
            </a:r>
          </a:p>
        </p:txBody>
      </p:sp>
      <p:sp>
        <p:nvSpPr>
          <p:cNvPr id="30" name="Пятиугольник 29"/>
          <p:cNvSpPr/>
          <p:nvPr/>
        </p:nvSpPr>
        <p:spPr>
          <a:xfrm>
            <a:off x="63648" y="3614168"/>
            <a:ext cx="12143143" cy="46994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Студентам образовательных организаций высшего образования, обучающимся на условиях целевого приема –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6,7 тыс. руб. ежемесячно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48857" y="4457160"/>
            <a:ext cx="12143143" cy="79487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Обучающимся по программе ординатуры, обучающимся на условиях не целевого приема –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 тыс. руб. в каждом учебном году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но не более стоимости обучения по программе ординатуры в соответствующем году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103092" y="5535706"/>
            <a:ext cx="12143143" cy="63440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marR="0" lvl="0" indent="0" algn="just" defTabSz="444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Обучающимся по программе ординатуры, обучающимся на условиях целевого приема – </a:t>
            </a:r>
          </a:p>
          <a:p>
            <a:pPr marL="4391025" marR="0" lvl="0" indent="0" algn="just" defTabSz="444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тыс. руб. ежемесячно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126496" y="1264286"/>
            <a:ext cx="1162568" cy="1155068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90958" y="2517956"/>
              <a:ext cx="823931" cy="464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2026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065505" y="1195363"/>
            <a:ext cx="1240002" cy="1203707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9154" y="2519349"/>
              <a:ext cx="772479" cy="4452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2027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246590" y="1203439"/>
            <a:ext cx="1162568" cy="1176169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83427" y="2483165"/>
              <a:ext cx="823931" cy="455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2028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21855" y="1363945"/>
            <a:ext cx="364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Ежемесячные выплаты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студентам медицинских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образовательных организаций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339108" y="2540908"/>
          <a:ext cx="6992280" cy="63326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992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94,4 млн. руб. ежегодно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43" y="2921472"/>
            <a:ext cx="1320814" cy="145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58" y="4550789"/>
            <a:ext cx="1655249" cy="153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79</a:t>
            </a:r>
          </a:p>
        </p:txBody>
      </p:sp>
    </p:spTree>
    <p:extLst>
      <p:ext uri="{BB962C8B-B14F-4D97-AF65-F5344CB8AC3E}">
        <p14:creationId xmlns:p14="http://schemas.microsoft.com/office/powerpoint/2010/main" val="1951161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Виды налогов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748756" y="2080351"/>
            <a:ext cx="6694487" cy="3685252"/>
            <a:chOff x="2759516" y="761825"/>
            <a:chExt cx="6694487" cy="3685252"/>
          </a:xfrm>
        </p:grpSpPr>
        <p:sp>
          <p:nvSpPr>
            <p:cNvPr id="46" name="Пятиугольник 45"/>
            <p:cNvSpPr/>
            <p:nvPr/>
          </p:nvSpPr>
          <p:spPr>
            <a:xfrm rot="5400000">
              <a:off x="5188468" y="1731828"/>
              <a:ext cx="1815064" cy="610122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759516" y="761825"/>
              <a:ext cx="6694487" cy="3685252"/>
              <a:chOff x="2759516" y="761825"/>
              <a:chExt cx="6694487" cy="3685252"/>
            </a:xfrm>
          </p:grpSpPr>
          <p:sp>
            <p:nvSpPr>
              <p:cNvPr id="38" name="Стрелка углом 37"/>
              <p:cNvSpPr/>
              <p:nvPr/>
            </p:nvSpPr>
            <p:spPr>
              <a:xfrm rot="5400000">
                <a:off x="7033209" y="518989"/>
                <a:ext cx="1301157" cy="2661931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Стрелка углом 54"/>
              <p:cNvSpPr/>
              <p:nvPr/>
            </p:nvSpPr>
            <p:spPr>
              <a:xfrm rot="16200000" flipH="1">
                <a:off x="3904361" y="533517"/>
                <a:ext cx="1301157" cy="2632880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5340546" y="761825"/>
                <a:ext cx="1510908" cy="1391857"/>
                <a:chOff x="2316184" y="2292313"/>
                <a:chExt cx="1971143" cy="1891497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2316184" y="2292313"/>
                  <a:ext cx="1971143" cy="189149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4" name="Овал 13"/>
                <p:cNvSpPr/>
                <p:nvPr/>
              </p:nvSpPr>
              <p:spPr>
                <a:xfrm>
                  <a:off x="2581884" y="2567074"/>
                  <a:ext cx="1439742" cy="1341974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4" name="Группа 3"/>
                <p:cNvGrpSpPr/>
                <p:nvPr/>
              </p:nvGrpSpPr>
              <p:grpSpPr>
                <a:xfrm>
                  <a:off x="2819865" y="2791951"/>
                  <a:ext cx="963779" cy="892219"/>
                  <a:chOff x="170656" y="2409030"/>
                  <a:chExt cx="4334669" cy="4334669"/>
                </a:xfrm>
              </p:grpSpPr>
              <p:pic>
                <p:nvPicPr>
                  <p:cNvPr id="1331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0656" y="2409030"/>
                    <a:ext cx="4334669" cy="43346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85614" y="4490636"/>
                    <a:ext cx="2119711" cy="21197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8147129" y="1918407"/>
                <a:ext cx="1146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Местные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759516" y="1918407"/>
                <a:ext cx="1610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Федеральные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2346" y="2470992"/>
                <a:ext cx="1649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Региональные</a:t>
                </a:r>
              </a:p>
            </p:txBody>
          </p:sp>
          <p:grpSp>
            <p:nvGrpSpPr>
              <p:cNvPr id="16" name="Группа 15"/>
              <p:cNvGrpSpPr/>
              <p:nvPr/>
            </p:nvGrpSpPr>
            <p:grpSpPr>
              <a:xfrm>
                <a:off x="7986543" y="2548216"/>
                <a:ext cx="1467460" cy="1451149"/>
                <a:chOff x="9076139" y="2530983"/>
                <a:chExt cx="1467460" cy="1451149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9076139" y="2530983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9273945" y="2741779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5387" y="2978695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362270" y="2995928"/>
                <a:ext cx="1467460" cy="1451149"/>
                <a:chOff x="5383444" y="3135938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5383444" y="3135938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5581250" y="3346734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2692" y="3567658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" name="Группа 11"/>
              <p:cNvGrpSpPr/>
              <p:nvPr/>
            </p:nvGrpSpPr>
            <p:grpSpPr>
              <a:xfrm>
                <a:off x="2792796" y="2548216"/>
                <a:ext cx="1467460" cy="1451149"/>
                <a:chOff x="1696461" y="2514364"/>
                <a:chExt cx="1467460" cy="1451149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1696461" y="2514364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1894267" y="2725160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581" y="2877331"/>
                  <a:ext cx="725215" cy="725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6" name="Прямоугольник 5"/>
          <p:cNvSpPr/>
          <p:nvPr/>
        </p:nvSpPr>
        <p:spPr>
          <a:xfrm>
            <a:off x="142570" y="3159158"/>
            <a:ext cx="2726955" cy="1869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всей территории Российской Федерации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прибыль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доходы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акцизы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иные налоги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0632" y="5780782"/>
            <a:ext cx="7176228" cy="885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субъектов Российской Федерации (регулируются законами субъектов Российской Федерации)</a:t>
            </a: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транспортный налог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55607" y="2918393"/>
            <a:ext cx="2736393" cy="2854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муниципальных образований (регулируются нормативными актами представительных органов муниципальных образований)</a:t>
            </a:r>
          </a:p>
          <a:p>
            <a:pPr>
              <a:lnSpc>
                <a:spcPct val="80000"/>
              </a:lnSpc>
              <a:defRPr sz="1000"/>
            </a:pP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земельный 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туристический налог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10761" y="78408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600" dirty="0">
                <a:solidFill>
                  <a:srgbClr val="494545"/>
                </a:solidFill>
                <a:latin typeface="+mn-lt"/>
              </a:rPr>
              <a:t>Под 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налогом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 понимается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29726" y="1627221"/>
            <a:ext cx="795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УСТАНОВЛЕНЫ НАЛОГОВЫМ КОДЕКСОМ РОССИЙСКОЙ ФЕДЕРАЦИИ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1330820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45547" y="85688"/>
            <a:ext cx="11410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Дополнительные меры поддержки студентам, обучающимся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по медицинскому профилю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154891" y="1336607"/>
            <a:ext cx="1162568" cy="1155068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90958" y="2517956"/>
              <a:ext cx="823931" cy="464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2026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288530" y="1287968"/>
            <a:ext cx="1240002" cy="1203707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9154" y="2519349"/>
              <a:ext cx="772479" cy="4452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2027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499603" y="1336607"/>
            <a:ext cx="1162568" cy="1176169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83427" y="2483165"/>
              <a:ext cx="823931" cy="455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2028</a:t>
              </a:r>
            </a:p>
          </p:txBody>
        </p:sp>
      </p:grp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412390" y="3004508"/>
          <a:ext cx="6992280" cy="63326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992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84,3 млн. руб. ежегодно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8" y="2628961"/>
            <a:ext cx="1320814" cy="145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80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145651" y="4568833"/>
            <a:ext cx="12107473" cy="105074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20000" marR="0" lvl="0" indent="0" algn="just" defTabSz="444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Обучение лиц, имеющих среднее общее образование или среднее профессиональное образование, по программам специалитета на основании договоров с образовательными организациями высшего образования, включая ежемесячную выплату обучающемуся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(стоимость обучения в год от 184,5 тыс. руб. до 240,0 тыс. руб., ежемесячная  выплата в размере 6700 руб.)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54" y="5136258"/>
            <a:ext cx="1300238" cy="152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5651" y="1074212"/>
            <a:ext cx="42073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Компенсация стоимости договоров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обучения,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ежемесячные выплаты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студентам медицинских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образовательных организаций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727" y="3660833"/>
            <a:ext cx="1655249" cy="153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9420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-13" y="3112804"/>
            <a:ext cx="12143143" cy="62037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Единовременная выплата для улучшения бытовых условий выпускникам, трудоустроившимся  на должности специалистов со средним медицинским образованием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ФАПов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работникам выездных бригад скорой медицинской помощи –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тыс. руб. и 100  тыс. руб. соответственно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48857" y="5928101"/>
            <a:ext cx="12143143" cy="39338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Единовременная выплата на приобретение и строительство жилья  -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60%  расчетной стоимости жилья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62148" y="1364089"/>
            <a:ext cx="3853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Выплаты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медицинским работникам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0" y="3986144"/>
            <a:ext cx="12143143" cy="85894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Единовременные компенсационные выплаты медицинским работникам (врачам, фельдшерам, а также акушеркам и медицинским сестрам фельдшерских и фельдшерско-акушерских пунктов), прибывшим (переехавшим) на работу в сельские населенные пункты, либо рабочие поселки, либо поселки городского типа, либо города с населением до 50 тысяч человек (на условиях софинансирования с федеральным бюджетом) </a:t>
            </a:r>
          </a:p>
          <a:p>
            <a:pPr marL="9207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врачам  -  от  1 млн. руб. до 1,5 млн.; фельдшерам, а также акушеркам и медицинским сестрам –  от  0,5 млн. руб. до 0,75 млн. руб.</a:t>
            </a:r>
          </a:p>
        </p:txBody>
      </p:sp>
      <p:grpSp>
        <p:nvGrpSpPr>
          <p:cNvPr id="2" name="Группа 24"/>
          <p:cNvGrpSpPr/>
          <p:nvPr/>
        </p:nvGrpSpPr>
        <p:grpSpPr>
          <a:xfrm>
            <a:off x="7288662" y="1027750"/>
            <a:ext cx="1652571" cy="519027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6039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82807" y="2184515"/>
              <a:ext cx="625178" cy="1118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2026</a:t>
              </a:r>
            </a:p>
          </p:txBody>
        </p:sp>
      </p:grpSp>
      <p:sp>
        <p:nvSpPr>
          <p:cNvPr id="40" name="Пятиугольник 39"/>
          <p:cNvSpPr/>
          <p:nvPr/>
        </p:nvSpPr>
        <p:spPr>
          <a:xfrm>
            <a:off x="-12" y="5106073"/>
            <a:ext cx="12143143" cy="55806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Ежемесячная денежная компенсации за наем (поднаем) врачам работающим на территории муниципальных районов, муниципальных округов  и на территории городских округов – г. Липецк и г. Елец по дефицитным специальностям, и фельдшерам скорой медицинской помощи –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10-15 тыс. руб. ежемесячно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637" y="1160064"/>
            <a:ext cx="1516132" cy="119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1" y="1180849"/>
            <a:ext cx="1516132" cy="120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897567" y="225832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Меры социальной поддержки медицинских работников (1) 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81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grpSp>
        <p:nvGrpSpPr>
          <p:cNvPr id="19" name="Группа 24"/>
          <p:cNvGrpSpPr/>
          <p:nvPr/>
        </p:nvGrpSpPr>
        <p:grpSpPr>
          <a:xfrm>
            <a:off x="7294042" y="1650152"/>
            <a:ext cx="1652571" cy="472336"/>
            <a:chOff x="4761665" y="2026440"/>
            <a:chExt cx="1467460" cy="1451149"/>
          </a:xfrm>
        </p:grpSpPr>
        <p:sp>
          <p:nvSpPr>
            <p:cNvPr id="20" name="Овал 19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82807" y="2195351"/>
              <a:ext cx="625178" cy="1229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2027</a:t>
              </a:r>
            </a:p>
          </p:txBody>
        </p:sp>
      </p:grp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9024568" y="1355938"/>
          <a:ext cx="2627740" cy="126981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7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6981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326,7</a:t>
                      </a:r>
                      <a:r>
                        <a:rPr lang="en-US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 </a:t>
                      </a:r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</a:t>
                      </a:r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. ежегодно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9" name="Группа 24"/>
          <p:cNvGrpSpPr/>
          <p:nvPr/>
        </p:nvGrpSpPr>
        <p:grpSpPr>
          <a:xfrm>
            <a:off x="7322441" y="2345748"/>
            <a:ext cx="1652571" cy="472336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82807" y="2195351"/>
              <a:ext cx="625178" cy="1229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Arial" pitchFamily="34" charset="0"/>
                </a:rPr>
                <a:t>2028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4412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ятиугольник 31"/>
          <p:cNvSpPr/>
          <p:nvPr/>
        </p:nvSpPr>
        <p:spPr>
          <a:xfrm>
            <a:off x="-13" y="3061534"/>
            <a:ext cx="12143143" cy="110921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just" defTabSz="444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Единовременные социальные выплаты врачам государственных медицинских организаций области, впервые трудоустроившимся на территории области по дефицитным специальностям, врачам работавшим в медицинских организациях частной системы здравоохранения, и впоследствии трудоустроившимся в государственные медицинские организации области на вакантные должности по дефицитным специальностям, врачам, ранее работавшим в государственных медицинских организациях области и вновь трудоустроившимся в государственные медицинские организации области на вакантные должности   –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1,5 млн.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69030" y="1452116"/>
            <a:ext cx="3853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Выплаты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медицинским работникам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026" y="1138215"/>
            <a:ext cx="1516132" cy="119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38" y="1266700"/>
            <a:ext cx="1516132" cy="120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36980" y="367573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Меры социальной поддержки медицинских работников (2) 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82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-12" y="4350881"/>
            <a:ext cx="12143143" cy="46440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marR="0" lvl="0" indent="0" algn="just" defTabSz="4445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Единовременная социальная выплата врачам, имеющим ученую степень доктора медицинских наук, впервые трудоустроившимся в государственные медицинские организации области, по специальностям, отнесенным к наиболее дефицитным Правительством области –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5,0 млн. руб.</a:t>
            </a:r>
          </a:p>
        </p:txBody>
      </p:sp>
      <p:sp>
        <p:nvSpPr>
          <p:cNvPr id="37" name="Пятиугольник 30">
            <a:extLst>
              <a:ext uri="{FF2B5EF4-FFF2-40B4-BE49-F238E27FC236}">
                <a16:creationId xmlns:a16="http://schemas.microsoft.com/office/drawing/2014/main" id="{2DD4D0BF-2B06-4A54-A523-A4822D539C2D}"/>
              </a:ext>
            </a:extLst>
          </p:cNvPr>
          <p:cNvSpPr/>
          <p:nvPr/>
        </p:nvSpPr>
        <p:spPr>
          <a:xfrm>
            <a:off x="-11" y="5092748"/>
            <a:ext cx="12143143" cy="39338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400" dirty="0">
                <a:solidFill>
                  <a:srgbClr val="534F4F"/>
                </a:solidFill>
              </a:rPr>
              <a:t>Единовременная социальная выплата врачам, имеющим ученую степень кандидата медицинских наук, впервые трудоустроившимся в государственные медицинские организации области, по специальностям, отнесенным к наиболее дефицитным Правительством области –  </a:t>
            </a:r>
            <a:r>
              <a:rPr lang="ru-RU" sz="1400" b="1" dirty="0">
                <a:solidFill>
                  <a:srgbClr val="534F4F"/>
                </a:solidFill>
              </a:rPr>
              <a:t>3,0 млн. руб.</a:t>
            </a:r>
          </a:p>
        </p:txBody>
      </p:sp>
      <p:sp>
        <p:nvSpPr>
          <p:cNvPr id="38" name="Пятиугольник 30">
            <a:extLst>
              <a:ext uri="{FF2B5EF4-FFF2-40B4-BE49-F238E27FC236}">
                <a16:creationId xmlns:a16="http://schemas.microsoft.com/office/drawing/2014/main" id="{6A808E89-B6BD-40C4-9AFE-46B84340452E}"/>
              </a:ext>
            </a:extLst>
          </p:cNvPr>
          <p:cNvSpPr/>
          <p:nvPr/>
        </p:nvSpPr>
        <p:spPr>
          <a:xfrm>
            <a:off x="-10" y="5780165"/>
            <a:ext cx="12143143" cy="71026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1400" dirty="0">
                <a:solidFill>
                  <a:srgbClr val="534F4F"/>
                </a:solidFill>
              </a:rPr>
              <a:t>Единовременная социальная выплата врачам государственных медицинских организаций области, впервые трудоустроившимся на территории области по специальности «педиатрия», врачам работавшим в медицинских организациях частной системы здравоохранения, и впоследствии трудоустроившимся в государственные медицинские организации области по специальности «педиатрия»  –  </a:t>
            </a:r>
            <a:r>
              <a:rPr lang="ru-RU" sz="1400" b="1" dirty="0">
                <a:solidFill>
                  <a:srgbClr val="534F4F"/>
                </a:solidFill>
              </a:rPr>
              <a:t>3,0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4153591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98229" y="908384"/>
            <a:ext cx="11481827" cy="2436932"/>
            <a:chOff x="98362" y="-18870"/>
            <a:chExt cx="12093638" cy="2798603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114300" y="-18870"/>
              <a:ext cx="12077700" cy="2798603"/>
            </a:xfrm>
            <a:prstGeom prst="homePlate">
              <a:avLst>
                <a:gd name="adj" fmla="val 2546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solidFill>
                  <a:srgbClr val="534F4F"/>
                </a:solidFill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98362" y="495438"/>
              <a:ext cx="1647825" cy="151519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2026 год</a:t>
              </a:r>
              <a:endParaRPr lang="ru-RU" sz="22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0" y="8006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Строительство объектов на территории Липецкой области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230" y="836932"/>
            <a:ext cx="1365694" cy="127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139193" y="994875"/>
            <a:ext cx="8934276" cy="236988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3 </a:t>
            </a:r>
            <a:r>
              <a:rPr lang="ru-RU" sz="1600" b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ФАПов</a:t>
            </a:r>
            <a:r>
              <a:rPr lang="ru-RU" sz="16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 (с. Бутырки),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г.Липецк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(Желтые Пески), Лебедянский (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с.Ольховец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 </a:t>
            </a:r>
            <a:r>
              <a:rPr lang="ru-RU" sz="16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6 ФП:  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 (с. Княжая Байгора и с.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Головщино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Добринский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Хворостянка),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Чаплыгинский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Буховое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с.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Зенкино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Лебедянский (с. Новое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Ракитино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Создание женских консультаций, в том числе в составе других организаций, для оказания медицинской помощи женщинам, в том числе проживающим в сельской местности, поселках городского типа и малых городах </a:t>
            </a:r>
            <a:r>
              <a:rPr lang="ru-RU" sz="1600" b="1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(Данковский и Липецкий МО)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надземного перехода к хирургическому корпусу ГУЗ "Областная детская больница" в г. Липецке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67848" y="512969"/>
            <a:ext cx="9001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7030A0"/>
                </a:solidFill>
                <a:latin typeface="+mn-lt"/>
              </a:rPr>
              <a:t>в рамках национальных проектов и государственных программ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5CBB2-DDF1-49BB-AF83-ECE21B384FFF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83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329505D-8D6F-4183-9797-92EC5893976F}"/>
              </a:ext>
            </a:extLst>
          </p:cNvPr>
          <p:cNvGrpSpPr/>
          <p:nvPr/>
        </p:nvGrpSpPr>
        <p:grpSpPr>
          <a:xfrm>
            <a:off x="425571" y="3467251"/>
            <a:ext cx="11483598" cy="885732"/>
            <a:chOff x="96470" y="-74009"/>
            <a:chExt cx="12113360" cy="3869054"/>
          </a:xfrm>
        </p:grpSpPr>
        <p:sp>
          <p:nvSpPr>
            <p:cNvPr id="11" name="Пятиугольник 25">
              <a:extLst>
                <a:ext uri="{FF2B5EF4-FFF2-40B4-BE49-F238E27FC236}">
                  <a16:creationId xmlns:a16="http://schemas.microsoft.com/office/drawing/2014/main" id="{285463B3-E4D7-4126-9E25-48946DEE37DC}"/>
                </a:ext>
              </a:extLst>
            </p:cNvPr>
            <p:cNvSpPr/>
            <p:nvPr/>
          </p:nvSpPr>
          <p:spPr>
            <a:xfrm>
              <a:off x="132130" y="-74009"/>
              <a:ext cx="12077700" cy="3869054"/>
            </a:xfrm>
            <a:prstGeom prst="homePlate">
              <a:avLst>
                <a:gd name="adj" fmla="val 2546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2" name="Скругленный прямоугольник 27">
              <a:extLst>
                <a:ext uri="{FF2B5EF4-FFF2-40B4-BE49-F238E27FC236}">
                  <a16:creationId xmlns:a16="http://schemas.microsoft.com/office/drawing/2014/main" id="{13080A43-5EEF-4B80-BFBB-657805F62D5E}"/>
                </a:ext>
              </a:extLst>
            </p:cNvPr>
            <p:cNvSpPr/>
            <p:nvPr/>
          </p:nvSpPr>
          <p:spPr>
            <a:xfrm>
              <a:off x="96470" y="118067"/>
              <a:ext cx="1647825" cy="3299168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2027 год</a:t>
              </a:r>
              <a:endParaRPr lang="ru-RU" sz="22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BD7A3E-6569-4DB9-8883-EC222DB663C8}"/>
              </a:ext>
            </a:extLst>
          </p:cNvPr>
          <p:cNvSpPr/>
          <p:nvPr/>
        </p:nvSpPr>
        <p:spPr>
          <a:xfrm>
            <a:off x="2100522" y="3655198"/>
            <a:ext cx="9487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8 ФП:  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Елецкий (с. Крутое), Задонский (п. Донской Рудник и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жд.с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Улусарка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Измалковский (д.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Денисово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д. Луговая, д. Иваницкое - Троицкое, с.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Ровенка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с. Власово)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B3191B6-6616-4E89-83D3-CDA8196DEA72}"/>
              </a:ext>
            </a:extLst>
          </p:cNvPr>
          <p:cNvGrpSpPr/>
          <p:nvPr/>
        </p:nvGrpSpPr>
        <p:grpSpPr>
          <a:xfrm>
            <a:off x="398229" y="4474917"/>
            <a:ext cx="11466695" cy="1107932"/>
            <a:chOff x="21073" y="-103975"/>
            <a:chExt cx="12170927" cy="3869054"/>
          </a:xfrm>
        </p:grpSpPr>
        <p:sp>
          <p:nvSpPr>
            <p:cNvPr id="16" name="Пятиугольник 25">
              <a:extLst>
                <a:ext uri="{FF2B5EF4-FFF2-40B4-BE49-F238E27FC236}">
                  <a16:creationId xmlns:a16="http://schemas.microsoft.com/office/drawing/2014/main" id="{4E63C566-FD7A-41B3-8E32-D9F2E3475896}"/>
                </a:ext>
              </a:extLst>
            </p:cNvPr>
            <p:cNvSpPr/>
            <p:nvPr/>
          </p:nvSpPr>
          <p:spPr>
            <a:xfrm>
              <a:off x="114301" y="-103975"/>
              <a:ext cx="12077699" cy="3869054"/>
            </a:xfrm>
            <a:prstGeom prst="homePlate">
              <a:avLst>
                <a:gd name="adj" fmla="val 2546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7" name="Скругленный прямоугольник 27">
              <a:extLst>
                <a:ext uri="{FF2B5EF4-FFF2-40B4-BE49-F238E27FC236}">
                  <a16:creationId xmlns:a16="http://schemas.microsoft.com/office/drawing/2014/main" id="{EC18AC4B-3968-4D59-903A-83677654047B}"/>
                </a:ext>
              </a:extLst>
            </p:cNvPr>
            <p:cNvSpPr/>
            <p:nvPr/>
          </p:nvSpPr>
          <p:spPr>
            <a:xfrm>
              <a:off x="21073" y="361314"/>
              <a:ext cx="1647825" cy="2901958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2028 год</a:t>
              </a:r>
              <a:endParaRPr lang="ru-RU" sz="22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3D6420-D2B8-4DB0-A8F1-60C9611FE448}"/>
              </a:ext>
            </a:extLst>
          </p:cNvPr>
          <p:cNvSpPr/>
          <p:nvPr/>
        </p:nvSpPr>
        <p:spPr>
          <a:xfrm>
            <a:off x="2139193" y="4645532"/>
            <a:ext cx="9278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1 </a:t>
            </a:r>
            <a:r>
              <a:rPr lang="ru-RU" sz="1600" b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ФАПов</a:t>
            </a:r>
            <a:r>
              <a:rPr lang="ru-RU" sz="16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Данковский (с. Новоникольское) </a:t>
            </a:r>
            <a:r>
              <a:rPr lang="ru-RU" sz="16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5 ФП: </a:t>
            </a:r>
            <a:r>
              <a:rPr lang="ru-RU" sz="1600" i="1" dirty="0">
                <a:solidFill>
                  <a:srgbClr val="534F4F"/>
                </a:solidFill>
                <a:cs typeface="Times New Roman" panose="02020603050405020304" pitchFamily="18" charset="0"/>
              </a:rPr>
              <a:t>Липецкий (с. Тележенка), 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Елецкий (д.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Чернышевка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Задонский (п.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Лукошкинский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Становлянский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(д.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Чемоданово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Тербунский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с.Бурдино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 </a:t>
            </a:r>
            <a:r>
              <a:rPr lang="ru-RU" sz="1600" b="1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2 врачебные амбулатории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: Липецкий (с. Подгорное), Усманский (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жд.с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. Дрязги)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45408D6-5E57-4627-A78F-ACFAA436A2B7}"/>
              </a:ext>
            </a:extLst>
          </p:cNvPr>
          <p:cNvGrpSpPr/>
          <p:nvPr/>
        </p:nvGrpSpPr>
        <p:grpSpPr>
          <a:xfrm>
            <a:off x="413361" y="5683021"/>
            <a:ext cx="11324810" cy="911499"/>
            <a:chOff x="114300" y="-103975"/>
            <a:chExt cx="12077700" cy="3869054"/>
          </a:xfrm>
        </p:grpSpPr>
        <p:sp>
          <p:nvSpPr>
            <p:cNvPr id="19" name="Пятиугольник 25">
              <a:extLst>
                <a:ext uri="{FF2B5EF4-FFF2-40B4-BE49-F238E27FC236}">
                  <a16:creationId xmlns:a16="http://schemas.microsoft.com/office/drawing/2014/main" id="{EE395060-F61C-42E7-8FB4-8C64D7C9BCF6}"/>
                </a:ext>
              </a:extLst>
            </p:cNvPr>
            <p:cNvSpPr/>
            <p:nvPr/>
          </p:nvSpPr>
          <p:spPr>
            <a:xfrm>
              <a:off x="114300" y="-103975"/>
              <a:ext cx="12077700" cy="3869054"/>
            </a:xfrm>
            <a:prstGeom prst="homePlate">
              <a:avLst>
                <a:gd name="adj" fmla="val 2546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0" name="Скругленный прямоугольник 27">
              <a:extLst>
                <a:ext uri="{FF2B5EF4-FFF2-40B4-BE49-F238E27FC236}">
                  <a16:creationId xmlns:a16="http://schemas.microsoft.com/office/drawing/2014/main" id="{A483EF78-F5F4-4970-9BE1-78D42F87E1FC}"/>
                </a:ext>
              </a:extLst>
            </p:cNvPr>
            <p:cNvSpPr/>
            <p:nvPr/>
          </p:nvSpPr>
          <p:spPr>
            <a:xfrm>
              <a:off x="114300" y="108142"/>
              <a:ext cx="1667541" cy="317829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2027 - 2028 годы</a:t>
              </a:r>
              <a:endParaRPr lang="ru-RU" sz="22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8474F7-5451-4B7F-9B1C-358BF755FBE5}"/>
              </a:ext>
            </a:extLst>
          </p:cNvPr>
          <p:cNvSpPr/>
          <p:nvPr/>
        </p:nvSpPr>
        <p:spPr>
          <a:xfrm>
            <a:off x="2117301" y="5883366"/>
            <a:ext cx="8551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600" b="1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поликлиники: 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Государственное учреждение здравоохранения «Елецкая городская больница им. Н.А. Семашко» </a:t>
            </a:r>
          </a:p>
        </p:txBody>
      </p:sp>
    </p:spTree>
    <p:extLst>
      <p:ext uri="{BB962C8B-B14F-4D97-AF65-F5344CB8AC3E}">
        <p14:creationId xmlns:p14="http://schemas.microsoft.com/office/powerpoint/2010/main" val="9355425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3904" y="1018912"/>
            <a:ext cx="11573296" cy="569243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612"/>
            <a:ext cx="109074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Формирование и использование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дорожного фонда области на 2026 год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534837" y="1180528"/>
          <a:ext cx="11128074" cy="5395676"/>
        </p:xfrm>
        <a:graphic>
          <a:graphicData uri="http://schemas.openxmlformats.org/drawingml/2006/table">
            <a:tbl>
              <a:tblPr/>
              <a:tblGrid>
                <a:gridCol w="7720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808">
                  <a:extLst>
                    <a:ext uri="{9D8B030D-6E8A-4147-A177-3AD203B41FA5}">
                      <a16:colId xmlns:a16="http://schemas.microsoft.com/office/drawing/2014/main" val="3150342298"/>
                    </a:ext>
                  </a:extLst>
                </a:gridCol>
                <a:gridCol w="1187684">
                  <a:extLst>
                    <a:ext uri="{9D8B030D-6E8A-4147-A177-3AD203B41FA5}">
                      <a16:colId xmlns:a16="http://schemas.microsoft.com/office/drawing/2014/main" val="4152011266"/>
                    </a:ext>
                  </a:extLst>
                </a:gridCol>
              </a:tblGrid>
              <a:tr h="28255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2026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2027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2028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Доходы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1 929,3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12 155,8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12 580,7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Акцизы   на  автомобильный  и  прямогонный  бензин, дизельное   топливо, моторные  масла  для  дизельных и (или)   карбюраторных (инжекторных) двигателей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7 135,8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6 800,0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7 040,0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8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Транспортный налог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1 680,0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1 715,0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1 750,0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8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548,6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548,7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548,8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8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из федерального бюджета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2 564,9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3 092,1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3 241,9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84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1 929,3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12 155,8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12 580,7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8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Ремонт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5 </a:t>
                      </a:r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265,4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6 930,3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7 413,3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8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Строительство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2 043,7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1 642,5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1 536,5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449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Содержание автомобильных дорог регионального значения, обеспечение транспортной безопасности объектов дорожного хозяйства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2 644,8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2 648,0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2 713,4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8132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 муниципальным образованиям на строительство, капитальный  ремонт и  ремонт автомобильных дорог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1 198,2</a:t>
                      </a:r>
                      <a:endParaRPr lang="en-US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0,0</a:t>
                      </a:r>
                      <a:endParaRPr lang="en-US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0,0</a:t>
                      </a:r>
                      <a:endParaRPr lang="en-US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8398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Внедрение интеллектуальных транспортных систем, устройство автоматических пунктов весогабаритного контроля транспортных средств, приобретение и тех. обслуживание системы фото- и киносъемки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375,5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533,1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515,5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870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Уплата  налога  на  имущество   в   отношении    автомобильных  дорог   регионального  значения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231,9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231,9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231,9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78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Расходы  на  обеспечение  деятельности  ОКУ "Дорожное агентство Липецкой области"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169,8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170,0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170,1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46401" y="698563"/>
            <a:ext cx="112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94545"/>
                </a:solidFill>
                <a:latin typeface="+mn-lt"/>
              </a:rPr>
              <a:t>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8"/>
          <a:stretch/>
        </p:blipFill>
        <p:spPr bwMode="auto">
          <a:xfrm>
            <a:off x="8402561" y="42357"/>
            <a:ext cx="1841237" cy="86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1113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14" y="14519"/>
            <a:ext cx="117347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Источники финансирования дефицита областного бюджета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2026 год и на плановый период 2027 и 2028 годов</a:t>
            </a:r>
          </a:p>
        </p:txBody>
      </p:sp>
      <p:grpSp>
        <p:nvGrpSpPr>
          <p:cNvPr id="2" name="Группа 24"/>
          <p:cNvGrpSpPr/>
          <p:nvPr/>
        </p:nvGrpSpPr>
        <p:grpSpPr>
          <a:xfrm>
            <a:off x="7453283" y="992978"/>
            <a:ext cx="972384" cy="892552"/>
            <a:chOff x="5297588" y="49864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5297588" y="49864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5495392" y="269172"/>
              <a:ext cx="1071847" cy="102955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22655" y="378582"/>
              <a:ext cx="1217318" cy="750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2026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0566514" y="387077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534F4F"/>
                </a:solidFill>
                <a:latin typeface="+mn-lt"/>
              </a:rPr>
              <a:t>млн. руб.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85</a:t>
            </a:r>
          </a:p>
        </p:txBody>
      </p:sp>
      <p:grpSp>
        <p:nvGrpSpPr>
          <p:cNvPr id="20" name="Группа 24">
            <a:extLst>
              <a:ext uri="{FF2B5EF4-FFF2-40B4-BE49-F238E27FC236}">
                <a16:creationId xmlns:a16="http://schemas.microsoft.com/office/drawing/2014/main" id="{486AA939-4B4F-4D4E-8D1A-2CD7C082CD97}"/>
              </a:ext>
            </a:extLst>
          </p:cNvPr>
          <p:cNvGrpSpPr/>
          <p:nvPr/>
        </p:nvGrpSpPr>
        <p:grpSpPr>
          <a:xfrm>
            <a:off x="10410284" y="995453"/>
            <a:ext cx="972384" cy="892552"/>
            <a:chOff x="5297588" y="49864"/>
            <a:chExt cx="1467460" cy="1451149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71E53B18-79BF-422A-8571-2A4D83D3C368}"/>
                </a:ext>
              </a:extLst>
            </p:cNvPr>
            <p:cNvSpPr/>
            <p:nvPr/>
          </p:nvSpPr>
          <p:spPr>
            <a:xfrm>
              <a:off x="5297588" y="49864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9A453B80-8E10-4263-BF07-4719FF12D78C}"/>
                </a:ext>
              </a:extLst>
            </p:cNvPr>
            <p:cNvSpPr/>
            <p:nvPr/>
          </p:nvSpPr>
          <p:spPr>
            <a:xfrm>
              <a:off x="5495392" y="269172"/>
              <a:ext cx="1071847" cy="102955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B2D12A-80FF-4C7D-A758-F9AE5A02A6B6}"/>
                </a:ext>
              </a:extLst>
            </p:cNvPr>
            <p:cNvSpPr txBox="1"/>
            <p:nvPr/>
          </p:nvSpPr>
          <p:spPr>
            <a:xfrm>
              <a:off x="5422655" y="378582"/>
              <a:ext cx="1217318" cy="750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2028</a:t>
              </a:r>
            </a:p>
          </p:txBody>
        </p:sp>
      </p:grpSp>
      <p:grpSp>
        <p:nvGrpSpPr>
          <p:cNvPr id="24" name="Группа 24">
            <a:extLst>
              <a:ext uri="{FF2B5EF4-FFF2-40B4-BE49-F238E27FC236}">
                <a16:creationId xmlns:a16="http://schemas.microsoft.com/office/drawing/2014/main" id="{F1A9FFF4-C814-4ECB-AAF2-E6997AE93E3E}"/>
              </a:ext>
            </a:extLst>
          </p:cNvPr>
          <p:cNvGrpSpPr/>
          <p:nvPr/>
        </p:nvGrpSpPr>
        <p:grpSpPr>
          <a:xfrm>
            <a:off x="8926463" y="994009"/>
            <a:ext cx="972384" cy="892552"/>
            <a:chOff x="5297588" y="49864"/>
            <a:chExt cx="1467460" cy="1451149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0F3B4887-3568-4B47-B5DB-C500EC9CC377}"/>
                </a:ext>
              </a:extLst>
            </p:cNvPr>
            <p:cNvSpPr/>
            <p:nvPr/>
          </p:nvSpPr>
          <p:spPr>
            <a:xfrm>
              <a:off x="5297588" y="49864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123428F0-E818-4948-8B82-B7754D67EB56}"/>
                </a:ext>
              </a:extLst>
            </p:cNvPr>
            <p:cNvSpPr/>
            <p:nvPr/>
          </p:nvSpPr>
          <p:spPr>
            <a:xfrm>
              <a:off x="5495392" y="269172"/>
              <a:ext cx="1071847" cy="102955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5616093-6F10-4933-88BA-729E4D864CA2}"/>
                </a:ext>
              </a:extLst>
            </p:cNvPr>
            <p:cNvSpPr txBox="1"/>
            <p:nvPr/>
          </p:nvSpPr>
          <p:spPr>
            <a:xfrm>
              <a:off x="5422655" y="378582"/>
              <a:ext cx="1217318" cy="7505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2027</a:t>
              </a:r>
            </a:p>
          </p:txBody>
        </p:sp>
      </p:grp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12475F1B-0F56-430B-BF3E-E1785800E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558744"/>
              </p:ext>
            </p:extLst>
          </p:nvPr>
        </p:nvGraphicFramePr>
        <p:xfrm>
          <a:off x="228613" y="1930317"/>
          <a:ext cx="11339500" cy="39083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968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7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097">
                  <a:extLst>
                    <a:ext uri="{9D8B030D-6E8A-4147-A177-3AD203B41FA5}">
                      <a16:colId xmlns:a16="http://schemas.microsoft.com/office/drawing/2014/main" val="3638798293"/>
                    </a:ext>
                  </a:extLst>
                </a:gridCol>
                <a:gridCol w="1457097">
                  <a:extLst>
                    <a:ext uri="{9D8B030D-6E8A-4147-A177-3AD203B41FA5}">
                      <a16:colId xmlns:a16="http://schemas.microsoft.com/office/drawing/2014/main" val="526532717"/>
                    </a:ext>
                  </a:extLst>
                </a:gridCol>
              </a:tblGrid>
              <a:tr h="39083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ВСЕГО, в том числе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12 754,1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5 189,1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4 192,2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AE03805E-74B5-4AD6-828D-461514FDB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592421"/>
              </p:ext>
            </p:extLst>
          </p:nvPr>
        </p:nvGraphicFramePr>
        <p:xfrm>
          <a:off x="228613" y="2393026"/>
          <a:ext cx="11339499" cy="428209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9830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2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141">
                  <a:extLst>
                    <a:ext uri="{9D8B030D-6E8A-4147-A177-3AD203B41FA5}">
                      <a16:colId xmlns:a16="http://schemas.microsoft.com/office/drawing/2014/main" val="3844061116"/>
                    </a:ext>
                  </a:extLst>
                </a:gridCol>
                <a:gridCol w="1452141">
                  <a:extLst>
                    <a:ext uri="{9D8B030D-6E8A-4147-A177-3AD203B41FA5}">
                      <a16:colId xmlns:a16="http://schemas.microsoft.com/office/drawing/2014/main" val="4040567362"/>
                    </a:ext>
                  </a:extLst>
                </a:gridCol>
              </a:tblGrid>
              <a:tr h="35022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Кредиты кредитных организаций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9 200,0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5 060,0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5 160,0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0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9 200,0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5 060,0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14 360,0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00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погашение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-9 200,0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00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Бюджетные кредиты из федерального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-396,0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-349,4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-982,2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15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привлечение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4 377,9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598,7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15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погашение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-4 773,9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-948,1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-982,2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115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Изменение остатков средств на счетах по учету средств бюджетов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3 783,5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-19,5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659151"/>
                  </a:ext>
                </a:extLst>
              </a:tr>
              <a:tr h="29600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Бюджетные кредиты из областного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157,5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475,0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33,9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34095"/>
                  </a:ext>
                </a:extLst>
              </a:tr>
              <a:tr h="44115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предоставление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-1 713,2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-100,0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-100,0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70999"/>
                  </a:ext>
                </a:extLst>
              </a:tr>
              <a:tr h="44115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возврат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1 870,7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575,0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133,9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49558"/>
                  </a:ext>
                </a:extLst>
              </a:tr>
              <a:tr h="58207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Возврат прочих бюджетных кредитов (ссуд), предоставленных бюджетами субъектов внутри страны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9,1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902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8910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5175" y="-4253"/>
            <a:ext cx="11426825" cy="92659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Верхний предел государственного долга Липецкой области </a:t>
            </a:r>
            <a:br>
              <a:rPr lang="ru-RU" sz="2600" b="1" dirty="0">
                <a:solidFill>
                  <a:srgbClr val="494545"/>
                </a:solidFill>
                <a:latin typeface="+mn-lt"/>
              </a:rPr>
            </a:b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2026 год и на плановый период 2027-2028 годов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5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86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1" y="1685221"/>
            <a:ext cx="12138025" cy="1369248"/>
            <a:chOff x="0" y="1556243"/>
            <a:chExt cx="12138025" cy="1203890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0" y="1556243"/>
              <a:ext cx="12138025" cy="120389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55576" y="1556243"/>
              <a:ext cx="3654425" cy="119282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534F4F"/>
                  </a:solidFill>
                </a:rPr>
                <a:t>Верхний предел государственного  долга субъекта Российской Федерации </a:t>
              </a:r>
              <a:endParaRPr lang="ru-RU" sz="20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62400" y="1614048"/>
              <a:ext cx="7707695" cy="94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600" dirty="0">
                  <a:solidFill>
                    <a:srgbClr val="534F4F"/>
                  </a:solidFill>
                  <a:latin typeface="+mn-lt"/>
                </a:rPr>
                <a:t>представляет собой расчетный показатель по состоянию на 1 января года, следующего за очередным финансовым годом, с учетом ограничений, установленных Бюджетным кодексом Российской Федерации, с указанием в том числе верхнего предела долга по государственным гарантиям субъекта Российской Федерации</a:t>
              </a:r>
            </a:p>
          </p:txBody>
        </p:sp>
      </p:grpSp>
      <p:graphicFrame>
        <p:nvGraphicFramePr>
          <p:cNvPr id="27" name="Объект 5"/>
          <p:cNvGraphicFramePr>
            <a:graphicFrameLocks/>
          </p:cNvGraphicFramePr>
          <p:nvPr/>
        </p:nvGraphicFramePr>
        <p:xfrm>
          <a:off x="0" y="3041889"/>
          <a:ext cx="12192000" cy="379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975" y="922338"/>
            <a:ext cx="11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соответствии с Бюджетным кодексом  Российской Федерации законом о бюджете субъекта Российской Федерации на очередной финансовый год утверждается:</a:t>
            </a:r>
          </a:p>
        </p:txBody>
      </p:sp>
    </p:spTree>
    <p:extLst>
      <p:ext uri="{BB962C8B-B14F-4D97-AF65-F5344CB8AC3E}">
        <p14:creationId xmlns:p14="http://schemas.microsoft.com/office/powerpoint/2010/main" val="6166621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9124" y="47571"/>
            <a:ext cx="11572875" cy="8001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494545"/>
                </a:solidFill>
              </a:rPr>
              <a:t>Уровень долговой нагрузки на областной бюджет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</a:rPr>
              <a:t> и структура государственного долга области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87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B47C89C5-3340-4929-9C2A-1BC8E03AA757}"/>
              </a:ext>
            </a:extLst>
          </p:cNvPr>
          <p:cNvGraphicFramePr>
            <a:graphicFrameLocks noGrp="1"/>
          </p:cNvGraphicFramePr>
          <p:nvPr/>
        </p:nvGraphicFramePr>
        <p:xfrm>
          <a:off x="1112362" y="514945"/>
          <a:ext cx="10765411" cy="6196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89982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5000" y="105519"/>
            <a:ext cx="966311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>
                <a:solidFill>
                  <a:srgbClr val="494545"/>
                </a:solidFill>
                <a:latin typeface="+mn-lt"/>
              </a:rPr>
              <a:t>Долговая политика области в 2026-2028 годы направлена на обеспечение потребностей области в заемных финансовых ресурсах при поддержании объема долговой нагрузки на уровне, позволяющем отнести область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2600" b="1" i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 региону с высокой долговой устойчивостью: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267200" y="225924"/>
            <a:ext cx="16311361" cy="7496593"/>
            <a:chOff x="-5185434" y="230053"/>
            <a:chExt cx="17197459" cy="7496593"/>
          </a:xfrm>
        </p:grpSpPr>
        <p:sp>
          <p:nvSpPr>
            <p:cNvPr id="4" name="Арка 3"/>
            <p:cNvSpPr/>
            <p:nvPr/>
          </p:nvSpPr>
          <p:spPr>
            <a:xfrm>
              <a:off x="-5185434" y="230053"/>
              <a:ext cx="8585927" cy="7496593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Полилиния 4"/>
                <p:cNvSpPr/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1472" tIns="107139" rIns="107139" bIns="107139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Отношение объема государственного долга к общему объему доходов бюджета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без учета безвозмездных поступлений </a:t>
                  </a:r>
                  <a14:m>
                    <m:oMath xmlns:m="http://schemas.openxmlformats.org/officeDocument/2006/math"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𝟓𝟎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a14:m>
                  <a:endParaRPr lang="ru-RU" sz="2400" b="1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Полилиния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blipFill rotWithShape="1">
                  <a:blip r:embed="rId2" cstate="print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Стрелка вправо с вырезом 5"/>
            <p:cNvSpPr/>
            <p:nvPr/>
          </p:nvSpPr>
          <p:spPr>
            <a:xfrm>
              <a:off x="2132216" y="1741804"/>
              <a:ext cx="973043" cy="79653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олилиния 6"/>
                <p:cNvSpPr/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43204" tIns="138871" rIns="138871" bIns="138871" numCol="1" spcCol="1270" anchor="ctr" anchorCtr="0">
                  <a:noAutofit/>
                </a:bodyPr>
                <a:lstStyle/>
                <a:p>
                  <a:pPr lvl="0" algn="just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Отношение годовой суммы платежей по погашению и обслуживанию государственного долга, возникшего по состоянию на 1 января очередного финансового года, к общему объему налоговых и неналоговых доходов бюджета и дотаций из бюджетов бюджетной системы Российской Федерации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13%</a:t>
                  </a:r>
                  <a:endParaRPr lang="ru-RU" sz="2400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Полилиния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blipFill rotWithShape="1">
                  <a:blip r:embed="rId3" cstate="print"/>
                  <a:stretch>
                    <a:fillRect t="-2151" r="-404" b="-60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Стрелка вправо с вырезом 7"/>
            <p:cNvSpPr/>
            <p:nvPr/>
          </p:nvSpPr>
          <p:spPr>
            <a:xfrm>
              <a:off x="2114309" y="3436851"/>
              <a:ext cx="1008860" cy="883351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олилиния 8"/>
                <p:cNvSpPr/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7666" tIns="133333" rIns="133333" bIns="133333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Доля расходов на обслуживание государственного долга в общем объеме расходов бюджета, за исключением объема расходов, которые осуществляются за счет субвенций, предоставляемых из бюджетов бюджетной системы РФ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5%</a:t>
                  </a:r>
                  <a:endParaRPr lang="ru-RU" sz="2400" kern="1200" dirty="0">
                    <a:solidFill>
                      <a:srgbClr val="534F4F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" name="Полилиния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blipFill rotWithShape="1">
                  <a:blip r:embed="rId4" cstate="print"/>
                  <a:stretch>
                    <a:fillRect b="-3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Стрелка вправо с вырезом 9"/>
            <p:cNvSpPr/>
            <p:nvPr/>
          </p:nvSpPr>
          <p:spPr>
            <a:xfrm>
              <a:off x="2100280" y="5439832"/>
              <a:ext cx="1036916" cy="89916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Группа 10"/>
          <p:cNvGrpSpPr/>
          <p:nvPr/>
        </p:nvGrpSpPr>
        <p:grpSpPr>
          <a:xfrm>
            <a:off x="-50801" y="2453584"/>
            <a:ext cx="2841625" cy="2841625"/>
            <a:chOff x="-50801" y="2453584"/>
            <a:chExt cx="2841625" cy="28416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01" y="2453584"/>
              <a:ext cx="2841625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9" y="3274219"/>
              <a:ext cx="658216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5159521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29" y="157807"/>
            <a:ext cx="117347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Общественное участие в бюджетном процессе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89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642A77E0-EBE1-4564-855E-24162E5C7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2524"/>
              </p:ext>
            </p:extLst>
          </p:nvPr>
        </p:nvGraphicFramePr>
        <p:xfrm>
          <a:off x="152400" y="907173"/>
          <a:ext cx="5638773" cy="359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8773">
                  <a:extLst>
                    <a:ext uri="{9D8B030D-6E8A-4147-A177-3AD203B41FA5}">
                      <a16:colId xmlns:a16="http://schemas.microsoft.com/office/drawing/2014/main" val="200810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Публичные слушания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4643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В Липецкой области ежегодно проводятся публичные слушания по проекту областного бюджета.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По результатам публичных слушаний принимаются рекомендации по обсуждаемым вопросам в адрес органов государственной власти.</a:t>
                      </a:r>
                    </a:p>
                    <a:p>
                      <a:pPr algn="just"/>
                      <a:endParaRPr lang="ru-RU" sz="17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Публичные слушания по проекту областного бюджета на 2026 год и на плановый период 2027 и 2028 годов состоялись 19.11.2025. 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Информация о проведении публичных слушаний публикуется на официальном сайте Липецкого областного Совета депутатов.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530990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28E0AC-847E-4298-ADBA-49201BC39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0" y="4609290"/>
            <a:ext cx="2751858" cy="1834572"/>
          </a:xfrm>
          <a:prstGeom prst="rect">
            <a:avLst/>
          </a:prstGeom>
        </p:spPr>
      </p:pic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7C8C2BA3-FF3C-45C5-AD5B-CFF846EAC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725257"/>
              </p:ext>
            </p:extLst>
          </p:nvPr>
        </p:nvGraphicFramePr>
        <p:xfrm>
          <a:off x="6216841" y="912646"/>
          <a:ext cx="5943600" cy="359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3054450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Общественный совет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9262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Общественный совет при министерстве финансов Липецкой области функционирует с 2022 года. 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Он был создан с целью учета прав и законных интересов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граждан, объединений и иных организаций при осуществлении деятельности министерства, а также для общественного контроля за деятельностью министерства.</a:t>
                      </a:r>
                    </a:p>
                    <a:p>
                      <a:pPr algn="just"/>
                      <a:endParaRPr lang="ru-RU" sz="17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На заседаниях Общественного совета рассматриваются проекты законов об областном бюджете, об исполнении областного бюджета, основные направления бюджетной и налоговой политики на среднесрочную перспективу, а также иные вопросы в сфере бюджетных правоотношений.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4138497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41BA5F-F226-430B-95F8-9B173AA70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40" y="4621034"/>
            <a:ext cx="2751860" cy="18345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651B28-5D83-48F5-84CE-51350ED2ED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11" y="4609290"/>
            <a:ext cx="2787091" cy="18580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34285B-B233-4F4D-9446-4116217D1D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2" t="77" r="14148" b="-77"/>
          <a:stretch/>
        </p:blipFill>
        <p:spPr>
          <a:xfrm>
            <a:off x="3021618" y="4609290"/>
            <a:ext cx="2845772" cy="183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09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642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77575" y="1182808"/>
            <a:ext cx="5302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Расходы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включают расходы на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оказание государственных (муниципальных) услуг, социальное обеспечение населения, бюджетные инвестиции, предоставление межбюджетных трансфертов, обслуживание государственного (муниципального) долга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9548" y="3817263"/>
            <a:ext cx="617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latin typeface="+mn-lt"/>
              </a:rPr>
              <a:t>Функциональная классификация расходов бюджетов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0235" y="1185585"/>
            <a:ext cx="59137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Разграничение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расходов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установлено Федеральными законами от 21.12.2021 г. № 414-ФЗ «Об общих принципах организации публичной власти в субъектах Российской Федерации», 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от 06.10.2003 г. № 131-ФЗ «Об общих принципах организации местного самоуправления в Российской Федерации», 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от 20.03.2025 № 33-ФЗ «Об общих принципах организации местного самоуправления в единой системе публичной власти»,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региональным законодательством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0" y="4455318"/>
            <a:ext cx="12295278" cy="2321495"/>
            <a:chOff x="0" y="4455318"/>
            <a:chExt cx="12295278" cy="2321495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807" y1="57125" x2="3503" y2="91399"/>
                          <a14:foregroundMark x1="1980" y1="94737" x2="96599" y2="92555"/>
                          <a14:foregroundMark x1="66396" y1="10911" x2="68173" y2="93967"/>
                          <a14:foregroundMark x1="95228" y1="60976" x2="94924" y2="96534"/>
                          <a14:foregroundMark x1="87107" y1="69063" x2="87107" y2="94352"/>
                          <a14:foregroundMark x1="81726" y1="71630" x2="80863" y2="94737"/>
                          <a14:foregroundMark x1="73452" y1="64827" x2="74061" y2="87805"/>
                          <a14:foregroundMark x1="58173" y1="50449" x2="59543" y2="83697"/>
                          <a14:foregroundMark x1="54112" y1="70475" x2="52893" y2="90501"/>
                          <a14:foregroundMark x1="38985" y1="74198" x2="39188" y2="89474"/>
                          <a14:foregroundMark x1="31320" y1="64827" x2="32741" y2="89859"/>
                          <a14:foregroundMark x1="24467" y1="40950" x2="24873" y2="91271"/>
                          <a14:foregroundMark x1="18122" y1="70988" x2="17411" y2="86778"/>
                          <a14:foregroundMark x1="45279" y1="81130" x2="46193" y2="90886"/>
                          <a14:foregroundMark x1="51726" y1="79332" x2="51320" y2="89089"/>
                          <a14:foregroundMark x1="60152" y1="79974" x2="58629" y2="92169"/>
                          <a14:foregroundMark x1="97005" y1="73556" x2="96751" y2="89859"/>
                          <a14:foregroundMark x1="60914" y1="79589" x2="67360" y2="795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96" b="2720"/>
            <a:stretch/>
          </p:blipFill>
          <p:spPr bwMode="auto">
            <a:xfrm>
              <a:off x="313391" y="4455318"/>
              <a:ext cx="11551440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Группа 40"/>
            <p:cNvGrpSpPr/>
            <p:nvPr/>
          </p:nvGrpSpPr>
          <p:grpSpPr>
            <a:xfrm>
              <a:off x="0" y="5405210"/>
              <a:ext cx="12295278" cy="1371603"/>
              <a:chOff x="-15550" y="5486397"/>
              <a:chExt cx="12295278" cy="1371603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-15550" y="6211668"/>
                <a:ext cx="1711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Общегосударственные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вопросы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72104" y="5589680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оборона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415329" y="6027003"/>
                <a:ext cx="19662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 безопасность и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правоохранительная деятельность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607118" y="5589681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экономика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3751181" y="6304001"/>
                <a:ext cx="4844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ЖКХ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4040610" y="5589681"/>
                <a:ext cx="16097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Охрана окружающей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среды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5097149" y="6304000"/>
                <a:ext cx="10743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Образование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5764964" y="5625621"/>
                <a:ext cx="13101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Культура,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кинематография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528139" y="6304001"/>
                <a:ext cx="13811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Здравоохранение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7205440" y="5717953"/>
                <a:ext cx="16436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Социальная политика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8045094" y="6211666"/>
                <a:ext cx="15910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Физическая культура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и спорт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392395" y="5710531"/>
                <a:ext cx="49725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СМИ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685128" y="6211665"/>
                <a:ext cx="14859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Обслуживание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госдолга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196361" y="5618197"/>
                <a:ext cx="20833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Межбюджетные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трансферты 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 характера</a:t>
                </a:r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741872" y="5486397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576356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318836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4813269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6418396" y="549828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006320" y="5501648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9641021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123804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2391013" y="5486397"/>
                <a:ext cx="0" cy="60461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39923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55925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7206782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88406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104770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527006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04775" y="-76202"/>
            <a:ext cx="7648575" cy="7019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079470" y="183829"/>
          <a:ext cx="3607706" cy="6564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523">
                <a:tc>
                  <a:txBody>
                    <a:bodyPr/>
                    <a:lstStyle/>
                    <a:p>
                      <a:r>
                        <a:rPr lang="ru-RU" sz="26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КОНТАКТЫ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231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Адрес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398050, г. Липецк, площадь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им. </a:t>
                      </a:r>
                      <a:r>
                        <a:rPr lang="ru-RU" sz="1800" b="0" i="0" u="none" strike="noStrike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Г.В</a:t>
                      </a: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. Плеханова, 4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Единый телефон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236-84-70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Факс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236-84-27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Электронная почта</a:t>
                      </a: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obl@ufin48.ru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523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ВРЕМЯ РАБОТЫ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ПН-ЧТ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17:30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16:30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Перерыв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13:00 до 13:48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СБ</a:t>
                      </a:r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, </a:t>
                      </a:r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ВС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Выходные дни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9666" y="3168131"/>
            <a:ext cx="3164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ПОЛЕЗНЫЕ ССЫЛКИ</a:t>
            </a:r>
            <a:endParaRPr lang="ru-RU" sz="2600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4776" y="178274"/>
            <a:ext cx="764857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МИНИСТЕРСТВО ФИНАНСОВ ЛИПЕЦКОЙ ОБЛАСТИ 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исполнительный орган Липецкой области, обеспечивающий проведение единой бюджетной политики и осуществляющий общее руководство организацией финансов Липецкой области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-2892105" y="1703210"/>
          <a:ext cx="10019751" cy="125692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43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6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 fontAlgn="b"/>
                      <a:endParaRPr lang="ru-RU" sz="2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Руководитель:</a:t>
                      </a:r>
                    </a:p>
                    <a:p>
                      <a:pPr marL="0" indent="0" algn="ctr" fontAlgn="b"/>
                      <a:r>
                        <a:rPr lang="ru-RU" sz="2800" b="1" i="0" u="none" strike="noStrike" dirty="0" err="1">
                          <a:solidFill>
                            <a:srgbClr val="474343"/>
                          </a:solidFill>
                          <a:latin typeface="+mn-lt"/>
                        </a:rPr>
                        <a:t>И.о</a:t>
                      </a:r>
                      <a:r>
                        <a:rPr lang="ru-RU" sz="28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. министра финансов Липецкой области </a:t>
                      </a:r>
                    </a:p>
                    <a:p>
                      <a:pPr marL="0" indent="0" algn="ctr" fontAlgn="b"/>
                      <a:r>
                        <a:rPr lang="ru-RU" sz="28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Володина Светлана Николаевна</a:t>
                      </a: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8970" y="5499378"/>
            <a:ext cx="2245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МИНИСТЕРСТВА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ФИНАНСОВ РОССИЙСКОЙ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ФЕДЕРАЦИИ</a:t>
            </a:r>
            <a:r>
              <a:rPr lang="ru-RU" sz="1400" dirty="0">
                <a:solidFill>
                  <a:srgbClr val="474343"/>
                </a:solidFill>
                <a:latin typeface="+mn-lt"/>
              </a:rPr>
              <a:t> 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https://minfin.gov.ru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99222" y="5484750"/>
            <a:ext cx="2245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МИНИСТЕРСТВА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ФИНАНСОВ ЛИПЕЦКОЙ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ОБЛАСТИ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https://ufin48.ru/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78848" y="5514006"/>
            <a:ext cx="2405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ПРАВИТЕЛЬСТВА 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ЛИПЕЦКОЙ 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ОБЛАСТИ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https://</a:t>
            </a:r>
            <a:r>
              <a:rPr lang="ru-RU" sz="1400" dirty="0" err="1">
                <a:solidFill>
                  <a:srgbClr val="474343"/>
                </a:solidFill>
                <a:latin typeface="+mn-lt"/>
              </a:rPr>
              <a:t>липецкаяобласть.рф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D32A90-9C18-4D17-A8A6-3CA69A5E6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6" y="4055151"/>
            <a:ext cx="1304453" cy="13044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D81623-1D82-4274-9ED8-832F627BF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00" y="4055150"/>
            <a:ext cx="1304453" cy="130445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BF484B-14E0-4657-9B17-CE1C7842C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537" y="4055150"/>
            <a:ext cx="1290377" cy="130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43401"/>
      </p:ext>
    </p:extLst>
  </p:cSld>
  <p:clrMapOvr>
    <a:masterClrMapping/>
  </p:clrMapOvr>
</p:sld>
</file>

<file path=ppt/theme/theme1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27322</TotalTime>
  <Words>11728</Words>
  <Application>Microsoft Office PowerPoint</Application>
  <PresentationFormat>Широкоэкранный</PresentationFormat>
  <Paragraphs>2567</Paragraphs>
  <Slides>90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90</vt:i4>
      </vt:variant>
    </vt:vector>
  </HeadingPairs>
  <TitlesOfParts>
    <vt:vector size="101" baseType="lpstr">
      <vt:lpstr>Arial Cyr</vt:lpstr>
      <vt:lpstr>Wingdings</vt:lpstr>
      <vt:lpstr>Gotham Pro</vt:lpstr>
      <vt:lpstr>Calibri</vt:lpstr>
      <vt:lpstr>Cambria Math</vt:lpstr>
      <vt:lpstr>Arial</vt:lpstr>
      <vt:lpstr>Wingdings 2</vt:lpstr>
      <vt:lpstr>Cambria</vt:lpstr>
      <vt:lpstr>Times New Roman</vt:lpstr>
      <vt:lpstr>1_Lipeck</vt:lpstr>
      <vt:lpstr>2_Lipeck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объем налоговых и неналоговых доходов в 2026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10% в совокупном доходе семьи: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государственных гарантий бесплатного оказания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Верхний предел государственного долга Липецкой области  на 2026 год и на плановый период 2027-2028 годов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u1543</cp:lastModifiedBy>
  <cp:revision>2606</cp:revision>
  <cp:lastPrinted>2024-12-25T13:07:22Z</cp:lastPrinted>
  <dcterms:created xsi:type="dcterms:W3CDTF">2018-01-21T18:20:29Z</dcterms:created>
  <dcterms:modified xsi:type="dcterms:W3CDTF">2025-12-24T06:40:24Z</dcterms:modified>
</cp:coreProperties>
</file>