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2.xml" ContentType="application/vnd.openxmlformats-officedocument.presentationml.notesSlide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20.xml" ContentType="application/vnd.openxmlformats-officedocument.drawingml.chart+xml"/>
  <Override PartName="/ppt/drawings/drawing4.xml" ContentType="application/vnd.openxmlformats-officedocument.drawingml.chartshapes+xml"/>
  <Override PartName="/ppt/charts/chart21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99"/>
  </p:notesMasterIdLst>
  <p:handoutMasterIdLst>
    <p:handoutMasterId r:id="rId100"/>
  </p:handoutMasterIdLst>
  <p:sldIdLst>
    <p:sldId id="752" r:id="rId3"/>
    <p:sldId id="1561" r:id="rId4"/>
    <p:sldId id="1562" r:id="rId5"/>
    <p:sldId id="1563" r:id="rId6"/>
    <p:sldId id="1564" r:id="rId7"/>
    <p:sldId id="1565" r:id="rId8"/>
    <p:sldId id="1290" r:id="rId9"/>
    <p:sldId id="1567" r:id="rId10"/>
    <p:sldId id="1568" r:id="rId11"/>
    <p:sldId id="1566" r:id="rId12"/>
    <p:sldId id="1619" r:id="rId13"/>
    <p:sldId id="1571" r:id="rId14"/>
    <p:sldId id="1572" r:id="rId15"/>
    <p:sldId id="1573" r:id="rId16"/>
    <p:sldId id="1574" r:id="rId17"/>
    <p:sldId id="1608" r:id="rId18"/>
    <p:sldId id="1501" r:id="rId19"/>
    <p:sldId id="1575" r:id="rId20"/>
    <p:sldId id="768" r:id="rId21"/>
    <p:sldId id="1508" r:id="rId22"/>
    <p:sldId id="1142" r:id="rId23"/>
    <p:sldId id="1143" r:id="rId24"/>
    <p:sldId id="1509" r:id="rId25"/>
    <p:sldId id="1245" r:id="rId26"/>
    <p:sldId id="1576" r:id="rId27"/>
    <p:sldId id="1149" r:id="rId28"/>
    <p:sldId id="1383" r:id="rId29"/>
    <p:sldId id="1512" r:id="rId30"/>
    <p:sldId id="1513" r:id="rId31"/>
    <p:sldId id="1514" r:id="rId32"/>
    <p:sldId id="1390" r:id="rId33"/>
    <p:sldId id="1515" r:id="rId34"/>
    <p:sldId id="1391" r:id="rId35"/>
    <p:sldId id="1516" r:id="rId36"/>
    <p:sldId id="1392" r:id="rId37"/>
    <p:sldId id="1517" r:id="rId38"/>
    <p:sldId id="1518" r:id="rId39"/>
    <p:sldId id="1393" r:id="rId40"/>
    <p:sldId id="1607" r:id="rId41"/>
    <p:sldId id="1594" r:id="rId42"/>
    <p:sldId id="1620" r:id="rId43"/>
    <p:sldId id="1621" r:id="rId44"/>
    <p:sldId id="1622" r:id="rId45"/>
    <p:sldId id="1623" r:id="rId46"/>
    <p:sldId id="1624" r:id="rId47"/>
    <p:sldId id="1611" r:id="rId48"/>
    <p:sldId id="1612" r:id="rId49"/>
    <p:sldId id="1370" r:id="rId50"/>
    <p:sldId id="1556" r:id="rId51"/>
    <p:sldId id="1371" r:id="rId52"/>
    <p:sldId id="257" r:id="rId53"/>
    <p:sldId id="1613" r:id="rId54"/>
    <p:sldId id="1625" r:id="rId55"/>
    <p:sldId id="1626" r:id="rId56"/>
    <p:sldId id="1609" r:id="rId57"/>
    <p:sldId id="1610" r:id="rId58"/>
    <p:sldId id="1614" r:id="rId59"/>
    <p:sldId id="1557" r:id="rId60"/>
    <p:sldId id="1595" r:id="rId61"/>
    <p:sldId id="1627" r:id="rId62"/>
    <p:sldId id="1628" r:id="rId63"/>
    <p:sldId id="1507" r:id="rId64"/>
    <p:sldId id="1431" r:id="rId65"/>
    <p:sldId id="1543" r:id="rId66"/>
    <p:sldId id="1544" r:id="rId67"/>
    <p:sldId id="1545" r:id="rId68"/>
    <p:sldId id="1629" r:id="rId69"/>
    <p:sldId id="1547" r:id="rId70"/>
    <p:sldId id="1579" r:id="rId71"/>
    <p:sldId id="1630" r:id="rId72"/>
    <p:sldId id="1631" r:id="rId73"/>
    <p:sldId id="1632" r:id="rId74"/>
    <p:sldId id="1533" r:id="rId75"/>
    <p:sldId id="1633" r:id="rId76"/>
    <p:sldId id="1634" r:id="rId77"/>
    <p:sldId id="1538" r:id="rId78"/>
    <p:sldId id="1635" r:id="rId79"/>
    <p:sldId id="1586" r:id="rId80"/>
    <p:sldId id="1636" r:id="rId81"/>
    <p:sldId id="1559" r:id="rId82"/>
    <p:sldId id="1560" r:id="rId83"/>
    <p:sldId id="1438" r:id="rId84"/>
    <p:sldId id="1520" r:id="rId85"/>
    <p:sldId id="1521" r:id="rId86"/>
    <p:sldId id="1522" r:id="rId87"/>
    <p:sldId id="1637" r:id="rId88"/>
    <p:sldId id="1523" r:id="rId89"/>
    <p:sldId id="1616" r:id="rId90"/>
    <p:sldId id="1451" r:id="rId91"/>
    <p:sldId id="1618" r:id="rId92"/>
    <p:sldId id="1506" r:id="rId93"/>
    <p:sldId id="1494" r:id="rId94"/>
    <p:sldId id="1495" r:id="rId95"/>
    <p:sldId id="1496" r:id="rId96"/>
    <p:sldId id="1510" r:id="rId97"/>
    <p:sldId id="1605" r:id="rId98"/>
  </p:sldIdLst>
  <p:sldSz cx="12192000" cy="6858000"/>
  <p:notesSz cx="6808788" cy="9940925"/>
  <p:embeddedFontLs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Cambria" panose="02040503050406030204" pitchFamily="18" charset="0"/>
      <p:regular r:id="rId105"/>
      <p:bold r:id="rId106"/>
      <p:italic r:id="rId107"/>
      <p:boldItalic r:id="rId108"/>
    </p:embeddedFont>
    <p:embeddedFont>
      <p:font typeface="Cambria Math" panose="02040503050406030204" pitchFamily="18" charset="0"/>
      <p:regular r:id="rId109"/>
    </p:embeddedFont>
    <p:embeddedFont>
      <p:font typeface="Gotham Pro" panose="02000503040000020004" charset="0"/>
      <p:regular r:id="rId110"/>
      <p:bold r:id="rId111"/>
      <p:italic r:id="rId112"/>
      <p:boldItalic r:id="rId113"/>
    </p:embeddedFont>
    <p:embeddedFont>
      <p:font typeface="Wingdings 2" panose="05020102010507070707" pitchFamily="18" charset="2"/>
      <p:regular r:id="rId11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009BD2"/>
    <a:srgbClr val="EF9715"/>
    <a:srgbClr val="F5BF6F"/>
    <a:srgbClr val="D0CECE"/>
    <a:srgbClr val="394659"/>
    <a:srgbClr val="534F4F"/>
    <a:srgbClr val="005F81"/>
    <a:srgbClr val="6EAA2E"/>
    <a:srgbClr val="B51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3141" autoAdjust="0"/>
  </p:normalViewPr>
  <p:slideViewPr>
    <p:cSldViewPr snapToGrid="0">
      <p:cViewPr varScale="1">
        <p:scale>
          <a:sx n="106" d="100"/>
          <a:sy n="106" d="100"/>
        </p:scale>
        <p:origin x="1116" y="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2.fntdata"/><Relationship Id="rId16" Type="http://schemas.openxmlformats.org/officeDocument/2006/relationships/slide" Target="slides/slide14.xml"/><Relationship Id="rId107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2.fntdata"/><Relationship Id="rId110" Type="http://schemas.openxmlformats.org/officeDocument/2006/relationships/font" Target="fonts/font10.fntdata"/><Relationship Id="rId115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handoutMaster" Target="handoutMasters/handoutMaster1.xml"/><Relationship Id="rId105" Type="http://schemas.openxmlformats.org/officeDocument/2006/relationships/font" Target="fonts/font5.fntdata"/><Relationship Id="rId113" Type="http://schemas.openxmlformats.org/officeDocument/2006/relationships/font" Target="fonts/font13.fntdata"/><Relationship Id="rId11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6.fntdata"/><Relationship Id="rId114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9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2;&#1041;&#1058;%20%20&#1052;&#1054;%20%202022-202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88;&#1080;&#1083;&#1086;&#1078;&#1077;&#1085;&#1080;&#1077;%208%20(&#1060;&#1050;&#1056;%203%20&#1075;&#1086;&#1076;&#1072;).xlsx" TargetMode="Externa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5;&#1072;&#1088;&#1072;&#1084;&#1077;&#1090;&#1088;&#1099;%20%20&#1073;&#1102;&#1076;&#1078;&#1077;&#1090;&#1072;%20%202025-2027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47;&#1072;&#1082;&#1086;&#1085;&#1091;%202025\&#1056;&#1072;&#1089;&#1095;&#1077;&#1090;&#1099;\&#1052;&#1041;&#1058;%20%20&#1060;&#1041;%20%202025-202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3-4D82-A7C8-AEDBECEED3BB}"/>
              </c:ext>
            </c:extLst>
          </c:dPt>
          <c:dLbls>
            <c:dLbl>
              <c:idx val="0"/>
              <c:layout>
                <c:manualLayout>
                  <c:x val="1.8518518518518493E-2"/>
                  <c:y val="-2.7693505644955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33-4D82-A7C8-AEDBECEED3BB}"/>
                </c:ext>
              </c:extLst>
            </c:dLbl>
            <c:dLbl>
              <c:idx val="1"/>
              <c:layout>
                <c:manualLayout>
                  <c:x val="2.2792022792022793E-2"/>
                  <c:y val="-1.5105548533612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33-4D82-A7C8-AEDBECEED3BB}"/>
                </c:ext>
              </c:extLst>
            </c:dLbl>
            <c:dLbl>
              <c:idx val="2"/>
              <c:layout>
                <c:manualLayout>
                  <c:x val="1.282051282051282E-2"/>
                  <c:y val="-5.035182844537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33-4D82-A7C8-AEDBECEED3BB}"/>
                </c:ext>
              </c:extLst>
            </c:dLbl>
            <c:dLbl>
              <c:idx val="3"/>
              <c:layout>
                <c:manualLayout>
                  <c:x val="1.4245014245014245E-2"/>
                  <c:y val="-1.5105548533612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33-4D82-A7C8-AEDBECEED3BB}"/>
                </c:ext>
              </c:extLst>
            </c:dLbl>
            <c:dLbl>
              <c:idx val="4"/>
              <c:layout>
                <c:manualLayout>
                  <c:x val="1.5669515669515671E-2"/>
                  <c:y val="-1.258795711134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33-4D82-A7C8-AEDBECEED3BB}"/>
                </c:ext>
              </c:extLst>
            </c:dLbl>
            <c:dLbl>
              <c:idx val="5"/>
              <c:layout>
                <c:manualLayout>
                  <c:x val="2.1367521367521368E-2"/>
                  <c:y val="-1.0070365689074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33-4D82-A7C8-AEDBECEED3B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792.82319999999993</c:v>
                </c:pt>
                <c:pt idx="1">
                  <c:v>877.11498753132491</c:v>
                </c:pt>
                <c:pt idx="2">
                  <c:v>969.860070210034</c:v>
                </c:pt>
                <c:pt idx="3">
                  <c:v>1010.4615499320799</c:v>
                </c:pt>
                <c:pt idx="4">
                  <c:v>1048.2616203662501</c:v>
                </c:pt>
                <c:pt idx="5">
                  <c:v>1093.2749136493799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3-4D82-A7C8-AEDBECEED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419016"/>
        <c:axId val="1"/>
        <c:axId val="0"/>
      </c:bar3DChart>
      <c:catAx>
        <c:axId val="177419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419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8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3.1249997436843279E-3"/>
                  <c:y val="1.6431924882629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D4-4E6F-B8CD-1C16D013E6D9}"/>
                </c:ext>
              </c:extLst>
            </c:dLbl>
            <c:dLbl>
              <c:idx val="4"/>
              <c:layout>
                <c:manualLayout>
                  <c:x val="5.2082918956451972E-3"/>
                  <c:y val="1.4084599460278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442665071959881E-2"/>
                      <c:h val="5.28873239436619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5ED4-4E6F-B8CD-1C16D013E6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4.8808181470000003</c:v>
                </c:pt>
                <c:pt idx="1">
                  <c:v>8.7900241609999981</c:v>
                </c:pt>
                <c:pt idx="2">
                  <c:v>4.1951451906900008</c:v>
                </c:pt>
                <c:pt idx="3">
                  <c:v>0.85526033257999989</c:v>
                </c:pt>
                <c:pt idx="4">
                  <c:v>0.58650602087000014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D4-4E6F-B8CD-1C16D013E6D9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12.7904338547</c:v>
                </c:pt>
                <c:pt idx="1">
                  <c:v>16.844941555499993</c:v>
                </c:pt>
                <c:pt idx="2">
                  <c:v>9.3786512360399978</c:v>
                </c:pt>
                <c:pt idx="3">
                  <c:v>8.8469466562199983</c:v>
                </c:pt>
                <c:pt idx="4">
                  <c:v>5.9208537722499992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D4-4E6F-B8CD-1C16D013E6D9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14.541313994969997</c:v>
                </c:pt>
                <c:pt idx="1">
                  <c:v>17.073524484140002</c:v>
                </c:pt>
                <c:pt idx="2">
                  <c:v>19.447407490460002</c:v>
                </c:pt>
                <c:pt idx="3">
                  <c:v>19.334132588769997</c:v>
                </c:pt>
                <c:pt idx="4">
                  <c:v>19.30758988877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D4-4E6F-B8CD-1C16D013E6D9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2.4533905623600001</c:v>
                </c:pt>
                <c:pt idx="1">
                  <c:v>3.7112683465599998</c:v>
                </c:pt>
                <c:pt idx="2">
                  <c:v>2.6673455723800004</c:v>
                </c:pt>
                <c:pt idx="3">
                  <c:v>2.8482012070200002</c:v>
                </c:pt>
                <c:pt idx="4">
                  <c:v>3.0207390046899998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D4-4E6F-B8CD-1C16D013E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3307086614172"/>
          <c:y val="4.9798759357442657E-2"/>
          <c:w val="0.80345581802274713"/>
          <c:h val="0.62424312456667441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8928"/>
        <c:axId val="134636672"/>
      </c:lineChart>
      <c:catAx>
        <c:axId val="13458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34636672"/>
        <c:crosses val="autoZero"/>
        <c:auto val="1"/>
        <c:lblAlgn val="ctr"/>
        <c:lblOffset val="100"/>
        <c:noMultiLvlLbl val="0"/>
      </c:catAx>
      <c:valAx>
        <c:axId val="134636672"/>
        <c:scaling>
          <c:orientation val="minMax"/>
          <c:max val="13"/>
          <c:min val="9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one"/>
        <c:crossAx val="13458892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ln w="50800"/>
          </c:spPr>
          <c:dLbls>
            <c:dLbl>
              <c:idx val="0"/>
              <c:layout>
                <c:manualLayout>
                  <c:x val="-9.305072668913425E-2"/>
                  <c:y val="-0.103757675446808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DA-412B-89B8-F3A2341A3294}"/>
                </c:ext>
              </c:extLst>
            </c:dLbl>
            <c:dLbl>
              <c:idx val="1"/>
              <c:layout>
                <c:manualLayout>
                  <c:x val="-6.9788045016850694E-2"/>
                  <c:y val="0.121646439065209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DA-412B-89B8-F3A2341A3294}"/>
                </c:ext>
              </c:extLst>
            </c:dLbl>
            <c:dLbl>
              <c:idx val="2"/>
              <c:layout>
                <c:manualLayout>
                  <c:x val="-2.0677939264252057E-2"/>
                  <c:y val="-8.6464729539006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DA-412B-89B8-F3A2341A32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доли'!$G$21:$I$21</c:f>
              <c:numCache>
                <c:formatCode>#,##0.00</c:formatCode>
                <c:ptCount val="3"/>
                <c:pt idx="0">
                  <c:v>60.933141829125724</c:v>
                </c:pt>
                <c:pt idx="1">
                  <c:v>66.18512562744678</c:v>
                </c:pt>
                <c:pt idx="2">
                  <c:v>63.009280741596051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DA-412B-89B8-F3A2341A3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67"/>
          <c:min val="60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доли'!$A$22</c:f>
              <c:strCache>
                <c:ptCount val="1"/>
                <c:pt idx="0">
                  <c:v>Расходы на поддержку реального сектора экономики</c:v>
                </c:pt>
              </c:strCache>
            </c:strRef>
          </c:tx>
          <c:spPr>
            <a:ln w="50800">
              <a:solidFill>
                <a:srgbClr val="005F81"/>
              </a:solidFill>
            </a:ln>
          </c:spPr>
          <c:marker>
            <c:spPr>
              <a:solidFill>
                <a:srgbClr val="005F81"/>
              </a:solidFill>
              <a:ln>
                <a:solidFill>
                  <a:srgbClr val="005F81"/>
                </a:solidFill>
              </a:ln>
            </c:spPr>
          </c:marker>
          <c:dLbls>
            <c:dLbl>
              <c:idx val="0"/>
              <c:layout>
                <c:manualLayout>
                  <c:x val="-6.7203302608819182E-2"/>
                  <c:y val="-0.10624992156747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41-4200-8ABC-8453C85FC4C3}"/>
                </c:ext>
              </c:extLst>
            </c:dLbl>
            <c:dLbl>
              <c:idx val="1"/>
              <c:layout>
                <c:manualLayout>
                  <c:x val="-7.237278742488229E-2"/>
                  <c:y val="-0.106249921567479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41-4200-8ABC-8453C85FC4C3}"/>
                </c:ext>
              </c:extLst>
            </c:dLbl>
            <c:dLbl>
              <c:idx val="2"/>
              <c:layout>
                <c:manualLayout>
                  <c:x val="-1.8093196856220645E-2"/>
                  <c:y val="-6.0714240895702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41-4200-8ABC-8453C85FC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доли'!$G$22:$I$22</c:f>
              <c:numCache>
                <c:formatCode>#,##0.00</c:formatCode>
                <c:ptCount val="3"/>
                <c:pt idx="0">
                  <c:v>24.493326807160866</c:v>
                </c:pt>
                <c:pt idx="1">
                  <c:v>23.639260163457159</c:v>
                </c:pt>
                <c:pt idx="2">
                  <c:v>25.224626113717346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41-4200-8ABC-8453C85FC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26"/>
          <c:min val="23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5784169397"/>
          <c:y val="6.6143280570848714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доли'!$A$23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ln w="50800">
              <a:solidFill>
                <a:srgbClr val="534F4F"/>
              </a:solidFill>
            </a:ln>
          </c:spPr>
          <c:marker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534F4F"/>
                </a:solidFill>
              </a:ln>
            </c:spPr>
          </c:marker>
          <c:dLbls>
            <c:dLbl>
              <c:idx val="0"/>
              <c:layout>
                <c:manualLayout>
                  <c:x val="-0.1322562971042183"/>
                  <c:y val="8.6985209089840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BF-4D15-997C-59DC6123E5C8}"/>
                </c:ext>
              </c:extLst>
            </c:dLbl>
            <c:dLbl>
              <c:idx val="1"/>
              <c:layout>
                <c:manualLayout>
                  <c:x val="-5.3982162083354511E-2"/>
                  <c:y val="-0.101482743938146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BF-4D15-997C-59DC6123E5C8}"/>
                </c:ext>
              </c:extLst>
            </c:dLbl>
            <c:dLbl>
              <c:idx val="2"/>
              <c:layout>
                <c:manualLayout>
                  <c:x val="-5.6681270187522226E-2"/>
                  <c:y val="-8.6985209089840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BF-4D15-997C-59DC6123E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доли'!$G$23:$I$23</c:f>
              <c:numCache>
                <c:formatCode>#,##0.00</c:formatCode>
                <c:ptCount val="3"/>
                <c:pt idx="0">
                  <c:v>14.573531363713411</c:v>
                </c:pt>
                <c:pt idx="1">
                  <c:v>10.17561420909605</c:v>
                </c:pt>
                <c:pt idx="2">
                  <c:v>11.766093144686609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BF-4D15-997C-59DC6123E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534F4F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15"/>
          <c:min val="9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EC67-49B9-B604-3493DC8CEF98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EC67-49B9-B604-3493DC8CEF98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EC67-49B9-B604-3493DC8CEF98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EC67-49B9-B604-3493DC8CEF98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EC67-49B9-B604-3493DC8CEF98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791669913331679E-2"/>
                  <c:y val="-1.1048151148450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67-49B9-B604-3493DC8CEF98}"/>
                </c:ext>
              </c:extLst>
            </c:dLbl>
            <c:dLbl>
              <c:idx val="1"/>
              <c:layout>
                <c:manualLayout>
                  <c:x val="1.9791669913331679E-2"/>
                  <c:y val="-1.988667206721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67-49B9-B604-3493DC8CEF98}"/>
                </c:ext>
              </c:extLst>
            </c:dLbl>
            <c:dLbl>
              <c:idx val="2"/>
              <c:layout>
                <c:manualLayout>
                  <c:x val="1.9791669913331679E-2"/>
                  <c:y val="-2.6515562756282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C67-49B9-B604-3493DC8CEF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 i="0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23.835290336015056</c:v>
                </c:pt>
                <c:pt idx="1">
                  <c:v>28.554855282113827</c:v>
                </c:pt>
                <c:pt idx="2">
                  <c:v>25.546045515063714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C67-49B9-B604-3493DC8CEF98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66940070036E-2"/>
                  <c:y val="-8.8385209187607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67-49B9-B604-3493DC8CEF98}"/>
                </c:ext>
              </c:extLst>
            </c:dLbl>
            <c:dLbl>
              <c:idx val="1"/>
              <c:layout>
                <c:manualLayout>
                  <c:x val="2.3958337263506692E-2"/>
                  <c:y val="-1.1048151148450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67-49B9-B604-3493DC8CEF98}"/>
                </c:ext>
              </c:extLst>
            </c:dLbl>
            <c:dLbl>
              <c:idx val="2"/>
              <c:layout>
                <c:manualLayout>
                  <c:x val="1.8750003075787752E-2"/>
                  <c:y val="-1.3257781378141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C67-49B9-B604-3493DC8CEF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9.7782390493586746</c:v>
                </c:pt>
                <c:pt idx="1">
                  <c:v>9.4552085746202934</c:v>
                </c:pt>
                <c:pt idx="2">
                  <c:v>9.2754301402211006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67-49B9-B604-3493DC8CEF98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905E-2"/>
                  <c:y val="-1.7677041837521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67-49B9-B604-3493DC8CEF98}"/>
                </c:ext>
              </c:extLst>
            </c:dLbl>
            <c:dLbl>
              <c:idx val="1"/>
              <c:layout>
                <c:manualLayout>
                  <c:x val="1.8750003075787905E-2"/>
                  <c:y val="-1.988667206721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67-49B9-B604-3493DC8CEF98}"/>
                </c:ext>
              </c:extLst>
            </c:dLbl>
            <c:dLbl>
              <c:idx val="2"/>
              <c:layout>
                <c:manualLayout>
                  <c:x val="1.7708336238244134E-2"/>
                  <c:y val="-1.5467411607831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67-49B9-B604-3493DC8CEF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1.3201577605188028</c:v>
                </c:pt>
                <c:pt idx="1">
                  <c:v>1.3086577477205932</c:v>
                </c:pt>
                <c:pt idx="2">
                  <c:v>1.4409250702023872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67-49B9-B604-3493DC8CE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58880"/>
        <c:axId val="256281408"/>
        <c:axId val="0"/>
      </c:bar3DChart>
      <c:catAx>
        <c:axId val="2528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281408"/>
        <c:crosses val="autoZero"/>
        <c:auto val="1"/>
        <c:lblAlgn val="ctr"/>
        <c:lblOffset val="100"/>
        <c:noMultiLvlLbl val="0"/>
      </c:catAx>
      <c:valAx>
        <c:axId val="2562814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28588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534F4F"/>
              </a:solidFill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8CDF-4C48-B242-AB3D93BFF7E6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8CDF-4C48-B242-AB3D93BFF7E6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8CDF-4C48-B242-AB3D93BFF7E6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8CDF-4C48-B242-AB3D93BFF7E6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8CDF-4C48-B242-AB3D93BFF7E6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00B0F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66940070036E-2"/>
                  <c:y val="-1.3935187115547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DF-4C48-B242-AB3D93BFF7E6}"/>
                </c:ext>
              </c:extLst>
            </c:dLbl>
            <c:dLbl>
              <c:idx val="1"/>
              <c:layout>
                <c:manualLayout>
                  <c:x val="2.2916670425962998E-2"/>
                  <c:y val="-1.3935187115547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DF-4C48-B242-AB3D93BFF7E6}"/>
                </c:ext>
              </c:extLst>
            </c:dLbl>
            <c:dLbl>
              <c:idx val="2"/>
              <c:layout>
                <c:manualLayout>
                  <c:x val="2.1875003588419224E-2"/>
                  <c:y val="-1.8580249487397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CDF-4C48-B242-AB3D93BFF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23.964855136858827</c:v>
                </c:pt>
                <c:pt idx="1">
                  <c:v>24.895435982895773</c:v>
                </c:pt>
                <c:pt idx="2">
                  <c:v>24.377747389575859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DF-4C48-B242-AB3D93BFF7E6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583335725612816E-2"/>
                  <c:y val="-1.6257718301472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DF-4C48-B242-AB3D93BFF7E6}"/>
                </c:ext>
              </c:extLst>
            </c:dLbl>
            <c:dLbl>
              <c:idx val="1"/>
              <c:layout>
                <c:manualLayout>
                  <c:x val="1.666666940070036E-2"/>
                  <c:y val="-1.8580249487397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CDF-4C48-B242-AB3D93BFF7E6}"/>
                </c:ext>
              </c:extLst>
            </c:dLbl>
            <c:dLbl>
              <c:idx val="2"/>
              <c:layout>
                <c:manualLayout>
                  <c:x val="1.9791669913331526E-2"/>
                  <c:y val="-1.8580249487397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CDF-4C48-B242-AB3D93BFF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1.8230145663617086</c:v>
                </c:pt>
                <c:pt idx="1">
                  <c:v>1.7360021190325359</c:v>
                </c:pt>
                <c:pt idx="2">
                  <c:v>2.1285472140935537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DF-4C48-B242-AB3D93BFF7E6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500256315659E-2"/>
                  <c:y val="-3.0192905417020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CDF-4C48-B242-AB3D93BFF7E6}"/>
                </c:ext>
              </c:extLst>
            </c:dLbl>
            <c:dLbl>
              <c:idx val="1"/>
              <c:layout>
                <c:manualLayout>
                  <c:x val="2.3958337263506768E-2"/>
                  <c:y val="-2.3225311859246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CDF-4C48-B242-AB3D93BFF7E6}"/>
                </c:ext>
              </c:extLst>
            </c:dLbl>
            <c:dLbl>
              <c:idx val="2"/>
              <c:layout>
                <c:manualLayout>
                  <c:x val="2.2916670425962998E-2"/>
                  <c:y val="-2.5547843045171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CDF-4C48-B242-AB3D93BFF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0.21158498001265674</c:v>
                </c:pt>
                <c:pt idx="1">
                  <c:v>0.2349659210637712</c:v>
                </c:pt>
                <c:pt idx="2">
                  <c:v>0.24058541243942724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CDF-4C48-B242-AB3D93BFF7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081408"/>
        <c:axId val="256283712"/>
        <c:axId val="0"/>
      </c:bar3DChart>
      <c:catAx>
        <c:axId val="25608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283712"/>
        <c:crosses val="autoZero"/>
        <c:auto val="1"/>
        <c:lblAlgn val="ctr"/>
        <c:lblOffset val="100"/>
        <c:noMultiLvlLbl val="0"/>
      </c:catAx>
      <c:valAx>
        <c:axId val="2562837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0814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C772-4768-92AE-058D25116EB6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C772-4768-92AE-058D25116EB6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C772-4768-92AE-058D25116EB6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C772-4768-92AE-058D25116EB6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C772-4768-92AE-058D25116EB6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1875003588419224E-2"/>
                  <c:y val="-2.8535655915643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72-4768-92AE-058D25116EB6}"/>
                </c:ext>
              </c:extLst>
            </c:dLbl>
            <c:dLbl>
              <c:idx val="1"/>
              <c:layout>
                <c:manualLayout>
                  <c:x val="1.9791669913331603E-2"/>
                  <c:y val="-1.5365353185346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72-4768-92AE-058D25116EB6}"/>
                </c:ext>
              </c:extLst>
            </c:dLbl>
            <c:dLbl>
              <c:idx val="2"/>
              <c:layout>
                <c:manualLayout>
                  <c:x val="1.8750003075787905E-2"/>
                  <c:y val="-2.6340605460594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772-4768-92AE-058D25116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20.006752561644198</c:v>
                </c:pt>
                <c:pt idx="1">
                  <c:v>19.244238873627779</c:v>
                </c:pt>
                <c:pt idx="2">
                  <c:v>20.364314478403958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72-4768-92AE-058D25116EB6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710411205776E-2"/>
                  <c:y val="-1.7560403640396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041672907098568E-2"/>
                      <c:h val="7.08892408651333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772-4768-92AE-058D25116EB6}"/>
                </c:ext>
              </c:extLst>
            </c:dLbl>
            <c:dLbl>
              <c:idx val="1"/>
              <c:layout>
                <c:manualLayout>
                  <c:x val="2.1875003588419224E-2"/>
                  <c:y val="-1.9755454095445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772-4768-92AE-058D25116EB6}"/>
                </c:ext>
              </c:extLst>
            </c:dLbl>
            <c:dLbl>
              <c:idx val="2"/>
              <c:layout>
                <c:manualLayout>
                  <c:x val="1.9791669913331526E-2"/>
                  <c:y val="-1.5365353185346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72-4768-92AE-058D25116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4.0255851806512322</c:v>
                </c:pt>
                <c:pt idx="1">
                  <c:v>3.9376969056983491</c:v>
                </c:pt>
                <c:pt idx="2">
                  <c:v>4.4077728502205007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72-4768-92AE-058D25116EB6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867E-2"/>
                  <c:y val="-2.6340605460594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72-4768-92AE-058D25116EB6}"/>
                </c:ext>
              </c:extLst>
            </c:dLbl>
            <c:dLbl>
              <c:idx val="1"/>
              <c:layout>
                <c:manualLayout>
                  <c:x val="1.666666940070036E-2"/>
                  <c:y val="-2.195050455049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72-4768-92AE-058D25116EB6}"/>
                </c:ext>
              </c:extLst>
            </c:dLbl>
            <c:dLbl>
              <c:idx val="2"/>
              <c:layout>
                <c:manualLayout>
                  <c:x val="1.9791669913331526E-2"/>
                  <c:y val="-2.6340605460594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772-4768-92AE-058D25116E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0.46098906486543734</c:v>
                </c:pt>
                <c:pt idx="1">
                  <c:v>0.45732438413102944</c:v>
                </c:pt>
                <c:pt idx="2">
                  <c:v>0.45253878509288903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72-4768-92AE-058D25116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60928"/>
        <c:axId val="256286016"/>
        <c:axId val="0"/>
      </c:bar3DChart>
      <c:catAx>
        <c:axId val="25286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286016"/>
        <c:crosses val="autoZero"/>
        <c:auto val="1"/>
        <c:lblAlgn val="ctr"/>
        <c:lblOffset val="100"/>
        <c:noMultiLvlLbl val="0"/>
      </c:catAx>
      <c:valAx>
        <c:axId val="2562860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2860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893134989031329E-2"/>
          <c:y val="0.86827415799938612"/>
          <c:w val="0.91696373309772528"/>
          <c:h val="0.11855553927031684"/>
        </c:manualLayout>
      </c:layout>
      <c:overlay val="0"/>
      <c:txPr>
        <a:bodyPr/>
        <a:lstStyle/>
        <a:p>
          <a:pPr>
            <a:defRPr sz="18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A01B-4FD2-A57C-EAC8F0CB4DA8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A01B-4FD2-A57C-EAC8F0CB4DA8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A01B-4FD2-A57C-EAC8F0CB4DA8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A01B-4FD2-A57C-EAC8F0CB4DA8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A01B-4FD2-A57C-EAC8F0CB4DA8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49999999999982E-2"/>
                  <c:y val="-1.0513462613050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1B-4FD2-A57C-EAC8F0CB4DA8}"/>
                </c:ext>
              </c:extLst>
            </c:dLbl>
            <c:dLbl>
              <c:idx val="1"/>
              <c:layout>
                <c:manualLayout>
                  <c:x val="1.9791666666666666E-2"/>
                  <c:y val="-1.26161551356609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1B-4FD2-A57C-EAC8F0CB4DA8}"/>
                </c:ext>
              </c:extLst>
            </c:dLbl>
            <c:dLbl>
              <c:idx val="2"/>
              <c:layout>
                <c:manualLayout>
                  <c:x val="1.7708333333333333E-2"/>
                  <c:y val="-8.4107700904406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01B-4FD2-A57C-EAC8F0CB4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7.6255999126396983</c:v>
                </c:pt>
                <c:pt idx="1">
                  <c:v>4.4070266352863428</c:v>
                </c:pt>
                <c:pt idx="2">
                  <c:v>4.2982372410070795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1B-4FD2-A57C-EAC8F0CB4DA8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5E-2"/>
                  <c:y val="-1.8924232703491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1B-4FD2-A57C-EAC8F0CB4DA8}"/>
                </c:ext>
              </c:extLst>
            </c:dLbl>
            <c:dLbl>
              <c:idx val="1"/>
              <c:layout>
                <c:manualLayout>
                  <c:x val="1.9791666666666666E-2"/>
                  <c:y val="-1.261615513566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1B-4FD2-A57C-EAC8F0CB4DA8}"/>
                </c:ext>
              </c:extLst>
            </c:dLbl>
            <c:dLbl>
              <c:idx val="2"/>
              <c:layout>
                <c:manualLayout>
                  <c:x val="1.145833333333318E-2"/>
                  <c:y val="-1.261615513566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01B-4FD2-A57C-EAC8F0CB4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5.2152486909813076</c:v>
                </c:pt>
                <c:pt idx="1">
                  <c:v>1.9738349455743771</c:v>
                </c:pt>
                <c:pt idx="2">
                  <c:v>1.4750540635657494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1B-4FD2-A57C-EAC8F0CB4DA8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5E-2"/>
                  <c:y val="-1.4718847658271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1B-4FD2-A57C-EAC8F0CB4DA8}"/>
                </c:ext>
              </c:extLst>
            </c:dLbl>
            <c:dLbl>
              <c:idx val="1"/>
              <c:layout>
                <c:manualLayout>
                  <c:x val="2.0833333333333256E-2"/>
                  <c:y val="-1.6821540180881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1B-4FD2-A57C-EAC8F0CB4DA8}"/>
                </c:ext>
              </c:extLst>
            </c:dLbl>
            <c:dLbl>
              <c:idx val="2"/>
              <c:layout>
                <c:manualLayout>
                  <c:x val="1.7708333333333333E-2"/>
                  <c:y val="-1.0513462613050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01B-4FD2-A57C-EAC8F0CB4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  <a:latin typeface="+mn-lt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1.4674668269748032</c:v>
                </c:pt>
                <c:pt idx="1">
                  <c:v>1.3208262301106257</c:v>
                </c:pt>
                <c:pt idx="2">
                  <c:v>1.3574804543992287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1B-4FD2-A57C-EAC8F0CB4DA8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(МУНИЦИПАЛЬНОГО) ДОЛГА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666666666666E-2"/>
                  <c:y val="-1.6821540180881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1B-4FD2-A57C-EAC8F0CB4DA8}"/>
                </c:ext>
              </c:extLst>
            </c:dLbl>
            <c:dLbl>
              <c:idx val="1"/>
              <c:layout>
                <c:manualLayout>
                  <c:x val="1.8749999999999923E-2"/>
                  <c:y val="-1.6821540180881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01B-4FD2-A57C-EAC8F0CB4DA8}"/>
                </c:ext>
              </c:extLst>
            </c:dLbl>
            <c:dLbl>
              <c:idx val="2"/>
              <c:layout>
                <c:manualLayout>
                  <c:x val="1.5625E-2"/>
                  <c:y val="-1.2616155135660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01B-4FD2-A57C-EAC8F0CB4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2025  год</c:v>
                </c:pt>
                <c:pt idx="1">
                  <c:v>2026  год*</c:v>
                </c:pt>
                <c:pt idx="2">
                  <c:v>2027  год*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0.22319932206936746</c:v>
                </c:pt>
                <c:pt idx="1">
                  <c:v>0.18446759430459761</c:v>
                </c:pt>
                <c:pt idx="2">
                  <c:v>0.22665522926842901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1B-4FD2-A57C-EAC8F0CB4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790528"/>
        <c:axId val="256730816"/>
        <c:axId val="0"/>
      </c:bar3DChart>
      <c:catAx>
        <c:axId val="25679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730816"/>
        <c:crosses val="autoZero"/>
        <c:auto val="1"/>
        <c:lblAlgn val="ctr"/>
        <c:lblOffset val="100"/>
        <c:noMultiLvlLbl val="0"/>
      </c:catAx>
      <c:valAx>
        <c:axId val="256730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256790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8.4442751623247155E-3"/>
                  <c:y val="1.66600376065907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06681636169297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2.9990313362474384E-3"/>
                  <c:y val="-4.88878020251794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50,9%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65529728953623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16879214.100000001</c:v>
                </c:pt>
                <c:pt idx="1">
                  <c:v>17471967.400000002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B-42E7-BADE-4CA9AE9A7961}"/>
              </c:ext>
            </c:extLst>
          </c:dPt>
          <c:dLbls>
            <c:dLbl>
              <c:idx val="0"/>
              <c:layout>
                <c:manualLayout>
                  <c:x val="1.6122277259545237E-2"/>
                  <c:y val="-1.022435412976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7B-42E7-BADE-4CA9AE9A7961}"/>
                </c:ext>
              </c:extLst>
            </c:dLbl>
            <c:dLbl>
              <c:idx val="1"/>
              <c:layout>
                <c:manualLayout>
                  <c:x val="1.6122277259545237E-2"/>
                  <c:y val="-7.66826559732269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B-42E7-BADE-4CA9AE9A7961}"/>
                </c:ext>
              </c:extLst>
            </c:dLbl>
            <c:dLbl>
              <c:idx val="2"/>
              <c:layout>
                <c:manualLayout>
                  <c:x val="1.3190954121446103E-2"/>
                  <c:y val="-7.66826559732269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7B-42E7-BADE-4CA9AE9A7961}"/>
                </c:ext>
              </c:extLst>
            </c:dLbl>
            <c:dLbl>
              <c:idx val="3"/>
              <c:layout>
                <c:manualLayout>
                  <c:x val="1.7587938828594805E-2"/>
                  <c:y val="-1.283758176480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7B-42E7-BADE-4CA9AE9A7961}"/>
                </c:ext>
              </c:extLst>
            </c:dLbl>
            <c:dLbl>
              <c:idx val="4"/>
              <c:layout>
                <c:manualLayout>
                  <c:x val="2.0519261966693937E-2"/>
                  <c:y val="-1.5393488410166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7B-42E7-BADE-4CA9AE9A7961}"/>
                </c:ext>
              </c:extLst>
            </c:dLbl>
            <c:dLbl>
              <c:idx val="5"/>
              <c:layout>
                <c:manualLayout>
                  <c:x val="2.051926196669383E-2"/>
                  <c:y val="-1.7550335953454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7B-42E7-BADE-4CA9AE9A7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696.61998066953686</c:v>
                </c:pt>
                <c:pt idx="1">
                  <c:v>778.75786871288733</c:v>
                </c:pt>
                <c:pt idx="2">
                  <c:v>868.81668925023212</c:v>
                </c:pt>
                <c:pt idx="3">
                  <c:v>914.27936114013744</c:v>
                </c:pt>
                <c:pt idx="4">
                  <c:v>956.2685827095878</c:v>
                </c:pt>
                <c:pt idx="5">
                  <c:v>1005.1254147737243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B-42E7-BADE-4CA9AE9A7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101488"/>
        <c:axId val="1"/>
        <c:axId val="0"/>
      </c:bar3DChart>
      <c:catAx>
        <c:axId val="18010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0101488"/>
        <c:crosses val="autoZero"/>
        <c:crossBetween val="between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15360550466209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baseline="0" dirty="0"/>
                      <a:t> 715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5208251312335956E-2"/>
                  <c:y val="-0.339214472661792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  <a:r>
                      <a:rPr lang="en-US" baseline="0" dirty="0"/>
                      <a:t> 836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6.9791666666666516E-2"/>
                  <c:y val="-0.289640578596605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  <a:r>
                      <a:rPr lang="en-US" baseline="0" dirty="0"/>
                      <a:t> 724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15715</c:v>
                </c:pt>
                <c:pt idx="1">
                  <c:v>16836</c:v>
                </c:pt>
                <c:pt idx="2">
                  <c:v>13724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0666749989584635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2400</c:v>
                </c:pt>
                <c:pt idx="1">
                  <c:v>4400</c:v>
                </c:pt>
                <c:pt idx="2">
                  <c:v>2250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  <a:r>
                      <a:rPr lang="en-US" baseline="0" dirty="0"/>
                      <a:t> 31</a:t>
                    </a:r>
                    <a:r>
                      <a:rPr lang="en-US" baseline="0"/>
                      <a:t>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baseline="0" dirty="0"/>
                      <a:t> 436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  <a:r>
                      <a:rPr lang="en-US" baseline="0" dirty="0"/>
                      <a:t> 474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13315</c:v>
                </c:pt>
                <c:pt idx="1">
                  <c:v>12436</c:v>
                </c:pt>
                <c:pt idx="2">
                  <c:v>11474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839680"/>
        <c:axId val="4877920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992849774325049E-2"/>
                  <c:y val="8.5764279465066675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18,2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3.404245018904721E-2"/>
                  <c:y val="-4.22243886180894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18,4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6.8684156426504226E-3"/>
                  <c:y val="-3.126925800941549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600" b="1" i="0" u="none" strike="noStrike" kern="1200" baseline="0" dirty="0" smtClean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rPr>
                      <a:t>14,6</a:t>
                    </a:r>
                  </a:p>
                </c:rich>
              </c:tx>
              <c:numFmt formatCode="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18.2</c:v>
                </c:pt>
                <c:pt idx="1">
                  <c:v>18.399999999999999</c:v>
                </c:pt>
                <c:pt idx="2">
                  <c:v>14.6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840192"/>
        <c:axId val="48779776"/>
      </c:lineChart>
      <c:catAx>
        <c:axId val="16883968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48779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877920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8839680"/>
        <c:crosses val="autoZero"/>
        <c:crossBetween val="between"/>
      </c:valAx>
      <c:valAx>
        <c:axId val="48779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8840192"/>
        <c:crosses val="max"/>
        <c:crossBetween val="between"/>
      </c:valAx>
      <c:catAx>
        <c:axId val="1688401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48779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ИТОГО!$A$6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6458333333333343E-2"/>
                  <c:y val="7.0700937631752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3F-446B-A958-821C0217C4F8}"/>
                </c:ext>
              </c:extLst>
            </c:dLbl>
            <c:dLbl>
              <c:idx val="1"/>
              <c:layout>
                <c:manualLayout>
                  <c:x val="-1.9791666666666666E-2"/>
                  <c:y val="-8.9554521000219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3F-446B-A958-821C0217C4F8}"/>
                </c:ext>
              </c:extLst>
            </c:dLbl>
            <c:dLbl>
              <c:idx val="2"/>
              <c:layout>
                <c:manualLayout>
                  <c:x val="-1.7708333333333333E-2"/>
                  <c:y val="-8.0127729315986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3F-446B-A958-821C0217C4F8}"/>
                </c:ext>
              </c:extLst>
            </c:dLbl>
            <c:dLbl>
              <c:idx val="3"/>
              <c:layout>
                <c:manualLayout>
                  <c:x val="-2.0833333333333409E-2"/>
                  <c:y val="-7.541433347386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3F-446B-A958-821C0217C4F8}"/>
                </c:ext>
              </c:extLst>
            </c:dLbl>
            <c:dLbl>
              <c:idx val="4"/>
              <c:layout>
                <c:manualLayout>
                  <c:x val="-4.2708333333333334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3F-446B-A958-821C0217C4F8}"/>
                </c:ext>
              </c:extLst>
            </c:dLbl>
            <c:dLbl>
              <c:idx val="5"/>
              <c:layout>
                <c:manualLayout>
                  <c:x val="-2.9166666666666667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3F-446B-A958-821C0217C4F8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ИТОГО!$C$6:$H$6</c:f>
              <c:numCache>
                <c:formatCode>#,##0.0</c:formatCode>
                <c:ptCount val="6"/>
                <c:pt idx="0">
                  <c:v>1132.2</c:v>
                </c:pt>
                <c:pt idx="1">
                  <c:v>1121.3</c:v>
                </c:pt>
                <c:pt idx="2">
                  <c:v>1111.7</c:v>
                </c:pt>
                <c:pt idx="3">
                  <c:v>1100.5999999999999</c:v>
                </c:pt>
                <c:pt idx="4">
                  <c:v>1091.9000000000001</c:v>
                </c:pt>
                <c:pt idx="5">
                  <c:v>1083.5999999999999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3F-446B-A958-821C0217C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416392"/>
        <c:axId val="1"/>
      </c:lineChart>
      <c:catAx>
        <c:axId val="177416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8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0"/>
        <c:majorTickMark val="out"/>
        <c:minorTickMark val="none"/>
        <c:tickLblPos val="none"/>
        <c:crossAx val="177416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791666666666667E-2"/>
                  <c:y val="8.484112515810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27-4FB0-9C0B-A849B065D324}"/>
                </c:ext>
              </c:extLst>
            </c:dLbl>
            <c:dLbl>
              <c:idx val="1"/>
              <c:layout>
                <c:manualLayout>
                  <c:x val="-1.7708333333333333E-2"/>
                  <c:y val="-8.9554521000219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27-4FB0-9C0B-A849B065D324}"/>
                </c:ext>
              </c:extLst>
            </c:dLbl>
            <c:dLbl>
              <c:idx val="2"/>
              <c:layout>
                <c:manualLayout>
                  <c:x val="-1.9791666666666742E-2"/>
                  <c:y val="-8.955452100021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27-4FB0-9C0B-A849B065D324}"/>
                </c:ext>
              </c:extLst>
            </c:dLbl>
            <c:dLbl>
              <c:idx val="3"/>
              <c:layout>
                <c:manualLayout>
                  <c:x val="-2.9166666666666743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27-4FB0-9C0B-A849B065D324}"/>
                </c:ext>
              </c:extLst>
            </c:dLbl>
            <c:dLbl>
              <c:idx val="4"/>
              <c:layout>
                <c:manualLayout>
                  <c:x val="-2.2916666666666665E-2"/>
                  <c:y val="-8.955452100021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27-4FB0-9C0B-A849B065D324}"/>
                </c:ext>
              </c:extLst>
            </c:dLbl>
            <c:dLbl>
              <c:idx val="5"/>
              <c:layout>
                <c:manualLayout>
                  <c:x val="-2.0833333333333485E-2"/>
                  <c:y val="-9.8981312684453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4899934383202E-2"/>
                      <c:h val="0.129217932578398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A427-4FB0-9C0B-A849B065D32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112.96</c:v>
                </c:pt>
                <c:pt idx="1">
                  <c:v>106.69</c:v>
                </c:pt>
                <c:pt idx="2">
                  <c:v>107</c:v>
                </c:pt>
                <c:pt idx="3">
                  <c:v>103.9</c:v>
                </c:pt>
                <c:pt idx="4">
                  <c:v>104.6</c:v>
                </c:pt>
                <c:pt idx="5">
                  <c:v>105.6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27-4FB0-9C0B-A849B065D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5608"/>
        <c:axId val="1"/>
      </c:lineChart>
      <c:catAx>
        <c:axId val="18018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4"/>
          <c:min val="103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5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250000000000007E-2"/>
                  <c:y val="-0.10986267166042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E3-4B79-B91B-0C48E89BA8D3}"/>
                </c:ext>
              </c:extLst>
            </c:dLbl>
            <c:dLbl>
              <c:idx val="1"/>
              <c:layout>
                <c:manualLayout>
                  <c:x val="-3.0208333333333334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E3-4B79-B91B-0C48E89BA8D3}"/>
                </c:ext>
              </c:extLst>
            </c:dLbl>
            <c:dLbl>
              <c:idx val="2"/>
              <c:layout>
                <c:manualLayout>
                  <c:x val="-3.229166666666667E-2"/>
                  <c:y val="-0.1048689138576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E3-4B79-B91B-0C48E89BA8D3}"/>
                </c:ext>
              </c:extLst>
            </c:dLbl>
            <c:dLbl>
              <c:idx val="3"/>
              <c:layout>
                <c:manualLayout>
                  <c:x val="-2.9166666666666743E-2"/>
                  <c:y val="-0.10486891385767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E3-4B79-B91B-0C48E89BA8D3}"/>
                </c:ext>
              </c:extLst>
            </c:dLbl>
            <c:dLbl>
              <c:idx val="4"/>
              <c:layout>
                <c:manualLayout>
                  <c:x val="-2.8125000000000001E-2"/>
                  <c:y val="7.4906367041198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E3-4B79-B91B-0C48E89BA8D3}"/>
                </c:ext>
              </c:extLst>
            </c:dLbl>
            <c:dLbl>
              <c:idx val="5"/>
              <c:layout>
                <c:manualLayout>
                  <c:x val="-3.0208333333333486E-2"/>
                  <c:y val="4.9937578027465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E3-4B79-B91B-0C48E89BA8D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755.4</c:v>
                </c:pt>
                <c:pt idx="1">
                  <c:v>770.9</c:v>
                </c:pt>
                <c:pt idx="2">
                  <c:v>800</c:v>
                </c:pt>
                <c:pt idx="3">
                  <c:v>800</c:v>
                </c:pt>
                <c:pt idx="4">
                  <c:v>820</c:v>
                </c:pt>
                <c:pt idx="5">
                  <c:v>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3-4B79-B91B-0C48E89BA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7904"/>
        <c:axId val="1"/>
      </c:lineChart>
      <c:catAx>
        <c:axId val="18018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30"/>
          <c:min val="75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7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541666666666668E-2"/>
                  <c:y val="-7.99001248439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15-4E78-94C9-8265BD89B20B}"/>
                </c:ext>
              </c:extLst>
            </c:dLbl>
            <c:dLbl>
              <c:idx val="1"/>
              <c:layout>
                <c:manualLayout>
                  <c:x val="-3.6458333333333336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15-4E78-94C9-8265BD89B20B}"/>
                </c:ext>
              </c:extLst>
            </c:dLbl>
            <c:dLbl>
              <c:idx val="2"/>
              <c:layout>
                <c:manualLayout>
                  <c:x val="-3.3333333333333409E-2"/>
                  <c:y val="-6.9912609238451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15-4E78-94C9-8265BD89B20B}"/>
                </c:ext>
              </c:extLst>
            </c:dLbl>
            <c:dLbl>
              <c:idx val="3"/>
              <c:layout>
                <c:manualLayout>
                  <c:x val="-3.1250000000000076E-2"/>
                  <c:y val="-8.9887640449438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15-4E78-94C9-8265BD89B20B}"/>
                </c:ext>
              </c:extLst>
            </c:dLbl>
            <c:dLbl>
              <c:idx val="4"/>
              <c:layout>
                <c:manualLayout>
                  <c:x val="-3.5416666666666666E-2"/>
                  <c:y val="-8.9887640449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15-4E78-94C9-8265BD89B20B}"/>
                </c:ext>
              </c:extLst>
            </c:dLbl>
            <c:dLbl>
              <c:idx val="5"/>
              <c:layout>
                <c:manualLayout>
                  <c:x val="-2.1875000000000151E-2"/>
                  <c:y val="6.9912609238451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15-4E78-94C9-8265BD89B20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166.2</c:v>
                </c:pt>
                <c:pt idx="1">
                  <c:v>187.205107</c:v>
                </c:pt>
                <c:pt idx="2">
                  <c:v>216.08673649774599</c:v>
                </c:pt>
                <c:pt idx="3">
                  <c:v>232.60008490090402</c:v>
                </c:pt>
                <c:pt idx="4">
                  <c:v>246.41839074469701</c:v>
                </c:pt>
                <c:pt idx="5">
                  <c:v>262.57111625801201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15-4E78-94C9-8265BD89B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2000"/>
        <c:axId val="1"/>
      </c:lineChart>
      <c:catAx>
        <c:axId val="180182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80"/>
          <c:min val="16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2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2025-2027 гг.'!$A$6:$A$8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'Доходы ОБ 2025-2027 гг.'!$C$6:$C$8</c:f>
              <c:numCache>
                <c:formatCode>#,##0.0</c:formatCode>
                <c:ptCount val="3"/>
                <c:pt idx="0">
                  <c:v>86.205210331330008</c:v>
                </c:pt>
                <c:pt idx="1">
                  <c:v>91.636283576639997</c:v>
                </c:pt>
                <c:pt idx="2">
                  <c:v>94.225636185969989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BD-4D18-AF1F-8815FEC0C161}"/>
            </c:ext>
          </c:extLst>
        </c:ser>
        <c:ser>
          <c:idx val="1"/>
          <c:order val="1"/>
          <c:tx>
            <c:strRef>
              <c:f>'Доходы ОБ 2025-2027 гг.'!$D$5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2025-2027 гг.'!$A$6:$A$8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'Доходы ОБ 2025-2027 гг.'!$D$6:$D$8</c:f>
              <c:numCache>
                <c:formatCode>#,##0.0</c:formatCode>
                <c:ptCount val="3"/>
                <c:pt idx="0">
                  <c:v>17.654109080000001</c:v>
                </c:pt>
                <c:pt idx="1">
                  <c:v>15.425016980000001</c:v>
                </c:pt>
                <c:pt idx="2">
                  <c:v>14.298524480000003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BD-4D18-AF1F-8815FEC0C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373440"/>
        <c:axId val="46222144"/>
        <c:axId val="0"/>
      </c:bar3DChart>
      <c:catAx>
        <c:axId val="13337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46222144"/>
        <c:crosses val="autoZero"/>
        <c:auto val="1"/>
        <c:lblAlgn val="ctr"/>
        <c:lblOffset val="100"/>
        <c:noMultiLvlLbl val="0"/>
      </c:catAx>
      <c:valAx>
        <c:axId val="46222144"/>
        <c:scaling>
          <c:orientation val="minMax"/>
          <c:max val="11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133373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3580353467587036E-2"/>
          <c:y val="3.150351203531469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стр-ры'!$O$4:$Q$4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'данные для стр-ры'!$O$5:$Q$5</c:f>
              <c:numCache>
                <c:formatCode>General</c:formatCode>
                <c:ptCount val="3"/>
                <c:pt idx="0">
                  <c:v>20.9</c:v>
                </c:pt>
                <c:pt idx="1">
                  <c:v>21.099999999999991</c:v>
                </c:pt>
                <c:pt idx="2">
                  <c:v>21.400000000000006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стр-ры'!$O$4:$Q$4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'данные для стр-ры'!$O$6:$Q$6</c:f>
              <c:numCache>
                <c:formatCode>0.0</c:formatCode>
                <c:ptCount val="3"/>
                <c:pt idx="0">
                  <c:v>6.3</c:v>
                </c:pt>
                <c:pt idx="1">
                  <c:v>6.3</c:v>
                </c:pt>
                <c:pt idx="2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стр-ры'!$O$4:$Q$4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'данные для стр-ры'!$O$7:$Q$7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1899E81-D69A-43F7-9CB2-9E0210B4476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стр-ры'!$O$4:$Q$4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'данные для стр-ры'!$O$8:$Q$8</c:f>
              <c:numCache>
                <c:formatCode>0.0</c:formatCode>
                <c:ptCount val="3"/>
                <c:pt idx="0">
                  <c:v>23.3</c:v>
                </c:pt>
                <c:pt idx="1">
                  <c:v>27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4.32309630369309E-3"/>
                  <c:y val="2.2036980482523115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35,7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5E1354F-D628-49B5-99B0-826896393795}" type="VALUE">
                      <a:rPr lang="en-US" sz="2000" b="0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0" dirty="0"/>
                      <a:t>38,4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layout>
                <c:manualLayout>
                  <c:x val="3.24232222776973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37,2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 b="0" dirty="0"/>
                      <a:t>38,4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'данные для стр-ры'!$O$4:$Q$4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'данные для стр-ры'!$O$9:$Q$9</c:f>
              <c:numCache>
                <c:formatCode>0.0</c:formatCode>
                <c:ptCount val="3"/>
                <c:pt idx="0">
                  <c:v>35.700000000000003</c:v>
                </c:pt>
                <c:pt idx="1">
                  <c:v>37.200000000000003</c:v>
                </c:pt>
                <c:pt idx="2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0416666666666667E-3"/>
                  <c:y val="6.83816767258924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677-43E6-B61E-E0811EC205D1}"/>
                </c:ext>
              </c:extLst>
            </c:dLbl>
            <c:dLbl>
              <c:idx val="1"/>
              <c:layout>
                <c:manualLayout>
                  <c:x val="3.1250000000000002E-3"/>
                  <c:y val="9.1175568967856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677-43E6-B61E-E0811EC205D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77-43E6-B61E-E0811EC205D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77-43E6-B61E-E0811EC205D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77-43E6-B61E-E0811EC20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0.6990251999999999</c:v>
                </c:pt>
                <c:pt idx="1">
                  <c:v>0.42921979999999998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7-43E6-B61E-E0811EC205D1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009BD2"/>
            </a:solidFill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млрд!$B$7:$F$7</c:f>
              <c:numCache>
                <c:formatCode>#,##0.0</c:formatCode>
                <c:ptCount val="5"/>
                <c:pt idx="0">
                  <c:v>15.31005016234</c:v>
                </c:pt>
                <c:pt idx="1">
                  <c:v>22.0979606</c:v>
                </c:pt>
                <c:pt idx="2">
                  <c:v>14.561683900000004</c:v>
                </c:pt>
                <c:pt idx="3">
                  <c:v>12.251431000000002</c:v>
                </c:pt>
                <c:pt idx="4">
                  <c:v>10.9081378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77-43E6-B61E-E0811EC205D1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rgbClr val="D0CECE"/>
            </a:solidFill>
            <a:ln w="25400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1.78871797288</c:v>
                </c:pt>
                <c:pt idx="1">
                  <c:v>1.9531449999999999</c:v>
                </c:pt>
                <c:pt idx="2">
                  <c:v>2.0746248999999999</c:v>
                </c:pt>
                <c:pt idx="3">
                  <c:v>2.1577388000000002</c:v>
                </c:pt>
                <c:pt idx="4">
                  <c:v>2.3747738000000003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77-43E6-B61E-E0811EC205D1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rgbClr val="F5BF6F"/>
            </a:solidFill>
            <a:ln w="25400" cap="flat" cmpd="sng" algn="ctr">
              <a:solidFill>
                <a:srgbClr val="EF9715"/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4.4875850760000002</c:v>
                </c:pt>
                <c:pt idx="1">
                  <c:v>1.118888938</c:v>
                </c:pt>
                <c:pt idx="2">
                  <c:v>1.0178002800000001</c:v>
                </c:pt>
                <c:pt idx="3">
                  <c:v>1.0158471800000002</c:v>
                </c:pt>
                <c:pt idx="4">
                  <c:v>1.0156128800000002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77-43E6-B61E-E0811EC205D1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развития территорий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1"/>
              <c:layout>
                <c:manualLayout>
                  <c:x val="3.1250000000000002E-3"/>
                  <c:y val="-1.1396946120982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677-43E6-B61E-E0811EC20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2023</c:v>
                </c:pt>
                <c:pt idx="1">
                  <c:v>2024</c:v>
                </c:pt>
                <c:pt idx="2">
                  <c:v>2025*</c:v>
                </c:pt>
                <c:pt idx="3">
                  <c:v>2026*</c:v>
                </c:pt>
                <c:pt idx="4">
                  <c:v>2027*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0.81887994094000005</c:v>
                </c:pt>
                <c:pt idx="1">
                  <c:v>0.496087995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77-43E6-B61E-E0811EC20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654656"/>
        <c:axId val="46089920"/>
        <c:axId val="0"/>
      </c:bar3DChart>
      <c:catAx>
        <c:axId val="13165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46089920"/>
        <c:crosses val="autoZero"/>
        <c:auto val="1"/>
        <c:lblAlgn val="ctr"/>
        <c:lblOffset val="100"/>
        <c:noMultiLvlLbl val="0"/>
      </c:catAx>
      <c:valAx>
        <c:axId val="46089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494545"/>
                </a:solidFill>
              </a:defRPr>
            </a:pPr>
            <a:endParaRPr lang="ru-RU"/>
          </a:p>
        </c:txPr>
        <c:crossAx val="131654656"/>
        <c:crosses val="autoZero"/>
        <c:crossBetween val="between"/>
        <c:majorUnit val="3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49 555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 custLinFactNeighborX="7786" custLinFactNeighborY="593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81909" custScaleY="168793" custLinFactNeighborX="-57383" custLinFactNeighborY="-3287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69448" custLinFactY="-165443" custLinFactNeighborX="700000" custLinFactNeighborY="-20000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 custLinFactNeighborX="14740" custLinFactNeighborY="3597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82518" custLinFactNeighborX="-72214" custLinFactNeighborY="-24354">
        <dgm:presLayoutVars>
          <dgm:chMax val="0"/>
          <dgm:chPref val="0"/>
          <dgm:bulletEnabled val="1"/>
        </dgm:presLayoutVars>
      </dgm:prSet>
      <dgm:spPr/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64E3393-3D6C-4A36-86C6-95FDC3540D67}" type="presOf" srcId="{4E7F4808-C894-40ED-B5BE-06D9FCD46DB9}" destId="{59E6176D-A2F1-45D4-A790-2A9C57E110E9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59939AD0-5BA7-444D-8ACC-E484B3227772}" type="presOf" srcId="{78B007E3-3A39-4585-A51E-EF3B5C893869}" destId="{EF1764DB-FE8F-4E89-9B6E-91A2DC3A6EB5}" srcOrd="0" destOrd="0" presId="urn:microsoft.com/office/officeart/2009/3/layout/StepUpProcess"/>
    <dgm:cxn modelId="{3FAF04F4-2ED1-4031-BF4E-47F93778999A}" type="presOf" srcId="{F16646FC-6848-418B-B1E3-96138E0FEEA5}" destId="{2AF64C49-9E45-4F3C-9BA6-D0A64ABAC6D7}" srcOrd="0" destOrd="0" presId="urn:microsoft.com/office/officeart/2009/3/layout/StepUpProcess"/>
    <dgm:cxn modelId="{ADA17F8E-5042-4CB3-9FB5-CDAD52D19266}" type="presParOf" srcId="{59E6176D-A2F1-45D4-A790-2A9C57E110E9}" destId="{71408DB2-FBD4-485C-BC8E-EB65B28797BE}" srcOrd="0" destOrd="0" presId="urn:microsoft.com/office/officeart/2009/3/layout/StepUpProcess"/>
    <dgm:cxn modelId="{3BAE4846-CE33-4CE2-9ED4-B8375B9F8BF9}" type="presParOf" srcId="{71408DB2-FBD4-485C-BC8E-EB65B28797BE}" destId="{71E6C355-13EB-4EBD-AC8F-05A4053FCF9E}" srcOrd="0" destOrd="0" presId="urn:microsoft.com/office/officeart/2009/3/layout/StepUpProcess"/>
    <dgm:cxn modelId="{9C233033-0D81-448B-A1D5-A6B9EA227859}" type="presParOf" srcId="{71408DB2-FBD4-485C-BC8E-EB65B28797BE}" destId="{EF1764DB-FE8F-4E89-9B6E-91A2DC3A6EB5}" srcOrd="1" destOrd="0" presId="urn:microsoft.com/office/officeart/2009/3/layout/StepUpProcess"/>
    <dgm:cxn modelId="{27AA078D-E03B-4E69-85DC-A43B03D8FC08}" type="presParOf" srcId="{71408DB2-FBD4-485C-BC8E-EB65B28797BE}" destId="{12B5FF4F-4946-49D1-9FAB-BEB33C3E8D94}" srcOrd="2" destOrd="0" presId="urn:microsoft.com/office/officeart/2009/3/layout/StepUpProcess"/>
    <dgm:cxn modelId="{B90D948C-99E3-419F-BAF1-9C47F419159A}" type="presParOf" srcId="{59E6176D-A2F1-45D4-A790-2A9C57E110E9}" destId="{E5A5AE98-0177-47ED-8AF6-C64D0ADAE841}" srcOrd="1" destOrd="0" presId="urn:microsoft.com/office/officeart/2009/3/layout/StepUpProcess"/>
    <dgm:cxn modelId="{7F5E6BF8-85EA-48A0-A03B-F779B72FCA83}" type="presParOf" srcId="{E5A5AE98-0177-47ED-8AF6-C64D0ADAE841}" destId="{26A766B6-D3A0-44F0-92C1-F3B751BB4BAD}" srcOrd="0" destOrd="0" presId="urn:microsoft.com/office/officeart/2009/3/layout/StepUpProcess"/>
    <dgm:cxn modelId="{6EF904C8-5D87-4201-9A75-E4401DF001E7}" type="presParOf" srcId="{59E6176D-A2F1-45D4-A790-2A9C57E110E9}" destId="{56C143B6-1C15-4DE4-9866-D697EF85A06B}" srcOrd="2" destOrd="0" presId="urn:microsoft.com/office/officeart/2009/3/layout/StepUpProcess"/>
    <dgm:cxn modelId="{EBB40619-B8BA-4B82-BA2D-75ED40635C9F}" type="presParOf" srcId="{56C143B6-1C15-4DE4-9866-D697EF85A06B}" destId="{39FB82EE-FE53-4555-9BD1-160163DEE653}" srcOrd="0" destOrd="0" presId="urn:microsoft.com/office/officeart/2009/3/layout/StepUpProcess"/>
    <dgm:cxn modelId="{73FE4BCB-5E21-4B9C-8646-4D2F12BC5A03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b="1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b="1" dirty="0">
            <a:solidFill>
              <a:srgbClr val="474343"/>
            </a:solidFill>
            <a:latin typeface="+mn-lt"/>
          </a:endParaRP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5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5"/>
      <dgm:spPr/>
    </dgm:pt>
    <dgm:pt modelId="{BDCE9C75-6B1E-471F-B9AF-E68DC9A38817}" type="pres">
      <dgm:prSet presAssocID="{5EEC0A97-5585-4474-9E7F-DA482FC59478}" presName="dstNode" presStyleLbl="node1" presStyleIdx="0" presStyleCnt="5"/>
      <dgm:spPr/>
    </dgm:pt>
    <dgm:pt modelId="{9B419F7B-0E29-4837-A139-F73F32B02462}" type="pres">
      <dgm:prSet presAssocID="{8FCAFD37-AD26-47A8-81D3-2E5FB496B309}" presName="text_1" presStyleLbl="node1" presStyleIdx="0" presStyleCnt="5" custScaleX="92967" custScaleY="119746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5" custScaleX="116514" custScaleY="106179" custLinFactNeighborX="-34940" custLinFactNeighborY="-1753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5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5" custScaleX="118833" custScaleY="109122" custLinFactNeighborX="-10840" custLinFactNeighborY="-19085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5" custScaleY="147837" custLinFactNeighborX="296" custLinFactNeighborY="-721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5" custScaleX="118833" custScaleY="109122" custLinFactNeighborX="478" custLinFactNeighborY="-4602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5" custLinFactNeighborX="515" custLinFactNeighborY="11531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5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3854AC20-53DD-4B64-B145-A201A9918F9B}" type="pres">
      <dgm:prSet presAssocID="{C668ACDA-F810-4862-9FF2-13DE610FB2BD}" presName="text_5" presStyleLbl="node1" presStyleIdx="4" presStyleCnt="5" custScaleX="100001" custLinFactNeighborX="2703" custLinFactNeighborY="4525">
        <dgm:presLayoutVars>
          <dgm:bulletEnabled val="1"/>
        </dgm:presLayoutVars>
      </dgm:prSet>
      <dgm:spPr/>
    </dgm:pt>
    <dgm:pt modelId="{02D4B489-7A0E-4CFC-9F5D-101B03C92B92}" type="pres">
      <dgm:prSet presAssocID="{C668ACDA-F810-4862-9FF2-13DE610FB2BD}" presName="accent_5" presStyleCnt="0"/>
      <dgm:spPr/>
    </dgm:pt>
    <dgm:pt modelId="{979BC0F0-C1CA-4FAA-A24F-1AF1253C71E7}" type="pres">
      <dgm:prSet presAssocID="{C668ACDA-F810-4862-9FF2-13DE610FB2BD}" presName="accentRepeatNode" presStyleLbl="solidFgAcc1" presStyleIdx="4" presStyleCnt="5" custScaleX="129076" custScaleY="108679" custLinFactNeighborX="-1638" custLinFactNeighborY="-2423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60000"/>
              <a:lumOff val="40000"/>
              <a:alpha val="50000"/>
            </a:schemeClr>
          </a:solidFill>
        </a:ln>
      </dgm:spPr>
    </dgm:pt>
  </dgm:ptLst>
  <dgm:cxnLst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4" destOrd="0" parTransId="{8C8BE5EC-FF9D-41C5-88D1-4F47D0B4EE46}" sibTransId="{DC817385-BAB7-4226-85CC-DE1CDA4B509E}"/>
    <dgm:cxn modelId="{2D99A9D9-6232-4D39-A3D3-5F26BD1583DA}" type="presOf" srcId="{C668ACDA-F810-4862-9FF2-13DE610FB2BD}" destId="{3854AC20-53DD-4B64-B145-A201A9918F9B}" srcOrd="0" destOrd="0" presId="urn:microsoft.com/office/officeart/2008/layout/VerticalCurvedList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  <dgm:cxn modelId="{6C175E9F-8004-43C5-91E0-39A93DFF171F}" type="presParOf" srcId="{16B44136-C436-4867-980A-43DAC0C517CA}" destId="{3854AC20-53DD-4B64-B145-A201A9918F9B}" srcOrd="9" destOrd="0" presId="urn:microsoft.com/office/officeart/2008/layout/VerticalCurvedList"/>
    <dgm:cxn modelId="{5B11F79C-F041-49F8-9081-B0165B5D7C3E}" type="presParOf" srcId="{16B44136-C436-4867-980A-43DAC0C517CA}" destId="{02D4B489-7A0E-4CFC-9F5D-101B03C92B92}" srcOrd="10" destOrd="0" presId="urn:microsoft.com/office/officeart/2008/layout/VerticalCurvedList"/>
    <dgm:cxn modelId="{66304F8A-C652-4C02-9356-CE1FDE551082}" type="presParOf" srcId="{02D4B489-7A0E-4CFC-9F5D-101B03C92B92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D64C927-032D-4408-A321-C493DF3CE528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4C98CC41-435A-4FF0-8300-A501B0C2404C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3EA95242-54B2-4780-B19D-B7385DB2C360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93D65353-4197-4C64-AEBF-3AE166CABEA2}" type="presOf" srcId="{173C445B-43DF-41E1-AD78-638FC5DD16E8}" destId="{7CB85A0C-4C16-4E6E-ABE5-0A29B01B5DA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42C15659-DC1A-46D9-81E1-2C24A483C44D}" type="presOf" srcId="{9DD83FF4-1EA4-4C71-B0F9-56DB705B5214}" destId="{FEC8ABDA-7428-4396-9033-DE7CA1EBC857}" srcOrd="0" destOrd="0" presId="urn:microsoft.com/office/officeart/2005/8/layout/chevron2"/>
    <dgm:cxn modelId="{BFF96480-8F8B-4ADE-9E3B-42B93A1079B6}" type="presOf" srcId="{CF35C349-0017-4F13-9057-00380EC08841}" destId="{4F0370CA-6E58-42A1-B0A0-A6E5B28554BE}" srcOrd="0" destOrd="0" presId="urn:microsoft.com/office/officeart/2005/8/layout/chevron2"/>
    <dgm:cxn modelId="{B1CC428C-3D0E-46F5-B24D-FD723558E614}" type="presOf" srcId="{976D5580-9F95-40AD-A769-B3CDEF41E43C}" destId="{10ED6CD1-A407-4C77-8E07-382F394AE98F}" srcOrd="0" destOrd="0" presId="urn:microsoft.com/office/officeart/2005/8/layout/chevron2"/>
    <dgm:cxn modelId="{6953DFA1-C20B-49A6-8366-CE40F4E9BA8D}" type="presOf" srcId="{8C058D7D-814F-47C7-A39B-2CA92328FAE1}" destId="{8E63B8CE-E9B4-4B64-A059-AE603116C562}" srcOrd="0" destOrd="0" presId="urn:microsoft.com/office/officeart/2005/8/layout/chevron2"/>
    <dgm:cxn modelId="{AE8398AC-E12E-4734-A436-00A4496CA8D6}" type="presOf" srcId="{982004FB-623B-4E1A-8F11-0F5B88A3D2A5}" destId="{4A646B63-A71B-4D11-872A-0F7FAA969745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4C6700C0-1D83-4D96-B998-CBB861B49177}" type="presOf" srcId="{507954F7-93DF-462E-B929-102B3B343C03}" destId="{D846726A-E631-40D2-951C-50EB09DF9818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C0FD91FE-787A-4050-9EA7-088D54E95018}" type="presOf" srcId="{8D405251-E712-41B7-A8EE-A1B185D322AD}" destId="{11C6DC8C-E550-49B0-A867-FAC0390739C4}" srcOrd="0" destOrd="0" presId="urn:microsoft.com/office/officeart/2005/8/layout/chevron2"/>
    <dgm:cxn modelId="{8E09FFE4-26A8-4A12-ACF1-ED7D606E68B1}" type="presParOf" srcId="{8E63B8CE-E9B4-4B64-A059-AE603116C562}" destId="{8D63EC5C-2F49-4C68-BDA7-957D5E8B4251}" srcOrd="0" destOrd="0" presId="urn:microsoft.com/office/officeart/2005/8/layout/chevron2"/>
    <dgm:cxn modelId="{8F25B2F3-6D6F-47B8-879D-EE220E93EE31}" type="presParOf" srcId="{8D63EC5C-2F49-4C68-BDA7-957D5E8B4251}" destId="{10ED6CD1-A407-4C77-8E07-382F394AE98F}" srcOrd="0" destOrd="0" presId="urn:microsoft.com/office/officeart/2005/8/layout/chevron2"/>
    <dgm:cxn modelId="{E0251B71-9CC4-4ACD-A996-FD7C7C98DC93}" type="presParOf" srcId="{8D63EC5C-2F49-4C68-BDA7-957D5E8B4251}" destId="{4F0370CA-6E58-42A1-B0A0-A6E5B28554BE}" srcOrd="1" destOrd="0" presId="urn:microsoft.com/office/officeart/2005/8/layout/chevron2"/>
    <dgm:cxn modelId="{55B0B01F-2B59-4B12-B728-66C60C3DA991}" type="presParOf" srcId="{8E63B8CE-E9B4-4B64-A059-AE603116C562}" destId="{63DF5EE1-B889-4F90-9064-9C91B763570E}" srcOrd="1" destOrd="0" presId="urn:microsoft.com/office/officeart/2005/8/layout/chevron2"/>
    <dgm:cxn modelId="{C1F73FCD-6ACC-4FBE-B37E-053A39E05D55}" type="presParOf" srcId="{8E63B8CE-E9B4-4B64-A059-AE603116C562}" destId="{C468C02B-24C3-432C-92C9-A080610E9C56}" srcOrd="2" destOrd="0" presId="urn:microsoft.com/office/officeart/2005/8/layout/chevron2"/>
    <dgm:cxn modelId="{1C61FC8A-CBE8-4099-B8B9-DD9923546A07}" type="presParOf" srcId="{C468C02B-24C3-432C-92C9-A080610E9C56}" destId="{4A646B63-A71B-4D11-872A-0F7FAA969745}" srcOrd="0" destOrd="0" presId="urn:microsoft.com/office/officeart/2005/8/layout/chevron2"/>
    <dgm:cxn modelId="{C7DF5780-2803-4D16-B355-3D945411BA02}" type="presParOf" srcId="{C468C02B-24C3-432C-92C9-A080610E9C56}" destId="{499C7D28-433D-42DA-956C-43611CA8A97E}" srcOrd="1" destOrd="0" presId="urn:microsoft.com/office/officeart/2005/8/layout/chevron2"/>
    <dgm:cxn modelId="{AC65DB66-500C-4D37-B65B-B3652DE24061}" type="presParOf" srcId="{8E63B8CE-E9B4-4B64-A059-AE603116C562}" destId="{5B0216D9-5769-4C5B-AC64-8816F0470596}" srcOrd="3" destOrd="0" presId="urn:microsoft.com/office/officeart/2005/8/layout/chevron2"/>
    <dgm:cxn modelId="{1D3CC16F-CA40-4FB0-979C-580160F21A48}" type="presParOf" srcId="{8E63B8CE-E9B4-4B64-A059-AE603116C562}" destId="{C6BA90C4-0761-4C7E-A701-99D34E1EDCF9}" srcOrd="4" destOrd="0" presId="urn:microsoft.com/office/officeart/2005/8/layout/chevron2"/>
    <dgm:cxn modelId="{19AF60F8-3E49-4171-858B-0B738BCF42F2}" type="presParOf" srcId="{C6BA90C4-0761-4C7E-A701-99D34E1EDCF9}" destId="{D846726A-E631-40D2-951C-50EB09DF9818}" srcOrd="0" destOrd="0" presId="urn:microsoft.com/office/officeart/2005/8/layout/chevron2"/>
    <dgm:cxn modelId="{1F676C3E-7D8C-42C0-B469-4FCE12CBA0D8}" type="presParOf" srcId="{C6BA90C4-0761-4C7E-A701-99D34E1EDCF9}" destId="{3592BB21-7A9F-43DF-8A3D-BFDBC866B1D8}" srcOrd="1" destOrd="0" presId="urn:microsoft.com/office/officeart/2005/8/layout/chevron2"/>
    <dgm:cxn modelId="{79FA42DD-4A2E-46EC-9BA1-8FAB73BB2FB0}" type="presParOf" srcId="{8E63B8CE-E9B4-4B64-A059-AE603116C562}" destId="{1A260771-7D56-47E1-B06B-BBC5F312DE6B}" srcOrd="5" destOrd="0" presId="urn:microsoft.com/office/officeart/2005/8/layout/chevron2"/>
    <dgm:cxn modelId="{86CD2A2E-1B8A-4CF4-988C-D894A176D358}" type="presParOf" srcId="{8E63B8CE-E9B4-4B64-A059-AE603116C562}" destId="{8C6F7283-151F-4DB4-B360-259A8F2D3CB1}" srcOrd="6" destOrd="0" presId="urn:microsoft.com/office/officeart/2005/8/layout/chevron2"/>
    <dgm:cxn modelId="{452DA4D8-9843-4A96-884B-BD43434683CF}" type="presParOf" srcId="{8C6F7283-151F-4DB4-B360-259A8F2D3CB1}" destId="{7CB85A0C-4C16-4E6E-ABE5-0A29B01B5DAE}" srcOrd="0" destOrd="0" presId="urn:microsoft.com/office/officeart/2005/8/layout/chevron2"/>
    <dgm:cxn modelId="{22C6D940-76FD-4C63-9E81-371157547225}" type="presParOf" srcId="{8C6F7283-151F-4DB4-B360-259A8F2D3CB1}" destId="{265B68A7-C829-49FC-BD19-C5B6BD74B06D}" srcOrd="1" destOrd="0" presId="urn:microsoft.com/office/officeart/2005/8/layout/chevron2"/>
    <dgm:cxn modelId="{E4F79572-167E-47EA-BF1F-923920B665C4}" type="presParOf" srcId="{8E63B8CE-E9B4-4B64-A059-AE603116C562}" destId="{6BB8221A-7AEE-4EFE-94D5-3A5A32643436}" srcOrd="7" destOrd="0" presId="urn:microsoft.com/office/officeart/2005/8/layout/chevron2"/>
    <dgm:cxn modelId="{A8108303-4331-4627-8F69-550DD98C5B67}" type="presParOf" srcId="{8E63B8CE-E9B4-4B64-A059-AE603116C562}" destId="{A46B585C-B2C2-4289-BC7D-C9510D2958FC}" srcOrd="8" destOrd="0" presId="urn:microsoft.com/office/officeart/2005/8/layout/chevron2"/>
    <dgm:cxn modelId="{5F817A19-A777-488F-B84D-2B8AE6E88838}" type="presParOf" srcId="{A46B585C-B2C2-4289-BC7D-C9510D2958FC}" destId="{11C6DC8C-E550-49B0-A867-FAC0390739C4}" srcOrd="0" destOrd="0" presId="urn:microsoft.com/office/officeart/2005/8/layout/chevron2"/>
    <dgm:cxn modelId="{023FA067-3C9C-4BB2-98BE-474E55204DC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46 582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50 495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56574" custLinFactNeighborX="-64365" custLinFactNeighborY="-34574">
        <dgm:presLayoutVars>
          <dgm:chMax val="0"/>
          <dgm:chPref val="0"/>
          <dgm:bulletEnabled val="1"/>
        </dgm:presLayoutVars>
      </dgm:prSet>
      <dgm:spPr/>
    </dgm:pt>
  </dgm:ptLst>
  <dgm:cxnLst>
    <dgm:cxn modelId="{CB7AB431-5B0F-4575-BF6B-2B9B5C314BA3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722ECEC0-264C-4FCF-9BD0-27DCF58FB69E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8B3521CB-4CE8-463D-893B-800AD2842CA7}" type="presOf" srcId="{4E7F4808-C894-40ED-B5BE-06D9FCD46DB9}" destId="{59E6176D-A2F1-45D4-A790-2A9C57E110E9}" srcOrd="0" destOrd="0" presId="urn:microsoft.com/office/officeart/2009/3/layout/StepUpProcess"/>
    <dgm:cxn modelId="{25ECA1EC-609C-481F-B39C-E530AB030921}" type="presParOf" srcId="{59E6176D-A2F1-45D4-A790-2A9C57E110E9}" destId="{71408DB2-FBD4-485C-BC8E-EB65B28797BE}" srcOrd="0" destOrd="0" presId="urn:microsoft.com/office/officeart/2009/3/layout/StepUpProcess"/>
    <dgm:cxn modelId="{95F68942-BC6F-48B4-ABB6-B34E088CEA30}" type="presParOf" srcId="{71408DB2-FBD4-485C-BC8E-EB65B28797BE}" destId="{71E6C355-13EB-4EBD-AC8F-05A4053FCF9E}" srcOrd="0" destOrd="0" presId="urn:microsoft.com/office/officeart/2009/3/layout/StepUpProcess"/>
    <dgm:cxn modelId="{FE59C9D4-6747-4542-8B1B-3A48BACD473C}" type="presParOf" srcId="{71408DB2-FBD4-485C-BC8E-EB65B28797BE}" destId="{EF1764DB-FE8F-4E89-9B6E-91A2DC3A6EB5}" srcOrd="1" destOrd="0" presId="urn:microsoft.com/office/officeart/2009/3/layout/StepUpProcess"/>
    <dgm:cxn modelId="{E296C196-3384-4D35-9D19-94678B422CBD}" type="presParOf" srcId="{71408DB2-FBD4-485C-BC8E-EB65B28797BE}" destId="{12B5FF4F-4946-49D1-9FAB-BEB33C3E8D94}" srcOrd="2" destOrd="0" presId="urn:microsoft.com/office/officeart/2009/3/layout/StepUpProcess"/>
    <dgm:cxn modelId="{985E2EB4-EB69-47E0-9C3D-AAB8F0017170}" type="presParOf" srcId="{59E6176D-A2F1-45D4-A790-2A9C57E110E9}" destId="{E5A5AE98-0177-47ED-8AF6-C64D0ADAE841}" srcOrd="1" destOrd="0" presId="urn:microsoft.com/office/officeart/2009/3/layout/StepUpProcess"/>
    <dgm:cxn modelId="{FEA04E9E-6F5B-4AC5-9C56-78E6EE633474}" type="presParOf" srcId="{E5A5AE98-0177-47ED-8AF6-C64D0ADAE841}" destId="{26A766B6-D3A0-44F0-92C1-F3B751BB4BAD}" srcOrd="0" destOrd="0" presId="urn:microsoft.com/office/officeart/2009/3/layout/StepUpProcess"/>
    <dgm:cxn modelId="{868305C7-FEA8-4996-9DC0-2C903D6FC3F9}" type="presParOf" srcId="{59E6176D-A2F1-45D4-A790-2A9C57E110E9}" destId="{56C143B6-1C15-4DE4-9866-D697EF85A06B}" srcOrd="2" destOrd="0" presId="urn:microsoft.com/office/officeart/2009/3/layout/StepUpProcess"/>
    <dgm:cxn modelId="{7D162036-292C-40D6-A61A-A898C4F16914}" type="presParOf" srcId="{56C143B6-1C15-4DE4-9866-D697EF85A06B}" destId="{39FB82EE-FE53-4555-9BD1-160163DEE653}" srcOrd="0" destOrd="0" presId="urn:microsoft.com/office/officeart/2009/3/layout/StepUpProcess"/>
    <dgm:cxn modelId="{D7A21CDA-D9BF-4BD1-AE73-CB5FF3F16E1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13028" custLinFactNeighborX="-54867" custLinFactNeighborY="-36731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6FC9614C-9EB0-4EC3-B607-AEFA85E09F1A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6E4B275-CC76-4B17-9778-38C4E0F2B64F}" type="presOf" srcId="{4E7F4808-C894-40ED-B5BE-06D9FCD46DB9}" destId="{59E6176D-A2F1-45D4-A790-2A9C57E110E9}" srcOrd="0" destOrd="0" presId="urn:microsoft.com/office/officeart/2009/3/layout/StepUpProcess"/>
    <dgm:cxn modelId="{96C5DEB5-81CB-4ED9-9182-741141BEE832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9EE378E-9425-4E21-9360-7CA4C31431B0}" type="presParOf" srcId="{59E6176D-A2F1-45D4-A790-2A9C57E110E9}" destId="{71408DB2-FBD4-485C-BC8E-EB65B28797BE}" srcOrd="0" destOrd="0" presId="urn:microsoft.com/office/officeart/2009/3/layout/StepUpProcess"/>
    <dgm:cxn modelId="{74C692AD-5F49-47D3-8C27-62BF27B79D73}" type="presParOf" srcId="{71408DB2-FBD4-485C-BC8E-EB65B28797BE}" destId="{71E6C355-13EB-4EBD-AC8F-05A4053FCF9E}" srcOrd="0" destOrd="0" presId="urn:microsoft.com/office/officeart/2009/3/layout/StepUpProcess"/>
    <dgm:cxn modelId="{2AA2C11C-39AD-470A-A8C5-570E81798ABF}" type="presParOf" srcId="{71408DB2-FBD4-485C-BC8E-EB65B28797BE}" destId="{EF1764DB-FE8F-4E89-9B6E-91A2DC3A6EB5}" srcOrd="1" destOrd="0" presId="urn:microsoft.com/office/officeart/2009/3/layout/StepUpProcess"/>
    <dgm:cxn modelId="{183700F6-F899-4128-A853-48FDFCB87D68}" type="presParOf" srcId="{71408DB2-FBD4-485C-BC8E-EB65B28797BE}" destId="{12B5FF4F-4946-49D1-9FAB-BEB33C3E8D94}" srcOrd="2" destOrd="0" presId="urn:microsoft.com/office/officeart/2009/3/layout/StepUpProcess"/>
    <dgm:cxn modelId="{CE68B7E4-7B2C-46CA-BC54-75DFB6FFAD5C}" type="presParOf" srcId="{59E6176D-A2F1-45D4-A790-2A9C57E110E9}" destId="{E5A5AE98-0177-47ED-8AF6-C64D0ADAE841}" srcOrd="1" destOrd="0" presId="urn:microsoft.com/office/officeart/2009/3/layout/StepUpProcess"/>
    <dgm:cxn modelId="{8CCF5387-DA26-476B-A9A4-4CF1C3FC0201}" type="presParOf" srcId="{E5A5AE98-0177-47ED-8AF6-C64D0ADAE841}" destId="{26A766B6-D3A0-44F0-92C1-F3B751BB4BAD}" srcOrd="0" destOrd="0" presId="urn:microsoft.com/office/officeart/2009/3/layout/StepUpProcess"/>
    <dgm:cxn modelId="{82DA0593-A3F4-4622-B694-5A2CECB85E1B}" type="presParOf" srcId="{59E6176D-A2F1-45D4-A790-2A9C57E110E9}" destId="{56C143B6-1C15-4DE4-9866-D697EF85A06B}" srcOrd="2" destOrd="0" presId="urn:microsoft.com/office/officeart/2009/3/layout/StepUpProcess"/>
    <dgm:cxn modelId="{8C4E392D-6B78-4B59-A8EB-75F3CB06C865}" type="presParOf" srcId="{56C143B6-1C15-4DE4-9866-D697EF85A06B}" destId="{39FB82EE-FE53-4555-9BD1-160163DEE653}" srcOrd="0" destOrd="0" presId="urn:microsoft.com/office/officeart/2009/3/layout/StepUpProcess"/>
    <dgm:cxn modelId="{B79AC411-EB02-47E1-88E1-B0CB50F1A476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06935" custLinFactNeighborX="-50121" custLinFactNeighborY="-37036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45193" custLinFactNeighborY="-44573">
        <dgm:presLayoutVars>
          <dgm:chMax val="0"/>
          <dgm:chPref val="0"/>
          <dgm:bulletEnabled val="1"/>
        </dgm:presLayoutVars>
      </dgm:prSet>
      <dgm:spPr/>
    </dgm:pt>
  </dgm:ptLst>
  <dgm:cxnLst>
    <dgm:cxn modelId="{34F7FE1F-4C7A-41C4-94E0-A50BC4B1BCA7}" type="presOf" srcId="{F16646FC-6848-418B-B1E3-96138E0FEEA5}" destId="{2AF64C49-9E45-4F3C-9BA6-D0A64ABAC6D7}" srcOrd="0" destOrd="0" presId="urn:microsoft.com/office/officeart/2009/3/layout/StepUpProcess"/>
    <dgm:cxn modelId="{E0F17B62-4271-4BCB-9F05-CA9397B903EC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E622F3F1-6017-4FCB-AAE2-296C91DA00B9}" type="presOf" srcId="{4E7F4808-C894-40ED-B5BE-06D9FCD46DB9}" destId="{59E6176D-A2F1-45D4-A790-2A9C57E110E9}" srcOrd="0" destOrd="0" presId="urn:microsoft.com/office/officeart/2009/3/layout/StepUpProcess"/>
    <dgm:cxn modelId="{15D9F618-390D-4629-94DE-C2A8140A6A61}" type="presParOf" srcId="{59E6176D-A2F1-45D4-A790-2A9C57E110E9}" destId="{71408DB2-FBD4-485C-BC8E-EB65B28797BE}" srcOrd="0" destOrd="0" presId="urn:microsoft.com/office/officeart/2009/3/layout/StepUpProcess"/>
    <dgm:cxn modelId="{0090C393-573E-48F5-9E9C-D6A15FA0CAA0}" type="presParOf" srcId="{71408DB2-FBD4-485C-BC8E-EB65B28797BE}" destId="{71E6C355-13EB-4EBD-AC8F-05A4053FCF9E}" srcOrd="0" destOrd="0" presId="urn:microsoft.com/office/officeart/2009/3/layout/StepUpProcess"/>
    <dgm:cxn modelId="{0C80FFC9-B600-401E-A3B7-8C3374E27493}" type="presParOf" srcId="{71408DB2-FBD4-485C-BC8E-EB65B28797BE}" destId="{EF1764DB-FE8F-4E89-9B6E-91A2DC3A6EB5}" srcOrd="1" destOrd="0" presId="urn:microsoft.com/office/officeart/2009/3/layout/StepUpProcess"/>
    <dgm:cxn modelId="{5683660D-17B4-4693-99BA-8C6E63D7895F}" type="presParOf" srcId="{71408DB2-FBD4-485C-BC8E-EB65B28797BE}" destId="{12B5FF4F-4946-49D1-9FAB-BEB33C3E8D94}" srcOrd="2" destOrd="0" presId="urn:microsoft.com/office/officeart/2009/3/layout/StepUpProcess"/>
    <dgm:cxn modelId="{95422A9E-3398-4181-9C42-6B31A03F4F01}" type="presParOf" srcId="{59E6176D-A2F1-45D4-A790-2A9C57E110E9}" destId="{E5A5AE98-0177-47ED-8AF6-C64D0ADAE841}" srcOrd="1" destOrd="0" presId="urn:microsoft.com/office/officeart/2009/3/layout/StepUpProcess"/>
    <dgm:cxn modelId="{08A9E626-C8B0-4501-B098-DF4AD4BD81BC}" type="presParOf" srcId="{E5A5AE98-0177-47ED-8AF6-C64D0ADAE841}" destId="{26A766B6-D3A0-44F0-92C1-F3B751BB4BAD}" srcOrd="0" destOrd="0" presId="urn:microsoft.com/office/officeart/2009/3/layout/StepUpProcess"/>
    <dgm:cxn modelId="{77D72012-55EC-4308-AB95-89DAD7BB3525}" type="presParOf" srcId="{59E6176D-A2F1-45D4-A790-2A9C57E110E9}" destId="{56C143B6-1C15-4DE4-9866-D697EF85A06B}" srcOrd="2" destOrd="0" presId="urn:microsoft.com/office/officeart/2009/3/layout/StepUpProcess"/>
    <dgm:cxn modelId="{F665B58F-5966-490B-8A20-33D50ACADF70}" type="presParOf" srcId="{56C143B6-1C15-4DE4-9866-D697EF85A06B}" destId="{39FB82EE-FE53-4555-9BD1-160163DEE653}" srcOrd="0" destOrd="0" presId="urn:microsoft.com/office/officeart/2009/3/layout/StepUpProcess"/>
    <dgm:cxn modelId="{FD24C452-9DC0-427B-8D5C-2A01EA33D689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99 110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107 436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540B39-2504-426A-9689-51C432DCD70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CA854C80-4D85-4B21-B862-327D940F31FD}" type="presOf" srcId="{F16646FC-6848-418B-B1E3-96138E0FEEA5}" destId="{2AF64C49-9E45-4F3C-9BA6-D0A64ABAC6D7}" srcOrd="0" destOrd="0" presId="urn:microsoft.com/office/officeart/2009/3/layout/StepUpProcess"/>
    <dgm:cxn modelId="{A4DDBCAD-3F4E-4A10-849C-C6AE75F7CD6A}" type="presOf" srcId="{8E853283-DE9F-4575-91B5-50D13E09A129}" destId="{3E7CE4A3-BB67-4B35-8CCE-1A31A01EBFCA}" srcOrd="0" destOrd="0" presId="urn:microsoft.com/office/officeart/2009/3/layout/StepUpProcess"/>
    <dgm:cxn modelId="{3926BFE1-AD2D-4F12-AA22-E46E12CAEFCA}" type="presParOf" srcId="{59E6176D-A2F1-45D4-A790-2A9C57E110E9}" destId="{F3801B51-3C8A-4144-9300-DD4FFF871AEC}" srcOrd="0" destOrd="0" presId="urn:microsoft.com/office/officeart/2009/3/layout/StepUpProcess"/>
    <dgm:cxn modelId="{02C890F8-41FB-43B7-978A-07B840649D38}" type="presParOf" srcId="{F3801B51-3C8A-4144-9300-DD4FFF871AEC}" destId="{0F98B4A9-900D-4D3A-917D-1B448D3EABEF}" srcOrd="0" destOrd="0" presId="urn:microsoft.com/office/officeart/2009/3/layout/StepUpProcess"/>
    <dgm:cxn modelId="{0464DD7C-36BD-4B45-9917-3F7472132D7C}" type="presParOf" srcId="{F3801B51-3C8A-4144-9300-DD4FFF871AEC}" destId="{3E7CE4A3-BB67-4B35-8CCE-1A31A01EBFCA}" srcOrd="1" destOrd="0" presId="urn:microsoft.com/office/officeart/2009/3/layout/StepUpProcess"/>
    <dgm:cxn modelId="{F016A39F-6421-464B-ACFA-56C1691EBD40}" type="presParOf" srcId="{F3801B51-3C8A-4144-9300-DD4FFF871AEC}" destId="{EFED36D8-9297-439E-8833-47CB3FCF921F}" srcOrd="2" destOrd="0" presId="urn:microsoft.com/office/officeart/2009/3/layout/StepUpProcess"/>
    <dgm:cxn modelId="{FAE17004-B6B3-4D37-BD09-6A77446492EF}" type="presParOf" srcId="{59E6176D-A2F1-45D4-A790-2A9C57E110E9}" destId="{FC89241E-0F22-4FEE-A867-166C8B8B31E1}" srcOrd="1" destOrd="0" presId="urn:microsoft.com/office/officeart/2009/3/layout/StepUpProcess"/>
    <dgm:cxn modelId="{8C03BBA4-9651-4A96-91BC-A530A071325A}" type="presParOf" srcId="{FC89241E-0F22-4FEE-A867-166C8B8B31E1}" destId="{652BFF31-ADA5-4A5F-AC0B-C11DAA825A46}" srcOrd="0" destOrd="0" presId="urn:microsoft.com/office/officeart/2009/3/layout/StepUpProcess"/>
    <dgm:cxn modelId="{D22E85F6-3C60-413C-9CAA-5B7FD624FAA5}" type="presParOf" srcId="{59E6176D-A2F1-45D4-A790-2A9C57E110E9}" destId="{56C143B6-1C15-4DE4-9866-D697EF85A06B}" srcOrd="2" destOrd="0" presId="urn:microsoft.com/office/officeart/2009/3/layout/StepUpProcess"/>
    <dgm:cxn modelId="{798EBBF9-7D45-40DE-B9C8-E695C18A72B4}" type="presParOf" srcId="{56C143B6-1C15-4DE4-9866-D697EF85A06B}" destId="{39FB82EE-FE53-4555-9BD1-160163DEE653}" srcOrd="0" destOrd="0" presId="urn:microsoft.com/office/officeart/2009/3/layout/StepUpProcess"/>
    <dgm:cxn modelId="{DB03AC8C-158E-4BAA-A3EC-AA9CD0152B71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3658" custLinFactNeighborY="-4183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88896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A3AD4B60-F770-488A-8AF6-A5E41C4A94C3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EE6437B-51B2-4BA3-A4C6-51AD9C3F6676}" type="presOf" srcId="{4E7F4808-C894-40ED-B5BE-06D9FCD46DB9}" destId="{59E6176D-A2F1-45D4-A790-2A9C57E110E9}" srcOrd="0" destOrd="0" presId="urn:microsoft.com/office/officeart/2009/3/layout/StepUpProcess"/>
    <dgm:cxn modelId="{18EEBE81-2CC0-4386-80A1-220F351B3146}" type="presOf" srcId="{F16646FC-6848-418B-B1E3-96138E0FEEA5}" destId="{2AF64C49-9E45-4F3C-9BA6-D0A64ABAC6D7}" srcOrd="0" destOrd="0" presId="urn:microsoft.com/office/officeart/2009/3/layout/StepUpProcess"/>
    <dgm:cxn modelId="{E5D298F0-75F5-4824-81CA-C49076F9887F}" type="presParOf" srcId="{59E6176D-A2F1-45D4-A790-2A9C57E110E9}" destId="{F3801B51-3C8A-4144-9300-DD4FFF871AEC}" srcOrd="0" destOrd="0" presId="urn:microsoft.com/office/officeart/2009/3/layout/StepUpProcess"/>
    <dgm:cxn modelId="{62EC68F7-EF58-4D0F-B56E-50776E47F10F}" type="presParOf" srcId="{F3801B51-3C8A-4144-9300-DD4FFF871AEC}" destId="{0F98B4A9-900D-4D3A-917D-1B448D3EABEF}" srcOrd="0" destOrd="0" presId="urn:microsoft.com/office/officeart/2009/3/layout/StepUpProcess"/>
    <dgm:cxn modelId="{650D611A-0373-470B-822F-51413768D0F4}" type="presParOf" srcId="{F3801B51-3C8A-4144-9300-DD4FFF871AEC}" destId="{3E7CE4A3-BB67-4B35-8CCE-1A31A01EBFCA}" srcOrd="1" destOrd="0" presId="urn:microsoft.com/office/officeart/2009/3/layout/StepUpProcess"/>
    <dgm:cxn modelId="{3DB80AA5-5CFF-4177-B0E7-C6B7E3DD9746}" type="presParOf" srcId="{F3801B51-3C8A-4144-9300-DD4FFF871AEC}" destId="{EFED36D8-9297-439E-8833-47CB3FCF921F}" srcOrd="2" destOrd="0" presId="urn:microsoft.com/office/officeart/2009/3/layout/StepUpProcess"/>
    <dgm:cxn modelId="{82C041F1-A087-449B-A732-02485E17E382}" type="presParOf" srcId="{59E6176D-A2F1-45D4-A790-2A9C57E110E9}" destId="{FC89241E-0F22-4FEE-A867-166C8B8B31E1}" srcOrd="1" destOrd="0" presId="urn:microsoft.com/office/officeart/2009/3/layout/StepUpProcess"/>
    <dgm:cxn modelId="{96B64CD6-7622-481A-B4E4-C4089841E9AD}" type="presParOf" srcId="{FC89241E-0F22-4FEE-A867-166C8B8B31E1}" destId="{652BFF31-ADA5-4A5F-AC0B-C11DAA825A46}" srcOrd="0" destOrd="0" presId="urn:microsoft.com/office/officeart/2009/3/layout/StepUpProcess"/>
    <dgm:cxn modelId="{C74E098A-67CD-4CF9-B8B6-E24ED66DC83D}" type="presParOf" srcId="{59E6176D-A2F1-45D4-A790-2A9C57E110E9}" destId="{56C143B6-1C15-4DE4-9866-D697EF85A06B}" srcOrd="2" destOrd="0" presId="urn:microsoft.com/office/officeart/2009/3/layout/StepUpProcess"/>
    <dgm:cxn modelId="{2B297B1E-2444-456E-AB4A-37AFD33DB1A3}" type="presParOf" srcId="{56C143B6-1C15-4DE4-9866-D697EF85A06B}" destId="{39FB82EE-FE53-4555-9BD1-160163DEE653}" srcOrd="0" destOrd="0" presId="urn:microsoft.com/office/officeart/2009/3/layout/StepUpProcess"/>
    <dgm:cxn modelId="{103764D2-7D4E-4284-9555-465B2CD88AC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0644" custLinFactNeighborY="-39712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7068" custLinFactNeighborY="-33281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E1A06B4F-654C-47D1-B19F-112EA9DF9BD9}" type="presOf" srcId="{4E7F4808-C894-40ED-B5BE-06D9FCD46DB9}" destId="{59E6176D-A2F1-45D4-A790-2A9C57E110E9}" srcOrd="0" destOrd="0" presId="urn:microsoft.com/office/officeart/2009/3/layout/StepUpProcess"/>
    <dgm:cxn modelId="{6AB7AAAE-76FB-4033-8029-D2A42EE9BB9A}" type="presOf" srcId="{8E853283-DE9F-4575-91B5-50D13E09A129}" destId="{3E7CE4A3-BB67-4B35-8CCE-1A31A01EBFCA}" srcOrd="0" destOrd="0" presId="urn:microsoft.com/office/officeart/2009/3/layout/StepUpProcess"/>
    <dgm:cxn modelId="{609E7BD1-956E-4C46-8836-044F274FF388}" type="presOf" srcId="{F16646FC-6848-418B-B1E3-96138E0FEEA5}" destId="{2AF64C49-9E45-4F3C-9BA6-D0A64ABAC6D7}" srcOrd="0" destOrd="0" presId="urn:microsoft.com/office/officeart/2009/3/layout/StepUpProcess"/>
    <dgm:cxn modelId="{2E297BFB-74BA-4EEC-B63B-5C7BD8D7A943}" type="presParOf" srcId="{59E6176D-A2F1-45D4-A790-2A9C57E110E9}" destId="{F3801B51-3C8A-4144-9300-DD4FFF871AEC}" srcOrd="0" destOrd="0" presId="urn:microsoft.com/office/officeart/2009/3/layout/StepUpProcess"/>
    <dgm:cxn modelId="{A3AEF00C-C8FA-412E-BB89-230BF6B754BE}" type="presParOf" srcId="{F3801B51-3C8A-4144-9300-DD4FFF871AEC}" destId="{0F98B4A9-900D-4D3A-917D-1B448D3EABEF}" srcOrd="0" destOrd="0" presId="urn:microsoft.com/office/officeart/2009/3/layout/StepUpProcess"/>
    <dgm:cxn modelId="{BBE68F44-D297-4E37-B0A6-4897F6D370EE}" type="presParOf" srcId="{F3801B51-3C8A-4144-9300-DD4FFF871AEC}" destId="{3E7CE4A3-BB67-4B35-8CCE-1A31A01EBFCA}" srcOrd="1" destOrd="0" presId="urn:microsoft.com/office/officeart/2009/3/layout/StepUpProcess"/>
    <dgm:cxn modelId="{EA2198EB-4FA3-459A-9630-A6DBB0401AB1}" type="presParOf" srcId="{F3801B51-3C8A-4144-9300-DD4FFF871AEC}" destId="{EFED36D8-9297-439E-8833-47CB3FCF921F}" srcOrd="2" destOrd="0" presId="urn:microsoft.com/office/officeart/2009/3/layout/StepUpProcess"/>
    <dgm:cxn modelId="{CC20ACF6-3DF8-4BA9-BA60-AB6AE88D0A10}" type="presParOf" srcId="{59E6176D-A2F1-45D4-A790-2A9C57E110E9}" destId="{FC89241E-0F22-4FEE-A867-166C8B8B31E1}" srcOrd="1" destOrd="0" presId="urn:microsoft.com/office/officeart/2009/3/layout/StepUpProcess"/>
    <dgm:cxn modelId="{B836069F-8475-410A-83FC-51F07FBEE979}" type="presParOf" srcId="{FC89241E-0F22-4FEE-A867-166C8B8B31E1}" destId="{652BFF31-ADA5-4A5F-AC0B-C11DAA825A46}" srcOrd="0" destOrd="0" presId="urn:microsoft.com/office/officeart/2009/3/layout/StepUpProcess"/>
    <dgm:cxn modelId="{51E14F58-1335-446E-98A8-CA2DC745755D}" type="presParOf" srcId="{59E6176D-A2F1-45D4-A790-2A9C57E110E9}" destId="{56C143B6-1C15-4DE4-9866-D697EF85A06B}" srcOrd="2" destOrd="0" presId="urn:microsoft.com/office/officeart/2009/3/layout/StepUpProcess"/>
    <dgm:cxn modelId="{B8028B07-161C-4E6C-9A7B-201AD92C1697}" type="presParOf" srcId="{56C143B6-1C15-4DE4-9866-D697EF85A06B}" destId="{39FB82EE-FE53-4555-9BD1-160163DEE653}" srcOrd="0" destOrd="0" presId="urn:microsoft.com/office/officeart/2009/3/layout/StepUpProcess"/>
    <dgm:cxn modelId="{14277BE5-7CFE-4470-9646-DE69F66E287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BD24F382-F4A1-4178-93AA-CB312A345DE8}" type="presOf" srcId="{F16646FC-6848-418B-B1E3-96138E0FEEA5}" destId="{2AF64C49-9E45-4F3C-9BA6-D0A64ABAC6D7}" srcOrd="0" destOrd="0" presId="urn:microsoft.com/office/officeart/2009/3/layout/StepUpProcess"/>
    <dgm:cxn modelId="{632BFF98-691C-42EF-96D5-7380CF6A01CC}" type="presOf" srcId="{8E853283-DE9F-4575-91B5-50D13E09A129}" destId="{3E7CE4A3-BB67-4B35-8CCE-1A31A01EBFCA}" srcOrd="0" destOrd="0" presId="urn:microsoft.com/office/officeart/2009/3/layout/StepUpProcess"/>
    <dgm:cxn modelId="{81BB18B5-51D3-4AE9-8340-3D2B99C6302A}" type="presOf" srcId="{4E7F4808-C894-40ED-B5BE-06D9FCD46DB9}" destId="{59E6176D-A2F1-45D4-A790-2A9C57E110E9}" srcOrd="0" destOrd="0" presId="urn:microsoft.com/office/officeart/2009/3/layout/StepUpProcess"/>
    <dgm:cxn modelId="{40247FAA-1A7F-4BF6-AC2D-87EFAEA354CC}" type="presParOf" srcId="{59E6176D-A2F1-45D4-A790-2A9C57E110E9}" destId="{F3801B51-3C8A-4144-9300-DD4FFF871AEC}" srcOrd="0" destOrd="0" presId="urn:microsoft.com/office/officeart/2009/3/layout/StepUpProcess"/>
    <dgm:cxn modelId="{2BB9DF1A-5E22-4857-8E0A-ACE4BD0DCF2F}" type="presParOf" srcId="{F3801B51-3C8A-4144-9300-DD4FFF871AEC}" destId="{0F98B4A9-900D-4D3A-917D-1B448D3EABEF}" srcOrd="0" destOrd="0" presId="urn:microsoft.com/office/officeart/2009/3/layout/StepUpProcess"/>
    <dgm:cxn modelId="{9254EC1E-8968-46BC-9E4E-7B5EDF46B42C}" type="presParOf" srcId="{F3801B51-3C8A-4144-9300-DD4FFF871AEC}" destId="{3E7CE4A3-BB67-4B35-8CCE-1A31A01EBFCA}" srcOrd="1" destOrd="0" presId="urn:microsoft.com/office/officeart/2009/3/layout/StepUpProcess"/>
    <dgm:cxn modelId="{105797DC-AA11-4169-B45B-DC2436DC015A}" type="presParOf" srcId="{F3801B51-3C8A-4144-9300-DD4FFF871AEC}" destId="{EFED36D8-9297-439E-8833-47CB3FCF921F}" srcOrd="2" destOrd="0" presId="urn:microsoft.com/office/officeart/2009/3/layout/StepUpProcess"/>
    <dgm:cxn modelId="{943BF280-1972-49A8-9118-8CC53059BF8D}" type="presParOf" srcId="{59E6176D-A2F1-45D4-A790-2A9C57E110E9}" destId="{FC89241E-0F22-4FEE-A867-166C8B8B31E1}" srcOrd="1" destOrd="0" presId="urn:microsoft.com/office/officeart/2009/3/layout/StepUpProcess"/>
    <dgm:cxn modelId="{98CCE2EE-FB95-461C-961A-40D14D5F985A}" type="presParOf" srcId="{FC89241E-0F22-4FEE-A867-166C8B8B31E1}" destId="{652BFF31-ADA5-4A5F-AC0B-C11DAA825A46}" srcOrd="0" destOrd="0" presId="urn:microsoft.com/office/officeart/2009/3/layout/StepUpProcess"/>
    <dgm:cxn modelId="{B1F01FFA-91CB-4C14-8496-06D2C50EECCB}" type="presParOf" srcId="{59E6176D-A2F1-45D4-A790-2A9C57E110E9}" destId="{56C143B6-1C15-4DE4-9866-D697EF85A06B}" srcOrd="2" destOrd="0" presId="urn:microsoft.com/office/officeart/2009/3/layout/StepUpProcess"/>
    <dgm:cxn modelId="{F6B7CA1B-2A7D-4DED-8E11-BA81F3664A77}" type="presParOf" srcId="{56C143B6-1C15-4DE4-9866-D697EF85A06B}" destId="{39FB82EE-FE53-4555-9BD1-160163DEE653}" srcOrd="0" destOrd="0" presId="urn:microsoft.com/office/officeart/2009/3/layout/StepUpProcess"/>
    <dgm:cxn modelId="{D1D34AC7-E643-494C-88FA-34D5C55432A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75340" custLinFactNeighborY="-36197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8708" custLinFactNeighborY="-51923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82023F74-7248-47B0-8936-26BA00709893}" type="presOf" srcId="{4E7F4808-C894-40ED-B5BE-06D9FCD46DB9}" destId="{59E6176D-A2F1-45D4-A790-2A9C57E110E9}" srcOrd="0" destOrd="0" presId="urn:microsoft.com/office/officeart/2009/3/layout/StepUpProcess"/>
    <dgm:cxn modelId="{3E8F8CA5-8748-47E7-8626-05607CCB0E8A}" type="presOf" srcId="{F16646FC-6848-418B-B1E3-96138E0FEEA5}" destId="{2AF64C49-9E45-4F3C-9BA6-D0A64ABAC6D7}" srcOrd="0" destOrd="0" presId="urn:microsoft.com/office/officeart/2009/3/layout/StepUpProcess"/>
    <dgm:cxn modelId="{FBB0F6F3-A11E-4E7A-BCB5-E3939FAFC80B}" type="presOf" srcId="{8E853283-DE9F-4575-91B5-50D13E09A129}" destId="{3E7CE4A3-BB67-4B35-8CCE-1A31A01EBFCA}" srcOrd="0" destOrd="0" presId="urn:microsoft.com/office/officeart/2009/3/layout/StepUpProcess"/>
    <dgm:cxn modelId="{A5021411-3CF0-447A-8C00-D99AC4F02EFA}" type="presParOf" srcId="{59E6176D-A2F1-45D4-A790-2A9C57E110E9}" destId="{F3801B51-3C8A-4144-9300-DD4FFF871AEC}" srcOrd="0" destOrd="0" presId="urn:microsoft.com/office/officeart/2009/3/layout/StepUpProcess"/>
    <dgm:cxn modelId="{D177EC04-5BB4-4AF1-8C58-BCCBC34B2122}" type="presParOf" srcId="{F3801B51-3C8A-4144-9300-DD4FFF871AEC}" destId="{0F98B4A9-900D-4D3A-917D-1B448D3EABEF}" srcOrd="0" destOrd="0" presId="urn:microsoft.com/office/officeart/2009/3/layout/StepUpProcess"/>
    <dgm:cxn modelId="{E6C91AE1-F6C7-4571-8F37-B673F546493D}" type="presParOf" srcId="{F3801B51-3C8A-4144-9300-DD4FFF871AEC}" destId="{3E7CE4A3-BB67-4B35-8CCE-1A31A01EBFCA}" srcOrd="1" destOrd="0" presId="urn:microsoft.com/office/officeart/2009/3/layout/StepUpProcess"/>
    <dgm:cxn modelId="{FE30FDE2-6D8B-4308-BBEF-91ECCC989773}" type="presParOf" srcId="{F3801B51-3C8A-4144-9300-DD4FFF871AEC}" destId="{EFED36D8-9297-439E-8833-47CB3FCF921F}" srcOrd="2" destOrd="0" presId="urn:microsoft.com/office/officeart/2009/3/layout/StepUpProcess"/>
    <dgm:cxn modelId="{F0167A92-AAD0-4699-A126-556C70DD5601}" type="presParOf" srcId="{59E6176D-A2F1-45D4-A790-2A9C57E110E9}" destId="{FC89241E-0F22-4FEE-A867-166C8B8B31E1}" srcOrd="1" destOrd="0" presId="urn:microsoft.com/office/officeart/2009/3/layout/StepUpProcess"/>
    <dgm:cxn modelId="{23D082F8-2EFE-4AD9-81FF-1AD66B6281E0}" type="presParOf" srcId="{FC89241E-0F22-4FEE-A867-166C8B8B31E1}" destId="{652BFF31-ADA5-4A5F-AC0B-C11DAA825A46}" srcOrd="0" destOrd="0" presId="urn:microsoft.com/office/officeart/2009/3/layout/StepUpProcess"/>
    <dgm:cxn modelId="{3554D358-1A4C-4860-96EF-7A1D68F75A91}" type="presParOf" srcId="{59E6176D-A2F1-45D4-A790-2A9C57E110E9}" destId="{56C143B6-1C15-4DE4-9866-D697EF85A06B}" srcOrd="2" destOrd="0" presId="urn:microsoft.com/office/officeart/2009/3/layout/StepUpProcess"/>
    <dgm:cxn modelId="{99A6FA49-469E-4551-A4C2-2513CF11E2FF}" type="presParOf" srcId="{56C143B6-1C15-4DE4-9866-D697EF85A06B}" destId="{39FB82EE-FE53-4555-9BD1-160163DEE653}" srcOrd="0" destOrd="0" presId="urn:microsoft.com/office/officeart/2009/3/layout/StepUpProcess"/>
    <dgm:cxn modelId="{12DC17D9-F905-4BC0-9974-C664098D3780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415867" y="-1018070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62073" y="556901"/>
          <a:ext cx="2581381" cy="792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262073" y="556901"/>
        <a:ext cx="2581381" cy="792542"/>
      </dsp:txXfrm>
    </dsp:sp>
    <dsp:sp modelId="{12B5FF4F-4946-49D1-9FAB-BEB33C3E8D94}">
      <dsp:nvSpPr>
        <dsp:cNvPr id="0" name=""/>
        <dsp:cNvSpPr/>
      </dsp:nvSpPr>
      <dsp:spPr>
        <a:xfrm>
          <a:off x="4212320" y="23566"/>
          <a:ext cx="498362" cy="341009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265182" y="-1400025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989054" y="226822"/>
          <a:ext cx="2584644" cy="46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989054" y="226822"/>
        <a:ext cx="2584644" cy="4695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48151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933351" y="197890"/>
          <a:ext cx="8548355" cy="88864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933351" y="197890"/>
        <a:ext cx="8548355" cy="888646"/>
      </dsp:txXfrm>
    </dsp:sp>
    <dsp:sp modelId="{4E53794A-6DAD-4E6F-AA51-FC167C715F2E}">
      <dsp:nvSpPr>
        <dsp:cNvPr id="0" name=""/>
        <dsp:cNvSpPr/>
      </dsp:nvSpPr>
      <dsp:spPr>
        <a:xfrm>
          <a:off x="0" y="86723"/>
          <a:ext cx="1080826" cy="9849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153817" y="1341544"/>
          <a:ext cx="8663269" cy="863050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53817" y="1341544"/>
        <a:ext cx="8663269" cy="863050"/>
      </dsp:txXfrm>
    </dsp:sp>
    <dsp:sp modelId="{001A828D-BA8C-4570-9BEF-C1391588FA46}">
      <dsp:nvSpPr>
        <dsp:cNvPr id="0" name=""/>
        <dsp:cNvSpPr/>
      </dsp:nvSpPr>
      <dsp:spPr>
        <a:xfrm>
          <a:off x="500446" y="1171512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337149" y="2413580"/>
          <a:ext cx="8500057" cy="1097111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337149" y="2413580"/>
        <a:ext cx="8500057" cy="1097111"/>
      </dsp:txXfrm>
    </dsp:sp>
    <dsp:sp modelId="{573D6AA8-EE03-46B4-851E-EC8AEF11A324}">
      <dsp:nvSpPr>
        <dsp:cNvPr id="0" name=""/>
        <dsp:cNvSpPr/>
      </dsp:nvSpPr>
      <dsp:spPr>
        <a:xfrm>
          <a:off x="768648" y="2418669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1173937" y="3794812"/>
          <a:ext cx="8663269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73937" y="3794812"/>
        <a:ext cx="8663269" cy="742109"/>
      </dsp:txXfrm>
    </dsp:sp>
    <dsp:sp modelId="{3CC04E6F-F693-473A-9480-FAF6218496C5}">
      <dsp:nvSpPr>
        <dsp:cNvPr id="0" name=""/>
        <dsp:cNvSpPr/>
      </dsp:nvSpPr>
      <dsp:spPr>
        <a:xfrm>
          <a:off x="649610" y="3592200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AC20-53DD-4B64-B145-A201A9918F9B}">
      <dsp:nvSpPr>
        <dsp:cNvPr id="0" name=""/>
        <dsp:cNvSpPr/>
      </dsp:nvSpPr>
      <dsp:spPr>
        <a:xfrm>
          <a:off x="642072" y="4855628"/>
          <a:ext cx="9195134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sz="2200" b="1" kern="1200" dirty="0">
            <a:solidFill>
              <a:srgbClr val="474343"/>
            </a:solidFill>
            <a:latin typeface="+mn-lt"/>
          </a:endParaRPr>
        </a:p>
      </dsp:txBody>
      <dsp:txXfrm>
        <a:off x="642072" y="4855628"/>
        <a:ext cx="9195134" cy="742109"/>
      </dsp:txXfrm>
    </dsp:sp>
    <dsp:sp modelId="{979BC0F0-C1CA-4FAA-A24F-1AF1253C71E7}">
      <dsp:nvSpPr>
        <dsp:cNvPr id="0" name=""/>
        <dsp:cNvSpPr/>
      </dsp:nvSpPr>
      <dsp:spPr>
        <a:xfrm>
          <a:off x="6525" y="4666552"/>
          <a:ext cx="1197356" cy="100814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60000"/>
              <a:lumOff val="4000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976322" y="-1059334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722384" y="508817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46 582 руб.</a:t>
          </a:r>
        </a:p>
      </dsp:txBody>
      <dsp:txXfrm>
        <a:off x="722384" y="508817"/>
        <a:ext cx="2540100" cy="487664"/>
      </dsp:txXfrm>
    </dsp:sp>
    <dsp:sp modelId="{12B5FF4F-4946-49D1-9FAB-BEB33C3E8D94}">
      <dsp:nvSpPr>
        <dsp:cNvPr id="0" name=""/>
        <dsp:cNvSpPr/>
      </dsp:nvSpPr>
      <dsp:spPr>
        <a:xfrm>
          <a:off x="3851088" y="0"/>
          <a:ext cx="517604" cy="35417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931407" y="-1467161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12675" y="185980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50 495 руб.</a:t>
          </a:r>
        </a:p>
      </dsp:txBody>
      <dsp:txXfrm>
        <a:off x="4812675" y="185980"/>
        <a:ext cx="2540100" cy="48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952379" y="551738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952379" y="551738"/>
        <a:ext cx="2699790" cy="461285"/>
      </dsp:txXfrm>
    </dsp:sp>
    <dsp:sp modelId="{12B5FF4F-4946-49D1-9FAB-BEB33C3E8D94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629511" y="143169"/>
        <a:ext cx="2699790" cy="461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66552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549757" y="550331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549757" y="550331"/>
        <a:ext cx="2667726" cy="461285"/>
      </dsp:txXfrm>
    </dsp:sp>
    <dsp:sp modelId="{12B5FF4F-4946-49D1-9FAB-BEB33C3E8D94}">
      <dsp:nvSpPr>
        <dsp:cNvPr id="0" name=""/>
        <dsp:cNvSpPr/>
      </dsp:nvSpPr>
      <dsp:spPr>
        <a:xfrm>
          <a:off x="443888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40667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5316840" y="129796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5316840" y="129796"/>
        <a:ext cx="2667726" cy="461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88361" y="528936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99 110 руб.</a:t>
          </a:r>
        </a:p>
      </dsp:txBody>
      <dsp:txXfrm>
        <a:off x="888361" y="528936"/>
        <a:ext cx="2699790" cy="461285"/>
      </dsp:txXfrm>
    </dsp:sp>
    <dsp:sp modelId="{EFED36D8-9297-439E-8833-47CB3FCF921F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107 436 руб.</a:t>
          </a:r>
        </a:p>
      </dsp:txBody>
      <dsp:txXfrm>
        <a:off x="4629511" y="143169"/>
        <a:ext cx="2699790" cy="461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255292" y="-975102"/>
          <a:ext cx="880397" cy="358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00186" y="513980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100186" y="513980"/>
        <a:ext cx="2596026" cy="448887"/>
      </dsp:txXfrm>
    </dsp:sp>
    <dsp:sp modelId="{EFED36D8-9297-439E-8833-47CB3FCF921F}">
      <dsp:nvSpPr>
        <dsp:cNvPr id="0" name=""/>
        <dsp:cNvSpPr/>
      </dsp:nvSpPr>
      <dsp:spPr>
        <a:xfrm>
          <a:off x="3980988" y="0"/>
          <a:ext cx="476447" cy="3260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58691" y="-1513300"/>
          <a:ext cx="880397" cy="390765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22104" y="97148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22104" y="97148"/>
        <a:ext cx="2596026" cy="4488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355659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84511" y="537987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184511" y="537987"/>
        <a:ext cx="2667726" cy="461285"/>
      </dsp:txXfrm>
    </dsp:sp>
    <dsp:sp modelId="{EFED36D8-9297-439E-8833-47CB3FCF921F}">
      <dsp:nvSpPr>
        <dsp:cNvPr id="0" name=""/>
        <dsp:cNvSpPr/>
      </dsp:nvSpPr>
      <dsp:spPr>
        <a:xfrm>
          <a:off x="4129016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96808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91854" y="181885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91854" y="181885"/>
        <a:ext cx="2667726" cy="4612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1885891" y="-1112370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530669" y="587179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530669" y="587179"/>
        <a:ext cx="2997072" cy="512079"/>
      </dsp:txXfrm>
    </dsp:sp>
    <dsp:sp modelId="{EFED36D8-9297-439E-8833-47CB3FCF921F}">
      <dsp:nvSpPr>
        <dsp:cNvPr id="0" name=""/>
        <dsp:cNvSpPr/>
      </dsp:nvSpPr>
      <dsp:spPr>
        <a:xfrm>
          <a:off x="3854518" y="0"/>
          <a:ext cx="543518" cy="37190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38989" y="-1540615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83767" y="158934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683767" y="158934"/>
        <a:ext cx="2997072" cy="5120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72374" y="-1059148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52727" y="585790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852727" y="585790"/>
        <a:ext cx="2819784" cy="487578"/>
      </dsp:txXfrm>
    </dsp:sp>
    <dsp:sp modelId="{EFED36D8-9297-439E-8833-47CB3FCF921F}">
      <dsp:nvSpPr>
        <dsp:cNvPr id="0" name=""/>
        <dsp:cNvSpPr/>
      </dsp:nvSpPr>
      <dsp:spPr>
        <a:xfrm>
          <a:off x="4046812" y="0"/>
          <a:ext cx="517513" cy="3541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126766" y="-1466904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44009" y="101358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44009" y="101358"/>
        <a:ext cx="2819784" cy="487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0.20927</cdr:x>
      <cdr:y>0.08375</cdr:y>
    </cdr:from>
    <cdr:to>
      <cdr:x>0.28185</cdr:x>
      <cdr:y>0.14778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459122" y="482644"/>
          <a:ext cx="852875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86,2</a:t>
          </a:r>
        </a:p>
      </cdr:txBody>
    </cdr:sp>
  </cdr:relSizeAnchor>
  <cdr:relSizeAnchor xmlns:cdr="http://schemas.openxmlformats.org/drawingml/2006/chartDrawing">
    <cdr:from>
      <cdr:x>0.48781</cdr:x>
      <cdr:y>0.03954</cdr:y>
    </cdr:from>
    <cdr:to>
      <cdr:x>0.56039</cdr:x>
      <cdr:y>0.10357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5732223" y="227887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91,6</a:t>
          </a:r>
        </a:p>
      </cdr:txBody>
    </cdr:sp>
  </cdr:relSizeAnchor>
  <cdr:relSizeAnchor xmlns:cdr="http://schemas.openxmlformats.org/drawingml/2006/chartDrawing">
    <cdr:from>
      <cdr:x>0.76552</cdr:x>
      <cdr:y>0.0259</cdr:y>
    </cdr:from>
    <cdr:to>
      <cdr:x>0.8381</cdr:x>
      <cdr:y>0.08994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8995495" y="149268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94,2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0.53468</cdr:x>
      <cdr:y>0.73752</cdr:y>
    </cdr:from>
    <cdr:to>
      <cdr:x>0.5487</cdr:x>
      <cdr:y>0.7572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1ABE6993-6ED2-47E3-9F77-4FE4BBEF76E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518832" y="4454525"/>
          <a:ext cx="170966" cy="11885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0.81172</cdr:x>
      <cdr:y>0.73939</cdr:y>
    </cdr:from>
    <cdr:to>
      <cdr:x>0.8209</cdr:x>
      <cdr:y>0.75723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FEC4F4E6-9B82-46CD-9223-96C722D6C48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9896475" y="4465814"/>
          <a:ext cx="111919" cy="107774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34,4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0.27957</cdr:x>
      <cdr:y>0.42857</cdr:y>
    </cdr:from>
    <cdr:to>
      <cdr:x>0.34511</cdr:x>
      <cdr:y>0.4808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326313" y="2571750"/>
          <a:ext cx="779801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</a:t>
          </a:r>
          <a:r>
            <a:rPr lang="en-US" sz="1600" b="1" dirty="0">
              <a:solidFill>
                <a:srgbClr val="800080"/>
              </a:solidFill>
              <a:cs typeface="Arial"/>
            </a:rPr>
            <a:t>5</a:t>
          </a:r>
          <a:r>
            <a:rPr lang="ru-RU" sz="1600" b="1" dirty="0">
              <a:solidFill>
                <a:srgbClr val="800080"/>
              </a:solidFill>
              <a:cs typeface="Arial"/>
            </a:rPr>
            <a:t> 715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0.57979</cdr:x>
      <cdr:y>0.40382</cdr:y>
    </cdr:from>
    <cdr:to>
      <cdr:x>0.63489</cdr:x>
      <cdr:y>0.45333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898368" y="2423201"/>
          <a:ext cx="655585" cy="297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</a:t>
          </a:r>
          <a:r>
            <a:rPr lang="en-US" sz="1600" b="1" dirty="0">
              <a:solidFill>
                <a:srgbClr val="800080"/>
              </a:solidFill>
              <a:cs typeface="Arial"/>
            </a:rPr>
            <a:t>6</a:t>
          </a:r>
          <a:r>
            <a:rPr lang="ru-RU" sz="1600" b="1" dirty="0">
              <a:solidFill>
                <a:srgbClr val="800080"/>
              </a:solidFill>
              <a:cs typeface="Arial"/>
            </a:rPr>
            <a:t> 836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0.42857</cdr:y>
    </cdr:from>
    <cdr:to>
      <cdr:x>0.94756</cdr:x>
      <cdr:y>0.47979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9" y="2571750"/>
          <a:ext cx="709601" cy="307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1</a:t>
          </a:r>
          <a:r>
            <a:rPr lang="en-US" sz="1600" b="1" i="0" u="none" strike="noStrike" baseline="0" dirty="0">
              <a:solidFill>
                <a:srgbClr val="800080"/>
              </a:solidFill>
              <a:cs typeface="Arial"/>
            </a:rPr>
            <a:t>3</a:t>
          </a:r>
          <a:r>
            <a:rPr lang="ru-RU" sz="1600" b="1" i="0" u="none" strike="noStrike" dirty="0">
              <a:solidFill>
                <a:srgbClr val="800080"/>
              </a:solidFill>
              <a:cs typeface="Arial"/>
            </a:rPr>
            <a:t> 724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0.18373</cdr:x>
      <cdr:y>0.5761</cdr:y>
    </cdr:from>
    <cdr:to>
      <cdr:x>0.23928</cdr:x>
      <cdr:y>0.62438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CF2816D-D202-4522-B0B1-ABAAF34DDB24}"/>
            </a:ext>
          </a:extLst>
        </cdr:cNvPr>
        <cdr:cNvSpPr txBox="1"/>
      </cdr:nvSpPr>
      <cdr:spPr>
        <a:xfrm xmlns:a="http://schemas.openxmlformats.org/drawingml/2006/main">
          <a:off x="2185981" y="3457045"/>
          <a:ext cx="660939" cy="289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600" b="1" i="0" u="none" strike="noStrike" kern="1200" baseline="0">
              <a:solidFill>
                <a:srgbClr val="474343"/>
              </a:solidFill>
              <a:latin typeface="+mn-lt"/>
              <a:ea typeface="Arial"/>
              <a:cs typeface="Arial"/>
            </a:defRPr>
          </a:pPr>
          <a:r>
            <a:rPr lang="en-US" sz="1600" b="1" kern="1200" dirty="0">
              <a:solidFill>
                <a:srgbClr val="474343"/>
              </a:solidFill>
              <a:ea typeface="Arial"/>
              <a:cs typeface="Arial"/>
            </a:rPr>
            <a:t>2 </a:t>
          </a:r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400</a:t>
          </a:r>
        </a:p>
      </cdr:txBody>
    </cdr:sp>
  </cdr:relSizeAnchor>
  <cdr:relSizeAnchor xmlns:cdr="http://schemas.openxmlformats.org/drawingml/2006/chartDrawing">
    <cdr:from>
      <cdr:x>0.49298</cdr:x>
      <cdr:y>0.54059</cdr:y>
    </cdr:from>
    <cdr:to>
      <cdr:x>0.54979</cdr:x>
      <cdr:y>0.59038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025FEEF5-84D0-47D3-97F2-E4E56587FA17}"/>
            </a:ext>
          </a:extLst>
        </cdr:cNvPr>
        <cdr:cNvSpPr txBox="1"/>
      </cdr:nvSpPr>
      <cdr:spPr>
        <a:xfrm xmlns:a="http://schemas.openxmlformats.org/drawingml/2006/main">
          <a:off x="5865462" y="3243970"/>
          <a:ext cx="675992" cy="298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474343"/>
              </a:solidFill>
              <a:ea typeface="Arial"/>
              <a:cs typeface="Arial"/>
            </a:rPr>
            <a:t>4</a:t>
          </a:r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 400</a:t>
          </a:r>
        </a:p>
      </cdr:txBody>
    </cdr:sp>
  </cdr:relSizeAnchor>
  <cdr:relSizeAnchor xmlns:cdr="http://schemas.openxmlformats.org/drawingml/2006/chartDrawing">
    <cdr:from>
      <cdr:x>0.79554</cdr:x>
      <cdr:y>0.57139</cdr:y>
    </cdr:from>
    <cdr:to>
      <cdr:x>0.85793</cdr:x>
      <cdr:y>0.61062</cdr:y>
    </cdr:to>
    <cdr:sp macro="" textlink="">
      <cdr:nvSpPr>
        <cdr:cNvPr id="18" name="TextBox 17">
          <a:extLst xmlns:a="http://schemas.openxmlformats.org/drawingml/2006/main">
            <a:ext uri="{FF2B5EF4-FFF2-40B4-BE49-F238E27FC236}">
              <a16:creationId xmlns:a16="http://schemas.microsoft.com/office/drawing/2014/main" id="{5A945EC8-815F-4830-BA82-0A7507870144}"/>
            </a:ext>
          </a:extLst>
        </cdr:cNvPr>
        <cdr:cNvSpPr txBox="1"/>
      </cdr:nvSpPr>
      <cdr:spPr>
        <a:xfrm xmlns:a="http://schemas.openxmlformats.org/drawingml/2006/main">
          <a:off x="9465376" y="3428765"/>
          <a:ext cx="742321" cy="235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kern="1200" dirty="0">
              <a:solidFill>
                <a:srgbClr val="474343"/>
              </a:solidFill>
              <a:ea typeface="Arial"/>
              <a:cs typeface="Arial"/>
            </a:rPr>
            <a:t>2</a:t>
          </a:r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 250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20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27" tIns="45963" rIns="91927" bIns="45963" anchor="b"/>
          <a:lstStyle/>
          <a:p>
            <a:pPr algn="r" defTabSz="916898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898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27" tIns="45963" rIns="91927" bIns="45963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153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235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20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5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81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2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56" tIns="45379" rIns="90756" bIns="45379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2" y="9444451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51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9300"/>
            <a:ext cx="6624637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1" tIns="45432" rIns="90861" bIns="4543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9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6" y="9505189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2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698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18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31" tIns="45817" rIns="91631" bIns="45817" anchor="b"/>
          <a:lstStyle/>
          <a:p>
            <a:pPr algn="r" defTabSz="913960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3960"/>
              <a:t>92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2688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31" tIns="45817" rIns="91631" bIns="45817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3" y="9431819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1" y="9495510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33" tIns="46166" rIns="92333" bIns="46166" anchor="b"/>
          <a:lstStyle/>
          <a:p>
            <a:pPr algn="r" defTabSz="920947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0947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50888"/>
            <a:ext cx="6657975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33" tIns="46166" rIns="92333" bIns="4616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26.12.2024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26.12.2024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3;&#1080;&#1087;&#1077;&#1094;&#1082;&#1072;&#1103;&#1086;&#1073;&#1083;&#1072;&#1089;&#1090;&#1100;.&#1088;&#1092;/news/1221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8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8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32.xml"/><Relationship Id="rId16" Type="http://schemas.openxmlformats.org/officeDocument/2006/relationships/diagramColors" Target="../diagrams/colors7.xml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89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9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102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101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5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11" Type="http://schemas.openxmlformats.org/officeDocument/2006/relationships/image" Target="../media/image420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png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3.jfif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закону «Об областном бюджете на 2025 год и на плановый период 2026 и 2027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2025-2027 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продление действия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7977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2025 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 Cyr"/>
              </a:rPr>
              <a:t>в 3,5 млрд. рублей.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 инвестиционного, инновационного и социального характера, оказываются меры поддержки организаций и ИП </a:t>
            </a:r>
            <a:r>
              <a:rPr lang="ru-RU" sz="2400" u="sng">
                <a:solidFill>
                  <a:srgbClr val="494545"/>
                </a:solidFill>
                <a:latin typeface="+mn-lt"/>
                <a:cs typeface="Arial Cyr"/>
              </a:rPr>
              <a:t>, осуществляющих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деятельность сфере </a:t>
            </a:r>
            <a:r>
              <a:rPr lang="en-US" sz="2400" u="sng" dirty="0">
                <a:solidFill>
                  <a:srgbClr val="494545"/>
                </a:solidFill>
                <a:latin typeface="+mn-lt"/>
                <a:cs typeface="Arial Cyr"/>
              </a:rPr>
              <a:t>IT-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технологий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9441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4AA46412-2918-401D-8ABA-ECEF758FD2B6}"/>
              </a:ext>
            </a:extLst>
          </p:cNvPr>
          <p:cNvGraphicFramePr>
            <a:graphicFrameLocks/>
          </p:cNvGraphicFramePr>
          <p:nvPr/>
        </p:nvGraphicFramePr>
        <p:xfrm>
          <a:off x="-118534" y="1258744"/>
          <a:ext cx="8915400" cy="504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1 010,5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2025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494527" y="123440"/>
            <a:ext cx="10073586" cy="1631216"/>
            <a:chOff x="1494527" y="123440"/>
            <a:chExt cx="10073586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00488" y="462916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94527" y="123440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370681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8542-9B93-44B9-86B8-56A74AA6BBB8}"/>
              </a:ext>
            </a:extLst>
          </p:cNvPr>
          <p:cNvSpPr txBox="1"/>
          <p:nvPr/>
        </p:nvSpPr>
        <p:spPr>
          <a:xfrm>
            <a:off x="84865" y="6211669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 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1709577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18EF05A-30A6-4386-B319-FC63D8AD1983}"/>
              </a:ext>
            </a:extLst>
          </p:cNvPr>
          <p:cNvGraphicFramePr>
            <a:graphicFrameLocks/>
          </p:cNvGraphicFramePr>
          <p:nvPr/>
        </p:nvGraphicFramePr>
        <p:xfrm>
          <a:off x="3654199" y="1253126"/>
          <a:ext cx="8665029" cy="508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914,3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</a:t>
            </a:r>
            <a:r>
              <a:rPr lang="ru-RU" sz="36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руб.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2025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87821" y="388619"/>
            <a:ext cx="10180292" cy="1631216"/>
            <a:chOff x="1387821" y="388619"/>
            <a:chExt cx="1018029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00488" y="731609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387821" y="388619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72973" y="1649652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1D436-853C-483B-9B00-64D0F55FF55B}"/>
              </a:ext>
            </a:extLst>
          </p:cNvPr>
          <p:cNvSpPr txBox="1"/>
          <p:nvPr/>
        </p:nvSpPr>
        <p:spPr>
          <a:xfrm>
            <a:off x="0" y="6257653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340084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09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(1)*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8713" y="834188"/>
            <a:ext cx="1043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 (в среднегодовом исчислении),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38300" y="34290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к декабрю предыдущего года 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77FC0B7-D378-49BC-B211-86141FA58AA1}"/>
              </a:ext>
            </a:extLst>
          </p:cNvPr>
          <p:cNvGraphicFramePr>
            <a:graphicFrameLocks/>
          </p:cNvGraphicFramePr>
          <p:nvPr/>
        </p:nvGraphicFramePr>
        <p:xfrm>
          <a:off x="0" y="895489"/>
          <a:ext cx="12192000" cy="269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C08B1C6-5241-41EE-B3EC-5BF30B77C4AC}"/>
              </a:ext>
            </a:extLst>
          </p:cNvPr>
          <p:cNvGraphicFramePr>
            <a:graphicFrameLocks/>
          </p:cNvGraphicFramePr>
          <p:nvPr/>
        </p:nvGraphicFramePr>
        <p:xfrm>
          <a:off x="0" y="3589937"/>
          <a:ext cx="12192000" cy="269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8D7ED3-E6F9-4EC6-9020-B601F878486E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333385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(2)*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0317" y="922822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2" y="3591274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6B39489-E212-4121-A6F1-CC94F13B262E}"/>
              </a:ext>
            </a:extLst>
          </p:cNvPr>
          <p:cNvGraphicFramePr>
            <a:graphicFrameLocks/>
          </p:cNvGraphicFramePr>
          <p:nvPr/>
        </p:nvGraphicFramePr>
        <p:xfrm>
          <a:off x="0" y="1182082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8D0568-313C-41DE-8780-0C04E1293083}"/>
              </a:ext>
            </a:extLst>
          </p:cNvPr>
          <p:cNvGraphicFramePr>
            <a:graphicFrameLocks/>
          </p:cNvGraphicFramePr>
          <p:nvPr/>
        </p:nvGraphicFramePr>
        <p:xfrm>
          <a:off x="0" y="3753684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7D3D91-4D87-46D1-91D7-24F6881128DA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227804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EF843CF-FD6F-4E75-8554-5BD065F8EAAD}"/>
              </a:ext>
            </a:extLst>
          </p:cNvPr>
          <p:cNvSpPr txBox="1">
            <a:spLocks/>
          </p:cNvSpPr>
          <p:nvPr/>
        </p:nvSpPr>
        <p:spPr>
          <a:xfrm>
            <a:off x="5647534" y="217855"/>
            <a:ext cx="6719582" cy="207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итогам 10 месяцев 2024 года Липецкая область занимает 16 место среди субъектов РФ по уровню долговой нагрузки, 2 место среди субъектов ЦФО</a:t>
            </a:r>
            <a:endParaRPr lang="en-IN" sz="27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AADBB-C6FE-4CD6-A072-3BEEFAFA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93" y="2295347"/>
            <a:ext cx="3624369" cy="2537058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1F29B2-E088-40DE-9FCF-DBE801217E4D}"/>
              </a:ext>
            </a:extLst>
          </p:cNvPr>
          <p:cNvSpPr txBox="1">
            <a:spLocks/>
          </p:cNvSpPr>
          <p:nvPr/>
        </p:nvSpPr>
        <p:spPr>
          <a:xfrm>
            <a:off x="5917896" y="5066773"/>
            <a:ext cx="6178858" cy="134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kern="100" dirty="0">
                <a:solidFill>
                  <a:schemeClr val="accent5">
                    <a:lumMod val="75000"/>
                  </a:schemeClr>
                </a:solidFill>
              </a:rPr>
              <a:t>По оценке Министерства финансов Российской Федерации в 2024 году Липецкая область отнесена к группе заемщиков с </a:t>
            </a:r>
          </a:p>
          <a:p>
            <a:pPr marL="0" indent="0" algn="ctr">
              <a:buNone/>
            </a:pPr>
            <a:r>
              <a:rPr lang="ru-RU" sz="2200" b="1" u="sng" kern="100" dirty="0">
                <a:solidFill>
                  <a:schemeClr val="accent5">
                    <a:lumMod val="75000"/>
                  </a:schemeClr>
                </a:solidFill>
              </a:rPr>
              <a:t>ВЫСОКИМ уровнем долговой устойчивости</a:t>
            </a:r>
            <a:endParaRPr lang="ru-RU" sz="2200" b="1" u="sng" kern="100" dirty="0">
              <a:solidFill>
                <a:schemeClr val="accent5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33DDE8-43DD-443D-8A10-BECB0A77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70" y="1053334"/>
            <a:ext cx="5671679" cy="5255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5F6C0-D95D-4C0F-910B-77C6D6549910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411662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414" y="486608"/>
            <a:ext cx="11896721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Рейтинги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-209551" y="1372995"/>
            <a:ext cx="12530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В VII Национальном рейтинге инвестиционной привлекательности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особых экономических зон России-2023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https://newslipetsk.ru/fn_1422245.html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-419101" y="2776572"/>
            <a:ext cx="12949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результатам оценки эффективности функционирования особых экономических зон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за 2023 год, проведенной Министерства экономического развития РФ</a:t>
            </a:r>
            <a:endParaRPr lang="en-US" sz="22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https://www.economy.gov.ru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450325" y="4192344"/>
            <a:ext cx="67449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ESG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-рейтинге по итогам 2023 года, проведенного 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Ассоциацией кластеров и технопарков России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липецкаяобласть.рф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news/12219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5A8DB1-BF5B-449B-8175-F87E6A7B6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710" l="3645" r="90000">
                        <a14:foregroundMark x1="63364" y1="44839" x2="53551" y2="53710"/>
                        <a14:foregroundMark x1="53551" y1="53710" x2="62336" y2="48548"/>
                        <a14:foregroundMark x1="49439" y1="57419" x2="4299" y2="83065"/>
                        <a14:foregroundMark x1="4299" y1="83065" x2="15327" y2="88548"/>
                        <a14:foregroundMark x1="15327" y1="88548" x2="23084" y2="88548"/>
                        <a14:foregroundMark x1="4486" y1="83065" x2="6449" y2="85645"/>
                        <a14:foregroundMark x1="13458" y1="73710" x2="6449" y2="81452"/>
                        <a14:foregroundMark x1="3645" y1="84032" x2="19533" y2="87097"/>
                        <a14:foregroundMark x1="52243" y1="88226" x2="75794" y2="85968"/>
                        <a14:foregroundMark x1="75794" y1="85968" x2="53832" y2="87097"/>
                        <a14:foregroundMark x1="53832" y1="87097" x2="66075" y2="84839"/>
                        <a14:foregroundMark x1="66075" y1="84839" x2="53364" y2="85645"/>
                        <a14:foregroundMark x1="53364" y1="85645" x2="64112" y2="83065"/>
                        <a14:foregroundMark x1="64112" y1="83065" x2="65701" y2="81452"/>
                        <a14:foregroundMark x1="52430" y1="88871" x2="75981" y2="87097"/>
                        <a14:foregroundMark x1="75981" y1="87097" x2="54579" y2="90000"/>
                        <a14:foregroundMark x1="89533" y1="89677" x2="89533" y2="89677"/>
                        <a14:foregroundMark x1="85888" y1="63387" x2="86262" y2="74194"/>
                        <a14:foregroundMark x1="86916" y1="64516" x2="86916" y2="64516"/>
                        <a14:foregroundMark x1="4486" y1="85161" x2="15607" y2="88548"/>
                        <a14:foregroundMark x1="15607" y1="88548" x2="4860" y2="90323"/>
                        <a14:foregroundMark x1="4860" y1="90323" x2="4953" y2="90323"/>
                        <a14:foregroundMark x1="24206" y1="88871" x2="24206" y2="88871"/>
                        <a14:foregroundMark x1="5607" y1="90806" x2="88037" y2="93710"/>
                        <a14:foregroundMark x1="88037" y1="93710" x2="87196" y2="8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6" y="3428999"/>
            <a:ext cx="8204662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6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2025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056" y="1460078"/>
            <a:ext cx="7132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Принятие мер по обеспечению сбалансированности и долгосрочной устойчивости областного бюджета в условиях необходимости соблюдения ограничений в отношении уровней государственного долга области и дефицита областного бюджета, установленных бюджетным законодательством;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Обеспечение стабильного развития Липецкой области в условиях решения ключевых задач, направленных на улучшение качества жизни населения Липецкой области;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Обеспечение прозрачности (открытости) бюджетного процесса;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Повышение финансовой грамотности и формирование финансовой культуры населения Липецкой области.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3804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809" y="1308425"/>
            <a:ext cx="10752591" cy="514669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ЦФО  Российской  Федерации за 2023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9276"/>
              </p:ext>
            </p:extLst>
          </p:nvPr>
        </p:nvGraphicFramePr>
        <p:xfrm>
          <a:off x="1049986" y="1533375"/>
          <a:ext cx="10024415" cy="467692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1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657">
                  <a:extLst>
                    <a:ext uri="{9D8B030D-6E8A-4147-A177-3AD203B41FA5}">
                      <a16:colId xmlns:a16="http://schemas.microsoft.com/office/drawing/2014/main" val="2035975608"/>
                    </a:ext>
                  </a:extLst>
                </a:gridCol>
                <a:gridCol w="1622657">
                  <a:extLst>
                    <a:ext uri="{9D8B030D-6E8A-4147-A177-3AD203B41FA5}">
                      <a16:colId xmlns:a16="http://schemas.microsoft.com/office/drawing/2014/main" val="3846865245"/>
                    </a:ext>
                  </a:extLst>
                </a:gridCol>
                <a:gridCol w="1622657">
                  <a:extLst>
                    <a:ext uri="{9D8B030D-6E8A-4147-A177-3AD203B41FA5}">
                      <a16:colId xmlns:a16="http://schemas.microsoft.com/office/drawing/2014/main" val="2520298449"/>
                    </a:ext>
                  </a:extLst>
                </a:gridCol>
                <a:gridCol w="1622657">
                  <a:extLst>
                    <a:ext uri="{9D8B030D-6E8A-4147-A177-3AD203B41FA5}">
                      <a16:colId xmlns:a16="http://schemas.microsoft.com/office/drawing/2014/main" val="2040169512"/>
                    </a:ext>
                  </a:extLst>
                </a:gridCol>
                <a:gridCol w="1622657">
                  <a:extLst>
                    <a:ext uri="{9D8B030D-6E8A-4147-A177-3AD203B41FA5}">
                      <a16:colId xmlns:a16="http://schemas.microsoft.com/office/drawing/2014/main" val="154831715"/>
                    </a:ext>
                  </a:extLst>
                </a:gridCol>
              </a:tblGrid>
              <a:tr h="6970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9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Тамбовская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Курская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Липецкая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Белгородская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Воронежская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9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956,3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1 060,9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1 116,3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9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1 500,7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2 273,4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3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9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75 686,5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99 653,2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103 683,8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9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112 155,8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85 205,7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6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9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9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74 363,9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106 904,0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95 717,9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9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113 432,6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9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82 983,7</a:t>
                      </a:r>
                    </a:p>
                  </a:txBody>
                  <a:tcPr marL="9525" marR="9525" marT="9525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971112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18 - 38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39 - 62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63 - 90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91 - 96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0108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901292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125 963,1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143 071,9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103 859,3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120 968,1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22 103,8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22 103,8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42987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2026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24940"/>
              </p:ext>
            </p:extLst>
          </p:nvPr>
        </p:nvGraphicFramePr>
        <p:xfrm>
          <a:off x="796925" y="1829300"/>
          <a:ext cx="10588625" cy="4198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127 082,8 </a:t>
                      </a:r>
                      <a:endParaRPr lang="ru-RU" sz="1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128 441,6 </a:t>
                      </a:r>
                      <a:endParaRPr lang="ru-RU" sz="1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107 061,3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108 420,1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20 021,5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20 021,5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2027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382953"/>
              </p:ext>
            </p:extLst>
          </p:nvPr>
        </p:nvGraphicFramePr>
        <p:xfrm>
          <a:off x="796925" y="1838325"/>
          <a:ext cx="10623550" cy="422657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0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129 069,7 </a:t>
                      </a:r>
                      <a:endParaRPr lang="ru-RU" sz="1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126 433,2 </a:t>
                      </a:r>
                      <a:endParaRPr lang="ru-RU" sz="1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108 524,2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105 887,7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20 545,5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20 545,5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2025 - 2027 годы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2026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2027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61674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103 859,3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120 968,1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- 17 108,8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107 061,3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108 420,1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- 1 358,8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108 524,2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105 887,7</a:t>
                      </a:r>
                      <a:endParaRPr lang="ru-RU" sz="2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2 636,5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623215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E91A0AFB-3FCB-4566-B848-1BF049B5F7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382405"/>
              </p:ext>
            </p:extLst>
          </p:nvPr>
        </p:nvGraphicFramePr>
        <p:xfrm>
          <a:off x="0" y="914374"/>
          <a:ext cx="12192000" cy="594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28765" y="702602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51" y="17754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74343"/>
                </a:solidFill>
                <a:latin typeface="+mn-lt"/>
              </a:rPr>
              <a:t>Доходы областного бюджета на 2025-2027 годы </a:t>
            </a:r>
            <a:endParaRPr lang="ru-RU" sz="2800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24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48571CA-20DA-4790-8BB9-4A9D2F7F74D7}"/>
              </a:ext>
            </a:extLst>
          </p:cNvPr>
          <p:cNvSpPr txBox="1"/>
          <p:nvPr/>
        </p:nvSpPr>
        <p:spPr>
          <a:xfrm>
            <a:off x="3036066" y="1102712"/>
            <a:ext cx="1373774" cy="3252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103,9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5133942-4FF6-4949-B0FF-7EB3D9823A33}"/>
              </a:ext>
            </a:extLst>
          </p:cNvPr>
          <p:cNvSpPr txBox="1"/>
          <p:nvPr/>
        </p:nvSpPr>
        <p:spPr>
          <a:xfrm>
            <a:off x="5815513" y="1102712"/>
            <a:ext cx="1775458" cy="4429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107,1</a:t>
            </a:r>
          </a:p>
          <a:p>
            <a:pPr algn="ctr"/>
            <a:endPara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EB277D9-F359-418D-9982-FD427676CC8C}"/>
              </a:ext>
            </a:extLst>
          </p:cNvPr>
          <p:cNvSpPr txBox="1"/>
          <p:nvPr/>
        </p:nvSpPr>
        <p:spPr>
          <a:xfrm>
            <a:off x="9087061" y="1013632"/>
            <a:ext cx="1403030" cy="63188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108,5</a:t>
            </a:r>
          </a:p>
        </p:txBody>
      </p:sp>
    </p:spTree>
    <p:extLst>
      <p:ext uri="{BB962C8B-B14F-4D97-AF65-F5344CB8AC3E}">
        <p14:creationId xmlns:p14="http://schemas.microsoft.com/office/powerpoint/2010/main" val="372853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2025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0375" y="1109133"/>
          <a:ext cx="11431364" cy="543613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4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2025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</a:t>
                      </a: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4,7 %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 113,4 %.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введение дифференцированных ставок по налогу на доходы физических лиц и пятиступенчатой налоговой шкалы в зависимости от размера и вида дохода, полученного налогоплательщиком;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изменение с 1 февраля 2025 года до 1 января 2031 года нормативов зачисления в бюджеты субъектов Российской Федерации доходов от акцизов на нефтепродукты, производимые на территории Российской Федерации, на уровне 68,5 % (74,9 процентов до 2025 года);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введение нового местного налога - туристического налога с максимальной ставкой в размере от 1% от стоимости услуг по проживанию в гостиницах в 2025 году до 5% к 2029 году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074611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2025 - 2027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129219" y="1039446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97143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928507"/>
              </p:ext>
            </p:extLst>
          </p:nvPr>
        </p:nvGraphicFramePr>
        <p:xfrm>
          <a:off x="-1" y="856343"/>
          <a:ext cx="12192000" cy="557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51184" y="1045942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2023 - 2027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6684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исполнения федерального бюджета в период 2025 – 2027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092399" y="1408673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23,1</a:t>
            </a: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4082590" y="981336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26,1</a:t>
            </a: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10070183" y="2641282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14,3</a:t>
            </a: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8031907" y="2410450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15,5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095999" y="2179618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17,7</a:t>
            </a:r>
          </a:p>
        </p:txBody>
      </p:sp>
    </p:spTree>
    <p:extLst>
      <p:ext uri="{BB962C8B-B14F-4D97-AF65-F5344CB8AC3E}">
        <p14:creationId xmlns:p14="http://schemas.microsoft.com/office/powerpoint/2010/main" val="425333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2A09EA5-6009-4500-90D1-C93B6F0F3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497516"/>
              </p:ext>
            </p:extLst>
          </p:nvPr>
        </p:nvGraphicFramePr>
        <p:xfrm>
          <a:off x="0" y="965200"/>
          <a:ext cx="12192001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11032" y="1147676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2023 - 2027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исполнения областного бюджета в период 2025 – 2027 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17275" y="1183135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46,4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096000" y="1983443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35,7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3160" y="2320215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31,8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22818" y="256862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28,8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2790" y="2126006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34,7</a:t>
            </a:r>
          </a:p>
        </p:txBody>
      </p:sp>
    </p:spTree>
    <p:extLst>
      <p:ext uri="{BB962C8B-B14F-4D97-AF65-F5344CB8AC3E}">
        <p14:creationId xmlns:p14="http://schemas.microsoft.com/office/powerpoint/2010/main" val="3174750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-24429" y="1399032"/>
            <a:ext cx="12191998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2025 – 2027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26709" y="42566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расходов,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24529"/>
              </p:ext>
            </p:extLst>
          </p:nvPr>
        </p:nvGraphicFramePr>
        <p:xfrm>
          <a:off x="4673250" y="817233"/>
          <a:ext cx="7175500" cy="5743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28 833,1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30 959,2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27 050,1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1 597,0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1 418,8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1 525,8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11 828,6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10 251,3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9 821,5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28 989,8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26 991,7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25 813,0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2 205,3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1 882,2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2 253,9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256,0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254,8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254,8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24 201,8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20 864,6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21 563,3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4 869,7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4 269,3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4 667,3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557,6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495,8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479,2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9 224,5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4 778,1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4 551,3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1 775,2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1 432,0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1 437,4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07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6 308,8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2 427,2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4 609,8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120 968,1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108 420,1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105 887,7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2026-2027 гг.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911130"/>
              </p:ext>
            </p:extLst>
          </p:nvPr>
        </p:nvGraphicFramePr>
        <p:xfrm>
          <a:off x="-474562" y="4461495"/>
          <a:ext cx="5115764" cy="16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CB55D34B-5AD9-47E5-8D4C-3BE9EA535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126351"/>
              </p:ext>
            </p:extLst>
          </p:nvPr>
        </p:nvGraphicFramePr>
        <p:xfrm>
          <a:off x="-372382" y="1302894"/>
          <a:ext cx="4913449" cy="157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47F9453B-5D38-4B26-9848-CD6B68FE4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223698"/>
              </p:ext>
            </p:extLst>
          </p:nvPr>
        </p:nvGraphicFramePr>
        <p:xfrm>
          <a:off x="-372382" y="2771701"/>
          <a:ext cx="4913449" cy="1673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3449483C-FE91-403F-BEC1-C654F238C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718860"/>
              </p:ext>
            </p:extLst>
          </p:nvPr>
        </p:nvGraphicFramePr>
        <p:xfrm>
          <a:off x="-164191" y="4461006"/>
          <a:ext cx="4705258" cy="175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1633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53785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5022" y="1888148"/>
            <a:ext cx="71278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внутригородских муниципальных образований городов федерального значения Москвы, Санкт-Петербурга и Севастополя;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бюджеты городских и сельских поселений, бюджеты   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1193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686590" y="589989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844766"/>
              </p:ext>
            </p:extLst>
          </p:nvPr>
        </p:nvGraphicFramePr>
        <p:xfrm>
          <a:off x="174949" y="928543"/>
          <a:ext cx="9414258" cy="5545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28 833,1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30 959,2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27 050,1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6 228,9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6 576,7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6 618,2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16 016,1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18 762,1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16 035,4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598,0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3 277,3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2 560,5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2 460,9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Высшее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439417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2 104,1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1 964,7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1 093,6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1 597,0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1 418,8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1 525,8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1 555,7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1 377,5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1 484,4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11 828,6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10 251,3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9 821,5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3 641,6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3 621,2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3 620,8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2 767,5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2 843,5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2 937,2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233,5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12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446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4 799,7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3 170,9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2 647,9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86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991450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2025 - 2027 годы, % 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6484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542964"/>
              </p:ext>
            </p:extLst>
          </p:nvPr>
        </p:nvGraphicFramePr>
        <p:xfrm>
          <a:off x="1" y="869133"/>
          <a:ext cx="12191998" cy="574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78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13949"/>
              </p:ext>
            </p:extLst>
          </p:nvPr>
        </p:nvGraphicFramePr>
        <p:xfrm>
          <a:off x="2300687" y="1342711"/>
          <a:ext cx="9414258" cy="45840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28 989,8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26 991,7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25 813,0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508,2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6 137,8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4 598,9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4 628,7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16 014,5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15 164,6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15 814,0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5 569,5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5 901,0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4 015,5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760,3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819,0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2 205,3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1 882,2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2 253,9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86025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407,4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776,4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1 457,0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1 406,3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1 409,0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13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256,0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254,8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2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513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4799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2025 - 2027 годы, %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73639"/>
              </p:ext>
            </p:extLst>
          </p:nvPr>
        </p:nvGraphicFramePr>
        <p:xfrm>
          <a:off x="1" y="1065748"/>
          <a:ext cx="12191998" cy="5468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9960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90" y="717725"/>
            <a:ext cx="9098584" cy="58323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28353" y="60261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585852"/>
              </p:ext>
            </p:extLst>
          </p:nvPr>
        </p:nvGraphicFramePr>
        <p:xfrm>
          <a:off x="364710" y="908309"/>
          <a:ext cx="8870544" cy="5575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5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2027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24 201,8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20 864,6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21 563,3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3 934,1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2 867,4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194,9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298,5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765,6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801,0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834,8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2 338,7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2 363,8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2 606,9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11 575,4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11 527,4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12 146,6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1 727,4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1 458,7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1 458,7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2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Прикладные научные исследования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3 123,5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1 177,3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845,1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4 869,7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4 269,3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4 667,3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690,2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1 026,8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2 483,9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2 463,1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2 441,8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1 242,8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724,3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9028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452,8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464,4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474,4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495,8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479,2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88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489,2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472,6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528930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2025 - 2027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2026-2027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13190"/>
              </p:ext>
            </p:extLst>
          </p:nvPr>
        </p:nvGraphicFramePr>
        <p:xfrm>
          <a:off x="1" y="736601"/>
          <a:ext cx="12191998" cy="578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07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841972"/>
            <a:ext cx="11690623" cy="588394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23525" y="80609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498656"/>
              </p:ext>
            </p:extLst>
          </p:nvPr>
        </p:nvGraphicFramePr>
        <p:xfrm>
          <a:off x="479581" y="1108769"/>
          <a:ext cx="11268000" cy="5441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9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9 224,5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4 778,1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4 551,3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191,4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191,4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191,4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191,9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7 755,7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3 793,8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3 693,0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58,4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993812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51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05735" y="90219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795724"/>
              </p:ext>
            </p:extLst>
          </p:nvPr>
        </p:nvGraphicFramePr>
        <p:xfrm>
          <a:off x="480000" y="1204214"/>
          <a:ext cx="11232000" cy="5247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1 775,2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1 432,0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1 437,4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1 046,5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982,8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982,4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242,7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84,9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68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270,0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6 308,8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2 140,0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1 561,9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561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824,8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556,0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5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3 394,3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2 013,6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1 184,8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875,4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2 427,2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4 609,8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77979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2025 - 2027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B39252-A085-4505-81C6-712D0A85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1" y="5290241"/>
            <a:ext cx="219075" cy="152400"/>
          </a:xfrm>
          <a:prstGeom prst="rect">
            <a:avLst/>
          </a:prstGeom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013272"/>
              </p:ext>
            </p:extLst>
          </p:nvPr>
        </p:nvGraphicFramePr>
        <p:xfrm>
          <a:off x="0" y="812800"/>
          <a:ext cx="12192000" cy="6039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48725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46695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 2025 – 2027 годы в Липецкой области сформировано </a:t>
            </a:r>
            <a:r>
              <a:rPr lang="ru-RU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230 бюджетов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5 бюджетов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13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202 бюджета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6471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20665"/>
            <a:ext cx="12015788" cy="3937335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0531" y="1521399"/>
            <a:ext cx="25814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Доля в общем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объеме расходов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на 2025 год –  17,3 %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82586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Цели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r>
              <a:rPr lang="ru-RU" sz="1400" dirty="0">
                <a:solidFill>
                  <a:srgbClr val="494545"/>
                </a:solidFill>
                <a:latin typeface="+mn-lt"/>
              </a:rPr>
              <a:t>1. 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Повышение уровня социального обеспечения граждан - получателей мер социальной поддержки, государственных социальных гарантий, направленного на рост их благосостояния, исходя из принципов адресности, справедливости и нуждаемости;</a:t>
            </a:r>
          </a:p>
          <a:p>
            <a:pPr marL="342900" indent="-342900">
              <a:buAutoNum type="arabicPeriod" startAt="2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доступности социального обслуживания населения и сохранения 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на уровне 100% до 2030 года;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3.   Обеспечение социальной поддержки семей при рождении детей;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4.   Создание условий для интеграции инвалидов в 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73" y="1353316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4320" y="3035470"/>
          <a:ext cx="11839572" cy="3786932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683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20 920,7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18 357,5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16 451,0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16 599,1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14 526,4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12 651,8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4 321,6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3 831,1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3 799,2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65,0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5894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69" y="777237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lang="ru-RU" sz="9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– 15,8%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599170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72" y="640910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530" y="2429992"/>
            <a:ext cx="11666164" cy="42538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5185" y="2537014"/>
          <a:ext cx="11397897" cy="4037750"/>
        </p:xfrm>
        <a:graphic>
          <a:graphicData uri="http://schemas.openxmlformats.org/drawingml/2006/table">
            <a:tbl>
              <a:tblPr/>
              <a:tblGrid>
                <a:gridCol w="53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2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8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19 077,9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18 128,9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18 317,1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17 203,8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16 765,5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17 433,4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1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1 874,1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1 363,4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883,7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86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73,63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74,38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75,11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9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2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383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5149" y="2809086"/>
            <a:ext cx="11062963" cy="38444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2990" y="963095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1,8%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5151" y="2786458"/>
          <a:ext cx="11062962" cy="3867027"/>
        </p:xfrm>
        <a:graphic>
          <a:graphicData uri="http://schemas.openxmlformats.org/drawingml/2006/table">
            <a:tbl>
              <a:tblPr/>
              <a:tblGrid>
                <a:gridCol w="577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1241117254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2666592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89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2 177,5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1 856,4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2 228,1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1 930,8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1 814,6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1941,5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246,7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41,8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286,6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65,8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999608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546" y="3932208"/>
            <a:ext cx="9329926" cy="26225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695040" y="4110263"/>
          <a:ext cx="9030937" cy="2266392"/>
        </p:xfrm>
        <a:graphic>
          <a:graphicData uri="http://schemas.openxmlformats.org/drawingml/2006/table">
            <a:tbl>
              <a:tblPr/>
              <a:tblGrid>
                <a:gridCol w="348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3214646438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3812916531"/>
                    </a:ext>
                  </a:extLst>
                </a:gridCol>
              </a:tblGrid>
              <a:tr h="7307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27 080,7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29 462,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</a:t>
                      </a:r>
                      <a:endParaRPr lang="ru-RU" sz="16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26 107,4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24 732,2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25 596,8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23 487,9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2 348,5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3 865,3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2 619,5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8" y="879462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2000" dirty="0">
              <a:solidFill>
                <a:srgbClr val="534F4F"/>
              </a:solidFill>
              <a:latin typeface="+mn-lt"/>
            </a:endParaRPr>
          </a:p>
          <a:p>
            <a:pPr algn="just">
              <a:defRPr/>
            </a:pPr>
            <a:r>
              <a:rPr lang="ru-RU" sz="1600" dirty="0">
                <a:latin typeface="+mn-lt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algn="just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22,4%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24029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961" y="896471"/>
            <a:ext cx="11618614" cy="58212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96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Показатели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36476" y="1008559"/>
          <a:ext cx="11443580" cy="5597024"/>
        </p:xfrm>
        <a:graphic>
          <a:graphicData uri="http://schemas.openxmlformats.org/drawingml/2006/table">
            <a:tbl>
              <a:tblPr/>
              <a:tblGrid>
                <a:gridCol w="72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128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4148506765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521732812"/>
                    </a:ext>
                  </a:extLst>
                </a:gridCol>
              </a:tblGrid>
              <a:tr h="4345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78337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71,2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761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типа, тыс. мест 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1,78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888438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4125" y="2543076"/>
            <a:ext cx="11683752" cy="42372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4123" y="2543076"/>
          <a:ext cx="11683752" cy="4330697"/>
        </p:xfrm>
        <a:graphic>
          <a:graphicData uri="http://schemas.openxmlformats.org/drawingml/2006/table">
            <a:tbl>
              <a:tblPr/>
              <a:tblGrid>
                <a:gridCol w="610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897633408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682705385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67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2 523,7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2 491,7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2 250,0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2 172,0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2 001,2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1 925,6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351,7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490,5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324,4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обеспечения населения учреждениями культурно-досугового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на 1000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7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  <a:tr h="60749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Число размещенных в коллективных средствах размещения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 чел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855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427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3479" y="722616"/>
            <a:ext cx="756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Сохранение уровня развития инфраструктуры в сфере культуры, в том числе уровня обеспеченности организациями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4. Увеличение числа размещенных в коллективных средствах размещения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2</a:t>
            </a:r>
            <a:r>
              <a:rPr lang="ru-RU" sz="1400" b="1" u="sng" dirty="0">
                <a:solidFill>
                  <a:srgbClr val="534F4F"/>
                </a:solidFill>
                <a:latin typeface="Calibri"/>
              </a:rPr>
              <a:t>,1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2873420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8026" y="2796246"/>
            <a:ext cx="11575948" cy="37626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14237" y="2936971"/>
          <a:ext cx="11163527" cy="3442565"/>
        </p:xfrm>
        <a:graphic>
          <a:graphicData uri="http://schemas.openxmlformats.org/drawingml/2006/table">
            <a:tbl>
              <a:tblPr/>
              <a:tblGrid>
                <a:gridCol w="741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564671743"/>
                    </a:ext>
                  </a:extLst>
                </a:gridCol>
              </a:tblGrid>
              <a:tr h="56779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4 535,7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4 126,8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4 112,2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4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3 648,7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3 438,7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3 338,9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27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887,0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688,1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773,3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по отношению к 2019 году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912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общественных территорий с 2025-2030 гг.,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195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421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обеспеченного качественной питьевой водой из систем централизованного водоснабжения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7421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cs typeface="Arial" pitchFamily="34" charset="0"/>
              </a:rPr>
              <a:t>«Обеспечение населения Липецкой области качественными коммунальными услугами и формирование современной городской среды»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5074" y="1236381"/>
            <a:ext cx="7181853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474343"/>
                </a:solidFill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lvl="0" algn="ctr"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 </a:t>
            </a:r>
            <a:r>
              <a:rPr lang="ru-RU" sz="1600" b="1" u="sng" dirty="0">
                <a:solidFill>
                  <a:srgbClr val="494545"/>
                </a:solidFill>
                <a:latin typeface="Calibri"/>
              </a:rPr>
              <a:t>3,7 </a:t>
            </a:r>
            <a:r>
              <a:rPr lang="ru-RU" sz="1600" b="1" u="sng" dirty="0">
                <a:solidFill>
                  <a:srgbClr val="474343"/>
                </a:solidFill>
                <a:latin typeface="Calibri"/>
              </a:rPr>
              <a:t>%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47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14720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972" y="2899389"/>
            <a:ext cx="11880056" cy="369279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8522" y="1416774"/>
            <a:ext cx="2277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2025 год – 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1,7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4288" y="970498"/>
            <a:ext cx="77414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Сохранение к 2031 году доли населения сельских территорий и сельских агломераций в общей численности населения на уровне 43,3%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Достижение к 2031 году соотношения среднемесячных располагаемых ресурсов сельского и городского домохозяйств в размере  91,5%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Повышение к 2031 году доли общей площади благоустроенных жилых помещений, расположенных на сельских территориях, до 80,4%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36000" y="3059796"/>
          <a:ext cx="11520000" cy="3341006"/>
        </p:xfrm>
        <a:graphic>
          <a:graphicData uri="http://schemas.openxmlformats.org/drawingml/2006/table">
            <a:tbl>
              <a:tblPr/>
              <a:tblGrid>
                <a:gridCol w="77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66898805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06976308"/>
                    </a:ext>
                  </a:extLst>
                </a:gridCol>
              </a:tblGrid>
              <a:tr h="4693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3 350,0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1 563,0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888,5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809,3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292,4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126,6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1 932,2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919,1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700,2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481,9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257,3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</a:rPr>
                        <a:t>населения сельских территорий и сельских агломераций в общей численности населения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  <a:cs typeface="Arial Cyr" pitchFamily="34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43,22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43,24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43,26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904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Соотношение среднемесячных располагаемых ресурсов сельского и городского домохозяйств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36" y="947184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819423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917" y="3139443"/>
            <a:ext cx="11601909" cy="3511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39535" y="3276326"/>
          <a:ext cx="11214754" cy="3190022"/>
        </p:xfrm>
        <a:graphic>
          <a:graphicData uri="http://schemas.openxmlformats.org/drawingml/2006/table">
            <a:tbl>
              <a:tblPr/>
              <a:tblGrid>
                <a:gridCol w="6763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4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4148">
                  <a:extLst>
                    <a:ext uri="{9D8B030D-6E8A-4147-A177-3AD203B41FA5}">
                      <a16:colId xmlns:a16="http://schemas.microsoft.com/office/drawing/2014/main" val="675932604"/>
                    </a:ext>
                  </a:extLst>
                </a:gridCol>
                <a:gridCol w="1104148">
                  <a:extLst>
                    <a:ext uri="{9D8B030D-6E8A-4147-A177-3AD203B41FA5}">
                      <a16:colId xmlns:a16="http://schemas.microsoft.com/office/drawing/2014/main" val="478987890"/>
                    </a:ext>
                  </a:extLst>
                </a:gridCol>
              </a:tblGrid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13 6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64,2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13 513,3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14 486,1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85,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10 2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66,5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11 305,0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11 747,6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312,2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2 208,3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2 738,5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3 128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4 276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1 557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2 446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3 335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</a:t>
            </a:r>
            <a:r>
              <a:rPr lang="en-US" sz="1600" b="1" u="sng" dirty="0">
                <a:solidFill>
                  <a:srgbClr val="534F4F"/>
                </a:solidFill>
                <a:latin typeface="+mn-lt"/>
              </a:rPr>
              <a:t>5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год – 11,2 %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96881" y="902251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93917" y="151772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407760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6996" y="3154611"/>
            <a:ext cx="11318008" cy="3463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13127" y="3270811"/>
          <a:ext cx="10965746" cy="3207209"/>
        </p:xfrm>
        <a:graphic>
          <a:graphicData uri="http://schemas.openxmlformats.org/drawingml/2006/table">
            <a:tbl>
              <a:tblPr/>
              <a:tblGrid>
                <a:gridCol w="6562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5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5964">
                  <a:extLst>
                    <a:ext uri="{9D8B030D-6E8A-4147-A177-3AD203B41FA5}">
                      <a16:colId xmlns:a16="http://schemas.microsoft.com/office/drawing/2014/main" val="702338188"/>
                    </a:ext>
                  </a:extLst>
                </a:gridCol>
                <a:gridCol w="1045964">
                  <a:extLst>
                    <a:ext uri="{9D8B030D-6E8A-4147-A177-3AD203B41FA5}">
                      <a16:colId xmlns:a16="http://schemas.microsoft.com/office/drawing/2014/main" val="816957587"/>
                    </a:ext>
                  </a:extLst>
                </a:gridCol>
              </a:tblGrid>
              <a:tr h="7009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2 021,5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2 048,5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2 079,9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1 022,4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1 074,9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1 106,9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43,3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17,8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17,2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44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955,8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955,8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955,8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7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6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1,571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5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37,8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39,7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1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тыс.семей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39,4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41,9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1,632 тыс.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46,3 тыс. семей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8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221565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7904" y="2907722"/>
            <a:ext cx="11572152" cy="381708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5827" y="3004847"/>
          <a:ext cx="11197087" cy="3628863"/>
        </p:xfrm>
        <a:graphic>
          <a:graphicData uri="http://schemas.openxmlformats.org/drawingml/2006/table">
            <a:tbl>
              <a:tblPr/>
              <a:tblGrid>
                <a:gridCol w="6853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9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033">
                  <a:extLst>
                    <a:ext uri="{9D8B030D-6E8A-4147-A177-3AD203B41FA5}">
                      <a16:colId xmlns:a16="http://schemas.microsoft.com/office/drawing/2014/main" val="3261151511"/>
                    </a:ext>
                  </a:extLst>
                </a:gridCol>
                <a:gridCol w="979033">
                  <a:extLst>
                    <a:ext uri="{9D8B030D-6E8A-4147-A177-3AD203B41FA5}">
                      <a16:colId xmlns:a16="http://schemas.microsoft.com/office/drawing/2014/main" val="3067880068"/>
                    </a:ext>
                  </a:extLst>
                </a:gridCol>
              </a:tblGrid>
              <a:tr h="45373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</a:t>
                      </a:r>
                      <a:r>
                        <a:rPr lang="en-US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136,</a:t>
                      </a:r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2 874,8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3 267,7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66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9,6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18,5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6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26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</a:t>
                      </a:r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237,9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377,3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16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856,4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2 616,8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2 871,9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62,4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61,8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61,5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введенных в эксплуатацию объектов энергетики на территории Липецкой области в соответствии с утвержденными инвестиционными программами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1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прекращений энергоснабжения в результате технологических нарушений на объектах энергетики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2 511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2 461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2 412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0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газификации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97,95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98,2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76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и (или) вторичных энергетических ресурсов, в общем объеме энергетических ресурсов, производимых на территории Липецкой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15,3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75043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534" y="3384196"/>
            <a:ext cx="11866932" cy="32611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38995"/>
              </p:ext>
            </p:extLst>
          </p:nvPr>
        </p:nvGraphicFramePr>
        <p:xfrm>
          <a:off x="264000" y="3539146"/>
          <a:ext cx="11664000" cy="2946715"/>
        </p:xfrm>
        <a:graphic>
          <a:graphicData uri="http://schemas.openxmlformats.org/drawingml/2006/table">
            <a:tbl>
              <a:tblPr/>
              <a:tblGrid>
                <a:gridCol w="78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6672471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621322316"/>
                    </a:ext>
                  </a:extLst>
                </a:gridCol>
              </a:tblGrid>
              <a:tr h="4504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2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892,6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829,9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917,2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24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868,3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793,3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740,2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24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24,3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36,6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177,0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2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11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7 062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7 062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7 062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48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464" y="15325"/>
            <a:ext cx="11713535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5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 год – 0,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7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85238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3288" y="3102448"/>
            <a:ext cx="10805425" cy="35193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66000" y="3278952"/>
          <a:ext cx="10260000" cy="3108957"/>
        </p:xfrm>
        <a:graphic>
          <a:graphicData uri="http://schemas.openxmlformats.org/drawingml/2006/table">
            <a:tbl>
              <a:tblPr/>
              <a:tblGrid>
                <a:gridCol w="64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4462718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000943099"/>
                    </a:ext>
                  </a:extLst>
                </a:gridCol>
              </a:tblGrid>
              <a:tr h="5009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765,7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801,2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834,9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94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526,9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516,2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516,2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94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285,0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318,7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6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94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94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2, 49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664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790193"/>
            <a:ext cx="852626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2025 год – 0,6 %</a:t>
            </a:r>
          </a:p>
        </p:txBody>
      </p:sp>
    </p:spTree>
    <p:extLst>
      <p:ext uri="{BB962C8B-B14F-4D97-AF65-F5344CB8AC3E}">
        <p14:creationId xmlns:p14="http://schemas.microsoft.com/office/powerpoint/2010/main" val="3208736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3406" y="3025374"/>
            <a:ext cx="9638265" cy="37296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23405" y="3050729"/>
          <a:ext cx="9638266" cy="3714940"/>
        </p:xfrm>
        <a:graphic>
          <a:graphicData uri="http://schemas.openxmlformats.org/drawingml/2006/table">
            <a:tbl>
              <a:tblPr/>
              <a:tblGrid>
                <a:gridCol w="55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05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8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2 163,5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1 868,5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1 872,5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2 163,5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1 868,5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1 872,5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8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4 527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4 522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4 517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661614"/>
            <a:ext cx="7333306" cy="24545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55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FF0000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– 1,8%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791692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3622" y="3017282"/>
            <a:ext cx="9420460" cy="37257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63621" y="3120570"/>
          <a:ext cx="9420462" cy="3632912"/>
        </p:xfrm>
        <a:graphic>
          <a:graphicData uri="http://schemas.openxmlformats.org/drawingml/2006/table">
            <a:tbl>
              <a:tblPr/>
              <a:tblGrid>
                <a:gridCol w="546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87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847,1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619,1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519,1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847,1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619,1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519,1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7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84%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</a:t>
            </a:r>
            <a:r>
              <a:rPr lang="ru-RU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54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9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2261" y="3023066"/>
            <a:ext cx="10588027" cy="35769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60491" y="3190666"/>
          <a:ext cx="10239086" cy="3228242"/>
        </p:xfrm>
        <a:graphic>
          <a:graphicData uri="http://schemas.openxmlformats.org/drawingml/2006/table">
            <a:tbl>
              <a:tblPr/>
              <a:tblGrid>
                <a:gridCol w="598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333784327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819095350"/>
                    </a:ext>
                  </a:extLst>
                </a:gridCol>
              </a:tblGrid>
              <a:tr h="9830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4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93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559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143,24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144,04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144,86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«Развитие малого и среднего предпринимательства в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245034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на 1 тыс. человек населения в количестве 73,65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– 0,3 %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6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2561613"/>
            <a:ext cx="11823700" cy="414211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4430" y="2784348"/>
          <a:ext cx="11559640" cy="3767711"/>
        </p:xfrm>
        <a:graphic>
          <a:graphicData uri="http://schemas.openxmlformats.org/drawingml/2006/table">
            <a:tbl>
              <a:tblPr/>
              <a:tblGrid>
                <a:gridCol w="763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28629412"/>
                    </a:ext>
                  </a:extLst>
                </a:gridCol>
                <a:gridCol w="904874">
                  <a:extLst>
                    <a:ext uri="{9D8B030D-6E8A-4147-A177-3AD203B41FA5}">
                      <a16:colId xmlns:a16="http://schemas.microsoft.com/office/drawing/2014/main" val="1697706707"/>
                    </a:ext>
                  </a:extLst>
                </a:gridCol>
              </a:tblGrid>
              <a:tr h="5935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4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2 417,8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474,4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176,0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60,5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98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2 357,3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448,1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174957"/>
                  </a:ext>
                </a:extLst>
              </a:tr>
              <a:tr h="318662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70247"/>
                  </a:ext>
                </a:extLst>
              </a:tr>
              <a:tr h="773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118,0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134,6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249" y="923710"/>
            <a:ext cx="9601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Обеспечение увеличения объема инвестиций в основной капитал за счет улучшения инвестиционного климата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</a:p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2025 год – 2,</a:t>
            </a:r>
            <a:r>
              <a:rPr lang="en-U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</a:t>
            </a: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831397" y="1052136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683387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688" y="5685682"/>
            <a:ext cx="585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3,1%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534997"/>
            <a:ext cx="119908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продукции сельского хозяйства (в сопоставимых ценах) в 2030 году в объеме 129,7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пищевых продуктов (в сопоставимых ценах) в 2030 году в объеме 158,5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уровня среднемесячной начисленной заработной платы работников сельского хозяйства (без  субъектов малого предпринимательства) в 2030 году – 81 500,00  рублей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объема экспорта продукции агропромышленного комплекса (в сопоставимых ценах) в размере 1,3 млрд. долларов США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Сохранение в сельскохозяйственном обороте и повышение качественных характеристик сельскохозяйственных угодий за счет проведения мелиоративных мероприятий на площади не менее 322,8 тыс. га,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Вовлечение в оборот земель сельскохозяйственного назначения площадью не менее 2,8 тыс. га к концу 2030 года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89" y="5470652"/>
            <a:ext cx="1708297" cy="12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5" y="5006117"/>
            <a:ext cx="1841998" cy="17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71" y="789937"/>
            <a:ext cx="998142" cy="9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386659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8536" y="1520456"/>
            <a:ext cx="11174928" cy="480591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22000" y="1775774"/>
          <a:ext cx="10548000" cy="4327311"/>
        </p:xfrm>
        <a:graphic>
          <a:graphicData uri="http://schemas.openxmlformats.org/drawingml/2006/table">
            <a:tbl>
              <a:tblPr/>
              <a:tblGrid>
                <a:gridCol w="67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5727694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049671284"/>
                    </a:ext>
                  </a:extLst>
                </a:gridCol>
              </a:tblGrid>
              <a:tr h="6657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8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3 763,6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2 665,8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2 696,5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8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2 091,9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1 288,4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1 344,6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8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1 671,3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1 377,4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1 351,9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8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8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2021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118,9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120,2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121,5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98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2021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120,6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128,6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136,7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(в сопоставимых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1,009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1,042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1,083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9974423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951" y="2780522"/>
            <a:ext cx="11831216" cy="3848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Улучшение демографической ситуации в регионе за счет увеличения миграционного прироста;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деятельности.</a:t>
            </a:r>
          </a:p>
          <a:p>
            <a:pPr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</a:rPr>
              <a:t>Доля в общем объеме расходов на 2025 год – 0,5 %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6214" y="2900806"/>
          <a:ext cx="11839572" cy="3824607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45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579,3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586,3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594,7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382,9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382,3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382,0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196,4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204,0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212,7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3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участников Государственной программы по оказанию содействия добровольному переселению в Российскую Федерацию соотечественников, проживающих за рубежом, и членов их семей, переселившихся в Липецкую область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155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87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1" cy="2455128"/>
                <a:chOff x="457200" y="2484021"/>
                <a:chExt cx="5274230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4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079841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0629" y="2310044"/>
            <a:ext cx="11885157" cy="44454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2025 год – 2,3 %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6213" y="2538505"/>
          <a:ext cx="11839574" cy="4038911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3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76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19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2 763,8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2 368,6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2 368,6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2 751,6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2 368,6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2 368,6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12,2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 (за исключением доходов от приватизации), а также земельными участками, государственная собственность на которые не разграничена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Количество муниципальных образований Липецкой области,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участвующих в реализации сферы развития муниципального управления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228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228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716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8609" y="3066247"/>
            <a:ext cx="9474781" cy="37141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48463" y="3066247"/>
          <a:ext cx="9295070" cy="3653223"/>
        </p:xfrm>
        <a:graphic>
          <a:graphicData uri="http://schemas.openxmlformats.org/drawingml/2006/table">
            <a:tbl>
              <a:tblPr/>
              <a:tblGrid>
                <a:gridCol w="539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9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819,9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574,6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574,6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749,0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574,6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574,6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и,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государственной власти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2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«Реализация внутренней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8" y="804089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государственной власти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2025 год </a:t>
            </a: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</a:t>
            </a:r>
            <a:r>
              <a:rPr lang="ru-RU" sz="1400" b="1" u="sng" dirty="0">
                <a:latin typeface="+mn-lt"/>
              </a:rPr>
              <a:t>0,7%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749236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4,6 %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601765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872045"/>
              </p:ext>
            </p:extLst>
          </p:nvPr>
        </p:nvGraphicFramePr>
        <p:xfrm>
          <a:off x="321659" y="3685469"/>
          <a:ext cx="1151666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5 555,4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2 158,8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1 939,4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5 555,4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2 158,8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1 939,4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783455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7351" y="1802167"/>
            <a:ext cx="48197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Грант "Легкий старт"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Начинающим субъектам малого и среднего предпринимательства на организацию собственного дела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500 тыс. руб.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164856-BF9F-4309-B8AC-A0285D12A876}"/>
              </a:ext>
            </a:extLst>
          </p:cNvPr>
          <p:cNvSpPr/>
          <p:nvPr/>
        </p:nvSpPr>
        <p:spPr>
          <a:xfrm>
            <a:off x="281387" y="4064680"/>
            <a:ext cx="48197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Грант на развитие местных брендов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На финансовое обеспечение затрат, связанных с развитием и продвижением местных брендов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1 000 тыс. руб.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402745-B0A5-4348-A4EB-2CE86975E963}"/>
              </a:ext>
            </a:extLst>
          </p:cNvPr>
          <p:cNvSpPr/>
          <p:nvPr/>
        </p:nvSpPr>
        <p:spPr>
          <a:xfrm>
            <a:off x="5809129" y="971204"/>
            <a:ext cx="5944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Субсидия на франшизу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Субъектам малого и среднего предпринимательства на приобретение и использование франшизы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Размер субсидии: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1 000 тыс. руб.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9B5CDB-686B-4A9F-94C4-40D8AEFB3E04}"/>
              </a:ext>
            </a:extLst>
          </p:cNvPr>
          <p:cNvSpPr/>
          <p:nvPr/>
        </p:nvSpPr>
        <p:spPr>
          <a:xfrm>
            <a:off x="5809128" y="2892520"/>
            <a:ext cx="5944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B51BB1"/>
                </a:solidFill>
              </a:rPr>
              <a:t>Субсидия «Маркетплейсы»</a:t>
            </a:r>
          </a:p>
          <a:p>
            <a:r>
              <a:rPr lang="ru-RU" dirty="0">
                <a:solidFill>
                  <a:srgbClr val="B51BB1"/>
                </a:solidFill>
              </a:rPr>
              <a:t>На оплату услуг торговых площадок по продажам товаров сети «Интернет»</a:t>
            </a:r>
          </a:p>
          <a:p>
            <a:endParaRPr lang="ru-RU" dirty="0">
              <a:solidFill>
                <a:srgbClr val="B51BB1"/>
              </a:solidFill>
            </a:endParaRPr>
          </a:p>
          <a:p>
            <a:r>
              <a:rPr lang="ru-RU" dirty="0">
                <a:solidFill>
                  <a:srgbClr val="B51BB1"/>
                </a:solidFill>
              </a:rPr>
              <a:t>Размер субсидии:</a:t>
            </a:r>
          </a:p>
          <a:p>
            <a:r>
              <a:rPr lang="ru-RU" dirty="0">
                <a:solidFill>
                  <a:srgbClr val="B51BB1"/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500 тыс. руб.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C06447-6DA3-4A2F-87B5-0E463A42C451}"/>
              </a:ext>
            </a:extLst>
          </p:cNvPr>
          <p:cNvSpPr/>
          <p:nvPr/>
        </p:nvSpPr>
        <p:spPr>
          <a:xfrm>
            <a:off x="5809129" y="4813837"/>
            <a:ext cx="5944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Грант «Туризм»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 реализацию проектов въездного и внутреннего туризма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15 000 тыс. руб.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9EC78E-FC14-4C1B-BE44-5F1EF4D0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18" y="976895"/>
            <a:ext cx="1793997" cy="7096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7062DE-9391-44B8-BDAA-871266B1E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799277"/>
            <a:ext cx="770996" cy="954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028BBB-F8F6-4F9E-AC26-9E0FD597C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82" y="971204"/>
            <a:ext cx="1587787" cy="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9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753560" y="2192868"/>
          <a:ext cx="9468291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/>
        </p:nvGraphicFramePr>
        <p:xfrm>
          <a:off x="1214700" y="4793131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2712619" y="1123090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июля 2024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178391" y="112868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97976" y="1854848"/>
            <a:ext cx="9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046379" y="4414816"/>
            <a:ext cx="111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1507858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/>
        </p:nvGraphicFramePr>
        <p:xfrm>
          <a:off x="1206056" y="235484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633741" y="5057680"/>
          <a:ext cx="997691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146204" y="1907297"/>
            <a:ext cx="118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146204" y="4649009"/>
            <a:ext cx="97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657226" y="1133216"/>
            <a:ext cx="23674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84442" y="1161214"/>
            <a:ext cx="1108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14499071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98250" y="188380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1024942" y="5237450"/>
          <a:ext cx="9357181" cy="125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099785" y="1519693"/>
            <a:ext cx="97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099784" y="4900968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2030" y="1068102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99785" y="106413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/>
        </p:nvGraphicFramePr>
        <p:xfrm>
          <a:off x="937787" y="3597686"/>
          <a:ext cx="9357181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099784" y="3260314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9540125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34020" y="2219795"/>
          <a:ext cx="8929215" cy="143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814812" y="4882139"/>
          <a:ext cx="9255423" cy="136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18906" y="4405013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6915847" y="1790509"/>
            <a:ext cx="91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941732" y="4506117"/>
            <a:ext cx="98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11927" y="1154918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2087" y="115491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24893070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22 440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39226" y="1688919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19 242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16,6%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27600"/>
            <a:chOff x="377773" y="1507340"/>
            <a:chExt cx="11569653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403225" y="1941081"/>
              <a:ext cx="3632221" cy="167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3977080" y="1788566"/>
              <a:ext cx="2589627" cy="167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октября </a:t>
              </a:r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года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2,7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4,5%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2025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1000131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148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indent="0" algn="ctr" fontAlgn="t">
                        <a:buFont typeface="Wingdings" panose="05000000000000000000" pitchFamily="2" charset="2"/>
                        <a:buNone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2025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14 718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16 043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12 657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14 276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2024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12 826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13 980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11 177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12 957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72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308921" y="7540"/>
            <a:ext cx="1033615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b="1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год: 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7978775" algn="r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12 889,2 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5164202"/>
            <a:ext cx="12245011" cy="1127293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8070" y="3846418"/>
            <a:ext cx="12192006" cy="1236528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81666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3" y="5164202"/>
            <a:ext cx="7261977" cy="107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Санаторно-курортное лечение неработающим пенсионерам или неработающим гражданам, перенесшим заболевания сердца, меры социальной поддержки инвалидов и детей-инвалидов, которым установлен кохлеарный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имплант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836818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- и слухопротезирование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02160" y="24526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990925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4" y="1910280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13" y="2932834"/>
            <a:ext cx="3067051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5" y="3902370"/>
            <a:ext cx="3067051" cy="116412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266946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347128"/>
            <a:ext cx="12192006" cy="510872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24020" y="6338112"/>
            <a:ext cx="3067051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участников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лицам, принимающим (принимавшим) участие в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24171134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489,7 млн. руб. в 2025 году, 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494,1 млн.руб. в 2026 году, 498,5  млн. руб. в 2027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478079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628766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400396"/>
            <a:ext cx="9747389" cy="2135023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ежемесячного пособия в связи с рождением и воспитанием ребенка ;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размер ежемесячного пособия зависит от размера среднедушевого дохода семьи на дату обращения;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08" y="2400396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109,2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1 200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157,0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013034" y="10900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2025 год - 3 277,3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894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        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2025 году - 621,0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403,5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- от 0 до 7 лет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руб., </a:t>
            </a:r>
            <a:r>
              <a:rPr lang="ru-RU" sz="1600" dirty="0">
                <a:solidFill>
                  <a:srgbClr val="534F4F"/>
                </a:solidFill>
              </a:rPr>
              <a:t>старше 7 лет и детей-инвалидов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22 млн. руб.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12 828 руб. до 13 961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возраста ребенка и места проживания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321,8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вознаграждение приемному родителю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6 487 руб. до 30 103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количества приемных детей 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59,7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080499" y="3777858"/>
            <a:ext cx="10111501" cy="3111151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534F4F"/>
              </a:solidFill>
            </a:endParaRPr>
          </a:p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217,5 </a:t>
            </a:r>
            <a:r>
              <a:rPr lang="ru-RU" sz="1600" b="1" u="sng" dirty="0">
                <a:solidFill>
                  <a:srgbClr val="534F4F"/>
                </a:solidFill>
              </a:rPr>
              <a:t>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14 276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55,2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145,4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единовременная выплата детям-сиротам на ремонт жилья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ежемесячная денежная компенсация расходов по договору найма (поднайма) жилого </a:t>
            </a:r>
            <a:r>
              <a:rPr lang="ru-RU" sz="1600" dirty="0">
                <a:solidFill>
                  <a:srgbClr val="534F4F"/>
                </a:solidFill>
                <a:latin typeface="+mj-lt"/>
              </a:rPr>
              <a:t>помещения детям-сиротам (по </a:t>
            </a:r>
            <a:r>
              <a:rPr lang="ru-RU" sz="1600" b="1" dirty="0">
                <a:solidFill>
                  <a:srgbClr val="534F4F"/>
                </a:solidFill>
                <a:latin typeface="+mj-lt"/>
              </a:rPr>
              <a:t>12,5 млн. руб</a:t>
            </a:r>
            <a:r>
              <a:rPr lang="ru-RU" sz="1600" b="1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dirty="0">
                <a:solidFill>
                  <a:srgbClr val="394659"/>
                </a:solidFill>
                <a:latin typeface="+mj-lt"/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Компенсация стоимости проезда к месту лечения и обратно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0,3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млн. ежегодно).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394659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3633100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     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в 2025 году - 1 494,0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52147" y="854880"/>
            <a:ext cx="9896247" cy="5934974"/>
            <a:chOff x="3367165" y="836762"/>
            <a:chExt cx="8476903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67165" y="107940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1 034,1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80490" y="2145206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118,7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08540" y="3356772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16,2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6653" y="5634136"/>
              <a:ext cx="1053793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80,0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6142" y="456833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245,0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0" y="5251831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374583" y="247470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" y="3352311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528541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E75BA273-0143-44FD-9FB5-BEEC357F978B}"/>
              </a:ext>
            </a:extLst>
          </p:cNvPr>
          <p:cNvSpPr/>
          <p:nvPr/>
        </p:nvSpPr>
        <p:spPr>
          <a:xfrm>
            <a:off x="1947226" y="1890052"/>
            <a:ext cx="10155838" cy="1121309"/>
          </a:xfrm>
          <a:custGeom>
            <a:avLst/>
            <a:gdLst>
              <a:gd name="connsiteX0" fmla="*/ 0 w 9539036"/>
              <a:gd name="connsiteY0" fmla="*/ 283351 h 1700074"/>
              <a:gd name="connsiteX1" fmla="*/ 283351 w 9539036"/>
              <a:gd name="connsiteY1" fmla="*/ 0 h 1700074"/>
              <a:gd name="connsiteX2" fmla="*/ 9255685 w 9539036"/>
              <a:gd name="connsiteY2" fmla="*/ 0 h 1700074"/>
              <a:gd name="connsiteX3" fmla="*/ 9539036 w 9539036"/>
              <a:gd name="connsiteY3" fmla="*/ 283351 h 1700074"/>
              <a:gd name="connsiteX4" fmla="*/ 9539036 w 9539036"/>
              <a:gd name="connsiteY4" fmla="*/ 1416723 h 1700074"/>
              <a:gd name="connsiteX5" fmla="*/ 9255685 w 9539036"/>
              <a:gd name="connsiteY5" fmla="*/ 1700074 h 1700074"/>
              <a:gd name="connsiteX6" fmla="*/ 283351 w 9539036"/>
              <a:gd name="connsiteY6" fmla="*/ 1700074 h 1700074"/>
              <a:gd name="connsiteX7" fmla="*/ 0 w 9539036"/>
              <a:gd name="connsiteY7" fmla="*/ 1416723 h 1700074"/>
              <a:gd name="connsiteX8" fmla="*/ 0 w 9539036"/>
              <a:gd name="connsiteY8" fmla="*/ 283351 h 17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036" h="1700074">
                <a:moveTo>
                  <a:pt x="0" y="283351"/>
                </a:moveTo>
                <a:cubicBezTo>
                  <a:pt x="0" y="126861"/>
                  <a:pt x="126861" y="0"/>
                  <a:pt x="283351" y="0"/>
                </a:cubicBezTo>
                <a:lnTo>
                  <a:pt x="9255685" y="0"/>
                </a:lnTo>
                <a:cubicBezTo>
                  <a:pt x="9412175" y="0"/>
                  <a:pt x="9539036" y="126861"/>
                  <a:pt x="9539036" y="283351"/>
                </a:cubicBezTo>
                <a:lnTo>
                  <a:pt x="9539036" y="1416723"/>
                </a:lnTo>
                <a:cubicBezTo>
                  <a:pt x="9539036" y="1573213"/>
                  <a:pt x="9412175" y="1700074"/>
                  <a:pt x="9255685" y="1700074"/>
                </a:cubicBezTo>
                <a:lnTo>
                  <a:pt x="283351" y="1700074"/>
                </a:lnTo>
                <a:cubicBezTo>
                  <a:pt x="126861" y="1700074"/>
                  <a:pt x="0" y="1573213"/>
                  <a:pt x="0" y="1416723"/>
                </a:cubicBezTo>
                <a:lnTo>
                  <a:pt x="0" y="283351"/>
                </a:lnTo>
                <a:close/>
              </a:path>
            </a:pathLst>
          </a:custGeom>
          <a:gradFill>
            <a:gsLst>
              <a:gs pos="73000">
                <a:schemeClr val="accent3">
                  <a:lumMod val="20000"/>
                  <a:lumOff val="80000"/>
                  <a:alpha val="50000"/>
                </a:schemeClr>
              </a:gs>
              <a:gs pos="15000">
                <a:schemeClr val="accent3">
                  <a:lumMod val="60000"/>
                  <a:lumOff val="40000"/>
                </a:schemeClr>
              </a:gs>
              <a:gs pos="96000">
                <a:schemeClr val="accent2">
                  <a:lumMod val="20000"/>
                  <a:lumOff val="80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204" tIns="138871" rIns="138871" bIns="13887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>
                <a:solidFill>
                  <a:srgbClr val="53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путевок детям школьного возраста до 15 лет в загородные оздоровительные лагеря, детям, находящимся в трудной жизненной ситуации, детям из многодетных и малообеспеченных семей</a:t>
            </a:r>
            <a:endParaRPr lang="ru-RU" sz="2000" b="1" kern="1200" dirty="0">
              <a:solidFill>
                <a:srgbClr val="534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855971" y="325959"/>
            <a:ext cx="10278721" cy="3702043"/>
            <a:chOff x="-1984928" y="-2451794"/>
            <a:chExt cx="14033829" cy="4705906"/>
          </a:xfrm>
        </p:grpSpPr>
        <p:sp>
          <p:nvSpPr>
            <p:cNvPr id="5" name="Полилиния 4"/>
            <p:cNvSpPr/>
            <p:nvPr/>
          </p:nvSpPr>
          <p:spPr>
            <a:xfrm>
              <a:off x="-1428026" y="-2451794"/>
              <a:ext cx="10573080" cy="1513334"/>
            </a:xfrm>
            <a:custGeom>
              <a:avLst/>
              <a:gdLst>
                <a:gd name="connsiteX0" fmla="*/ 0 w 9504253"/>
                <a:gd name="connsiteY0" fmla="*/ 175010 h 1050040"/>
                <a:gd name="connsiteX1" fmla="*/ 175010 w 9504253"/>
                <a:gd name="connsiteY1" fmla="*/ 0 h 1050040"/>
                <a:gd name="connsiteX2" fmla="*/ 9329243 w 9504253"/>
                <a:gd name="connsiteY2" fmla="*/ 0 h 1050040"/>
                <a:gd name="connsiteX3" fmla="*/ 9504253 w 9504253"/>
                <a:gd name="connsiteY3" fmla="*/ 175010 h 1050040"/>
                <a:gd name="connsiteX4" fmla="*/ 9504253 w 9504253"/>
                <a:gd name="connsiteY4" fmla="*/ 875030 h 1050040"/>
                <a:gd name="connsiteX5" fmla="*/ 9329243 w 9504253"/>
                <a:gd name="connsiteY5" fmla="*/ 1050040 h 1050040"/>
                <a:gd name="connsiteX6" fmla="*/ 175010 w 9504253"/>
                <a:gd name="connsiteY6" fmla="*/ 1050040 h 1050040"/>
                <a:gd name="connsiteX7" fmla="*/ 0 w 9504253"/>
                <a:gd name="connsiteY7" fmla="*/ 875030 h 1050040"/>
                <a:gd name="connsiteX8" fmla="*/ 0 w 9504253"/>
                <a:gd name="connsiteY8" fmla="*/ 175010 h 105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04253" h="1050040">
                  <a:moveTo>
                    <a:pt x="0" y="175010"/>
                  </a:moveTo>
                  <a:cubicBezTo>
                    <a:pt x="0" y="78355"/>
                    <a:pt x="78355" y="0"/>
                    <a:pt x="175010" y="0"/>
                  </a:cubicBezTo>
                  <a:lnTo>
                    <a:pt x="9329243" y="0"/>
                  </a:lnTo>
                  <a:cubicBezTo>
                    <a:pt x="9425898" y="0"/>
                    <a:pt x="9504253" y="78355"/>
                    <a:pt x="9504253" y="175010"/>
                  </a:cubicBezTo>
                  <a:lnTo>
                    <a:pt x="9504253" y="875030"/>
                  </a:lnTo>
                  <a:cubicBezTo>
                    <a:pt x="9504253" y="971685"/>
                    <a:pt x="9425898" y="1050040"/>
                    <a:pt x="9329243" y="1050040"/>
                  </a:cubicBezTo>
                  <a:lnTo>
                    <a:pt x="175010" y="1050040"/>
                  </a:lnTo>
                  <a:cubicBezTo>
                    <a:pt x="78355" y="1050040"/>
                    <a:pt x="0" y="971685"/>
                    <a:pt x="0" y="875030"/>
                  </a:cubicBezTo>
                  <a:lnTo>
                    <a:pt x="0" y="175010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472" tIns="107139" rIns="107139" bIns="107139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solidFill>
                  <a:srgbClr val="534F4F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-1984928" y="1445593"/>
              <a:ext cx="14033829" cy="808519"/>
            </a:xfrm>
            <a:custGeom>
              <a:avLst/>
              <a:gdLst>
                <a:gd name="connsiteX0" fmla="*/ 0 w 9539036"/>
                <a:gd name="connsiteY0" fmla="*/ 283351 h 1700074"/>
                <a:gd name="connsiteX1" fmla="*/ 283351 w 9539036"/>
                <a:gd name="connsiteY1" fmla="*/ 0 h 1700074"/>
                <a:gd name="connsiteX2" fmla="*/ 9255685 w 9539036"/>
                <a:gd name="connsiteY2" fmla="*/ 0 h 1700074"/>
                <a:gd name="connsiteX3" fmla="*/ 9539036 w 9539036"/>
                <a:gd name="connsiteY3" fmla="*/ 283351 h 1700074"/>
                <a:gd name="connsiteX4" fmla="*/ 9539036 w 9539036"/>
                <a:gd name="connsiteY4" fmla="*/ 1416723 h 1700074"/>
                <a:gd name="connsiteX5" fmla="*/ 9255685 w 9539036"/>
                <a:gd name="connsiteY5" fmla="*/ 1700074 h 1700074"/>
                <a:gd name="connsiteX6" fmla="*/ 283351 w 9539036"/>
                <a:gd name="connsiteY6" fmla="*/ 1700074 h 1700074"/>
                <a:gd name="connsiteX7" fmla="*/ 0 w 9539036"/>
                <a:gd name="connsiteY7" fmla="*/ 1416723 h 1700074"/>
                <a:gd name="connsiteX8" fmla="*/ 0 w 9539036"/>
                <a:gd name="connsiteY8" fmla="*/ 283351 h 170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39036" h="1700074">
                  <a:moveTo>
                    <a:pt x="0" y="283351"/>
                  </a:moveTo>
                  <a:cubicBezTo>
                    <a:pt x="0" y="126861"/>
                    <a:pt x="126861" y="0"/>
                    <a:pt x="283351" y="0"/>
                  </a:cubicBezTo>
                  <a:lnTo>
                    <a:pt x="9255685" y="0"/>
                  </a:lnTo>
                  <a:cubicBezTo>
                    <a:pt x="9412175" y="0"/>
                    <a:pt x="9539036" y="126861"/>
                    <a:pt x="9539036" y="283351"/>
                  </a:cubicBezTo>
                  <a:lnTo>
                    <a:pt x="9539036" y="1416723"/>
                  </a:lnTo>
                  <a:cubicBezTo>
                    <a:pt x="9539036" y="1573213"/>
                    <a:pt x="9412175" y="1700074"/>
                    <a:pt x="9255685" y="1700074"/>
                  </a:cubicBezTo>
                  <a:lnTo>
                    <a:pt x="283351" y="1700074"/>
                  </a:lnTo>
                  <a:cubicBezTo>
                    <a:pt x="126861" y="1700074"/>
                    <a:pt x="0" y="1573213"/>
                    <a:pt x="0" y="1416723"/>
                  </a:cubicBezTo>
                  <a:lnTo>
                    <a:pt x="0" y="283351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3204" tIns="138871" rIns="138871" bIns="138871" numCol="1" spcCol="1270" anchor="ctr" anchorCtr="0">
              <a:noAutofit/>
            </a:bodyPr>
            <a:lstStyle/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>
                  <a:solidFill>
                    <a:srgbClr val="534F4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Обеспечение деятельности учреждений Центра развития детского отдыха</a:t>
              </a: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54EC6187-84AD-418E-807E-5045E13253DA}"/>
              </a:ext>
            </a:extLst>
          </p:cNvPr>
          <p:cNvSpPr/>
          <p:nvPr/>
        </p:nvSpPr>
        <p:spPr>
          <a:xfrm>
            <a:off x="1814624" y="266444"/>
            <a:ext cx="1535809" cy="14608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A4FF4E-E0A8-494A-8261-7D390442A997}"/>
              </a:ext>
            </a:extLst>
          </p:cNvPr>
          <p:cNvSpPr/>
          <p:nvPr/>
        </p:nvSpPr>
        <p:spPr>
          <a:xfrm>
            <a:off x="1780251" y="591854"/>
            <a:ext cx="160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1 067,3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147CA5-1AA3-4E81-B24D-FB5003B02F20}"/>
              </a:ext>
            </a:extLst>
          </p:cNvPr>
          <p:cNvSpPr/>
          <p:nvPr/>
        </p:nvSpPr>
        <p:spPr>
          <a:xfrm>
            <a:off x="3316060" y="398157"/>
            <a:ext cx="7656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/>
            <a:r>
              <a:rPr lang="ru-RU" sz="2400" b="1" dirty="0">
                <a:solidFill>
                  <a:srgbClr val="474343"/>
                </a:solidFill>
                <a:cs typeface="Arial" charset="0"/>
              </a:rPr>
              <a:t>Организация летнего отдыха </a:t>
            </a:r>
          </a:p>
          <a:p>
            <a:pPr marL="0" lvl="0" indent="0" algn="ctr"/>
            <a:r>
              <a:rPr lang="ru-RU" sz="2400" b="1" dirty="0">
                <a:solidFill>
                  <a:srgbClr val="474343"/>
                </a:solidFill>
                <a:cs typeface="Arial" charset="0"/>
              </a:rPr>
              <a:t>и оздоровления детей</a:t>
            </a:r>
            <a:endParaRPr lang="ru-RU" sz="2400" dirty="0">
              <a:solidFill>
                <a:srgbClr val="474343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2A1E76-C15A-44B4-AD34-A744B08F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62" y="4494287"/>
            <a:ext cx="876604" cy="9113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519E80-C582-4196-B675-658E0FB3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81" y="4489109"/>
            <a:ext cx="820206" cy="912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712331-565D-4D59-8783-9F001F9EA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44" y="4467443"/>
            <a:ext cx="831776" cy="9113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FF9B51-0789-48FF-ABFC-405A42472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17" y="4463103"/>
            <a:ext cx="831776" cy="9254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64414B-CC68-463C-8280-6C43142E3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2" y="5862918"/>
            <a:ext cx="822611" cy="9152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B2F1DF7-6168-4BEA-B3D7-B8A6FAE37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98" y="4463895"/>
            <a:ext cx="838251" cy="918490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4D4874B-3A6E-4E7E-B4BA-353C42D90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23" y="4469032"/>
            <a:ext cx="838251" cy="93262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F72AB6F-124F-455E-9FC6-9782E19D7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90" y="4455409"/>
            <a:ext cx="880282" cy="916488"/>
          </a:xfrm>
          <a:prstGeom prst="rect">
            <a:avLst/>
          </a:prstGeom>
        </p:spPr>
      </p:pic>
      <p:sp>
        <p:nvSpPr>
          <p:cNvPr id="1030" name="Прямоугольник 1029">
            <a:extLst>
              <a:ext uri="{FF2B5EF4-FFF2-40B4-BE49-F238E27FC236}">
                <a16:creationId xmlns:a16="http://schemas.microsoft.com/office/drawing/2014/main" id="{899B52BE-F92B-4C83-8A73-6BD0540EA044}"/>
              </a:ext>
            </a:extLst>
          </p:cNvPr>
          <p:cNvSpPr/>
          <p:nvPr/>
        </p:nvSpPr>
        <p:spPr>
          <a:xfrm>
            <a:off x="2263860" y="5468574"/>
            <a:ext cx="9415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Альбатрос    Елочка     Орленок    Березка     Лукоморье    Чайка       Орленок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31" name="AutoShape 2">
            <a:extLst>
              <a:ext uri="{FF2B5EF4-FFF2-40B4-BE49-F238E27FC236}">
                <a16:creationId xmlns:a16="http://schemas.microsoft.com/office/drawing/2014/main" id="{C0ACF1BB-D88F-4D50-8F36-F350EA398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78862" cy="13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Прямоугольник 1034">
                <a:extLst>
                  <a:ext uri="{FF2B5EF4-FFF2-40B4-BE49-F238E27FC236}">
                    <a16:creationId xmlns:a16="http://schemas.microsoft.com/office/drawing/2014/main" id="{9643D695-21AE-409C-85BF-6DA5730D779E}"/>
                  </a:ext>
                </a:extLst>
              </p:cNvPr>
              <p:cNvSpPr/>
              <p:nvPr/>
            </p:nvSpPr>
            <p:spPr>
              <a:xfrm>
                <a:off x="1061703" y="6240480"/>
                <a:ext cx="53816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−</m:t>
                      </m:r>
                      <m:r>
                        <a:rPr lang="ru-RU" b="0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ru-RU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самый крупный центр детей и молодежи </m:t>
                      </m:r>
                      <m:r>
                        <a:rPr lang="ru-RU" b="0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ЦФО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35" name="Прямоугольник 1034">
                <a:extLst>
                  <a:ext uri="{FF2B5EF4-FFF2-40B4-BE49-F238E27FC236}">
                    <a16:creationId xmlns:a16="http://schemas.microsoft.com/office/drawing/2014/main" id="{9643D695-21AE-409C-85BF-6DA5730D7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3" y="6240480"/>
                <a:ext cx="5381601" cy="369332"/>
              </a:xfrm>
              <a:prstGeom prst="rect">
                <a:avLst/>
              </a:prstGeom>
              <a:blipFill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04CBF64-90E0-4AF8-9ABF-E1A260079B22}"/>
                  </a:ext>
                </a:extLst>
              </p:cNvPr>
              <p:cNvSpPr/>
              <p:nvPr/>
            </p:nvSpPr>
            <p:spPr>
              <a:xfrm>
                <a:off x="6572210" y="5880860"/>
                <a:ext cx="57686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На возрождение СОК "Прометей"</m:t>
                    </m:r>
                  </m:oMath>
                </a14:m>
                <a:r>
                  <a:rPr lang="ru-RU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algn="ctr"/>
                <a:r>
                  <a:rPr lang="ru-RU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в 2025</m:t>
                    </m:r>
                  </m:oMath>
                </a14:m>
                <a:r>
                  <a:rPr lang="ru-RU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году будет направлено областных средств </a:t>
                </a:r>
              </a:p>
              <a:p>
                <a:pPr algn="ctr"/>
                <a:r>
                  <a:rPr lang="ru-R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690,4 млн. руб. </a:t>
                </a: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04CBF64-90E0-4AF8-9ABF-E1A260079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10" y="5880860"/>
                <a:ext cx="5768699" cy="923330"/>
              </a:xfrm>
              <a:prstGeom prst="rect">
                <a:avLst/>
              </a:prstGeom>
              <a:blipFill>
                <a:blip r:embed="rId12"/>
                <a:stretch>
                  <a:fillRect t="-1325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Овал 25">
            <a:extLst>
              <a:ext uri="{FF2B5EF4-FFF2-40B4-BE49-F238E27FC236}">
                <a16:creationId xmlns:a16="http://schemas.microsoft.com/office/drawing/2014/main" id="{B1A5AD2B-831A-4C95-ADB9-75FCDEF97897}"/>
              </a:ext>
            </a:extLst>
          </p:cNvPr>
          <p:cNvSpPr/>
          <p:nvPr/>
        </p:nvSpPr>
        <p:spPr>
          <a:xfrm>
            <a:off x="1061703" y="1788264"/>
            <a:ext cx="1348900" cy="12328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ru-RU" sz="1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F14B85-EFD0-4855-A6DC-62363811581C}"/>
              </a:ext>
            </a:extLst>
          </p:cNvPr>
          <p:cNvSpPr/>
          <p:nvPr/>
        </p:nvSpPr>
        <p:spPr>
          <a:xfrm>
            <a:off x="820633" y="2013820"/>
            <a:ext cx="1831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245,0</a:t>
            </a:r>
          </a:p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0ED0391-4C62-4983-A52F-F699BEA04B8B}"/>
              </a:ext>
            </a:extLst>
          </p:cNvPr>
          <p:cNvSpPr/>
          <p:nvPr/>
        </p:nvSpPr>
        <p:spPr>
          <a:xfrm>
            <a:off x="1483621" y="3184340"/>
            <a:ext cx="1314661" cy="11905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B1CFF3-DB38-49F4-A98D-7C6A89F63F04}"/>
              </a:ext>
            </a:extLst>
          </p:cNvPr>
          <p:cNvSpPr/>
          <p:nvPr/>
        </p:nvSpPr>
        <p:spPr>
          <a:xfrm>
            <a:off x="1331678" y="3449620"/>
            <a:ext cx="1618546" cy="66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822,3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D75455-3F6A-450A-8BBB-6FF1593A8EC6}"/>
              </a:ext>
            </a:extLst>
          </p:cNvPr>
          <p:cNvSpPr/>
          <p:nvPr/>
        </p:nvSpPr>
        <p:spPr>
          <a:xfrm>
            <a:off x="5680706" y="4011081"/>
            <a:ext cx="222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лагеря: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B3E24D-167A-4C55-84F6-A8FD2380EAE3}"/>
              </a:ext>
            </a:extLst>
          </p:cNvPr>
          <p:cNvSpPr/>
          <p:nvPr/>
        </p:nvSpPr>
        <p:spPr>
          <a:xfrm>
            <a:off x="1126583" y="5926498"/>
            <a:ext cx="137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Прометей 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57577-78B5-4205-826D-54D96A553A64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23030421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371517" y="64206"/>
            <a:ext cx="11430082" cy="146151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-</a:t>
            </a:r>
          </a:p>
          <a:p>
            <a:pPr marL="0" lvl="1" indent="8428038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3 694,8 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54155" y="-7158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455657"/>
            <a:ext cx="12143141" cy="883078"/>
            <a:chOff x="48854" y="3587926"/>
            <a:chExt cx="12143142" cy="883078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587926"/>
              <a:ext cx="12143142" cy="88307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09727" y="3643559"/>
              <a:ext cx="898226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</a:t>
              </a:r>
              <a:r>
                <a:rPr lang="ru-RU" sz="125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5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592101" y="364653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405,6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560294"/>
              <a:ext cx="8429994" cy="135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1 534,3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020449"/>
              <a:ext cx="7674743" cy="632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331,4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598377"/>
            <a:ext cx="12143143" cy="1819111"/>
            <a:chOff x="0" y="1514110"/>
            <a:chExt cx="12143143" cy="1819111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514110"/>
              <a:ext cx="12143143" cy="176117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54161" y="1620444"/>
              <a:ext cx="9131997" cy="1712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3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90 724 ветеранам труда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2025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600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820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945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820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78089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1 423,5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96" y="1891794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1813219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143278" y="56335"/>
            <a:ext cx="10530820" cy="1008710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–</a:t>
            </a:r>
          </a:p>
          <a:p>
            <a:pPr marL="0" lvl="1" indent="8074025"/>
            <a:r>
              <a:rPr lang="ru-RU" sz="21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1 891,9 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76234" y="62717"/>
            <a:ext cx="11384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1"/>
            <a:ext cx="12143143" cy="893192"/>
            <a:chOff x="-13044" y="1340177"/>
            <a:chExt cx="12143143" cy="935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21121" y="1395654"/>
              <a:ext cx="8123942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395654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1 831,5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35" y="2527282"/>
            <a:ext cx="12031460" cy="905023"/>
            <a:chOff x="36738" y="665081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80778" y="750036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95108" y="799507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28,4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23" y="127216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2533053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184584" y="395743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1174" y="4051653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14,5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0837" y="4095010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20" y="4051653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212080" y="5205009"/>
            <a:ext cx="11918019" cy="1170348"/>
            <a:chOff x="150179" y="96620"/>
            <a:chExt cx="12143143" cy="1816473"/>
          </a:xfrm>
        </p:grpSpPr>
        <p:sp>
          <p:nvSpPr>
            <p:cNvPr id="41" name="Пятиугольник 40"/>
            <p:cNvSpPr/>
            <p:nvPr/>
          </p:nvSpPr>
          <p:spPr>
            <a:xfrm>
              <a:off x="150179" y="96620"/>
              <a:ext cx="12143143" cy="181647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400951" y="222058"/>
              <a:ext cx="8323435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Санаторно-курортное лечение неработающим пенсионерам либо неработающим гражданам (перенесшим определенные заболевания сердца), меры социальной поддержки инвалидам и детям-инвалидам, которым установлен кохлеарный аппарат</a:t>
              </a:r>
              <a:endPara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31100" y="464928"/>
              <a:ext cx="1535731" cy="102527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17,5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5471364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832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81">
            <a:extLst>
              <a:ext uri="{FF2B5EF4-FFF2-40B4-BE49-F238E27FC236}">
                <a16:creationId xmlns:a16="http://schemas.microsoft.com/office/drawing/2014/main" id="{5F7F4221-9943-42AE-9610-F029AB073B79}"/>
              </a:ext>
            </a:extLst>
          </p:cNvPr>
          <p:cNvSpPr/>
          <p:nvPr/>
        </p:nvSpPr>
        <p:spPr>
          <a:xfrm>
            <a:off x="1588416" y="21904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991323"/>
            <a:ext cx="12205045" cy="12388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803163" y="1116666"/>
            <a:ext cx="10239546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 и членам их семей,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отдельным категориям граждан в связи с проведением специальной военной операции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46499" y="3296436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56137" y="-6074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социальной поддержки участников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8856" y="5586980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48855" y="2367839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1903490" y="2438171"/>
            <a:ext cx="9828650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2074148" y="5607932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Компенсационная выплата за присмотр и уход за детьми участников специальной военной операции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968193" y="3334892"/>
            <a:ext cx="9795566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операции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(в размере 5 000 рублей)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-100434" y="4405661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2145233" y="4426613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</p:spTree>
    <p:extLst>
      <p:ext uri="{BB962C8B-B14F-4D97-AF65-F5344CB8AC3E}">
        <p14:creationId xmlns:p14="http://schemas.microsoft.com/office/powerpoint/2010/main" val="19064200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331,4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146,4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 в 2025 году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(4 560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(64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16,2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9211184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1 700,0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237289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85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туристический налог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735173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2 461,3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2025 – 2027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13116" y="3120266"/>
            <a:ext cx="11802025" cy="80200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248670" y="3296388"/>
            <a:ext cx="2144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0,9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12081" y="3187824"/>
            <a:ext cx="7711398" cy="68913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компенсацию части процентной ставки по целевым займам (кредитам) на приобретение или строительство жилья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0" y="1733577"/>
            <a:ext cx="11548537" cy="53421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248670" y="1768213"/>
            <a:ext cx="259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321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12081" y="1753631"/>
            <a:ext cx="7711398" cy="49244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приобретение или строительство жилья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139411" y="5696819"/>
            <a:ext cx="11675730" cy="11508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248670" y="6041420"/>
            <a:ext cx="223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743,6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2081" y="5807577"/>
            <a:ext cx="7711397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Региональный проект «Развитие жилищного строительства на сельских территориях и повышение уровня благоустройства домовладений»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-23047" y="2394234"/>
            <a:ext cx="11718657" cy="59535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12080" y="2426212"/>
            <a:ext cx="7711398" cy="51847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погашение целевого займа (кредита) на приобретение или строительство жилья при рождении (усыновлении) ребенка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обеспечено 2406 семей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03" y="1483693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17" y="560284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31" y="2881360"/>
            <a:ext cx="1049571" cy="10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  <p:sp>
        <p:nvSpPr>
          <p:cNvPr id="27" name="Пятиугольник 46">
            <a:extLst>
              <a:ext uri="{FF2B5EF4-FFF2-40B4-BE49-F238E27FC236}">
                <a16:creationId xmlns:a16="http://schemas.microsoft.com/office/drawing/2014/main" id="{3C90D30A-FE07-40DE-B3F6-79218F749A7E}"/>
              </a:ext>
            </a:extLst>
          </p:cNvPr>
          <p:cNvSpPr/>
          <p:nvPr/>
        </p:nvSpPr>
        <p:spPr>
          <a:xfrm>
            <a:off x="212080" y="4007843"/>
            <a:ext cx="11603061" cy="87206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8" name="Скругленный прямоугольник 48">
            <a:extLst>
              <a:ext uri="{FF2B5EF4-FFF2-40B4-BE49-F238E27FC236}">
                <a16:creationId xmlns:a16="http://schemas.microsoft.com/office/drawing/2014/main" id="{6CEB5452-D062-4A2D-BD0B-8657ACB914C4}"/>
              </a:ext>
            </a:extLst>
          </p:cNvPr>
          <p:cNvSpPr/>
          <p:nvPr/>
        </p:nvSpPr>
        <p:spPr>
          <a:xfrm>
            <a:off x="212081" y="4043947"/>
            <a:ext cx="7711397" cy="75365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приобретение или строительство жилья многодетным семьям, изъявившим желание получить социальную выплату взамен земельного участка</a:t>
            </a:r>
          </a:p>
        </p:txBody>
      </p:sp>
      <p:sp>
        <p:nvSpPr>
          <p:cNvPr id="29" name="Пятиугольник 50">
            <a:extLst>
              <a:ext uri="{FF2B5EF4-FFF2-40B4-BE49-F238E27FC236}">
                <a16:creationId xmlns:a16="http://schemas.microsoft.com/office/drawing/2014/main" id="{08C9CF25-BA8E-4E22-B8B6-47DBC1BEB16F}"/>
              </a:ext>
            </a:extLst>
          </p:cNvPr>
          <p:cNvSpPr/>
          <p:nvPr/>
        </p:nvSpPr>
        <p:spPr>
          <a:xfrm>
            <a:off x="48856" y="5033727"/>
            <a:ext cx="11766285" cy="5326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A5B8EA-F58B-4DD5-AD33-2B360A607AA5}"/>
              </a:ext>
            </a:extLst>
          </p:cNvPr>
          <p:cNvSpPr/>
          <p:nvPr/>
        </p:nvSpPr>
        <p:spPr>
          <a:xfrm>
            <a:off x="8248670" y="4211047"/>
            <a:ext cx="3003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150,0</a:t>
            </a:r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 </a:t>
            </a:r>
          </a:p>
        </p:txBody>
      </p:sp>
      <p:sp>
        <p:nvSpPr>
          <p:cNvPr id="32" name="Скругленный прямоугольник 48">
            <a:extLst>
              <a:ext uri="{FF2B5EF4-FFF2-40B4-BE49-F238E27FC236}">
                <a16:creationId xmlns:a16="http://schemas.microsoft.com/office/drawing/2014/main" id="{416E9A71-9A54-4475-B617-649D6BBBB8C0}"/>
              </a:ext>
            </a:extLst>
          </p:cNvPr>
          <p:cNvSpPr/>
          <p:nvPr/>
        </p:nvSpPr>
        <p:spPr>
          <a:xfrm>
            <a:off x="212081" y="5059383"/>
            <a:ext cx="7711397" cy="461665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Обеспечены жильем молодые семьи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7505D24-DA0E-426E-901B-134F067E80BD}"/>
              </a:ext>
            </a:extLst>
          </p:cNvPr>
          <p:cNvSpPr/>
          <p:nvPr/>
        </p:nvSpPr>
        <p:spPr>
          <a:xfrm>
            <a:off x="8248670" y="5056576"/>
            <a:ext cx="2938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573,3 млн. руб.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6157065-ACED-4AA0-A3D9-C23EC01DEF0E}"/>
              </a:ext>
            </a:extLst>
          </p:cNvPr>
          <p:cNvSpPr/>
          <p:nvPr/>
        </p:nvSpPr>
        <p:spPr>
          <a:xfrm>
            <a:off x="8248670" y="2449527"/>
            <a:ext cx="2939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672,5 млн. руб.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61" y="4080893"/>
            <a:ext cx="1285460" cy="12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7542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605" y="3028664"/>
            <a:ext cx="12014791" cy="357415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0000" y="3168575"/>
          <a:ext cx="11772000" cy="3294333"/>
        </p:xfrm>
        <a:graphic>
          <a:graphicData uri="http://schemas.openxmlformats.org/drawingml/2006/table">
            <a:tbl>
              <a:tblPr/>
              <a:tblGrid>
                <a:gridCol w="44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Государственная программа области «Обеспечение жителей Липецкой области качественным жильем, социальной и инженерной инфраструктурой»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детей),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изъявившие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Государственная программа области «Комплексное развитие сельских территорий Липецкой области»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3155" y="949761"/>
            <a:ext cx="119802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5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5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5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жителей Липецкой области качественным жильем, социальной и инженерной инфраструктурой»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5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863440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425546" y="1123456"/>
            <a:ext cx="69438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педагоги-психологи, воспитатели, инструкторы по физической культуре, преподаватели-организаторы основ безопасности и защиты Родины, руководители физического воспитания, преподаватели, мастера производственного обучения).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Размер выплаты – от </a:t>
            </a:r>
            <a:r>
              <a:rPr lang="ru-RU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150 000 руб. до 200 000 руб.</a:t>
            </a:r>
          </a:p>
          <a:p>
            <a:pPr algn="just"/>
            <a:r>
              <a:rPr lang="ru-RU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algn="just"/>
            <a:r>
              <a:rPr lang="ru-RU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2025 г. - 53,5 млн. руб.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085557" y="4344213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2025-2027 гг.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03" y="1002516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13" y="3511545"/>
            <a:ext cx="3811684" cy="397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9500111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 2025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30 772,3 рублей </a:t>
            </a:r>
          </a:p>
          <a:p>
            <a:pPr algn="ctr"/>
            <a:r>
              <a:rPr lang="ru-RU" sz="2600" b="1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 в год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</p:spTree>
    <p:extLst>
      <p:ext uri="{BB962C8B-B14F-4D97-AF65-F5344CB8AC3E}">
        <p14:creationId xmlns:p14="http://schemas.microsoft.com/office/powerpoint/2010/main" val="32659730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5721977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81217" y="5882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Меры социальной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63648" y="3614168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4457160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5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103092" y="5535706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12095" y="1222311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65505" y="1195363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506649" y="1178216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1855" y="1363945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39108" y="2540908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3" y="2921472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58" y="4550789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1048847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5547" y="85688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Дополнительные меры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12096" y="1323157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88530" y="1287968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42398" y="1287968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54045" y="2823142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32,8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43,9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55,0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7" y="2983698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48857" y="4260007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160 тыс. руб. до 185 тыс. руб., ежемесячная  выплата в размере 6700 руб.)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48857" y="5751993"/>
            <a:ext cx="12143143" cy="85558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профессиональное образование, по программам среднего профессионального образования на основании договоров с профессиональными образовательными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организациями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74,83 тыс. руб. до 77,15 тыс.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04" y="5246658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6422" y="1196370"/>
            <a:ext cx="42073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Компенсация стоимости договоров 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обучения, 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21" y="3946583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3651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11" y="2227543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>
                <a:solidFill>
                  <a:srgbClr val="534F4F"/>
                </a:solidFill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10" y="4371653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на приобретение и строительство жилья  -  </a:t>
            </a:r>
            <a:r>
              <a:rPr lang="ru-RU" sz="1400" b="1" dirty="0">
                <a:solidFill>
                  <a:srgbClr val="534F4F"/>
                </a:solidFill>
              </a:rPr>
              <a:t>60%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48857" y="4807492"/>
            <a:ext cx="12143143" cy="110921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Единовременные социальные выплаты врачам государственных медицинских организаций области, впервые трудоустроившимся на территории области по дефицитным специальностям,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на вакантные должности по дефицитным специальностям, врачам, ранее работавшим в государственных медицинских организациях области и вновь трудоустроившимся в государственные медицинские организации области на вакантные должности   – </a:t>
            </a:r>
            <a:r>
              <a:rPr lang="ru-RU" sz="1400" b="1" dirty="0">
                <a:solidFill>
                  <a:srgbClr val="534F4F"/>
                </a:solidFill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57307" y="767777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86861" y="1123503"/>
          <a:ext cx="2269865" cy="4459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6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250,1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9" y="2866637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lvl="0" algn="just"/>
            <a:r>
              <a:rPr lang="ru-RU" sz="1400" b="1" dirty="0">
                <a:solidFill>
                  <a:srgbClr val="534F4F"/>
                </a:solidFill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7114474" y="1108310"/>
            <a:ext cx="1652571" cy="519027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6039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54676" y="2184515"/>
              <a:ext cx="681438" cy="46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1002" y="3771134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районов, муниципальных округов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>
                <a:solidFill>
                  <a:srgbClr val="534F4F"/>
                </a:solidFill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8" y="817302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87" y="781923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36982" y="-59738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48856" y="606351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выплата врачам, имеющим ученую степень доктора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lang="ru-RU" sz="1400" b="1" dirty="0">
                <a:solidFill>
                  <a:srgbClr val="534F4F"/>
                </a:solidFill>
              </a:rPr>
              <a:t>5,0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525128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0655" y="1579898"/>
            <a:ext cx="11911344" cy="3489165"/>
            <a:chOff x="96469" y="-103975"/>
            <a:chExt cx="12095531" cy="3869054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6469" y="849956"/>
              <a:ext cx="2132862" cy="196119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400" b="1" dirty="0">
                  <a:solidFill>
                    <a:srgbClr val="394659"/>
                  </a:solidFill>
                </a:rPr>
                <a:t>2025 год</a:t>
              </a:r>
              <a:endParaRPr lang="ru-RU" sz="24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8006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337" y="3962306"/>
            <a:ext cx="2803602" cy="26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636873" y="1954875"/>
            <a:ext cx="8623005" cy="273921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</a:t>
            </a:r>
            <a:r>
              <a:rPr lang="en-US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9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Нижнее Чесночное),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Коробовка и п.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Волгоэлектросетьстрой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Добровский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Чечеры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Путятино),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село Большая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(д. Екатериновка, с. Большие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Извалы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Бродки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 с.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Злобино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Тульское),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Красное);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4 </a:t>
            </a:r>
            <a:r>
              <a:rPr lang="ru-RU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ОВОП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 (с. Большой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Самовец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Двуречки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                               Липецкий (с.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Сенцово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Завальное)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7848" y="512969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8922661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44707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концессионных соглашений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6681" y="1297824"/>
            <a:ext cx="12077701" cy="861773"/>
            <a:chOff x="114299" y="1258958"/>
            <a:chExt cx="12077701" cy="525100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114300" y="1279798"/>
              <a:ext cx="12077700" cy="483416"/>
            </a:xfrm>
            <a:prstGeom prst="homePlate">
              <a:avLst>
                <a:gd name="adj" fmla="val 9255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2200274" y="1258958"/>
              <a:ext cx="8496301" cy="5251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1 500 мест в микрорайоне «Взлетный» г. Липецка </a:t>
              </a:r>
              <a:r>
                <a:rPr lang="ru-RU" sz="16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(территория, ограниченная улицами Виктора Музыки, Михаила </a:t>
              </a:r>
              <a:r>
                <a:rPr lang="ru-RU" sz="16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Трунова</a:t>
              </a:r>
              <a:r>
                <a:rPr lang="ru-RU" sz="16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автомобильной дорогой Орел-Тамбов и Лебедянским шоссе) </a:t>
              </a: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14299" y="1279798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2032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16681" y="2502148"/>
            <a:ext cx="12077701" cy="793363"/>
            <a:chOff x="114299" y="2654206"/>
            <a:chExt cx="12077701" cy="483416"/>
          </a:xfrm>
        </p:grpSpPr>
        <p:sp>
          <p:nvSpPr>
            <p:cNvPr id="43" name="Пятиугольник 42"/>
            <p:cNvSpPr/>
            <p:nvPr/>
          </p:nvSpPr>
          <p:spPr>
            <a:xfrm>
              <a:off x="114300" y="2654206"/>
              <a:ext cx="12077700" cy="483416"/>
            </a:xfrm>
            <a:prstGeom prst="homePlate">
              <a:avLst>
                <a:gd name="adj" fmla="val 84671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230997" y="2711248"/>
              <a:ext cx="9199003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Трамваи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14299" y="2654206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2042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16681" y="3538586"/>
            <a:ext cx="12077701" cy="793363"/>
            <a:chOff x="114299" y="3194733"/>
            <a:chExt cx="12077701" cy="483416"/>
          </a:xfrm>
        </p:grpSpPr>
        <p:sp>
          <p:nvSpPr>
            <p:cNvPr id="47" name="Пятиугольник 46"/>
            <p:cNvSpPr/>
            <p:nvPr/>
          </p:nvSpPr>
          <p:spPr>
            <a:xfrm>
              <a:off x="114300" y="3194733"/>
              <a:ext cx="12077700" cy="483416"/>
            </a:xfrm>
            <a:prstGeom prst="homePlate">
              <a:avLst>
                <a:gd name="adj" fmla="val 82700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230997" y="3323919"/>
              <a:ext cx="9199003" cy="225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Модернизации очистных сооружений г. Липецка</a:t>
              </a:r>
              <a:endPara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114299" y="3194733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2048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16681" y="4575024"/>
            <a:ext cx="12077701" cy="793363"/>
            <a:chOff x="119062" y="3735260"/>
            <a:chExt cx="12077701" cy="483416"/>
          </a:xfrm>
        </p:grpSpPr>
        <p:sp>
          <p:nvSpPr>
            <p:cNvPr id="51" name="Пятиугольник 50"/>
            <p:cNvSpPr/>
            <p:nvPr/>
          </p:nvSpPr>
          <p:spPr>
            <a:xfrm>
              <a:off x="119063" y="3735260"/>
              <a:ext cx="12077700" cy="483416"/>
            </a:xfrm>
            <a:prstGeom prst="homePlate">
              <a:avLst>
                <a:gd name="adj" fmla="val 82700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235760" y="3792302"/>
              <a:ext cx="9199003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Экотехнопарк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19062" y="3735260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2035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6681" y="5611462"/>
            <a:ext cx="12077701" cy="793363"/>
            <a:chOff x="114299" y="5845563"/>
            <a:chExt cx="12077701" cy="483416"/>
          </a:xfrm>
        </p:grpSpPr>
        <p:sp>
          <p:nvSpPr>
            <p:cNvPr id="55" name="Пятиугольник 54"/>
            <p:cNvSpPr/>
            <p:nvPr/>
          </p:nvSpPr>
          <p:spPr>
            <a:xfrm>
              <a:off x="114300" y="5845563"/>
              <a:ext cx="12077700" cy="483416"/>
            </a:xfrm>
            <a:prstGeom prst="homePlate">
              <a:avLst>
                <a:gd name="adj" fmla="val 78759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230997" y="5974749"/>
              <a:ext cx="9199003" cy="225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Модернизации ВС и ВО г. </a:t>
              </a:r>
              <a:r>
                <a:rPr lang="ru-RU" b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Липецка</a:t>
              </a:r>
              <a:endPara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114299" y="5845563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2048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8" y="3444971"/>
            <a:ext cx="1955004" cy="195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360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DD0747-47BB-4CA4-A745-CDCCBE1A3C9B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15123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1627" y="16178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92" y="1532092"/>
            <a:ext cx="57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809573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57522"/>
            <a:ext cx="11863387" cy="56988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3316" y="120807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2025-2027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40793" y="1260443"/>
          <a:ext cx="11486600" cy="5278582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33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11 575,7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11 527,6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12 146,9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6 918,2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7 262,0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7 431,2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1 425,0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440</a:t>
                      </a: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1 455,0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521,9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522,1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522,2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2 710,6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2 303,5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2 738,5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11 575,7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11 527,6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12 146,9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5 181,1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6 648,7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7 402,5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1 653,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296,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1 199,3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525,4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2 855,1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85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4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,</a:t>
                      </a:r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1 631,6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990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фотовидеофиксации нарушений ПДД и выполнение научно-исследовательских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160,8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306,3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68,8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35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155,8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153,7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153,9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894773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115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14" y="-58535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2025 год и на плановый период 2026 и 2027 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82572"/>
              </p:ext>
            </p:extLst>
          </p:nvPr>
        </p:nvGraphicFramePr>
        <p:xfrm>
          <a:off x="484278" y="1864288"/>
          <a:ext cx="11208698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81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17 108,8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1 358,8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-2 636,5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7455392" y="902876"/>
            <a:ext cx="972384" cy="892552"/>
            <a:chOff x="5297588" y="49864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784050"/>
              </p:ext>
            </p:extLst>
          </p:nvPr>
        </p:nvGraphicFramePr>
        <p:xfrm>
          <a:off x="484278" y="2332734"/>
          <a:ext cx="11208698" cy="405422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774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0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46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2 000,0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-2 150,0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2 400,0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2 250,0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-2 400,0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Бюджетные кредиты из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348,9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-878,7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-961,5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7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1 159,1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2 400,0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4 400,0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029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-810,2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-3 278,7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-5 361,5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029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15 072,4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333818"/>
                  </a:ext>
                </a:extLst>
              </a:tr>
              <a:tr h="15483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475,0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2307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-1 572,1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- 100,0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2307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1 809,6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337,5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575,0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566514" y="387077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</a:p>
        </p:txBody>
      </p:sp>
      <p:grpSp>
        <p:nvGrpSpPr>
          <p:cNvPr id="20" name="Группа 24">
            <a:extLst>
              <a:ext uri="{FF2B5EF4-FFF2-40B4-BE49-F238E27FC236}">
                <a16:creationId xmlns:a16="http://schemas.microsoft.com/office/drawing/2014/main" id="{486AA939-4B4F-4D4E-8D1A-2CD7C082CD97}"/>
              </a:ext>
            </a:extLst>
          </p:cNvPr>
          <p:cNvGrpSpPr/>
          <p:nvPr/>
        </p:nvGrpSpPr>
        <p:grpSpPr>
          <a:xfrm>
            <a:off x="10450574" y="911331"/>
            <a:ext cx="972384" cy="892552"/>
            <a:chOff x="5297588" y="49864"/>
            <a:chExt cx="1467460" cy="145114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1E53B18-79BF-422A-8571-2A4D83D3C368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A453B80-8E10-4263-BF07-4719FF12D78C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B2D12A-80FF-4C7D-A758-F9AE5A02A6B6}"/>
                </a:ext>
              </a:extLst>
            </p:cNvPr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grpSp>
        <p:nvGrpSpPr>
          <p:cNvPr id="24" name="Группа 24">
            <a:extLst>
              <a:ext uri="{FF2B5EF4-FFF2-40B4-BE49-F238E27FC236}">
                <a16:creationId xmlns:a16="http://schemas.microsoft.com/office/drawing/2014/main" id="{F1A9FFF4-C814-4ECB-AAF2-E6997AE93E3E}"/>
              </a:ext>
            </a:extLst>
          </p:cNvPr>
          <p:cNvGrpSpPr/>
          <p:nvPr/>
        </p:nvGrpSpPr>
        <p:grpSpPr>
          <a:xfrm>
            <a:off x="8913928" y="906096"/>
            <a:ext cx="972384" cy="892552"/>
            <a:chOff x="5297588" y="49864"/>
            <a:chExt cx="1467460" cy="145114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0F3B4887-3568-4B47-B5DB-C500EC9CC377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23428F0-E818-4948-8B82-B7754D67EB56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16093-6F10-4933-88BA-729E4D864CA2}"/>
                </a:ext>
              </a:extLst>
            </p:cNvPr>
            <p:cNvSpPr txBox="1"/>
            <p:nvPr/>
          </p:nvSpPr>
          <p:spPr>
            <a:xfrm>
              <a:off x="5422656" y="378582"/>
              <a:ext cx="1217316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8910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2025 год и на плановый период 2026-2027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41889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11966123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/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19701171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2025-2027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</a:p>
        </p:txBody>
      </p:sp>
    </p:spTree>
    <p:extLst>
      <p:ext uri="{BB962C8B-B14F-4D97-AF65-F5344CB8AC3E}">
        <p14:creationId xmlns:p14="http://schemas.microsoft.com/office/powerpoint/2010/main" val="25782691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29" y="157807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Общественное участие в бюджетном процессе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95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2A77E0-EBE1-4564-855E-24162E5C7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094083"/>
              </p:ext>
            </p:extLst>
          </p:nvPr>
        </p:nvGraphicFramePr>
        <p:xfrm>
          <a:off x="152400" y="907173"/>
          <a:ext cx="5638773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773">
                  <a:extLst>
                    <a:ext uri="{9D8B030D-6E8A-4147-A177-3AD203B41FA5}">
                      <a16:colId xmlns:a16="http://schemas.microsoft.com/office/drawing/2014/main" val="200810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Публичные слушания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46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В Липецкой области ежегодно проводятся публичные слушания по проекту областного бюджета.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По результатам публичных слушаний принимаются рекомендации по обсуждаемым вопросам в адрес органов государственной власти.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Публичные слушания по проекту областного бюджета на 2025 год и на плановый период 2026 и 2027 годов состоялись 19.11.2024.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Информация о проведении публичных слушаний опубликована на официальном сайте Липецкого областного Совета депутатов.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309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8E0AC-847E-4298-ADBA-49201BC39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1036"/>
            <a:ext cx="2751858" cy="1834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96A17-74DD-4093-B36C-5D505F41D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15" y="4621036"/>
            <a:ext cx="2751858" cy="18345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A2882A-0B15-4BC4-BB01-7B27A306B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4" y="4621035"/>
            <a:ext cx="2752935" cy="18345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46C2C3-C530-4A9E-A594-44F852E17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29" y="4621036"/>
            <a:ext cx="2752933" cy="1834572"/>
          </a:xfrm>
          <a:prstGeom prst="rect">
            <a:avLst/>
          </a:prstGeom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C8C2BA3-FF3C-45C5-AD5B-CFF846EAC850}"/>
              </a:ext>
            </a:extLst>
          </p:cNvPr>
          <p:cNvGraphicFramePr>
            <a:graphicFrameLocks noGrp="1"/>
          </p:cNvGraphicFramePr>
          <p:nvPr/>
        </p:nvGraphicFramePr>
        <p:xfrm>
          <a:off x="6216841" y="912646"/>
          <a:ext cx="5943600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54450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Общественный совет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26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Общественный совет при управлении финансов Липецкой области функционирует с 2022 года.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Он был создан с целью учета прав и законных интересов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граждан, объединений и иных организаций при осуществлении деятельности управления, а также для общественного контроля за деятельностью управления.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 заседаниях Общественного совета рассматриваются проекты законов об областном бюджете, об исполнении областного бюджета, основные направления бюджетной и налоговой политики на среднесрочную перспективу, а также иные вопросы в сфере бюджетных правоотношений.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138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5457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УПРАВЛЕНИЯ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http://ufin48.ru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B079B8-76B0-4B87-AE5F-661C6A476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50" y="4055150"/>
            <a:ext cx="1304453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02031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26761</TotalTime>
  <Words>12092</Words>
  <Application>Microsoft Office PowerPoint</Application>
  <PresentationFormat>Широкоэкранный</PresentationFormat>
  <Paragraphs>2651</Paragraphs>
  <Slides>96</Slides>
  <Notes>50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106" baseType="lpstr">
      <vt:lpstr>Calibri</vt:lpstr>
      <vt:lpstr>Wingdings</vt:lpstr>
      <vt:lpstr>Gotham Pro</vt:lpstr>
      <vt:lpstr>Wingdings 2</vt:lpstr>
      <vt:lpstr>Cambria</vt:lpstr>
      <vt:lpstr>Cambria Math</vt:lpstr>
      <vt:lpstr>Arial</vt:lpstr>
      <vt:lpstr>Times New Roman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2025 год и на плановый период 2026-2027 годов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2484</cp:revision>
  <cp:lastPrinted>2024-12-25T13:07:22Z</cp:lastPrinted>
  <dcterms:created xsi:type="dcterms:W3CDTF">2018-01-21T18:20:29Z</dcterms:created>
  <dcterms:modified xsi:type="dcterms:W3CDTF">2024-12-26T08:26:50Z</dcterms:modified>
</cp:coreProperties>
</file>