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535" r:id="rId2"/>
    <p:sldId id="610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FFD961"/>
    <a:srgbClr val="6666FF"/>
    <a:srgbClr val="FFFFFF"/>
    <a:srgbClr val="DB8403"/>
    <a:srgbClr val="F9880B"/>
    <a:srgbClr val="FF6600"/>
    <a:srgbClr val="FFCC00"/>
    <a:srgbClr val="33CC33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7294" autoAdjust="0"/>
    <p:restoredTop sz="94665" autoAdjust="0"/>
  </p:normalViewPr>
  <p:slideViewPr>
    <p:cSldViewPr>
      <p:cViewPr>
        <p:scale>
          <a:sx n="66" d="100"/>
          <a:sy n="66" d="100"/>
        </p:scale>
        <p:origin x="-1834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algn="r"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defTabSz="920581">
              <a:defRPr sz="1200" b="1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algn="r" defTabSz="920581">
              <a:defRPr sz="1200" b="1">
                <a:cs typeface="+mn-cs"/>
              </a:defRPr>
            </a:lvl1pPr>
          </a:lstStyle>
          <a:p>
            <a:pPr>
              <a:defRPr/>
            </a:pPr>
            <a:fld id="{4F025E0A-4287-449B-9283-07F16F171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998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>
            <a:lvl1pPr algn="r"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9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3" tIns="46082" rIns="92163" bIns="46082" numCol="1" anchor="b" anchorCtr="0" compatLnSpc="1">
            <a:prstTxWarp prst="textNoShape">
              <a:avLst/>
            </a:prstTxWarp>
          </a:bodyPr>
          <a:lstStyle>
            <a:lvl1pPr algn="r" defTabSz="92058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DBD69CE-858B-42EF-A9BA-ED029291F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506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41F4D-0BD1-4301-8A8C-2FBB69055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6047C-7BF9-43E1-B3CB-5F1DCC1290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16599-A8F6-48DA-9386-483EE62497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5DF49-A273-4A26-A47F-514B59C15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552AA-3C0B-4367-9992-0400778472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F1C13-2898-427C-A22A-F3B50B4F2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B29AA-62AF-48F9-B8C1-7A7B7C48B5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9A89-9B5F-4FB8-B18D-A1294AC24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7CFB-F703-4FF0-8544-D2D176BCC8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C2490-E4BB-4AB8-9E45-16CEA0BFEB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88C0-1B2C-4EC9-8774-3B6780BF67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504" y="116632"/>
            <a:ext cx="8928992" cy="666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7591" y="4437112"/>
            <a:ext cx="26142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2790" y="188640"/>
            <a:ext cx="492785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136904" cy="864096"/>
          </a:xfrm>
          <a:prstGeom prst="rect">
            <a:avLst/>
          </a:prstGeom>
          <a:solidFill>
            <a:schemeClr val="bg1">
              <a:alpha val="65000"/>
            </a:schemeClr>
          </a:solidFill>
          <a:effectLst>
            <a:outerShdw blurRad="88900" dist="127000" dir="2700000" algn="tl" rotWithShape="0">
              <a:prstClr val="black">
                <a:alpha val="16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7992888" cy="5184576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outerShdw blurRad="88900" dist="127000" dir="2700000" algn="tl" rotWithShape="0">
              <a:prstClr val="black">
                <a:alpha val="16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88424" y="116632"/>
            <a:ext cx="621432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4202D7-333A-4BB8-9C34-D84F1E668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32848" cy="1008112"/>
          </a:xfrm>
          <a:solidFill>
            <a:srgbClr val="00B050">
              <a:alpha val="65000"/>
            </a:srgb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Механизм  предоставления целевых межбюджетных трансфертов  в бюджеты муниципальных образований «под потребность» 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(приказ Федерального казначейства РФ от 22.01.2016 г. № 2н)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428750"/>
            <a:ext cx="8640960" cy="776114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Приказ ГРБС областного бюджета о передаче полномочий получателя средств областного бюджета органам Федерального казначейства  </a:t>
            </a:r>
            <a:endParaRPr lang="ru-RU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420888"/>
            <a:ext cx="8568952" cy="504056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Заключение Соглашений между ГРБС областного бюджета и муницип. образованиями</a:t>
            </a:r>
            <a:endParaRPr lang="ru-RU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3212977"/>
            <a:ext cx="8424936" cy="864096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Открытие ГРБС в Федеральном казначействе лицевых счетов для учета операций по переданным полномочиям получателя бюджетных средств (№ 14…)</a:t>
            </a:r>
            <a:endParaRPr lang="ru-RU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5776" y="4293097"/>
            <a:ext cx="6336704" cy="864095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Доведение управлением финансов области предельных объемов финансирования на счета ГРБС № 01…</a:t>
            </a:r>
            <a:endParaRPr lang="ru-RU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15816" y="5301208"/>
            <a:ext cx="5933316" cy="1224136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Доведение ГРБС областного бюджета предельных объемов финансирования на лицевые счета для учета операций по переданным полномочиям получателя бюджетных средств (№ 14…) </a:t>
            </a:r>
            <a:endParaRPr lang="ru-RU" sz="1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2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32848" cy="1168658"/>
          </a:xfrm>
          <a:solidFill>
            <a:srgbClr val="00B050">
              <a:alpha val="65000"/>
            </a:srgb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Механизм  предоставления целевых межбюджетных трансфертов  в бюджеты муниципальных образований «под потребность» </a:t>
            </a:r>
            <a:b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rPr>
              <a:t>(приказ Федерального казначейства РФ от 22.01.2016 г. № 2н)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1700808"/>
            <a:ext cx="7715276" cy="864096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Доведение финансовым органом муниципального образования  предельных объемов финансирования на лицевые счета № 03… ГРБС местного 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55776" y="3789040"/>
            <a:ext cx="6000792" cy="2211728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Федеральное казначейство:</a:t>
            </a:r>
          </a:p>
          <a:p>
            <a:pPr>
              <a:buFontTx/>
              <a:buChar char="-"/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формирование  заявок на перечисление средств:</a:t>
            </a:r>
          </a:p>
          <a:p>
            <a:pPr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  1. со счета  № 40201 на счет № 40204;</a:t>
            </a:r>
          </a:p>
          <a:p>
            <a:pPr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  2. со счета № 40105 на счет № </a:t>
            </a:r>
            <a:r>
              <a:rPr lang="ru-RU" b="1" dirty="0" smtClean="0">
                <a:latin typeface="Calibri" pitchFamily="34" charset="0"/>
                <a:cs typeface="Calibri" pitchFamily="34" charset="0"/>
              </a:rPr>
              <a:t>40201;</a:t>
            </a: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направление в банк платежного поручения на перечисление суммы фактической потребности;</a:t>
            </a:r>
          </a:p>
          <a:p>
            <a:pPr>
              <a:buFontTx/>
              <a:buChar char="-"/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  проведение кассовых выплат за счет поступивших средств.</a:t>
            </a:r>
          </a:p>
          <a:p>
            <a:pPr algn="ctr">
              <a:buFontTx/>
              <a:buChar char="-"/>
              <a:defRPr/>
            </a:pP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2924944"/>
            <a:ext cx="7715276" cy="504056"/>
          </a:xfrm>
          <a:prstGeom prst="roundRect">
            <a:avLst/>
          </a:prstGeom>
          <a:solidFill>
            <a:srgbClr val="00B050">
              <a:alpha val="52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  <a:cs typeface="Calibri" pitchFamily="34" charset="0"/>
              </a:rPr>
              <a:t>Формирование ГРБС местного бюджета заявки на кассовый расход</a:t>
            </a:r>
          </a:p>
        </p:txBody>
      </p:sp>
    </p:spTree>
    <p:extLst>
      <p:ext uri="{BB962C8B-B14F-4D97-AF65-F5344CB8AC3E}">
        <p14:creationId xmlns:p14="http://schemas.microsoft.com/office/powerpoint/2010/main" xmlns="" val="33272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ЛО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48810</TotalTime>
  <Words>186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шаблон ЛО3</vt:lpstr>
      <vt:lpstr>Механизм  предоставления целевых межбюджетных трансфертов  в бюджеты муниципальных образований «под потребность»  (приказ Федерального казначейства РФ от 22.01.2016 г. № 2н)</vt:lpstr>
      <vt:lpstr>Механизм  предоставления целевых межбюджетных трансфертов  в бюджеты муниципальных образований «под потребность»  (приказ Федерального казначейства РФ от 22.01.2016 г. № 2н)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mahortovas</cp:lastModifiedBy>
  <cp:revision>1417</cp:revision>
  <cp:lastPrinted>2015-12-04T05:52:58Z</cp:lastPrinted>
  <dcterms:created xsi:type="dcterms:W3CDTF">2006-12-13T06:39:00Z</dcterms:created>
  <dcterms:modified xsi:type="dcterms:W3CDTF">2016-12-06T04:39:16Z</dcterms:modified>
</cp:coreProperties>
</file>