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4"/>
  </p:notesMasterIdLst>
  <p:handoutMasterIdLst>
    <p:handoutMasterId r:id="rId5"/>
  </p:handoutMasterIdLst>
  <p:sldIdLst>
    <p:sldId id="535" r:id="rId2"/>
    <p:sldId id="610" r:id="rId3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CCC"/>
    <a:srgbClr val="FFD961"/>
    <a:srgbClr val="6666FF"/>
    <a:srgbClr val="FFFFFF"/>
    <a:srgbClr val="DB8403"/>
    <a:srgbClr val="F9880B"/>
    <a:srgbClr val="FF6600"/>
    <a:srgbClr val="FFCC00"/>
    <a:srgbClr val="33CC33"/>
    <a:srgbClr val="FF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7294" autoAdjust="0"/>
    <p:restoredTop sz="94665" autoAdjust="0"/>
  </p:normalViewPr>
  <p:slideViewPr>
    <p:cSldViewPr>
      <p:cViewPr>
        <p:scale>
          <a:sx n="66" d="100"/>
          <a:sy n="66" d="100"/>
        </p:scale>
        <p:origin x="-1834" y="-4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3" tIns="46082" rIns="92163" bIns="46082" numCol="1" anchor="t" anchorCtr="0" compatLnSpc="1">
            <a:prstTxWarp prst="textNoShape">
              <a:avLst/>
            </a:prstTxWarp>
          </a:bodyPr>
          <a:lstStyle>
            <a:lvl1pPr defTabSz="920581">
              <a:defRPr sz="1200" b="1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1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3" tIns="46082" rIns="92163" bIns="46082" numCol="1" anchor="t" anchorCtr="0" compatLnSpc="1">
            <a:prstTxWarp prst="textNoShape">
              <a:avLst/>
            </a:prstTxWarp>
          </a:bodyPr>
          <a:lstStyle>
            <a:lvl1pPr algn="r" defTabSz="920581">
              <a:defRPr sz="1200" b="1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3" tIns="46082" rIns="92163" bIns="46082" numCol="1" anchor="b" anchorCtr="0" compatLnSpc="1">
            <a:prstTxWarp prst="textNoShape">
              <a:avLst/>
            </a:prstTxWarp>
          </a:bodyPr>
          <a:lstStyle>
            <a:lvl1pPr defTabSz="920581">
              <a:defRPr sz="1200" b="1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2925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3" tIns="46082" rIns="92163" bIns="46082" numCol="1" anchor="b" anchorCtr="0" compatLnSpc="1">
            <a:prstTxWarp prst="textNoShape">
              <a:avLst/>
            </a:prstTxWarp>
          </a:bodyPr>
          <a:lstStyle>
            <a:lvl1pPr algn="r" defTabSz="920581">
              <a:defRPr sz="1200" b="1">
                <a:cs typeface="+mn-cs"/>
              </a:defRPr>
            </a:lvl1pPr>
          </a:lstStyle>
          <a:p>
            <a:pPr>
              <a:defRPr/>
            </a:pPr>
            <a:fld id="{4F025E0A-4287-449B-9283-07F16F171D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739983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3" tIns="46082" rIns="92163" bIns="46082" numCol="1" anchor="t" anchorCtr="0" compatLnSpc="1">
            <a:prstTxWarp prst="textNoShape">
              <a:avLst/>
            </a:prstTxWarp>
          </a:bodyPr>
          <a:lstStyle>
            <a:lvl1pPr defTabSz="92058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3" tIns="46082" rIns="92163" bIns="46082" numCol="1" anchor="t" anchorCtr="0" compatLnSpc="1">
            <a:prstTxWarp prst="textNoShape">
              <a:avLst/>
            </a:prstTxWarp>
          </a:bodyPr>
          <a:lstStyle>
            <a:lvl1pPr algn="r" defTabSz="92058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4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3" tIns="46082" rIns="92163" bIns="460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9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3" tIns="46082" rIns="92163" bIns="46082" numCol="1" anchor="b" anchorCtr="0" compatLnSpc="1">
            <a:prstTxWarp prst="textNoShape">
              <a:avLst/>
            </a:prstTxWarp>
          </a:bodyPr>
          <a:lstStyle>
            <a:lvl1pPr defTabSz="92058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39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3" tIns="46082" rIns="92163" bIns="46082" numCol="1" anchor="b" anchorCtr="0" compatLnSpc="1">
            <a:prstTxWarp prst="textNoShape">
              <a:avLst/>
            </a:prstTxWarp>
          </a:bodyPr>
          <a:lstStyle>
            <a:lvl1pPr algn="r" defTabSz="92058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8DBD69CE-858B-42EF-A9BA-ED029291FB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15069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C41F4D-0BD1-4301-8A8C-2FBB6905554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56047C-7BF9-43E1-B3CB-5F1DCC1290F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916599-A8F6-48DA-9386-483EE624974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75DF49-A273-4A26-A47F-514B59C15CC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7552AA-3C0B-4367-9992-04007784721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9F1C13-2898-427C-A22A-F3B50B4F273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FB29AA-62AF-48F9-B8C1-7A7B7C48B5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C39A89-9B5F-4FB8-B18D-A1294AC249B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747CFB-F703-4FF0-8544-D2D176BCC8B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6C2490-E4BB-4AB8-9E45-16CEA0BFEB3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D88C0-1B2C-4EC9-8774-3B6780BF677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7504" y="116632"/>
            <a:ext cx="8928992" cy="6666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57591" y="4437112"/>
            <a:ext cx="261421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62790" y="188640"/>
            <a:ext cx="492785" cy="57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8136904" cy="864096"/>
          </a:xfrm>
          <a:prstGeom prst="rect">
            <a:avLst/>
          </a:prstGeom>
          <a:solidFill>
            <a:schemeClr val="bg1">
              <a:alpha val="65000"/>
            </a:schemeClr>
          </a:solidFill>
          <a:effectLst>
            <a:outerShdw blurRad="88900" dist="127000" dir="2700000" algn="tl" rotWithShape="0">
              <a:prstClr val="black">
                <a:alpha val="16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7584" y="1124744"/>
            <a:ext cx="7992888" cy="5184576"/>
          </a:xfrm>
          <a:prstGeom prst="rect">
            <a:avLst/>
          </a:prstGeom>
          <a:solidFill>
            <a:schemeClr val="bg1">
              <a:alpha val="60000"/>
            </a:schemeClr>
          </a:solidFill>
          <a:effectLst>
            <a:outerShdw blurRad="88900" dist="127000" dir="2700000" algn="tl" rotWithShape="0">
              <a:prstClr val="black">
                <a:alpha val="16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88424" y="116632"/>
            <a:ext cx="621432" cy="3651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4202D7-333A-4BB8-9C34-D84F1E668E6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632848" cy="1008112"/>
          </a:xfrm>
          <a:solidFill>
            <a:srgbClr val="00B050">
              <a:alpha val="65000"/>
            </a:srgbClr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ru-RU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Arial" pitchFamily="34" charset="0"/>
              </a:rPr>
              <a:t>Механизм  предоставления целевых межбюджетных трансфертов  в бюджеты муниципальных образований «под потребность» </a:t>
            </a:r>
            <a:br>
              <a:rPr lang="ru-RU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Arial" pitchFamily="34" charset="0"/>
              </a:rPr>
            </a:br>
            <a:r>
              <a:rPr lang="ru-RU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Arial" pitchFamily="34" charset="0"/>
              </a:rPr>
              <a:t>(приказ Федерального казначейства РФ от 22.01.2016 г. № 2н)</a:t>
            </a:r>
            <a:endParaRPr lang="ru-RU" sz="1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3528" y="1428750"/>
            <a:ext cx="8640960" cy="776114"/>
          </a:xfrm>
          <a:prstGeom prst="roundRect">
            <a:avLst/>
          </a:prstGeom>
          <a:solidFill>
            <a:srgbClr val="00B050">
              <a:alpha val="52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smtClean="0">
                <a:latin typeface="Calibri" pitchFamily="34" charset="0"/>
                <a:cs typeface="Calibri" pitchFamily="34" charset="0"/>
              </a:rPr>
              <a:t>Приказ ГРБС областного бюджета о передаче полномочий получателя средств областного бюджета органам Федерального казначейства  </a:t>
            </a:r>
            <a:endParaRPr lang="ru-RU" sz="16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5536" y="2420888"/>
            <a:ext cx="8568952" cy="504056"/>
          </a:xfrm>
          <a:prstGeom prst="roundRect">
            <a:avLst/>
          </a:prstGeom>
          <a:solidFill>
            <a:srgbClr val="00B050">
              <a:alpha val="52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smtClean="0">
                <a:latin typeface="Calibri" pitchFamily="34" charset="0"/>
                <a:cs typeface="Calibri" pitchFamily="34" charset="0"/>
              </a:rPr>
              <a:t>Заключение Соглашений между ГРБС областного бюджета и муницип. образованиями</a:t>
            </a:r>
            <a:endParaRPr lang="ru-RU" sz="16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7544" y="3212977"/>
            <a:ext cx="8424936" cy="864096"/>
          </a:xfrm>
          <a:prstGeom prst="roundRect">
            <a:avLst/>
          </a:prstGeom>
          <a:solidFill>
            <a:srgbClr val="00B050">
              <a:alpha val="52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smtClean="0">
                <a:latin typeface="Calibri" pitchFamily="34" charset="0"/>
                <a:cs typeface="Calibri" pitchFamily="34" charset="0"/>
              </a:rPr>
              <a:t>Открытие ГРБС в Федеральном казначействе лицевых счетов для учета операций по переданным полномочиям получателя бюджетных средств (№ 14…)</a:t>
            </a:r>
            <a:endParaRPr lang="ru-RU" sz="16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555776" y="4293097"/>
            <a:ext cx="6336704" cy="864095"/>
          </a:xfrm>
          <a:prstGeom prst="roundRect">
            <a:avLst/>
          </a:prstGeom>
          <a:solidFill>
            <a:srgbClr val="00B050">
              <a:alpha val="52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latin typeface="Calibri" pitchFamily="34" charset="0"/>
                <a:cs typeface="Calibri" pitchFamily="34" charset="0"/>
              </a:rPr>
              <a:t>Доведение управлением финансов области предельных объемов финансирования на счета ГРБС № 01…</a:t>
            </a:r>
            <a:endParaRPr lang="ru-RU" sz="16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915816" y="5301208"/>
            <a:ext cx="5933316" cy="1224136"/>
          </a:xfrm>
          <a:prstGeom prst="roundRect">
            <a:avLst/>
          </a:prstGeom>
          <a:solidFill>
            <a:srgbClr val="00B050">
              <a:alpha val="52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smtClean="0">
                <a:latin typeface="Calibri" pitchFamily="34" charset="0"/>
                <a:cs typeface="Calibri" pitchFamily="34" charset="0"/>
              </a:rPr>
              <a:t>Доведение ГРБС областного бюджета предельных объемов финансирования на лицевые счета для учета операций по переданным полномочиям получателя бюджетных средств (№ 14…) </a:t>
            </a:r>
            <a:endParaRPr lang="ru-RU" sz="16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727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632848" cy="1168658"/>
          </a:xfrm>
          <a:solidFill>
            <a:srgbClr val="00B050">
              <a:alpha val="65000"/>
            </a:srgbClr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ru-RU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Arial" pitchFamily="34" charset="0"/>
              </a:rPr>
              <a:t>Механизм  предоставления целевых межбюджетных трансфертов  в бюджеты муниципальных образований «под потребность» </a:t>
            </a:r>
            <a:br>
              <a:rPr lang="ru-RU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Arial" pitchFamily="34" charset="0"/>
              </a:rPr>
            </a:br>
            <a:r>
              <a:rPr lang="ru-RU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Arial" pitchFamily="34" charset="0"/>
              </a:rPr>
              <a:t>(приказ Федерального казначейства РФ от 22.01.2016 г. № 2н)</a:t>
            </a:r>
            <a:endParaRPr lang="ru-RU" sz="1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1700808"/>
            <a:ext cx="7715276" cy="864096"/>
          </a:xfrm>
          <a:prstGeom prst="roundRect">
            <a:avLst/>
          </a:prstGeom>
          <a:solidFill>
            <a:srgbClr val="00B050">
              <a:alpha val="52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smtClean="0">
                <a:latin typeface="Calibri" pitchFamily="34" charset="0"/>
                <a:cs typeface="Calibri" pitchFamily="34" charset="0"/>
              </a:rPr>
              <a:t>Доведение финансовым органом муниципального образования  предельных объемов финансирования на лицевые счета № 03… ГРБС местного бюджета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555776" y="3789040"/>
            <a:ext cx="6000792" cy="2211728"/>
          </a:xfrm>
          <a:prstGeom prst="roundRect">
            <a:avLst/>
          </a:prstGeom>
          <a:solidFill>
            <a:srgbClr val="00B050">
              <a:alpha val="52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smtClean="0">
                <a:latin typeface="Calibri" pitchFamily="34" charset="0"/>
                <a:cs typeface="Calibri" pitchFamily="34" charset="0"/>
              </a:rPr>
              <a:t>Федеральное казначейство:</a:t>
            </a:r>
          </a:p>
          <a:p>
            <a:pPr>
              <a:buFontTx/>
              <a:buChar char="-"/>
              <a:defRPr/>
            </a:pPr>
            <a:r>
              <a:rPr lang="ru-RU" b="1" dirty="0" smtClean="0">
                <a:latin typeface="Calibri" pitchFamily="34" charset="0"/>
                <a:cs typeface="Calibri" pitchFamily="34" charset="0"/>
              </a:rPr>
              <a:t> формирование  заявок на перечисление средств:</a:t>
            </a:r>
          </a:p>
          <a:p>
            <a:pPr>
              <a:defRPr/>
            </a:pPr>
            <a:r>
              <a:rPr lang="ru-RU" b="1" dirty="0" smtClean="0">
                <a:latin typeface="Calibri" pitchFamily="34" charset="0"/>
                <a:cs typeface="Calibri" pitchFamily="34" charset="0"/>
              </a:rPr>
              <a:t>   1. со счета  № 40201 на счет № 40204;</a:t>
            </a:r>
          </a:p>
          <a:p>
            <a:pPr>
              <a:defRPr/>
            </a:pPr>
            <a:r>
              <a:rPr lang="ru-RU" b="1" dirty="0" smtClean="0">
                <a:latin typeface="Calibri" pitchFamily="34" charset="0"/>
                <a:cs typeface="Calibri" pitchFamily="34" charset="0"/>
              </a:rPr>
              <a:t>   2. со счета № 40105 на счет № </a:t>
            </a:r>
            <a:r>
              <a:rPr lang="ru-RU" b="1" dirty="0" smtClean="0">
                <a:latin typeface="Calibri" pitchFamily="34" charset="0"/>
                <a:cs typeface="Calibri" pitchFamily="34" charset="0"/>
              </a:rPr>
              <a:t>40201;</a:t>
            </a:r>
            <a:endParaRPr lang="ru-RU" b="1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  <a:defRPr/>
            </a:pPr>
            <a:r>
              <a:rPr lang="ru-RU" b="1" dirty="0" smtClean="0">
                <a:latin typeface="Calibri" pitchFamily="34" charset="0"/>
                <a:cs typeface="Calibri" pitchFamily="34" charset="0"/>
              </a:rPr>
              <a:t> направление в банк платежного поручения на перечисление суммы фактической потребности;</a:t>
            </a:r>
          </a:p>
          <a:p>
            <a:pPr>
              <a:buFontTx/>
              <a:buChar char="-"/>
              <a:defRPr/>
            </a:pPr>
            <a:r>
              <a:rPr lang="ru-RU" b="1" dirty="0" smtClean="0">
                <a:latin typeface="Calibri" pitchFamily="34" charset="0"/>
                <a:cs typeface="Calibri" pitchFamily="34" charset="0"/>
              </a:rPr>
              <a:t>  проведение кассовых выплат за счет поступивших средств.</a:t>
            </a:r>
          </a:p>
          <a:p>
            <a:pPr algn="ctr">
              <a:buFontTx/>
              <a:buChar char="-"/>
              <a:defRPr/>
            </a:pPr>
            <a:endParaRPr lang="ru-RU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27584" y="2924944"/>
            <a:ext cx="7715276" cy="504056"/>
          </a:xfrm>
          <a:prstGeom prst="roundRect">
            <a:avLst/>
          </a:prstGeom>
          <a:solidFill>
            <a:srgbClr val="00B050">
              <a:alpha val="52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smtClean="0">
                <a:latin typeface="Calibri" pitchFamily="34" charset="0"/>
                <a:cs typeface="Calibri" pitchFamily="34" charset="0"/>
              </a:rPr>
              <a:t>Формирование ГРБС местного бюджета заявки на кассовый расход</a:t>
            </a:r>
          </a:p>
        </p:txBody>
      </p:sp>
    </p:spTree>
    <p:extLst>
      <p:ext uri="{BB962C8B-B14F-4D97-AF65-F5344CB8AC3E}">
        <p14:creationId xmlns:p14="http://schemas.microsoft.com/office/powerpoint/2010/main" xmlns="" val="332727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ЛО3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48810</TotalTime>
  <Words>186</Words>
  <Application>Microsoft Office PowerPoint</Application>
  <PresentationFormat>Экран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шаблон ЛО3</vt:lpstr>
      <vt:lpstr>Механизм  предоставления целевых межбюджетных трансфертов  в бюджеты муниципальных образований «под потребность»  (приказ Федерального казначейства РФ от 22.01.2016 г. № 2н)</vt:lpstr>
      <vt:lpstr>Механизм  предоставления целевых межбюджетных трансфертов  в бюджеты муниципальных образований «под потребность»  (приказ Федерального казначейства РФ от 22.01.2016 г. № 2н)</vt:lpstr>
    </vt:vector>
  </TitlesOfParts>
  <Company>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mahortovas</cp:lastModifiedBy>
  <cp:revision>1417</cp:revision>
  <cp:lastPrinted>2015-12-04T05:52:58Z</cp:lastPrinted>
  <dcterms:created xsi:type="dcterms:W3CDTF">2006-12-13T06:39:00Z</dcterms:created>
  <dcterms:modified xsi:type="dcterms:W3CDTF">2016-12-06T04:39:16Z</dcterms:modified>
</cp:coreProperties>
</file>