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4"/>
  </p:notesMasterIdLst>
  <p:handoutMasterIdLst>
    <p:handoutMasterId r:id="rId5"/>
  </p:handoutMasterIdLst>
  <p:sldIdLst>
    <p:sldId id="541" r:id="rId2"/>
    <p:sldId id="543" r:id="rId3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D961"/>
    <a:srgbClr val="6666FF"/>
    <a:srgbClr val="FFFFFF"/>
    <a:srgbClr val="DB8403"/>
    <a:srgbClr val="F9880B"/>
    <a:srgbClr val="FF6600"/>
    <a:srgbClr val="FFCC00"/>
    <a:srgbClr val="33CC33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294" autoAdjust="0"/>
    <p:restoredTop sz="94665" autoAdjust="0"/>
  </p:normalViewPr>
  <p:slideViewPr>
    <p:cSldViewPr>
      <p:cViewPr>
        <p:scale>
          <a:sx n="100" d="100"/>
          <a:sy n="100" d="100"/>
        </p:scale>
        <p:origin x="-1992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t" anchorCtr="0" compatLnSpc="1">
            <a:prstTxWarp prst="textNoShape">
              <a:avLst/>
            </a:prstTxWarp>
          </a:bodyPr>
          <a:lstStyle>
            <a:lvl1pPr defTabSz="920581">
              <a:defRPr sz="1200" b="1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1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t" anchorCtr="0" compatLnSpc="1">
            <a:prstTxWarp prst="textNoShape">
              <a:avLst/>
            </a:prstTxWarp>
          </a:bodyPr>
          <a:lstStyle>
            <a:lvl1pPr algn="r" defTabSz="920581">
              <a:defRPr sz="1200" b="1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b" anchorCtr="0" compatLnSpc="1">
            <a:prstTxWarp prst="textNoShape">
              <a:avLst/>
            </a:prstTxWarp>
          </a:bodyPr>
          <a:lstStyle>
            <a:lvl1pPr defTabSz="920581">
              <a:defRPr sz="1200" b="1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b" anchorCtr="0" compatLnSpc="1">
            <a:prstTxWarp prst="textNoShape">
              <a:avLst/>
            </a:prstTxWarp>
          </a:bodyPr>
          <a:lstStyle>
            <a:lvl1pPr algn="r" defTabSz="920581">
              <a:defRPr sz="1200" b="1">
                <a:cs typeface="+mn-cs"/>
              </a:defRPr>
            </a:lvl1pPr>
          </a:lstStyle>
          <a:p>
            <a:pPr>
              <a:defRPr/>
            </a:pPr>
            <a:fld id="{4F025E0A-4287-449B-9283-07F16F171D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998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t" anchorCtr="0" compatLnSpc="1">
            <a:prstTxWarp prst="textNoShape">
              <a:avLst/>
            </a:prstTxWarp>
          </a:bodyPr>
          <a:lstStyle>
            <a:lvl1pPr defTabSz="92058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t" anchorCtr="0" compatLnSpc="1">
            <a:prstTxWarp prst="textNoShape">
              <a:avLst/>
            </a:prstTxWarp>
          </a:bodyPr>
          <a:lstStyle>
            <a:lvl1pPr algn="r" defTabSz="92058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4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9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b" anchorCtr="0" compatLnSpc="1">
            <a:prstTxWarp prst="textNoShape">
              <a:avLst/>
            </a:prstTxWarp>
          </a:bodyPr>
          <a:lstStyle>
            <a:lvl1pPr defTabSz="92058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9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b" anchorCtr="0" compatLnSpc="1">
            <a:prstTxWarp prst="textNoShape">
              <a:avLst/>
            </a:prstTxWarp>
          </a:bodyPr>
          <a:lstStyle>
            <a:lvl1pPr algn="r" defTabSz="92058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DBD69CE-858B-42EF-A9BA-ED029291FB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5069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D69CE-858B-42EF-A9BA-ED029291FB4B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593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C41F4D-0BD1-4301-8A8C-2FBB690555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56047C-7BF9-43E1-B3CB-5F1DCC1290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916599-A8F6-48DA-9386-483EE624974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5DF49-A273-4A26-A47F-514B59C15C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7552AA-3C0B-4367-9992-04007784721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9F1C13-2898-427C-A22A-F3B50B4F273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FB29AA-62AF-48F9-B8C1-7A7B7C48B5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C39A89-9B5F-4FB8-B18D-A1294AC249B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47CFB-F703-4FF0-8544-D2D176BCC8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6C2490-E4BB-4AB8-9E45-16CEA0BFEB3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D88C0-1B2C-4EC9-8774-3B6780BF677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7504" y="116632"/>
            <a:ext cx="8928992" cy="6666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57591" y="4437112"/>
            <a:ext cx="261421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62790" y="188640"/>
            <a:ext cx="492785" cy="57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8136904" cy="864096"/>
          </a:xfrm>
          <a:prstGeom prst="rect">
            <a:avLst/>
          </a:prstGeom>
          <a:solidFill>
            <a:schemeClr val="bg1">
              <a:alpha val="65000"/>
            </a:schemeClr>
          </a:solidFill>
          <a:effectLst>
            <a:outerShdw blurRad="88900" dist="127000" dir="2700000" algn="tl" rotWithShape="0">
              <a:prstClr val="black">
                <a:alpha val="16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1124744"/>
            <a:ext cx="7992888" cy="5184576"/>
          </a:xfrm>
          <a:prstGeom prst="rect">
            <a:avLst/>
          </a:prstGeom>
          <a:solidFill>
            <a:schemeClr val="bg1">
              <a:alpha val="60000"/>
            </a:schemeClr>
          </a:solidFill>
          <a:effectLst>
            <a:outerShdw blurRad="88900" dist="127000" dir="2700000" algn="tl" rotWithShape="0">
              <a:prstClr val="black">
                <a:alpha val="16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88424" y="116632"/>
            <a:ext cx="621432" cy="3651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4202D7-333A-4BB8-9C34-D84F1E668E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71600" y="188641"/>
            <a:ext cx="7344816" cy="2664295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dirty="0"/>
              <a:t>     	</a:t>
            </a:r>
            <a:r>
              <a:rPr lang="ru-RU" sz="2000" b="1" dirty="0"/>
              <a:t>МИНИСТЕРСТВО ФИНАНСОВ РОССИЙСКОЙ ФЕДЕРАЦИИ</a:t>
            </a:r>
          </a:p>
          <a:p>
            <a:pPr marL="0" indent="0" algn="ctr">
              <a:buNone/>
            </a:pPr>
            <a:r>
              <a:rPr lang="ru-RU" sz="2000" b="1" dirty="0"/>
              <a:t>ПРИКАЗ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от 23 декабря 2014 г. N 163н</a:t>
            </a:r>
          </a:p>
          <a:p>
            <a:pPr marL="0" indent="0" algn="ctr">
              <a:buNone/>
            </a:pP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000" dirty="0"/>
              <a:t>О ПОРЯДКЕ ФОРМИРОВАНИЯ И ВЕДЕНИЯ РЕЕСТРА УЧАСТНИКОВ БЮДЖЕТНОГО ПРОЦЕССА, А ТАКЖЕ ЮРИДИЧЕСКИХ ЛИЦ, НЕ ЯВЛЯЮЩИХСЯ УЧАСТНИКАМИ БЮДЖЕТНОГО ПРОЦЕССА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33832" name="Rectangle 8"/>
          <p:cNvSpPr>
            <a:spLocks noChangeArrowheads="1"/>
          </p:cNvSpPr>
          <p:nvPr/>
        </p:nvSpPr>
        <p:spPr bwMode="auto">
          <a:xfrm>
            <a:off x="1187624" y="404812"/>
            <a:ext cx="7416626" cy="431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endParaRPr lang="ru-RU" sz="2000" dirty="0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88424" y="116632"/>
            <a:ext cx="621432" cy="365125"/>
          </a:xfrm>
        </p:spPr>
        <p:txBody>
          <a:bodyPr/>
          <a:lstStyle/>
          <a:p>
            <a:pPr>
              <a:defRPr/>
            </a:pPr>
            <a:fld id="{A475DF49-A273-4A26-A47F-514B59C15CC5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sp>
        <p:nvSpPr>
          <p:cNvPr id="8" name="Вертикальный свиток 7"/>
          <p:cNvSpPr/>
          <p:nvPr/>
        </p:nvSpPr>
        <p:spPr>
          <a:xfrm>
            <a:off x="1115516" y="2996952"/>
            <a:ext cx="7632948" cy="3600400"/>
          </a:xfrm>
          <a:prstGeom prst="vertic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cs typeface="Tahoma" panose="020B0604030504040204" pitchFamily="34" charset="0"/>
              </a:rPr>
              <a:t>     Настоящий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cs typeface="Tahoma" panose="020B0604030504040204" pitchFamily="34" charset="0"/>
              </a:rPr>
              <a:t>Порядок устанавливает правила формирования и ведения реестра участников бюджетного процесса, а также юридических лиц, не являющихся участниками бюджетного процесса, определенных настоящим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cs typeface="Tahoma" panose="020B0604030504040204" pitchFamily="34" charset="0"/>
              </a:rPr>
              <a:t>Порядком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(далее - Сводный реестр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sz="1600" dirty="0" smtClean="0">
              <a:solidFill>
                <a:schemeClr val="accent1">
                  <a:lumMod val="75000"/>
                </a:schemeClr>
              </a:solidFill>
              <a:cs typeface="Tahoma" panose="020B0604030504040204" pitchFamily="34" charset="0"/>
            </a:endParaRPr>
          </a:p>
          <a:p>
            <a:endParaRPr lang="ru-RU" sz="1600" dirty="0" smtClean="0">
              <a:solidFill>
                <a:schemeClr val="accent1">
                  <a:lumMod val="75000"/>
                </a:schemeClr>
              </a:solidFill>
              <a:cs typeface="Tahoma" panose="020B0604030504040204" pitchFamily="34" charset="0"/>
            </a:endParaRP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    Ведение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Сводного реестра осуществляется Федеральным казначейством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  (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территориальными органами Федерального казначейства)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электронной форме в государственной информационной системе управления общественными финансами "Электронный бюджет"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путем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формирования и изменения реестровых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записей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116632"/>
            <a:ext cx="7992888" cy="864096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Организации, информация о которых </a:t>
            </a:r>
            <a:b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включается в Сводный реестр в соответствии с </a:t>
            </a:r>
            <a:b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приказом Минфина России от 23.12.2014 № 163н</a:t>
            </a:r>
            <a:endParaRPr lang="ru-RU" sz="2000" b="0" dirty="0">
              <a:solidFill>
                <a:schemeClr val="tx1"/>
              </a:solidFill>
            </a:endParaRPr>
          </a:p>
        </p:txBody>
      </p:sp>
      <p:sp>
        <p:nvSpPr>
          <p:cNvPr id="334854" name="Text Box 6"/>
          <p:cNvSpPr txBox="1">
            <a:spLocks noChangeArrowheads="1"/>
          </p:cNvSpPr>
          <p:nvPr/>
        </p:nvSpPr>
        <p:spPr bwMode="auto">
          <a:xfrm>
            <a:off x="323528" y="1052736"/>
            <a:ext cx="8712968" cy="5355312"/>
          </a:xfrm>
          <a:prstGeom prst="rect">
            <a:avLst/>
          </a:prstGeom>
          <a:solidFill>
            <a:schemeClr val="bg1">
              <a:alpha val="6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lang="ru-RU" sz="1800" dirty="0" smtClean="0"/>
              <a:t>1. участники </a:t>
            </a:r>
            <a:r>
              <a:rPr lang="ru-RU" sz="1800" dirty="0"/>
              <a:t>бюджетного процесса бюджетов бюджетной системы РФ</a:t>
            </a:r>
            <a:r>
              <a:rPr lang="en-US" sz="1800" dirty="0" smtClean="0"/>
              <a:t>:</a:t>
            </a:r>
            <a:r>
              <a:rPr lang="ru-RU" sz="1800" dirty="0" smtClean="0"/>
              <a:t> </a:t>
            </a:r>
            <a:endParaRPr lang="ru-RU" sz="1800" dirty="0"/>
          </a:p>
          <a:p>
            <a:r>
              <a:rPr lang="ru-RU" sz="1800" dirty="0" smtClean="0"/>
              <a:t>2. юридические лица, </a:t>
            </a:r>
            <a:r>
              <a:rPr lang="ru-RU" sz="1800" dirty="0"/>
              <a:t>не </a:t>
            </a:r>
            <a:r>
              <a:rPr lang="ru-RU" sz="1800" dirty="0" smtClean="0"/>
              <a:t>являющиеся </a:t>
            </a:r>
            <a:r>
              <a:rPr lang="ru-RU" sz="1800" dirty="0"/>
              <a:t>участниками бюджетного процесса, к которым относятся:</a:t>
            </a:r>
          </a:p>
          <a:p>
            <a:r>
              <a:rPr lang="ru-RU" sz="1800" dirty="0" smtClean="0"/>
              <a:t>-  государственные </a:t>
            </a:r>
            <a:r>
              <a:rPr lang="ru-RU" sz="1800" dirty="0"/>
              <a:t>(муниципальные) </a:t>
            </a:r>
            <a:r>
              <a:rPr lang="ru-RU" sz="1800" dirty="0" smtClean="0"/>
              <a:t>БУ </a:t>
            </a:r>
            <a:r>
              <a:rPr lang="ru-RU" sz="1800" dirty="0"/>
              <a:t>и </a:t>
            </a:r>
            <a:r>
              <a:rPr lang="ru-RU" sz="1800" dirty="0" smtClean="0"/>
              <a:t>АУ;</a:t>
            </a:r>
            <a:endParaRPr lang="ru-RU" sz="1800" dirty="0"/>
          </a:p>
          <a:p>
            <a:r>
              <a:rPr lang="ru-RU" sz="1800" dirty="0"/>
              <a:t>-  государственные корпорации и государственные компании, которым в соответствии с бюджетным законодательством РФ предоставляются субсидии из федерального бюджета;</a:t>
            </a:r>
          </a:p>
          <a:p>
            <a:r>
              <a:rPr lang="ru-RU" sz="1800" dirty="0"/>
              <a:t>- </a:t>
            </a:r>
            <a:r>
              <a:rPr lang="ru-RU" sz="1800" dirty="0" smtClean="0"/>
              <a:t> государственные </a:t>
            </a:r>
            <a:r>
              <a:rPr lang="ru-RU" sz="1800" dirty="0"/>
              <a:t>(муниципальные) унитарные предприятия;</a:t>
            </a:r>
          </a:p>
          <a:p>
            <a:r>
              <a:rPr lang="ru-RU" sz="1800" dirty="0" smtClean="0"/>
              <a:t>-  </a:t>
            </a:r>
            <a:r>
              <a:rPr lang="ru-RU" sz="1800" dirty="0" err="1" smtClean="0"/>
              <a:t>неучастники</a:t>
            </a:r>
            <a:r>
              <a:rPr lang="ru-RU" sz="1800" dirty="0" smtClean="0"/>
              <a:t> </a:t>
            </a:r>
            <a:r>
              <a:rPr lang="ru-RU" sz="1800" dirty="0"/>
              <a:t>бюджетного процесса, которые не являются </a:t>
            </a:r>
            <a:r>
              <a:rPr lang="ru-RU" sz="1800" dirty="0" err="1" smtClean="0"/>
              <a:t>госкорпорациями</a:t>
            </a:r>
            <a:r>
              <a:rPr lang="ru-RU" sz="1800" dirty="0" smtClean="0"/>
              <a:t> </a:t>
            </a:r>
            <a:r>
              <a:rPr lang="ru-RU" sz="1800" dirty="0"/>
              <a:t>и </a:t>
            </a:r>
            <a:r>
              <a:rPr lang="ru-RU" sz="1800" dirty="0" smtClean="0"/>
              <a:t>госкомпаниями</a:t>
            </a:r>
            <a:r>
              <a:rPr lang="ru-RU" sz="1800" dirty="0"/>
              <a:t>, а также государственными (муниципальными) учреждениями и государственными (муниципальными) унитарными предприятиями, получающие субсидии, бюджетные инвестиции из бюджетов бюджетной системы РФ, являющиеся исполнителями по государственным (муниципальным) контрактам и  открывающие лицевые счета в </a:t>
            </a:r>
            <a:r>
              <a:rPr lang="ru-RU" sz="1800" dirty="0" smtClean="0"/>
              <a:t>ТОФК, ФО субъектов (МО) </a:t>
            </a:r>
            <a:r>
              <a:rPr lang="ru-RU" sz="1800" dirty="0"/>
              <a:t>в соответствии с законодательством </a:t>
            </a:r>
            <a:r>
              <a:rPr lang="ru-RU" sz="1800" dirty="0" smtClean="0"/>
              <a:t>РФ;</a:t>
            </a:r>
            <a:endParaRPr lang="ru-RU" sz="1800" dirty="0"/>
          </a:p>
          <a:p>
            <a:r>
              <a:rPr lang="ru-RU" sz="1800" dirty="0"/>
              <a:t>- иные </a:t>
            </a:r>
            <a:r>
              <a:rPr lang="ru-RU" sz="1800" dirty="0" err="1"/>
              <a:t>неучастники</a:t>
            </a:r>
            <a:r>
              <a:rPr lang="ru-RU" sz="1800" dirty="0"/>
              <a:t> бюджетного процесса, которые заключили </a:t>
            </a:r>
            <a:r>
              <a:rPr lang="ru-RU" sz="1800" dirty="0" smtClean="0"/>
              <a:t>контракты, </a:t>
            </a:r>
            <a:r>
              <a:rPr lang="ru-RU" sz="1800" dirty="0"/>
              <a:t>договоры, соглашения в рамках исполнения государственных (муниципальных) контрактов и открывающие лицевые счета в </a:t>
            </a:r>
            <a:r>
              <a:rPr lang="ru-RU" sz="1800" dirty="0" smtClean="0"/>
              <a:t>ТОФК, ФО субъектов (МО) </a:t>
            </a:r>
            <a:r>
              <a:rPr lang="ru-RU" sz="1800" dirty="0"/>
              <a:t>в соответствии с законодательством Российской Федерации.</a:t>
            </a: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88424" y="116632"/>
            <a:ext cx="621432" cy="365125"/>
          </a:xfrm>
        </p:spPr>
        <p:txBody>
          <a:bodyPr/>
          <a:lstStyle/>
          <a:p>
            <a:pPr>
              <a:defRPr/>
            </a:pPr>
            <a:fld id="{A475DF49-A273-4A26-A47F-514B59C15CC5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ЛО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47681</TotalTime>
  <Words>241</Words>
  <Application>Microsoft Office PowerPoint</Application>
  <PresentationFormat>Экран (4:3)</PresentationFormat>
  <Paragraphs>19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шаблон ЛО3</vt:lpstr>
      <vt:lpstr>Презентация PowerPoint</vt:lpstr>
      <vt:lpstr>Организации, информация о которых  включается в Сводный реестр в соответствии с  приказом Минфина России от 23.12.2014 № 163н</vt:lpstr>
    </vt:vector>
  </TitlesOfParts>
  <Company>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Нарывончик Сергей</cp:lastModifiedBy>
  <cp:revision>1361</cp:revision>
  <cp:lastPrinted>2015-12-04T05:52:58Z</cp:lastPrinted>
  <dcterms:created xsi:type="dcterms:W3CDTF">2006-12-13T06:39:00Z</dcterms:created>
  <dcterms:modified xsi:type="dcterms:W3CDTF">2016-12-06T05:19:25Z</dcterms:modified>
</cp:coreProperties>
</file>