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2.xml" ContentType="application/vnd.openxmlformats-officedocument.presentationml.notesSlid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90"/>
  </p:notesMasterIdLst>
  <p:handoutMasterIdLst>
    <p:handoutMasterId r:id="rId91"/>
  </p:handoutMasterIdLst>
  <p:sldIdLst>
    <p:sldId id="752" r:id="rId3"/>
    <p:sldId id="1051" r:id="rId4"/>
    <p:sldId id="753" r:id="rId5"/>
    <p:sldId id="754" r:id="rId6"/>
    <p:sldId id="755" r:id="rId7"/>
    <p:sldId id="756" r:id="rId8"/>
    <p:sldId id="1290" r:id="rId9"/>
    <p:sldId id="1565" r:id="rId10"/>
    <p:sldId id="757" r:id="rId11"/>
    <p:sldId id="1566" r:id="rId12"/>
    <p:sldId id="1567" r:id="rId13"/>
    <p:sldId id="1365" r:id="rId14"/>
    <p:sldId id="1366" r:id="rId15"/>
    <p:sldId id="1367" r:id="rId16"/>
    <p:sldId id="1368" r:id="rId17"/>
    <p:sldId id="381" r:id="rId18"/>
    <p:sldId id="1511" r:id="rId19"/>
    <p:sldId id="1509" r:id="rId20"/>
    <p:sldId id="1141" r:id="rId21"/>
    <p:sldId id="1144" r:id="rId22"/>
    <p:sldId id="1568" r:id="rId23"/>
    <p:sldId id="1569" r:id="rId24"/>
    <p:sldId id="1506" r:id="rId25"/>
    <p:sldId id="1061" r:id="rId26"/>
    <p:sldId id="1385" r:id="rId27"/>
    <p:sldId id="1386" r:id="rId28"/>
    <p:sldId id="1387" r:id="rId29"/>
    <p:sldId id="1388" r:id="rId30"/>
    <p:sldId id="1389" r:id="rId31"/>
    <p:sldId id="1009" r:id="rId32"/>
    <p:sldId id="1570" r:id="rId33"/>
    <p:sldId id="1460" r:id="rId34"/>
    <p:sldId id="1539" r:id="rId35"/>
    <p:sldId id="1541" r:id="rId36"/>
    <p:sldId id="1542" r:id="rId37"/>
    <p:sldId id="1540" r:id="rId38"/>
    <p:sldId id="1561" r:id="rId39"/>
    <p:sldId id="1562" r:id="rId40"/>
    <p:sldId id="1370" r:id="rId41"/>
    <p:sldId id="1556" r:id="rId42"/>
    <p:sldId id="1371" r:id="rId43"/>
    <p:sldId id="257" r:id="rId44"/>
    <p:sldId id="1558" r:id="rId45"/>
    <p:sldId id="1576" r:id="rId46"/>
    <p:sldId id="1575" r:id="rId47"/>
    <p:sldId id="1550" r:id="rId48"/>
    <p:sldId id="1551" r:id="rId49"/>
    <p:sldId id="1395" r:id="rId50"/>
    <p:sldId id="1557" r:id="rId51"/>
    <p:sldId id="1577" r:id="rId52"/>
    <p:sldId id="1578" r:id="rId53"/>
    <p:sldId id="1574" r:id="rId54"/>
    <p:sldId id="976" r:id="rId55"/>
    <p:sldId id="1552" r:id="rId56"/>
    <p:sldId id="1543" r:id="rId57"/>
    <p:sldId id="1544" r:id="rId58"/>
    <p:sldId id="1545" r:id="rId59"/>
    <p:sldId id="1587" r:id="rId60"/>
    <p:sldId id="1547" r:id="rId61"/>
    <p:sldId id="1579" r:id="rId62"/>
    <p:sldId id="1580" r:id="rId63"/>
    <p:sldId id="1581" r:id="rId64"/>
    <p:sldId id="1582" r:id="rId65"/>
    <p:sldId id="1533" r:id="rId66"/>
    <p:sldId id="1583" r:id="rId67"/>
    <p:sldId id="1584" r:id="rId68"/>
    <p:sldId id="1538" r:id="rId69"/>
    <p:sldId id="1585" r:id="rId70"/>
    <p:sldId id="1586" r:id="rId71"/>
    <p:sldId id="1571" r:id="rId72"/>
    <p:sldId id="1559" r:id="rId73"/>
    <p:sldId id="1560" r:id="rId74"/>
    <p:sldId id="1438" r:id="rId75"/>
    <p:sldId id="1520" r:id="rId76"/>
    <p:sldId id="1521" r:id="rId77"/>
    <p:sldId id="1522" r:id="rId78"/>
    <p:sldId id="1546" r:id="rId79"/>
    <p:sldId id="1523" r:id="rId80"/>
    <p:sldId id="1564" r:id="rId81"/>
    <p:sldId id="1451" r:id="rId82"/>
    <p:sldId id="1372" r:id="rId83"/>
    <p:sldId id="1322" r:id="rId84"/>
    <p:sldId id="1553" r:id="rId85"/>
    <p:sldId id="1554" r:id="rId86"/>
    <p:sldId id="1555" r:id="rId87"/>
    <p:sldId id="1510" r:id="rId88"/>
    <p:sldId id="781" r:id="rId89"/>
  </p:sldIdLst>
  <p:sldSz cx="12192000" cy="6858000"/>
  <p:notesSz cx="6808788" cy="9940925"/>
  <p:embeddedFontLst>
    <p:embeddedFont>
      <p:font typeface="Arial Cyr" panose="020B0604020202020204" pitchFamily="34" charset="0"/>
      <p:regular r:id="rId92"/>
      <p:bold r:id="rId93"/>
      <p:italic r:id="rId94"/>
      <p:boldItalic r:id="rId95"/>
    </p:embeddedFont>
    <p:embeddedFont>
      <p:font typeface="Calibri" panose="020F0502020204030204" pitchFamily="34" charset="0"/>
      <p:regular r:id="rId96"/>
      <p:bold r:id="rId97"/>
      <p:italic r:id="rId98"/>
      <p:boldItalic r:id="rId99"/>
    </p:embeddedFont>
    <p:embeddedFont>
      <p:font typeface="Cambria" panose="02040503050406030204" pitchFamily="18" charset="0"/>
      <p:regular r:id="rId100"/>
      <p:bold r:id="rId101"/>
      <p:italic r:id="rId102"/>
      <p:boldItalic r:id="rId103"/>
    </p:embeddedFont>
    <p:embeddedFont>
      <p:font typeface="Cambria Math" panose="02040503050406030204" pitchFamily="18" charset="0"/>
      <p:regular r:id="rId104"/>
    </p:embeddedFont>
    <p:embeddedFont>
      <p:font typeface="Gotham Pro" panose="02000503040000020004" charset="0"/>
      <p:regular r:id="rId105"/>
      <p:bold r:id="rId106"/>
      <p:italic r:id="rId107"/>
      <p:boldItalic r:id="rId108"/>
    </p:embeddedFont>
    <p:embeddedFont>
      <p:font typeface="Wingdings 2" panose="05020102010507070707" pitchFamily="18" charset="2"/>
      <p:regular r:id="rId10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  <p15:guide id="3" orient="horz" pos="3110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53" userDrawn="1">
          <p15:clr>
            <a:srgbClr val="A4A3A4"/>
          </p15:clr>
        </p15:guide>
        <p15:guide id="7" pos="21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545"/>
    <a:srgbClr val="EF9715"/>
    <a:srgbClr val="D0CECE"/>
    <a:srgbClr val="534F4F"/>
    <a:srgbClr val="6EAA2E"/>
    <a:srgbClr val="B51BB1"/>
    <a:srgbClr val="005F81"/>
    <a:srgbClr val="394659"/>
    <a:srgbClr val="474343"/>
    <a:srgbClr val="F5B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6374" autoAdjust="0"/>
  </p:normalViewPr>
  <p:slideViewPr>
    <p:cSldViewPr snapToGrid="0">
      <p:cViewPr varScale="1">
        <p:scale>
          <a:sx n="114" d="100"/>
          <a:sy n="114" d="100"/>
        </p:scale>
        <p:origin x="480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32"/>
        <p:guide pos="2145"/>
        <p:guide orient="horz" pos="3110"/>
        <p:guide pos="2141"/>
        <p:guide orient="horz" pos="3153"/>
        <p:guide pos="21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font" Target="fonts/font16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font" Target="fonts/font11.fntdata"/><Relationship Id="rId110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font" Target="fonts/font9.fntdata"/><Relationship Id="rId105" Type="http://schemas.openxmlformats.org/officeDocument/2006/relationships/font" Target="fonts/font14.fntdata"/><Relationship Id="rId113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font" Target="fonts/font12.fntdata"/><Relationship Id="rId108" Type="http://schemas.openxmlformats.org/officeDocument/2006/relationships/font" Target="fonts/font17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handoutMaster" Target="handoutMasters/handoutMaster1.xml"/><Relationship Id="rId96" Type="http://schemas.openxmlformats.org/officeDocument/2006/relationships/font" Target="fonts/font5.fntdata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font" Target="fonts/font15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18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6.fntdata"/><Relationship Id="rId104" Type="http://schemas.openxmlformats.org/officeDocument/2006/relationships/font" Target="fonts/font13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5\&#1050;%20&#1087;&#1088;&#1086;&#1077;&#1082;&#1090;&#1091;%20&#1047;&#1072;&#1082;&#1086;&#1085;&#1072;%202025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5-2027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ИТОГО!$A$3</c:f>
              <c:strCache>
                <c:ptCount val="1"/>
                <c:pt idx="0">
                  <c:v>Валовой региональный продукт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33-4D82-A7C8-AEDBECEED3BB}"/>
              </c:ext>
            </c:extLst>
          </c:dPt>
          <c:dLbls>
            <c:dLbl>
              <c:idx val="0"/>
              <c:layout>
                <c:manualLayout>
                  <c:x val="1.8518518518518493E-2"/>
                  <c:y val="-2.7693505644955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33-4D82-A7C8-AEDBECEED3BB}"/>
                </c:ext>
              </c:extLst>
            </c:dLbl>
            <c:dLbl>
              <c:idx val="1"/>
              <c:layout>
                <c:manualLayout>
                  <c:x val="2.2792022792022793E-2"/>
                  <c:y val="-1.5105548533612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33-4D82-A7C8-AEDBECEED3BB}"/>
                </c:ext>
              </c:extLst>
            </c:dLbl>
            <c:dLbl>
              <c:idx val="2"/>
              <c:layout>
                <c:manualLayout>
                  <c:x val="1.282051282051282E-2"/>
                  <c:y val="-5.0351828445373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33-4D82-A7C8-AEDBECEED3BB}"/>
                </c:ext>
              </c:extLst>
            </c:dLbl>
            <c:dLbl>
              <c:idx val="3"/>
              <c:layout>
                <c:manualLayout>
                  <c:x val="1.4245014245014245E-2"/>
                  <c:y val="-1.5105548533612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33-4D82-A7C8-AEDBECEED3BB}"/>
                </c:ext>
              </c:extLst>
            </c:dLbl>
            <c:dLbl>
              <c:idx val="4"/>
              <c:layout>
                <c:manualLayout>
                  <c:x val="1.5669515669515671E-2"/>
                  <c:y val="-1.2587957111343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33-4D82-A7C8-AEDBECEED3BB}"/>
                </c:ext>
              </c:extLst>
            </c:dLbl>
            <c:dLbl>
              <c:idx val="5"/>
              <c:layout>
                <c:manualLayout>
                  <c:x val="2.1367521367521368E-2"/>
                  <c:y val="-1.0070365689074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233-4D82-A7C8-AEDBECEED3B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ИТОГО!$C$3:$H$3</c:f>
              <c:numCache>
                <c:formatCode>#,##0.0</c:formatCode>
                <c:ptCount val="6"/>
                <c:pt idx="0">
                  <c:v>792.82319999999993</c:v>
                </c:pt>
                <c:pt idx="1">
                  <c:v>877.11498753132491</c:v>
                </c:pt>
                <c:pt idx="2">
                  <c:v>969.860070210034</c:v>
                </c:pt>
                <c:pt idx="3">
                  <c:v>1010.4615499320799</c:v>
                </c:pt>
                <c:pt idx="4">
                  <c:v>1048.2616203662501</c:v>
                </c:pt>
                <c:pt idx="5">
                  <c:v>1093.2749136493799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33-4D82-A7C8-AEDBECEED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7419016"/>
        <c:axId val="1"/>
        <c:axId val="0"/>
      </c:bar3DChart>
      <c:catAx>
        <c:axId val="177419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74190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ИТОГО!$A$5</c:f>
              <c:strCache>
                <c:ptCount val="1"/>
                <c:pt idx="0">
                  <c:v>ВРП на душу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7B-42E7-BADE-4CA9AE9A7961}"/>
              </c:ext>
            </c:extLst>
          </c:dPt>
          <c:dLbls>
            <c:dLbl>
              <c:idx val="0"/>
              <c:layout>
                <c:manualLayout>
                  <c:x val="1.6122277259545237E-2"/>
                  <c:y val="-1.022435412976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7B-42E7-BADE-4CA9AE9A7961}"/>
                </c:ext>
              </c:extLst>
            </c:dLbl>
            <c:dLbl>
              <c:idx val="1"/>
              <c:layout>
                <c:manualLayout>
                  <c:x val="1.6122277259545237E-2"/>
                  <c:y val="-7.6682655973226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7B-42E7-BADE-4CA9AE9A7961}"/>
                </c:ext>
              </c:extLst>
            </c:dLbl>
            <c:dLbl>
              <c:idx val="2"/>
              <c:layout>
                <c:manualLayout>
                  <c:x val="1.3190954121446103E-2"/>
                  <c:y val="-7.6682655973226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7B-42E7-BADE-4CA9AE9A7961}"/>
                </c:ext>
              </c:extLst>
            </c:dLbl>
            <c:dLbl>
              <c:idx val="3"/>
              <c:layout>
                <c:manualLayout>
                  <c:x val="1.7587938828594805E-2"/>
                  <c:y val="-1.2837581764809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7B-42E7-BADE-4CA9AE9A7961}"/>
                </c:ext>
              </c:extLst>
            </c:dLbl>
            <c:dLbl>
              <c:idx val="4"/>
              <c:layout>
                <c:manualLayout>
                  <c:x val="2.0519261966693937E-2"/>
                  <c:y val="-1.5393488410166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7B-42E7-BADE-4CA9AE9A7961}"/>
                </c:ext>
              </c:extLst>
            </c:dLbl>
            <c:dLbl>
              <c:idx val="5"/>
              <c:layout>
                <c:manualLayout>
                  <c:x val="2.051926196669383E-2"/>
                  <c:y val="-1.7550335953454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27B-42E7-BADE-4CA9AE9A796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ИТОГО!$C$5:$H$5</c:f>
              <c:numCache>
                <c:formatCode>#,##0.0</c:formatCode>
                <c:ptCount val="6"/>
                <c:pt idx="0">
                  <c:v>696.61998066953686</c:v>
                </c:pt>
                <c:pt idx="1">
                  <c:v>778.75786871288733</c:v>
                </c:pt>
                <c:pt idx="2">
                  <c:v>868.81668925023212</c:v>
                </c:pt>
                <c:pt idx="3">
                  <c:v>914.27936114013744</c:v>
                </c:pt>
                <c:pt idx="4">
                  <c:v>956.2685827095878</c:v>
                </c:pt>
                <c:pt idx="5">
                  <c:v>1005.1254147737243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7B-42E7-BADE-4CA9AE9A7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0101488"/>
        <c:axId val="1"/>
        <c:axId val="0"/>
      </c:bar3DChart>
      <c:catAx>
        <c:axId val="18010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1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0101488"/>
        <c:crosses val="autoZero"/>
        <c:crossBetween val="between"/>
        <c:minorUnit val="1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ИТОГО!$A$6</c:f>
              <c:strCache>
                <c:ptCount val="1"/>
                <c:pt idx="0">
                  <c:v>Численность населения (в среднегодовом исчислении)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6458333333333343E-2"/>
                  <c:y val="7.0700937631752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3F-446B-A958-821C0217C4F8}"/>
                </c:ext>
              </c:extLst>
            </c:dLbl>
            <c:dLbl>
              <c:idx val="1"/>
              <c:layout>
                <c:manualLayout>
                  <c:x val="-1.9791666666666666E-2"/>
                  <c:y val="-8.9554521000219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93F-446B-A958-821C0217C4F8}"/>
                </c:ext>
              </c:extLst>
            </c:dLbl>
            <c:dLbl>
              <c:idx val="2"/>
              <c:layout>
                <c:manualLayout>
                  <c:x val="-1.7708333333333333E-2"/>
                  <c:y val="-8.0127729315986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3F-446B-A958-821C0217C4F8}"/>
                </c:ext>
              </c:extLst>
            </c:dLbl>
            <c:dLbl>
              <c:idx val="3"/>
              <c:layout>
                <c:manualLayout>
                  <c:x val="-2.0833333333333409E-2"/>
                  <c:y val="-7.5414333473869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3F-446B-A958-821C0217C4F8}"/>
                </c:ext>
              </c:extLst>
            </c:dLbl>
            <c:dLbl>
              <c:idx val="4"/>
              <c:layout>
                <c:manualLayout>
                  <c:x val="-4.2708333333333334E-2"/>
                  <c:y val="-0.10369470852657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93F-446B-A958-821C0217C4F8}"/>
                </c:ext>
              </c:extLst>
            </c:dLbl>
            <c:dLbl>
              <c:idx val="5"/>
              <c:layout>
                <c:manualLayout>
                  <c:x val="-2.9166666666666667E-2"/>
                  <c:y val="-0.10369470852657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3F-446B-A958-821C0217C4F8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ИТОГО!$C$6:$H$6</c:f>
              <c:numCache>
                <c:formatCode>#,##0.0</c:formatCode>
                <c:ptCount val="6"/>
                <c:pt idx="0">
                  <c:v>1132.2</c:v>
                </c:pt>
                <c:pt idx="1">
                  <c:v>1121.3</c:v>
                </c:pt>
                <c:pt idx="2">
                  <c:v>1111.7</c:v>
                </c:pt>
                <c:pt idx="3">
                  <c:v>1100.5999999999999</c:v>
                </c:pt>
                <c:pt idx="4">
                  <c:v>1091.9000000000001</c:v>
                </c:pt>
                <c:pt idx="5">
                  <c:v>1083.5999999999999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3F-446B-A958-821C0217C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416392"/>
        <c:axId val="1"/>
      </c:lineChart>
      <c:catAx>
        <c:axId val="177416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108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0"/>
        <c:majorTickMark val="out"/>
        <c:minorTickMark val="none"/>
        <c:tickLblPos val="none"/>
        <c:crossAx val="177416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ИТОГО!$A$7</c:f>
              <c:strCache>
                <c:ptCount val="1"/>
                <c:pt idx="0">
                  <c:v>Индекс потребительских цен на товары и услуги, на конец года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791666666666667E-2"/>
                  <c:y val="8.4841125158102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27-4FB0-9C0B-A849B065D324}"/>
                </c:ext>
              </c:extLst>
            </c:dLbl>
            <c:dLbl>
              <c:idx val="1"/>
              <c:layout>
                <c:manualLayout>
                  <c:x val="-1.7708333333333333E-2"/>
                  <c:y val="-8.9554521000219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27-4FB0-9C0B-A849B065D324}"/>
                </c:ext>
              </c:extLst>
            </c:dLbl>
            <c:dLbl>
              <c:idx val="2"/>
              <c:layout>
                <c:manualLayout>
                  <c:x val="-1.9791666666666742E-2"/>
                  <c:y val="-8.9554521000219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27-4FB0-9C0B-A849B065D324}"/>
                </c:ext>
              </c:extLst>
            </c:dLbl>
            <c:dLbl>
              <c:idx val="3"/>
              <c:layout>
                <c:manualLayout>
                  <c:x val="-2.9166666666666743E-2"/>
                  <c:y val="-0.10369470852657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27-4FB0-9C0B-A849B065D324}"/>
                </c:ext>
              </c:extLst>
            </c:dLbl>
            <c:dLbl>
              <c:idx val="4"/>
              <c:layout>
                <c:manualLayout>
                  <c:x val="-2.2916666666666665E-2"/>
                  <c:y val="-8.9554521000219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27-4FB0-9C0B-A849B065D324}"/>
                </c:ext>
              </c:extLst>
            </c:dLbl>
            <c:dLbl>
              <c:idx val="5"/>
              <c:layout>
                <c:manualLayout>
                  <c:x val="-2.0833333333333485E-2"/>
                  <c:y val="-9.89813126844534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84899934383202E-2"/>
                      <c:h val="0.129217932578398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A427-4FB0-9C0B-A849B065D324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ИТОГО!$C$7:$H$7</c:f>
              <c:numCache>
                <c:formatCode>#,##0.0</c:formatCode>
                <c:ptCount val="6"/>
                <c:pt idx="0">
                  <c:v>112.96</c:v>
                </c:pt>
                <c:pt idx="1">
                  <c:v>106.69</c:v>
                </c:pt>
                <c:pt idx="2">
                  <c:v>107</c:v>
                </c:pt>
                <c:pt idx="3">
                  <c:v>103.9</c:v>
                </c:pt>
                <c:pt idx="4">
                  <c:v>104.6</c:v>
                </c:pt>
                <c:pt idx="5">
                  <c:v>105.6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27-4FB0-9C0B-A849B065D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185608"/>
        <c:axId val="1"/>
      </c:lineChart>
      <c:catAx>
        <c:axId val="180185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14"/>
          <c:min val="103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80185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ИТОГО!$A$8</c:f>
              <c:strCache>
                <c:ptCount val="1"/>
                <c:pt idx="0">
                  <c:v>Ввод в действие жилых домов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1250000000000007E-2"/>
                  <c:y val="-0.109862671660424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E3-4B79-B91B-0C48E89BA8D3}"/>
                </c:ext>
              </c:extLst>
            </c:dLbl>
            <c:dLbl>
              <c:idx val="1"/>
              <c:layout>
                <c:manualLayout>
                  <c:x val="-3.0208333333333334E-2"/>
                  <c:y val="-9.488139825218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4E3-4B79-B91B-0C48E89BA8D3}"/>
                </c:ext>
              </c:extLst>
            </c:dLbl>
            <c:dLbl>
              <c:idx val="2"/>
              <c:layout>
                <c:manualLayout>
                  <c:x val="-3.229166666666667E-2"/>
                  <c:y val="-0.104868913857677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4E3-4B79-B91B-0C48E89BA8D3}"/>
                </c:ext>
              </c:extLst>
            </c:dLbl>
            <c:dLbl>
              <c:idx val="3"/>
              <c:layout>
                <c:manualLayout>
                  <c:x val="-2.9166666666666743E-2"/>
                  <c:y val="-0.104868913857677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4E3-4B79-B91B-0C48E89BA8D3}"/>
                </c:ext>
              </c:extLst>
            </c:dLbl>
            <c:dLbl>
              <c:idx val="4"/>
              <c:layout>
                <c:manualLayout>
                  <c:x val="-2.8125000000000001E-2"/>
                  <c:y val="7.4906367041198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4E3-4B79-B91B-0C48E89BA8D3}"/>
                </c:ext>
              </c:extLst>
            </c:dLbl>
            <c:dLbl>
              <c:idx val="5"/>
              <c:layout>
                <c:manualLayout>
                  <c:x val="-3.0208333333333486E-2"/>
                  <c:y val="4.9937578027465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4E3-4B79-B91B-0C48E89BA8D3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ИТОГО!$C$8:$H$8</c:f>
              <c:numCache>
                <c:formatCode>#,##0.0</c:formatCode>
                <c:ptCount val="6"/>
                <c:pt idx="0">
                  <c:v>755.4</c:v>
                </c:pt>
                <c:pt idx="1">
                  <c:v>770.9</c:v>
                </c:pt>
                <c:pt idx="2">
                  <c:v>800</c:v>
                </c:pt>
                <c:pt idx="3">
                  <c:v>800</c:v>
                </c:pt>
                <c:pt idx="4">
                  <c:v>820</c:v>
                </c:pt>
                <c:pt idx="5">
                  <c:v>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E3-4B79-B91B-0C48E89BA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187904"/>
        <c:axId val="1"/>
      </c:lineChart>
      <c:catAx>
        <c:axId val="18018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830"/>
          <c:min val="75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80187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ИТОГО!$A$9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541666666666668E-2"/>
                  <c:y val="-7.990012484394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15-4E78-94C9-8265BD89B20B}"/>
                </c:ext>
              </c:extLst>
            </c:dLbl>
            <c:dLbl>
              <c:idx val="1"/>
              <c:layout>
                <c:manualLayout>
                  <c:x val="-3.6458333333333336E-2"/>
                  <c:y val="-9.488139825218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15-4E78-94C9-8265BD89B20B}"/>
                </c:ext>
              </c:extLst>
            </c:dLbl>
            <c:dLbl>
              <c:idx val="2"/>
              <c:layout>
                <c:manualLayout>
                  <c:x val="-3.3333333333333409E-2"/>
                  <c:y val="-6.9912609238451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15-4E78-94C9-8265BD89B20B}"/>
                </c:ext>
              </c:extLst>
            </c:dLbl>
            <c:dLbl>
              <c:idx val="3"/>
              <c:layout>
                <c:manualLayout>
                  <c:x val="-3.1250000000000076E-2"/>
                  <c:y val="-8.9887640449438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15-4E78-94C9-8265BD89B20B}"/>
                </c:ext>
              </c:extLst>
            </c:dLbl>
            <c:dLbl>
              <c:idx val="4"/>
              <c:layout>
                <c:manualLayout>
                  <c:x val="-3.5416666666666666E-2"/>
                  <c:y val="-8.98876404494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15-4E78-94C9-8265BD89B20B}"/>
                </c:ext>
              </c:extLst>
            </c:dLbl>
            <c:dLbl>
              <c:idx val="5"/>
              <c:layout>
                <c:manualLayout>
                  <c:x val="-2.1875000000000151E-2"/>
                  <c:y val="6.9912609238451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015-4E78-94C9-8265BD89B20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ИТОГО!$C$9:$H$9</c:f>
              <c:numCache>
                <c:formatCode>#,##0.0</c:formatCode>
                <c:ptCount val="6"/>
                <c:pt idx="0">
                  <c:v>166.2</c:v>
                </c:pt>
                <c:pt idx="1">
                  <c:v>187.205107</c:v>
                </c:pt>
                <c:pt idx="2">
                  <c:v>216.08673649774599</c:v>
                </c:pt>
                <c:pt idx="3">
                  <c:v>232.60008490090402</c:v>
                </c:pt>
                <c:pt idx="4">
                  <c:v>246.41839074469701</c:v>
                </c:pt>
                <c:pt idx="5">
                  <c:v>262.57111625801201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15-4E78-94C9-8265BD89B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182000"/>
        <c:axId val="1"/>
      </c:lineChart>
      <c:catAx>
        <c:axId val="180182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80"/>
          <c:min val="16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80182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3580353467587036E-2"/>
          <c:y val="3.1503512035314693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стр-ры'!$L$5</c:f>
              <c:strCache>
                <c:ptCount val="1"/>
                <c:pt idx="0">
                  <c:v>прочие налоговые и неналоговые 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'данные для стр-ры'!$M$5:$Q$5</c:f>
              <c:numCache>
                <c:formatCode>General</c:formatCode>
                <c:ptCount val="5"/>
                <c:pt idx="0">
                  <c:v>24.499999999999993</c:v>
                </c:pt>
                <c:pt idx="1">
                  <c:v>29.200000000000003</c:v>
                </c:pt>
                <c:pt idx="2">
                  <c:v>20.9</c:v>
                </c:pt>
                <c:pt idx="3">
                  <c:v>21.099999999999991</c:v>
                </c:pt>
                <c:pt idx="4">
                  <c:v>21.400000000000006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B4-4B06-A241-2F7FD74611B0}"/>
            </c:ext>
          </c:extLst>
        </c:ser>
        <c:ser>
          <c:idx val="1"/>
          <c:order val="1"/>
          <c:tx>
            <c:strRef>
              <c:f>'данные для стр-ры'!$L$6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'данные для стр-ры'!$M$6:$Q$6</c:f>
              <c:numCache>
                <c:formatCode>0.0</c:formatCode>
                <c:ptCount val="5"/>
                <c:pt idx="0">
                  <c:v>6</c:v>
                </c:pt>
                <c:pt idx="1">
                  <c:v>6.4</c:v>
                </c:pt>
                <c:pt idx="2">
                  <c:v>6.3</c:v>
                </c:pt>
                <c:pt idx="3">
                  <c:v>6.3</c:v>
                </c:pt>
                <c:pt idx="4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2B4-4B06-A241-2F7FD74611B0}"/>
            </c:ext>
          </c:extLst>
        </c:ser>
        <c:ser>
          <c:idx val="2"/>
          <c:order val="2"/>
          <c:tx>
            <c:strRef>
              <c:f>'данные для стр-ры'!$L$7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'данные для стр-ры'!$M$7:$Q$7</c:f>
            </c:numRef>
          </c:val>
          <c:extLst>
            <c:ext xmlns:c16="http://schemas.microsoft.com/office/drawing/2014/chart" uri="{C3380CC4-5D6E-409C-BE32-E72D297353CC}">
              <c16:uniqueId val="{0000000F-E2B4-4B06-A241-2F7FD74611B0}"/>
            </c:ext>
          </c:extLst>
        </c:ser>
        <c:ser>
          <c:idx val="3"/>
          <c:order val="3"/>
          <c:tx>
            <c:strRef>
              <c:f>'данные для стр-ры'!$L$8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71899E81-D69A-43F7-9CB2-9E0210B44761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'данные для стр-ры'!$M$8:$Q$8</c:f>
              <c:numCache>
                <c:formatCode>0.0</c:formatCode>
                <c:ptCount val="5"/>
                <c:pt idx="0">
                  <c:v>18</c:v>
                </c:pt>
                <c:pt idx="1">
                  <c:v>21.9</c:v>
                </c:pt>
                <c:pt idx="2">
                  <c:v>23.3</c:v>
                </c:pt>
                <c:pt idx="3">
                  <c:v>27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2B4-4B06-A241-2F7FD74611B0}"/>
            </c:ext>
          </c:extLst>
        </c:ser>
        <c:ser>
          <c:idx val="4"/>
          <c:order val="4"/>
          <c:tx>
            <c:strRef>
              <c:f>'данные для стр-ры'!$L$9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4.32309630369309E-3"/>
                  <c:y val="2.2036980482523115E-3"/>
                </c:manualLayout>
              </c:layout>
              <c:tx>
                <c:rich>
                  <a:bodyPr/>
                  <a:lstStyle/>
                  <a:p>
                    <a:r>
                      <a:rPr lang="en-US" sz="2000" b="0" dirty="0"/>
                      <a:t>44,1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25E1354F-D628-49B5-99B0-826896393795}" type="VALUE">
                      <a:rPr lang="en-US" sz="2000" b="0" baseline="0"/>
                      <a:pPr/>
                      <a:t>[ЗНАЧЕНИЕ]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000" b="0" dirty="0"/>
                      <a:t>35,7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B4-4B06-A241-2F7FD74611B0}"/>
                </c:ext>
              </c:extLst>
            </c:dLbl>
            <c:dLbl>
              <c:idx val="3"/>
              <c:layout>
                <c:manualLayout>
                  <c:x val="3.242322227769738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2000" b="0" dirty="0"/>
                      <a:t>37,2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B4-4B06-A241-2F7FD74611B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2000" b="0" dirty="0"/>
                      <a:t>38,4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'данные для стр-ры'!$M$9:$Q$9</c:f>
              <c:numCache>
                <c:formatCode>0.0</c:formatCode>
                <c:ptCount val="5"/>
                <c:pt idx="0">
                  <c:v>44.1</c:v>
                </c:pt>
                <c:pt idx="1">
                  <c:v>30</c:v>
                </c:pt>
                <c:pt idx="2">
                  <c:v>35.700000000000003</c:v>
                </c:pt>
                <c:pt idx="3">
                  <c:v>37.200000000000003</c:v>
                </c:pt>
                <c:pt idx="4">
                  <c:v>38.4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2B4-4B06-A241-2F7FD746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704512"/>
        <c:axId val="112431872"/>
        <c:axId val="0"/>
      </c:bar3DChart>
      <c:catAx>
        <c:axId val="11270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431872"/>
        <c:crosses val="autoZero"/>
        <c:auto val="1"/>
        <c:lblAlgn val="ctr"/>
        <c:lblOffset val="100"/>
        <c:noMultiLvlLbl val="0"/>
      </c:catAx>
      <c:valAx>
        <c:axId val="11243187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70451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54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'2023-2025'!$A$8</c:f>
              <c:strCache>
                <c:ptCount val="1"/>
                <c:pt idx="0">
                  <c:v>Дотации и гранты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47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'2023-2025'!$Q$5:$S$5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'2023-2025'!$Q$8:$S$8</c:f>
              <c:numCache>
                <c:formatCode>_-* #,##0.0_р_._-;\-* #,##0.0_р_._-;_-* "-"??_р_._-;_-@_-</c:formatCode>
                <c:ptCount val="3"/>
                <c:pt idx="0">
                  <c:v>3.0368914</c:v>
                </c:pt>
                <c:pt idx="1">
                  <c:v>4.5930241610000007</c:v>
                </c:pt>
                <c:pt idx="2">
                  <c:v>3.8551451906900005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1F-4BE2-9542-F4A13AD829F8}"/>
            </c:ext>
          </c:extLst>
        </c:ser>
        <c:ser>
          <c:idx val="3"/>
          <c:order val="1"/>
          <c:tx>
            <c:strRef>
              <c:f>'2023-2025'!$A$9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 flip="none" rotWithShape="1">
              <a:gsLst>
                <a:gs pos="51391">
                  <a:srgbClr val="7DB6DF"/>
                </a:gs>
                <a:gs pos="1000">
                  <a:schemeClr val="accent5">
                    <a:lumMod val="20000"/>
                    <a:lumOff val="80000"/>
                  </a:schemeClr>
                </a:gs>
                <a:gs pos="100000">
                  <a:srgbClr val="0070C0"/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'2023-2025'!$Q$5:$S$5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'2023-2025'!$Q$9:$S$9</c:f>
              <c:numCache>
                <c:formatCode>_-* #,##0.0_р_._-;\-* #,##0.0_р_._-;_-* "-"??_р_._-;_-@_-</c:formatCode>
                <c:ptCount val="3"/>
                <c:pt idx="0">
                  <c:v>8.0084050508600004</c:v>
                </c:pt>
                <c:pt idx="1">
                  <c:v>12.013677777669999</c:v>
                </c:pt>
                <c:pt idx="2">
                  <c:v>5.17137312935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1F-4BE2-9542-F4A13AD829F8}"/>
            </c:ext>
          </c:extLst>
        </c:ser>
        <c:ser>
          <c:idx val="1"/>
          <c:order val="2"/>
          <c:tx>
            <c:strRef>
              <c:f>'2023-2025'!$A$10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 flip="none" rotWithShape="1">
              <a:gsLst>
                <a:gs pos="53400">
                  <a:schemeClr val="accent3">
                    <a:lumMod val="60000"/>
                    <a:lumOff val="40000"/>
                  </a:schemeClr>
                </a:gs>
                <a:gs pos="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'2023-2025'!$Q$5:$S$5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'2023-2025'!$Q$10:$S$10</c:f>
              <c:numCache>
                <c:formatCode>_-* #,##0.0_р_._-;\-* #,##0.0_р_._-;_-* "-"??_р_._-;_-@_-</c:formatCode>
                <c:ptCount val="3"/>
                <c:pt idx="0">
                  <c:v>14.670180247160001</c:v>
                </c:pt>
                <c:pt idx="1">
                  <c:v>16.236931626299999</c:v>
                </c:pt>
                <c:pt idx="2">
                  <c:v>19.016455190460004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1F-4BE2-9542-F4A13AD829F8}"/>
            </c:ext>
          </c:extLst>
        </c:ser>
        <c:ser>
          <c:idx val="2"/>
          <c:order val="3"/>
          <c:tx>
            <c:strRef>
              <c:f>'2023-2025'!$A$11</c:f>
              <c:strCache>
                <c:ptCount val="1"/>
                <c:pt idx="0">
                  <c:v>Иные  межбюджетные  трансферты 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2700">
                  <a:srgbClr val="FFC000"/>
                </a:gs>
                <a:gs pos="100000">
                  <a:srgbClr val="FFC000"/>
                </a:gs>
              </a:gsLst>
              <a:lin ang="2700000" scaled="1"/>
            </a:gradFill>
            <a:ln>
              <a:solidFill>
                <a:schemeClr val="bg1"/>
              </a:solidFill>
            </a:ln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'2023-2025'!$Q$5:$S$5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'2023-2025'!$Q$11:$S$11</c:f>
              <c:numCache>
                <c:formatCode>_-* #,##0.0_р_._-;\-* #,##0.0_р_._-;_-* "-"??_р_._-;_-@_-</c:formatCode>
                <c:ptCount val="3"/>
                <c:pt idx="0">
                  <c:v>2.6790013125399996</c:v>
                </c:pt>
                <c:pt idx="1">
                  <c:v>2.3268873406699999</c:v>
                </c:pt>
                <c:pt idx="2">
                  <c:v>1.8126889527399999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1F-4BE2-9542-F4A13AD82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924224"/>
        <c:axId val="255789888"/>
        <c:axId val="0"/>
      </c:bar3DChart>
      <c:catAx>
        <c:axId val="25592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255789888"/>
        <c:crosses val="autoZero"/>
        <c:auto val="1"/>
        <c:lblAlgn val="ctr"/>
        <c:lblOffset val="100"/>
        <c:noMultiLvlLbl val="0"/>
      </c:catAx>
      <c:valAx>
        <c:axId val="255789888"/>
        <c:scaling>
          <c:orientation val="minMax"/>
        </c:scaling>
        <c:delete val="0"/>
        <c:axPos val="l"/>
        <c:majorGridlines/>
        <c:numFmt formatCode="_-* #,##0.0_р_._-;\-* #,##0.0_р_._-;_-* &quot;-&quot;??_р_._-;_-@_-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25592422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chemeClr val="tx1">
                  <a:lumMod val="75000"/>
                  <a:lumOff val="2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8.4442751623247155E-3"/>
                  <c:y val="1.66600376065907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49,7%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06681636169297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2.9990313362474384E-3"/>
                  <c:y val="-4.888780202517944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50,3%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65529728953623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16879214.100000001</c:v>
                </c:pt>
                <c:pt idx="1">
                  <c:v>17068616.100000001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7101706036745407E-2"/>
                  <c:y val="-0.3153605504662094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</a:t>
                    </a:r>
                    <a:r>
                      <a:rPr lang="en-US" baseline="0" dirty="0"/>
                      <a:t> 715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5.5208251312335956E-2"/>
                  <c:y val="-0.3392144726617926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</a:t>
                    </a:r>
                    <a:r>
                      <a:rPr lang="en-US" baseline="0" dirty="0"/>
                      <a:t> 836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6.9791666666666516E-2"/>
                  <c:y val="-0.2896405785966052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</a:t>
                    </a:r>
                    <a:r>
                      <a:rPr lang="en-US" baseline="0" dirty="0"/>
                      <a:t> 724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17714.599999999999</c:v>
                </c:pt>
                <c:pt idx="1">
                  <c:v>18835.900000000001</c:v>
                </c:pt>
                <c:pt idx="2">
                  <c:v>15724.4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208180736"/>
        <c:axId val="230553792"/>
        <c:axId val="0"/>
      </c:bar3DChart>
      <c:catAx>
        <c:axId val="20818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30553792"/>
        <c:crosses val="autoZero"/>
        <c:auto val="0"/>
        <c:lblAlgn val="ctr"/>
        <c:lblOffset val="100"/>
        <c:noMultiLvlLbl val="0"/>
      </c:catAx>
      <c:valAx>
        <c:axId val="230553792"/>
        <c:scaling>
          <c:orientation val="minMax"/>
          <c:max val="26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208180736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86606618913328E-2"/>
          <c:y val="2.0666749989584635E-2"/>
          <c:w val="0.91569334732034913"/>
          <c:h val="0.699761529808773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92D050">
                <a:lumMod val="40000"/>
                <a:lumOff val="6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04-407E-8D21-12CFBADF3E11}"/>
            </c:ext>
          </c:extLst>
        </c:ser>
        <c:ser>
          <c:idx val="0"/>
          <c:order val="1"/>
          <c:tx>
            <c:strRef>
              <c:f>Лист1!$B$11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F2AC44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Лист1!$C$11:$Q$11</c:f>
              <c:numCache>
                <c:formatCode>#,##0</c:formatCode>
                <c:ptCount val="3"/>
                <c:pt idx="0">
                  <c:v>4400</c:v>
                </c:pt>
                <c:pt idx="1">
                  <c:v>6400</c:v>
                </c:pt>
                <c:pt idx="2">
                  <c:v>4250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04-407E-8D21-12CFBADF3E11}"/>
            </c:ext>
          </c:extLst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1622501162250154E-3"/>
                  <c:y val="-1.755313506281076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</a:t>
                    </a:r>
                    <a:r>
                      <a:rPr lang="en-US" baseline="0" dirty="0"/>
                      <a:t> 31</a:t>
                    </a:r>
                    <a:r>
                      <a:rPr lang="en-US" baseline="0"/>
                      <a:t>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04-407E-8D21-12CFBADF3E11}"/>
                </c:ext>
              </c:extLst>
            </c:dLbl>
            <c:dLbl>
              <c:idx val="1"/>
              <c:layout>
                <c:manualLayout>
                  <c:x val="0"/>
                  <c:y val="-4.17670693297175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</a:t>
                    </a:r>
                    <a:r>
                      <a:rPr lang="en-US" baseline="0" dirty="0"/>
                      <a:t> 436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704-407E-8D21-12CFBADF3E11}"/>
                </c:ext>
              </c:extLst>
            </c:dLbl>
            <c:dLbl>
              <c:idx val="2"/>
              <c:layout>
                <c:manualLayout>
                  <c:x val="-2.1208776727176921E-3"/>
                  <c:y val="-5.107502044643383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</a:t>
                    </a:r>
                    <a:r>
                      <a:rPr lang="en-US" baseline="0" dirty="0"/>
                      <a:t> 474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04-407E-8D21-12CFBADF3E11}"/>
                </c:ext>
              </c:extLst>
            </c:dLbl>
            <c:dLbl>
              <c:idx val="4"/>
              <c:layout>
                <c:manualLayout>
                  <c:x val="6.8301227991542845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13315</c:v>
                </c:pt>
                <c:pt idx="1">
                  <c:v>12436</c:v>
                </c:pt>
                <c:pt idx="2">
                  <c:v>11474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704-407E-8D21-12CFBADF3E11}"/>
            </c:ext>
          </c:extLst>
        </c:ser>
        <c:ser>
          <c:idx val="4"/>
          <c:order val="4"/>
          <c:tx>
            <c:strRef>
              <c:f>Лист1!$B$12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Лист1!$C$12:$Q$12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839680"/>
        <c:axId val="48779200"/>
      </c:barChart>
      <c:lineChart>
        <c:grouping val="standard"/>
        <c:varyColors val="0"/>
        <c:ser>
          <c:idx val="2"/>
          <c:order val="2"/>
          <c:tx>
            <c:strRef>
              <c:f>Лист1!$B$13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5.8992849774325049E-2"/>
                  <c:y val="8.576427946506667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20,6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704-407E-8D21-12CFBADF3E11}"/>
                </c:ext>
              </c:extLst>
            </c:dLbl>
            <c:dLbl>
              <c:idx val="1"/>
              <c:layout>
                <c:manualLayout>
                  <c:x val="-2.9772855903041885E-2"/>
                  <c:y val="-5.536307961504811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20,6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911972900515263E-2"/>
                      <c:h val="5.61481481481481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4704-407E-8D21-12CFBADF3E11}"/>
                </c:ext>
              </c:extLst>
            </c:dLbl>
            <c:dLbl>
              <c:idx val="2"/>
              <c:layout>
                <c:manualLayout>
                  <c:x val="-6.8684156426504226E-3"/>
                  <c:y val="-3.126925800941549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1600" b="1" i="0" u="none" strike="noStrike" kern="1200" baseline="0" dirty="0" smtClean="0">
                        <a:solidFill>
                          <a:srgbClr val="474343"/>
                        </a:solidFill>
                        <a:latin typeface="+mn-lt"/>
                        <a:ea typeface="Arial"/>
                        <a:cs typeface="Arial"/>
                      </a:defRPr>
                    </a:pPr>
                    <a:r>
                      <a:rPr lang="en-US" sz="1600" b="1" i="0" u="none" strike="noStrike" kern="1200" baseline="0" dirty="0">
                        <a:solidFill>
                          <a:srgbClr val="474343"/>
                        </a:solidFill>
                        <a:latin typeface="+mn-lt"/>
                        <a:ea typeface="Arial"/>
                        <a:cs typeface="Arial"/>
                      </a:rPr>
                      <a:t>16,7</a:t>
                    </a:r>
                  </a:p>
                </c:rich>
              </c:tx>
              <c:numFmt formatCode="0.0" sourceLinked="0"/>
              <c:spPr>
                <a:noFill/>
                <a:ln w="25400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704-407E-8D21-12CFBADF3E11}"/>
                </c:ext>
              </c:extLst>
            </c:dLbl>
            <c:dLbl>
              <c:idx val="3"/>
              <c:layout>
                <c:manualLayout>
                  <c:x val="-3.4150613995771351E-2"/>
                  <c:y val="-4.3855422796203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704-407E-8D21-12CFBADF3E11}"/>
                </c:ext>
              </c:extLst>
            </c:dLbl>
            <c:dLbl>
              <c:idx val="4"/>
              <c:layout>
                <c:manualLayout>
                  <c:x val="-3.4150613995771247E-2"/>
                  <c:y val="-4.803212972917507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8,</a:t>
                    </a:r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704-407E-8D21-12CFBADF3E11}"/>
                </c:ext>
              </c:extLst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46023</c:v>
                </c:pt>
                <c:pt idx="1">
                  <c:v>46388</c:v>
                </c:pt>
                <c:pt idx="2">
                  <c:v>46753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  <c:pt idx="0">
                  <c:v>20.6</c:v>
                </c:pt>
                <c:pt idx="1">
                  <c:v>20.6</c:v>
                </c:pt>
                <c:pt idx="2">
                  <c:v>16.7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840192"/>
        <c:axId val="48779776"/>
      </c:lineChart>
      <c:catAx>
        <c:axId val="168839680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48779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8779200"/>
        <c:scaling>
          <c:orientation val="minMax"/>
          <c:max val="26000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800">
                    <a:solidFill>
                      <a:srgbClr val="494545"/>
                    </a:solidFill>
                  </a:defRPr>
                </a:pPr>
                <a:r>
                  <a:rPr lang="ru-RU" sz="1800" dirty="0">
                    <a:solidFill>
                      <a:srgbClr val="494545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6.6087577660387378E-2"/>
              <c:y val="3.8885639295088106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168839680"/>
        <c:crosses val="autoZero"/>
        <c:crossBetween val="between"/>
      </c:valAx>
      <c:valAx>
        <c:axId val="487797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68840192"/>
        <c:crosses val="max"/>
        <c:crossBetween val="between"/>
      </c:valAx>
      <c:catAx>
        <c:axId val="1688401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48779776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4437327146567946E-2"/>
          <c:y val="0.80149181352330956"/>
          <c:w val="0.9161328973416395"/>
          <c:h val="0.177344165312669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474343"/>
          </a:solidFill>
          <a:latin typeface="+mn-lt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49 555 руб.</a:t>
          </a:r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 custLinFactNeighborX="7786" custLinFactNeighborY="593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481909" custScaleY="168793" custLinFactNeighborX="-57383" custLinFactNeighborY="-3287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69448" custLinFactY="-165443" custLinFactNeighborX="700000" custLinFactNeighborY="-20000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 custLinFactNeighborX="14740" custLinFactNeighborY="3597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482518" custLinFactNeighborX="-72214" custLinFactNeighborY="-24354">
        <dgm:presLayoutVars>
          <dgm:chMax val="0"/>
          <dgm:chPref val="0"/>
          <dgm:bulletEnabled val="1"/>
        </dgm:presLayoutVars>
      </dgm:prSet>
      <dgm:spPr/>
    </dgm:pt>
  </dgm:ptLst>
  <dgm:cxnLst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364E3393-3D6C-4A36-86C6-95FDC3540D67}" type="presOf" srcId="{4E7F4808-C894-40ED-B5BE-06D9FCD46DB9}" destId="{59E6176D-A2F1-45D4-A790-2A9C57E110E9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59939AD0-5BA7-444D-8ACC-E484B3227772}" type="presOf" srcId="{78B007E3-3A39-4585-A51E-EF3B5C893869}" destId="{EF1764DB-FE8F-4E89-9B6E-91A2DC3A6EB5}" srcOrd="0" destOrd="0" presId="urn:microsoft.com/office/officeart/2009/3/layout/StepUpProcess"/>
    <dgm:cxn modelId="{3FAF04F4-2ED1-4031-BF4E-47F93778999A}" type="presOf" srcId="{F16646FC-6848-418B-B1E3-96138E0FEEA5}" destId="{2AF64C49-9E45-4F3C-9BA6-D0A64ABAC6D7}" srcOrd="0" destOrd="0" presId="urn:microsoft.com/office/officeart/2009/3/layout/StepUpProcess"/>
    <dgm:cxn modelId="{ADA17F8E-5042-4CB3-9FB5-CDAD52D19266}" type="presParOf" srcId="{59E6176D-A2F1-45D4-A790-2A9C57E110E9}" destId="{71408DB2-FBD4-485C-BC8E-EB65B28797BE}" srcOrd="0" destOrd="0" presId="urn:microsoft.com/office/officeart/2009/3/layout/StepUpProcess"/>
    <dgm:cxn modelId="{3BAE4846-CE33-4CE2-9ED4-B8375B9F8BF9}" type="presParOf" srcId="{71408DB2-FBD4-485C-BC8E-EB65B28797BE}" destId="{71E6C355-13EB-4EBD-AC8F-05A4053FCF9E}" srcOrd="0" destOrd="0" presId="urn:microsoft.com/office/officeart/2009/3/layout/StepUpProcess"/>
    <dgm:cxn modelId="{9C233033-0D81-448B-A1D5-A6B9EA227859}" type="presParOf" srcId="{71408DB2-FBD4-485C-BC8E-EB65B28797BE}" destId="{EF1764DB-FE8F-4E89-9B6E-91A2DC3A6EB5}" srcOrd="1" destOrd="0" presId="urn:microsoft.com/office/officeart/2009/3/layout/StepUpProcess"/>
    <dgm:cxn modelId="{27AA078D-E03B-4E69-85DC-A43B03D8FC08}" type="presParOf" srcId="{71408DB2-FBD4-485C-BC8E-EB65B28797BE}" destId="{12B5FF4F-4946-49D1-9FAB-BEB33C3E8D94}" srcOrd="2" destOrd="0" presId="urn:microsoft.com/office/officeart/2009/3/layout/StepUpProcess"/>
    <dgm:cxn modelId="{B90D948C-99E3-419F-BAF1-9C47F419159A}" type="presParOf" srcId="{59E6176D-A2F1-45D4-A790-2A9C57E110E9}" destId="{E5A5AE98-0177-47ED-8AF6-C64D0ADAE841}" srcOrd="1" destOrd="0" presId="urn:microsoft.com/office/officeart/2009/3/layout/StepUpProcess"/>
    <dgm:cxn modelId="{7F5E6BF8-85EA-48A0-A03B-F779B72FCA83}" type="presParOf" srcId="{E5A5AE98-0177-47ED-8AF6-C64D0ADAE841}" destId="{26A766B6-D3A0-44F0-92C1-F3B751BB4BAD}" srcOrd="0" destOrd="0" presId="urn:microsoft.com/office/officeart/2009/3/layout/StepUpProcess"/>
    <dgm:cxn modelId="{6EF904C8-5D87-4201-9A75-E4401DF001E7}" type="presParOf" srcId="{59E6176D-A2F1-45D4-A790-2A9C57E110E9}" destId="{56C143B6-1C15-4DE4-9866-D697EF85A06B}" srcOrd="2" destOrd="0" presId="urn:microsoft.com/office/officeart/2009/3/layout/StepUpProcess"/>
    <dgm:cxn modelId="{EBB40619-B8BA-4B82-BA2D-75ED40635C9F}" type="presParOf" srcId="{56C143B6-1C15-4DE4-9866-D697EF85A06B}" destId="{39FB82EE-FE53-4555-9BD1-160163DEE653}" srcOrd="0" destOrd="0" presId="urn:microsoft.com/office/officeart/2009/3/layout/StepUpProcess"/>
    <dgm:cxn modelId="{73FE4BCB-5E21-4B9C-8646-4D2F12BC5A03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46 582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50 495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456574" custLinFactNeighborX="-64365" custLinFactNeighborY="-34574">
        <dgm:presLayoutVars>
          <dgm:chMax val="0"/>
          <dgm:chPref val="0"/>
          <dgm:bulletEnabled val="1"/>
        </dgm:presLayoutVars>
      </dgm:prSet>
      <dgm:spPr/>
    </dgm:pt>
  </dgm:ptLst>
  <dgm:cxnLst>
    <dgm:cxn modelId="{CB7AB431-5B0F-4575-BF6B-2B9B5C314BA3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722ECEC0-264C-4FCF-9BD0-27DCF58FB69E}" type="presOf" srcId="{78B007E3-3A39-4585-A51E-EF3B5C893869}" destId="{EF1764DB-FE8F-4E89-9B6E-91A2DC3A6EB5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8B3521CB-4CE8-463D-893B-800AD2842CA7}" type="presOf" srcId="{4E7F4808-C894-40ED-B5BE-06D9FCD46DB9}" destId="{59E6176D-A2F1-45D4-A790-2A9C57E110E9}" srcOrd="0" destOrd="0" presId="urn:microsoft.com/office/officeart/2009/3/layout/StepUpProcess"/>
    <dgm:cxn modelId="{25ECA1EC-609C-481F-B39C-E530AB030921}" type="presParOf" srcId="{59E6176D-A2F1-45D4-A790-2A9C57E110E9}" destId="{71408DB2-FBD4-485C-BC8E-EB65B28797BE}" srcOrd="0" destOrd="0" presId="urn:microsoft.com/office/officeart/2009/3/layout/StepUpProcess"/>
    <dgm:cxn modelId="{95F68942-BC6F-48B4-ABB6-B34E088CEA30}" type="presParOf" srcId="{71408DB2-FBD4-485C-BC8E-EB65B28797BE}" destId="{71E6C355-13EB-4EBD-AC8F-05A4053FCF9E}" srcOrd="0" destOrd="0" presId="urn:microsoft.com/office/officeart/2009/3/layout/StepUpProcess"/>
    <dgm:cxn modelId="{FE59C9D4-6747-4542-8B1B-3A48BACD473C}" type="presParOf" srcId="{71408DB2-FBD4-485C-BC8E-EB65B28797BE}" destId="{EF1764DB-FE8F-4E89-9B6E-91A2DC3A6EB5}" srcOrd="1" destOrd="0" presId="urn:microsoft.com/office/officeart/2009/3/layout/StepUpProcess"/>
    <dgm:cxn modelId="{E296C196-3384-4D35-9D19-94678B422CBD}" type="presParOf" srcId="{71408DB2-FBD4-485C-BC8E-EB65B28797BE}" destId="{12B5FF4F-4946-49D1-9FAB-BEB33C3E8D94}" srcOrd="2" destOrd="0" presId="urn:microsoft.com/office/officeart/2009/3/layout/StepUpProcess"/>
    <dgm:cxn modelId="{985E2EB4-EB69-47E0-9C3D-AAB8F0017170}" type="presParOf" srcId="{59E6176D-A2F1-45D4-A790-2A9C57E110E9}" destId="{E5A5AE98-0177-47ED-8AF6-C64D0ADAE841}" srcOrd="1" destOrd="0" presId="urn:microsoft.com/office/officeart/2009/3/layout/StepUpProcess"/>
    <dgm:cxn modelId="{FEA04E9E-6F5B-4AC5-9C56-78E6EE633474}" type="presParOf" srcId="{E5A5AE98-0177-47ED-8AF6-C64D0ADAE841}" destId="{26A766B6-D3A0-44F0-92C1-F3B751BB4BAD}" srcOrd="0" destOrd="0" presId="urn:microsoft.com/office/officeart/2009/3/layout/StepUpProcess"/>
    <dgm:cxn modelId="{868305C7-FEA8-4996-9DC0-2C903D6FC3F9}" type="presParOf" srcId="{59E6176D-A2F1-45D4-A790-2A9C57E110E9}" destId="{56C143B6-1C15-4DE4-9866-D697EF85A06B}" srcOrd="2" destOrd="0" presId="urn:microsoft.com/office/officeart/2009/3/layout/StepUpProcess"/>
    <dgm:cxn modelId="{7D162036-292C-40D6-A61A-A898C4F16914}" type="presParOf" srcId="{56C143B6-1C15-4DE4-9866-D697EF85A06B}" destId="{39FB82EE-FE53-4555-9BD1-160163DEE653}" srcOrd="0" destOrd="0" presId="urn:microsoft.com/office/officeart/2009/3/layout/StepUpProcess"/>
    <dgm:cxn modelId="{D7A21CDA-D9BF-4BD1-AE73-CB5FF3F16E1E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513028" custLinFactNeighborX="-54867" custLinFactNeighborY="-36731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6FC9614C-9EB0-4EC3-B607-AEFA85E09F1A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6E4B275-CC76-4B17-9778-38C4E0F2B64F}" type="presOf" srcId="{4E7F4808-C894-40ED-B5BE-06D9FCD46DB9}" destId="{59E6176D-A2F1-45D4-A790-2A9C57E110E9}" srcOrd="0" destOrd="0" presId="urn:microsoft.com/office/officeart/2009/3/layout/StepUpProcess"/>
    <dgm:cxn modelId="{96C5DEB5-81CB-4ED9-9182-741141BEE832}" type="presOf" srcId="{78B007E3-3A39-4585-A51E-EF3B5C893869}" destId="{EF1764DB-FE8F-4E89-9B6E-91A2DC3A6EB5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09EE378E-9425-4E21-9360-7CA4C31431B0}" type="presParOf" srcId="{59E6176D-A2F1-45D4-A790-2A9C57E110E9}" destId="{71408DB2-FBD4-485C-BC8E-EB65B28797BE}" srcOrd="0" destOrd="0" presId="urn:microsoft.com/office/officeart/2009/3/layout/StepUpProcess"/>
    <dgm:cxn modelId="{74C692AD-5F49-47D3-8C27-62BF27B79D73}" type="presParOf" srcId="{71408DB2-FBD4-485C-BC8E-EB65B28797BE}" destId="{71E6C355-13EB-4EBD-AC8F-05A4053FCF9E}" srcOrd="0" destOrd="0" presId="urn:microsoft.com/office/officeart/2009/3/layout/StepUpProcess"/>
    <dgm:cxn modelId="{2AA2C11C-39AD-470A-A8C5-570E81798ABF}" type="presParOf" srcId="{71408DB2-FBD4-485C-BC8E-EB65B28797BE}" destId="{EF1764DB-FE8F-4E89-9B6E-91A2DC3A6EB5}" srcOrd="1" destOrd="0" presId="urn:microsoft.com/office/officeart/2009/3/layout/StepUpProcess"/>
    <dgm:cxn modelId="{183700F6-F899-4128-A853-48FDFCB87D68}" type="presParOf" srcId="{71408DB2-FBD4-485C-BC8E-EB65B28797BE}" destId="{12B5FF4F-4946-49D1-9FAB-BEB33C3E8D94}" srcOrd="2" destOrd="0" presId="urn:microsoft.com/office/officeart/2009/3/layout/StepUpProcess"/>
    <dgm:cxn modelId="{CE68B7E4-7B2C-46CA-BC54-75DFB6FFAD5C}" type="presParOf" srcId="{59E6176D-A2F1-45D4-A790-2A9C57E110E9}" destId="{E5A5AE98-0177-47ED-8AF6-C64D0ADAE841}" srcOrd="1" destOrd="0" presId="urn:microsoft.com/office/officeart/2009/3/layout/StepUpProcess"/>
    <dgm:cxn modelId="{8CCF5387-DA26-476B-A9A4-4CF1C3FC0201}" type="presParOf" srcId="{E5A5AE98-0177-47ED-8AF6-C64D0ADAE841}" destId="{26A766B6-D3A0-44F0-92C1-F3B751BB4BAD}" srcOrd="0" destOrd="0" presId="urn:microsoft.com/office/officeart/2009/3/layout/StepUpProcess"/>
    <dgm:cxn modelId="{82DA0593-A3F4-4622-B694-5A2CECB85E1B}" type="presParOf" srcId="{59E6176D-A2F1-45D4-A790-2A9C57E110E9}" destId="{56C143B6-1C15-4DE4-9866-D697EF85A06B}" srcOrd="2" destOrd="0" presId="urn:microsoft.com/office/officeart/2009/3/layout/StepUpProcess"/>
    <dgm:cxn modelId="{8C4E392D-6B78-4B59-A8EB-75F3CB06C865}" type="presParOf" srcId="{56C143B6-1C15-4DE4-9866-D697EF85A06B}" destId="{39FB82EE-FE53-4555-9BD1-160163DEE653}" srcOrd="0" destOrd="0" presId="urn:microsoft.com/office/officeart/2009/3/layout/StepUpProcess"/>
    <dgm:cxn modelId="{B79AC411-EB02-47E1-88E1-B0CB50F1A476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506935" custLinFactNeighborX="-50121" custLinFactNeighborY="-37036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45193" custLinFactNeighborY="-44573">
        <dgm:presLayoutVars>
          <dgm:chMax val="0"/>
          <dgm:chPref val="0"/>
          <dgm:bulletEnabled val="1"/>
        </dgm:presLayoutVars>
      </dgm:prSet>
      <dgm:spPr/>
    </dgm:pt>
  </dgm:ptLst>
  <dgm:cxnLst>
    <dgm:cxn modelId="{34F7FE1F-4C7A-41C4-94E0-A50BC4B1BCA7}" type="presOf" srcId="{F16646FC-6848-418B-B1E3-96138E0FEEA5}" destId="{2AF64C49-9E45-4F3C-9BA6-D0A64ABAC6D7}" srcOrd="0" destOrd="0" presId="urn:microsoft.com/office/officeart/2009/3/layout/StepUpProcess"/>
    <dgm:cxn modelId="{E0F17B62-4271-4BCB-9F05-CA9397B903EC}" type="presOf" srcId="{78B007E3-3A39-4585-A51E-EF3B5C893869}" destId="{EF1764DB-FE8F-4E89-9B6E-91A2DC3A6EB5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E622F3F1-6017-4FCB-AAE2-296C91DA00B9}" type="presOf" srcId="{4E7F4808-C894-40ED-B5BE-06D9FCD46DB9}" destId="{59E6176D-A2F1-45D4-A790-2A9C57E110E9}" srcOrd="0" destOrd="0" presId="urn:microsoft.com/office/officeart/2009/3/layout/StepUpProcess"/>
    <dgm:cxn modelId="{15D9F618-390D-4629-94DE-C2A8140A6A61}" type="presParOf" srcId="{59E6176D-A2F1-45D4-A790-2A9C57E110E9}" destId="{71408DB2-FBD4-485C-BC8E-EB65B28797BE}" srcOrd="0" destOrd="0" presId="urn:microsoft.com/office/officeart/2009/3/layout/StepUpProcess"/>
    <dgm:cxn modelId="{0090C393-573E-48F5-9E9C-D6A15FA0CAA0}" type="presParOf" srcId="{71408DB2-FBD4-485C-BC8E-EB65B28797BE}" destId="{71E6C355-13EB-4EBD-AC8F-05A4053FCF9E}" srcOrd="0" destOrd="0" presId="urn:microsoft.com/office/officeart/2009/3/layout/StepUpProcess"/>
    <dgm:cxn modelId="{0C80FFC9-B600-401E-A3B7-8C3374E27493}" type="presParOf" srcId="{71408DB2-FBD4-485C-BC8E-EB65B28797BE}" destId="{EF1764DB-FE8F-4E89-9B6E-91A2DC3A6EB5}" srcOrd="1" destOrd="0" presId="urn:microsoft.com/office/officeart/2009/3/layout/StepUpProcess"/>
    <dgm:cxn modelId="{5683660D-17B4-4693-99BA-8C6E63D7895F}" type="presParOf" srcId="{71408DB2-FBD4-485C-BC8E-EB65B28797BE}" destId="{12B5FF4F-4946-49D1-9FAB-BEB33C3E8D94}" srcOrd="2" destOrd="0" presId="urn:microsoft.com/office/officeart/2009/3/layout/StepUpProcess"/>
    <dgm:cxn modelId="{95422A9E-3398-4181-9C42-6B31A03F4F01}" type="presParOf" srcId="{59E6176D-A2F1-45D4-A790-2A9C57E110E9}" destId="{E5A5AE98-0177-47ED-8AF6-C64D0ADAE841}" srcOrd="1" destOrd="0" presId="urn:microsoft.com/office/officeart/2009/3/layout/StepUpProcess"/>
    <dgm:cxn modelId="{08A9E626-C8B0-4501-B098-DF4AD4BD81BC}" type="presParOf" srcId="{E5A5AE98-0177-47ED-8AF6-C64D0ADAE841}" destId="{26A766B6-D3A0-44F0-92C1-F3B751BB4BAD}" srcOrd="0" destOrd="0" presId="urn:microsoft.com/office/officeart/2009/3/layout/StepUpProcess"/>
    <dgm:cxn modelId="{77D72012-55EC-4308-AB95-89DAD7BB3525}" type="presParOf" srcId="{59E6176D-A2F1-45D4-A790-2A9C57E110E9}" destId="{56C143B6-1C15-4DE4-9866-D697EF85A06B}" srcOrd="2" destOrd="0" presId="urn:microsoft.com/office/officeart/2009/3/layout/StepUpProcess"/>
    <dgm:cxn modelId="{F665B58F-5966-490B-8A20-33D50ACADF70}" type="presParOf" srcId="{56C143B6-1C15-4DE4-9866-D697EF85A06B}" destId="{39FB82EE-FE53-4555-9BD1-160163DEE653}" srcOrd="0" destOrd="0" presId="urn:microsoft.com/office/officeart/2009/3/layout/StepUpProcess"/>
    <dgm:cxn modelId="{FD24C452-9DC0-427B-8D5C-2A01EA33D689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99 110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107 436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7540B39-2504-426A-9689-51C432DCD707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CA854C80-4D85-4B21-B862-327D940F31FD}" type="presOf" srcId="{F16646FC-6848-418B-B1E3-96138E0FEEA5}" destId="{2AF64C49-9E45-4F3C-9BA6-D0A64ABAC6D7}" srcOrd="0" destOrd="0" presId="urn:microsoft.com/office/officeart/2009/3/layout/StepUpProcess"/>
    <dgm:cxn modelId="{A4DDBCAD-3F4E-4A10-849C-C6AE75F7CD6A}" type="presOf" srcId="{8E853283-DE9F-4575-91B5-50D13E09A129}" destId="{3E7CE4A3-BB67-4B35-8CCE-1A31A01EBFCA}" srcOrd="0" destOrd="0" presId="urn:microsoft.com/office/officeart/2009/3/layout/StepUpProcess"/>
    <dgm:cxn modelId="{3926BFE1-AD2D-4F12-AA22-E46E12CAEFCA}" type="presParOf" srcId="{59E6176D-A2F1-45D4-A790-2A9C57E110E9}" destId="{F3801B51-3C8A-4144-9300-DD4FFF871AEC}" srcOrd="0" destOrd="0" presId="urn:microsoft.com/office/officeart/2009/3/layout/StepUpProcess"/>
    <dgm:cxn modelId="{02C890F8-41FB-43B7-978A-07B840649D38}" type="presParOf" srcId="{F3801B51-3C8A-4144-9300-DD4FFF871AEC}" destId="{0F98B4A9-900D-4D3A-917D-1B448D3EABEF}" srcOrd="0" destOrd="0" presId="urn:microsoft.com/office/officeart/2009/3/layout/StepUpProcess"/>
    <dgm:cxn modelId="{0464DD7C-36BD-4B45-9917-3F7472132D7C}" type="presParOf" srcId="{F3801B51-3C8A-4144-9300-DD4FFF871AEC}" destId="{3E7CE4A3-BB67-4B35-8CCE-1A31A01EBFCA}" srcOrd="1" destOrd="0" presId="urn:microsoft.com/office/officeart/2009/3/layout/StepUpProcess"/>
    <dgm:cxn modelId="{F016A39F-6421-464B-ACFA-56C1691EBD40}" type="presParOf" srcId="{F3801B51-3C8A-4144-9300-DD4FFF871AEC}" destId="{EFED36D8-9297-439E-8833-47CB3FCF921F}" srcOrd="2" destOrd="0" presId="urn:microsoft.com/office/officeart/2009/3/layout/StepUpProcess"/>
    <dgm:cxn modelId="{FAE17004-B6B3-4D37-BD09-6A77446492EF}" type="presParOf" srcId="{59E6176D-A2F1-45D4-A790-2A9C57E110E9}" destId="{FC89241E-0F22-4FEE-A867-166C8B8B31E1}" srcOrd="1" destOrd="0" presId="urn:microsoft.com/office/officeart/2009/3/layout/StepUpProcess"/>
    <dgm:cxn modelId="{8C03BBA4-9651-4A96-91BC-A530A071325A}" type="presParOf" srcId="{FC89241E-0F22-4FEE-A867-166C8B8B31E1}" destId="{652BFF31-ADA5-4A5F-AC0B-C11DAA825A46}" srcOrd="0" destOrd="0" presId="urn:microsoft.com/office/officeart/2009/3/layout/StepUpProcess"/>
    <dgm:cxn modelId="{D22E85F6-3C60-413C-9CAA-5B7FD624FAA5}" type="presParOf" srcId="{59E6176D-A2F1-45D4-A790-2A9C57E110E9}" destId="{56C143B6-1C15-4DE4-9866-D697EF85A06B}" srcOrd="2" destOrd="0" presId="urn:microsoft.com/office/officeart/2009/3/layout/StepUpProcess"/>
    <dgm:cxn modelId="{798EBBF9-7D45-40DE-B9C8-E695C18A72B4}" type="presParOf" srcId="{56C143B6-1C15-4DE4-9866-D697EF85A06B}" destId="{39FB82EE-FE53-4555-9BD1-160163DEE653}" srcOrd="0" destOrd="0" presId="urn:microsoft.com/office/officeart/2009/3/layout/StepUpProcess"/>
    <dgm:cxn modelId="{DB03AC8C-158E-4BAA-A3EC-AA9CD0152B71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63658" custLinFactNeighborY="-41839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88896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A3AD4B60-F770-488A-8AF6-A5E41C4A94C3}" type="presOf" srcId="{8E853283-DE9F-4575-91B5-50D13E09A129}" destId="{3E7CE4A3-BB67-4B35-8CCE-1A31A01EBFC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EE6437B-51B2-4BA3-A4C6-51AD9C3F6676}" type="presOf" srcId="{4E7F4808-C894-40ED-B5BE-06D9FCD46DB9}" destId="{59E6176D-A2F1-45D4-A790-2A9C57E110E9}" srcOrd="0" destOrd="0" presId="urn:microsoft.com/office/officeart/2009/3/layout/StepUpProcess"/>
    <dgm:cxn modelId="{18EEBE81-2CC0-4386-80A1-220F351B3146}" type="presOf" srcId="{F16646FC-6848-418B-B1E3-96138E0FEEA5}" destId="{2AF64C49-9E45-4F3C-9BA6-D0A64ABAC6D7}" srcOrd="0" destOrd="0" presId="urn:microsoft.com/office/officeart/2009/3/layout/StepUpProcess"/>
    <dgm:cxn modelId="{E5D298F0-75F5-4824-81CA-C49076F9887F}" type="presParOf" srcId="{59E6176D-A2F1-45D4-A790-2A9C57E110E9}" destId="{F3801B51-3C8A-4144-9300-DD4FFF871AEC}" srcOrd="0" destOrd="0" presId="urn:microsoft.com/office/officeart/2009/3/layout/StepUpProcess"/>
    <dgm:cxn modelId="{62EC68F7-EF58-4D0F-B56E-50776E47F10F}" type="presParOf" srcId="{F3801B51-3C8A-4144-9300-DD4FFF871AEC}" destId="{0F98B4A9-900D-4D3A-917D-1B448D3EABEF}" srcOrd="0" destOrd="0" presId="urn:microsoft.com/office/officeart/2009/3/layout/StepUpProcess"/>
    <dgm:cxn modelId="{650D611A-0373-470B-822F-51413768D0F4}" type="presParOf" srcId="{F3801B51-3C8A-4144-9300-DD4FFF871AEC}" destId="{3E7CE4A3-BB67-4B35-8CCE-1A31A01EBFCA}" srcOrd="1" destOrd="0" presId="urn:microsoft.com/office/officeart/2009/3/layout/StepUpProcess"/>
    <dgm:cxn modelId="{3DB80AA5-5CFF-4177-B0E7-C6B7E3DD9746}" type="presParOf" srcId="{F3801B51-3C8A-4144-9300-DD4FFF871AEC}" destId="{EFED36D8-9297-439E-8833-47CB3FCF921F}" srcOrd="2" destOrd="0" presId="urn:microsoft.com/office/officeart/2009/3/layout/StepUpProcess"/>
    <dgm:cxn modelId="{82C041F1-A087-449B-A732-02485E17E382}" type="presParOf" srcId="{59E6176D-A2F1-45D4-A790-2A9C57E110E9}" destId="{FC89241E-0F22-4FEE-A867-166C8B8B31E1}" srcOrd="1" destOrd="0" presId="urn:microsoft.com/office/officeart/2009/3/layout/StepUpProcess"/>
    <dgm:cxn modelId="{96B64CD6-7622-481A-B4E4-C4089841E9AD}" type="presParOf" srcId="{FC89241E-0F22-4FEE-A867-166C8B8B31E1}" destId="{652BFF31-ADA5-4A5F-AC0B-C11DAA825A46}" srcOrd="0" destOrd="0" presId="urn:microsoft.com/office/officeart/2009/3/layout/StepUpProcess"/>
    <dgm:cxn modelId="{C74E098A-67CD-4CF9-B8B6-E24ED66DC83D}" type="presParOf" srcId="{59E6176D-A2F1-45D4-A790-2A9C57E110E9}" destId="{56C143B6-1C15-4DE4-9866-D697EF85A06B}" srcOrd="2" destOrd="0" presId="urn:microsoft.com/office/officeart/2009/3/layout/StepUpProcess"/>
    <dgm:cxn modelId="{2B297B1E-2444-456E-AB4A-37AFD33DB1A3}" type="presParOf" srcId="{56C143B6-1C15-4DE4-9866-D697EF85A06B}" destId="{39FB82EE-FE53-4555-9BD1-160163DEE653}" srcOrd="0" destOrd="0" presId="urn:microsoft.com/office/officeart/2009/3/layout/StepUpProcess"/>
    <dgm:cxn modelId="{103764D2-7D4E-4284-9555-465B2CD88AC2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60644" custLinFactNeighborY="-39712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67068" custLinFactNeighborY="-33281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E1A06B4F-654C-47D1-B19F-112EA9DF9BD9}" type="presOf" srcId="{4E7F4808-C894-40ED-B5BE-06D9FCD46DB9}" destId="{59E6176D-A2F1-45D4-A790-2A9C57E110E9}" srcOrd="0" destOrd="0" presId="urn:microsoft.com/office/officeart/2009/3/layout/StepUpProcess"/>
    <dgm:cxn modelId="{6AB7AAAE-76FB-4033-8029-D2A42EE9BB9A}" type="presOf" srcId="{8E853283-DE9F-4575-91B5-50D13E09A129}" destId="{3E7CE4A3-BB67-4B35-8CCE-1A31A01EBFCA}" srcOrd="0" destOrd="0" presId="urn:microsoft.com/office/officeart/2009/3/layout/StepUpProcess"/>
    <dgm:cxn modelId="{609E7BD1-956E-4C46-8836-044F274FF388}" type="presOf" srcId="{F16646FC-6848-418B-B1E3-96138E0FEEA5}" destId="{2AF64C49-9E45-4F3C-9BA6-D0A64ABAC6D7}" srcOrd="0" destOrd="0" presId="urn:microsoft.com/office/officeart/2009/3/layout/StepUpProcess"/>
    <dgm:cxn modelId="{2E297BFB-74BA-4EEC-B63B-5C7BD8D7A943}" type="presParOf" srcId="{59E6176D-A2F1-45D4-A790-2A9C57E110E9}" destId="{F3801B51-3C8A-4144-9300-DD4FFF871AEC}" srcOrd="0" destOrd="0" presId="urn:microsoft.com/office/officeart/2009/3/layout/StepUpProcess"/>
    <dgm:cxn modelId="{A3AEF00C-C8FA-412E-BB89-230BF6B754BE}" type="presParOf" srcId="{F3801B51-3C8A-4144-9300-DD4FFF871AEC}" destId="{0F98B4A9-900D-4D3A-917D-1B448D3EABEF}" srcOrd="0" destOrd="0" presId="urn:microsoft.com/office/officeart/2009/3/layout/StepUpProcess"/>
    <dgm:cxn modelId="{BBE68F44-D297-4E37-B0A6-4897F6D370EE}" type="presParOf" srcId="{F3801B51-3C8A-4144-9300-DD4FFF871AEC}" destId="{3E7CE4A3-BB67-4B35-8CCE-1A31A01EBFCA}" srcOrd="1" destOrd="0" presId="urn:microsoft.com/office/officeart/2009/3/layout/StepUpProcess"/>
    <dgm:cxn modelId="{EA2198EB-4FA3-459A-9630-A6DBB0401AB1}" type="presParOf" srcId="{F3801B51-3C8A-4144-9300-DD4FFF871AEC}" destId="{EFED36D8-9297-439E-8833-47CB3FCF921F}" srcOrd="2" destOrd="0" presId="urn:microsoft.com/office/officeart/2009/3/layout/StepUpProcess"/>
    <dgm:cxn modelId="{CC20ACF6-3DF8-4BA9-BA60-AB6AE88D0A10}" type="presParOf" srcId="{59E6176D-A2F1-45D4-A790-2A9C57E110E9}" destId="{FC89241E-0F22-4FEE-A867-166C8B8B31E1}" srcOrd="1" destOrd="0" presId="urn:microsoft.com/office/officeart/2009/3/layout/StepUpProcess"/>
    <dgm:cxn modelId="{B836069F-8475-410A-83FC-51F07FBEE979}" type="presParOf" srcId="{FC89241E-0F22-4FEE-A867-166C8B8B31E1}" destId="{652BFF31-ADA5-4A5F-AC0B-C11DAA825A46}" srcOrd="0" destOrd="0" presId="urn:microsoft.com/office/officeart/2009/3/layout/StepUpProcess"/>
    <dgm:cxn modelId="{51E14F58-1335-446E-98A8-CA2DC745755D}" type="presParOf" srcId="{59E6176D-A2F1-45D4-A790-2A9C57E110E9}" destId="{56C143B6-1C15-4DE4-9866-D697EF85A06B}" srcOrd="2" destOrd="0" presId="urn:microsoft.com/office/officeart/2009/3/layout/StepUpProcess"/>
    <dgm:cxn modelId="{B8028B07-161C-4E6C-9A7B-201AD92C1697}" type="presParOf" srcId="{56C143B6-1C15-4DE4-9866-D697EF85A06B}" destId="{39FB82EE-FE53-4555-9BD1-160163DEE653}" srcOrd="0" destOrd="0" presId="urn:microsoft.com/office/officeart/2009/3/layout/StepUpProcess"/>
    <dgm:cxn modelId="{14277BE5-7CFE-4470-9646-DE69F66E2872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BD24F382-F4A1-4178-93AA-CB312A345DE8}" type="presOf" srcId="{F16646FC-6848-418B-B1E3-96138E0FEEA5}" destId="{2AF64C49-9E45-4F3C-9BA6-D0A64ABAC6D7}" srcOrd="0" destOrd="0" presId="urn:microsoft.com/office/officeart/2009/3/layout/StepUpProcess"/>
    <dgm:cxn modelId="{632BFF98-691C-42EF-96D5-7380CF6A01CC}" type="presOf" srcId="{8E853283-DE9F-4575-91B5-50D13E09A129}" destId="{3E7CE4A3-BB67-4B35-8CCE-1A31A01EBFCA}" srcOrd="0" destOrd="0" presId="urn:microsoft.com/office/officeart/2009/3/layout/StepUpProcess"/>
    <dgm:cxn modelId="{81BB18B5-51D3-4AE9-8340-3D2B99C6302A}" type="presOf" srcId="{4E7F4808-C894-40ED-B5BE-06D9FCD46DB9}" destId="{59E6176D-A2F1-45D4-A790-2A9C57E110E9}" srcOrd="0" destOrd="0" presId="urn:microsoft.com/office/officeart/2009/3/layout/StepUpProcess"/>
    <dgm:cxn modelId="{40247FAA-1A7F-4BF6-AC2D-87EFAEA354CC}" type="presParOf" srcId="{59E6176D-A2F1-45D4-A790-2A9C57E110E9}" destId="{F3801B51-3C8A-4144-9300-DD4FFF871AEC}" srcOrd="0" destOrd="0" presId="urn:microsoft.com/office/officeart/2009/3/layout/StepUpProcess"/>
    <dgm:cxn modelId="{2BB9DF1A-5E22-4857-8E0A-ACE4BD0DCF2F}" type="presParOf" srcId="{F3801B51-3C8A-4144-9300-DD4FFF871AEC}" destId="{0F98B4A9-900D-4D3A-917D-1B448D3EABEF}" srcOrd="0" destOrd="0" presId="urn:microsoft.com/office/officeart/2009/3/layout/StepUpProcess"/>
    <dgm:cxn modelId="{9254EC1E-8968-46BC-9E4E-7B5EDF46B42C}" type="presParOf" srcId="{F3801B51-3C8A-4144-9300-DD4FFF871AEC}" destId="{3E7CE4A3-BB67-4B35-8CCE-1A31A01EBFCA}" srcOrd="1" destOrd="0" presId="urn:microsoft.com/office/officeart/2009/3/layout/StepUpProcess"/>
    <dgm:cxn modelId="{105797DC-AA11-4169-B45B-DC2436DC015A}" type="presParOf" srcId="{F3801B51-3C8A-4144-9300-DD4FFF871AEC}" destId="{EFED36D8-9297-439E-8833-47CB3FCF921F}" srcOrd="2" destOrd="0" presId="urn:microsoft.com/office/officeart/2009/3/layout/StepUpProcess"/>
    <dgm:cxn modelId="{943BF280-1972-49A8-9118-8CC53059BF8D}" type="presParOf" srcId="{59E6176D-A2F1-45D4-A790-2A9C57E110E9}" destId="{FC89241E-0F22-4FEE-A867-166C8B8B31E1}" srcOrd="1" destOrd="0" presId="urn:microsoft.com/office/officeart/2009/3/layout/StepUpProcess"/>
    <dgm:cxn modelId="{98CCE2EE-FB95-461C-961A-40D14D5F985A}" type="presParOf" srcId="{FC89241E-0F22-4FEE-A867-166C8B8B31E1}" destId="{652BFF31-ADA5-4A5F-AC0B-C11DAA825A46}" srcOrd="0" destOrd="0" presId="urn:microsoft.com/office/officeart/2009/3/layout/StepUpProcess"/>
    <dgm:cxn modelId="{B1F01FFA-91CB-4C14-8496-06D2C50EECCB}" type="presParOf" srcId="{59E6176D-A2F1-45D4-A790-2A9C57E110E9}" destId="{56C143B6-1C15-4DE4-9866-D697EF85A06B}" srcOrd="2" destOrd="0" presId="urn:microsoft.com/office/officeart/2009/3/layout/StepUpProcess"/>
    <dgm:cxn modelId="{F6B7CA1B-2A7D-4DED-8E11-BA81F3664A77}" type="presParOf" srcId="{56C143B6-1C15-4DE4-9866-D697EF85A06B}" destId="{39FB82EE-FE53-4555-9BD1-160163DEE653}" srcOrd="0" destOrd="0" presId="urn:microsoft.com/office/officeart/2009/3/layout/StepUpProcess"/>
    <dgm:cxn modelId="{D1D34AC7-E643-494C-88FA-34D5C55432AE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49 555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53 718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75340" custLinFactNeighborY="-36197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68708" custLinFactNeighborY="-51923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82023F74-7248-47B0-8936-26BA00709893}" type="presOf" srcId="{4E7F4808-C894-40ED-B5BE-06D9FCD46DB9}" destId="{59E6176D-A2F1-45D4-A790-2A9C57E110E9}" srcOrd="0" destOrd="0" presId="urn:microsoft.com/office/officeart/2009/3/layout/StepUpProcess"/>
    <dgm:cxn modelId="{3E8F8CA5-8748-47E7-8626-05607CCB0E8A}" type="presOf" srcId="{F16646FC-6848-418B-B1E3-96138E0FEEA5}" destId="{2AF64C49-9E45-4F3C-9BA6-D0A64ABAC6D7}" srcOrd="0" destOrd="0" presId="urn:microsoft.com/office/officeart/2009/3/layout/StepUpProcess"/>
    <dgm:cxn modelId="{FBB0F6F3-A11E-4E7A-BCB5-E3939FAFC80B}" type="presOf" srcId="{8E853283-DE9F-4575-91B5-50D13E09A129}" destId="{3E7CE4A3-BB67-4B35-8CCE-1A31A01EBFCA}" srcOrd="0" destOrd="0" presId="urn:microsoft.com/office/officeart/2009/3/layout/StepUpProcess"/>
    <dgm:cxn modelId="{A5021411-3CF0-447A-8C00-D99AC4F02EFA}" type="presParOf" srcId="{59E6176D-A2F1-45D4-A790-2A9C57E110E9}" destId="{F3801B51-3C8A-4144-9300-DD4FFF871AEC}" srcOrd="0" destOrd="0" presId="urn:microsoft.com/office/officeart/2009/3/layout/StepUpProcess"/>
    <dgm:cxn modelId="{D177EC04-5BB4-4AF1-8C58-BCCBC34B2122}" type="presParOf" srcId="{F3801B51-3C8A-4144-9300-DD4FFF871AEC}" destId="{0F98B4A9-900D-4D3A-917D-1B448D3EABEF}" srcOrd="0" destOrd="0" presId="urn:microsoft.com/office/officeart/2009/3/layout/StepUpProcess"/>
    <dgm:cxn modelId="{E6C91AE1-F6C7-4571-8F37-B673F546493D}" type="presParOf" srcId="{F3801B51-3C8A-4144-9300-DD4FFF871AEC}" destId="{3E7CE4A3-BB67-4B35-8CCE-1A31A01EBFCA}" srcOrd="1" destOrd="0" presId="urn:microsoft.com/office/officeart/2009/3/layout/StepUpProcess"/>
    <dgm:cxn modelId="{FE30FDE2-6D8B-4308-BBEF-91ECCC989773}" type="presParOf" srcId="{F3801B51-3C8A-4144-9300-DD4FFF871AEC}" destId="{EFED36D8-9297-439E-8833-47CB3FCF921F}" srcOrd="2" destOrd="0" presId="urn:microsoft.com/office/officeart/2009/3/layout/StepUpProcess"/>
    <dgm:cxn modelId="{F0167A92-AAD0-4699-A126-556C70DD5601}" type="presParOf" srcId="{59E6176D-A2F1-45D4-A790-2A9C57E110E9}" destId="{FC89241E-0F22-4FEE-A867-166C8B8B31E1}" srcOrd="1" destOrd="0" presId="urn:microsoft.com/office/officeart/2009/3/layout/StepUpProcess"/>
    <dgm:cxn modelId="{23D082F8-2EFE-4AD9-81FF-1AD66B6281E0}" type="presParOf" srcId="{FC89241E-0F22-4FEE-A867-166C8B8B31E1}" destId="{652BFF31-ADA5-4A5F-AC0B-C11DAA825A46}" srcOrd="0" destOrd="0" presId="urn:microsoft.com/office/officeart/2009/3/layout/StepUpProcess"/>
    <dgm:cxn modelId="{3554D358-1A4C-4860-96EF-7A1D68F75A91}" type="presParOf" srcId="{59E6176D-A2F1-45D4-A790-2A9C57E110E9}" destId="{56C143B6-1C15-4DE4-9866-D697EF85A06B}" srcOrd="2" destOrd="0" presId="urn:microsoft.com/office/officeart/2009/3/layout/StepUpProcess"/>
    <dgm:cxn modelId="{99A6FA49-469E-4551-A4C2-2513CF11E2FF}" type="presParOf" srcId="{56C143B6-1C15-4DE4-9866-D697EF85A06B}" destId="{39FB82EE-FE53-4555-9BD1-160163DEE653}" srcOrd="0" destOrd="0" presId="urn:microsoft.com/office/officeart/2009/3/layout/StepUpProcess"/>
    <dgm:cxn modelId="{12DC17D9-F905-4BC0-9974-C664098D3780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C668ACDA-F810-4862-9FF2-13DE610FB2BD}">
      <dgm:prSet phldrT="[Текст]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b="1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b="1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  медицинскому профилю</a:t>
          </a:r>
          <a:endParaRPr lang="ru-RU" b="1" dirty="0">
            <a:solidFill>
              <a:srgbClr val="474343"/>
            </a:solidFill>
            <a:latin typeface="+mn-lt"/>
          </a:endParaRPr>
        </a:p>
      </dgm:t>
    </dgm:pt>
    <dgm:pt modelId="{8C8BE5EC-FF9D-41C5-88D1-4F47D0B4EE46}" type="parTrans" cxnId="{070C1CD2-28C1-4FC9-848C-236E63FB6CA4}">
      <dgm:prSet/>
      <dgm:spPr/>
      <dgm:t>
        <a:bodyPr/>
        <a:lstStyle/>
        <a:p>
          <a:endParaRPr lang="ru-RU"/>
        </a:p>
      </dgm:t>
    </dgm:pt>
    <dgm:pt modelId="{DC817385-BAB7-4226-85CC-DE1CDA4B509E}" type="sibTrans" cxnId="{070C1CD2-28C1-4FC9-848C-236E63FB6CA4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5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</dgm:pt>
    <dgm:pt modelId="{CA3F3228-3599-4742-B104-F729E85ACA90}" type="pres">
      <dgm:prSet presAssocID="{5EEC0A97-5585-4474-9E7F-DA482FC59478}" presName="extraNode" presStyleLbl="node1" presStyleIdx="0" presStyleCnt="5"/>
      <dgm:spPr/>
    </dgm:pt>
    <dgm:pt modelId="{BDCE9C75-6B1E-471F-B9AF-E68DC9A38817}" type="pres">
      <dgm:prSet presAssocID="{5EEC0A97-5585-4474-9E7F-DA482FC59478}" presName="dstNode" presStyleLbl="node1" presStyleIdx="0" presStyleCnt="5"/>
      <dgm:spPr/>
    </dgm:pt>
    <dgm:pt modelId="{9B419F7B-0E29-4837-A139-F73F32B02462}" type="pres">
      <dgm:prSet presAssocID="{8FCAFD37-AD26-47A8-81D3-2E5FB496B309}" presName="text_1" presStyleLbl="node1" presStyleIdx="0" presStyleCnt="5" custScaleX="92967" custScaleY="119746" custLinFactNeighborX="-113" custLinFactNeighborY="-13429">
        <dgm:presLayoutVars>
          <dgm:bulletEnabled val="1"/>
        </dgm:presLayoutVars>
      </dgm:prSet>
      <dgm:spPr/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5" custScaleX="116514" custScaleY="106179" custLinFactNeighborX="-34940" custLinFactNeighborY="-17536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5" custScaleY="116297" custLinFactNeighborX="19" custLinFactNeighborY="-10997">
        <dgm:presLayoutVars>
          <dgm:bulletEnabled val="1"/>
        </dgm:presLayoutVars>
      </dgm:prSet>
      <dgm:spPr/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5" custScaleX="118833" custScaleY="109122" custLinFactNeighborX="-10840" custLinFactNeighborY="-19085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5" custScaleY="147837" custLinFactNeighborX="296" custLinFactNeighborY="-721">
        <dgm:presLayoutVars>
          <dgm:bulletEnabled val="1"/>
        </dgm:presLayoutVars>
      </dgm:prSet>
      <dgm:spPr/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5" custScaleX="118833" custScaleY="109122" custLinFactNeighborX="3869" custLinFactNeighborY="-5151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5" custLinFactNeighborX="515" custLinFactNeighborY="11531">
        <dgm:presLayoutVars>
          <dgm:bulletEnabled val="1"/>
        </dgm:presLayoutVars>
      </dgm:prSet>
      <dgm:spPr/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5" custScaleX="118833" custScaleY="109122" custLinFactNeighborX="5240" custLinFactNeighborY="194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3854AC20-53DD-4B64-B145-A201A9918F9B}" type="pres">
      <dgm:prSet presAssocID="{C668ACDA-F810-4862-9FF2-13DE610FB2BD}" presName="text_5" presStyleLbl="node1" presStyleIdx="4" presStyleCnt="5" custScaleX="100001" custLinFactNeighborX="2703" custLinFactNeighborY="4525">
        <dgm:presLayoutVars>
          <dgm:bulletEnabled val="1"/>
        </dgm:presLayoutVars>
      </dgm:prSet>
      <dgm:spPr/>
    </dgm:pt>
    <dgm:pt modelId="{02D4B489-7A0E-4CFC-9F5D-101B03C92B92}" type="pres">
      <dgm:prSet presAssocID="{C668ACDA-F810-4862-9FF2-13DE610FB2BD}" presName="accent_5" presStyleCnt="0"/>
      <dgm:spPr/>
    </dgm:pt>
    <dgm:pt modelId="{979BC0F0-C1CA-4FAA-A24F-1AF1253C71E7}" type="pres">
      <dgm:prSet presAssocID="{C668ACDA-F810-4862-9FF2-13DE610FB2BD}" presName="accentRepeatNode" presStyleLbl="solidFgAcc1" presStyleIdx="4" presStyleCnt="5" custScaleX="129076" custScaleY="108679" custLinFactNeighborX="-1638" custLinFactNeighborY="-2423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60000"/>
              <a:lumOff val="40000"/>
              <a:alpha val="50000"/>
            </a:schemeClr>
          </a:solidFill>
        </a:ln>
      </dgm:spPr>
    </dgm:pt>
  </dgm:ptLst>
  <dgm:cxnLst>
    <dgm:cxn modelId="{A6743903-8FEE-4F4E-AEE9-1DDB20CDC157}" type="presOf" srcId="{CBF8B448-AE06-4F1D-B556-91D30DFBC592}" destId="{F9A2B237-724F-40B4-8EB7-33ABE366F6E3}" srcOrd="0" destOrd="0" presId="urn:microsoft.com/office/officeart/2008/layout/VerticalCurvedList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794F0744-768B-434A-ACB8-B731E54751F5}" type="presOf" srcId="{4B808550-F9E1-4C6A-94B9-DF7E7BE345D2}" destId="{4EDC28E9-A35A-484E-B3F3-DF3AEFAF1776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23932595-DC5C-402C-9C12-9A3C247EAB4F}" type="presOf" srcId="{5EEC0A97-5585-4474-9E7F-DA482FC59478}" destId="{0A1A7CE6-5F64-4652-8374-824FEF2E0A45}" srcOrd="0" destOrd="0" presId="urn:microsoft.com/office/officeart/2008/layout/VerticalCurvedList"/>
    <dgm:cxn modelId="{54AC2F98-5E96-4D46-BEAB-1422A310CF83}" type="presOf" srcId="{C38F5AC5-DFB9-4509-A22E-D9CA19EFD33C}" destId="{AB911214-1412-44E6-97B7-B135980325F2}" srcOrd="0" destOrd="0" presId="urn:microsoft.com/office/officeart/2008/layout/VerticalCurvedList"/>
    <dgm:cxn modelId="{E3FA1699-B201-4C56-B338-A445524D56D2}" type="presOf" srcId="{4593FCC2-6F03-40E1-AB05-E533CC4D0D80}" destId="{6054B92C-E3AA-49CB-BF9F-DCC6DE3ADE02}" srcOrd="0" destOrd="0" presId="urn:microsoft.com/office/officeart/2008/layout/VerticalCurvedList"/>
    <dgm:cxn modelId="{7B35D2A0-4B63-4CF5-BAD6-AFE9EC6ECF90}" type="presOf" srcId="{8FCAFD37-AD26-47A8-81D3-2E5FB496B309}" destId="{9B419F7B-0E29-4837-A139-F73F32B02462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070C1CD2-28C1-4FC9-848C-236E63FB6CA4}" srcId="{5EEC0A97-5585-4474-9E7F-DA482FC59478}" destId="{C668ACDA-F810-4862-9FF2-13DE610FB2BD}" srcOrd="4" destOrd="0" parTransId="{8C8BE5EC-FF9D-41C5-88D1-4F47D0B4EE46}" sibTransId="{DC817385-BAB7-4226-85CC-DE1CDA4B509E}"/>
    <dgm:cxn modelId="{2D99A9D9-6232-4D39-A3D3-5F26BD1583DA}" type="presOf" srcId="{C668ACDA-F810-4862-9FF2-13DE610FB2BD}" destId="{3854AC20-53DD-4B64-B145-A201A9918F9B}" srcOrd="0" destOrd="0" presId="urn:microsoft.com/office/officeart/2008/layout/VerticalCurvedList"/>
    <dgm:cxn modelId="{B857F20A-9378-4E23-9CB0-3D24E241276A}" type="presParOf" srcId="{0A1A7CE6-5F64-4652-8374-824FEF2E0A45}" destId="{16B44136-C436-4867-980A-43DAC0C517CA}" srcOrd="0" destOrd="0" presId="urn:microsoft.com/office/officeart/2008/layout/VerticalCurvedList"/>
    <dgm:cxn modelId="{F8518F11-BB51-476B-8CD3-32FABFAEDC30}" type="presParOf" srcId="{16B44136-C436-4867-980A-43DAC0C517CA}" destId="{717E9CBB-539A-4770-B2EF-BA5E80742F4F}" srcOrd="0" destOrd="0" presId="urn:microsoft.com/office/officeart/2008/layout/VerticalCurvedList"/>
    <dgm:cxn modelId="{F0B2B526-1440-4D46-AA25-7C8C9FFA935F}" type="presParOf" srcId="{717E9CBB-539A-4770-B2EF-BA5E80742F4F}" destId="{A9F34A93-89A5-4960-81C9-CB07780B8CB6}" srcOrd="0" destOrd="0" presId="urn:microsoft.com/office/officeart/2008/layout/VerticalCurvedList"/>
    <dgm:cxn modelId="{FE04A280-23DB-48EF-9A0A-944F1B38F050}" type="presParOf" srcId="{717E9CBB-539A-4770-B2EF-BA5E80742F4F}" destId="{4EDC28E9-A35A-484E-B3F3-DF3AEFAF1776}" srcOrd="1" destOrd="0" presId="urn:microsoft.com/office/officeart/2008/layout/VerticalCurvedList"/>
    <dgm:cxn modelId="{A08D41EB-F127-497E-BAD9-7E42F883F009}" type="presParOf" srcId="{717E9CBB-539A-4770-B2EF-BA5E80742F4F}" destId="{CA3F3228-3599-4742-B104-F729E85ACA90}" srcOrd="2" destOrd="0" presId="urn:microsoft.com/office/officeart/2008/layout/VerticalCurvedList"/>
    <dgm:cxn modelId="{7E594B62-DDB8-4403-9BAA-AE4AC9A3743E}" type="presParOf" srcId="{717E9CBB-539A-4770-B2EF-BA5E80742F4F}" destId="{BDCE9C75-6B1E-471F-B9AF-E68DC9A38817}" srcOrd="3" destOrd="0" presId="urn:microsoft.com/office/officeart/2008/layout/VerticalCurvedList"/>
    <dgm:cxn modelId="{969BDD96-5DF6-4A0B-8924-6C842D750A9C}" type="presParOf" srcId="{16B44136-C436-4867-980A-43DAC0C517CA}" destId="{9B419F7B-0E29-4837-A139-F73F32B02462}" srcOrd="1" destOrd="0" presId="urn:microsoft.com/office/officeart/2008/layout/VerticalCurvedList"/>
    <dgm:cxn modelId="{7C2DC382-1D29-4C38-953D-75ACCC8001DF}" type="presParOf" srcId="{16B44136-C436-4867-980A-43DAC0C517CA}" destId="{175DDFF4-8440-4505-BBA0-CC3453422666}" srcOrd="2" destOrd="0" presId="urn:microsoft.com/office/officeart/2008/layout/VerticalCurvedList"/>
    <dgm:cxn modelId="{2C8C1E95-730A-4951-BCF4-0ECDFDB73883}" type="presParOf" srcId="{175DDFF4-8440-4505-BBA0-CC3453422666}" destId="{4E53794A-6DAD-4E6F-AA51-FC167C715F2E}" srcOrd="0" destOrd="0" presId="urn:microsoft.com/office/officeart/2008/layout/VerticalCurvedList"/>
    <dgm:cxn modelId="{B8C1CF81-8D72-49BD-B441-50FFA047100D}" type="presParOf" srcId="{16B44136-C436-4867-980A-43DAC0C517CA}" destId="{6054B92C-E3AA-49CB-BF9F-DCC6DE3ADE02}" srcOrd="3" destOrd="0" presId="urn:microsoft.com/office/officeart/2008/layout/VerticalCurvedList"/>
    <dgm:cxn modelId="{132B1D7D-7ED5-449A-B044-FF145DB0D7BE}" type="presParOf" srcId="{16B44136-C436-4867-980A-43DAC0C517CA}" destId="{FCF609FB-86FE-48B1-93ED-9615BF8B772C}" srcOrd="4" destOrd="0" presId="urn:microsoft.com/office/officeart/2008/layout/VerticalCurvedList"/>
    <dgm:cxn modelId="{3CEDD03C-2997-47AD-A817-6D12BACC2B84}" type="presParOf" srcId="{FCF609FB-86FE-48B1-93ED-9615BF8B772C}" destId="{001A828D-BA8C-4570-9BEF-C1391588FA46}" srcOrd="0" destOrd="0" presId="urn:microsoft.com/office/officeart/2008/layout/VerticalCurvedList"/>
    <dgm:cxn modelId="{4FF5861D-544B-4F25-A6D0-A22232234D98}" type="presParOf" srcId="{16B44136-C436-4867-980A-43DAC0C517CA}" destId="{AB911214-1412-44E6-97B7-B135980325F2}" srcOrd="5" destOrd="0" presId="urn:microsoft.com/office/officeart/2008/layout/VerticalCurvedList"/>
    <dgm:cxn modelId="{30584745-23A3-4FB5-B751-1A8DD7BAB314}" type="presParOf" srcId="{16B44136-C436-4867-980A-43DAC0C517CA}" destId="{803E66E8-2003-4603-8133-2EBD84AA085D}" srcOrd="6" destOrd="0" presId="urn:microsoft.com/office/officeart/2008/layout/VerticalCurvedList"/>
    <dgm:cxn modelId="{BD97B826-81A2-4617-A92E-584956776D23}" type="presParOf" srcId="{803E66E8-2003-4603-8133-2EBD84AA085D}" destId="{573D6AA8-EE03-46B4-851E-EC8AEF11A324}" srcOrd="0" destOrd="0" presId="urn:microsoft.com/office/officeart/2008/layout/VerticalCurvedList"/>
    <dgm:cxn modelId="{531AA1F9-6F66-40BD-83CD-AF648C859D42}" type="presParOf" srcId="{16B44136-C436-4867-980A-43DAC0C517CA}" destId="{F9A2B237-724F-40B4-8EB7-33ABE366F6E3}" srcOrd="7" destOrd="0" presId="urn:microsoft.com/office/officeart/2008/layout/VerticalCurvedList"/>
    <dgm:cxn modelId="{2A34AA89-0E57-4605-B18E-06CF34098739}" type="presParOf" srcId="{16B44136-C436-4867-980A-43DAC0C517CA}" destId="{5C07C235-BE43-4D2C-842B-DD08A1CD4508}" srcOrd="8" destOrd="0" presId="urn:microsoft.com/office/officeart/2008/layout/VerticalCurvedList"/>
    <dgm:cxn modelId="{6E90573C-B953-451B-BB58-82D25BEC469E}" type="presParOf" srcId="{5C07C235-BE43-4D2C-842B-DD08A1CD4508}" destId="{3CC04E6F-F693-473A-9480-FAF6218496C5}" srcOrd="0" destOrd="0" presId="urn:microsoft.com/office/officeart/2008/layout/VerticalCurvedList"/>
    <dgm:cxn modelId="{6C175E9F-8004-43C5-91E0-39A93DFF171F}" type="presParOf" srcId="{16B44136-C436-4867-980A-43DAC0C517CA}" destId="{3854AC20-53DD-4B64-B145-A201A9918F9B}" srcOrd="9" destOrd="0" presId="urn:microsoft.com/office/officeart/2008/layout/VerticalCurvedList"/>
    <dgm:cxn modelId="{5B11F79C-F041-49F8-9081-B0165B5D7C3E}" type="presParOf" srcId="{16B44136-C436-4867-980A-43DAC0C517CA}" destId="{02D4B489-7A0E-4CFC-9F5D-101B03C92B92}" srcOrd="10" destOrd="0" presId="urn:microsoft.com/office/officeart/2008/layout/VerticalCurvedList"/>
    <dgm:cxn modelId="{66304F8A-C652-4C02-9356-CE1FDE551082}" type="presParOf" srcId="{02D4B489-7A0E-4CFC-9F5D-101B03C92B92}" destId="{979BC0F0-C1CA-4FAA-A24F-1AF1253C71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FD64C927-032D-4408-A321-C493DF3CE528}" type="presOf" srcId="{10FD7BE8-B274-4BDF-808B-4612884E16EF}" destId="{499C7D28-433D-42DA-956C-43611CA8A97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4C98CC41-435A-4FF0-8300-A501B0C2404C}" type="presOf" srcId="{B9A48880-4984-4858-92F2-C38D659A6F11}" destId="{3592BB21-7A9F-43DF-8A3D-BFDBC866B1D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3EA95242-54B2-4780-B19D-B7385DB2C360}" type="presOf" srcId="{778BF3AA-9928-42F2-BC3D-23422361A372}" destId="{265B68A7-C829-49FC-BD19-C5B6BD74B06D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93D65353-4197-4C64-AEBF-3AE166CABEA2}" type="presOf" srcId="{173C445B-43DF-41E1-AD78-638FC5DD16E8}" destId="{7CB85A0C-4C16-4E6E-ABE5-0A29B01B5DA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42C15659-DC1A-46D9-81E1-2C24A483C44D}" type="presOf" srcId="{9DD83FF4-1EA4-4C71-B0F9-56DB705B5214}" destId="{FEC8ABDA-7428-4396-9033-DE7CA1EBC857}" srcOrd="0" destOrd="0" presId="urn:microsoft.com/office/officeart/2005/8/layout/chevron2"/>
    <dgm:cxn modelId="{BFF96480-8F8B-4ADE-9E3B-42B93A1079B6}" type="presOf" srcId="{CF35C349-0017-4F13-9057-00380EC08841}" destId="{4F0370CA-6E58-42A1-B0A0-A6E5B28554BE}" srcOrd="0" destOrd="0" presId="urn:microsoft.com/office/officeart/2005/8/layout/chevron2"/>
    <dgm:cxn modelId="{B1CC428C-3D0E-46F5-B24D-FD723558E614}" type="presOf" srcId="{976D5580-9F95-40AD-A769-B3CDEF41E43C}" destId="{10ED6CD1-A407-4C77-8E07-382F394AE98F}" srcOrd="0" destOrd="0" presId="urn:microsoft.com/office/officeart/2005/8/layout/chevron2"/>
    <dgm:cxn modelId="{6953DFA1-C20B-49A6-8366-CE40F4E9BA8D}" type="presOf" srcId="{8C058D7D-814F-47C7-A39B-2CA92328FAE1}" destId="{8E63B8CE-E9B4-4B64-A059-AE603116C562}" srcOrd="0" destOrd="0" presId="urn:microsoft.com/office/officeart/2005/8/layout/chevron2"/>
    <dgm:cxn modelId="{AE8398AC-E12E-4734-A436-00A4496CA8D6}" type="presOf" srcId="{982004FB-623B-4E1A-8F11-0F5B88A3D2A5}" destId="{4A646B63-A71B-4D11-872A-0F7FAA969745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4C6700C0-1D83-4D96-B998-CBB861B49177}" type="presOf" srcId="{507954F7-93DF-462E-B929-102B3B343C03}" destId="{D846726A-E631-40D2-951C-50EB09DF9818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C0FD91FE-787A-4050-9EA7-088D54E95018}" type="presOf" srcId="{8D405251-E712-41B7-A8EE-A1B185D322AD}" destId="{11C6DC8C-E550-49B0-A867-FAC0390739C4}" srcOrd="0" destOrd="0" presId="urn:microsoft.com/office/officeart/2005/8/layout/chevron2"/>
    <dgm:cxn modelId="{8E09FFE4-26A8-4A12-ACF1-ED7D606E68B1}" type="presParOf" srcId="{8E63B8CE-E9B4-4B64-A059-AE603116C562}" destId="{8D63EC5C-2F49-4C68-BDA7-957D5E8B4251}" srcOrd="0" destOrd="0" presId="urn:microsoft.com/office/officeart/2005/8/layout/chevron2"/>
    <dgm:cxn modelId="{8F25B2F3-6D6F-47B8-879D-EE220E93EE31}" type="presParOf" srcId="{8D63EC5C-2F49-4C68-BDA7-957D5E8B4251}" destId="{10ED6CD1-A407-4C77-8E07-382F394AE98F}" srcOrd="0" destOrd="0" presId="urn:microsoft.com/office/officeart/2005/8/layout/chevron2"/>
    <dgm:cxn modelId="{E0251B71-9CC4-4ACD-A996-FD7C7C98DC93}" type="presParOf" srcId="{8D63EC5C-2F49-4C68-BDA7-957D5E8B4251}" destId="{4F0370CA-6E58-42A1-B0A0-A6E5B28554BE}" srcOrd="1" destOrd="0" presId="urn:microsoft.com/office/officeart/2005/8/layout/chevron2"/>
    <dgm:cxn modelId="{55B0B01F-2B59-4B12-B728-66C60C3DA991}" type="presParOf" srcId="{8E63B8CE-E9B4-4B64-A059-AE603116C562}" destId="{63DF5EE1-B889-4F90-9064-9C91B763570E}" srcOrd="1" destOrd="0" presId="urn:microsoft.com/office/officeart/2005/8/layout/chevron2"/>
    <dgm:cxn modelId="{C1F73FCD-6ACC-4FBE-B37E-053A39E05D55}" type="presParOf" srcId="{8E63B8CE-E9B4-4B64-A059-AE603116C562}" destId="{C468C02B-24C3-432C-92C9-A080610E9C56}" srcOrd="2" destOrd="0" presId="urn:microsoft.com/office/officeart/2005/8/layout/chevron2"/>
    <dgm:cxn modelId="{1C61FC8A-CBE8-4099-B8B9-DD9923546A07}" type="presParOf" srcId="{C468C02B-24C3-432C-92C9-A080610E9C56}" destId="{4A646B63-A71B-4D11-872A-0F7FAA969745}" srcOrd="0" destOrd="0" presId="urn:microsoft.com/office/officeart/2005/8/layout/chevron2"/>
    <dgm:cxn modelId="{C7DF5780-2803-4D16-B355-3D945411BA02}" type="presParOf" srcId="{C468C02B-24C3-432C-92C9-A080610E9C56}" destId="{499C7D28-433D-42DA-956C-43611CA8A97E}" srcOrd="1" destOrd="0" presId="urn:microsoft.com/office/officeart/2005/8/layout/chevron2"/>
    <dgm:cxn modelId="{AC65DB66-500C-4D37-B65B-B3652DE24061}" type="presParOf" srcId="{8E63B8CE-E9B4-4B64-A059-AE603116C562}" destId="{5B0216D9-5769-4C5B-AC64-8816F0470596}" srcOrd="3" destOrd="0" presId="urn:microsoft.com/office/officeart/2005/8/layout/chevron2"/>
    <dgm:cxn modelId="{1D3CC16F-CA40-4FB0-979C-580160F21A48}" type="presParOf" srcId="{8E63B8CE-E9B4-4B64-A059-AE603116C562}" destId="{C6BA90C4-0761-4C7E-A701-99D34E1EDCF9}" srcOrd="4" destOrd="0" presId="urn:microsoft.com/office/officeart/2005/8/layout/chevron2"/>
    <dgm:cxn modelId="{19AF60F8-3E49-4171-858B-0B738BCF42F2}" type="presParOf" srcId="{C6BA90C4-0761-4C7E-A701-99D34E1EDCF9}" destId="{D846726A-E631-40D2-951C-50EB09DF9818}" srcOrd="0" destOrd="0" presId="urn:microsoft.com/office/officeart/2005/8/layout/chevron2"/>
    <dgm:cxn modelId="{1F676C3E-7D8C-42C0-B469-4FCE12CBA0D8}" type="presParOf" srcId="{C6BA90C4-0761-4C7E-A701-99D34E1EDCF9}" destId="{3592BB21-7A9F-43DF-8A3D-BFDBC866B1D8}" srcOrd="1" destOrd="0" presId="urn:microsoft.com/office/officeart/2005/8/layout/chevron2"/>
    <dgm:cxn modelId="{79FA42DD-4A2E-46EC-9BA1-8FAB73BB2FB0}" type="presParOf" srcId="{8E63B8CE-E9B4-4B64-A059-AE603116C562}" destId="{1A260771-7D56-47E1-B06B-BBC5F312DE6B}" srcOrd="5" destOrd="0" presId="urn:microsoft.com/office/officeart/2005/8/layout/chevron2"/>
    <dgm:cxn modelId="{86CD2A2E-1B8A-4CF4-988C-D894A176D358}" type="presParOf" srcId="{8E63B8CE-E9B4-4B64-A059-AE603116C562}" destId="{8C6F7283-151F-4DB4-B360-259A8F2D3CB1}" srcOrd="6" destOrd="0" presId="urn:microsoft.com/office/officeart/2005/8/layout/chevron2"/>
    <dgm:cxn modelId="{452DA4D8-9843-4A96-884B-BD43434683CF}" type="presParOf" srcId="{8C6F7283-151F-4DB4-B360-259A8F2D3CB1}" destId="{7CB85A0C-4C16-4E6E-ABE5-0A29B01B5DAE}" srcOrd="0" destOrd="0" presId="urn:microsoft.com/office/officeart/2005/8/layout/chevron2"/>
    <dgm:cxn modelId="{22C6D940-76FD-4C63-9E81-371157547225}" type="presParOf" srcId="{8C6F7283-151F-4DB4-B360-259A8F2D3CB1}" destId="{265B68A7-C829-49FC-BD19-C5B6BD74B06D}" srcOrd="1" destOrd="0" presId="urn:microsoft.com/office/officeart/2005/8/layout/chevron2"/>
    <dgm:cxn modelId="{E4F79572-167E-47EA-BF1F-923920B665C4}" type="presParOf" srcId="{8E63B8CE-E9B4-4B64-A059-AE603116C562}" destId="{6BB8221A-7AEE-4EFE-94D5-3A5A32643436}" srcOrd="7" destOrd="0" presId="urn:microsoft.com/office/officeart/2005/8/layout/chevron2"/>
    <dgm:cxn modelId="{A8108303-4331-4627-8F69-550DD98C5B67}" type="presParOf" srcId="{8E63B8CE-E9B4-4B64-A059-AE603116C562}" destId="{A46B585C-B2C2-4289-BC7D-C9510D2958FC}" srcOrd="8" destOrd="0" presId="urn:microsoft.com/office/officeart/2005/8/layout/chevron2"/>
    <dgm:cxn modelId="{5F817A19-A777-488F-B84D-2B8AE6E88838}" type="presParOf" srcId="{A46B585C-B2C2-4289-BC7D-C9510D2958FC}" destId="{11C6DC8C-E550-49B0-A867-FAC0390739C4}" srcOrd="0" destOrd="0" presId="urn:microsoft.com/office/officeart/2005/8/layout/chevron2"/>
    <dgm:cxn modelId="{023FA067-3C9C-4BB2-98BE-474E55204DC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B2B7CC14-FAF0-4D64-99D9-CEAADD2E8CB8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275F4340-6D78-43B9-B30E-73D2EE530B66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28C69945-19DD-4E64-AD4F-7FFCD160997F}" type="presOf" srcId="{976D5580-9F95-40AD-A769-B3CDEF41E43C}" destId="{10ED6CD1-A407-4C77-8E07-382F394AE98F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F9CC26E-DF1D-47B9-86C7-FEA8887066C1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AC56B376-EEF2-41DE-8C31-07ED21F16831}" type="presOf" srcId="{10FD7BE8-B274-4BDF-808B-4612884E16EF}" destId="{499C7D28-433D-42DA-956C-43611CA8A97E}" srcOrd="0" destOrd="0" presId="urn:microsoft.com/office/officeart/2005/8/layout/chevron2"/>
    <dgm:cxn modelId="{DF4A8A7E-26D6-464C-94B6-B0585ED9D5CD}" type="presOf" srcId="{8D405251-E712-41B7-A8EE-A1B185D322AD}" destId="{11C6DC8C-E550-49B0-A867-FAC0390739C4}" srcOrd="0" destOrd="0" presId="urn:microsoft.com/office/officeart/2005/8/layout/chevron2"/>
    <dgm:cxn modelId="{7640B9AC-4A7B-47DA-BF02-32EC8BAF29E1}" type="presOf" srcId="{8C058D7D-814F-47C7-A39B-2CA92328FAE1}" destId="{8E63B8CE-E9B4-4B64-A059-AE603116C562}" srcOrd="0" destOrd="0" presId="urn:microsoft.com/office/officeart/2005/8/layout/chevron2"/>
    <dgm:cxn modelId="{F4DD5BBC-122B-4419-8A24-2A3319D5536C}" type="presOf" srcId="{B9A48880-4984-4858-92F2-C38D659A6F11}" destId="{3592BB21-7A9F-43DF-8A3D-BFDBC866B1D8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62689C1-A90A-4A96-82E7-AABAFA99BC99}" type="presOf" srcId="{CF35C349-0017-4F13-9057-00380EC08841}" destId="{4F0370CA-6E58-42A1-B0A0-A6E5B28554BE}" srcOrd="0" destOrd="0" presId="urn:microsoft.com/office/officeart/2005/8/layout/chevron2"/>
    <dgm:cxn modelId="{1E9BADD1-D976-4C42-B467-4534AECDCDC7}" type="presOf" srcId="{9DD83FF4-1EA4-4C71-B0F9-56DB705B5214}" destId="{FEC8ABDA-7428-4396-9033-DE7CA1EBC857}" srcOrd="0" destOrd="0" presId="urn:microsoft.com/office/officeart/2005/8/layout/chevron2"/>
    <dgm:cxn modelId="{9F36D8D4-2AC6-42DA-803C-41BBA7E7B48A}" type="presOf" srcId="{982004FB-623B-4E1A-8F11-0F5B88A3D2A5}" destId="{4A646B63-A71B-4D11-872A-0F7FAA969745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CF2FDB3-2978-4A96-A0DB-43CBE894B19F}" type="presParOf" srcId="{8E63B8CE-E9B4-4B64-A059-AE603116C562}" destId="{8D63EC5C-2F49-4C68-BDA7-957D5E8B4251}" srcOrd="0" destOrd="0" presId="urn:microsoft.com/office/officeart/2005/8/layout/chevron2"/>
    <dgm:cxn modelId="{67D8B33A-F74F-4971-A477-73B1AA8A5235}" type="presParOf" srcId="{8D63EC5C-2F49-4C68-BDA7-957D5E8B4251}" destId="{10ED6CD1-A407-4C77-8E07-382F394AE98F}" srcOrd="0" destOrd="0" presId="urn:microsoft.com/office/officeart/2005/8/layout/chevron2"/>
    <dgm:cxn modelId="{50A2B566-B595-4941-BBBA-512076424A5B}" type="presParOf" srcId="{8D63EC5C-2F49-4C68-BDA7-957D5E8B4251}" destId="{4F0370CA-6E58-42A1-B0A0-A6E5B28554BE}" srcOrd="1" destOrd="0" presId="urn:microsoft.com/office/officeart/2005/8/layout/chevron2"/>
    <dgm:cxn modelId="{64A40393-26EC-4F16-93F6-0BA9B3D24FE2}" type="presParOf" srcId="{8E63B8CE-E9B4-4B64-A059-AE603116C562}" destId="{63DF5EE1-B889-4F90-9064-9C91B763570E}" srcOrd="1" destOrd="0" presId="urn:microsoft.com/office/officeart/2005/8/layout/chevron2"/>
    <dgm:cxn modelId="{6DA3279D-114D-46B4-A3E9-FF45BF99F67A}" type="presParOf" srcId="{8E63B8CE-E9B4-4B64-A059-AE603116C562}" destId="{C468C02B-24C3-432C-92C9-A080610E9C56}" srcOrd="2" destOrd="0" presId="urn:microsoft.com/office/officeart/2005/8/layout/chevron2"/>
    <dgm:cxn modelId="{750EDA7E-372C-4665-8BFD-C0B895766EA0}" type="presParOf" srcId="{C468C02B-24C3-432C-92C9-A080610E9C56}" destId="{4A646B63-A71B-4D11-872A-0F7FAA969745}" srcOrd="0" destOrd="0" presId="urn:microsoft.com/office/officeart/2005/8/layout/chevron2"/>
    <dgm:cxn modelId="{C0B551FC-DDE2-4FE7-9421-8245ADE30D65}" type="presParOf" srcId="{C468C02B-24C3-432C-92C9-A080610E9C56}" destId="{499C7D28-433D-42DA-956C-43611CA8A97E}" srcOrd="1" destOrd="0" presId="urn:microsoft.com/office/officeart/2005/8/layout/chevron2"/>
    <dgm:cxn modelId="{C5C10736-9B9E-41DB-B731-E35C74C6666C}" type="presParOf" srcId="{8E63B8CE-E9B4-4B64-A059-AE603116C562}" destId="{5B0216D9-5769-4C5B-AC64-8816F0470596}" srcOrd="3" destOrd="0" presId="urn:microsoft.com/office/officeart/2005/8/layout/chevron2"/>
    <dgm:cxn modelId="{4ECC10D0-71BC-489C-B082-FC82CB1E98AF}" type="presParOf" srcId="{8E63B8CE-E9B4-4B64-A059-AE603116C562}" destId="{C6BA90C4-0761-4C7E-A701-99D34E1EDCF9}" srcOrd="4" destOrd="0" presId="urn:microsoft.com/office/officeart/2005/8/layout/chevron2"/>
    <dgm:cxn modelId="{6519E700-CC40-457C-91C4-1BC5A86BDCA2}" type="presParOf" srcId="{C6BA90C4-0761-4C7E-A701-99D34E1EDCF9}" destId="{D846726A-E631-40D2-951C-50EB09DF9818}" srcOrd="0" destOrd="0" presId="urn:microsoft.com/office/officeart/2005/8/layout/chevron2"/>
    <dgm:cxn modelId="{759EABE4-7682-48C8-B8AB-DEAD74034CD8}" type="presParOf" srcId="{C6BA90C4-0761-4C7E-A701-99D34E1EDCF9}" destId="{3592BB21-7A9F-43DF-8A3D-BFDBC866B1D8}" srcOrd="1" destOrd="0" presId="urn:microsoft.com/office/officeart/2005/8/layout/chevron2"/>
    <dgm:cxn modelId="{11B04E8D-1387-4372-9169-D9836EBEE5D4}" type="presParOf" srcId="{8E63B8CE-E9B4-4B64-A059-AE603116C562}" destId="{1A260771-7D56-47E1-B06B-BBC5F312DE6B}" srcOrd="5" destOrd="0" presId="urn:microsoft.com/office/officeart/2005/8/layout/chevron2"/>
    <dgm:cxn modelId="{F4C42A95-9098-41E1-BC3F-62747E434806}" type="presParOf" srcId="{8E63B8CE-E9B4-4B64-A059-AE603116C562}" destId="{8C6F7283-151F-4DB4-B360-259A8F2D3CB1}" srcOrd="6" destOrd="0" presId="urn:microsoft.com/office/officeart/2005/8/layout/chevron2"/>
    <dgm:cxn modelId="{53650141-98F8-4A29-A92F-D4C445BC7AAD}" type="presParOf" srcId="{8C6F7283-151F-4DB4-B360-259A8F2D3CB1}" destId="{7CB85A0C-4C16-4E6E-ABE5-0A29B01B5DAE}" srcOrd="0" destOrd="0" presId="urn:microsoft.com/office/officeart/2005/8/layout/chevron2"/>
    <dgm:cxn modelId="{30ACA73A-2994-4243-9E2C-3F09870FC118}" type="presParOf" srcId="{8C6F7283-151F-4DB4-B360-259A8F2D3CB1}" destId="{265B68A7-C829-49FC-BD19-C5B6BD74B06D}" srcOrd="1" destOrd="0" presId="urn:microsoft.com/office/officeart/2005/8/layout/chevron2"/>
    <dgm:cxn modelId="{5A038976-E66B-4FE5-9E71-0512975B2CCD}" type="presParOf" srcId="{8E63B8CE-E9B4-4B64-A059-AE603116C562}" destId="{6BB8221A-7AEE-4EFE-94D5-3A5A32643436}" srcOrd="7" destOrd="0" presId="urn:microsoft.com/office/officeart/2005/8/layout/chevron2"/>
    <dgm:cxn modelId="{51D5EE4C-893A-4725-8E5D-E5DD3B676F2A}" type="presParOf" srcId="{8E63B8CE-E9B4-4B64-A059-AE603116C562}" destId="{A46B585C-B2C2-4289-BC7D-C9510D2958FC}" srcOrd="8" destOrd="0" presId="urn:microsoft.com/office/officeart/2005/8/layout/chevron2"/>
    <dgm:cxn modelId="{2CB72415-BC6D-4692-ABFF-AA48AEB3376E}" type="presParOf" srcId="{A46B585C-B2C2-4289-BC7D-C9510D2958FC}" destId="{11C6DC8C-E550-49B0-A867-FAC0390739C4}" srcOrd="0" destOrd="0" presId="urn:microsoft.com/office/officeart/2005/8/layout/chevron2"/>
    <dgm:cxn modelId="{915CA81E-E4AA-4B3E-BB22-4754798FB27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6886BD0C-24EE-4C22-98F3-1828D564A9DC}" type="presOf" srcId="{B9A48880-4984-4858-92F2-C38D659A6F11}" destId="{3592BB21-7A9F-43DF-8A3D-BFDBC866B1D8}" srcOrd="0" destOrd="0" presId="urn:microsoft.com/office/officeart/2005/8/layout/chevron2"/>
    <dgm:cxn modelId="{7DB22D0E-DC9C-427E-927C-0A6BCF5757B7}" type="presOf" srcId="{982004FB-623B-4E1A-8F11-0F5B88A3D2A5}" destId="{4A646B63-A71B-4D11-872A-0F7FAA969745}" srcOrd="0" destOrd="0" presId="urn:microsoft.com/office/officeart/2005/8/layout/chevron2"/>
    <dgm:cxn modelId="{385D3524-786A-4CD4-9AEC-606E485D11A3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D027683F-3F6B-4E74-8AE9-1793DE592C03}" type="presOf" srcId="{10FD7BE8-B274-4BDF-808B-4612884E16EF}" destId="{499C7D28-433D-42DA-956C-43611CA8A97E}" srcOrd="0" destOrd="0" presId="urn:microsoft.com/office/officeart/2005/8/layout/chevron2"/>
    <dgm:cxn modelId="{945ED260-D673-4111-B973-47A6A1E276A5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055AF76E-5F59-4BE7-9684-708072EF55BB}" type="presOf" srcId="{CF35C349-0017-4F13-9057-00380EC08841}" destId="{4F0370CA-6E58-42A1-B0A0-A6E5B28554B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496E5C7B-FF5F-49FD-BF58-41125AF789F1}" type="presOf" srcId="{8C058D7D-814F-47C7-A39B-2CA92328FAE1}" destId="{8E63B8CE-E9B4-4B64-A059-AE603116C562}" srcOrd="0" destOrd="0" presId="urn:microsoft.com/office/officeart/2005/8/layout/chevron2"/>
    <dgm:cxn modelId="{89A30CAB-F510-487F-AFD2-5DAC31D86A78}" type="presOf" srcId="{976D5580-9F95-40AD-A769-B3CDEF41E43C}" destId="{10ED6CD1-A407-4C77-8E07-382F394AE98F}" srcOrd="0" destOrd="0" presId="urn:microsoft.com/office/officeart/2005/8/layout/chevron2"/>
    <dgm:cxn modelId="{BD6338BF-BB41-46E4-A18C-FF6790B04E1C}" type="presOf" srcId="{778BF3AA-9928-42F2-BC3D-23422361A372}" destId="{265B68A7-C829-49FC-BD19-C5B6BD74B06D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14F1FBF-35B9-4130-A270-D2DE1286E8BD}" type="presParOf" srcId="{8E63B8CE-E9B4-4B64-A059-AE603116C562}" destId="{8D63EC5C-2F49-4C68-BDA7-957D5E8B4251}" srcOrd="0" destOrd="0" presId="urn:microsoft.com/office/officeart/2005/8/layout/chevron2"/>
    <dgm:cxn modelId="{B641C2CB-8505-4227-BBF6-0FC9D0242CAC}" type="presParOf" srcId="{8D63EC5C-2F49-4C68-BDA7-957D5E8B4251}" destId="{10ED6CD1-A407-4C77-8E07-382F394AE98F}" srcOrd="0" destOrd="0" presId="urn:microsoft.com/office/officeart/2005/8/layout/chevron2"/>
    <dgm:cxn modelId="{0FDCBE94-CAEF-4CDF-BE4F-5110C332BA42}" type="presParOf" srcId="{8D63EC5C-2F49-4C68-BDA7-957D5E8B4251}" destId="{4F0370CA-6E58-42A1-B0A0-A6E5B28554BE}" srcOrd="1" destOrd="0" presId="urn:microsoft.com/office/officeart/2005/8/layout/chevron2"/>
    <dgm:cxn modelId="{19F57328-F4D3-4D74-BFF8-3E8D1D9073DA}" type="presParOf" srcId="{8E63B8CE-E9B4-4B64-A059-AE603116C562}" destId="{63DF5EE1-B889-4F90-9064-9C91B763570E}" srcOrd="1" destOrd="0" presId="urn:microsoft.com/office/officeart/2005/8/layout/chevron2"/>
    <dgm:cxn modelId="{8B274144-FFA8-485F-8E9F-E80300ED08CC}" type="presParOf" srcId="{8E63B8CE-E9B4-4B64-A059-AE603116C562}" destId="{C468C02B-24C3-432C-92C9-A080610E9C56}" srcOrd="2" destOrd="0" presId="urn:microsoft.com/office/officeart/2005/8/layout/chevron2"/>
    <dgm:cxn modelId="{C0EB2E4F-3092-4DB6-AF0B-AC749BBDD83A}" type="presParOf" srcId="{C468C02B-24C3-432C-92C9-A080610E9C56}" destId="{4A646B63-A71B-4D11-872A-0F7FAA969745}" srcOrd="0" destOrd="0" presId="urn:microsoft.com/office/officeart/2005/8/layout/chevron2"/>
    <dgm:cxn modelId="{D270F01A-3AA8-4D73-A9FC-5FCCC92D8935}" type="presParOf" srcId="{C468C02B-24C3-432C-92C9-A080610E9C56}" destId="{499C7D28-433D-42DA-956C-43611CA8A97E}" srcOrd="1" destOrd="0" presId="urn:microsoft.com/office/officeart/2005/8/layout/chevron2"/>
    <dgm:cxn modelId="{0F26F3CD-5D9E-49E4-8E78-8EEC9420607A}" type="presParOf" srcId="{8E63B8CE-E9B4-4B64-A059-AE603116C562}" destId="{5B0216D9-5769-4C5B-AC64-8816F0470596}" srcOrd="3" destOrd="0" presId="urn:microsoft.com/office/officeart/2005/8/layout/chevron2"/>
    <dgm:cxn modelId="{E81C8B7B-3741-4257-8985-3FCB1C110573}" type="presParOf" srcId="{8E63B8CE-E9B4-4B64-A059-AE603116C562}" destId="{C6BA90C4-0761-4C7E-A701-99D34E1EDCF9}" srcOrd="4" destOrd="0" presId="urn:microsoft.com/office/officeart/2005/8/layout/chevron2"/>
    <dgm:cxn modelId="{286AD321-22C9-41D4-845D-CCBABBE377A1}" type="presParOf" srcId="{C6BA90C4-0761-4C7E-A701-99D34E1EDCF9}" destId="{D846726A-E631-40D2-951C-50EB09DF9818}" srcOrd="0" destOrd="0" presId="urn:microsoft.com/office/officeart/2005/8/layout/chevron2"/>
    <dgm:cxn modelId="{D5A1C194-7DC4-454D-BEDE-25C8315FE2C8}" type="presParOf" srcId="{C6BA90C4-0761-4C7E-A701-99D34E1EDCF9}" destId="{3592BB21-7A9F-43DF-8A3D-BFDBC866B1D8}" srcOrd="1" destOrd="0" presId="urn:microsoft.com/office/officeart/2005/8/layout/chevron2"/>
    <dgm:cxn modelId="{6277A2C3-C3AF-4954-ABC6-5FF299DD8673}" type="presParOf" srcId="{8E63B8CE-E9B4-4B64-A059-AE603116C562}" destId="{1A260771-7D56-47E1-B06B-BBC5F312DE6B}" srcOrd="5" destOrd="0" presId="urn:microsoft.com/office/officeart/2005/8/layout/chevron2"/>
    <dgm:cxn modelId="{6EA96A9C-6891-4A2E-B92B-990AF8C04B4C}" type="presParOf" srcId="{8E63B8CE-E9B4-4B64-A059-AE603116C562}" destId="{8C6F7283-151F-4DB4-B360-259A8F2D3CB1}" srcOrd="6" destOrd="0" presId="urn:microsoft.com/office/officeart/2005/8/layout/chevron2"/>
    <dgm:cxn modelId="{386D881A-C64D-4FAA-98B1-EE3EEC1AA987}" type="presParOf" srcId="{8C6F7283-151F-4DB4-B360-259A8F2D3CB1}" destId="{7CB85A0C-4C16-4E6E-ABE5-0A29B01B5DAE}" srcOrd="0" destOrd="0" presId="urn:microsoft.com/office/officeart/2005/8/layout/chevron2"/>
    <dgm:cxn modelId="{413B7E27-3988-4600-A995-CA984739204A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A964E05E-33EF-49A1-B406-D374568F3B84}" type="presOf" srcId="{976D5580-9F95-40AD-A769-B3CDEF41E43C}" destId="{10ED6CD1-A407-4C77-8E07-382F394AE98F}" srcOrd="0" destOrd="0" presId="urn:microsoft.com/office/officeart/2005/8/layout/chevron2"/>
    <dgm:cxn modelId="{4FE74B84-826C-4C61-8C6F-85BD41858064}" type="presOf" srcId="{8C058D7D-814F-47C7-A39B-2CA92328FAE1}" destId="{8E63B8CE-E9B4-4B64-A059-AE603116C562}" srcOrd="0" destOrd="0" presId="urn:microsoft.com/office/officeart/2005/8/layout/chevron2"/>
    <dgm:cxn modelId="{6878B9C8-E7C3-4957-9E48-917EC26560A5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570CFA2-2A73-4C20-B408-690D3766B7F9}" type="presParOf" srcId="{8E63B8CE-E9B4-4B64-A059-AE603116C562}" destId="{8D63EC5C-2F49-4C68-BDA7-957D5E8B4251}" srcOrd="0" destOrd="0" presId="urn:microsoft.com/office/officeart/2005/8/layout/chevron2"/>
    <dgm:cxn modelId="{5991C33E-CB44-4077-9F86-D42D80434EF0}" type="presParOf" srcId="{8D63EC5C-2F49-4C68-BDA7-957D5E8B4251}" destId="{10ED6CD1-A407-4C77-8E07-382F394AE98F}" srcOrd="0" destOrd="0" presId="urn:microsoft.com/office/officeart/2005/8/layout/chevron2"/>
    <dgm:cxn modelId="{94AF2CEA-95D5-44E9-AE33-281D9DAD2010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415867" y="-1018070"/>
          <a:ext cx="920893" cy="374682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262073" y="556901"/>
          <a:ext cx="2581381" cy="792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1262073" y="556901"/>
        <a:ext cx="2581381" cy="792542"/>
      </dsp:txXfrm>
    </dsp:sp>
    <dsp:sp modelId="{12B5FF4F-4946-49D1-9FAB-BEB33C3E8D94}">
      <dsp:nvSpPr>
        <dsp:cNvPr id="0" name=""/>
        <dsp:cNvSpPr/>
      </dsp:nvSpPr>
      <dsp:spPr>
        <a:xfrm>
          <a:off x="4212320" y="23566"/>
          <a:ext cx="498362" cy="341009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265182" y="-1400025"/>
          <a:ext cx="920893" cy="374682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989054" y="226822"/>
          <a:ext cx="2584644" cy="469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989054" y="226822"/>
        <a:ext cx="2584644" cy="469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1976322" y="-1059334"/>
          <a:ext cx="956449" cy="389148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722384" y="508817"/>
          <a:ext cx="2540100" cy="487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46 582 руб.</a:t>
          </a:r>
        </a:p>
      </dsp:txBody>
      <dsp:txXfrm>
        <a:off x="722384" y="508817"/>
        <a:ext cx="2540100" cy="487664"/>
      </dsp:txXfrm>
    </dsp:sp>
    <dsp:sp modelId="{12B5FF4F-4946-49D1-9FAB-BEB33C3E8D94}">
      <dsp:nvSpPr>
        <dsp:cNvPr id="0" name=""/>
        <dsp:cNvSpPr/>
      </dsp:nvSpPr>
      <dsp:spPr>
        <a:xfrm>
          <a:off x="3851088" y="0"/>
          <a:ext cx="517604" cy="35417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931407" y="-1467161"/>
          <a:ext cx="956449" cy="389148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12675" y="185980"/>
          <a:ext cx="2540100" cy="487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50 495 руб.</a:t>
          </a:r>
        </a:p>
      </dsp:txBody>
      <dsp:txXfrm>
        <a:off x="4812675" y="185980"/>
        <a:ext cx="2540100" cy="4876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10915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952379" y="551738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952379" y="551738"/>
        <a:ext cx="2699790" cy="461285"/>
      </dsp:txXfrm>
    </dsp:sp>
    <dsp:sp modelId="{12B5FF4F-4946-49D1-9FAB-BEB33C3E8D94}">
      <dsp:nvSpPr>
        <dsp:cNvPr id="0" name=""/>
        <dsp:cNvSpPr/>
      </dsp:nvSpPr>
      <dsp:spPr>
        <a:xfrm>
          <a:off x="388251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85030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29511" y="143169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629511" y="143169"/>
        <a:ext cx="2699790" cy="4612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66552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549757" y="550331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1549757" y="550331"/>
        <a:ext cx="2667726" cy="461285"/>
      </dsp:txXfrm>
    </dsp:sp>
    <dsp:sp modelId="{12B5FF4F-4946-49D1-9FAB-BEB33C3E8D94}">
      <dsp:nvSpPr>
        <dsp:cNvPr id="0" name=""/>
        <dsp:cNvSpPr/>
      </dsp:nvSpPr>
      <dsp:spPr>
        <a:xfrm>
          <a:off x="443888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40667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5316840" y="129796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5316840" y="129796"/>
        <a:ext cx="2667726" cy="4612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10915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888361" y="528936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99 110 руб.</a:t>
          </a:r>
        </a:p>
      </dsp:txBody>
      <dsp:txXfrm>
        <a:off x="888361" y="528936"/>
        <a:ext cx="2699790" cy="461285"/>
      </dsp:txXfrm>
    </dsp:sp>
    <dsp:sp modelId="{EFED36D8-9297-439E-8833-47CB3FCF921F}">
      <dsp:nvSpPr>
        <dsp:cNvPr id="0" name=""/>
        <dsp:cNvSpPr/>
      </dsp:nvSpPr>
      <dsp:spPr>
        <a:xfrm>
          <a:off x="388251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85030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29511" y="143169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107 436 руб.</a:t>
          </a:r>
        </a:p>
      </dsp:txBody>
      <dsp:txXfrm>
        <a:off x="4629511" y="143169"/>
        <a:ext cx="2699790" cy="4612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255292" y="-975102"/>
          <a:ext cx="880397" cy="3582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100186" y="513980"/>
          <a:ext cx="2596026" cy="448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1100186" y="513980"/>
        <a:ext cx="2596026" cy="448887"/>
      </dsp:txXfrm>
    </dsp:sp>
    <dsp:sp modelId="{EFED36D8-9297-439E-8833-47CB3FCF921F}">
      <dsp:nvSpPr>
        <dsp:cNvPr id="0" name=""/>
        <dsp:cNvSpPr/>
      </dsp:nvSpPr>
      <dsp:spPr>
        <a:xfrm>
          <a:off x="3980988" y="0"/>
          <a:ext cx="476447" cy="32601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58691" y="-1513300"/>
          <a:ext cx="880397" cy="390765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22104" y="97148"/>
          <a:ext cx="2596026" cy="448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822104" y="97148"/>
        <a:ext cx="2596026" cy="4488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355659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184511" y="537987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1184511" y="537987"/>
        <a:ext cx="2667726" cy="461285"/>
      </dsp:txXfrm>
    </dsp:sp>
    <dsp:sp modelId="{EFED36D8-9297-439E-8833-47CB3FCF921F}">
      <dsp:nvSpPr>
        <dsp:cNvPr id="0" name=""/>
        <dsp:cNvSpPr/>
      </dsp:nvSpPr>
      <dsp:spPr>
        <a:xfrm>
          <a:off x="4129016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96808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91854" y="181885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891854" y="181885"/>
        <a:ext cx="2667726" cy="4612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1885891" y="-1112370"/>
          <a:ext cx="1004334" cy="408631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530669" y="587179"/>
          <a:ext cx="2997072" cy="51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530669" y="587179"/>
        <a:ext cx="2997072" cy="512079"/>
      </dsp:txXfrm>
    </dsp:sp>
    <dsp:sp modelId="{EFED36D8-9297-439E-8833-47CB3FCF921F}">
      <dsp:nvSpPr>
        <dsp:cNvPr id="0" name=""/>
        <dsp:cNvSpPr/>
      </dsp:nvSpPr>
      <dsp:spPr>
        <a:xfrm>
          <a:off x="3854518" y="0"/>
          <a:ext cx="543518" cy="37190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38989" y="-1540615"/>
          <a:ext cx="1004334" cy="408631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83767" y="158934"/>
          <a:ext cx="2997072" cy="51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683767" y="158934"/>
        <a:ext cx="2997072" cy="5120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172374" y="-1059148"/>
          <a:ext cx="956281" cy="389080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852727" y="585790"/>
          <a:ext cx="2819784" cy="487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49 555 руб.</a:t>
          </a:r>
        </a:p>
      </dsp:txBody>
      <dsp:txXfrm>
        <a:off x="852727" y="585790"/>
        <a:ext cx="2819784" cy="487578"/>
      </dsp:txXfrm>
    </dsp:sp>
    <dsp:sp modelId="{EFED36D8-9297-439E-8833-47CB3FCF921F}">
      <dsp:nvSpPr>
        <dsp:cNvPr id="0" name=""/>
        <dsp:cNvSpPr/>
      </dsp:nvSpPr>
      <dsp:spPr>
        <a:xfrm>
          <a:off x="4046812" y="0"/>
          <a:ext cx="517513" cy="35411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126766" y="-1466904"/>
          <a:ext cx="956281" cy="389080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44009" y="101358"/>
          <a:ext cx="2819784" cy="487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53 718 руб.</a:t>
          </a:r>
        </a:p>
      </dsp:txBody>
      <dsp:txXfrm>
        <a:off x="4844009" y="101358"/>
        <a:ext cx="2819784" cy="4875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48151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933351" y="197890"/>
          <a:ext cx="8548355" cy="88864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sp:txBody>
      <dsp:txXfrm>
        <a:off x="933351" y="197890"/>
        <a:ext cx="8548355" cy="888646"/>
      </dsp:txXfrm>
    </dsp:sp>
    <dsp:sp modelId="{4E53794A-6DAD-4E6F-AA51-FC167C715F2E}">
      <dsp:nvSpPr>
        <dsp:cNvPr id="0" name=""/>
        <dsp:cNvSpPr/>
      </dsp:nvSpPr>
      <dsp:spPr>
        <a:xfrm>
          <a:off x="0" y="86723"/>
          <a:ext cx="1080826" cy="9849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153817" y="1341544"/>
          <a:ext cx="8663269" cy="863050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53817" y="1341544"/>
        <a:ext cx="8663269" cy="863050"/>
      </dsp:txXfrm>
    </dsp:sp>
    <dsp:sp modelId="{001A828D-BA8C-4570-9BEF-C1391588FA46}">
      <dsp:nvSpPr>
        <dsp:cNvPr id="0" name=""/>
        <dsp:cNvSpPr/>
      </dsp:nvSpPr>
      <dsp:spPr>
        <a:xfrm>
          <a:off x="500446" y="1171512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337149" y="2413580"/>
          <a:ext cx="8500057" cy="1097111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337149" y="2413580"/>
        <a:ext cx="8500057" cy="1097111"/>
      </dsp:txXfrm>
    </dsp:sp>
    <dsp:sp modelId="{573D6AA8-EE03-46B4-851E-EC8AEF11A324}">
      <dsp:nvSpPr>
        <dsp:cNvPr id="0" name=""/>
        <dsp:cNvSpPr/>
      </dsp:nvSpPr>
      <dsp:spPr>
        <a:xfrm>
          <a:off x="800104" y="2413576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1173937" y="3794812"/>
          <a:ext cx="8663269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73937" y="3794812"/>
        <a:ext cx="8663269" cy="742109"/>
      </dsp:txXfrm>
    </dsp:sp>
    <dsp:sp modelId="{3CC04E6F-F693-473A-9480-FAF6218496C5}">
      <dsp:nvSpPr>
        <dsp:cNvPr id="0" name=""/>
        <dsp:cNvSpPr/>
      </dsp:nvSpPr>
      <dsp:spPr>
        <a:xfrm>
          <a:off x="649610" y="3592200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4AC20-53DD-4B64-B145-A201A9918F9B}">
      <dsp:nvSpPr>
        <dsp:cNvPr id="0" name=""/>
        <dsp:cNvSpPr/>
      </dsp:nvSpPr>
      <dsp:spPr>
        <a:xfrm>
          <a:off x="642072" y="4855628"/>
          <a:ext cx="9195134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  медицинскому профилю</a:t>
          </a:r>
          <a:endParaRPr lang="ru-RU" sz="2200" b="1" kern="1200" dirty="0">
            <a:solidFill>
              <a:srgbClr val="474343"/>
            </a:solidFill>
            <a:latin typeface="+mn-lt"/>
          </a:endParaRPr>
        </a:p>
      </dsp:txBody>
      <dsp:txXfrm>
        <a:off x="642072" y="4855628"/>
        <a:ext cx="9195134" cy="742109"/>
      </dsp:txXfrm>
    </dsp:sp>
    <dsp:sp modelId="{979BC0F0-C1CA-4FAA-A24F-1AF1253C71E7}">
      <dsp:nvSpPr>
        <dsp:cNvPr id="0" name=""/>
        <dsp:cNvSpPr/>
      </dsp:nvSpPr>
      <dsp:spPr>
        <a:xfrm>
          <a:off x="6525" y="4666552"/>
          <a:ext cx="1197356" cy="1008146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60000"/>
              <a:lumOff val="40000"/>
              <a:alpha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image" Target="../media/image12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0.48568</cdr:x>
      <cdr:y>0.08375</cdr:y>
    </cdr:from>
    <cdr:to>
      <cdr:x>0.55826</cdr:x>
      <cdr:y>0.14778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707159" y="482644"/>
          <a:ext cx="852875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86,2</a:t>
          </a:r>
        </a:p>
      </cdr:txBody>
    </cdr:sp>
  </cdr:relSizeAnchor>
  <cdr:relSizeAnchor xmlns:cdr="http://schemas.openxmlformats.org/drawingml/2006/chartDrawing">
    <cdr:from>
      <cdr:x>0.31654</cdr:x>
      <cdr:y>0.06075</cdr:y>
    </cdr:from>
    <cdr:to>
      <cdr:x>0.38965</cdr:x>
      <cdr:y>0.11576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719624" y="350123"/>
          <a:ext cx="859104" cy="317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87,5</a:t>
          </a:r>
        </a:p>
      </cdr:txBody>
    </cdr:sp>
  </cdr:relSizeAnchor>
  <cdr:relSizeAnchor xmlns:cdr="http://schemas.openxmlformats.org/drawingml/2006/chartDrawing">
    <cdr:from>
      <cdr:x>0.11233</cdr:x>
      <cdr:y>0.03945</cdr:y>
    </cdr:from>
    <cdr:to>
      <cdr:x>0.22894</cdr:x>
      <cdr:y>0.11576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1319959" y="227379"/>
          <a:ext cx="1370222" cy="439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92,6</a:t>
          </a:r>
        </a:p>
      </cdr:txBody>
    </cdr:sp>
  </cdr:relSizeAnchor>
  <cdr:relSizeAnchor xmlns:cdr="http://schemas.openxmlformats.org/drawingml/2006/chartDrawing">
    <cdr:from>
      <cdr:x>0.66371</cdr:x>
      <cdr:y>0.03789</cdr:y>
    </cdr:from>
    <cdr:to>
      <cdr:x>0.73629</cdr:x>
      <cdr:y>0.10192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799194" y="218362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91,6</a:t>
          </a:r>
        </a:p>
      </cdr:txBody>
    </cdr:sp>
  </cdr:relSizeAnchor>
  <cdr:relSizeAnchor xmlns:cdr="http://schemas.openxmlformats.org/drawingml/2006/chartDrawing">
    <cdr:from>
      <cdr:x>0.83604</cdr:x>
      <cdr:y>0.0259</cdr:y>
    </cdr:from>
    <cdr:to>
      <cdr:x>0.90862</cdr:x>
      <cdr:y>0.08994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824220" y="149268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94,2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>
          <a:extLst xmlns:a="http://schemas.openxmlformats.org/drawingml/2006/main">
            <a:ext uri="{FF2B5EF4-FFF2-40B4-BE49-F238E27FC236}">
              <a16:creationId xmlns:a16="http://schemas.microsoft.com/office/drawing/2014/main" id="{80209D1C-512E-4C4C-8B7C-5DF893B2936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>
              <a:solidFill>
                <a:srgbClr val="494545"/>
              </a:solidFill>
              <a:latin typeface="+mn-lt"/>
            </a:rPr>
            <a:t>34,</a:t>
          </a:r>
          <a:r>
            <a:rPr lang="en-US" sz="3000" b="1" dirty="0">
              <a:solidFill>
                <a:srgbClr val="494545"/>
              </a:solidFill>
              <a:latin typeface="+mn-lt"/>
            </a:rPr>
            <a:t>0</a:t>
          </a:r>
          <a:endParaRPr lang="ru-RU" sz="3000" b="1" dirty="0">
            <a:solidFill>
              <a:srgbClr val="494545"/>
            </a:solidFill>
            <a:latin typeface="+mn-lt"/>
          </a:endParaRPr>
        </a:p>
        <a:p xmlns:a="http://schemas.openxmlformats.org/drawingml/2006/main">
          <a:pPr algn="ctr"/>
          <a:r>
            <a:rPr lang="ru-RU" sz="2400" b="1" dirty="0">
              <a:solidFill>
                <a:srgbClr val="494545"/>
              </a:solidFill>
              <a:latin typeface="+mn-lt"/>
            </a:rPr>
            <a:t>млрд. руб.</a:t>
          </a: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C7DD197F-F60D-4B7D-8581-8957E1AEBAE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0.93513</cdr:x>
      <cdr:y>0.03646</cdr:y>
    </cdr:from>
    <cdr:to>
      <cdr:x>0.96994</cdr:x>
      <cdr:y>0.09159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58550" y="218765"/>
          <a:ext cx="419100" cy="330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2000" b="1" i="0" strike="noStrike" dirty="0">
              <a:solidFill>
                <a:srgbClr val="494545"/>
              </a:solidFill>
              <a:latin typeface="+mn-lt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0.92329</cdr:x>
      <cdr:y>0.15382</cdr:y>
    </cdr:from>
    <cdr:to>
      <cdr:x>0.92483</cdr:x>
      <cdr:y>0.18332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16017" y="923060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0.13755</cdr:y>
    </cdr:from>
    <cdr:to>
      <cdr:x>0.92556</cdr:x>
      <cdr:y>0.16704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254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0.92845</cdr:x>
      <cdr:y>0.13311</cdr:y>
    </cdr:from>
    <cdr:to>
      <cdr:x>0.92999</cdr:x>
      <cdr:y>0.1626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8161" y="79877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0.92403</cdr:x>
      <cdr:y>0.12424</cdr:y>
    </cdr:from>
    <cdr:to>
      <cdr:x>0.92556</cdr:x>
      <cdr:y>0.15373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0.14199</cdr:y>
    </cdr:from>
    <cdr:to>
      <cdr:x>0.92556</cdr:x>
      <cdr:y>0.17148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0.14791</cdr:y>
    </cdr:from>
    <cdr:to>
      <cdr:x>0.92556</cdr:x>
      <cdr:y>0.1774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8754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0.92796</cdr:x>
      <cdr:y>0.14543</cdr:y>
    </cdr:from>
    <cdr:to>
      <cdr:x>0.9295</cdr:x>
      <cdr:y>0.17492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2293" y="87267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0.27957</cdr:x>
      <cdr:y>0.42857</cdr:y>
    </cdr:from>
    <cdr:to>
      <cdr:x>0.34511</cdr:x>
      <cdr:y>0.4808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326313" y="2571750"/>
          <a:ext cx="779801" cy="313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17 715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0.57979</cdr:x>
      <cdr:y>0.40382</cdr:y>
    </cdr:from>
    <cdr:to>
      <cdr:x>0.63489</cdr:x>
      <cdr:y>0.45333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898368" y="2423201"/>
          <a:ext cx="655585" cy="297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18 836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0.88792</cdr:x>
      <cdr:y>0.42857</cdr:y>
    </cdr:from>
    <cdr:to>
      <cdr:x>0.94756</cdr:x>
      <cdr:y>0.47979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64599" y="2571750"/>
          <a:ext cx="709601" cy="3073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>
              <a:solidFill>
                <a:srgbClr val="800080"/>
              </a:solidFill>
              <a:cs typeface="Arial"/>
            </a:rPr>
            <a:t>15</a:t>
          </a:r>
          <a:r>
            <a:rPr lang="ru-RU" sz="1600" b="1" i="0" u="none" strike="noStrike" dirty="0">
              <a:solidFill>
                <a:srgbClr val="800080"/>
              </a:solidFill>
              <a:cs typeface="Arial"/>
            </a:rPr>
            <a:t> 724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0.92108</cdr:x>
      <cdr:y>0.15826</cdr:y>
    </cdr:from>
    <cdr:to>
      <cdr:x>0.92261</cdr:x>
      <cdr:y>0.18775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89384" y="94969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0.14199</cdr:y>
    </cdr:from>
    <cdr:to>
      <cdr:x>0.92704</cdr:x>
      <cdr:y>0.17148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0.14051</cdr:y>
    </cdr:from>
    <cdr:to>
      <cdr:x>0.92704</cdr:x>
      <cdr:y>0.17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43161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0.92476</cdr:x>
      <cdr:y>0.12424</cdr:y>
    </cdr:from>
    <cdr:to>
      <cdr:x>0.9263</cdr:x>
      <cdr:y>0.15373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33772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0.13015</cdr:y>
    </cdr:from>
    <cdr:to>
      <cdr:x>0.92704</cdr:x>
      <cdr:y>0.15965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81018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0.13903</cdr:y>
    </cdr:from>
    <cdr:to>
      <cdr:x>0.92409</cdr:x>
      <cdr:y>0.16852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83428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0.11832</cdr:y>
    </cdr:from>
    <cdr:to>
      <cdr:x>0.92704</cdr:x>
      <cdr:y>0.14781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0999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0.92575</cdr:x>
      <cdr:y>0.13063</cdr:y>
    </cdr:from>
    <cdr:to>
      <cdr:x>0.92729</cdr:x>
      <cdr:y>0.16012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5660" y="78389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chemeClr val="accent2">
                <a:lumMod val="50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0.80217</cdr:x>
      <cdr:y>0.34578</cdr:y>
    </cdr:from>
    <cdr:to>
      <cdr:x>0.91146</cdr:x>
      <cdr:y>0.43078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455209" y="2098871"/>
          <a:ext cx="1015713" cy="51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0.18852</cdr:x>
      <cdr:y>0</cdr:y>
    </cdr:from>
    <cdr:to>
      <cdr:x>0.71884</cdr:x>
      <cdr:y>0.11002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656184" y="0"/>
          <a:ext cx="4658816" cy="658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0.18531</cdr:x>
      <cdr:y>0.55568</cdr:y>
    </cdr:from>
    <cdr:to>
      <cdr:x>0.24086</cdr:x>
      <cdr:y>0.60396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3CF2816D-D202-4522-B0B1-ABAAF34DDB24}"/>
            </a:ext>
          </a:extLst>
        </cdr:cNvPr>
        <cdr:cNvSpPr txBox="1"/>
      </cdr:nvSpPr>
      <cdr:spPr>
        <a:xfrm xmlns:a="http://schemas.openxmlformats.org/drawingml/2006/main">
          <a:off x="2204843" y="3334504"/>
          <a:ext cx="660903" cy="289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sz="1600" b="1" i="0" u="none" strike="noStrike" kern="1200" baseline="0">
              <a:solidFill>
                <a:srgbClr val="474343"/>
              </a:solidFill>
              <a:latin typeface="+mn-lt"/>
              <a:ea typeface="Arial"/>
              <a:cs typeface="Arial"/>
            </a:defRPr>
          </a:pPr>
          <a:r>
            <a:rPr lang="ru-RU" sz="1600" b="1" kern="1200" dirty="0">
              <a:solidFill>
                <a:srgbClr val="474343"/>
              </a:solidFill>
              <a:ea typeface="Arial"/>
              <a:cs typeface="Arial"/>
            </a:rPr>
            <a:t>4 400</a:t>
          </a:r>
        </a:p>
      </cdr:txBody>
    </cdr:sp>
  </cdr:relSizeAnchor>
  <cdr:relSizeAnchor xmlns:cdr="http://schemas.openxmlformats.org/drawingml/2006/chartDrawing">
    <cdr:from>
      <cdr:x>0.49298</cdr:x>
      <cdr:y>0.54059</cdr:y>
    </cdr:from>
    <cdr:to>
      <cdr:x>0.54979</cdr:x>
      <cdr:y>0.59038</cdr:y>
    </cdr:to>
    <cdr:sp macro="" textlink="">
      <cdr:nvSpPr>
        <cdr:cNvPr id="16" name="TextBox 15">
          <a:extLst xmlns:a="http://schemas.openxmlformats.org/drawingml/2006/main">
            <a:ext uri="{FF2B5EF4-FFF2-40B4-BE49-F238E27FC236}">
              <a16:creationId xmlns:a16="http://schemas.microsoft.com/office/drawing/2014/main" id="{025FEEF5-84D0-47D3-97F2-E4E56587FA17}"/>
            </a:ext>
          </a:extLst>
        </cdr:cNvPr>
        <cdr:cNvSpPr txBox="1"/>
      </cdr:nvSpPr>
      <cdr:spPr>
        <a:xfrm xmlns:a="http://schemas.openxmlformats.org/drawingml/2006/main">
          <a:off x="5865462" y="3243970"/>
          <a:ext cx="675992" cy="298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kern="1200" dirty="0">
              <a:solidFill>
                <a:srgbClr val="474343"/>
              </a:solidFill>
              <a:ea typeface="Arial"/>
              <a:cs typeface="Arial"/>
            </a:rPr>
            <a:t>6 400</a:t>
          </a:r>
        </a:p>
      </cdr:txBody>
    </cdr:sp>
  </cdr:relSizeAnchor>
  <cdr:relSizeAnchor xmlns:cdr="http://schemas.openxmlformats.org/drawingml/2006/chartDrawing">
    <cdr:from>
      <cdr:x>0.79633</cdr:x>
      <cdr:y>0.55568</cdr:y>
    </cdr:from>
    <cdr:to>
      <cdr:x>0.85872</cdr:x>
      <cdr:y>0.59491</cdr:y>
    </cdr:to>
    <cdr:sp macro="" textlink="">
      <cdr:nvSpPr>
        <cdr:cNvPr id="18" name="TextBox 17">
          <a:extLst xmlns:a="http://schemas.openxmlformats.org/drawingml/2006/main">
            <a:ext uri="{FF2B5EF4-FFF2-40B4-BE49-F238E27FC236}">
              <a16:creationId xmlns:a16="http://schemas.microsoft.com/office/drawing/2014/main" id="{5A945EC8-815F-4830-BA82-0A7507870144}"/>
            </a:ext>
          </a:extLst>
        </cdr:cNvPr>
        <cdr:cNvSpPr txBox="1"/>
      </cdr:nvSpPr>
      <cdr:spPr>
        <a:xfrm xmlns:a="http://schemas.openxmlformats.org/drawingml/2006/main">
          <a:off x="9474776" y="3334505"/>
          <a:ext cx="742384" cy="235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kern="1200" dirty="0">
              <a:solidFill>
                <a:srgbClr val="474343"/>
              </a:solidFill>
              <a:ea typeface="Arial"/>
              <a:cs typeface="Arial"/>
            </a:rPr>
            <a:t>4 250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51163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2374"/>
            <a:ext cx="2951163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4"/>
            <a:ext cx="2951162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2" tIns="45832" rIns="91662" bIns="4583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40"/>
          </a:xfrm>
          <a:prstGeom prst="rect">
            <a:avLst/>
          </a:prstGeom>
        </p:spPr>
        <p:txBody>
          <a:bodyPr vert="horz" lIns="91662" tIns="45832" rIns="91662" bIns="4583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4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en-US" dirty="0"/>
              <a:t>https://</a:t>
            </a:r>
            <a:r>
              <a:rPr lang="ru-RU" dirty="0" err="1"/>
              <a:t>липецкаяобласть.рф</a:t>
            </a:r>
            <a:r>
              <a:rPr lang="ru-RU" dirty="0"/>
              <a:t>/</a:t>
            </a:r>
            <a:r>
              <a:rPr lang="en-US" dirty="0"/>
              <a:t>news/9544</a:t>
            </a:r>
            <a:br>
              <a:rPr lang="en-US" dirty="0"/>
            </a:br>
            <a:r>
              <a:rPr lang="en-US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news/11460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endParaRPr lang="en-US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br>
              <a:rPr lang="en-US" dirty="0"/>
            </a:b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8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47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51" y="9495510"/>
            <a:ext cx="2950473" cy="49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33" tIns="46166" rIns="92333" bIns="46166" anchor="b"/>
          <a:lstStyle/>
          <a:p>
            <a:pPr algn="r" defTabSz="920947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0947"/>
              <a:t>21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50888"/>
            <a:ext cx="6657975" cy="374491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33" tIns="46166" rIns="92333" bIns="4616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4" y="9431820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27" tIns="45963" rIns="91927" bIns="45963" anchor="b"/>
          <a:lstStyle/>
          <a:p>
            <a:pPr algn="r" defTabSz="916898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898"/>
              <a:t>22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27" tIns="45963" rIns="91927" bIns="45963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23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24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25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26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27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29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26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11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145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235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55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7713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1" y="9430872"/>
            <a:ext cx="2944601" cy="4957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745" tIns="45373" rIns="90745" bIns="4537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55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7713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2" y="9430872"/>
            <a:ext cx="2944601" cy="4957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756" tIns="45379" rIns="90756" bIns="45379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56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7713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1" y="9430872"/>
            <a:ext cx="2944601" cy="4957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745" tIns="45373" rIns="90745" bIns="4537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57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7713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1" y="9430872"/>
            <a:ext cx="2944601" cy="4957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745" tIns="45373" rIns="90745" bIns="4537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58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2" y="9444451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6188"/>
            <a:ext cx="5957888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63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6188"/>
            <a:ext cx="5957888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64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751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8" y="9444449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9300"/>
            <a:ext cx="662463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0" y="9444448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1" tIns="45432" rIns="90861" bIns="4543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401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8" y="9444449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8" y="9444449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4" y="9506706"/>
            <a:ext cx="2954237" cy="4997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1" rIns="91299" bIns="4565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092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47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6706"/>
            <a:ext cx="2954237" cy="4997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184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2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80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698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83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4" y="9431818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31" tIns="45817" rIns="91631" bIns="45817" anchor="b"/>
          <a:lstStyle/>
          <a:p>
            <a:pPr algn="r" defTabSz="913960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3960"/>
              <a:t>83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2688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31" tIns="45817" rIns="91631" bIns="45817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9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13.11.2024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13.11.2024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3;&#1080;&#1087;&#1077;&#1094;&#1082;&#1072;&#1103;&#1086;&#1073;&#1083;&#1072;&#1089;&#1090;&#1100;.&#1088;&#1092;/news/1221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6.wdp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8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8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8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image" Target="../media/image8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image" Target="../media/image85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notesSlide" Target="../notesSlides/notesSlide22.xml"/><Relationship Id="rId16" Type="http://schemas.openxmlformats.org/officeDocument/2006/relationships/diagramColors" Target="../diagrams/colors7.xml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19" Type="http://schemas.openxmlformats.org/officeDocument/2006/relationships/image" Target="../media/image86.png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image" Target="../media/image88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image" Target="../media/image8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99.png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98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9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4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4.png"/><Relationship Id="rId11" Type="http://schemas.openxmlformats.org/officeDocument/2006/relationships/image" Target="../media/image420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2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8.png"/><Relationship Id="rId4" Type="http://schemas.openxmlformats.org/officeDocument/2006/relationships/image" Target="../media/image12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NUL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0.jfif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проекту закона «Об областном бюджете на 2025 год и на плановый период 2026 и 2027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541748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………………………….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18 - 29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30 - 53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54 - 81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82 - 87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297465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53785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5022" y="1888148"/>
            <a:ext cx="712787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муниципальных округов, бюджеты городских округов, бюджеты городских округов с внутригородским делением, бюджеты внутригородских муниципальных образований городов федерального значения Москвы, Санкт-Петербурга и Севастополя; </a:t>
            </a:r>
          </a:p>
          <a:p>
            <a:r>
              <a:rPr lang="ru-RU" sz="2000" dirty="0">
                <a:solidFill>
                  <a:srgbClr val="494545"/>
                </a:solidFill>
                <a:latin typeface="+mn-lt"/>
              </a:rPr>
              <a:t>        бюджеты городских и сельских поселений, бюджеты    </a:t>
            </a:r>
          </a:p>
          <a:p>
            <a:r>
              <a:rPr lang="ru-RU" sz="2000" dirty="0">
                <a:solidFill>
                  <a:srgbClr val="494545"/>
                </a:solidFill>
                <a:latin typeface="+mn-lt"/>
              </a:rPr>
              <a:t>       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На 2025 – 2027 годы в Липецкой области сформировано </a:t>
            </a:r>
            <a:r>
              <a:rPr lang="ru-RU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230 бюджетов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5 бюджетов муниципальных округов;</a:t>
            </a:r>
          </a:p>
          <a:p>
            <a:pPr algn="ctr">
              <a:spcBef>
                <a:spcPct val="20000"/>
              </a:spcBef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13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  202 бюджета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1" cy="2455128"/>
                <a:chOff x="457200" y="2484021"/>
                <a:chExt cx="5274230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4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(в т.ч.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Calibri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- поступающие в бюджет денежные средства, за исключением средств, являющихся источниками финансирования дефицита бюджета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3330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Виды налогов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6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Местные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Федеральные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Региональные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субъектов Российской Федерации (регулируются законами субъектов Российской Федерации)</a:t>
            </a: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транспортный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игорный бизнес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854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муниципальных образований (регулируются нормативными актами представительных органов муниципальных образований)</a:t>
            </a: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земельный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туристический налог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73517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5642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01627" y="1617852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Расходы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892" y="1532092"/>
            <a:ext cx="5736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21.12.2021 г. № 414-ФЗ «Об общих принципах организации публичной власти в субъектах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от 06.10.2003 г. № 131-ФЗ «Об общих принципах организации местного самоуправления в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625E5E"/>
                </a:solidFill>
                <a:latin typeface="Calibri"/>
              </a:rPr>
              <a:t>Основные направления налоговой политики области на 2025-2027 годы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продление действия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улучшение</a:t>
            </a:r>
            <a:r>
              <a:rPr lang="ru-RU" sz="17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8060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2656" y="1367077"/>
            <a:ext cx="619103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2025 году 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 Cyr"/>
              </a:rPr>
              <a:t>в 3,5 млрд. рублей.</a:t>
            </a:r>
          </a:p>
          <a:p>
            <a:pPr>
              <a:defRPr sz="1000"/>
            </a:pPr>
            <a:endParaRPr lang="ru-RU" sz="2400" dirty="0">
              <a:solidFill>
                <a:srgbClr val="494545"/>
              </a:solidFill>
              <a:latin typeface="+mn-lt"/>
              <a:cs typeface="Arial Cyr"/>
            </a:endParaRPr>
          </a:p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исключительно инвестиционного, инновационного и социального характера, оказываются меры поддержки организаций и ИП </a:t>
            </a:r>
            <a:r>
              <a:rPr lang="ru-RU" sz="2400" u="sng">
                <a:solidFill>
                  <a:srgbClr val="494545"/>
                </a:solidFill>
                <a:latin typeface="+mn-lt"/>
                <a:cs typeface="Arial Cyr"/>
              </a:rPr>
              <a:t>, осуществляющих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деятельность сфере </a:t>
            </a:r>
            <a:r>
              <a:rPr lang="en-US" sz="2400" u="sng" dirty="0">
                <a:solidFill>
                  <a:srgbClr val="494545"/>
                </a:solidFill>
                <a:latin typeface="+mn-lt"/>
                <a:cs typeface="Arial Cyr"/>
              </a:rPr>
              <a:t>IT-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технологий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.</a:t>
            </a: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6905625" y="1741267"/>
            <a:ext cx="4901471" cy="4864056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839784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4AA46412-2918-401D-8ABA-ECEF758FD2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148079"/>
              </p:ext>
            </p:extLst>
          </p:nvPr>
        </p:nvGraphicFramePr>
        <p:xfrm>
          <a:off x="-118534" y="1258744"/>
          <a:ext cx="8915400" cy="5044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1 010,5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2025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494527" y="123440"/>
            <a:ext cx="10073586" cy="1631216"/>
            <a:chOff x="1494527" y="123440"/>
            <a:chExt cx="10073586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00488" y="462916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494527" y="123440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370681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руб.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828542-9B93-44B9-86B8-56A74AA6BBB8}"/>
              </a:ext>
            </a:extLst>
          </p:cNvPr>
          <p:cNvSpPr txBox="1"/>
          <p:nvPr/>
        </p:nvSpPr>
        <p:spPr>
          <a:xfrm>
            <a:off x="84865" y="6211669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 </a:t>
            </a:r>
          </a:p>
          <a:p>
            <a:r>
              <a:rPr lang="ru-RU" dirty="0">
                <a:latin typeface="+mn-lt"/>
              </a:rPr>
              <a:t>на 2025 год и плановый период 2026-2027 годов </a:t>
            </a:r>
          </a:p>
        </p:txBody>
      </p:sp>
    </p:spTree>
    <p:extLst>
      <p:ext uri="{BB962C8B-B14F-4D97-AF65-F5344CB8AC3E}">
        <p14:creationId xmlns:p14="http://schemas.microsoft.com/office/powerpoint/2010/main" val="17863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618EF05A-30A6-4386-B319-FC63D8AD19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8534049"/>
              </p:ext>
            </p:extLst>
          </p:nvPr>
        </p:nvGraphicFramePr>
        <p:xfrm>
          <a:off x="3654199" y="1253126"/>
          <a:ext cx="8665029" cy="5081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914,3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</a:t>
            </a:r>
            <a:r>
              <a:rPr lang="ru-RU" sz="3600" b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руб.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2025 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387821" y="388619"/>
            <a:ext cx="10180292" cy="1631216"/>
            <a:chOff x="1387821" y="388619"/>
            <a:chExt cx="1018029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00488" y="731609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87821" y="388619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672973" y="1649652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руб.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1D436-853C-483B-9B00-64D0F55FF55B}"/>
              </a:ext>
            </a:extLst>
          </p:cNvPr>
          <p:cNvSpPr txBox="1"/>
          <p:nvPr/>
        </p:nvSpPr>
        <p:spPr>
          <a:xfrm>
            <a:off x="0" y="6257653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2025 год и плановый период 2026-2027 годов </a:t>
            </a:r>
          </a:p>
        </p:txBody>
      </p:sp>
    </p:spTree>
    <p:extLst>
      <p:ext uri="{BB962C8B-B14F-4D97-AF65-F5344CB8AC3E}">
        <p14:creationId xmlns:p14="http://schemas.microsoft.com/office/powerpoint/2010/main" val="2748826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092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 (1)*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28713" y="834188"/>
            <a:ext cx="1043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Численность населения (в среднегодовом исчислении), тыс. человек</a:t>
            </a:r>
            <a:r>
              <a:rPr lang="ru-RU" sz="24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38300" y="3429000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к декабрю предыдущего года  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877FC0B7-D378-49BC-B211-86141FA58A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4810603"/>
              </p:ext>
            </p:extLst>
          </p:nvPr>
        </p:nvGraphicFramePr>
        <p:xfrm>
          <a:off x="0" y="895489"/>
          <a:ext cx="12192000" cy="2694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C08B1C6-5241-41EE-B3EC-5BF30B77C4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663087"/>
              </p:ext>
            </p:extLst>
          </p:nvPr>
        </p:nvGraphicFramePr>
        <p:xfrm>
          <a:off x="0" y="3589937"/>
          <a:ext cx="12192000" cy="2694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08D7ED3-E6F9-4EC6-9020-B601F878486E}"/>
              </a:ext>
            </a:extLst>
          </p:cNvPr>
          <p:cNvSpPr txBox="1"/>
          <p:nvPr/>
        </p:nvSpPr>
        <p:spPr>
          <a:xfrm>
            <a:off x="0" y="6225131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2025 год и плановый период 2026-2027 годов </a:t>
            </a:r>
          </a:p>
        </p:txBody>
      </p:sp>
    </p:spTree>
    <p:extLst>
      <p:ext uri="{BB962C8B-B14F-4D97-AF65-F5344CB8AC3E}">
        <p14:creationId xmlns:p14="http://schemas.microsoft.com/office/powerpoint/2010/main" val="1323885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 (2)*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50317" y="922822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2" y="3591274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56B39489-E212-4121-A6F1-CC94F13B26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026782"/>
              </p:ext>
            </p:extLst>
          </p:nvPr>
        </p:nvGraphicFramePr>
        <p:xfrm>
          <a:off x="0" y="1182082"/>
          <a:ext cx="12192000" cy="254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88D0568-313C-41DE-8780-0C04E12930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585639"/>
              </p:ext>
            </p:extLst>
          </p:nvPr>
        </p:nvGraphicFramePr>
        <p:xfrm>
          <a:off x="0" y="3753684"/>
          <a:ext cx="12192000" cy="254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67D3D91-4D87-46D1-91D7-24F6881128DA}"/>
              </a:ext>
            </a:extLst>
          </p:cNvPr>
          <p:cNvSpPr txBox="1"/>
          <p:nvPr/>
        </p:nvSpPr>
        <p:spPr>
          <a:xfrm>
            <a:off x="0" y="6225131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2025 год и плановый период 2026-2027 годов </a:t>
            </a:r>
          </a:p>
        </p:txBody>
      </p:sp>
    </p:spTree>
    <p:extLst>
      <p:ext uri="{BB962C8B-B14F-4D97-AF65-F5344CB8AC3E}">
        <p14:creationId xmlns:p14="http://schemas.microsoft.com/office/powerpoint/2010/main" val="2658468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D6CB95-66CC-47C0-B628-AC5DA1584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62" y="860952"/>
            <a:ext cx="5725078" cy="5306037"/>
          </a:xfrm>
          <a:prstGeom prst="rect">
            <a:avLst/>
          </a:prstGeom>
        </p:spPr>
      </p:pic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EF843CF-FD6F-4E75-8554-5BD065F8EAAD}"/>
              </a:ext>
            </a:extLst>
          </p:cNvPr>
          <p:cNvSpPr txBox="1">
            <a:spLocks/>
          </p:cNvSpPr>
          <p:nvPr/>
        </p:nvSpPr>
        <p:spPr>
          <a:xfrm>
            <a:off x="5917896" y="444192"/>
            <a:ext cx="6132342" cy="1923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ru-RU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итогам </a:t>
            </a: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ru-RU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полугодия 2024 года Липецкая область занимает 16 место среди субъектов РФ по уровню долговой нагрузки, 2 место среди субъектов ЦФО</a:t>
            </a:r>
            <a:endParaRPr lang="en-IN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5AADBB-C6FE-4CD6-A072-3BEEFAFA5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254" y="2367795"/>
            <a:ext cx="3520870" cy="2464609"/>
          </a:xfrm>
          <a:prstGeom prst="rect">
            <a:avLst/>
          </a:prstGeom>
        </p:spPr>
      </p:pic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E1F29B2-E088-40DE-9FCF-DBE801217E4D}"/>
              </a:ext>
            </a:extLst>
          </p:cNvPr>
          <p:cNvSpPr txBox="1">
            <a:spLocks/>
          </p:cNvSpPr>
          <p:nvPr/>
        </p:nvSpPr>
        <p:spPr>
          <a:xfrm>
            <a:off x="5917896" y="5066773"/>
            <a:ext cx="6178858" cy="1347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kern="100" dirty="0">
                <a:solidFill>
                  <a:schemeClr val="accent5">
                    <a:lumMod val="75000"/>
                  </a:schemeClr>
                </a:solidFill>
              </a:rPr>
              <a:t>По оценке Министерства финансов Российской Федерации в 2024 году Липецкая область отнесена к группе заемщиков с </a:t>
            </a:r>
          </a:p>
          <a:p>
            <a:pPr marL="0" indent="0" algn="ctr">
              <a:buNone/>
            </a:pPr>
            <a:r>
              <a:rPr lang="ru-RU" sz="2200" b="1" u="sng" kern="100" dirty="0">
                <a:solidFill>
                  <a:schemeClr val="accent5">
                    <a:lumMod val="75000"/>
                  </a:schemeClr>
                </a:solidFill>
              </a:rPr>
              <a:t>ВЫСОКИМ уровнем долговой устойчивости</a:t>
            </a:r>
            <a:endParaRPr lang="ru-RU" sz="2200" b="1" u="sng" kern="100" dirty="0">
              <a:solidFill>
                <a:schemeClr val="accent5">
                  <a:lumMod val="75000"/>
                </a:schemeClr>
              </a:solidFill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D6DDB-9D8E-4FBA-9D21-E9BF1D0EC266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827775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414" y="486608"/>
            <a:ext cx="11896721" cy="6463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Рейтинги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F54252-8CB5-4CA3-896A-533D45C759F0}"/>
              </a:ext>
            </a:extLst>
          </p:cNvPr>
          <p:cNvSpPr txBox="1"/>
          <p:nvPr/>
        </p:nvSpPr>
        <p:spPr>
          <a:xfrm>
            <a:off x="-209551" y="1372995"/>
            <a:ext cx="1253013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В VII Национальном рейтинге инвестиционной привлекательности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особых экономических зон России-2023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https://newslipetsk.ru/fn_1422245.html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E4A5A-AFC1-441D-86F1-9E0242823D39}"/>
              </a:ext>
            </a:extLst>
          </p:cNvPr>
          <p:cNvSpPr txBox="1"/>
          <p:nvPr/>
        </p:nvSpPr>
        <p:spPr>
          <a:xfrm>
            <a:off x="-419101" y="2776572"/>
            <a:ext cx="1294923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по результатам оценки эффективности функционирования особых экономических зон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за 2023 год, проведенной Министерства экономического развития РФ</a:t>
            </a:r>
            <a:endParaRPr lang="en-US" sz="2200" b="1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https://www.economy.gov.ru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F2E0F-FE97-4343-B0B0-B196A3CAEE27}"/>
              </a:ext>
            </a:extLst>
          </p:cNvPr>
          <p:cNvSpPr txBox="1"/>
          <p:nvPr/>
        </p:nvSpPr>
        <p:spPr>
          <a:xfrm>
            <a:off x="450325" y="4192344"/>
            <a:ext cx="674492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</a:t>
            </a:r>
            <a:r>
              <a:rPr lang="en-US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ESG</a:t>
            </a:r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-рейтинге по итогам 2023 года, проведенного </a:t>
            </a:r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Ассоциацией кластеров и технопарков России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липецкаяобласть.рф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news/12219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15A8DB1-BF5B-449B-8175-F87E6A7B63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3710" l="3645" r="90000">
                        <a14:foregroundMark x1="63364" y1="44839" x2="53551" y2="53710"/>
                        <a14:foregroundMark x1="53551" y1="53710" x2="62336" y2="48548"/>
                        <a14:foregroundMark x1="49439" y1="57419" x2="4299" y2="83065"/>
                        <a14:foregroundMark x1="4299" y1="83065" x2="15327" y2="88548"/>
                        <a14:foregroundMark x1="15327" y1="88548" x2="23084" y2="88548"/>
                        <a14:foregroundMark x1="4486" y1="83065" x2="6449" y2="85645"/>
                        <a14:foregroundMark x1="13458" y1="73710" x2="6449" y2="81452"/>
                        <a14:foregroundMark x1="3645" y1="84032" x2="19533" y2="87097"/>
                        <a14:foregroundMark x1="52243" y1="88226" x2="75794" y2="85968"/>
                        <a14:foregroundMark x1="75794" y1="85968" x2="53832" y2="87097"/>
                        <a14:foregroundMark x1="53832" y1="87097" x2="66075" y2="84839"/>
                        <a14:foregroundMark x1="66075" y1="84839" x2="53364" y2="85645"/>
                        <a14:foregroundMark x1="53364" y1="85645" x2="64112" y2="83065"/>
                        <a14:foregroundMark x1="64112" y1="83065" x2="65701" y2="81452"/>
                        <a14:foregroundMark x1="52430" y1="88871" x2="75981" y2="87097"/>
                        <a14:foregroundMark x1="75981" y1="87097" x2="54579" y2="90000"/>
                        <a14:foregroundMark x1="89533" y1="89677" x2="89533" y2="89677"/>
                        <a14:foregroundMark x1="85888" y1="63387" x2="86262" y2="74194"/>
                        <a14:foregroundMark x1="86916" y1="64516" x2="86916" y2="64516"/>
                        <a14:foregroundMark x1="4486" y1="85161" x2="15607" y2="88548"/>
                        <a14:foregroundMark x1="15607" y1="88548" x2="4860" y2="90323"/>
                        <a14:foregroundMark x1="4860" y1="90323" x2="4953" y2="90323"/>
                        <a14:foregroundMark x1="24206" y1="88871" x2="24206" y2="88871"/>
                        <a14:foregroundMark x1="5607" y1="90806" x2="88037" y2="93710"/>
                        <a14:foregroundMark x1="88037" y1="93710" x2="87196" y2="82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96" y="3428999"/>
            <a:ext cx="8204662" cy="329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60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2025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2056" y="1460078"/>
            <a:ext cx="713273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200" dirty="0">
                <a:latin typeface="+mn-lt"/>
              </a:rPr>
              <a:t>Принятие мер по обеспечению сбалансированности и долгосрочной устойчивости областного бюджета в условиях необходимости соблюдения ограничений в отношении уровней государственного долга области и дефицита областного бюджета, установленных бюджетным законодательством;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latin typeface="+mn-lt"/>
              </a:rPr>
              <a:t>Обеспечение стабильного развития Липецкой области в условиях решения ключевых задач, направленных на улучшение качества жизни населения Липецкой области;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latin typeface="+mn-lt"/>
              </a:rPr>
              <a:t>Обеспечение прозрачности (открытости) бюджетного процесса;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latin typeface="+mn-lt"/>
              </a:rPr>
              <a:t>Повышение финансовой грамотности и формирование финансовой культуры населения Липецкой области.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038041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8389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2025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881592"/>
              </p:ext>
            </p:extLst>
          </p:nvPr>
        </p:nvGraphicFramePr>
        <p:xfrm>
          <a:off x="796925" y="1819775"/>
          <a:ext cx="10588625" cy="421951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9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112 635,3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129 363,0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90 531,5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107 259,2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22 103,8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22 103,8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97254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343" y="12033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 областного бюджета на 2025 год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Calibri"/>
              </a:rPr>
              <a:t>                                                                                                                             </a:t>
            </a:r>
            <a:r>
              <a:rPr lang="ru-RU" sz="2000" b="1" dirty="0">
                <a:solidFill>
                  <a:srgbClr val="494545"/>
                </a:solidFill>
                <a:latin typeface="Calibri"/>
              </a:rPr>
              <a:t>млн. руб.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65280" y="2165571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2025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21667"/>
              </p:ext>
            </p:extLst>
          </p:nvPr>
        </p:nvGraphicFramePr>
        <p:xfrm>
          <a:off x="2415348" y="1776388"/>
          <a:ext cx="9075570" cy="231577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25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5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5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15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90 531,5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107 259,2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-16 727,7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60605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53975" y="61297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Факторы, влияющие на объем налоговых и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неналоговых доходов в 2025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60375" y="1109133"/>
          <a:ext cx="11431364" cy="5436130"/>
        </p:xfrm>
        <a:graphic>
          <a:graphicData uri="http://schemas.openxmlformats.org/drawingml/2006/table">
            <a:tbl>
              <a:tblPr firstRow="1" bandRow="1"/>
              <a:tblGrid>
                <a:gridCol w="1143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46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2025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</a:t>
                      </a: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4,7 %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 113,4 %. 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3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28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введение дифференцированных ставок по налогу на доходы физических лиц и пятиступенчатой налоговой шкалы в зависимости от размера и вида дохода, полученного налогоплательщиком;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индексация ставок акцизов на подакцизные товары, в среднем, на 4 процента;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изменение с 1 февраля 2025 года до 1 января 2031 года нормативов зачисления в бюджеты субъектов Российской Федерации доходов от акцизов на нефтепродукты, производимые на территории Российской Федерации, на уровне 68,5 % (74,9 процентов до 2025 года);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введение нового местного налога - туристического налога с максимальной ставкой в размере от 1% от стоимости услуг по проживанию в гостиницах в 2025 году до 5% к 2029 году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074611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79877" y="737376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562" y="55514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Структура налоговых и неналоговых доходов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областного бюджета в 2023 - 2027 годах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/>
        </p:nvGraphicFramePr>
        <p:xfrm>
          <a:off x="129219" y="1039446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211930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47DA42FE-AA8D-4AFA-ABAF-CEE3D08B67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411679"/>
              </p:ext>
            </p:extLst>
          </p:nvPr>
        </p:nvGraphicFramePr>
        <p:xfrm>
          <a:off x="-406399" y="928914"/>
          <a:ext cx="13033828" cy="5929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334793" y="1083629"/>
            <a:ext cx="137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67966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</a:t>
            </a:r>
            <a:r>
              <a:rPr lang="ru-RU" sz="3000" b="1">
                <a:solidFill>
                  <a:srgbClr val="494545"/>
                </a:solidFill>
                <a:latin typeface="+mn-lt"/>
              </a:rPr>
              <a:t>в 2023 - 2025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годах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23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4679" y="1469008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35,1</a:t>
            </a: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9515643" y="1977846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29,9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2195" y="2079446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28,4</a:t>
            </a:r>
          </a:p>
        </p:txBody>
      </p:sp>
    </p:spTree>
    <p:extLst>
      <p:ext uri="{BB962C8B-B14F-4D97-AF65-F5344CB8AC3E}">
        <p14:creationId xmlns:p14="http://schemas.microsoft.com/office/powerpoint/2010/main" val="3038708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2025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6226" y="36988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24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4723" y="742581"/>
            <a:ext cx="7483929" cy="59135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503680"/>
              </p:ext>
            </p:extLst>
          </p:nvPr>
        </p:nvGraphicFramePr>
        <p:xfrm>
          <a:off x="2753814" y="876280"/>
          <a:ext cx="6505746" cy="56261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1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8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26 256,5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1 390,3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9 648,6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25 524,0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1 902,0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256,0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20 089,3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3 602,8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554,1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2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10 605,5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2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26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1 492,1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33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50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5 619,2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72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107 259,2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809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38885" y="2001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50828" y="828234"/>
            <a:ext cx="6907795" cy="598954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432598" y="549655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4000"/>
              </p:ext>
            </p:extLst>
          </p:nvPr>
        </p:nvGraphicFramePr>
        <p:xfrm>
          <a:off x="2601277" y="916240"/>
          <a:ext cx="6406898" cy="58135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8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26 256,5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6 004,6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14 200,8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619,6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3 090,6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4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152,7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Высшее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175780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284,9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1 888,4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5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1 390,3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1 351,3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3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9 648,6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3 633,6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2 133,9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8041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3 270,6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318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7"/>
            <a:ext cx="6999125" cy="53105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104372" y="815413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727910"/>
              </p:ext>
            </p:extLst>
          </p:nvPr>
        </p:nvGraphicFramePr>
        <p:xfrm>
          <a:off x="2300687" y="1342711"/>
          <a:ext cx="6406898" cy="4925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8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25 524,0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4 435,8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14 481,0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5 186,4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1 902,0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360,9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491669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1 472,8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356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256,0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356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14" y="4372513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539475" y="10034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2938422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0698" y="63753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24100" y="941168"/>
            <a:ext cx="6521450" cy="58323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814650" y="64300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200639"/>
              </p:ext>
            </p:extLst>
          </p:nvPr>
        </p:nvGraphicFramePr>
        <p:xfrm>
          <a:off x="2476016" y="1022892"/>
          <a:ext cx="6217134" cy="5627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5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20 089,3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752198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Воспроизводство минерально-сырьевой базы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3 634,5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526,7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1 622,0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8 864,8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1 730,2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6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Прикладные научные исследования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2 974,4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3 602,8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1 870,6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176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452,8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56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547,5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40" y="2425959"/>
            <a:ext cx="2450072" cy="245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997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38265" y="1041149"/>
            <a:ext cx="8763755" cy="55983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594977" y="74177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576593"/>
              </p:ext>
            </p:extLst>
          </p:nvPr>
        </p:nvGraphicFramePr>
        <p:xfrm>
          <a:off x="1902000" y="1205931"/>
          <a:ext cx="8388000" cy="52529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1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10 605,5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36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748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748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36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2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2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2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9 147,3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2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2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025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3034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55960" y="958744"/>
            <a:ext cx="8781862" cy="56952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515861" y="626225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705423"/>
              </p:ext>
            </p:extLst>
          </p:nvPr>
        </p:nvGraphicFramePr>
        <p:xfrm>
          <a:off x="2055303" y="1167624"/>
          <a:ext cx="8352000" cy="52476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9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26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1 492,1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3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1 039,1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Миграционная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290,3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7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26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7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5 619,2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67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900,9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927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Иные дотации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3 054,3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33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1 664,0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8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3754318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2BB4F617-2B41-46D7-BCAE-9B8FB4C65E4E}"/>
              </a:ext>
            </a:extLst>
          </p:cNvPr>
          <p:cNvSpPr/>
          <p:nvPr/>
        </p:nvSpPr>
        <p:spPr>
          <a:xfrm>
            <a:off x="4016801" y="4356844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3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0872D84-D659-4C23-AB03-3F95F62BBF17}"/>
              </a:ext>
            </a:extLst>
          </p:cNvPr>
          <p:cNvSpPr/>
          <p:nvPr/>
        </p:nvSpPr>
        <p:spPr>
          <a:xfrm>
            <a:off x="4016801" y="3251405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94350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по программам, региональным проектам, ведомственным проектам, комплексам процессных мероприятий, что позволяет обеспечить увязку расходов бюджета с конкретными программными мероприятиями </a:t>
            </a:r>
            <a:r>
              <a:rPr lang="en-US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(</a:t>
            </a:r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результатами) и целевыми показателями, а также предоставляет возможность оценки достижения целей, задач и запланированных результатов реализации госпрограмм. </a:t>
            </a:r>
          </a:p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109701" y="1946794"/>
            <a:ext cx="12742204" cy="2964412"/>
            <a:chOff x="180763" y="1937695"/>
            <a:chExt cx="12742204" cy="296441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63" y="2860707"/>
              <a:ext cx="1167537" cy="1167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4016801" y="1937695"/>
              <a:ext cx="4830963" cy="732814"/>
              <a:chOff x="4016801" y="1876652"/>
              <a:chExt cx="4830963" cy="73281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4016801" y="2066718"/>
                <a:ext cx="4830963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6382443" y="1887302"/>
                <a:ext cx="728361" cy="704383"/>
                <a:chOff x="7095960" y="1778105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7095960" y="1778105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7239893" y="1908985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7214918" y="1905083"/>
                <a:ext cx="728361" cy="704383"/>
                <a:chOff x="6939059" y="1802383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6939059" y="180238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7087019" y="192199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8017568" y="1876652"/>
                <a:ext cx="728361" cy="704383"/>
                <a:chOff x="6737211" y="17635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6737211" y="17635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6889109" y="188181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6374267" y="3072522"/>
              <a:ext cx="2371659" cy="724146"/>
              <a:chOff x="6374267" y="1899001"/>
              <a:chExt cx="2371659" cy="724146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6374267" y="1918764"/>
                <a:ext cx="728361" cy="704383"/>
                <a:chOff x="7083637" y="1821063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7083637" y="182106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7231597" y="197129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7187366" y="1899001"/>
                <a:ext cx="728361" cy="704383"/>
                <a:chOff x="6897537" y="1794079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6897537" y="1794079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7057654" y="194687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8017565" y="1901958"/>
                <a:ext cx="728361" cy="704383"/>
                <a:chOff x="6737206" y="1798118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6737206" y="1798118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6885170" y="194820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6382442" y="4194468"/>
              <a:ext cx="2363484" cy="707639"/>
              <a:chOff x="6382442" y="1908469"/>
              <a:chExt cx="2363484" cy="707639"/>
            </a:xfrm>
          </p:grpSpPr>
          <p:grpSp>
            <p:nvGrpSpPr>
              <p:cNvPr id="68" name="Группа 67"/>
              <p:cNvGrpSpPr/>
              <p:nvPr/>
            </p:nvGrpSpPr>
            <p:grpSpPr>
              <a:xfrm>
                <a:off x="6382442" y="1911725"/>
                <a:ext cx="728361" cy="704383"/>
                <a:chOff x="7095959" y="1811452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7095959" y="1811452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7243919" y="1946708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7214917" y="1908469"/>
                <a:ext cx="728361" cy="704383"/>
                <a:chOff x="6939058" y="180700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6939058" y="180700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7087018" y="192768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8017565" y="1911725"/>
                <a:ext cx="728361" cy="704383"/>
                <a:chOff x="6737206" y="1811453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6737206" y="181145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6885169" y="1946711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9849548" y="3007192"/>
              <a:ext cx="30734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4550411" y="2321826"/>
              <a:ext cx="506589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099" name="Прямая со стрелкой 4098"/>
            <p:cNvCxnSpPr>
              <a:cxnSpLocks/>
            </p:cNvCxnSpPr>
            <p:nvPr/>
          </p:nvCxnSpPr>
          <p:spPr>
            <a:xfrm flipV="1">
              <a:off x="1338039" y="3418145"/>
              <a:ext cx="467729" cy="1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915403" y="2324960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83" name="Прямая со стрелкой 82"/>
            <p:cNvCxnSpPr>
              <a:cxnSpLocks/>
            </p:cNvCxnSpPr>
            <p:nvPr/>
          </p:nvCxnSpPr>
          <p:spPr>
            <a:xfrm>
              <a:off x="8915403" y="3437438"/>
              <a:ext cx="655938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243420" y="3427670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BD2E435-65F1-4121-AF26-F691BA49B901}"/>
              </a:ext>
            </a:extLst>
          </p:cNvPr>
          <p:cNvCxnSpPr>
            <a:cxnSpLocks/>
          </p:cNvCxnSpPr>
          <p:nvPr/>
        </p:nvCxnSpPr>
        <p:spPr>
          <a:xfrm flipV="1">
            <a:off x="3910515" y="3421231"/>
            <a:ext cx="506589" cy="7769"/>
          </a:xfrm>
          <a:prstGeom prst="straightConnector1">
            <a:avLst/>
          </a:prstGeom>
          <a:ln w="127000">
            <a:solidFill>
              <a:schemeClr val="bg2">
                <a:lumMod val="75000"/>
              </a:schemeClr>
            </a:solidFill>
            <a:headEnd type="none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0B6399-DC7D-4B4E-9951-48335CC84518}"/>
              </a:ext>
            </a:extLst>
          </p:cNvPr>
          <p:cNvSpPr/>
          <p:nvPr/>
        </p:nvSpPr>
        <p:spPr>
          <a:xfrm>
            <a:off x="1727548" y="2136860"/>
            <a:ext cx="2182967" cy="2606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534F4F"/>
                </a:solidFill>
              </a:rPr>
              <a:t>СТРУКТУРНЫЙ ЭЛЕМЕНТ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(региональный проект, ведомственный проект, 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комплекс процессных мероприятий)</a:t>
            </a: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81417" y="2920665"/>
            <a:ext cx="8957554" cy="3937335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12644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«Социальная поддержка граждан, реализация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семейно-демографической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10531" y="1521399"/>
            <a:ext cx="2581469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Доля в общем </a:t>
            </a: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объеме расходов </a:t>
            </a: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на 2025 год –  16,4 %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2" y="1204199"/>
            <a:ext cx="82586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Цели программы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r>
              <a:rPr lang="ru-RU" sz="1400" dirty="0">
                <a:solidFill>
                  <a:srgbClr val="494545"/>
                </a:solidFill>
                <a:latin typeface="+mn-lt"/>
              </a:rPr>
              <a:t>1.  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Повышение уровня социального обеспечения граждан - получателей мер социальной поддержки, государственных социальных гарантий, направленного на рост их благосостояния, исходя из принципов адресности, справедливости и нуждаемости;</a:t>
            </a:r>
          </a:p>
          <a:p>
            <a:pPr marL="342900" indent="-342900">
              <a:buAutoNum type="arabicPeriod" startAt="2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Повышение доступности социального обслуживания населения и сохранения 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на уровне 100% до 2030 года;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3.   Обеспечение социальной поддержки семей при рождении детей;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4.   Создание условий для интеграции инвалидов в общество.</a:t>
            </a:r>
            <a:endParaRPr lang="en-US" sz="14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73" y="1353316"/>
            <a:ext cx="1567185" cy="14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953149"/>
              </p:ext>
            </p:extLst>
          </p:nvPr>
        </p:nvGraphicFramePr>
        <p:xfrm>
          <a:off x="1831747" y="3050858"/>
          <a:ext cx="8678836" cy="3681715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17 556,9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16 587,3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965,6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42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бедности (доля населения с денежными доходами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ниже величины прожиточного минимума)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услуг  в учреждения социального обслуживания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населения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Общий коэффициент рождаемости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 на 1 000 человек населения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инвалидов, положительно оценивающих уровень интеграции инвалидов в общество, в общей численности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инвалидов в Липецкой области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764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-21789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25269" y="777237"/>
            <a:ext cx="674145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Качественная и доступная система медицинской помощи, основанная на современной инфраструктуре и высоком профессионализме медицинского персонала, обеспечивающая рост продолжительности жизни к 2030 году до 78 лет</a:t>
            </a:r>
            <a:endParaRPr lang="ru-RU" sz="9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2025 год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– 15,8%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0" y="599170"/>
            <a:ext cx="1822078" cy="193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672" y="640910"/>
            <a:ext cx="1773371" cy="173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2700" y="2429992"/>
            <a:ext cx="9258300" cy="42538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587322"/>
              </p:ext>
            </p:extLst>
          </p:nvPr>
        </p:nvGraphicFramePr>
        <p:xfrm>
          <a:off x="1420278" y="2538043"/>
          <a:ext cx="9016668" cy="4037750"/>
        </p:xfrm>
        <a:graphic>
          <a:graphicData uri="http://schemas.openxmlformats.org/drawingml/2006/table">
            <a:tbl>
              <a:tblPr/>
              <a:tblGrid>
                <a:gridCol w="53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81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16 889,2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16 791,7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11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97,5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2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86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при рождении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73,63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19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5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Оценка общественного мнения по удовлетворенности населения медицинской помощью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424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Обеспеченность врачами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чел. на 10 тыс. населения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429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252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41500" y="2692399"/>
            <a:ext cx="8534400" cy="396108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физической культуры и спорта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92990" y="963095"/>
            <a:ext cx="587569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Увеличение доли граждан, систематически занимающихся физической культурой и спортом</a:t>
            </a:r>
            <a:endParaRPr kumimoji="0" lang="ru-RU" sz="1500" b="1" i="0" u="sng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500" b="1" u="sng" dirty="0">
              <a:solidFill>
                <a:srgbClr val="534F4F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2025 год – 1,7%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720757"/>
              </p:ext>
            </p:extLst>
          </p:nvPr>
        </p:nvGraphicFramePr>
        <p:xfrm>
          <a:off x="1971545" y="2739428"/>
          <a:ext cx="8248910" cy="3867027"/>
        </p:xfrm>
        <a:graphic>
          <a:graphicData uri="http://schemas.openxmlformats.org/drawingml/2006/table">
            <a:tbl>
              <a:tblPr/>
              <a:tblGrid>
                <a:gridCol w="5771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026">
                  <a:extLst>
                    <a:ext uri="{9D8B030D-6E8A-4147-A177-3AD203B41FA5}">
                      <a16:colId xmlns:a16="http://schemas.microsoft.com/office/drawing/2014/main" val="1241117254"/>
                    </a:ext>
                  </a:extLst>
                </a:gridCol>
              </a:tblGrid>
              <a:tr h="86891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1 886,2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0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1 874,2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12,0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6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65,8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Уровень обеспеченности граждан спортивными сооружениями исходя из единовременной пропускной способности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84,0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172" y="872932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33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244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28900" y="3989553"/>
            <a:ext cx="6692900" cy="248744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249915"/>
              </p:ext>
            </p:extLst>
          </p:nvPr>
        </p:nvGraphicFramePr>
        <p:xfrm>
          <a:off x="2733752" y="4100081"/>
          <a:ext cx="6483195" cy="2266392"/>
        </p:xfrm>
        <a:graphic>
          <a:graphicData uri="http://schemas.openxmlformats.org/drawingml/2006/table">
            <a:tbl>
              <a:tblPr/>
              <a:tblGrid>
                <a:gridCol w="348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071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24 5</a:t>
                      </a:r>
                      <a:r>
                        <a:rPr lang="en-US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95</a:t>
                      </a:r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,</a:t>
                      </a:r>
                      <a:r>
                        <a:rPr lang="en-US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</a:t>
                      </a:r>
                      <a:endParaRPr lang="ru-RU" sz="16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24 580,5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образования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78868" y="879462"/>
            <a:ext cx="806328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2000" dirty="0">
              <a:solidFill>
                <a:srgbClr val="534F4F"/>
              </a:solidFill>
              <a:latin typeface="+mn-lt"/>
            </a:endParaRPr>
          </a:p>
          <a:p>
            <a:pPr algn="just">
              <a:defRPr/>
            </a:pPr>
            <a:r>
              <a:rPr lang="ru-RU" sz="1600" dirty="0">
                <a:latin typeface="+mn-lt"/>
              </a:rPr>
              <a:t>1. Повышение доступности и качества образования в соответствии с потребностями экономики и населения, повышение уровня образования до 75,5 % к 2030 году</a:t>
            </a:r>
          </a:p>
          <a:p>
            <a:pPr algn="just">
              <a:defRPr/>
            </a:pPr>
            <a:r>
              <a:rPr lang="ru-RU" sz="1600" dirty="0">
                <a:latin typeface="+mn-lt"/>
              </a:rPr>
              <a:t>2. Достижение уровня эффективности системы выявления, поддержки и развития способностей и талантов у детей и молодежи, основанной на принципах справедливости, всеобщности и направленной на самоопределение и профессиональную ориентацию всех обучающихся, до 32 % к 2030 году</a:t>
            </a:r>
          </a:p>
          <a:p>
            <a:pPr algn="just">
              <a:defRPr/>
            </a:pPr>
            <a:r>
              <a:rPr lang="ru-RU" sz="1600" dirty="0">
                <a:latin typeface="+mn-lt"/>
              </a:rPr>
              <a:t>3. Создание современных условий для увеличения охвата отдыхом и оздоровлением детей, до 75 % к 2030 году</a:t>
            </a:r>
          </a:p>
          <a:p>
            <a:pPr algn="just">
              <a:defRPr/>
            </a:pP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2025 год – 22,9%</a:t>
            </a:r>
            <a:endParaRPr lang="ru-RU" sz="2000" b="1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14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2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9696481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25297" y="896471"/>
            <a:ext cx="9692640" cy="58212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9963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Показатели государственной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063201"/>
              </p:ext>
            </p:extLst>
          </p:nvPr>
        </p:nvGraphicFramePr>
        <p:xfrm>
          <a:off x="1424161" y="1008559"/>
          <a:ext cx="9343678" cy="5597024"/>
        </p:xfrm>
        <a:graphic>
          <a:graphicData uri="http://schemas.openxmlformats.org/drawingml/2006/table">
            <a:tbl>
              <a:tblPr/>
              <a:tblGrid>
                <a:gridCol w="7252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128">
                  <a:extLst>
                    <a:ext uri="{9D8B030D-6E8A-4147-A177-3AD203B41FA5}">
                      <a16:colId xmlns:a16="http://schemas.microsoft.com/office/drawing/2014/main" val="130879329"/>
                    </a:ext>
                  </a:extLst>
                </a:gridCol>
                <a:gridCol w="1049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56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Доступность дошкольного образования детей (от 2 мес. до 3 лет, от 3 лет до 7 лет)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8766"/>
                  </a:ext>
                </a:extLst>
              </a:tr>
              <a:tr h="678337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85237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образования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872565"/>
                  </a:ext>
                </a:extLst>
              </a:tr>
              <a:tr h="67613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образовательных организаций, реализующих программы профессионального обучения и дополнительного профессионального образования по наиболее востребованным профессиям, направлениям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Результаты независимой оценки качества условий осуществления образовательной деятельности организациями, осуществляющими образовательную деятельность на территории области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83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Количество созданных новых (дополнительных) мест в общеобразовательных организациях, в том числе расположенных в сельской местности и поселках городского типа, тыс. мест 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35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Доля образовательных организаций, включивших модули ESG-грамотности в учебную и внеучебную деятельность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35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Эффективность системы выявления, поддержки и развития способностей и талантов у детей и молодежи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школьников 7-10 классов, прошедших профессиональное обучение в рамках профориентационного  проекта «Будущее с уверенностью»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0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детей, обеспеченных организованными формами отдыха и оздоровления (в загородных оздоровительных лагерях, лагерях с дневным пребыванием, палаточных лагерях, лагерях труда и отдыха) от общей численности обучающихся общеобразовательных организаций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58459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988994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5314" y="2496347"/>
            <a:ext cx="9506858" cy="43616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041233"/>
              </p:ext>
            </p:extLst>
          </p:nvPr>
        </p:nvGraphicFramePr>
        <p:xfrm>
          <a:off x="1479107" y="2507884"/>
          <a:ext cx="9233786" cy="4330697"/>
        </p:xfrm>
        <a:graphic>
          <a:graphicData uri="http://schemas.openxmlformats.org/drawingml/2006/table">
            <a:tbl>
              <a:tblPr/>
              <a:tblGrid>
                <a:gridCol w="6101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7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983">
                  <a:extLst>
                    <a:ext uri="{9D8B030D-6E8A-4147-A177-3AD203B41FA5}">
                      <a16:colId xmlns:a16="http://schemas.microsoft.com/office/drawing/2014/main" val="3897633408"/>
                    </a:ext>
                  </a:extLst>
                </a:gridCol>
              </a:tblGrid>
              <a:tr h="58679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2 130,9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2 130,9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79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Число посещений культурных мероприятий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80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обеспечения населения учреждениями культурно-досугового типа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на 1000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97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обращений к цифровым ресурсам в сфере культуры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831305"/>
                  </a:ext>
                </a:extLst>
              </a:tr>
              <a:tr h="60749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Число размещенных в коллективных средствах размещения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тыс. чел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855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4272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культуры и туризма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63479" y="722616"/>
            <a:ext cx="756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программы: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1. Увеличение числа посещений мероприятий организаций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2. Сохранение уровня развития инфраструктуры в сфере культуры, в том числе уровня обеспеченности организациями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3. Увеличение числа обращений к цифровым ресурсам в сфере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4. Увеличение числа размещенных в коллективных средствах размещения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2025 год – 2</a:t>
            </a:r>
            <a:r>
              <a:rPr lang="ru-RU" sz="1400" b="1" u="sng" dirty="0">
                <a:solidFill>
                  <a:srgbClr val="534F4F"/>
                </a:solidFill>
                <a:latin typeface="Calibri"/>
              </a:rPr>
              <a:t>,0</a:t>
            </a: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24" y="9779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36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093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8700" y="2781300"/>
            <a:ext cx="10134600" cy="394207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270261"/>
              </p:ext>
            </p:extLst>
          </p:nvPr>
        </p:nvGraphicFramePr>
        <p:xfrm>
          <a:off x="1178045" y="2823057"/>
          <a:ext cx="9821978" cy="3858564"/>
        </p:xfrm>
        <a:graphic>
          <a:graphicData uri="http://schemas.openxmlformats.org/drawingml/2006/table">
            <a:tbl>
              <a:tblPr/>
              <a:tblGrid>
                <a:gridCol w="7419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1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11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00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3 421,8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00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3 421,8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00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7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Увеличение среднего индекса качества городской среды по отношению к 2019 году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835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объектов благоустройства, нарастающим итогом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0063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населения, потребляющего качественную питьевую воду, соответствующую требованиям СанПиН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95,7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550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многоквартирных домов, требующих проведения капитального ремонта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1216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3075" y="-8436"/>
            <a:ext cx="98250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  <a:r>
              <a:rPr lang="ru-RU" sz="2400" b="1" dirty="0">
                <a:solidFill>
                  <a:srgbClr val="494545"/>
                </a:solidFill>
                <a:cs typeface="Arial" pitchFamily="34" charset="0"/>
              </a:rPr>
              <a:t>«Обеспечение населения Липецкой области качественными коммунальными услугами и формирование современной городской среды»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90144" y="1173736"/>
            <a:ext cx="7181853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474343"/>
                </a:solidFill>
                <a:cs typeface="Arial" pitchFamily="34" charset="0"/>
              </a:rPr>
              <a:t>Улучшение качества условий проживания населения в Липецкой области в полтора раза до 2030 года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sz="1400" b="1" i="0" u="sng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2025 год –  </a:t>
            </a: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3,2 </a:t>
            </a: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4" y="944891"/>
            <a:ext cx="1737142" cy="17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526" y="762745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37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7906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3500" y="2899388"/>
            <a:ext cx="9544050" cy="385802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58522" y="1416774"/>
            <a:ext cx="22775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           на 2025 год – 1,3%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74288" y="970498"/>
            <a:ext cx="77414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Сохранение к 2031 году доли сельского населения в общей численности населения Липецкой области на уровне 37,35%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Достижение к 2031 году соотношения среднемесячных располагаемых ресурсов сельского и городского домохозяйств в размере  90,5%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Повышение к 2031 году доли общей площади благоустроенных жилых помещений, расположенных на сельских территориях, до 80,4%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123201"/>
              </p:ext>
            </p:extLst>
          </p:nvPr>
        </p:nvGraphicFramePr>
        <p:xfrm>
          <a:off x="1480879" y="3024348"/>
          <a:ext cx="9230242" cy="3607860"/>
        </p:xfrm>
        <a:graphic>
          <a:graphicData uri="http://schemas.openxmlformats.org/drawingml/2006/table">
            <a:tbl>
              <a:tblPr/>
              <a:tblGrid>
                <a:gridCol w="695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315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1 636,1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35,1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95,0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1477,6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28,4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3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4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сельского населения в общей численности населения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Соотношение среднемесячных располагаемых ресурсов сельского и городского домохозяйств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90,2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2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36" y="947184"/>
            <a:ext cx="1979621" cy="187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819423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750" y="3164255"/>
            <a:ext cx="9886950" cy="346514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88578"/>
              </p:ext>
            </p:extLst>
          </p:nvPr>
        </p:nvGraphicFramePr>
        <p:xfrm>
          <a:off x="1622332" y="3297396"/>
          <a:ext cx="9487157" cy="3190022"/>
        </p:xfrm>
        <a:graphic>
          <a:graphicData uri="http://schemas.openxmlformats.org/drawingml/2006/table">
            <a:tbl>
              <a:tblPr/>
              <a:tblGrid>
                <a:gridCol w="723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51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13 648,1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85,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10 265,6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3 297,0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автомобильных дорог регионального и муниципального значения, соответствующих нормативным требованиям.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сельских населенных пунктов, обеспеченных услугами пассажирского транспорта общего пользования.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Суммарное количество пассажиров, перевезенных городским электротранспортом.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тыс.чел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3 128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Объем природного газа, израсходованного на работу автотранспорта.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тыс.куб.м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/год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1 557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14391" y="908134"/>
            <a:ext cx="3273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 на 202</a:t>
            </a:r>
            <a:r>
              <a:rPr lang="en-US" sz="1600" b="1" u="sng" dirty="0">
                <a:solidFill>
                  <a:srgbClr val="534F4F"/>
                </a:solidFill>
                <a:latin typeface="+mn-lt"/>
              </a:rPr>
              <a:t>5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 год – 9,6 %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6881" y="902251"/>
            <a:ext cx="8795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Доведение доли автомобильных дорог регионального и муниципального значения, соответствующих нормативным требованиям, до 60%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Сохранение к 2030 году доли сельских населенных пунктов, обеспеченных услугами пассажирского транспорта общего пользования, на уровне не ниже 92,5%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суммарного количества пассажиров, перевезенных городским электротранспортом, до 6 000,0 тыс. чел. в год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объема природного газа, израсходованного на работу автотранспорта до 16 002,0 тыс. куб. м в год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6092" y="1712901"/>
            <a:ext cx="3102964" cy="1621722"/>
            <a:chOff x="170483" y="1656867"/>
            <a:chExt cx="3102964" cy="140152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83" y="1882440"/>
              <a:ext cx="777108" cy="777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094" y="1656867"/>
              <a:ext cx="1669837" cy="1401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195" y="2132955"/>
              <a:ext cx="484252" cy="484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4077609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6685" y="3154611"/>
            <a:ext cx="9696451" cy="34633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55548" y="0"/>
            <a:ext cx="9497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494545"/>
                </a:solidFill>
              </a:rPr>
              <a:t>Государственная программа «Обеспечение жителей Липецкой области качественным жильем, социальной и инженерной инфраструктурой»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280438"/>
              </p:ext>
            </p:extLst>
          </p:nvPr>
        </p:nvGraphicFramePr>
        <p:xfrm>
          <a:off x="1198216" y="3270811"/>
          <a:ext cx="9345192" cy="3230903"/>
        </p:xfrm>
        <a:graphic>
          <a:graphicData uri="http://schemas.openxmlformats.org/drawingml/2006/table">
            <a:tbl>
              <a:tblPr/>
              <a:tblGrid>
                <a:gridCol w="7106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954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2 000,8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1 022,4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22,6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955,8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2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Объем жилищного строительства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Общая площадь жилых помещений, приходящаяся в среднем на одного жителя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37,8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семей, улучшивших жилищные условия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тыс.семей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39,4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2507512" y="1341557"/>
            <a:ext cx="7176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годового объема ввода жилья к 2030 году до 1,632 тыс. кв. м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Улучшение жилищных условий к 2030 году не менее 46,3 тыс. семей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1562985" y="2691293"/>
            <a:ext cx="6016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2025 год </a:t>
            </a:r>
            <a:r>
              <a:rPr lang="ru-RU" b="1" u="sng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– 1,0 %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988" y="1200329"/>
            <a:ext cx="1860296" cy="186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246000" y="1340279"/>
            <a:ext cx="1795451" cy="98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052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68954" y="2913321"/>
            <a:ext cx="9372600" cy="381708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615088"/>
              </p:ext>
            </p:extLst>
          </p:nvPr>
        </p:nvGraphicFramePr>
        <p:xfrm>
          <a:off x="1537759" y="3082440"/>
          <a:ext cx="9034991" cy="3478850"/>
        </p:xfrm>
        <a:graphic>
          <a:graphicData uri="http://schemas.openxmlformats.org/drawingml/2006/table">
            <a:tbl>
              <a:tblPr/>
              <a:tblGrid>
                <a:gridCol w="6622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43 </a:t>
                      </a:r>
                      <a:r>
                        <a:rPr lang="en-US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136,1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9,6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26</a:t>
                      </a:r>
                      <a:r>
                        <a:rPr lang="en-US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0,1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42</a:t>
                      </a:r>
                      <a:r>
                        <a:rPr lang="en-US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856,4</a:t>
                      </a:r>
                      <a:endParaRPr lang="ru-RU" sz="14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Энергоемкость валового регионального продукта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Кг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./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62,4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введенных в эксплуатацию объектов энергетики на территории Липецкой области в соответствии с утвержденными инвестиционными программами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прекращений энергоснабжения в результате технологических нарушений на объектах энергетики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2 511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газификации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97,95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и (или) вторичных энергетических ресурсов, в общем объеме энергетических ресурсов, производимых на территории Липецкой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27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60698" y="-5537"/>
            <a:ext cx="8559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развитие энергетики и повышение надежности энергоснабжения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1456244"/>
            <a:ext cx="717088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энергосбережения и повышения энергетической эффективности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надежности и качества энергоснабжения потребителей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15" y="1247185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361999" y="1507831"/>
            <a:ext cx="2518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2025 год – 0,2</a:t>
            </a:r>
            <a:r>
              <a:rPr lang="ru-RU" sz="20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750436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0494" y="3384196"/>
            <a:ext cx="10351009" cy="338808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318681"/>
              </p:ext>
            </p:extLst>
          </p:nvPr>
        </p:nvGraphicFramePr>
        <p:xfrm>
          <a:off x="1088333" y="3539147"/>
          <a:ext cx="10015333" cy="3078178"/>
        </p:xfrm>
        <a:graphic>
          <a:graphicData uri="http://schemas.openxmlformats.org/drawingml/2006/table">
            <a:tbl>
              <a:tblPr/>
              <a:tblGrid>
                <a:gridCol w="8034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16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879,5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864,7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14,8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Липецкой области, оценивающего экологическую обстановку по месту жительства как благоприятную и приемлемую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75,0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направленных на захоронение твердых коммунальных отходов, в том числе прошедших обработку (сортировку), в общей массе образованных твердых коммунальных отходов»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89,5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194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диких копытных животных  семейства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оленьевых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7 062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твердых коммунальных отходов, направленных на обработку (сортировку), в общей массе образованных твердых коммунальных отходов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61,0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5325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950" y="1261364"/>
            <a:ext cx="1564838" cy="161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1075872"/>
            <a:ext cx="106963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en-US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Снижение выбросов опасных загрязняющих веществ, оказывающих наибольшее негативное воздействие на окружающую среду и здоровье человека, в два раза к 2030 году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 по данным социологического опроса 78% к 2030 году 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Ликвидация наиболее опасных объектов накопленного вреда окружающей среде и экологическое оздоровление водных объектов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устойчивой системы обращения с твердыми коммунальными отходами, обеспечивающей сортировку отходов в объеме 100 процентов и снижение объема отходов, направляемых на полигоны, в два раза к 2030 году</a:t>
            </a:r>
          </a:p>
          <a:p>
            <a:pPr algn="ctr">
              <a:defRPr/>
            </a:pPr>
            <a:r>
              <a:rPr lang="ru-RU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</a:t>
            </a:r>
            <a:r>
              <a:rPr lang="en-US" b="1" u="sng" dirty="0">
                <a:solidFill>
                  <a:srgbClr val="534F4F"/>
                </a:solidFill>
                <a:latin typeface="+mn-lt"/>
              </a:rPr>
              <a:t>5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 год – 0,8%</a:t>
            </a:r>
          </a:p>
        </p:txBody>
      </p:sp>
    </p:spTree>
    <p:extLst>
      <p:ext uri="{BB962C8B-B14F-4D97-AF65-F5344CB8AC3E}">
        <p14:creationId xmlns:p14="http://schemas.microsoft.com/office/powerpoint/2010/main" val="685238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7638" y="2887098"/>
            <a:ext cx="9925050" cy="378178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204514"/>
              </p:ext>
            </p:extLst>
          </p:nvPr>
        </p:nvGraphicFramePr>
        <p:xfrm>
          <a:off x="1257300" y="2956702"/>
          <a:ext cx="9605726" cy="3642578"/>
        </p:xfrm>
        <a:graphic>
          <a:graphicData uri="http://schemas.openxmlformats.org/drawingml/2006/table">
            <a:tbl>
              <a:tblPr/>
              <a:tblGrid>
                <a:gridCol w="7648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9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52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79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526,9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526,9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79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58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07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Лесистость территории Липецкой области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5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лесных пожаров на землях лесного фонда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2, 49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088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35" y="1105564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87479" y="790193"/>
            <a:ext cx="85262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Повышение эффективности ведения лесного хозяйства, охраны, защиты, использования и воспроизводства лесов, обеспечение кадрового развития лесного хозяйства, а также обеспечение комфортной и безопасной среды для жителей Липецкой области за счет сохранения лесистости области на уровне не ниже 8,8%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Обеспечение воспроизводства лесов на уровне не менее 100% к объему вырубленных и погибших лесов к 2030 году </a:t>
            </a:r>
            <a:endParaRPr lang="ru-RU" sz="1400" b="1" dirty="0">
              <a:solidFill>
                <a:srgbClr val="534F4F"/>
              </a:solidFill>
              <a:latin typeface="+mj-lt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на 2025 год – 0,5 %</a:t>
            </a:r>
          </a:p>
        </p:txBody>
      </p:sp>
    </p:spTree>
    <p:extLst>
      <p:ext uri="{BB962C8B-B14F-4D97-AF65-F5344CB8AC3E}">
        <p14:creationId xmlns:p14="http://schemas.microsoft.com/office/powerpoint/2010/main" val="32087367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6301" y="3025374"/>
            <a:ext cx="7899400" cy="372963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048475"/>
              </p:ext>
            </p:extLst>
          </p:nvPr>
        </p:nvGraphicFramePr>
        <p:xfrm>
          <a:off x="2287391" y="3050119"/>
          <a:ext cx="7617218" cy="3714940"/>
        </p:xfrm>
        <a:graphic>
          <a:graphicData uri="http://schemas.openxmlformats.org/drawingml/2006/table">
            <a:tbl>
              <a:tblPr/>
              <a:tblGrid>
                <a:gridCol w="5596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88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1 940,4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1 940,4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1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25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Число зарегистрированных преступлений в расчете на 100 тыс. чел. населения (уровень преступности (не более))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1 143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0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(чрезвычайных ситуаций, пожаров, в т.ч. случаев неконтролируемого горения)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4 527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2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Индекс удовлетворенности мировых судей организационным обеспечением их деятельности (CSI)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07565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-11470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 безопасности населения и территории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99168" y="661614"/>
            <a:ext cx="7333306" cy="24545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55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1. Снижение числа зарегистрированных преступлений до 1 135 ед. в расчете на 100 тыс. чел. населения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Снижение числа деструктивных событий к 2030 году до 4502 ед. по сравнению с плановым значением 2022 года.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3. Достигнут уровень удовлетворенности организационным обеспечением деятельности мировых судей 88% к 2030 году.</a:t>
            </a:r>
          </a:p>
          <a:p>
            <a:pPr algn="ctr">
              <a:defRPr/>
            </a:pPr>
            <a:endParaRPr lang="ru-RU" sz="1000" b="1" dirty="0">
              <a:solidFill>
                <a:srgbClr val="FF0000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2025 год – 1,8%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4" y="974079"/>
            <a:ext cx="1960405" cy="196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3603" y="883190"/>
            <a:ext cx="2142184" cy="21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7916924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33751" y="3017282"/>
            <a:ext cx="7650180" cy="37257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627933"/>
              </p:ext>
            </p:extLst>
          </p:nvPr>
        </p:nvGraphicFramePr>
        <p:xfrm>
          <a:off x="2336297" y="3063683"/>
          <a:ext cx="7445086" cy="3632912"/>
        </p:xfrm>
        <a:graphic>
          <a:graphicData uri="http://schemas.openxmlformats.org/drawingml/2006/table">
            <a:tbl>
              <a:tblPr/>
              <a:tblGrid>
                <a:gridCol w="546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87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870,0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9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845,7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9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217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Доля объектов (территорий), подлежащих антитеррористической защите, соответствующих установленным требованиям антитеррористической защищенности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подверженных воздействию идеологию терроризма и экстремизма, охваченных мероприятиями по профилактике терроризма и экстремизма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3919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«Профилактика терроризма и экстремизма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33751" y="720993"/>
            <a:ext cx="7650179" cy="226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550" b="1" dirty="0">
                <a:solidFill>
                  <a:srgbClr val="534F4F"/>
                </a:solidFill>
                <a:latin typeface="+mn-lt"/>
              </a:rPr>
              <a:t>1. Увеличение числа объектов (территорий), подлежащих антитеррористической защите, соответствующих установленным требованиям антитеррористической защищенности до 84%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Увеличение доли граждан, подверженных воздействию идеологии терроризма и экстремизма, охваченных мероприятиями по профилактике терроризма и экстремизма до 95 % к 2030 году.</a:t>
            </a:r>
          </a:p>
          <a:p>
            <a:pPr algn="ctr">
              <a:defRPr/>
            </a:pPr>
            <a:endParaRPr lang="ru-RU" sz="15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2025 год </a:t>
            </a:r>
            <a:r>
              <a:rPr lang="ru-RU" sz="15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0,8%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45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C04453-FAA2-4759-98A8-68B24EC8D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1" y="798661"/>
            <a:ext cx="2088896" cy="20888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A3B18B-8D54-419D-97A2-27912FBC1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4" y="901949"/>
            <a:ext cx="2088896" cy="20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396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78076" y="3023065"/>
            <a:ext cx="8741664" cy="357690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821377"/>
              </p:ext>
            </p:extLst>
          </p:nvPr>
        </p:nvGraphicFramePr>
        <p:xfrm>
          <a:off x="1899208" y="3197399"/>
          <a:ext cx="8299400" cy="3228242"/>
        </p:xfrm>
        <a:graphic>
          <a:graphicData uri="http://schemas.openxmlformats.org/drawingml/2006/table">
            <a:tbl>
              <a:tblPr/>
              <a:tblGrid>
                <a:gridCol w="5987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830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3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385,1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4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385,1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836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93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6559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 на 1 тыс. человек населения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143,24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39089" y="96552"/>
            <a:ext cx="10221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«Развитие малого и среднего предпринимательства в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39089" y="1245034"/>
            <a:ext cx="9601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342900" indent="-342900">
              <a:buAutoNum type="arabicPeriod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Достижение к 2031 году количества субъектов малого и среднего предпринимательства на 1 тыс. человек населения в количестве 73,65 ед.</a:t>
            </a:r>
          </a:p>
          <a:p>
            <a:pPr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Доля в общем объеме расходов </a:t>
            </a:r>
            <a:r>
              <a:rPr lang="ru-RU" b="1" u="sng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на 2025 </a:t>
            </a: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год </a:t>
            </a:r>
            <a:r>
              <a:rPr lang="ru-RU" b="1" u="sng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0,4 </a:t>
            </a: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46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EA6982-2477-478A-B25D-CD5C68560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6" y="992340"/>
            <a:ext cx="1562423" cy="15624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6AB4BB-C7FA-4C7C-B711-6A6E7E40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4751" y="1196578"/>
            <a:ext cx="1036410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390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550" y="2561613"/>
            <a:ext cx="10248899" cy="414211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264419"/>
              </p:ext>
            </p:extLst>
          </p:nvPr>
        </p:nvGraphicFramePr>
        <p:xfrm>
          <a:off x="1249628" y="2689013"/>
          <a:ext cx="9692741" cy="3911407"/>
        </p:xfrm>
        <a:graphic>
          <a:graphicData uri="http://schemas.openxmlformats.org/drawingml/2006/table">
            <a:tbl>
              <a:tblPr/>
              <a:tblGrid>
                <a:gridCol w="7632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35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32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2 355,5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39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2 355,5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104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Уровень инновационной активности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организаций, осуществляющих технологические инновации, в общем числе обследованных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Индекс промышленного производства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970247"/>
                  </a:ext>
                </a:extLst>
              </a:tr>
              <a:tr h="7737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Темп роста физического объема инвестиций в основной капитал, за исключением инвестиций инфраструктурных монополий (федеральные проекты) и бюджетных ассигнований федерального бюджета 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 к 2020 г.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118,0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746" y="154270"/>
            <a:ext cx="11429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привлекательности и развития промышленности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249" y="923710"/>
            <a:ext cx="96012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sz="1400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1. Обеспечение развития инновационно-технологической инфраструктуры и конкурентоспособного производства в регионе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2. Обеспечение увеличения объема инвестиций в основной капитал за счет улучшения инвестиционного климата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3. Увеличение объема несырьевого неэнергетического экспорта предприятиями региона и увеличение уровня диверсификации экспортной продукции</a:t>
            </a:r>
          </a:p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Доля в общем объеме расходов на 2025 год – 2,2 %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4" y="1047750"/>
            <a:ext cx="1230452" cy="1133475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831397" y="1052136"/>
            <a:ext cx="1144703" cy="1230246"/>
            <a:chOff x="10061745" y="994470"/>
            <a:chExt cx="1708775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708774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30514607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82688" y="5685682"/>
            <a:ext cx="5857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2025 год – 3,2%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1105" y="1394862"/>
            <a:ext cx="119908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продукции сельского хозяйства (в сопоставимых ценах) в 2030 году в объеме 115,9 процента от уровня 2020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пищевых продуктов (в сопоставимых ценах) в 2030 году в объеме 129,8 процента от уровня 2020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уровня среднемесячной начисленной заработной платы работников сельского хозяйства (без  субъектов малого предпринимательства) в 2030 году – 72 247,00  рублей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объема экспорта продукции агропромышленного комплекса (в сопоставимых ценах) в размере 0,7 млрд. долларов США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Сохранение в сельскохозяйственном обороте и повышение качественных характеристик сельскохозяйственных угодий за счет проведения мелиоративных мероприятий на площади не менее 322,8 тыс. га,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Вовлечение в оборот земель сельскохозяйственного назначения площадью не менее 2,8 тыс. га к концу 2030 года</a:t>
            </a:r>
            <a:endParaRPr lang="ru-RU" sz="1700" b="1" u="sng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389" y="5470652"/>
            <a:ext cx="1708297" cy="129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25" y="5006117"/>
            <a:ext cx="1841998" cy="175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971" y="789937"/>
            <a:ext cx="998142" cy="99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36736303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57300" y="1403498"/>
            <a:ext cx="9677400" cy="51687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194556"/>
              </p:ext>
            </p:extLst>
          </p:nvPr>
        </p:nvGraphicFramePr>
        <p:xfrm>
          <a:off x="1458575" y="1658817"/>
          <a:ext cx="9274849" cy="4658114"/>
        </p:xfrm>
        <a:graphic>
          <a:graphicData uri="http://schemas.openxmlformats.org/drawingml/2006/table">
            <a:tbl>
              <a:tblPr/>
              <a:tblGrid>
                <a:gridCol w="7054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15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4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3 557,9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49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1 786,1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49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1 686,6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49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85,2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3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Индекс производства продукции сельского хозяйства (в сопоставимых ценах) к уровню 2020 года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106,8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2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Индекс производства пищевых продуктов (в сопоставимых ценах) к уровню 2020 года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105,1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92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Объем экспорта продукции агропромышленного комплекса (в сопоставимых ценах)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млрд. дол.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0,58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9974423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2703" y="2780522"/>
            <a:ext cx="8906593" cy="384850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02675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рынка труда</a:t>
            </a:r>
          </a:p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1396" y="1095227"/>
            <a:ext cx="84779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800" dirty="0">
              <a:solidFill>
                <a:srgbClr val="534F4F"/>
              </a:solidFill>
              <a:latin typeface="+mn-lt"/>
            </a:endParaRP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1.   Непревышение к 2030 году значения уровня регистрируемой безработицы более 0,4 процента;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2.  Улучшение демографической ситуации в регионе за счет увеличения миграционного прироста;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3.  Создание условий для формирования культуры безопасного труда и повышение эффективности мер, направленных на сохранение жизни и здоровья работников в процессе трудовой деятельности.</a:t>
            </a:r>
          </a:p>
          <a:p>
            <a:pPr>
              <a:defRPr/>
            </a:pPr>
            <a:endParaRPr lang="ru-RU" sz="800" b="1" u="sng" dirty="0">
              <a:solidFill>
                <a:srgbClr val="474343"/>
              </a:solidFill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</a:rPr>
              <a:t>Доля в общем объеме расходов на 2025 год – 0,5 %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3" y="1430353"/>
            <a:ext cx="1434010" cy="121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130" y="1343126"/>
            <a:ext cx="1319290" cy="131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913984"/>
              </p:ext>
            </p:extLst>
          </p:nvPr>
        </p:nvGraphicFramePr>
        <p:xfrm>
          <a:off x="1756582" y="2830718"/>
          <a:ext cx="8678836" cy="3824607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45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20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580,0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38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383,6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196,4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2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7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регистрируемой безработицы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3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участников Государственной программы по оказанию содействия добровольному переселению в Российскую Федерацию соотечественников, проживающих за рубежом, и членов их семей, переселившихся в Липецкую область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155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Численность пострадавших при несчастных случаях на производстве с утратой трудоспособности на один рабочий день и более и со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смертельным исходом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4157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«Эффективное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муниципальной службы 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173" y="680430"/>
            <a:ext cx="1629614" cy="162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537508" y="2347216"/>
            <a:ext cx="8947156" cy="435838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1239220"/>
            <a:ext cx="104782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2025 год – 2,6 %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629418"/>
              </p:ext>
            </p:extLst>
          </p:nvPr>
        </p:nvGraphicFramePr>
        <p:xfrm>
          <a:off x="1707336" y="2491329"/>
          <a:ext cx="8678837" cy="4038911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19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1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2 776,4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2 766,7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5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удовлетворенности населения Липецкой области качеством предоставления государственных, муниципальных и дополнительных услуг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гражданских служащих области, принявших участие в мероприятиях по профессиональному развитию в год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Сумма поступивших  неналоговых доходов от управления и распоряжения областным имуществом (за исключением доходов от приватизации), а также земельными участками, государственная собственность на которые не разграничена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1 000,0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Количество муниципальных образований Липецкой области,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участвующих в реализации сферы развития муниципального управления</a:t>
                      </a:r>
                      <a:endParaRPr lang="ru-RU" sz="125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228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8092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44700" y="3066247"/>
            <a:ext cx="7607300" cy="37141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102004"/>
              </p:ext>
            </p:extLst>
          </p:nvPr>
        </p:nvGraphicFramePr>
        <p:xfrm>
          <a:off x="2178867" y="3096693"/>
          <a:ext cx="7344058" cy="3653223"/>
        </p:xfrm>
        <a:graphic>
          <a:graphicData uri="http://schemas.openxmlformats.org/drawingml/2006/table">
            <a:tbl>
              <a:tblPr/>
              <a:tblGrid>
                <a:gridCol w="5393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76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831,8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753,3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протестных акций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СОНКО (за исключением государственных и муниципальных учреждений), оказывающих социальные услуги и, получивших поддержку из регионального бюджета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населения, удовлетворенная информационной открытостью деятельности исполнительных органов государственной власти области (от числа опрошенных граждан)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43,3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42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6141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«Реализация внутренней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6338" y="804089"/>
            <a:ext cx="9786795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17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1. Снижение количества протестных акций до 20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2. Увеличение количества СО НКО (за исключением государственных и муниципальных учреждений), оказывающих социальные услуги и получивших поддержку из регионального бюджета, до 69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3. Увеличение доли населения, удовлетворенного информационной открытостью деятельности исполнительных органов государственной власти области (от числа опрошенных граждан), до 46,3%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4. Увеличение доли молодых людей, вовлеченных в социально-политическую и экономическую деятельность области, до 62% к 2030 году.</a:t>
            </a:r>
          </a:p>
          <a:p>
            <a:pPr algn="ctr">
              <a:defRPr/>
            </a:pPr>
            <a:endParaRPr lang="ru-RU" sz="5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расходов на 2025 год – 0,7%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950" y="804969"/>
            <a:ext cx="2015232" cy="2015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37492368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9520" y="1478859"/>
            <a:ext cx="697937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6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2025 год – 4,9 %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8150" y="165439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89" y="3716812"/>
            <a:ext cx="9402353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665218"/>
              </p:ext>
            </p:extLst>
          </p:nvPr>
        </p:nvGraphicFramePr>
        <p:xfrm>
          <a:off x="1475896" y="3800514"/>
          <a:ext cx="9101737" cy="2688655"/>
        </p:xfrm>
        <a:graphic>
          <a:graphicData uri="http://schemas.openxmlformats.org/drawingml/2006/table">
            <a:tbl>
              <a:tblPr/>
              <a:tblGrid>
                <a:gridCol w="668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98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5 207,4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860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5 207,4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0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2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Не более 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85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дефицита областного бюджета к общему годовому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%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543966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8882199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8151" y="101600"/>
            <a:ext cx="11753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Поддержка и стимулирование субъектов малого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 и среднего предпринимательства</a:t>
            </a:r>
            <a:endParaRPr lang="ru-RU" sz="28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7351" y="1802167"/>
            <a:ext cx="481979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Грант "Легкий старт"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Начинающим субъектам малого и среднего предпринимательства на организацию собственного дела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Размер гранта: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500 тыс. руб.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8164856-BF9F-4309-B8AC-A0285D12A876}"/>
              </a:ext>
            </a:extLst>
          </p:cNvPr>
          <p:cNvSpPr/>
          <p:nvPr/>
        </p:nvSpPr>
        <p:spPr>
          <a:xfrm>
            <a:off x="281387" y="4064680"/>
            <a:ext cx="481979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Грант на развитие местных брендов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На финансовое обеспечение затрат, связанных с развитием и продвижением местных брендов</a:t>
            </a:r>
          </a:p>
          <a:p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Размер гранта: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1 000 тыс. руб.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F402745-B0A5-4348-A4EB-2CE86975E963}"/>
              </a:ext>
            </a:extLst>
          </p:cNvPr>
          <p:cNvSpPr/>
          <p:nvPr/>
        </p:nvSpPr>
        <p:spPr>
          <a:xfrm>
            <a:off x="5809129" y="971204"/>
            <a:ext cx="5944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Субсидия на франшизу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Субъектам малого и среднего предпринимательства на приобретение и использование франшизы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Размер субсидии: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1 000 тыс. руб.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89B5CDB-686B-4A9F-94C4-40D8AEFB3E04}"/>
              </a:ext>
            </a:extLst>
          </p:cNvPr>
          <p:cNvSpPr/>
          <p:nvPr/>
        </p:nvSpPr>
        <p:spPr>
          <a:xfrm>
            <a:off x="5809128" y="2892520"/>
            <a:ext cx="5944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B51BB1"/>
                </a:solidFill>
              </a:rPr>
              <a:t>Субсидия «Маркетплейсы»</a:t>
            </a:r>
          </a:p>
          <a:p>
            <a:r>
              <a:rPr lang="ru-RU" dirty="0">
                <a:solidFill>
                  <a:srgbClr val="B51BB1"/>
                </a:solidFill>
              </a:rPr>
              <a:t>На оплату услуг торговых площадок по продажам товаров сети «Интернет»</a:t>
            </a:r>
          </a:p>
          <a:p>
            <a:endParaRPr lang="ru-RU" dirty="0">
              <a:solidFill>
                <a:srgbClr val="B51BB1"/>
              </a:solidFill>
            </a:endParaRPr>
          </a:p>
          <a:p>
            <a:r>
              <a:rPr lang="ru-RU" dirty="0">
                <a:solidFill>
                  <a:srgbClr val="B51BB1"/>
                </a:solidFill>
              </a:rPr>
              <a:t>Размер субсидии:</a:t>
            </a:r>
          </a:p>
          <a:p>
            <a:r>
              <a:rPr lang="ru-RU" dirty="0">
                <a:solidFill>
                  <a:srgbClr val="B51BB1"/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500 тыс. руб.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AC06447-6DA3-4A2F-87B5-0E463A42C451}"/>
              </a:ext>
            </a:extLst>
          </p:cNvPr>
          <p:cNvSpPr/>
          <p:nvPr/>
        </p:nvSpPr>
        <p:spPr>
          <a:xfrm>
            <a:off x="5809129" y="4813837"/>
            <a:ext cx="59447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Грант «Туризм»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На реализацию проектов въездного и внутреннего туризма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Размер гранта: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не более </a:t>
            </a:r>
            <a:r>
              <a:rPr lang="ru-RU" dirty="0">
                <a:solidFill>
                  <a:srgbClr val="FF0000"/>
                </a:solidFill>
              </a:rPr>
              <a:t>15 000 тыс. руб.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D9EC78E-FC14-4C1B-BE44-5F1EF4D07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018" y="976895"/>
            <a:ext cx="1793997" cy="70967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57062DE-9391-44B8-BDAA-871266B1E8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1" y="799277"/>
            <a:ext cx="770996" cy="95410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8028BBB-F8F6-4F9E-AC26-9E0FD597CC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182" y="971204"/>
            <a:ext cx="1587787" cy="70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183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55075" y="3919"/>
            <a:ext cx="6215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(1)</a:t>
            </a:r>
          </a:p>
        </p:txBody>
      </p:sp>
      <p:sp>
        <p:nvSpPr>
          <p:cNvPr id="63620" name="Text Box 386"/>
          <p:cNvSpPr txBox="1">
            <a:spLocks noChangeArrowheads="1"/>
          </p:cNvSpPr>
          <p:nvPr/>
        </p:nvSpPr>
        <p:spPr bwMode="auto">
          <a:xfrm>
            <a:off x="10254956" y="2425073"/>
            <a:ext cx="200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дохода от трудовой деятельности в регионе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12619" y="777621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0210736" y="4998573"/>
            <a:ext cx="1965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плате в общем образовании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0464435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753560" y="2192868"/>
          <a:ext cx="9468291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1" name="Схема 90"/>
          <p:cNvGraphicFramePr/>
          <p:nvPr/>
        </p:nvGraphicFramePr>
        <p:xfrm>
          <a:off x="1214700" y="4793131"/>
          <a:ext cx="8864179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2712619" y="1123090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 июля 2024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178391" y="112868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123" name="Text Box 137"/>
          <p:cNvSpPr txBox="1">
            <a:spLocks noChangeArrowheads="1"/>
          </p:cNvSpPr>
          <p:nvPr/>
        </p:nvSpPr>
        <p:spPr bwMode="auto">
          <a:xfrm>
            <a:off x="44977" y="4486423"/>
            <a:ext cx="47225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дошкольных организаций: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44977" y="1710899"/>
            <a:ext cx="670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общеобразовательных организаций:</a:t>
            </a:r>
          </a:p>
        </p:txBody>
      </p:sp>
      <p:sp>
        <p:nvSpPr>
          <p:cNvPr id="9" name="Стрелка вверх 8"/>
          <p:cNvSpPr/>
          <p:nvPr/>
        </p:nvSpPr>
        <p:spPr>
          <a:xfrm>
            <a:off x="9979535" y="25140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997976" y="1854848"/>
            <a:ext cx="96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046379" y="4414816"/>
            <a:ext cx="1110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" y="2541635"/>
            <a:ext cx="1133495" cy="11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" y="5385997"/>
            <a:ext cx="1188270" cy="11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" name="Стрелка вверх 148"/>
          <p:cNvSpPr/>
          <p:nvPr/>
        </p:nvSpPr>
        <p:spPr>
          <a:xfrm>
            <a:off x="9957721" y="50875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15078584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206914" y="2512575"/>
            <a:ext cx="1965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платы  учителей*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212807" y="4865850"/>
            <a:ext cx="195342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  <a:endParaRPr lang="ru-RU" sz="14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92" name="Схема 91"/>
          <p:cNvGraphicFramePr/>
          <p:nvPr/>
        </p:nvGraphicFramePr>
        <p:xfrm>
          <a:off x="1206056" y="235484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633741" y="5057680"/>
          <a:ext cx="997691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6198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дополнительного образования: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Преподаватели и мастера профессионального образования: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7146204" y="1907297"/>
            <a:ext cx="118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146204" y="4649009"/>
            <a:ext cx="97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2672306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5450625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2657226" y="1133216"/>
            <a:ext cx="23674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июля 2024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84442" y="1161214"/>
            <a:ext cx="1108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326101" y="51574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(2)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714052" y="731454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97723" y="1070008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8E191-807F-49A6-BD3D-D9A0840AD27C}"/>
              </a:ext>
            </a:extLst>
          </p:cNvPr>
          <p:cNvSpPr txBox="1"/>
          <p:nvPr/>
        </p:nvSpPr>
        <p:spPr>
          <a:xfrm>
            <a:off x="229990" y="3929968"/>
            <a:ext cx="6422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+mn-lt"/>
              </a:rPr>
              <a:t>* при оценке не учитываются федеральные выплаты, установленные за классное руководство </a:t>
            </a:r>
          </a:p>
        </p:txBody>
      </p:sp>
    </p:spTree>
    <p:extLst>
      <p:ext uri="{BB962C8B-B14F-4D97-AF65-F5344CB8AC3E}">
        <p14:creationId xmlns:p14="http://schemas.microsoft.com/office/powerpoint/2010/main" val="14499071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10842" y="-11470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здравоохранения</a:t>
            </a:r>
          </a:p>
        </p:txBody>
      </p:sp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22030" y="749789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155746" y="1977737"/>
            <a:ext cx="203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135780" y="5527072"/>
            <a:ext cx="201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/>
        </p:nvGraphicFramePr>
        <p:xfrm>
          <a:off x="1198250" y="1883807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1024942" y="5237450"/>
          <a:ext cx="9357181" cy="125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416713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Врачи: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39802" y="5025269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Младший медицинский персонал: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1959038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34482" y="5508373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7099785" y="1519693"/>
            <a:ext cx="978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+ 8,4%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099784" y="4900968"/>
            <a:ext cx="97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+ 8,4%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22030" y="1068102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июля 2024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99785" y="106413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42" name="Text Box 386"/>
          <p:cNvSpPr txBox="1">
            <a:spLocks noChangeArrowheads="1"/>
          </p:cNvSpPr>
          <p:nvPr/>
        </p:nvSpPr>
        <p:spPr bwMode="auto">
          <a:xfrm>
            <a:off x="10182229" y="3740910"/>
            <a:ext cx="2049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43" name="Схема 42"/>
          <p:cNvGraphicFramePr/>
          <p:nvPr/>
        </p:nvGraphicFramePr>
        <p:xfrm>
          <a:off x="937787" y="3597686"/>
          <a:ext cx="9357181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4" name="Text Box 135"/>
          <p:cNvSpPr txBox="1">
            <a:spLocks noChangeArrowheads="1"/>
          </p:cNvSpPr>
          <p:nvPr/>
        </p:nvSpPr>
        <p:spPr bwMode="auto">
          <a:xfrm>
            <a:off x="-11134" y="3239107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Средний медицинский персонал:</a:t>
            </a:r>
          </a:p>
        </p:txBody>
      </p:sp>
      <p:sp>
        <p:nvSpPr>
          <p:cNvPr id="45" name="Стрелка вверх 44"/>
          <p:cNvSpPr/>
          <p:nvPr/>
        </p:nvSpPr>
        <p:spPr>
          <a:xfrm>
            <a:off x="10014621" y="3722211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7099784" y="3260314"/>
            <a:ext cx="97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+ 8,4%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980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" y="5616602"/>
            <a:ext cx="973958" cy="97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" y="1786045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382123" y="811345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9540125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070236" y="2512575"/>
            <a:ext cx="21017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070237" y="5101742"/>
            <a:ext cx="2096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/>
        </p:nvGraphicFramePr>
        <p:xfrm>
          <a:off x="1134020" y="2219795"/>
          <a:ext cx="8929215" cy="1433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814812" y="4882139"/>
          <a:ext cx="9255423" cy="1364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3612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культуры: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18906" y="4405013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социальной защиты: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6915847" y="1790509"/>
            <a:ext cx="915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6941732" y="4506117"/>
            <a:ext cx="987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+ 8,4%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11927" y="1154918"/>
            <a:ext cx="18646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июля 2024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12087" y="1154919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077428" y="-43846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культуры и социальной защиты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475732" y="730935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06" y="2500198"/>
            <a:ext cx="1152926" cy="115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" y="5405437"/>
            <a:ext cx="11001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26487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24893070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215" y="39951"/>
            <a:ext cx="1033022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7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заработной платы работников бюджетной сферы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1493" y="881576"/>
            <a:ext cx="11829014" cy="1480655"/>
            <a:chOff x="177579" y="1507342"/>
            <a:chExt cx="11726713" cy="9484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77579" y="1507342"/>
              <a:ext cx="11726713" cy="948428"/>
              <a:chOff x="189060" y="1371601"/>
              <a:chExt cx="11726713" cy="948428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8" y="1371601"/>
                <a:ext cx="11039475" cy="948428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189060" y="1583928"/>
                <a:ext cx="4212187" cy="573421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447092" y="1776284"/>
              <a:ext cx="1610700" cy="374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МРОТ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52724" y="1707118"/>
              <a:ext cx="2108392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2025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22 440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339226" y="1688919"/>
              <a:ext cx="2043453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2024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19 242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ятиугольник 14">
            <a:extLst>
              <a:ext uri="{FF2B5EF4-FFF2-40B4-BE49-F238E27FC236}">
                <a16:creationId xmlns:a16="http://schemas.microsoft.com/office/drawing/2014/main" id="{BB1324E6-4FC0-45F7-9F82-DC250C2A3627}"/>
              </a:ext>
            </a:extLst>
          </p:cNvPr>
          <p:cNvSpPr/>
          <p:nvPr/>
        </p:nvSpPr>
        <p:spPr>
          <a:xfrm>
            <a:off x="6166267" y="1420148"/>
            <a:ext cx="3066112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D081F09-A807-4CA7-9B84-45CE551F7746}"/>
              </a:ext>
            </a:extLst>
          </p:cNvPr>
          <p:cNvSpPr/>
          <p:nvPr/>
        </p:nvSpPr>
        <p:spPr>
          <a:xfrm>
            <a:off x="6440725" y="1478371"/>
            <a:ext cx="2554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16,6%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9916012-CA8D-4FC2-A8D6-D8F727394C6F}"/>
              </a:ext>
            </a:extLst>
          </p:cNvPr>
          <p:cNvGrpSpPr/>
          <p:nvPr/>
        </p:nvGrpSpPr>
        <p:grpSpPr>
          <a:xfrm>
            <a:off x="652879" y="2559983"/>
            <a:ext cx="11497967" cy="1564235"/>
            <a:chOff x="377773" y="1507340"/>
            <a:chExt cx="11569653" cy="2579509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1BC0EDEE-C0AD-40A1-945F-41CF1489BF70}"/>
                </a:ext>
              </a:extLst>
            </p:cNvPr>
            <p:cNvGrpSpPr/>
            <p:nvPr/>
          </p:nvGrpSpPr>
          <p:grpSpPr>
            <a:xfrm>
              <a:off x="377773" y="1507340"/>
              <a:ext cx="11569653" cy="2519096"/>
              <a:chOff x="389254" y="1371599"/>
              <a:chExt cx="11569653" cy="2519096"/>
            </a:xfrm>
          </p:grpSpPr>
          <p:sp>
            <p:nvSpPr>
              <p:cNvPr id="28" name="Пятиугольник 9">
                <a:extLst>
                  <a:ext uri="{FF2B5EF4-FFF2-40B4-BE49-F238E27FC236}">
                    <a16:creationId xmlns:a16="http://schemas.microsoft.com/office/drawing/2014/main" id="{81923AE5-97AC-49F4-87D6-A51C4D92CC1A}"/>
                  </a:ext>
                </a:extLst>
              </p:cNvPr>
              <p:cNvSpPr/>
              <p:nvPr/>
            </p:nvSpPr>
            <p:spPr>
              <a:xfrm>
                <a:off x="919432" y="1371599"/>
                <a:ext cx="11039475" cy="2519096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ятиугольник 14">
                <a:extLst>
                  <a:ext uri="{FF2B5EF4-FFF2-40B4-BE49-F238E27FC236}">
                    <a16:creationId xmlns:a16="http://schemas.microsoft.com/office/drawing/2014/main" id="{AA663E64-9D80-4060-864A-6FC263211222}"/>
                  </a:ext>
                </a:extLst>
              </p:cNvPr>
              <p:cNvSpPr/>
              <p:nvPr/>
            </p:nvSpPr>
            <p:spPr>
              <a:xfrm>
                <a:off x="389254" y="1679446"/>
                <a:ext cx="3919653" cy="2000188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2AAC69A-3E5B-4431-8BC6-816F1EDBFD88}"/>
                </a:ext>
              </a:extLst>
            </p:cNvPr>
            <p:cNvSpPr/>
            <p:nvPr/>
          </p:nvSpPr>
          <p:spPr>
            <a:xfrm>
              <a:off x="377773" y="1599901"/>
              <a:ext cx="3632221" cy="2486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Прочие категории работников, не попадающие под действие Указов Президента РФ</a:t>
              </a:r>
            </a:p>
            <a:p>
              <a:pPr algn="ctr"/>
              <a:r>
                <a:rPr lang="ru-RU" sz="1600" i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(за исключением государственных и муниципальных служащих)   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4EA7F67-2730-4159-8824-145D5DA082FE}"/>
                </a:ext>
              </a:extLst>
            </p:cNvPr>
            <p:cNvSpPr/>
            <p:nvPr/>
          </p:nvSpPr>
          <p:spPr>
            <a:xfrm>
              <a:off x="9052176" y="2288759"/>
              <a:ext cx="2108392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2025 год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96918EB-5BED-42B4-B0A7-CF4C424F35F2}"/>
                </a:ext>
              </a:extLst>
            </p:cNvPr>
            <p:cNvSpPr/>
            <p:nvPr/>
          </p:nvSpPr>
          <p:spPr>
            <a:xfrm>
              <a:off x="3977080" y="1788566"/>
              <a:ext cx="2589627" cy="1674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с 1 октября </a:t>
              </a:r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2024 года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40B510-FD48-450C-AB2E-AD0D65875822}"/>
              </a:ext>
            </a:extLst>
          </p:cNvPr>
          <p:cNvSpPr txBox="1"/>
          <p:nvPr/>
        </p:nvSpPr>
        <p:spPr>
          <a:xfrm>
            <a:off x="6106867" y="4496018"/>
            <a:ext cx="5903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Всего на повышение оплаты труда работникам бюджетной сферы, в том числе компенсационных и стимулирующих выплат предусмотрено </a:t>
            </a:r>
          </a:p>
          <a:p>
            <a:pPr algn="ctr"/>
            <a:r>
              <a:rPr lang="ru-RU" sz="28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2,7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млрд. руб.</a:t>
            </a:r>
          </a:p>
        </p:txBody>
      </p:sp>
      <p:sp>
        <p:nvSpPr>
          <p:cNvPr id="30" name="Пятиугольник 14">
            <a:extLst>
              <a:ext uri="{FF2B5EF4-FFF2-40B4-BE49-F238E27FC236}">
                <a16:creationId xmlns:a16="http://schemas.microsoft.com/office/drawing/2014/main" id="{FC5EE0D5-BAF1-4331-8329-D3408470504D}"/>
              </a:ext>
            </a:extLst>
          </p:cNvPr>
          <p:cNvSpPr/>
          <p:nvPr/>
        </p:nvSpPr>
        <p:spPr>
          <a:xfrm>
            <a:off x="6596325" y="3031209"/>
            <a:ext cx="2733675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5619B2-A674-48F2-9791-76ABF9A190BC}"/>
              </a:ext>
            </a:extLst>
          </p:cNvPr>
          <p:cNvSpPr/>
          <p:nvPr/>
        </p:nvSpPr>
        <p:spPr>
          <a:xfrm>
            <a:off x="6485105" y="2923890"/>
            <a:ext cx="2573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4,5%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 1 октября 2025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8723C8-E156-452C-B80D-82CB8299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435" y="4254037"/>
            <a:ext cx="5576860" cy="24845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31000131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09391" y="3486950"/>
          <a:ext cx="11810331" cy="3148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2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05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(экстренный</a:t>
                      </a:r>
                      <a:r>
                        <a:rPr lang="ru-RU" sz="14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650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ПМ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7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Ежемесячное пособие в связи с рождением и воспитанием ребенка</a:t>
                      </a:r>
                      <a:endParaRPr lang="ru-RU" sz="1400" b="0" i="1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1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</a:t>
                      </a:r>
                    </a:p>
                    <a:p>
                      <a:pPr marL="0" indent="0" algn="ctr" fontAlgn="t">
                        <a:buFont typeface="Wingdings" panose="05000000000000000000" pitchFamily="2" charset="2"/>
                        <a:buNone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(приобретение бытовой техники)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253700"/>
            <a:ext cx="11761709" cy="1233250"/>
            <a:chOff x="-1" y="3081938"/>
            <a:chExt cx="12190595" cy="86394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1369040" y="3544386"/>
              <a:ext cx="3121123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8490394" y="3540179"/>
              <a:ext cx="283707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Правительства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2025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14 718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16 043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12 657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14 276 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2024 год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в расчете на душу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12 826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трудоспособного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13 980 руб.                 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пенсионеров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11 177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детей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12 957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85307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13 114,3</a:t>
            </a: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10142" y="5164202"/>
            <a:ext cx="12245011" cy="1127293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8070" y="3846418"/>
            <a:ext cx="12192006" cy="1236528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56920" y="2891743"/>
            <a:ext cx="12135080" cy="89833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40792" y="1757257"/>
            <a:ext cx="12143144" cy="1089529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92006" cy="72509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926260"/>
            <a:ext cx="6845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ежемесячного пособия в связи с рождением и воспитанием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50523" y="1754790"/>
            <a:ext cx="724147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44452" y="2881666"/>
            <a:ext cx="7115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студентов, обучающихся по медицинскому профилю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50523" y="5164202"/>
            <a:ext cx="7261977" cy="107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 за пределами области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Санаторно-курортное лечение неработающим пенсионерам или неработающим гражданам, перенесшим заболевания сердца, меры социальной поддержки инвалидов и детей-инвалидов, которым установлен кохлеарный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имплант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33943" y="3836818"/>
            <a:ext cx="7135494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коммунальных услуг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28084" y="3919"/>
            <a:ext cx="81050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724017" y="990925"/>
            <a:ext cx="3067051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724014" y="1910280"/>
            <a:ext cx="3067051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724013" y="2932834"/>
            <a:ext cx="3067051" cy="81615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724015" y="3902370"/>
            <a:ext cx="3067051" cy="116412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724020" y="5343689"/>
            <a:ext cx="3067051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6" y="6347128"/>
            <a:ext cx="12192006" cy="510872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724020" y="6338112"/>
            <a:ext cx="3067051" cy="479120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участников СВО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44452" y="6355566"/>
            <a:ext cx="6845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Предоставление мер социальной поддержки лицам, принимающим (принимавшим) участие в  специальной военной операции и членам их семей</a:t>
            </a:r>
          </a:p>
        </p:txBody>
      </p:sp>
    </p:spTree>
    <p:extLst>
      <p:ext uri="{BB962C8B-B14F-4D97-AF65-F5344CB8AC3E}">
        <p14:creationId xmlns:p14="http://schemas.microsoft.com/office/powerpoint/2010/main" val="5764007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96714" y="4577170"/>
            <a:ext cx="10663434" cy="2280829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062" y="4604971"/>
            <a:ext cx="10622086" cy="222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487,3 млн. руб. в 2025 году, 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491,7 млн.руб. в 2026 году, 496,1  млн. руб. в 2027 году: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части стоимости обучения детей по образовательным программам среднего профессионального образования;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478079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144" y="4967685"/>
            <a:ext cx="1837831" cy="1938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475" y="628766"/>
            <a:ext cx="1914525" cy="1914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8" y="2492898"/>
            <a:ext cx="2090721" cy="20425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08" y="2400396"/>
            <a:ext cx="9747389" cy="2135023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933" y="876813"/>
            <a:ext cx="9869707" cy="144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детьми:</a:t>
            </a:r>
            <a:endParaRPr lang="ru-RU" sz="1400" b="1" i="1" dirty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выплата ежемесячного пособия в связи с рождением и воспитанием ребенка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    (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2 301,0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в 2025 году,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2 572,0 тыс.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2026 году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, 2 966,1 тыс.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2027 году);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    размер ежемесячного пособия зависит от размера среднедушевого дохода семьи на дату обращения;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семей.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68408" y="2400396"/>
            <a:ext cx="965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Улучшение демографической ситуации: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лицам из числа детей-сирот  и детей, оставшихся без попечения родителей, в связи с рождением ребенка (детей)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тыс.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 –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109,2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300,0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1 200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157,0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3 353,0 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24036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611,1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3" y="1011286"/>
            <a:ext cx="9233642" cy="2731644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Общий объем средств, направленный на поддержку приемных и опекунских семей</a:t>
            </a:r>
          </a:p>
          <a:p>
            <a:r>
              <a:rPr lang="ru-RU" b="1" u="sng" dirty="0">
                <a:solidFill>
                  <a:srgbClr val="534F4F"/>
                </a:solidFill>
              </a:rPr>
              <a:t>403,5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  <a:r>
              <a:rPr lang="ru-RU" sz="1600" b="1" dirty="0">
                <a:solidFill>
                  <a:srgbClr val="534F4F"/>
                </a:solidFill>
              </a:rPr>
              <a:t>, в том числе: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при устройстве  в семью детей - от 0 до 7 лет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руб., </a:t>
            </a:r>
            <a:r>
              <a:rPr lang="ru-RU" sz="1600" dirty="0">
                <a:solidFill>
                  <a:srgbClr val="534F4F"/>
                </a:solidFill>
              </a:rPr>
              <a:t>старше 7 лет и детей-инвалидов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22 млн. руб.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содержание ребенка в приемных и опекунских семьях (расходы на личные нужды, проезд, коммунальные услуги, бытовые услуги, приобретение предметов личной гигиены, мебели, мягкого инвентаря и др.)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12 828 руб. до 13 961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возраста ребенка и места проживания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321,8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вознаграждение приемному родителю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6 487 руб. до 30 103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количества приемных детей (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59,7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2025 году).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080499" y="3777858"/>
            <a:ext cx="10111501" cy="3111151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>
              <a:solidFill>
                <a:srgbClr val="534F4F"/>
              </a:solidFill>
            </a:endParaRPr>
          </a:p>
          <a:p>
            <a:r>
              <a:rPr lang="ru-RU" sz="1600" b="1" dirty="0">
                <a:solidFill>
                  <a:srgbClr val="534F4F"/>
                </a:solidFill>
              </a:rPr>
              <a:t>Социальная поддержка детей-сирот – </a:t>
            </a:r>
            <a:r>
              <a:rPr lang="ru-RU" b="1" u="sng" dirty="0">
                <a:solidFill>
                  <a:srgbClr val="534F4F"/>
                </a:solidFill>
              </a:rPr>
              <a:t>207,6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</a:p>
          <a:p>
            <a:endParaRPr lang="ru-RU" sz="8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14 276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55,2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2025 году);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социальная поддержка детей-сирот и детей, оставшихся без попечения родителей (расходы на личные нужды, проезд, коммунальные услуги, бытовые услуги, приобретение предметов личной гигиены, учебной литературы и письменных принадлежностей, мебели, мягкого инвентаря и др.)  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135,5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единовременная выплата детям-сиротам на ремонт жилья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2,4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2025 году);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ежемесячная денежная компенсация расходов по договору найма (поднайма) жилого </a:t>
            </a:r>
            <a:r>
              <a:rPr lang="ru-RU" sz="1600" dirty="0">
                <a:solidFill>
                  <a:srgbClr val="534F4F"/>
                </a:solidFill>
                <a:latin typeface="+mj-lt"/>
              </a:rPr>
              <a:t>помещения детям-сиротам (по </a:t>
            </a:r>
            <a:r>
              <a:rPr lang="ru-RU" sz="1600" b="1" dirty="0">
                <a:solidFill>
                  <a:srgbClr val="534F4F"/>
                </a:solidFill>
                <a:latin typeface="+mj-lt"/>
              </a:rPr>
              <a:t>12,5 млн. руб</a:t>
            </a:r>
            <a:r>
              <a:rPr lang="ru-RU" sz="1600" b="1" dirty="0">
                <a:solidFill>
                  <a:srgbClr val="394659"/>
                </a:solidFill>
                <a:latin typeface="+mj-lt"/>
              </a:rPr>
              <a:t>. </a:t>
            </a:r>
            <a:r>
              <a:rPr lang="ru-RU" sz="1600" dirty="0">
                <a:solidFill>
                  <a:srgbClr val="394659"/>
                </a:solidFill>
                <a:latin typeface="+mj-lt"/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Компенсация стоимости проезда к месту лечения и обратно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0,3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млн. ежегодно).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394659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5350121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lang="ru-RU" sz="30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1 493,9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152147" y="854880"/>
            <a:ext cx="9896247" cy="5934974"/>
            <a:chOff x="3367165" y="836762"/>
            <a:chExt cx="8476903" cy="5934974"/>
          </a:xfrm>
        </p:grpSpPr>
        <p:graphicFrame>
          <p:nvGraphicFramePr>
            <p:cNvPr id="2" name="Схема 1"/>
            <p:cNvGraphicFramePr/>
            <p:nvPr/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367165" y="107940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1 034,0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25039" y="214207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118,7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58061" y="3313387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16,2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92162" y="5634136"/>
              <a:ext cx="1053793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80,0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36142" y="456833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245,0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Times New Roman" pitchFamily="18" charset="0"/>
                </a:rPr>
                <a:t>млн. руб</a:t>
              </a: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0" y="5251831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2" y="925278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374583" y="2474706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7" y="3352311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5285410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6">
            <a:extLst>
              <a:ext uri="{FF2B5EF4-FFF2-40B4-BE49-F238E27FC236}">
                <a16:creationId xmlns:a16="http://schemas.microsoft.com/office/drawing/2014/main" id="{E75BA273-0143-44FD-9FB5-BEEC357F978B}"/>
              </a:ext>
            </a:extLst>
          </p:cNvPr>
          <p:cNvSpPr/>
          <p:nvPr/>
        </p:nvSpPr>
        <p:spPr>
          <a:xfrm>
            <a:off x="1947226" y="1890052"/>
            <a:ext cx="10155838" cy="1121309"/>
          </a:xfrm>
          <a:custGeom>
            <a:avLst/>
            <a:gdLst>
              <a:gd name="connsiteX0" fmla="*/ 0 w 9539036"/>
              <a:gd name="connsiteY0" fmla="*/ 283351 h 1700074"/>
              <a:gd name="connsiteX1" fmla="*/ 283351 w 9539036"/>
              <a:gd name="connsiteY1" fmla="*/ 0 h 1700074"/>
              <a:gd name="connsiteX2" fmla="*/ 9255685 w 9539036"/>
              <a:gd name="connsiteY2" fmla="*/ 0 h 1700074"/>
              <a:gd name="connsiteX3" fmla="*/ 9539036 w 9539036"/>
              <a:gd name="connsiteY3" fmla="*/ 283351 h 1700074"/>
              <a:gd name="connsiteX4" fmla="*/ 9539036 w 9539036"/>
              <a:gd name="connsiteY4" fmla="*/ 1416723 h 1700074"/>
              <a:gd name="connsiteX5" fmla="*/ 9255685 w 9539036"/>
              <a:gd name="connsiteY5" fmla="*/ 1700074 h 1700074"/>
              <a:gd name="connsiteX6" fmla="*/ 283351 w 9539036"/>
              <a:gd name="connsiteY6" fmla="*/ 1700074 h 1700074"/>
              <a:gd name="connsiteX7" fmla="*/ 0 w 9539036"/>
              <a:gd name="connsiteY7" fmla="*/ 1416723 h 1700074"/>
              <a:gd name="connsiteX8" fmla="*/ 0 w 9539036"/>
              <a:gd name="connsiteY8" fmla="*/ 283351 h 170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39036" h="1700074">
                <a:moveTo>
                  <a:pt x="0" y="283351"/>
                </a:moveTo>
                <a:cubicBezTo>
                  <a:pt x="0" y="126861"/>
                  <a:pt x="126861" y="0"/>
                  <a:pt x="283351" y="0"/>
                </a:cubicBezTo>
                <a:lnTo>
                  <a:pt x="9255685" y="0"/>
                </a:lnTo>
                <a:cubicBezTo>
                  <a:pt x="9412175" y="0"/>
                  <a:pt x="9539036" y="126861"/>
                  <a:pt x="9539036" y="283351"/>
                </a:cubicBezTo>
                <a:lnTo>
                  <a:pt x="9539036" y="1416723"/>
                </a:lnTo>
                <a:cubicBezTo>
                  <a:pt x="9539036" y="1573213"/>
                  <a:pt x="9412175" y="1700074"/>
                  <a:pt x="9255685" y="1700074"/>
                </a:cubicBezTo>
                <a:lnTo>
                  <a:pt x="283351" y="1700074"/>
                </a:lnTo>
                <a:cubicBezTo>
                  <a:pt x="126861" y="1700074"/>
                  <a:pt x="0" y="1573213"/>
                  <a:pt x="0" y="1416723"/>
                </a:cubicBezTo>
                <a:lnTo>
                  <a:pt x="0" y="283351"/>
                </a:lnTo>
                <a:close/>
              </a:path>
            </a:pathLst>
          </a:custGeom>
          <a:gradFill>
            <a:gsLst>
              <a:gs pos="73000">
                <a:schemeClr val="accent3">
                  <a:lumMod val="20000"/>
                  <a:lumOff val="80000"/>
                  <a:alpha val="50000"/>
                </a:schemeClr>
              </a:gs>
              <a:gs pos="15000">
                <a:schemeClr val="accent3">
                  <a:lumMod val="60000"/>
                  <a:lumOff val="40000"/>
                </a:schemeClr>
              </a:gs>
              <a:gs pos="96000">
                <a:schemeClr val="accent2">
                  <a:lumMod val="20000"/>
                  <a:lumOff val="80000"/>
                  <a:alpha val="1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3204" tIns="138871" rIns="138871" bIns="138871" numCol="1" spcCol="1270" anchor="ctr" anchorCtr="0">
            <a:noAutofit/>
          </a:bodyPr>
          <a:lstStyle/>
          <a:p>
            <a:pPr lvl="0" defTabSz="977900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>
                <a:solidFill>
                  <a:srgbClr val="53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путевок детям школьного возраста до 15 лет в загородные оздоровительные лагеря, детям, находящимся в трудной жизненной ситуации, детям из многодетных и малообеспеченных семей</a:t>
            </a:r>
            <a:endParaRPr lang="ru-RU" sz="2000" b="1" kern="1200" dirty="0">
              <a:solidFill>
                <a:srgbClr val="534F4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263860" y="325959"/>
            <a:ext cx="10365724" cy="3659689"/>
            <a:chOff x="-1428026" y="-2451794"/>
            <a:chExt cx="14152617" cy="4652067"/>
          </a:xfrm>
        </p:grpSpPr>
        <p:sp>
          <p:nvSpPr>
            <p:cNvPr id="5" name="Полилиния 4"/>
            <p:cNvSpPr/>
            <p:nvPr/>
          </p:nvSpPr>
          <p:spPr>
            <a:xfrm>
              <a:off x="-1428026" y="-2451794"/>
              <a:ext cx="10573080" cy="1513334"/>
            </a:xfrm>
            <a:custGeom>
              <a:avLst/>
              <a:gdLst>
                <a:gd name="connsiteX0" fmla="*/ 0 w 9504253"/>
                <a:gd name="connsiteY0" fmla="*/ 175010 h 1050040"/>
                <a:gd name="connsiteX1" fmla="*/ 175010 w 9504253"/>
                <a:gd name="connsiteY1" fmla="*/ 0 h 1050040"/>
                <a:gd name="connsiteX2" fmla="*/ 9329243 w 9504253"/>
                <a:gd name="connsiteY2" fmla="*/ 0 h 1050040"/>
                <a:gd name="connsiteX3" fmla="*/ 9504253 w 9504253"/>
                <a:gd name="connsiteY3" fmla="*/ 175010 h 1050040"/>
                <a:gd name="connsiteX4" fmla="*/ 9504253 w 9504253"/>
                <a:gd name="connsiteY4" fmla="*/ 875030 h 1050040"/>
                <a:gd name="connsiteX5" fmla="*/ 9329243 w 9504253"/>
                <a:gd name="connsiteY5" fmla="*/ 1050040 h 1050040"/>
                <a:gd name="connsiteX6" fmla="*/ 175010 w 9504253"/>
                <a:gd name="connsiteY6" fmla="*/ 1050040 h 1050040"/>
                <a:gd name="connsiteX7" fmla="*/ 0 w 9504253"/>
                <a:gd name="connsiteY7" fmla="*/ 875030 h 1050040"/>
                <a:gd name="connsiteX8" fmla="*/ 0 w 9504253"/>
                <a:gd name="connsiteY8" fmla="*/ 175010 h 105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04253" h="1050040">
                  <a:moveTo>
                    <a:pt x="0" y="175010"/>
                  </a:moveTo>
                  <a:cubicBezTo>
                    <a:pt x="0" y="78355"/>
                    <a:pt x="78355" y="0"/>
                    <a:pt x="175010" y="0"/>
                  </a:cubicBezTo>
                  <a:lnTo>
                    <a:pt x="9329243" y="0"/>
                  </a:lnTo>
                  <a:cubicBezTo>
                    <a:pt x="9425898" y="0"/>
                    <a:pt x="9504253" y="78355"/>
                    <a:pt x="9504253" y="175010"/>
                  </a:cubicBezTo>
                  <a:lnTo>
                    <a:pt x="9504253" y="875030"/>
                  </a:lnTo>
                  <a:cubicBezTo>
                    <a:pt x="9504253" y="971685"/>
                    <a:pt x="9425898" y="1050040"/>
                    <a:pt x="9329243" y="1050040"/>
                  </a:cubicBezTo>
                  <a:lnTo>
                    <a:pt x="175010" y="1050040"/>
                  </a:lnTo>
                  <a:cubicBezTo>
                    <a:pt x="78355" y="1050040"/>
                    <a:pt x="0" y="971685"/>
                    <a:pt x="0" y="875030"/>
                  </a:cubicBezTo>
                  <a:lnTo>
                    <a:pt x="0" y="175010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20000"/>
                    <a:lumOff val="80000"/>
                    <a:alpha val="50000"/>
                  </a:schemeClr>
                </a:gs>
                <a:gs pos="15000">
                  <a:schemeClr val="accent3">
                    <a:lumMod val="60000"/>
                    <a:lumOff val="40000"/>
                  </a:schemeClr>
                </a:gs>
                <a:gs pos="96000">
                  <a:schemeClr val="accent2">
                    <a:lumMod val="20000"/>
                    <a:lumOff val="80000"/>
                    <a:alpha val="1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1472" tIns="107139" rIns="107139" bIns="107139" numCol="1" spcCol="1270" anchor="ctr" anchorCtr="0">
              <a:noAutofit/>
            </a:bodyPr>
            <a:lstStyle/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b="1" kern="1200" dirty="0">
                <a:solidFill>
                  <a:srgbClr val="534F4F"/>
                </a:solidFill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-1309238" y="1350347"/>
              <a:ext cx="14033829" cy="849926"/>
            </a:xfrm>
            <a:custGeom>
              <a:avLst/>
              <a:gdLst>
                <a:gd name="connsiteX0" fmla="*/ 0 w 9539036"/>
                <a:gd name="connsiteY0" fmla="*/ 283351 h 1700074"/>
                <a:gd name="connsiteX1" fmla="*/ 283351 w 9539036"/>
                <a:gd name="connsiteY1" fmla="*/ 0 h 1700074"/>
                <a:gd name="connsiteX2" fmla="*/ 9255685 w 9539036"/>
                <a:gd name="connsiteY2" fmla="*/ 0 h 1700074"/>
                <a:gd name="connsiteX3" fmla="*/ 9539036 w 9539036"/>
                <a:gd name="connsiteY3" fmla="*/ 283351 h 1700074"/>
                <a:gd name="connsiteX4" fmla="*/ 9539036 w 9539036"/>
                <a:gd name="connsiteY4" fmla="*/ 1416723 h 1700074"/>
                <a:gd name="connsiteX5" fmla="*/ 9255685 w 9539036"/>
                <a:gd name="connsiteY5" fmla="*/ 1700074 h 1700074"/>
                <a:gd name="connsiteX6" fmla="*/ 283351 w 9539036"/>
                <a:gd name="connsiteY6" fmla="*/ 1700074 h 1700074"/>
                <a:gd name="connsiteX7" fmla="*/ 0 w 9539036"/>
                <a:gd name="connsiteY7" fmla="*/ 1416723 h 1700074"/>
                <a:gd name="connsiteX8" fmla="*/ 0 w 9539036"/>
                <a:gd name="connsiteY8" fmla="*/ 283351 h 170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39036" h="1700074">
                  <a:moveTo>
                    <a:pt x="0" y="283351"/>
                  </a:moveTo>
                  <a:cubicBezTo>
                    <a:pt x="0" y="126861"/>
                    <a:pt x="126861" y="0"/>
                    <a:pt x="283351" y="0"/>
                  </a:cubicBezTo>
                  <a:lnTo>
                    <a:pt x="9255685" y="0"/>
                  </a:lnTo>
                  <a:cubicBezTo>
                    <a:pt x="9412175" y="0"/>
                    <a:pt x="9539036" y="126861"/>
                    <a:pt x="9539036" y="283351"/>
                  </a:cubicBezTo>
                  <a:lnTo>
                    <a:pt x="9539036" y="1416723"/>
                  </a:lnTo>
                  <a:cubicBezTo>
                    <a:pt x="9539036" y="1573213"/>
                    <a:pt x="9412175" y="1700074"/>
                    <a:pt x="9255685" y="1700074"/>
                  </a:cubicBezTo>
                  <a:lnTo>
                    <a:pt x="283351" y="1700074"/>
                  </a:lnTo>
                  <a:cubicBezTo>
                    <a:pt x="126861" y="1700074"/>
                    <a:pt x="0" y="1573213"/>
                    <a:pt x="0" y="1416723"/>
                  </a:cubicBezTo>
                  <a:lnTo>
                    <a:pt x="0" y="283351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20000"/>
                    <a:lumOff val="80000"/>
                    <a:alpha val="50000"/>
                  </a:schemeClr>
                </a:gs>
                <a:gs pos="15000">
                  <a:schemeClr val="accent3">
                    <a:lumMod val="60000"/>
                    <a:lumOff val="40000"/>
                  </a:schemeClr>
                </a:gs>
                <a:gs pos="96000">
                  <a:schemeClr val="accent2">
                    <a:lumMod val="20000"/>
                    <a:lumOff val="80000"/>
                    <a:alpha val="1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3204" tIns="138871" rIns="138871" bIns="138871" numCol="1" spcCol="1270" anchor="ctr" anchorCtr="0">
              <a:noAutofit/>
            </a:bodyPr>
            <a:lstStyle/>
            <a:p>
              <a:pPr lvl="0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>
                  <a:solidFill>
                    <a:srgbClr val="534F4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Обеспечение деятельности учреждений Центра развития детского отдыха</a:t>
              </a:r>
            </a:p>
          </p:txBody>
        </p:sp>
      </p:grpSp>
      <p:sp>
        <p:nvSpPr>
          <p:cNvPr id="15" name="Овал 14">
            <a:extLst>
              <a:ext uri="{FF2B5EF4-FFF2-40B4-BE49-F238E27FC236}">
                <a16:creationId xmlns:a16="http://schemas.microsoft.com/office/drawing/2014/main" id="{54EC6187-84AD-418E-807E-5045E13253DA}"/>
              </a:ext>
            </a:extLst>
          </p:cNvPr>
          <p:cNvSpPr/>
          <p:nvPr/>
        </p:nvSpPr>
        <p:spPr>
          <a:xfrm>
            <a:off x="1814624" y="266444"/>
            <a:ext cx="1535809" cy="14608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5A4FF4E-E0A8-494A-8261-7D390442A997}"/>
              </a:ext>
            </a:extLst>
          </p:cNvPr>
          <p:cNvSpPr/>
          <p:nvPr/>
        </p:nvSpPr>
        <p:spPr>
          <a:xfrm>
            <a:off x="1780251" y="591854"/>
            <a:ext cx="160455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1 026,2</a:t>
            </a:r>
          </a:p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млн. руб.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A147CA5-1AA3-4E81-B24D-FB5003B02F20}"/>
              </a:ext>
            </a:extLst>
          </p:cNvPr>
          <p:cNvSpPr/>
          <p:nvPr/>
        </p:nvSpPr>
        <p:spPr>
          <a:xfrm>
            <a:off x="3316060" y="398157"/>
            <a:ext cx="76563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ctr"/>
            <a:r>
              <a:rPr lang="ru-RU" sz="2400" b="1" dirty="0">
                <a:solidFill>
                  <a:srgbClr val="474343"/>
                </a:solidFill>
                <a:cs typeface="Arial" charset="0"/>
              </a:rPr>
              <a:t>Организация летнего отдыха </a:t>
            </a:r>
          </a:p>
          <a:p>
            <a:pPr marL="0" lvl="0" indent="0" algn="ctr"/>
            <a:r>
              <a:rPr lang="ru-RU" sz="2400" b="1" dirty="0">
                <a:solidFill>
                  <a:srgbClr val="474343"/>
                </a:solidFill>
                <a:cs typeface="Arial" charset="0"/>
              </a:rPr>
              <a:t>и оздоровления детей</a:t>
            </a:r>
            <a:endParaRPr lang="ru-RU" sz="2400" dirty="0">
              <a:solidFill>
                <a:srgbClr val="474343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22A1E76-C15A-44B4-AD34-A744B08F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33" y="4471328"/>
            <a:ext cx="876604" cy="9113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519E80-C582-4196-B675-658E0FB3D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078" y="4459353"/>
            <a:ext cx="820206" cy="91254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7712331-565D-4D59-8783-9F001F9EA6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344" y="4467443"/>
            <a:ext cx="831776" cy="91139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8FF9B51-0789-48FF-ABFC-405A424729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226" y="4448475"/>
            <a:ext cx="831776" cy="92541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064414B-CC68-463C-8280-6C43142E3F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6" y="5848414"/>
            <a:ext cx="822611" cy="91521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B2F1DF7-6168-4BEA-B3D7-B8A6FAE37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117" y="4497443"/>
            <a:ext cx="838251" cy="918490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44D4874B-3A6E-4E7E-B4BA-353C42D90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069" y="4476025"/>
            <a:ext cx="838251" cy="932621"/>
          </a:xfrm>
          <a:prstGeom prst="rect">
            <a:avLst/>
          </a:prstGeom>
        </p:spPr>
      </p:pic>
      <p:pic>
        <p:nvPicPr>
          <p:cNvPr id="1029" name="Рисунок 1028">
            <a:extLst>
              <a:ext uri="{FF2B5EF4-FFF2-40B4-BE49-F238E27FC236}">
                <a16:creationId xmlns:a16="http://schemas.microsoft.com/office/drawing/2014/main" id="{EF72AB6F-124F-455E-9FC6-9782E19D79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790" y="4455409"/>
            <a:ext cx="880282" cy="916488"/>
          </a:xfrm>
          <a:prstGeom prst="rect">
            <a:avLst/>
          </a:prstGeom>
        </p:spPr>
      </p:pic>
      <p:sp>
        <p:nvSpPr>
          <p:cNvPr id="1030" name="Прямоугольник 1029">
            <a:extLst>
              <a:ext uri="{FF2B5EF4-FFF2-40B4-BE49-F238E27FC236}">
                <a16:creationId xmlns:a16="http://schemas.microsoft.com/office/drawing/2014/main" id="{899B52BE-F92B-4C83-8A73-6BD0540EA044}"/>
              </a:ext>
            </a:extLst>
          </p:cNvPr>
          <p:cNvSpPr/>
          <p:nvPr/>
        </p:nvSpPr>
        <p:spPr>
          <a:xfrm>
            <a:off x="2582528" y="5468574"/>
            <a:ext cx="9096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cs typeface="Arial"/>
              </a:rPr>
              <a:t>Альбатрос   Елочка    Орленок  Березка   Лукоморье  Чайка            Орленок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31" name="AutoShape 2">
            <a:extLst>
              <a:ext uri="{FF2B5EF4-FFF2-40B4-BE49-F238E27FC236}">
                <a16:creationId xmlns:a16="http://schemas.microsoft.com/office/drawing/2014/main" id="{C0ACF1BB-D88F-4D50-8F36-F350EA3981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378862" cy="137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5" name="Прямоугольник 1034">
                <a:extLst>
                  <a:ext uri="{FF2B5EF4-FFF2-40B4-BE49-F238E27FC236}">
                    <a16:creationId xmlns:a16="http://schemas.microsoft.com/office/drawing/2014/main" id="{9643D695-21AE-409C-85BF-6DA5730D779E}"/>
                  </a:ext>
                </a:extLst>
              </p:cNvPr>
              <p:cNvSpPr/>
              <p:nvPr/>
            </p:nvSpPr>
            <p:spPr>
              <a:xfrm>
                <a:off x="1061703" y="6240480"/>
                <a:ext cx="53816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rgbClr val="534F4F"/>
                          </a:solidFill>
                          <a:latin typeface="Cambria Math" panose="02040503050406030204" pitchFamily="18" charset="0"/>
                          <a:cs typeface="Arial"/>
                        </a:rPr>
                        <m:t>−</m:t>
                      </m:r>
                      <m:r>
                        <a:rPr lang="ru-RU" b="0" i="1" smtClean="0">
                          <a:solidFill>
                            <a:srgbClr val="534F4F"/>
                          </a:solidFill>
                          <a:latin typeface="Cambria Math" panose="02040503050406030204" pitchFamily="18" charset="0"/>
                          <a:cs typeface="Arial"/>
                        </a:rPr>
                        <m:t> </m:t>
                      </m:r>
                      <m:r>
                        <a:rPr lang="ru-RU" i="1" smtClean="0">
                          <a:solidFill>
                            <a:srgbClr val="534F4F"/>
                          </a:solidFill>
                          <a:latin typeface="Cambria Math" panose="02040503050406030204" pitchFamily="18" charset="0"/>
                          <a:cs typeface="Arial"/>
                        </a:rPr>
                        <m:t>самый крупный центр детей и молодежи </m:t>
                      </m:r>
                      <m:r>
                        <a:rPr lang="ru-RU" b="0" i="1" smtClean="0">
                          <a:solidFill>
                            <a:srgbClr val="534F4F"/>
                          </a:solidFill>
                          <a:latin typeface="Cambria Math" panose="02040503050406030204" pitchFamily="18" charset="0"/>
                          <a:cs typeface="Arial"/>
                        </a:rPr>
                        <m:t>ЦФО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35" name="Прямоугольник 1034">
                <a:extLst>
                  <a:ext uri="{FF2B5EF4-FFF2-40B4-BE49-F238E27FC236}">
                    <a16:creationId xmlns:a16="http://schemas.microsoft.com/office/drawing/2014/main" id="{9643D695-21AE-409C-85BF-6DA5730D77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703" y="6240480"/>
                <a:ext cx="5381601" cy="369332"/>
              </a:xfrm>
              <a:prstGeom prst="rect">
                <a:avLst/>
              </a:prstGeom>
              <a:blipFill>
                <a:blip r:embed="rId11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>
                <a:extLst>
                  <a:ext uri="{FF2B5EF4-FFF2-40B4-BE49-F238E27FC236}">
                    <a16:creationId xmlns:a16="http://schemas.microsoft.com/office/drawing/2014/main" id="{604CBF64-90E0-4AF8-9ABF-E1A260079B22}"/>
                  </a:ext>
                </a:extLst>
              </p:cNvPr>
              <p:cNvSpPr/>
              <p:nvPr/>
            </p:nvSpPr>
            <p:spPr>
              <a:xfrm>
                <a:off x="6572210" y="5880860"/>
                <a:ext cx="5768699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ru-RU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cs typeface="Arial"/>
                      </a:rPr>
                      <m:t>На возрождение СОК "Прометей"</m:t>
                    </m:r>
                  </m:oMath>
                </a14:m>
                <a:r>
                  <a:rPr lang="ru-RU" b="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 Math" panose="02040503050406030204" pitchFamily="18" charset="0"/>
                    <a:cs typeface="Arial"/>
                  </a:rPr>
                  <a:t> </a:t>
                </a:r>
              </a:p>
              <a:p>
                <a:pPr algn="ctr"/>
                <a:r>
                  <a:rPr lang="ru-RU" b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/>
                  </a:rPr>
                  <a:t>     </a:t>
                </a:r>
                <a14:m>
                  <m:oMath xmlns:m="http://schemas.openxmlformats.org/officeDocument/2006/math">
                    <m:r>
                      <a:rPr lang="ru-RU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cs typeface="Arial"/>
                      </a:rPr>
                      <m:t>в 2025</m:t>
                    </m:r>
                  </m:oMath>
                </a14:m>
                <a:r>
                  <a:rPr lang="ru-RU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году будет направлено областных средств </a:t>
                </a:r>
              </a:p>
              <a:p>
                <a:pPr algn="ctr"/>
                <a:r>
                  <a:rPr lang="ru-RU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649,3 млн. руб. </a:t>
                </a:r>
              </a:p>
            </p:txBody>
          </p:sp>
        </mc:Choice>
        <mc:Fallback xmlns="">
          <p:sp>
            <p:nvSpPr>
              <p:cNvPr id="3" name="Прямоугольник 2">
                <a:extLst>
                  <a:ext uri="{FF2B5EF4-FFF2-40B4-BE49-F238E27FC236}">
                    <a16:creationId xmlns:a16="http://schemas.microsoft.com/office/drawing/2014/main" id="{604CBF64-90E0-4AF8-9ABF-E1A260079B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10" y="5880860"/>
                <a:ext cx="5768699" cy="923330"/>
              </a:xfrm>
              <a:prstGeom prst="rect">
                <a:avLst/>
              </a:prstGeom>
              <a:blipFill>
                <a:blip r:embed="rId12"/>
                <a:stretch>
                  <a:fillRect t="-1325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Овал 25">
            <a:extLst>
              <a:ext uri="{FF2B5EF4-FFF2-40B4-BE49-F238E27FC236}">
                <a16:creationId xmlns:a16="http://schemas.microsoft.com/office/drawing/2014/main" id="{B1A5AD2B-831A-4C95-ADB9-75FCDEF97897}"/>
              </a:ext>
            </a:extLst>
          </p:cNvPr>
          <p:cNvSpPr/>
          <p:nvPr/>
        </p:nvSpPr>
        <p:spPr>
          <a:xfrm>
            <a:off x="1208312" y="1843828"/>
            <a:ext cx="1348900" cy="123282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endParaRPr lang="ru-RU" sz="14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F14B85-EFD0-4855-A6DC-62363811581C}"/>
              </a:ext>
            </a:extLst>
          </p:cNvPr>
          <p:cNvSpPr/>
          <p:nvPr/>
        </p:nvSpPr>
        <p:spPr>
          <a:xfrm>
            <a:off x="967242" y="2063031"/>
            <a:ext cx="1831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245,0</a:t>
            </a:r>
          </a:p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млн. руб.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0ED0391-4C62-4983-A52F-F699BEA04B8B}"/>
              </a:ext>
            </a:extLst>
          </p:cNvPr>
          <p:cNvSpPr/>
          <p:nvPr/>
        </p:nvSpPr>
        <p:spPr>
          <a:xfrm>
            <a:off x="1947226" y="3117826"/>
            <a:ext cx="1314661" cy="119051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B1CFF3-DB38-49F4-A98D-7C6A89F63F04}"/>
              </a:ext>
            </a:extLst>
          </p:cNvPr>
          <p:cNvSpPr/>
          <p:nvPr/>
        </p:nvSpPr>
        <p:spPr>
          <a:xfrm>
            <a:off x="1795283" y="3349129"/>
            <a:ext cx="1618546" cy="668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781,2</a:t>
            </a:r>
          </a:p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млн. руб.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BD75455-3F6A-450A-8BBB-6FF1593A8EC6}"/>
              </a:ext>
            </a:extLst>
          </p:cNvPr>
          <p:cNvSpPr/>
          <p:nvPr/>
        </p:nvSpPr>
        <p:spPr>
          <a:xfrm>
            <a:off x="6145814" y="4001438"/>
            <a:ext cx="222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534F4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лагеря:</a:t>
            </a:r>
            <a:endParaRPr lang="ru-RU" sz="24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B3E24D-167A-4C55-84F6-A8FD2380EAE3}"/>
              </a:ext>
            </a:extLst>
          </p:cNvPr>
          <p:cNvSpPr/>
          <p:nvPr/>
        </p:nvSpPr>
        <p:spPr>
          <a:xfrm>
            <a:off x="1126583" y="5913975"/>
            <a:ext cx="1376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cs typeface="Arial"/>
              </a:rPr>
              <a:t>Прометей </a:t>
            </a: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657577-78B5-4205-826D-54D96A553A64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21852991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3 866,7</a:t>
            </a: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8859" y="3455657"/>
            <a:ext cx="12143141" cy="883078"/>
            <a:chOff x="48854" y="3587926"/>
            <a:chExt cx="12143142" cy="883078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587926"/>
              <a:ext cx="12143142" cy="883078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09727" y="3643559"/>
              <a:ext cx="8982269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5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350 тыс. руб.) или ежемесячного (в размере величины прожиточного минимума, установленной на дату заключения </a:t>
              </a:r>
              <a:r>
                <a:rPr lang="ru-RU" sz="125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соцконтракта</a:t>
              </a:r>
              <a:r>
                <a:rPr lang="ru-RU" sz="125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 социального пособия;</a:t>
              </a:r>
            </a:p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50" dirty="0">
                  <a:solidFill>
                    <a:srgbClr val="494545"/>
                  </a:solidFill>
                  <a:latin typeface="+mn-lt"/>
                  <a:cs typeface="Times New Roman" panose="02020603050405020304" pitchFamily="18" charset="0"/>
                </a:rPr>
                <a:t>региональный социальный контракт многодетным семьям контракта на реализацию мероприятия по осуществлению индивидуальной предпринимательской деятельности в сфере сельского хозяйства.</a:t>
              </a:r>
              <a:endParaRPr lang="ru-RU" sz="125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1592101" y="3646538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 420,2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-15734" y="4458578"/>
            <a:ext cx="12143137" cy="1494353"/>
            <a:chOff x="-6" y="4489457"/>
            <a:chExt cx="12143137" cy="1494353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7"/>
              <a:ext cx="12143137" cy="1494353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560294"/>
              <a:ext cx="8429994" cy="1352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3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слухопротезирование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возмещение расходов по газификации жилого помещения;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материальная помощь гражданам, находящимся в трудной жизненной ситуации;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иное социальное обеспечение.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1 684,2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15734" y="6075133"/>
            <a:ext cx="12143141" cy="748144"/>
            <a:chOff x="-4" y="5972746"/>
            <a:chExt cx="12143141" cy="748144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660101" y="6020449"/>
              <a:ext cx="7674743" cy="632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инвалиды, члены семей участников специальной военной операции)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1846053" y="6004188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331,4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598377"/>
            <a:ext cx="12143143" cy="1819111"/>
            <a:chOff x="0" y="1514110"/>
            <a:chExt cx="12143143" cy="1819111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514110"/>
              <a:ext cx="12143143" cy="176117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754161" y="1620444"/>
              <a:ext cx="9131997" cy="1712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3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90 724 ветеранам труда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3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2025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600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820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945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820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178089" y="20561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1 430,9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496" y="1891794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4" y="5938249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4509186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7460" y="345565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35930874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1 900,4</a:t>
            </a:r>
          </a:p>
          <a:p>
            <a:pPr marL="0" lvl="1" indent="807402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04720" y="4938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3044" y="1219201"/>
            <a:ext cx="12143143" cy="893192"/>
            <a:chOff x="-13044" y="1340177"/>
            <a:chExt cx="12143143" cy="935603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13044" y="1340177"/>
              <a:ext cx="12143143" cy="93560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421121" y="1395654"/>
              <a:ext cx="8123942" cy="880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предоставляются гражданам, страдающим онкологическими заболеваниями, сахарным диабетом, </a:t>
              </a:r>
              <a:r>
                <a:rPr lang="ru-RU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орфанными</a:t>
              </a: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заболеваниями и другими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22072" y="1395654"/>
              <a:ext cx="1535729" cy="8801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1 840,0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8635" y="2527282"/>
            <a:ext cx="12031460" cy="905023"/>
            <a:chOff x="36738" y="665081"/>
            <a:chExt cx="12143143" cy="1186650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36738" y="665081"/>
              <a:ext cx="12143143" cy="118665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380778" y="750036"/>
              <a:ext cx="7725059" cy="1101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95108" y="799507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28,4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823" y="1272163"/>
            <a:ext cx="956274" cy="84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40" y="2533053"/>
            <a:ext cx="850207" cy="850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184584" y="3957430"/>
            <a:ext cx="11905727" cy="84363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1174" y="4051653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14,5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0837" y="4095010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020" y="4051653"/>
            <a:ext cx="967077" cy="849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Группа 39"/>
          <p:cNvGrpSpPr/>
          <p:nvPr/>
        </p:nvGrpSpPr>
        <p:grpSpPr>
          <a:xfrm>
            <a:off x="212080" y="5205009"/>
            <a:ext cx="11918019" cy="1170348"/>
            <a:chOff x="150179" y="96620"/>
            <a:chExt cx="12143143" cy="1816473"/>
          </a:xfrm>
        </p:grpSpPr>
        <p:sp>
          <p:nvSpPr>
            <p:cNvPr id="41" name="Пятиугольник 40"/>
            <p:cNvSpPr/>
            <p:nvPr/>
          </p:nvSpPr>
          <p:spPr>
            <a:xfrm>
              <a:off x="150179" y="96620"/>
              <a:ext cx="12143143" cy="181647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2400951" y="222058"/>
              <a:ext cx="8323435" cy="1691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Санаторно-курортное лечение неработающим пенсионерам либо неработающим гражданам (перенесшим определенные заболевания сердца), меры социальной поддержки инвалидам и детям-инвалидам, которым установлен кохлеарный аппарат</a:t>
              </a:r>
              <a:endParaRPr lang="ru-RU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>
              <a:off x="331100" y="464928"/>
              <a:ext cx="1535731" cy="1025274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17,5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40" y="5471364"/>
            <a:ext cx="903993" cy="90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54832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ятиугольник 81">
            <a:extLst>
              <a:ext uri="{FF2B5EF4-FFF2-40B4-BE49-F238E27FC236}">
                <a16:creationId xmlns:a16="http://schemas.microsoft.com/office/drawing/2014/main" id="{5F7F4221-9943-42AE-9610-F029AB073B79}"/>
              </a:ext>
            </a:extLst>
          </p:cNvPr>
          <p:cNvSpPr/>
          <p:nvPr/>
        </p:nvSpPr>
        <p:spPr>
          <a:xfrm>
            <a:off x="1588416" y="21904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991323"/>
            <a:ext cx="12205045" cy="123881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928729" y="1116666"/>
            <a:ext cx="9874495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мер социальной поддержки лицам,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принимающим (принимавшим) участие в специальной военной операции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 членам их семей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46499" y="3296436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256137" y="-6074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Меры социальной поддержки участников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специальной военной операции и членов их семей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</a:p>
        </p:txBody>
      </p:sp>
      <p:sp>
        <p:nvSpPr>
          <p:cNvPr id="19" name="Пятиугольник 18"/>
          <p:cNvSpPr/>
          <p:nvPr/>
        </p:nvSpPr>
        <p:spPr>
          <a:xfrm>
            <a:off x="48856" y="5586980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48855" y="2367839"/>
            <a:ext cx="12143143" cy="83149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0" name="Пятиугольник 39"/>
          <p:cNvSpPr/>
          <p:nvPr/>
        </p:nvSpPr>
        <p:spPr>
          <a:xfrm>
            <a:off x="1903490" y="2438171"/>
            <a:ext cx="9828650" cy="69083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путевки на санаторно-курортное лечение беременной супруги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участника специальной военной операции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2074148" y="5607932"/>
            <a:ext cx="9657991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Компенсационная выплата за присмотр и уход за детьми участников специальной военной операции в образовательной организации, реализующей образовательную программу дошкольного образования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1968193" y="3334892"/>
            <a:ext cx="9795566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Ежегодная социальная выплата детям, обучающимся в общеобразовательных организациях, родители которых погибли при участии в специальной военной операции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(в размере 5 000 рублей)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-100434" y="4405661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2145233" y="4426613"/>
            <a:ext cx="9657991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Обеспечение детей участников специальной военной операции, обучающихся по образовательным программам основного общего и среднего общего образования, бесплатным горячим питанием</a:t>
            </a:r>
          </a:p>
        </p:txBody>
      </p:sp>
    </p:spTree>
    <p:extLst>
      <p:ext uri="{BB962C8B-B14F-4D97-AF65-F5344CB8AC3E}">
        <p14:creationId xmlns:p14="http://schemas.microsoft.com/office/powerpoint/2010/main" val="34519326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395354" y="1205489"/>
            <a:ext cx="7917476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ветераны труда, труженики тыла, </a:t>
            </a:r>
          </a:p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реабилитированные и репрессированные граждане, инвалиды, члены семей участников специальной военной операции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98980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331,4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146,4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 dirty="0">
                <a:solidFill>
                  <a:srgbClr val="474343"/>
                </a:solidFill>
              </a:rPr>
              <a:t>(4 560 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 dirty="0">
                <a:solidFill>
                  <a:srgbClr val="474343"/>
                </a:solidFill>
              </a:rPr>
              <a:t>(64 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16,2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9211184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1 700,0 </a:t>
            </a:r>
            <a:r>
              <a:rPr lang="ru-RU" sz="2400" b="1" dirty="0">
                <a:solidFill>
                  <a:srgbClr val="494545"/>
                </a:solidFill>
              </a:rPr>
              <a:t>руб.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8832440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1 674,6</a:t>
            </a: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2025 – 2027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13116" y="3120266"/>
            <a:ext cx="11802025" cy="80200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621818" y="3232484"/>
            <a:ext cx="2144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0,9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12080" y="3187824"/>
            <a:ext cx="7752897" cy="68913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Обеспечена государственная поддержка граждан на компенсацию части процентной ставки по целевым займам (кредитам) на приобретение или строительство жилья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0" y="1733577"/>
            <a:ext cx="11548537" cy="53421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544764" y="1799802"/>
            <a:ext cx="2598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321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51205" y="1753631"/>
            <a:ext cx="7734174" cy="49244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Обеспечена государственная поддержка граждан на приобретение или строительство жилья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139411" y="5696819"/>
            <a:ext cx="11675730" cy="11508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724181" y="5981968"/>
            <a:ext cx="2239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35,2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02145" y="5807577"/>
            <a:ext cx="771139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Региональный проект «Развитие жилищного строительства на сельских территориях и повышение уровня благоустройства домовладений»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-23047" y="2394234"/>
            <a:ext cx="11718657" cy="59535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12080" y="2426212"/>
            <a:ext cx="7711398" cy="51847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Обеспечена государственная поддержка граждан на погашение целевого займа (кредита) на приобретение или строительство жилья при рождении (усыновлении) ребенка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 будет обеспечено 2226 семей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503" y="1483693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617" y="560284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731" y="2881360"/>
            <a:ext cx="1049571" cy="104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</a:p>
        </p:txBody>
      </p:sp>
      <p:sp>
        <p:nvSpPr>
          <p:cNvPr id="27" name="Пятиугольник 46">
            <a:extLst>
              <a:ext uri="{FF2B5EF4-FFF2-40B4-BE49-F238E27FC236}">
                <a16:creationId xmlns:a16="http://schemas.microsoft.com/office/drawing/2014/main" id="{3C90D30A-FE07-40DE-B3F6-79218F749A7E}"/>
              </a:ext>
            </a:extLst>
          </p:cNvPr>
          <p:cNvSpPr/>
          <p:nvPr/>
        </p:nvSpPr>
        <p:spPr>
          <a:xfrm>
            <a:off x="212080" y="4007843"/>
            <a:ext cx="11603061" cy="872060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8" name="Скругленный прямоугольник 48">
            <a:extLst>
              <a:ext uri="{FF2B5EF4-FFF2-40B4-BE49-F238E27FC236}">
                <a16:creationId xmlns:a16="http://schemas.microsoft.com/office/drawing/2014/main" id="{6CEB5452-D062-4A2D-BD0B-8657ACB914C4}"/>
              </a:ext>
            </a:extLst>
          </p:cNvPr>
          <p:cNvSpPr/>
          <p:nvPr/>
        </p:nvSpPr>
        <p:spPr>
          <a:xfrm>
            <a:off x="251205" y="4043947"/>
            <a:ext cx="7752897" cy="75365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Обеспечена государственная поддержка граждан на приобретение или строительство жилья многодетным семьям, изъявившим желание получить социальную выплату взамен земельного участка</a:t>
            </a:r>
          </a:p>
        </p:txBody>
      </p:sp>
      <p:sp>
        <p:nvSpPr>
          <p:cNvPr id="29" name="Пятиугольник 50">
            <a:extLst>
              <a:ext uri="{FF2B5EF4-FFF2-40B4-BE49-F238E27FC236}">
                <a16:creationId xmlns:a16="http://schemas.microsoft.com/office/drawing/2014/main" id="{08C9CF25-BA8E-4E22-B8B6-47DBC1BEB16F}"/>
              </a:ext>
            </a:extLst>
          </p:cNvPr>
          <p:cNvSpPr/>
          <p:nvPr/>
        </p:nvSpPr>
        <p:spPr>
          <a:xfrm>
            <a:off x="48856" y="5033727"/>
            <a:ext cx="11766285" cy="53269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CA5B8EA-F58B-4DD5-AD33-2B360A607AA5}"/>
              </a:ext>
            </a:extLst>
          </p:cNvPr>
          <p:cNvSpPr/>
          <p:nvPr/>
        </p:nvSpPr>
        <p:spPr>
          <a:xfrm>
            <a:off x="8506696" y="4178546"/>
            <a:ext cx="30037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150,0</a:t>
            </a:r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 </a:t>
            </a:r>
          </a:p>
        </p:txBody>
      </p:sp>
      <p:sp>
        <p:nvSpPr>
          <p:cNvPr id="32" name="Скругленный прямоугольник 48">
            <a:extLst>
              <a:ext uri="{FF2B5EF4-FFF2-40B4-BE49-F238E27FC236}">
                <a16:creationId xmlns:a16="http://schemas.microsoft.com/office/drawing/2014/main" id="{416E9A71-9A54-4475-B617-649D6BBBB8C0}"/>
              </a:ext>
            </a:extLst>
          </p:cNvPr>
          <p:cNvSpPr/>
          <p:nvPr/>
        </p:nvSpPr>
        <p:spPr>
          <a:xfrm>
            <a:off x="302145" y="5059383"/>
            <a:ext cx="7752897" cy="461665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Обеспечены жильем молодые семьи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7505D24-DA0E-426E-901B-134F067E80BD}"/>
              </a:ext>
            </a:extLst>
          </p:cNvPr>
          <p:cNvSpPr/>
          <p:nvPr/>
        </p:nvSpPr>
        <p:spPr>
          <a:xfrm>
            <a:off x="8537840" y="5010789"/>
            <a:ext cx="2938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495 млн. руб. 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6157065-ACED-4AA0-A3D9-C23EC01DEF0E}"/>
              </a:ext>
            </a:extLst>
          </p:cNvPr>
          <p:cNvSpPr/>
          <p:nvPr/>
        </p:nvSpPr>
        <p:spPr>
          <a:xfrm>
            <a:off x="8475958" y="2509828"/>
            <a:ext cx="2939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672,5 млн. руб.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761" y="4080893"/>
            <a:ext cx="1285460" cy="128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07542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502818"/>
            <a:ext cx="11839576" cy="42504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9711" y="2597382"/>
          <a:ext cx="11660863" cy="4061276"/>
        </p:xfrm>
        <a:graphic>
          <a:graphicData uri="http://schemas.openxmlformats.org/drawingml/2006/table">
            <a:tbl>
              <a:tblPr/>
              <a:tblGrid>
                <a:gridCol w="430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1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Государственная программа области «Обеспечение жителей Липецкой области качественным жильем, социальной и инженерной инфраструктурой»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Многодетные семьи (семьи, имеющие трех и более детей),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изъявившие желание получить социальную выплату взамен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200,0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постоянно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Государственная программа области «Комплексное развитие сельских территорий Липецкой области»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 и работающие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 сельской местности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27.12.2007 №120-ОЗ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05.03.2008 №34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жителей Липецкой области качественным жильем, социальной и инженерной инфраструктурой»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38634402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0287" y="15460"/>
            <a:ext cx="99780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педагогических работников и специалистов лесного хозяйства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425546" y="1123456"/>
            <a:ext cx="69438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год окончания организации высшего или профессионального образования в общеобразовательные организации (учителя, учителя-логопеды, учителя-дефектологи, педагоги-психологи, воспитатели, инструкторы по физической культуре, преподаватели-организаторы основ безопасности и защиты Родины, руководители физического воспитания, преподаватели, мастера производственного обучения).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Размер выплаты – от </a:t>
            </a:r>
            <a:r>
              <a:rPr lang="ru-RU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150 000 руб. до 200 000 руб.</a:t>
            </a:r>
          </a:p>
          <a:p>
            <a:pPr algn="just"/>
            <a:r>
              <a:rPr lang="ru-RU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Объем средств областного бюджета: </a:t>
            </a:r>
          </a:p>
          <a:p>
            <a:pPr algn="just"/>
            <a:r>
              <a:rPr lang="ru-RU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2025 г. - 53,5 млн. руб.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085557" y="4344213"/>
            <a:ext cx="6902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Социальная выплата молодым специалистам лесного хозяйства,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r>
              <a:rPr lang="ru-RU" u="sng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2025-2027 гг. по 180,0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7303" y="1002516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213" y="3511545"/>
            <a:ext cx="3811684" cy="39736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95001110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3919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на здравоохранение в Липецкой области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 2025 году</a:t>
            </a:r>
            <a:endParaRPr lang="ru-RU" sz="3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019582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7871818" y="13169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u="sng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30 </a:t>
            </a:r>
            <a:r>
              <a:rPr lang="en-US" sz="2600" b="1" u="sng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412,0</a:t>
            </a:r>
            <a:r>
              <a:rPr lang="ru-RU" sz="2600" b="1" u="sng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 рублей </a:t>
            </a:r>
          </a:p>
          <a:p>
            <a:pPr algn="ctr"/>
            <a:r>
              <a:rPr lang="ru-RU" sz="2600" b="1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на одного жителя области в год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1" y="2826544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32659730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и 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25721977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81217" y="58827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Меры социальной поддержки студентам, обучающимся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 медицинскому профилю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63648" y="3614168"/>
            <a:ext cx="12143143" cy="46994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500" dirty="0">
                <a:solidFill>
                  <a:srgbClr val="534F4F"/>
                </a:solidFill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lang="ru-RU" sz="1500" b="1" dirty="0">
                <a:solidFill>
                  <a:srgbClr val="534F4F"/>
                </a:solidFill>
              </a:rPr>
              <a:t>6,7 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48857" y="4457160"/>
            <a:ext cx="12143143" cy="79487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500" dirty="0">
                <a:solidFill>
                  <a:srgbClr val="534F4F"/>
                </a:solidFill>
              </a:rPr>
              <a:t>Обучающимся по программе ординатуры, обучающимся на условиях не целевого приема – </a:t>
            </a:r>
            <a:r>
              <a:rPr lang="ru-RU" sz="1500" b="1" dirty="0">
                <a:solidFill>
                  <a:srgbClr val="534F4F"/>
                </a:solidFill>
              </a:rPr>
              <a:t>150 тыс. руб. в каждом учебном году</a:t>
            </a:r>
            <a:r>
              <a:rPr lang="ru-RU" sz="1500" dirty="0">
                <a:solidFill>
                  <a:srgbClr val="534F4F"/>
                </a:solidFill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103092" y="5535706"/>
            <a:ext cx="12143143" cy="63440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Обучающимся по программе ординатуры, обучающимся на условиях целевого приема – </a:t>
            </a:r>
          </a:p>
          <a:p>
            <a:pPr marL="4391025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534F4F"/>
                </a:solidFill>
              </a:rPr>
              <a:t>5 тыс. руб. ежемесячно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012095" y="1222311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0958" y="2517956"/>
              <a:ext cx="823931" cy="464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065505" y="1195363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54" y="2519349"/>
              <a:ext cx="772479" cy="4452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506649" y="1178216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3427" y="2483165"/>
              <a:ext cx="823931" cy="455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2027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21855" y="1363945"/>
            <a:ext cx="36458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39108" y="2540908"/>
          <a:ext cx="6992280" cy="701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3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80,0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80,0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80,0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3" y="2921472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58" y="4550789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10488476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45547" y="85688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Дополнительные меры поддержки студентам, обучающимся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 медицинскому профилю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012096" y="1323157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0958" y="2517956"/>
              <a:ext cx="823931" cy="464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288530" y="1287968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54" y="2519349"/>
              <a:ext cx="772479" cy="4452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642398" y="1287968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3427" y="2483165"/>
              <a:ext cx="823931" cy="455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2027</a:t>
              </a:r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454045" y="2823142"/>
          <a:ext cx="6992280" cy="701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3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32,8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43,9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55,0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97" y="2983698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77</a:t>
            </a:r>
          </a:p>
        </p:txBody>
      </p:sp>
      <p:sp>
        <p:nvSpPr>
          <p:cNvPr id="26" name="Пятиугольник 25"/>
          <p:cNvSpPr/>
          <p:nvPr/>
        </p:nvSpPr>
        <p:spPr>
          <a:xfrm>
            <a:off x="48857" y="4260007"/>
            <a:ext cx="12107473" cy="105074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20000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Обучение лиц, имеющих среднее общее образование или среднее профессиональное образование, по программам специалитета на основании договоров с образовательными организациями высшего образования, включая ежемесячную выплату обучающемуся </a:t>
            </a:r>
            <a:r>
              <a:rPr lang="ru-RU" sz="1500" b="1" dirty="0">
                <a:solidFill>
                  <a:srgbClr val="534F4F"/>
                </a:solidFill>
              </a:rPr>
              <a:t>(стоимость обучения в год от 160 тыс. руб. до 185 тыс. руб., ежемесячная  выплата в размере 6700 руб.)</a:t>
            </a:r>
          </a:p>
        </p:txBody>
      </p:sp>
      <p:sp>
        <p:nvSpPr>
          <p:cNvPr id="25" name="Пятиугольник 24"/>
          <p:cNvSpPr/>
          <p:nvPr/>
        </p:nvSpPr>
        <p:spPr>
          <a:xfrm>
            <a:off x="48857" y="5751993"/>
            <a:ext cx="12143143" cy="85558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Обучение лиц, имеющих среднее</a:t>
            </a:r>
            <a:r>
              <a:rPr lang="en-US" sz="1500" dirty="0">
                <a:solidFill>
                  <a:srgbClr val="534F4F"/>
                </a:solidFill>
              </a:rPr>
              <a:t> </a:t>
            </a:r>
            <a:r>
              <a:rPr lang="ru-RU" sz="1500" dirty="0">
                <a:solidFill>
                  <a:srgbClr val="534F4F"/>
                </a:solidFill>
              </a:rPr>
              <a:t>профессиональное образование, по программам среднего профессионального образования на основании договоров с профессиональными образовательными</a:t>
            </a:r>
            <a:r>
              <a:rPr lang="en-US" sz="1500" dirty="0">
                <a:solidFill>
                  <a:srgbClr val="534F4F"/>
                </a:solidFill>
              </a:rPr>
              <a:t> </a:t>
            </a:r>
            <a:r>
              <a:rPr lang="ru-RU" sz="1500" dirty="0">
                <a:solidFill>
                  <a:srgbClr val="534F4F"/>
                </a:solidFill>
              </a:rPr>
              <a:t>организациями </a:t>
            </a:r>
            <a:r>
              <a:rPr lang="ru-RU" sz="1500" b="1" dirty="0">
                <a:solidFill>
                  <a:srgbClr val="534F4F"/>
                </a:solidFill>
              </a:rPr>
              <a:t>(стоимость обучения в год от 74,83 тыс. руб. до 77,15 тыс. руб.)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204" y="5246658"/>
            <a:ext cx="1300238" cy="152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86422" y="1196370"/>
            <a:ext cx="420730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Компенсация стоимости договоров 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обучения, 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521" y="3946583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9420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11" y="2227543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lang="ru-RU" sz="1400" dirty="0" err="1">
                <a:solidFill>
                  <a:srgbClr val="534F4F"/>
                </a:solidFill>
              </a:rPr>
              <a:t>ФАПов</a:t>
            </a:r>
            <a:r>
              <a:rPr lang="ru-RU" sz="1400" dirty="0">
                <a:solidFill>
                  <a:srgbClr val="534F4F"/>
                </a:solidFill>
              </a:rPr>
              <a:t> и работникам выездных бригад скорой медицинской помощи – </a:t>
            </a:r>
            <a:r>
              <a:rPr lang="ru-RU" sz="1400" b="1" dirty="0">
                <a:solidFill>
                  <a:srgbClr val="534F4F"/>
                </a:solidFill>
              </a:rPr>
              <a:t>50 тыс. руб. и 100  тыс. руб.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-10" y="4371653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на приобретение и строительство жилья  -  </a:t>
            </a:r>
            <a:r>
              <a:rPr lang="ru-RU" sz="1400" b="1" dirty="0">
                <a:solidFill>
                  <a:srgbClr val="534F4F"/>
                </a:solidFill>
              </a:rPr>
              <a:t>60%  расчетной стоимости жилья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48857" y="4807492"/>
            <a:ext cx="12143143" cy="110921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srgbClr val="534F4F"/>
                </a:solidFill>
              </a:rPr>
              <a:t>Единовременные социальные выплаты врачам государственных медицинских организаций области, впервые трудоустроившимся на территории области по дефицитным специальностям, врачам работавшим в медицинских организациях частной системы здравоохранения, и впоследствии трудоустроившимся в государственные медицинские организации области на вакантные должности по дефицитным специальностям, врачам, ранее работавшим в государственных медицинских организациях области и вновь трудоустроившимся в государственные медицинские организации области на вакантные должности   – </a:t>
            </a:r>
            <a:r>
              <a:rPr lang="ru-RU" sz="1400" b="1" dirty="0">
                <a:solidFill>
                  <a:srgbClr val="534F4F"/>
                </a:solidFill>
              </a:rPr>
              <a:t>1,5 млн.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04463" y="137135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Выплаты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медицинским работникам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024569" y="595814"/>
          <a:ext cx="2269865" cy="4459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269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249,9</a:t>
                      </a:r>
                      <a:r>
                        <a:rPr lang="en-US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 </a:t>
                      </a:r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</a:t>
                      </a:r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-9" y="2866637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Единовременные 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(на условиях софинансирования с федеральным бюджетом) </a:t>
            </a:r>
          </a:p>
          <a:p>
            <a:pPr marL="92075" lvl="0" algn="just"/>
            <a:r>
              <a:rPr lang="ru-RU" sz="1400" b="1" dirty="0">
                <a:solidFill>
                  <a:srgbClr val="534F4F"/>
                </a:solidFill>
              </a:rPr>
              <a:t>врачам  -  от  1 млн. руб. до 1,5 млн.; фельдшерам, а также акушеркам и медицинским сестрам –  от  0,5 млн. руб. до 0,75 млн. руб.</a:t>
            </a:r>
          </a:p>
        </p:txBody>
      </p:sp>
      <p:grpSp>
        <p:nvGrpSpPr>
          <p:cNvPr id="2" name="Группа 24"/>
          <p:cNvGrpSpPr/>
          <p:nvPr/>
        </p:nvGrpSpPr>
        <p:grpSpPr>
          <a:xfrm>
            <a:off x="7315199" y="541190"/>
            <a:ext cx="1652571" cy="519027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6039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54676" y="2184515"/>
              <a:ext cx="681438" cy="4643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1002" y="3771134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Ежемесячная денежная компенсации за наем (поднаем) врачам работающим на территории муниципальных районов, муниципальных округов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lang="ru-RU" sz="1400" b="1" dirty="0">
                <a:solidFill>
                  <a:srgbClr val="534F4F"/>
                </a:solidFill>
              </a:rPr>
              <a:t>10-15 тыс. руб.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948" y="817302"/>
            <a:ext cx="1516132" cy="119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387" y="781923"/>
            <a:ext cx="1516132" cy="120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36982" y="-59738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поддержки медицинских работников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78</a:t>
            </a:r>
          </a:p>
        </p:txBody>
      </p:sp>
      <p:sp>
        <p:nvSpPr>
          <p:cNvPr id="18" name="Пятиугольник 17"/>
          <p:cNvSpPr/>
          <p:nvPr/>
        </p:nvSpPr>
        <p:spPr>
          <a:xfrm>
            <a:off x="48856" y="6063519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srgbClr val="534F4F"/>
                </a:solidFill>
              </a:rPr>
              <a:t>Единовременная социальная выплата врачам, имеющим ученую степень доктора медицинских наук, впервые трудоустроившимся в государственные медицинские организации области, по специальностям, отнесенным к наиболее дефицитным Правительством области –  </a:t>
            </a:r>
            <a:r>
              <a:rPr lang="ru-RU" sz="1400" b="1" dirty="0">
                <a:solidFill>
                  <a:srgbClr val="534F4F"/>
                </a:solidFill>
              </a:rPr>
              <a:t>5,0 млн. руб.</a:t>
            </a:r>
          </a:p>
        </p:txBody>
      </p:sp>
      <p:grpSp>
        <p:nvGrpSpPr>
          <p:cNvPr id="19" name="Группа 24"/>
          <p:cNvGrpSpPr/>
          <p:nvPr/>
        </p:nvGrpSpPr>
        <p:grpSpPr>
          <a:xfrm>
            <a:off x="7315200" y="1138418"/>
            <a:ext cx="1652571" cy="472336"/>
            <a:chOff x="4761665" y="2026440"/>
            <a:chExt cx="1467460" cy="1451149"/>
          </a:xfrm>
        </p:grpSpPr>
        <p:sp>
          <p:nvSpPr>
            <p:cNvPr id="20" name="Овал 19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54676" y="2195351"/>
              <a:ext cx="681438" cy="1229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9024569" y="1148409"/>
          <a:ext cx="2269865" cy="4459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269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251,4</a:t>
                      </a:r>
                      <a:r>
                        <a:rPr lang="en-US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 </a:t>
                      </a:r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</a:t>
                      </a:r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9" name="Группа 24"/>
          <p:cNvGrpSpPr/>
          <p:nvPr/>
        </p:nvGrpSpPr>
        <p:grpSpPr>
          <a:xfrm>
            <a:off x="7341841" y="1685125"/>
            <a:ext cx="1652571" cy="472336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182807" y="2195351"/>
              <a:ext cx="625178" cy="1229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2027</a:t>
              </a:r>
            </a:p>
          </p:txBody>
        </p:sp>
      </p:grpSp>
      <p:graphicFrame>
        <p:nvGraphicFramePr>
          <p:cNvPr id="36" name="Таблица 35"/>
          <p:cNvGraphicFramePr>
            <a:graphicFrameLocks noGrp="1"/>
          </p:cNvGraphicFramePr>
          <p:nvPr/>
        </p:nvGraphicFramePr>
        <p:xfrm>
          <a:off x="9024569" y="1665982"/>
          <a:ext cx="2269865" cy="4459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269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9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251,5</a:t>
                      </a:r>
                      <a:r>
                        <a:rPr lang="en-US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 </a:t>
                      </a:r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</a:t>
                      </a:r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51289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80656" y="1167896"/>
            <a:ext cx="11911343" cy="2261103"/>
            <a:chOff x="96470" y="-103975"/>
            <a:chExt cx="12095530" cy="3869054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114300" y="-103975"/>
              <a:ext cx="12077700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96470" y="1217980"/>
              <a:ext cx="1647825" cy="1515194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2025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8006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Строительство объектов на территории Липецкой области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4" y="1814302"/>
            <a:ext cx="1365694" cy="1272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2018923" y="1250231"/>
            <a:ext cx="8298977" cy="212365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</a:t>
            </a:r>
            <a:r>
              <a:rPr lang="en-US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9</a:t>
            </a: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ФАПов</a:t>
            </a: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Нижнее Чесночное),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Коробовка и п.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Волгоэлектросетьстрой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Добровский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Чечеры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Путятино),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Долгоруковский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село Большая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Боевка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Елецкий (д. Екатериновка, с. Большие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Извалы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Архангельское), Задонский (п. Освобождение, с. Черниговка и ж/д станция Дон), Лебедянский (с. Михайловка и с. Большие Избищи), Липецкий (с. Крутые Хутора),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Становлянский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(д.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Бродки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 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Злобино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Тербунский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Тульское),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Красное); </a:t>
            </a: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4 </a:t>
            </a:r>
            <a:r>
              <a:rPr lang="ru-RU" b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ОВОП</a:t>
            </a: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Большой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Самовец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Двуречки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Липецкий (с.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Сенцово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и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Завальное)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7848" y="512969"/>
            <a:ext cx="9001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+mn-lt"/>
              </a:rPr>
              <a:t>в рамках национальных проектов и государственных программ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45CBB2-DDF1-49BB-AF83-ECE21B384FFF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</a:p>
        </p:txBody>
      </p:sp>
    </p:spTree>
    <p:extLst>
      <p:ext uri="{BB962C8B-B14F-4D97-AF65-F5344CB8AC3E}">
        <p14:creationId xmlns:p14="http://schemas.microsoft.com/office/powerpoint/2010/main" val="1238033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447072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+mn-lt"/>
              </a:rPr>
              <a:t>в рамках концессионных соглашений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16681" y="1297824"/>
            <a:ext cx="12077701" cy="861773"/>
            <a:chOff x="114299" y="1258958"/>
            <a:chExt cx="12077701" cy="525100"/>
          </a:xfrm>
        </p:grpSpPr>
        <p:sp>
          <p:nvSpPr>
            <p:cNvPr id="39" name="Пятиугольник 38"/>
            <p:cNvSpPr/>
            <p:nvPr/>
          </p:nvSpPr>
          <p:spPr>
            <a:xfrm>
              <a:off x="114300" y="1279798"/>
              <a:ext cx="12077700" cy="483416"/>
            </a:xfrm>
            <a:prstGeom prst="homePlate">
              <a:avLst>
                <a:gd name="adj" fmla="val 9255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2200274" y="1258958"/>
              <a:ext cx="8496301" cy="52510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Школа на 1 500 мест в микрорайоне «Взлетный» г. Липецка </a:t>
              </a:r>
              <a:r>
                <a:rPr lang="ru-RU" sz="16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(территория, ограниченная улицами Виктора Музыки, Михаила </a:t>
              </a:r>
              <a:r>
                <a:rPr lang="ru-RU" sz="16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Трунова</a:t>
              </a:r>
              <a:r>
                <a:rPr lang="ru-RU" sz="16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автомобильной дорогой Орел-Тамбов и Лебедянским шоссе) </a:t>
              </a:r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114299" y="1279798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2032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116681" y="2502148"/>
            <a:ext cx="12077701" cy="793363"/>
            <a:chOff x="114299" y="2654206"/>
            <a:chExt cx="12077701" cy="483416"/>
          </a:xfrm>
        </p:grpSpPr>
        <p:sp>
          <p:nvSpPr>
            <p:cNvPr id="43" name="Пятиугольник 42"/>
            <p:cNvSpPr/>
            <p:nvPr/>
          </p:nvSpPr>
          <p:spPr>
            <a:xfrm>
              <a:off x="114300" y="2654206"/>
              <a:ext cx="12077700" cy="483416"/>
            </a:xfrm>
            <a:prstGeom prst="homePlate">
              <a:avLst>
                <a:gd name="adj" fmla="val 84671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2230997" y="2711248"/>
              <a:ext cx="9199003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Трамваи</a:t>
              </a:r>
            </a:p>
          </p:txBody>
        </p:sp>
        <p:sp>
          <p:nvSpPr>
            <p:cNvPr id="45" name="Скругленный прямоугольник 44"/>
            <p:cNvSpPr/>
            <p:nvPr/>
          </p:nvSpPr>
          <p:spPr>
            <a:xfrm>
              <a:off x="114299" y="2654206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2042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16681" y="3538586"/>
            <a:ext cx="12077701" cy="793363"/>
            <a:chOff x="114299" y="3194733"/>
            <a:chExt cx="12077701" cy="483416"/>
          </a:xfrm>
        </p:grpSpPr>
        <p:sp>
          <p:nvSpPr>
            <p:cNvPr id="47" name="Пятиугольник 46"/>
            <p:cNvSpPr/>
            <p:nvPr/>
          </p:nvSpPr>
          <p:spPr>
            <a:xfrm>
              <a:off x="114300" y="3194733"/>
              <a:ext cx="12077700" cy="483416"/>
            </a:xfrm>
            <a:prstGeom prst="homePlate">
              <a:avLst>
                <a:gd name="adj" fmla="val 82700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2230997" y="3323919"/>
              <a:ext cx="9199003" cy="22504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Модернизации очистных сооружений г. Липецка</a:t>
              </a:r>
              <a:endPara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114299" y="3194733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2048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16681" y="4575024"/>
            <a:ext cx="12077701" cy="793363"/>
            <a:chOff x="119062" y="3735260"/>
            <a:chExt cx="12077701" cy="483416"/>
          </a:xfrm>
        </p:grpSpPr>
        <p:sp>
          <p:nvSpPr>
            <p:cNvPr id="51" name="Пятиугольник 50"/>
            <p:cNvSpPr/>
            <p:nvPr/>
          </p:nvSpPr>
          <p:spPr>
            <a:xfrm>
              <a:off x="119063" y="3735260"/>
              <a:ext cx="12077700" cy="483416"/>
            </a:xfrm>
            <a:prstGeom prst="homePlate">
              <a:avLst>
                <a:gd name="adj" fmla="val 82700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2235760" y="3792302"/>
              <a:ext cx="9199003" cy="3693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Экотехнопарк</a:t>
              </a:r>
              <a:endPara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3" name="Скругленный прямоугольник 52"/>
            <p:cNvSpPr/>
            <p:nvPr/>
          </p:nvSpPr>
          <p:spPr>
            <a:xfrm>
              <a:off x="119062" y="3735260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2035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16681" y="5611462"/>
            <a:ext cx="12077701" cy="793363"/>
            <a:chOff x="114299" y="5845563"/>
            <a:chExt cx="12077701" cy="483416"/>
          </a:xfrm>
        </p:grpSpPr>
        <p:sp>
          <p:nvSpPr>
            <p:cNvPr id="55" name="Пятиугольник 54"/>
            <p:cNvSpPr/>
            <p:nvPr/>
          </p:nvSpPr>
          <p:spPr>
            <a:xfrm>
              <a:off x="114300" y="5845563"/>
              <a:ext cx="12077700" cy="483416"/>
            </a:xfrm>
            <a:prstGeom prst="homePlate">
              <a:avLst>
                <a:gd name="adj" fmla="val 78759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2230997" y="5974749"/>
              <a:ext cx="9199003" cy="22504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Модернизации ВС и ВО г. </a:t>
              </a:r>
              <a:r>
                <a:rPr lang="ru-RU" b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Липецка</a:t>
              </a:r>
              <a:endParaRPr lang="ru-RU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114299" y="5845563"/>
              <a:ext cx="1952626" cy="48341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до 2048 года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78" y="3444971"/>
            <a:ext cx="1955004" cy="1955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0" y="3600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Строительство объектов на территории Липецкой области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3DD0747-47BB-4CA4-A745-CDCCBE1A3C9B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31512345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33093" y="1295400"/>
            <a:ext cx="9302917" cy="5461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4766" y="2612"/>
            <a:ext cx="10582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2025 год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531212"/>
              </p:ext>
            </p:extLst>
          </p:nvPr>
        </p:nvGraphicFramePr>
        <p:xfrm>
          <a:off x="1528858" y="1381079"/>
          <a:ext cx="9111386" cy="5289641"/>
        </p:xfrm>
        <a:graphic>
          <a:graphicData uri="http://schemas.openxmlformats.org/drawingml/2006/table">
            <a:tbl>
              <a:tblPr/>
              <a:tblGrid>
                <a:gridCol w="7923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97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8 865,1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0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6 918,2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1 425,0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521,9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8 865,1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2 644,0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1 640,7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2 673,1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107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1 410,1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107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Организация автоматизированной системы фотовидеофиксации нарушений ПДД и выполнение научно-исследовательских работ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73,9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044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155,8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609548" y="960648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741457" y="56529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43649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14" y="-58535"/>
            <a:ext cx="11734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бюджета на 2025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502722"/>
              </p:ext>
            </p:extLst>
          </p:nvPr>
        </p:nvGraphicFramePr>
        <p:xfrm>
          <a:off x="1781176" y="1441403"/>
          <a:ext cx="8406626" cy="3908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52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083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ВСЕГО, в том числе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16 727,7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Группа 24"/>
          <p:cNvGrpSpPr/>
          <p:nvPr/>
        </p:nvGrpSpPr>
        <p:grpSpPr>
          <a:xfrm>
            <a:off x="8971823" y="337468"/>
            <a:ext cx="1126463" cy="1082046"/>
            <a:chOff x="5405399" y="-70032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5405399" y="-70032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5603205" y="140764"/>
              <a:ext cx="1071846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13721" y="338410"/>
              <a:ext cx="1050810" cy="619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834096"/>
              </p:ext>
            </p:extLst>
          </p:nvPr>
        </p:nvGraphicFramePr>
        <p:xfrm>
          <a:off x="1781175" y="1854130"/>
          <a:ext cx="8406626" cy="441078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59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818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Кредиты кредитных организаций и государственные ценные бумаги: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3 450,0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размещение государственных ценных бумаг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погашение  государственных ценных бумаг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-950,0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4 400,0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07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Бюджетные кредиты из  федерального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348,9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1 159,1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45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-810,2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0882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Изменение остатков средств на счетах по учету средств бюджетов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12 691,3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659151"/>
                  </a:ext>
                </a:extLst>
              </a:tr>
              <a:tr h="37332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Бюджетные кредиты из областного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237,5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534095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предоставление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-1 572,1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070999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возврат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1 809,6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49558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10269968" y="51492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82</a:t>
            </a:r>
          </a:p>
        </p:txBody>
      </p:sp>
    </p:spTree>
    <p:extLst>
      <p:ext uri="{BB962C8B-B14F-4D97-AF65-F5344CB8AC3E}">
        <p14:creationId xmlns:p14="http://schemas.microsoft.com/office/powerpoint/2010/main" val="28757555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2025 год и на плановый период 2026-2027 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/>
        </p:nvGraphicFramePr>
        <p:xfrm>
          <a:off x="0" y="3041889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6166621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293913" y="857250"/>
          <a:ext cx="1189808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9189982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в 2025-2027 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85</a:t>
            </a:r>
          </a:p>
        </p:txBody>
      </p:sp>
    </p:spTree>
    <p:extLst>
      <p:ext uri="{BB962C8B-B14F-4D97-AF65-F5344CB8AC3E}">
        <p14:creationId xmlns:p14="http://schemas.microsoft.com/office/powerpoint/2010/main" val="5159521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29" y="157807"/>
            <a:ext cx="11734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Общественное участие в бюджетном процессе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86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642A77E0-EBE1-4564-855E-24162E5C7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325787"/>
              </p:ext>
            </p:extLst>
          </p:nvPr>
        </p:nvGraphicFramePr>
        <p:xfrm>
          <a:off x="152400" y="907173"/>
          <a:ext cx="5638773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773">
                  <a:extLst>
                    <a:ext uri="{9D8B030D-6E8A-4147-A177-3AD203B41FA5}">
                      <a16:colId xmlns:a16="http://schemas.microsoft.com/office/drawing/2014/main" val="200810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Публичные слушания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464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В Липецкой области ежегодно проводятся публичные слушания по проекту областного бюджета.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По результатам публичных слушаний принимаются рекомендации по обсуждаемым вопросам в адрес органов государственной власти.</a:t>
                      </a:r>
                    </a:p>
                    <a:p>
                      <a:pPr algn="just"/>
                      <a:endParaRPr lang="ru-RU" sz="1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Публичные слушания по проекту областного бюджета на 2025 год и на плановый период 2026 и 2027 годов состоятся 19.11.2024. 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Информация о проведении публичных слушаний публикуется на официальном сайте Липецкого областного Совета депутатов.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530990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28E0AC-847E-4298-ADBA-49201BC395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21036"/>
            <a:ext cx="2751858" cy="18345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396A17-74DD-4093-B36C-5D505F41DF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15" y="4621036"/>
            <a:ext cx="2751858" cy="183457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A2882A-0B15-4BC4-BB01-7B27A306BE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14" y="4621035"/>
            <a:ext cx="2752935" cy="183457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F46C2C3-C530-4A9E-A594-44F852E170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529" y="4621036"/>
            <a:ext cx="2752933" cy="1834572"/>
          </a:xfrm>
          <a:prstGeom prst="rect">
            <a:avLst/>
          </a:prstGeom>
        </p:spPr>
      </p:pic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id="{7C8C2BA3-FF3C-45C5-AD5B-CFF846EAC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256538"/>
              </p:ext>
            </p:extLst>
          </p:nvPr>
        </p:nvGraphicFramePr>
        <p:xfrm>
          <a:off x="6216841" y="912646"/>
          <a:ext cx="5943600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43600">
                  <a:extLst>
                    <a:ext uri="{9D8B030D-6E8A-4147-A177-3AD203B41FA5}">
                      <a16:colId xmlns:a16="http://schemas.microsoft.com/office/drawing/2014/main" val="3054450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Общественный совет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926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Общественный совет при управлении финансов Липецкой области функционирует с 2022 года. 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Он был создан с целью учета прав и законных интересов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граждан, объединений и иных организаций при осуществлении деятельности управления, а также для общественного контроля за деятельностью управления.</a:t>
                      </a:r>
                    </a:p>
                    <a:p>
                      <a:pPr algn="just"/>
                      <a:endParaRPr lang="ru-RU" sz="17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  <a:p>
                      <a:pPr algn="just"/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На заседаниях Общественного совета рассматриваются проекты законов об областном бюджете, об исполнении областного бюджета, основные направления бюджетной и налоговой политики на среднесрочную перспективу, а также иные вопросы в сфере бюджетных правоотношений.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138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54574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5666"/>
              </p:ext>
            </p:extLst>
          </p:nvPr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obl@ufin48.ru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08133"/>
              </p:ext>
            </p:extLst>
          </p:nvPr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Вячеслав 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970" y="5499378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МИНИСТЕРСТВА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РОССИЙСКОЙ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ФЕДЕРАЦИИ</a:t>
            </a: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https://minfin.gov.ru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99222" y="5484750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УПРАВЛЕНИЯ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http://ufin48.ru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78848" y="5514006"/>
            <a:ext cx="24055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ПРАВИТЕЛЬСТВА 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</a:t>
            </a:r>
            <a:r>
              <a:rPr lang="ru-RU" sz="1400" dirty="0" err="1">
                <a:solidFill>
                  <a:srgbClr val="474343"/>
                </a:solidFill>
                <a:latin typeface="+mn-lt"/>
              </a:rPr>
              <a:t>липецкаяобласть.рф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D32A90-9C18-4D17-A8A6-3CA69A5E6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6" y="4055151"/>
            <a:ext cx="1304453" cy="13044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D81623-1D82-4274-9ED8-832F627BF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00" y="4055150"/>
            <a:ext cx="1304453" cy="13044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EB079B8-76B0-4B87-AE5F-661C6A4764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50" y="4055150"/>
            <a:ext cx="1304453" cy="130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26747</TotalTime>
  <Words>10772</Words>
  <Application>Microsoft Office PowerPoint</Application>
  <PresentationFormat>Широкоэкранный</PresentationFormat>
  <Paragraphs>1938</Paragraphs>
  <Slides>87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87</vt:i4>
      </vt:variant>
    </vt:vector>
  </HeadingPairs>
  <TitlesOfParts>
    <vt:vector size="98" baseType="lpstr">
      <vt:lpstr>Arial Cyr</vt:lpstr>
      <vt:lpstr>Arial</vt:lpstr>
      <vt:lpstr>Times New Roman</vt:lpstr>
      <vt:lpstr>Calibri</vt:lpstr>
      <vt:lpstr>Gotham Pro</vt:lpstr>
      <vt:lpstr>Wingdings</vt:lpstr>
      <vt:lpstr>Wingdings 2</vt:lpstr>
      <vt:lpstr>Cambria</vt:lpstr>
      <vt:lpstr>Cambria Math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2025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2025 год и на плановый период 2026-2027 годов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u1596</cp:lastModifiedBy>
  <cp:revision>2400</cp:revision>
  <cp:lastPrinted>2024-11-13T09:26:56Z</cp:lastPrinted>
  <dcterms:created xsi:type="dcterms:W3CDTF">2018-01-21T18:20:29Z</dcterms:created>
  <dcterms:modified xsi:type="dcterms:W3CDTF">2024-11-13T12:45:09Z</dcterms:modified>
</cp:coreProperties>
</file>