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363" r:id="rId6"/>
    <p:sldId id="364" r:id="rId7"/>
    <p:sldId id="371" r:id="rId8"/>
    <p:sldId id="360" r:id="rId9"/>
    <p:sldId id="370" r:id="rId10"/>
    <p:sldId id="369" r:id="rId11"/>
    <p:sldId id="292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ченко Татьяна Валерьевна" initials="ЮТВ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377"/>
    <a:srgbClr val="B3ADCA"/>
    <a:srgbClr val="663300"/>
    <a:srgbClr val="006600"/>
    <a:srgbClr val="608260"/>
    <a:srgbClr val="B0B6F2"/>
    <a:srgbClr val="CCCCFF"/>
    <a:srgbClr val="B7B3B3"/>
    <a:srgbClr val="8DB170"/>
    <a:srgbClr val="C9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2817" autoAdjust="0"/>
  </p:normalViewPr>
  <p:slideViewPr>
    <p:cSldViewPr snapToGrid="0">
      <p:cViewPr>
        <p:scale>
          <a:sx n="115" d="100"/>
          <a:sy n="115" d="100"/>
        </p:scale>
        <p:origin x="-30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390" y="8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F1CF7-D6F4-450F-8DC2-06893FEF0AA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766C8-8C75-4123-BB2F-A143041D0E45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Calibri" panose="020F0502020204030204" pitchFamily="34" charset="0"/>
            </a:rPr>
            <a:t>270</a:t>
          </a:r>
          <a:endParaRPr lang="ru-RU" sz="2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857C633-6745-4E32-9BE9-621BD50B34DA}" type="parTrans" cxnId="{BEDBE132-42E9-45BA-A3AB-F3482633141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D84254E-F4ED-4CB3-B961-B90B84B2484B}" type="sibTrans" cxnId="{BEDBE132-42E9-45BA-A3AB-F3482633141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CC8F42B-870D-4706-BC9D-954C6F0E83A2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Calibri" panose="020F0502020204030204" pitchFamily="34" charset="0"/>
            </a:rPr>
            <a:t>Учреждений</a:t>
          </a:r>
        </a:p>
      </dgm:t>
    </dgm:pt>
    <dgm:pt modelId="{D147A4BD-B611-4C2F-8AC0-7E6858B3B2B7}" type="parTrans" cxnId="{E0E84B42-DF44-44E9-B118-4915F09173C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13F7A5A-12C8-4B34-854F-0A780ED8694D}" type="sibTrans" cxnId="{E0E84B42-DF44-44E9-B118-4915F09173C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CF94B5C-23E3-47EB-AE59-1381A45FC0D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anose="020F0502020204030204" pitchFamily="34" charset="0"/>
            </a:rPr>
            <a:t>3202*</a:t>
          </a:r>
          <a:endParaRPr lang="ru-RU" sz="2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03B11B4-5357-435B-AF6A-6F7E76DF366B}" type="parTrans" cxnId="{9149D818-F10C-411C-A86B-83CFE94A1C9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489F2EC-F097-43D4-90BA-821FCD701BF5}" type="sibTrans" cxnId="{9149D818-F10C-411C-A86B-83CFE94A1C9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3D4EF62-5A3F-48EC-8B1C-AFA4CE899626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Calibri" panose="020F0502020204030204" pitchFamily="34" charset="0"/>
            </a:rPr>
            <a:t>Участников</a:t>
          </a:r>
          <a:endParaRPr lang="ru-RU" sz="2000" dirty="0">
            <a:solidFill>
              <a:srgbClr val="B7B3B3"/>
            </a:solidFill>
            <a:latin typeface="Calibri" panose="020F0502020204030204" pitchFamily="34" charset="0"/>
          </a:endParaRPr>
        </a:p>
      </dgm:t>
    </dgm:pt>
    <dgm:pt modelId="{9ED0F5C4-FBB4-4B56-B345-2CCEF4623EB6}" type="parTrans" cxnId="{0EE56048-35A6-4585-B4AD-3F976E5485A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E671190-8327-407A-84FC-4B91338FBFBF}" type="sibTrans" cxnId="{0EE56048-35A6-4585-B4AD-3F976E5485A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D9FFF57-76B9-45C7-B1F5-4E52ECA0736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anose="020F0502020204030204" pitchFamily="34" charset="0"/>
            </a:rPr>
            <a:t>60206*</a:t>
          </a:r>
          <a:endParaRPr lang="ru-RU" sz="2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E881939-4FC0-4218-BAB3-E239390FB87C}" type="parTrans" cxnId="{D4EC9DD5-B059-4BD5-8A08-60BD2CA25ED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C682C1A-0BC8-4266-B202-4D99DA88DD7C}" type="sibTrans" cxnId="{D4EC9DD5-B059-4BD5-8A08-60BD2CA25ED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A0F17F18-E653-4D9B-8456-4492EAE40104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Calibri" panose="020F0502020204030204" pitchFamily="34" charset="0"/>
            </a:rPr>
            <a:t>Просмотров</a:t>
          </a:r>
        </a:p>
      </dgm:t>
    </dgm:pt>
    <dgm:pt modelId="{78C97ACF-316D-4E43-A5D1-08E1C9E6C460}" type="parTrans" cxnId="{33674307-893A-48E5-9B9A-DFB0CB76716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CD4BE1A-0889-437F-B4C0-37C2146F5F54}" type="sibTrans" cxnId="{33674307-893A-48E5-9B9A-DFB0CB76716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06E50AC-6514-40FB-876E-BF31B1F5DEC1}" type="pres">
      <dgm:prSet presAssocID="{73DF1CF7-D6F4-450F-8DC2-06893FEF0AA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DD24-BFC3-4014-A533-459DB8B0333F}" type="pres">
      <dgm:prSet presAssocID="{E8A766C8-8C75-4123-BB2F-A143041D0E45}" presName="posSpace" presStyleCnt="0"/>
      <dgm:spPr/>
    </dgm:pt>
    <dgm:pt modelId="{9FA64034-A9F0-4A5E-9D7B-3DFED6C23BFC}" type="pres">
      <dgm:prSet presAssocID="{E8A766C8-8C75-4123-BB2F-A143041D0E45}" presName="vertFlow" presStyleCnt="0"/>
      <dgm:spPr/>
    </dgm:pt>
    <dgm:pt modelId="{E2091A93-D965-41C0-A13B-B356F3362F36}" type="pres">
      <dgm:prSet presAssocID="{E8A766C8-8C75-4123-BB2F-A143041D0E45}" presName="topSpace" presStyleCnt="0"/>
      <dgm:spPr/>
    </dgm:pt>
    <dgm:pt modelId="{4B787B3F-1EE8-48A8-B106-943B531253E5}" type="pres">
      <dgm:prSet presAssocID="{E8A766C8-8C75-4123-BB2F-A143041D0E45}" presName="firstComp" presStyleCnt="0"/>
      <dgm:spPr/>
    </dgm:pt>
    <dgm:pt modelId="{99653F62-3371-43A1-80AC-E825BD2F630A}" type="pres">
      <dgm:prSet presAssocID="{E8A766C8-8C75-4123-BB2F-A143041D0E45}" presName="firstChild" presStyleLbl="bgAccFollowNode1" presStyleIdx="0" presStyleCnt="3" custScaleX="120859" custLinFactY="-73316" custLinFactNeighborX="28192" custLinFactNeighborY="-100000"/>
      <dgm:spPr/>
      <dgm:t>
        <a:bodyPr/>
        <a:lstStyle/>
        <a:p>
          <a:endParaRPr lang="ru-RU"/>
        </a:p>
      </dgm:t>
    </dgm:pt>
    <dgm:pt modelId="{413A0708-DFD5-4296-8221-21DCCA9C5F50}" type="pres">
      <dgm:prSet presAssocID="{E8A766C8-8C75-4123-BB2F-A143041D0E45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EB5C9-CB38-4443-8262-1E7C51C1B339}" type="pres">
      <dgm:prSet presAssocID="{E8A766C8-8C75-4123-BB2F-A143041D0E45}" presName="negSpace" presStyleCnt="0"/>
      <dgm:spPr/>
    </dgm:pt>
    <dgm:pt modelId="{80109191-0E1B-4AB5-B60D-0641C2153081}" type="pres">
      <dgm:prSet presAssocID="{E8A766C8-8C75-4123-BB2F-A143041D0E45}" presName="circle" presStyleLbl="node1" presStyleIdx="0" presStyleCnt="3" custScaleX="132471" custScaleY="136342" custLinFactY="-100000" custLinFactNeighborX="-6898" custLinFactNeighborY="-129062"/>
      <dgm:spPr/>
      <dgm:t>
        <a:bodyPr/>
        <a:lstStyle/>
        <a:p>
          <a:endParaRPr lang="ru-RU"/>
        </a:p>
      </dgm:t>
    </dgm:pt>
    <dgm:pt modelId="{AFA07082-2FD1-4A54-872F-8F32844F22C6}" type="pres">
      <dgm:prSet presAssocID="{DD84254E-F4ED-4CB3-B961-B90B84B2484B}" presName="transSpace" presStyleCnt="0"/>
      <dgm:spPr/>
    </dgm:pt>
    <dgm:pt modelId="{362B6E24-5830-4FFE-B25A-D94D166FEAFD}" type="pres">
      <dgm:prSet presAssocID="{2CF94B5C-23E3-47EB-AE59-1381A45FC0DB}" presName="posSpace" presStyleCnt="0"/>
      <dgm:spPr/>
    </dgm:pt>
    <dgm:pt modelId="{AE45E435-C22B-4D59-B78D-0E5BE5946DB6}" type="pres">
      <dgm:prSet presAssocID="{2CF94B5C-23E3-47EB-AE59-1381A45FC0DB}" presName="vertFlow" presStyleCnt="0"/>
      <dgm:spPr/>
    </dgm:pt>
    <dgm:pt modelId="{6BE44FC4-1DF7-467E-BAC9-84A0DCA00086}" type="pres">
      <dgm:prSet presAssocID="{2CF94B5C-23E3-47EB-AE59-1381A45FC0DB}" presName="topSpace" presStyleCnt="0"/>
      <dgm:spPr/>
    </dgm:pt>
    <dgm:pt modelId="{D292AA3C-0E96-4A4B-81F1-082F866E8DD4}" type="pres">
      <dgm:prSet presAssocID="{2CF94B5C-23E3-47EB-AE59-1381A45FC0DB}" presName="firstComp" presStyleCnt="0"/>
      <dgm:spPr/>
    </dgm:pt>
    <dgm:pt modelId="{4E82238B-5F70-4785-A833-95242B0E9016}" type="pres">
      <dgm:prSet presAssocID="{2CF94B5C-23E3-47EB-AE59-1381A45FC0DB}" presName="firstChild" presStyleLbl="bgAccFollowNode1" presStyleIdx="1" presStyleCnt="3" custScaleX="121835" custLinFactX="-60732" custLinFactNeighborX="-100000" custLinFactNeighborY="46692"/>
      <dgm:spPr/>
      <dgm:t>
        <a:bodyPr/>
        <a:lstStyle/>
        <a:p>
          <a:endParaRPr lang="ru-RU"/>
        </a:p>
      </dgm:t>
    </dgm:pt>
    <dgm:pt modelId="{F9B5E3DC-AB44-499F-9D56-700649D40661}" type="pres">
      <dgm:prSet presAssocID="{2CF94B5C-23E3-47EB-AE59-1381A45FC0D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49AED-F3D4-454F-BC85-4E682ABCFE86}" type="pres">
      <dgm:prSet presAssocID="{2CF94B5C-23E3-47EB-AE59-1381A45FC0DB}" presName="negSpace" presStyleCnt="0"/>
      <dgm:spPr/>
    </dgm:pt>
    <dgm:pt modelId="{E7D04812-B3EF-4BB5-AC59-542AE3B7329C}" type="pres">
      <dgm:prSet presAssocID="{2CF94B5C-23E3-47EB-AE59-1381A45FC0DB}" presName="circle" presStyleLbl="node1" presStyleIdx="1" presStyleCnt="3" custScaleX="137887" custScaleY="137614" custLinFactX="-100000" custLinFactNeighborX="-176983" custLinFactNeighborY="-17856"/>
      <dgm:spPr/>
      <dgm:t>
        <a:bodyPr/>
        <a:lstStyle/>
        <a:p>
          <a:endParaRPr lang="ru-RU"/>
        </a:p>
      </dgm:t>
    </dgm:pt>
    <dgm:pt modelId="{72D663B7-8FF0-45E0-8F62-4D95DB8577E8}" type="pres">
      <dgm:prSet presAssocID="{F489F2EC-F097-43D4-90BA-821FCD701BF5}" presName="transSpace" presStyleCnt="0"/>
      <dgm:spPr/>
    </dgm:pt>
    <dgm:pt modelId="{FD6C6DE7-174B-4AC1-89C6-57156585E0DA}" type="pres">
      <dgm:prSet presAssocID="{CD9FFF57-76B9-45C7-B1F5-4E52ECA0736D}" presName="posSpace" presStyleCnt="0"/>
      <dgm:spPr/>
    </dgm:pt>
    <dgm:pt modelId="{7B589584-35B3-401A-AB56-5BA2DE30F2F9}" type="pres">
      <dgm:prSet presAssocID="{CD9FFF57-76B9-45C7-B1F5-4E52ECA0736D}" presName="vertFlow" presStyleCnt="0"/>
      <dgm:spPr/>
    </dgm:pt>
    <dgm:pt modelId="{AFF30CFB-3B24-48DA-8BD0-313B61C4D583}" type="pres">
      <dgm:prSet presAssocID="{CD9FFF57-76B9-45C7-B1F5-4E52ECA0736D}" presName="topSpace" presStyleCnt="0"/>
      <dgm:spPr/>
    </dgm:pt>
    <dgm:pt modelId="{42A0649B-4864-4B20-8B80-84C150097FC0}" type="pres">
      <dgm:prSet presAssocID="{CD9FFF57-76B9-45C7-B1F5-4E52ECA0736D}" presName="firstComp" presStyleCnt="0"/>
      <dgm:spPr/>
    </dgm:pt>
    <dgm:pt modelId="{5C347C65-27FC-4845-9CD6-DBABF27F4860}" type="pres">
      <dgm:prSet presAssocID="{CD9FFF57-76B9-45C7-B1F5-4E52ECA0736D}" presName="firstChild" presStyleLbl="bgAccFollowNode1" presStyleIdx="2" presStyleCnt="3" custScaleX="121835" custLinFactX="-150861" custLinFactY="100000" custLinFactNeighborX="-200000" custLinFactNeighborY="142478"/>
      <dgm:spPr/>
      <dgm:t>
        <a:bodyPr/>
        <a:lstStyle/>
        <a:p>
          <a:endParaRPr lang="ru-RU"/>
        </a:p>
      </dgm:t>
    </dgm:pt>
    <dgm:pt modelId="{EC90E19E-3E95-4917-8B4F-BE44F748BCCE}" type="pres">
      <dgm:prSet presAssocID="{CD9FFF57-76B9-45C7-B1F5-4E52ECA0736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FAF7E-B3DE-4DF1-AFE3-6D479AA02BED}" type="pres">
      <dgm:prSet presAssocID="{CD9FFF57-76B9-45C7-B1F5-4E52ECA0736D}" presName="negSpace" presStyleCnt="0"/>
      <dgm:spPr/>
    </dgm:pt>
    <dgm:pt modelId="{5322085A-0191-4C6C-9AD4-0C8FF335D41E}" type="pres">
      <dgm:prSet presAssocID="{CD9FFF57-76B9-45C7-B1F5-4E52ECA0736D}" presName="circle" presStyleLbl="node1" presStyleIdx="2" presStyleCnt="3" custScaleX="129918" custScaleY="129590" custLinFactX="-200000" custLinFactY="100000" custLinFactNeighborX="-229757" custLinFactNeighborY="103034"/>
      <dgm:spPr/>
      <dgm:t>
        <a:bodyPr/>
        <a:lstStyle/>
        <a:p>
          <a:endParaRPr lang="ru-RU"/>
        </a:p>
      </dgm:t>
    </dgm:pt>
  </dgm:ptLst>
  <dgm:cxnLst>
    <dgm:cxn modelId="{88AC49A1-E9DF-4291-BA30-27D2220E072F}" type="presOf" srcId="{A0F17F18-E653-4D9B-8456-4492EAE40104}" destId="{EC90E19E-3E95-4917-8B4F-BE44F748BCCE}" srcOrd="1" destOrd="0" presId="urn:microsoft.com/office/officeart/2005/8/layout/hList9"/>
    <dgm:cxn modelId="{33674307-893A-48E5-9B9A-DFB0CB767163}" srcId="{CD9FFF57-76B9-45C7-B1F5-4E52ECA0736D}" destId="{A0F17F18-E653-4D9B-8456-4492EAE40104}" srcOrd="0" destOrd="0" parTransId="{78C97ACF-316D-4E43-A5D1-08E1C9E6C460}" sibTransId="{FCD4BE1A-0889-437F-B4C0-37C2146F5F54}"/>
    <dgm:cxn modelId="{D4EC9DD5-B059-4BD5-8A08-60BD2CA25ED9}" srcId="{73DF1CF7-D6F4-450F-8DC2-06893FEF0AA7}" destId="{CD9FFF57-76B9-45C7-B1F5-4E52ECA0736D}" srcOrd="2" destOrd="0" parTransId="{BE881939-4FC0-4218-BAB3-E239390FB87C}" sibTransId="{DC682C1A-0BC8-4266-B202-4D99DA88DD7C}"/>
    <dgm:cxn modelId="{B5C1A519-693C-4AB5-AC1A-A0003859EFF3}" type="presOf" srcId="{73DF1CF7-D6F4-450F-8DC2-06893FEF0AA7}" destId="{706E50AC-6514-40FB-876E-BF31B1F5DEC1}" srcOrd="0" destOrd="0" presId="urn:microsoft.com/office/officeart/2005/8/layout/hList9"/>
    <dgm:cxn modelId="{FE2D9EF6-84A6-4D6D-AC24-30F7AF9F36BF}" type="presOf" srcId="{A0F17F18-E653-4D9B-8456-4492EAE40104}" destId="{5C347C65-27FC-4845-9CD6-DBABF27F4860}" srcOrd="0" destOrd="0" presId="urn:microsoft.com/office/officeart/2005/8/layout/hList9"/>
    <dgm:cxn modelId="{A81AF46B-8425-4269-9EE7-B1FD2C690B60}" type="presOf" srcId="{CD9FFF57-76B9-45C7-B1F5-4E52ECA0736D}" destId="{5322085A-0191-4C6C-9AD4-0C8FF335D41E}" srcOrd="0" destOrd="0" presId="urn:microsoft.com/office/officeart/2005/8/layout/hList9"/>
    <dgm:cxn modelId="{0D1339C6-B68C-48A5-AF4A-1BBFF230640E}" type="presOf" srcId="{D3D4EF62-5A3F-48EC-8B1C-AFA4CE899626}" destId="{4E82238B-5F70-4785-A833-95242B0E9016}" srcOrd="0" destOrd="0" presId="urn:microsoft.com/office/officeart/2005/8/layout/hList9"/>
    <dgm:cxn modelId="{9149D818-F10C-411C-A86B-83CFE94A1C9C}" srcId="{73DF1CF7-D6F4-450F-8DC2-06893FEF0AA7}" destId="{2CF94B5C-23E3-47EB-AE59-1381A45FC0DB}" srcOrd="1" destOrd="0" parTransId="{603B11B4-5357-435B-AF6A-6F7E76DF366B}" sibTransId="{F489F2EC-F097-43D4-90BA-821FCD701BF5}"/>
    <dgm:cxn modelId="{42C7F8D3-A56F-4BB4-B52F-A73AC5A9D937}" type="presOf" srcId="{8CC8F42B-870D-4706-BC9D-954C6F0E83A2}" destId="{413A0708-DFD5-4296-8221-21DCCA9C5F50}" srcOrd="1" destOrd="0" presId="urn:microsoft.com/office/officeart/2005/8/layout/hList9"/>
    <dgm:cxn modelId="{852571B8-99B2-4233-8CE4-DC23C587869A}" type="presOf" srcId="{D3D4EF62-5A3F-48EC-8B1C-AFA4CE899626}" destId="{F9B5E3DC-AB44-499F-9D56-700649D40661}" srcOrd="1" destOrd="0" presId="urn:microsoft.com/office/officeart/2005/8/layout/hList9"/>
    <dgm:cxn modelId="{BEDBE132-42E9-45BA-A3AB-F3482633141A}" srcId="{73DF1CF7-D6F4-450F-8DC2-06893FEF0AA7}" destId="{E8A766C8-8C75-4123-BB2F-A143041D0E45}" srcOrd="0" destOrd="0" parTransId="{E857C633-6745-4E32-9BE9-621BD50B34DA}" sibTransId="{DD84254E-F4ED-4CB3-B961-B90B84B2484B}"/>
    <dgm:cxn modelId="{5BE0941F-9FE1-4DB0-89E6-5CDE09DE78B9}" type="presOf" srcId="{8CC8F42B-870D-4706-BC9D-954C6F0E83A2}" destId="{99653F62-3371-43A1-80AC-E825BD2F630A}" srcOrd="0" destOrd="0" presId="urn:microsoft.com/office/officeart/2005/8/layout/hList9"/>
    <dgm:cxn modelId="{51CB093B-8644-43E0-A814-4D179067E3FC}" type="presOf" srcId="{2CF94B5C-23E3-47EB-AE59-1381A45FC0DB}" destId="{E7D04812-B3EF-4BB5-AC59-542AE3B7329C}" srcOrd="0" destOrd="0" presId="urn:microsoft.com/office/officeart/2005/8/layout/hList9"/>
    <dgm:cxn modelId="{BC1071C6-21A2-4A58-A179-282690826A71}" type="presOf" srcId="{E8A766C8-8C75-4123-BB2F-A143041D0E45}" destId="{80109191-0E1B-4AB5-B60D-0641C2153081}" srcOrd="0" destOrd="0" presId="urn:microsoft.com/office/officeart/2005/8/layout/hList9"/>
    <dgm:cxn modelId="{0EE56048-35A6-4585-B4AD-3F976E5485A6}" srcId="{2CF94B5C-23E3-47EB-AE59-1381A45FC0DB}" destId="{D3D4EF62-5A3F-48EC-8B1C-AFA4CE899626}" srcOrd="0" destOrd="0" parTransId="{9ED0F5C4-FBB4-4B56-B345-2CCEF4623EB6}" sibTransId="{FE671190-8327-407A-84FC-4B91338FBFBF}"/>
    <dgm:cxn modelId="{E0E84B42-DF44-44E9-B118-4915F09173C3}" srcId="{E8A766C8-8C75-4123-BB2F-A143041D0E45}" destId="{8CC8F42B-870D-4706-BC9D-954C6F0E83A2}" srcOrd="0" destOrd="0" parTransId="{D147A4BD-B611-4C2F-8AC0-7E6858B3B2B7}" sibTransId="{F13F7A5A-12C8-4B34-854F-0A780ED8694D}"/>
    <dgm:cxn modelId="{4EEF94BB-F7C0-455B-AA2B-9DA278A77DA1}" type="presParOf" srcId="{706E50AC-6514-40FB-876E-BF31B1F5DEC1}" destId="{A332DD24-BFC3-4014-A533-459DB8B0333F}" srcOrd="0" destOrd="0" presId="urn:microsoft.com/office/officeart/2005/8/layout/hList9"/>
    <dgm:cxn modelId="{C0AFA03A-7206-4812-AF6C-4FCE00D6943A}" type="presParOf" srcId="{706E50AC-6514-40FB-876E-BF31B1F5DEC1}" destId="{9FA64034-A9F0-4A5E-9D7B-3DFED6C23BFC}" srcOrd="1" destOrd="0" presId="urn:microsoft.com/office/officeart/2005/8/layout/hList9"/>
    <dgm:cxn modelId="{05732A84-88C0-4741-AD1F-B8F61B339266}" type="presParOf" srcId="{9FA64034-A9F0-4A5E-9D7B-3DFED6C23BFC}" destId="{E2091A93-D965-41C0-A13B-B356F3362F36}" srcOrd="0" destOrd="0" presId="urn:microsoft.com/office/officeart/2005/8/layout/hList9"/>
    <dgm:cxn modelId="{443608FF-D8E7-44C9-B276-AC92427A6E5B}" type="presParOf" srcId="{9FA64034-A9F0-4A5E-9D7B-3DFED6C23BFC}" destId="{4B787B3F-1EE8-48A8-B106-943B531253E5}" srcOrd="1" destOrd="0" presId="urn:microsoft.com/office/officeart/2005/8/layout/hList9"/>
    <dgm:cxn modelId="{171CA35F-2480-48B5-A288-0FED4200F178}" type="presParOf" srcId="{4B787B3F-1EE8-48A8-B106-943B531253E5}" destId="{99653F62-3371-43A1-80AC-E825BD2F630A}" srcOrd="0" destOrd="0" presId="urn:microsoft.com/office/officeart/2005/8/layout/hList9"/>
    <dgm:cxn modelId="{DE3B617F-C2F4-4113-B229-41F00140E8F8}" type="presParOf" srcId="{4B787B3F-1EE8-48A8-B106-943B531253E5}" destId="{413A0708-DFD5-4296-8221-21DCCA9C5F50}" srcOrd="1" destOrd="0" presId="urn:microsoft.com/office/officeart/2005/8/layout/hList9"/>
    <dgm:cxn modelId="{26437A68-45C9-420D-9731-7A437626DB18}" type="presParOf" srcId="{706E50AC-6514-40FB-876E-BF31B1F5DEC1}" destId="{3ABEB5C9-CB38-4443-8262-1E7C51C1B339}" srcOrd="2" destOrd="0" presId="urn:microsoft.com/office/officeart/2005/8/layout/hList9"/>
    <dgm:cxn modelId="{2E51A69F-1577-4514-B714-25BE61BA52E8}" type="presParOf" srcId="{706E50AC-6514-40FB-876E-BF31B1F5DEC1}" destId="{80109191-0E1B-4AB5-B60D-0641C2153081}" srcOrd="3" destOrd="0" presId="urn:microsoft.com/office/officeart/2005/8/layout/hList9"/>
    <dgm:cxn modelId="{7053FFF9-2E1A-4B58-A3AF-7BE78CFBC636}" type="presParOf" srcId="{706E50AC-6514-40FB-876E-BF31B1F5DEC1}" destId="{AFA07082-2FD1-4A54-872F-8F32844F22C6}" srcOrd="4" destOrd="0" presId="urn:microsoft.com/office/officeart/2005/8/layout/hList9"/>
    <dgm:cxn modelId="{FCCBE36D-3C02-4C35-AA8A-280C32EB3A31}" type="presParOf" srcId="{706E50AC-6514-40FB-876E-BF31B1F5DEC1}" destId="{362B6E24-5830-4FFE-B25A-D94D166FEAFD}" srcOrd="5" destOrd="0" presId="urn:microsoft.com/office/officeart/2005/8/layout/hList9"/>
    <dgm:cxn modelId="{FF12FA40-7A6F-46B3-A8B9-6EA6E6BFCA15}" type="presParOf" srcId="{706E50AC-6514-40FB-876E-BF31B1F5DEC1}" destId="{AE45E435-C22B-4D59-B78D-0E5BE5946DB6}" srcOrd="6" destOrd="0" presId="urn:microsoft.com/office/officeart/2005/8/layout/hList9"/>
    <dgm:cxn modelId="{C8FCF191-A2F0-4A75-9A01-8921BF8F1269}" type="presParOf" srcId="{AE45E435-C22B-4D59-B78D-0E5BE5946DB6}" destId="{6BE44FC4-1DF7-467E-BAC9-84A0DCA00086}" srcOrd="0" destOrd="0" presId="urn:microsoft.com/office/officeart/2005/8/layout/hList9"/>
    <dgm:cxn modelId="{EB3DA7BA-22A6-449E-8A21-9CD9969F9757}" type="presParOf" srcId="{AE45E435-C22B-4D59-B78D-0E5BE5946DB6}" destId="{D292AA3C-0E96-4A4B-81F1-082F866E8DD4}" srcOrd="1" destOrd="0" presId="urn:microsoft.com/office/officeart/2005/8/layout/hList9"/>
    <dgm:cxn modelId="{16B472F3-1E91-4505-BDFD-03ED7383823E}" type="presParOf" srcId="{D292AA3C-0E96-4A4B-81F1-082F866E8DD4}" destId="{4E82238B-5F70-4785-A833-95242B0E9016}" srcOrd="0" destOrd="0" presId="urn:microsoft.com/office/officeart/2005/8/layout/hList9"/>
    <dgm:cxn modelId="{61C145D9-8541-4214-9D9A-2B4E4B9F6FAB}" type="presParOf" srcId="{D292AA3C-0E96-4A4B-81F1-082F866E8DD4}" destId="{F9B5E3DC-AB44-499F-9D56-700649D40661}" srcOrd="1" destOrd="0" presId="urn:microsoft.com/office/officeart/2005/8/layout/hList9"/>
    <dgm:cxn modelId="{8B8C3347-BEC8-4629-A760-57975909E909}" type="presParOf" srcId="{706E50AC-6514-40FB-876E-BF31B1F5DEC1}" destId="{9B549AED-F3D4-454F-BC85-4E682ABCFE86}" srcOrd="7" destOrd="0" presId="urn:microsoft.com/office/officeart/2005/8/layout/hList9"/>
    <dgm:cxn modelId="{0DBDF44C-F4FC-43FA-B12E-378796EAFCC5}" type="presParOf" srcId="{706E50AC-6514-40FB-876E-BF31B1F5DEC1}" destId="{E7D04812-B3EF-4BB5-AC59-542AE3B7329C}" srcOrd="8" destOrd="0" presId="urn:microsoft.com/office/officeart/2005/8/layout/hList9"/>
    <dgm:cxn modelId="{2092EDAD-5801-4298-8CC9-0766F2821C37}" type="presParOf" srcId="{706E50AC-6514-40FB-876E-BF31B1F5DEC1}" destId="{72D663B7-8FF0-45E0-8F62-4D95DB8577E8}" srcOrd="9" destOrd="0" presId="urn:microsoft.com/office/officeart/2005/8/layout/hList9"/>
    <dgm:cxn modelId="{BAF47F66-9430-4EE7-A707-04741F899FF4}" type="presParOf" srcId="{706E50AC-6514-40FB-876E-BF31B1F5DEC1}" destId="{FD6C6DE7-174B-4AC1-89C6-57156585E0DA}" srcOrd="10" destOrd="0" presId="urn:microsoft.com/office/officeart/2005/8/layout/hList9"/>
    <dgm:cxn modelId="{2AAF2CBD-B42B-41A9-9639-3F4CA49CF471}" type="presParOf" srcId="{706E50AC-6514-40FB-876E-BF31B1F5DEC1}" destId="{7B589584-35B3-401A-AB56-5BA2DE30F2F9}" srcOrd="11" destOrd="0" presId="urn:microsoft.com/office/officeart/2005/8/layout/hList9"/>
    <dgm:cxn modelId="{4CE28F89-72F3-421D-9C15-D87EE58C5DFC}" type="presParOf" srcId="{7B589584-35B3-401A-AB56-5BA2DE30F2F9}" destId="{AFF30CFB-3B24-48DA-8BD0-313B61C4D583}" srcOrd="0" destOrd="0" presId="urn:microsoft.com/office/officeart/2005/8/layout/hList9"/>
    <dgm:cxn modelId="{B802167D-2258-4E88-84DF-56C6A7FB9721}" type="presParOf" srcId="{7B589584-35B3-401A-AB56-5BA2DE30F2F9}" destId="{42A0649B-4864-4B20-8B80-84C150097FC0}" srcOrd="1" destOrd="0" presId="urn:microsoft.com/office/officeart/2005/8/layout/hList9"/>
    <dgm:cxn modelId="{5176BFF1-CA17-42A8-8CC1-4C5461E8B950}" type="presParOf" srcId="{42A0649B-4864-4B20-8B80-84C150097FC0}" destId="{5C347C65-27FC-4845-9CD6-DBABF27F4860}" srcOrd="0" destOrd="0" presId="urn:microsoft.com/office/officeart/2005/8/layout/hList9"/>
    <dgm:cxn modelId="{2A0BEED4-C40C-42A2-89F2-A173891447E6}" type="presParOf" srcId="{42A0649B-4864-4B20-8B80-84C150097FC0}" destId="{EC90E19E-3E95-4917-8B4F-BE44F748BCCE}" srcOrd="1" destOrd="0" presId="urn:microsoft.com/office/officeart/2005/8/layout/hList9"/>
    <dgm:cxn modelId="{ED8B7BAC-1059-4F3C-80E8-1AE5F6013CF7}" type="presParOf" srcId="{706E50AC-6514-40FB-876E-BF31B1F5DEC1}" destId="{FF9FAF7E-B3DE-4DF1-AFE3-6D479AA02BED}" srcOrd="12" destOrd="0" presId="urn:microsoft.com/office/officeart/2005/8/layout/hList9"/>
    <dgm:cxn modelId="{54ECD020-78EA-47F4-A7D5-DB8449D1143B}" type="presParOf" srcId="{706E50AC-6514-40FB-876E-BF31B1F5DEC1}" destId="{5322085A-0191-4C6C-9AD4-0C8FF335D41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F1CF7-D6F4-450F-8DC2-06893FEF0AA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766C8-8C75-4123-BB2F-A143041D0E45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Calibri" panose="020F0502020204030204" pitchFamily="34" charset="0"/>
            </a:rPr>
            <a:t>16752</a:t>
          </a:r>
          <a:endParaRPr lang="ru-RU" sz="2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857C633-6745-4E32-9BE9-621BD50B34DA}" type="parTrans" cxnId="{BEDBE132-42E9-45BA-A3AB-F3482633141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D84254E-F4ED-4CB3-B961-B90B84B2484B}" type="sibTrans" cxnId="{BEDBE132-42E9-45BA-A3AB-F3482633141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CC8F42B-870D-4706-BC9D-954C6F0E83A2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anose="020F0502020204030204" pitchFamily="34" charset="0"/>
            </a:rPr>
            <a:t>ДОЛ-игра</a:t>
          </a:r>
          <a:endParaRPr lang="ru-RU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D147A4BD-B611-4C2F-8AC0-7E6858B3B2B7}" type="parTrans" cxnId="{E0E84B42-DF44-44E9-B118-4915F09173C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13F7A5A-12C8-4B34-854F-0A780ED8694D}" type="sibTrans" cxnId="{E0E84B42-DF44-44E9-B118-4915F09173C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CF94B5C-23E3-47EB-AE59-1381A45FC0D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anose="020F0502020204030204" pitchFamily="34" charset="0"/>
            </a:rPr>
            <a:t>1619</a:t>
          </a:r>
          <a:endParaRPr lang="ru-RU" sz="2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03B11B4-5357-435B-AF6A-6F7E76DF366B}" type="parTrans" cxnId="{9149D818-F10C-411C-A86B-83CFE94A1C9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489F2EC-F097-43D4-90BA-821FCD701BF5}" type="sibTrans" cxnId="{9149D818-F10C-411C-A86B-83CFE94A1C9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3D4EF62-5A3F-48EC-8B1C-AFA4CE899626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1200" dirty="0">
              <a:solidFill>
                <a:srgbClr val="B7B3B3"/>
              </a:solidFill>
              <a:latin typeface="Calibri" panose="020F0502020204030204" pitchFamily="34" charset="0"/>
            </a:rPr>
            <a:t>Индивидуальных подключения</a:t>
          </a:r>
        </a:p>
      </dgm:t>
    </dgm:pt>
    <dgm:pt modelId="{9ED0F5C4-FBB4-4B56-B345-2CCEF4623EB6}" type="parTrans" cxnId="{0EE56048-35A6-4585-B4AD-3F976E5485A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E671190-8327-407A-84FC-4B91338FBFBF}" type="sibTrans" cxnId="{0EE56048-35A6-4585-B4AD-3F976E5485A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D9FFF57-76B9-45C7-B1F5-4E52ECA0736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Calibri" panose="020F0502020204030204" pitchFamily="34" charset="0"/>
            </a:rPr>
            <a:t>501</a:t>
          </a:r>
          <a:endParaRPr lang="ru-RU" sz="22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E881939-4FC0-4218-BAB3-E239390FB87C}" type="parTrans" cxnId="{D4EC9DD5-B059-4BD5-8A08-60BD2CA25ED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C682C1A-0BC8-4266-B202-4D99DA88DD7C}" type="sibTrans" cxnId="{D4EC9DD5-B059-4BD5-8A08-60BD2CA25ED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A0F17F18-E653-4D9B-8456-4492EAE40104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libri" panose="020F0502020204030204" pitchFamily="34" charset="0"/>
            </a:rPr>
            <a:t>Грамотный инвестор</a:t>
          </a:r>
          <a:endParaRPr lang="ru-RU" sz="20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8C97ACF-316D-4E43-A5D1-08E1C9E6C460}" type="parTrans" cxnId="{33674307-893A-48E5-9B9A-DFB0CB76716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CD4BE1A-0889-437F-B4C0-37C2146F5F54}" type="sibTrans" cxnId="{33674307-893A-48E5-9B9A-DFB0CB76716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06E50AC-6514-40FB-876E-BF31B1F5DEC1}" type="pres">
      <dgm:prSet presAssocID="{73DF1CF7-D6F4-450F-8DC2-06893FEF0AA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DD24-BFC3-4014-A533-459DB8B0333F}" type="pres">
      <dgm:prSet presAssocID="{E8A766C8-8C75-4123-BB2F-A143041D0E45}" presName="posSpace" presStyleCnt="0"/>
      <dgm:spPr/>
    </dgm:pt>
    <dgm:pt modelId="{9FA64034-A9F0-4A5E-9D7B-3DFED6C23BFC}" type="pres">
      <dgm:prSet presAssocID="{E8A766C8-8C75-4123-BB2F-A143041D0E45}" presName="vertFlow" presStyleCnt="0"/>
      <dgm:spPr/>
    </dgm:pt>
    <dgm:pt modelId="{E2091A93-D965-41C0-A13B-B356F3362F36}" type="pres">
      <dgm:prSet presAssocID="{E8A766C8-8C75-4123-BB2F-A143041D0E45}" presName="topSpace" presStyleCnt="0"/>
      <dgm:spPr/>
    </dgm:pt>
    <dgm:pt modelId="{4B787B3F-1EE8-48A8-B106-943B531253E5}" type="pres">
      <dgm:prSet presAssocID="{E8A766C8-8C75-4123-BB2F-A143041D0E45}" presName="firstComp" presStyleCnt="0"/>
      <dgm:spPr/>
    </dgm:pt>
    <dgm:pt modelId="{99653F62-3371-43A1-80AC-E825BD2F630A}" type="pres">
      <dgm:prSet presAssocID="{E8A766C8-8C75-4123-BB2F-A143041D0E45}" presName="firstChild" presStyleLbl="bgAccFollowNode1" presStyleIdx="0" presStyleCnt="3" custScaleX="120859" custLinFactY="-73316" custLinFactNeighborX="28192" custLinFactNeighborY="-100000"/>
      <dgm:spPr/>
      <dgm:t>
        <a:bodyPr/>
        <a:lstStyle/>
        <a:p>
          <a:endParaRPr lang="ru-RU"/>
        </a:p>
      </dgm:t>
    </dgm:pt>
    <dgm:pt modelId="{413A0708-DFD5-4296-8221-21DCCA9C5F50}" type="pres">
      <dgm:prSet presAssocID="{E8A766C8-8C75-4123-BB2F-A143041D0E45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EB5C9-CB38-4443-8262-1E7C51C1B339}" type="pres">
      <dgm:prSet presAssocID="{E8A766C8-8C75-4123-BB2F-A143041D0E45}" presName="negSpace" presStyleCnt="0"/>
      <dgm:spPr/>
    </dgm:pt>
    <dgm:pt modelId="{80109191-0E1B-4AB5-B60D-0641C2153081}" type="pres">
      <dgm:prSet presAssocID="{E8A766C8-8C75-4123-BB2F-A143041D0E45}" presName="circle" presStyleLbl="node1" presStyleIdx="0" presStyleCnt="3" custScaleX="132471" custScaleY="136342" custLinFactY="-100000" custLinFactNeighborX="-6898" custLinFactNeighborY="-129062"/>
      <dgm:spPr/>
      <dgm:t>
        <a:bodyPr/>
        <a:lstStyle/>
        <a:p>
          <a:endParaRPr lang="ru-RU"/>
        </a:p>
      </dgm:t>
    </dgm:pt>
    <dgm:pt modelId="{AFA07082-2FD1-4A54-872F-8F32844F22C6}" type="pres">
      <dgm:prSet presAssocID="{DD84254E-F4ED-4CB3-B961-B90B84B2484B}" presName="transSpace" presStyleCnt="0"/>
      <dgm:spPr/>
    </dgm:pt>
    <dgm:pt modelId="{362B6E24-5830-4FFE-B25A-D94D166FEAFD}" type="pres">
      <dgm:prSet presAssocID="{2CF94B5C-23E3-47EB-AE59-1381A45FC0DB}" presName="posSpace" presStyleCnt="0"/>
      <dgm:spPr/>
    </dgm:pt>
    <dgm:pt modelId="{AE45E435-C22B-4D59-B78D-0E5BE5946DB6}" type="pres">
      <dgm:prSet presAssocID="{2CF94B5C-23E3-47EB-AE59-1381A45FC0DB}" presName="vertFlow" presStyleCnt="0"/>
      <dgm:spPr/>
    </dgm:pt>
    <dgm:pt modelId="{6BE44FC4-1DF7-467E-BAC9-84A0DCA00086}" type="pres">
      <dgm:prSet presAssocID="{2CF94B5C-23E3-47EB-AE59-1381A45FC0DB}" presName="topSpace" presStyleCnt="0"/>
      <dgm:spPr/>
    </dgm:pt>
    <dgm:pt modelId="{D292AA3C-0E96-4A4B-81F1-082F866E8DD4}" type="pres">
      <dgm:prSet presAssocID="{2CF94B5C-23E3-47EB-AE59-1381A45FC0DB}" presName="firstComp" presStyleCnt="0"/>
      <dgm:spPr/>
    </dgm:pt>
    <dgm:pt modelId="{4E82238B-5F70-4785-A833-95242B0E9016}" type="pres">
      <dgm:prSet presAssocID="{2CF94B5C-23E3-47EB-AE59-1381A45FC0DB}" presName="firstChild" presStyleLbl="bgAccFollowNode1" presStyleIdx="1" presStyleCnt="3" custScaleX="121835" custLinFactX="-60732" custLinFactNeighborX="-100000" custLinFactNeighborY="46692"/>
      <dgm:spPr/>
      <dgm:t>
        <a:bodyPr/>
        <a:lstStyle/>
        <a:p>
          <a:endParaRPr lang="ru-RU"/>
        </a:p>
      </dgm:t>
    </dgm:pt>
    <dgm:pt modelId="{F9B5E3DC-AB44-499F-9D56-700649D40661}" type="pres">
      <dgm:prSet presAssocID="{2CF94B5C-23E3-47EB-AE59-1381A45FC0D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49AED-F3D4-454F-BC85-4E682ABCFE86}" type="pres">
      <dgm:prSet presAssocID="{2CF94B5C-23E3-47EB-AE59-1381A45FC0DB}" presName="negSpace" presStyleCnt="0"/>
      <dgm:spPr/>
    </dgm:pt>
    <dgm:pt modelId="{E7D04812-B3EF-4BB5-AC59-542AE3B7329C}" type="pres">
      <dgm:prSet presAssocID="{2CF94B5C-23E3-47EB-AE59-1381A45FC0DB}" presName="circle" presStyleLbl="node1" presStyleIdx="1" presStyleCnt="3" custScaleX="137887" custScaleY="137614" custLinFactX="-100000" custLinFactNeighborX="-176983" custLinFactNeighborY="-17856"/>
      <dgm:spPr/>
      <dgm:t>
        <a:bodyPr/>
        <a:lstStyle/>
        <a:p>
          <a:endParaRPr lang="ru-RU"/>
        </a:p>
      </dgm:t>
    </dgm:pt>
    <dgm:pt modelId="{72D663B7-8FF0-45E0-8F62-4D95DB8577E8}" type="pres">
      <dgm:prSet presAssocID="{F489F2EC-F097-43D4-90BA-821FCD701BF5}" presName="transSpace" presStyleCnt="0"/>
      <dgm:spPr/>
    </dgm:pt>
    <dgm:pt modelId="{FD6C6DE7-174B-4AC1-89C6-57156585E0DA}" type="pres">
      <dgm:prSet presAssocID="{CD9FFF57-76B9-45C7-B1F5-4E52ECA0736D}" presName="posSpace" presStyleCnt="0"/>
      <dgm:spPr/>
    </dgm:pt>
    <dgm:pt modelId="{7B589584-35B3-401A-AB56-5BA2DE30F2F9}" type="pres">
      <dgm:prSet presAssocID="{CD9FFF57-76B9-45C7-B1F5-4E52ECA0736D}" presName="vertFlow" presStyleCnt="0"/>
      <dgm:spPr/>
    </dgm:pt>
    <dgm:pt modelId="{AFF30CFB-3B24-48DA-8BD0-313B61C4D583}" type="pres">
      <dgm:prSet presAssocID="{CD9FFF57-76B9-45C7-B1F5-4E52ECA0736D}" presName="topSpace" presStyleCnt="0"/>
      <dgm:spPr/>
    </dgm:pt>
    <dgm:pt modelId="{42A0649B-4864-4B20-8B80-84C150097FC0}" type="pres">
      <dgm:prSet presAssocID="{CD9FFF57-76B9-45C7-B1F5-4E52ECA0736D}" presName="firstComp" presStyleCnt="0"/>
      <dgm:spPr/>
    </dgm:pt>
    <dgm:pt modelId="{5C347C65-27FC-4845-9CD6-DBABF27F4860}" type="pres">
      <dgm:prSet presAssocID="{CD9FFF57-76B9-45C7-B1F5-4E52ECA0736D}" presName="firstChild" presStyleLbl="bgAccFollowNode1" presStyleIdx="2" presStyleCnt="3" custScaleX="121835" custLinFactX="-151496" custLinFactY="100000" custLinFactNeighborX="-200000" custLinFactNeighborY="126629"/>
      <dgm:spPr/>
      <dgm:t>
        <a:bodyPr/>
        <a:lstStyle/>
        <a:p>
          <a:endParaRPr lang="ru-RU"/>
        </a:p>
      </dgm:t>
    </dgm:pt>
    <dgm:pt modelId="{EC90E19E-3E95-4917-8B4F-BE44F748BCCE}" type="pres">
      <dgm:prSet presAssocID="{CD9FFF57-76B9-45C7-B1F5-4E52ECA0736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FAF7E-B3DE-4DF1-AFE3-6D479AA02BED}" type="pres">
      <dgm:prSet presAssocID="{CD9FFF57-76B9-45C7-B1F5-4E52ECA0736D}" presName="negSpace" presStyleCnt="0"/>
      <dgm:spPr/>
    </dgm:pt>
    <dgm:pt modelId="{5322085A-0191-4C6C-9AD4-0C8FF335D41E}" type="pres">
      <dgm:prSet presAssocID="{CD9FFF57-76B9-45C7-B1F5-4E52ECA0736D}" presName="circle" presStyleLbl="node1" presStyleIdx="2" presStyleCnt="3" custScaleX="129918" custScaleY="129590" custLinFactX="-200000" custLinFactY="100000" custLinFactNeighborX="-229757" custLinFactNeighborY="103034"/>
      <dgm:spPr/>
      <dgm:t>
        <a:bodyPr/>
        <a:lstStyle/>
        <a:p>
          <a:endParaRPr lang="ru-RU"/>
        </a:p>
      </dgm:t>
    </dgm:pt>
  </dgm:ptLst>
  <dgm:cxnLst>
    <dgm:cxn modelId="{28A53F0F-119A-4846-979E-9DF9AAB2A102}" type="presOf" srcId="{CD9FFF57-76B9-45C7-B1F5-4E52ECA0736D}" destId="{5322085A-0191-4C6C-9AD4-0C8FF335D41E}" srcOrd="0" destOrd="0" presId="urn:microsoft.com/office/officeart/2005/8/layout/hList9"/>
    <dgm:cxn modelId="{E0E84B42-DF44-44E9-B118-4915F09173C3}" srcId="{E8A766C8-8C75-4123-BB2F-A143041D0E45}" destId="{8CC8F42B-870D-4706-BC9D-954C6F0E83A2}" srcOrd="0" destOrd="0" parTransId="{D147A4BD-B611-4C2F-8AC0-7E6858B3B2B7}" sibTransId="{F13F7A5A-12C8-4B34-854F-0A780ED8694D}"/>
    <dgm:cxn modelId="{D4EC9DD5-B059-4BD5-8A08-60BD2CA25ED9}" srcId="{73DF1CF7-D6F4-450F-8DC2-06893FEF0AA7}" destId="{CD9FFF57-76B9-45C7-B1F5-4E52ECA0736D}" srcOrd="2" destOrd="0" parTransId="{BE881939-4FC0-4218-BAB3-E239390FB87C}" sibTransId="{DC682C1A-0BC8-4266-B202-4D99DA88DD7C}"/>
    <dgm:cxn modelId="{E0481143-F1A0-4EF0-85A3-742992DCA028}" type="presOf" srcId="{D3D4EF62-5A3F-48EC-8B1C-AFA4CE899626}" destId="{4E82238B-5F70-4785-A833-95242B0E9016}" srcOrd="0" destOrd="0" presId="urn:microsoft.com/office/officeart/2005/8/layout/hList9"/>
    <dgm:cxn modelId="{0EE56048-35A6-4585-B4AD-3F976E5485A6}" srcId="{2CF94B5C-23E3-47EB-AE59-1381A45FC0DB}" destId="{D3D4EF62-5A3F-48EC-8B1C-AFA4CE899626}" srcOrd="0" destOrd="0" parTransId="{9ED0F5C4-FBB4-4B56-B345-2CCEF4623EB6}" sibTransId="{FE671190-8327-407A-84FC-4B91338FBFBF}"/>
    <dgm:cxn modelId="{7EF49B5B-034E-4F21-B472-1A28DE2E425D}" type="presOf" srcId="{73DF1CF7-D6F4-450F-8DC2-06893FEF0AA7}" destId="{706E50AC-6514-40FB-876E-BF31B1F5DEC1}" srcOrd="0" destOrd="0" presId="urn:microsoft.com/office/officeart/2005/8/layout/hList9"/>
    <dgm:cxn modelId="{BEDBE132-42E9-45BA-A3AB-F3482633141A}" srcId="{73DF1CF7-D6F4-450F-8DC2-06893FEF0AA7}" destId="{E8A766C8-8C75-4123-BB2F-A143041D0E45}" srcOrd="0" destOrd="0" parTransId="{E857C633-6745-4E32-9BE9-621BD50B34DA}" sibTransId="{DD84254E-F4ED-4CB3-B961-B90B84B2484B}"/>
    <dgm:cxn modelId="{60FEB577-804F-4EE0-AFC5-E5DB0C29967B}" type="presOf" srcId="{E8A766C8-8C75-4123-BB2F-A143041D0E45}" destId="{80109191-0E1B-4AB5-B60D-0641C2153081}" srcOrd="0" destOrd="0" presId="urn:microsoft.com/office/officeart/2005/8/layout/hList9"/>
    <dgm:cxn modelId="{BDEA90D5-6693-4A6A-8364-34C910EDCD58}" type="presOf" srcId="{8CC8F42B-870D-4706-BC9D-954C6F0E83A2}" destId="{413A0708-DFD5-4296-8221-21DCCA9C5F50}" srcOrd="1" destOrd="0" presId="urn:microsoft.com/office/officeart/2005/8/layout/hList9"/>
    <dgm:cxn modelId="{33674307-893A-48E5-9B9A-DFB0CB767163}" srcId="{CD9FFF57-76B9-45C7-B1F5-4E52ECA0736D}" destId="{A0F17F18-E653-4D9B-8456-4492EAE40104}" srcOrd="0" destOrd="0" parTransId="{78C97ACF-316D-4E43-A5D1-08E1C9E6C460}" sibTransId="{FCD4BE1A-0889-437F-B4C0-37C2146F5F54}"/>
    <dgm:cxn modelId="{9149D818-F10C-411C-A86B-83CFE94A1C9C}" srcId="{73DF1CF7-D6F4-450F-8DC2-06893FEF0AA7}" destId="{2CF94B5C-23E3-47EB-AE59-1381A45FC0DB}" srcOrd="1" destOrd="0" parTransId="{603B11B4-5357-435B-AF6A-6F7E76DF366B}" sibTransId="{F489F2EC-F097-43D4-90BA-821FCD701BF5}"/>
    <dgm:cxn modelId="{BBF6E921-3529-401E-A136-7E962145F54E}" type="presOf" srcId="{A0F17F18-E653-4D9B-8456-4492EAE40104}" destId="{EC90E19E-3E95-4917-8B4F-BE44F748BCCE}" srcOrd="1" destOrd="0" presId="urn:microsoft.com/office/officeart/2005/8/layout/hList9"/>
    <dgm:cxn modelId="{7D696479-9D84-44C8-87FA-6CCFA72B0B49}" type="presOf" srcId="{2CF94B5C-23E3-47EB-AE59-1381A45FC0DB}" destId="{E7D04812-B3EF-4BB5-AC59-542AE3B7329C}" srcOrd="0" destOrd="0" presId="urn:microsoft.com/office/officeart/2005/8/layout/hList9"/>
    <dgm:cxn modelId="{F5D14318-92C8-4BBE-A15F-4641C63DF4E7}" type="presOf" srcId="{A0F17F18-E653-4D9B-8456-4492EAE40104}" destId="{5C347C65-27FC-4845-9CD6-DBABF27F4860}" srcOrd="0" destOrd="0" presId="urn:microsoft.com/office/officeart/2005/8/layout/hList9"/>
    <dgm:cxn modelId="{484D232D-9BE3-407F-9BBD-AB382D5D6026}" type="presOf" srcId="{8CC8F42B-870D-4706-BC9D-954C6F0E83A2}" destId="{99653F62-3371-43A1-80AC-E825BD2F630A}" srcOrd="0" destOrd="0" presId="urn:microsoft.com/office/officeart/2005/8/layout/hList9"/>
    <dgm:cxn modelId="{DB07CD2D-8C87-4D86-8522-85FA9C065AEE}" type="presOf" srcId="{D3D4EF62-5A3F-48EC-8B1C-AFA4CE899626}" destId="{F9B5E3DC-AB44-499F-9D56-700649D40661}" srcOrd="1" destOrd="0" presId="urn:microsoft.com/office/officeart/2005/8/layout/hList9"/>
    <dgm:cxn modelId="{8CE8F16E-8193-4A11-927B-93B32039CAD4}" type="presParOf" srcId="{706E50AC-6514-40FB-876E-BF31B1F5DEC1}" destId="{A332DD24-BFC3-4014-A533-459DB8B0333F}" srcOrd="0" destOrd="0" presId="urn:microsoft.com/office/officeart/2005/8/layout/hList9"/>
    <dgm:cxn modelId="{ED383064-3E22-4C65-A1D2-9AB5C041792D}" type="presParOf" srcId="{706E50AC-6514-40FB-876E-BF31B1F5DEC1}" destId="{9FA64034-A9F0-4A5E-9D7B-3DFED6C23BFC}" srcOrd="1" destOrd="0" presId="urn:microsoft.com/office/officeart/2005/8/layout/hList9"/>
    <dgm:cxn modelId="{4CDA7976-52AB-4D3D-9EAC-0EA47F8B929F}" type="presParOf" srcId="{9FA64034-A9F0-4A5E-9D7B-3DFED6C23BFC}" destId="{E2091A93-D965-41C0-A13B-B356F3362F36}" srcOrd="0" destOrd="0" presId="urn:microsoft.com/office/officeart/2005/8/layout/hList9"/>
    <dgm:cxn modelId="{844CF8D4-4186-46DB-8E0D-8A77DE7DCEB8}" type="presParOf" srcId="{9FA64034-A9F0-4A5E-9D7B-3DFED6C23BFC}" destId="{4B787B3F-1EE8-48A8-B106-943B531253E5}" srcOrd="1" destOrd="0" presId="urn:microsoft.com/office/officeart/2005/8/layout/hList9"/>
    <dgm:cxn modelId="{3A59719A-A3D0-4DAF-BAD4-D0CC0C5B3AF3}" type="presParOf" srcId="{4B787B3F-1EE8-48A8-B106-943B531253E5}" destId="{99653F62-3371-43A1-80AC-E825BD2F630A}" srcOrd="0" destOrd="0" presId="urn:microsoft.com/office/officeart/2005/8/layout/hList9"/>
    <dgm:cxn modelId="{CD634A5E-7891-4AAF-8C8E-41624524FC4E}" type="presParOf" srcId="{4B787B3F-1EE8-48A8-B106-943B531253E5}" destId="{413A0708-DFD5-4296-8221-21DCCA9C5F50}" srcOrd="1" destOrd="0" presId="urn:microsoft.com/office/officeart/2005/8/layout/hList9"/>
    <dgm:cxn modelId="{17994FAF-A68F-4E9E-B92F-D39024DE8751}" type="presParOf" srcId="{706E50AC-6514-40FB-876E-BF31B1F5DEC1}" destId="{3ABEB5C9-CB38-4443-8262-1E7C51C1B339}" srcOrd="2" destOrd="0" presId="urn:microsoft.com/office/officeart/2005/8/layout/hList9"/>
    <dgm:cxn modelId="{95345EBB-6F6A-439D-9AB3-220A4FC652BE}" type="presParOf" srcId="{706E50AC-6514-40FB-876E-BF31B1F5DEC1}" destId="{80109191-0E1B-4AB5-B60D-0641C2153081}" srcOrd="3" destOrd="0" presId="urn:microsoft.com/office/officeart/2005/8/layout/hList9"/>
    <dgm:cxn modelId="{394FA0BB-0B81-4D0F-9FF4-C6340F483239}" type="presParOf" srcId="{706E50AC-6514-40FB-876E-BF31B1F5DEC1}" destId="{AFA07082-2FD1-4A54-872F-8F32844F22C6}" srcOrd="4" destOrd="0" presId="urn:microsoft.com/office/officeart/2005/8/layout/hList9"/>
    <dgm:cxn modelId="{F24ACC07-0F30-466E-B7B0-E3359D32F2B3}" type="presParOf" srcId="{706E50AC-6514-40FB-876E-BF31B1F5DEC1}" destId="{362B6E24-5830-4FFE-B25A-D94D166FEAFD}" srcOrd="5" destOrd="0" presId="urn:microsoft.com/office/officeart/2005/8/layout/hList9"/>
    <dgm:cxn modelId="{43351EF1-29FF-4673-9BBF-E8F06AED20AB}" type="presParOf" srcId="{706E50AC-6514-40FB-876E-BF31B1F5DEC1}" destId="{AE45E435-C22B-4D59-B78D-0E5BE5946DB6}" srcOrd="6" destOrd="0" presId="urn:microsoft.com/office/officeart/2005/8/layout/hList9"/>
    <dgm:cxn modelId="{8634F153-0864-4010-9BCA-764D8CAAD7F5}" type="presParOf" srcId="{AE45E435-C22B-4D59-B78D-0E5BE5946DB6}" destId="{6BE44FC4-1DF7-467E-BAC9-84A0DCA00086}" srcOrd="0" destOrd="0" presId="urn:microsoft.com/office/officeart/2005/8/layout/hList9"/>
    <dgm:cxn modelId="{BAECD098-5AD4-44A3-BF0D-CA2E65E61F28}" type="presParOf" srcId="{AE45E435-C22B-4D59-B78D-0E5BE5946DB6}" destId="{D292AA3C-0E96-4A4B-81F1-082F866E8DD4}" srcOrd="1" destOrd="0" presId="urn:microsoft.com/office/officeart/2005/8/layout/hList9"/>
    <dgm:cxn modelId="{9CFA019F-B8FD-4EBA-B365-F7F512971E9F}" type="presParOf" srcId="{D292AA3C-0E96-4A4B-81F1-082F866E8DD4}" destId="{4E82238B-5F70-4785-A833-95242B0E9016}" srcOrd="0" destOrd="0" presId="urn:microsoft.com/office/officeart/2005/8/layout/hList9"/>
    <dgm:cxn modelId="{30009EB8-BD43-4DA9-BF52-7AC76BB72919}" type="presParOf" srcId="{D292AA3C-0E96-4A4B-81F1-082F866E8DD4}" destId="{F9B5E3DC-AB44-499F-9D56-700649D40661}" srcOrd="1" destOrd="0" presId="urn:microsoft.com/office/officeart/2005/8/layout/hList9"/>
    <dgm:cxn modelId="{1AB98140-8301-4857-AC5E-BE44C677FBAE}" type="presParOf" srcId="{706E50AC-6514-40FB-876E-BF31B1F5DEC1}" destId="{9B549AED-F3D4-454F-BC85-4E682ABCFE86}" srcOrd="7" destOrd="0" presId="urn:microsoft.com/office/officeart/2005/8/layout/hList9"/>
    <dgm:cxn modelId="{9347ACF3-101D-4724-A7A7-C23B5D728F09}" type="presParOf" srcId="{706E50AC-6514-40FB-876E-BF31B1F5DEC1}" destId="{E7D04812-B3EF-4BB5-AC59-542AE3B7329C}" srcOrd="8" destOrd="0" presId="urn:microsoft.com/office/officeart/2005/8/layout/hList9"/>
    <dgm:cxn modelId="{4164E24A-B209-444E-9987-0C46E5C20349}" type="presParOf" srcId="{706E50AC-6514-40FB-876E-BF31B1F5DEC1}" destId="{72D663B7-8FF0-45E0-8F62-4D95DB8577E8}" srcOrd="9" destOrd="0" presId="urn:microsoft.com/office/officeart/2005/8/layout/hList9"/>
    <dgm:cxn modelId="{6D1B289F-E933-47B8-AA0D-189D68C5866F}" type="presParOf" srcId="{706E50AC-6514-40FB-876E-BF31B1F5DEC1}" destId="{FD6C6DE7-174B-4AC1-89C6-57156585E0DA}" srcOrd="10" destOrd="0" presId="urn:microsoft.com/office/officeart/2005/8/layout/hList9"/>
    <dgm:cxn modelId="{32EE62CB-2A38-4D7A-A5B9-A2D67A1F29DD}" type="presParOf" srcId="{706E50AC-6514-40FB-876E-BF31B1F5DEC1}" destId="{7B589584-35B3-401A-AB56-5BA2DE30F2F9}" srcOrd="11" destOrd="0" presId="urn:microsoft.com/office/officeart/2005/8/layout/hList9"/>
    <dgm:cxn modelId="{665CECB5-E06F-47D3-ABA7-9D7DF768C711}" type="presParOf" srcId="{7B589584-35B3-401A-AB56-5BA2DE30F2F9}" destId="{AFF30CFB-3B24-48DA-8BD0-313B61C4D583}" srcOrd="0" destOrd="0" presId="urn:microsoft.com/office/officeart/2005/8/layout/hList9"/>
    <dgm:cxn modelId="{B8D907F0-3163-4650-B896-A8057B395BA0}" type="presParOf" srcId="{7B589584-35B3-401A-AB56-5BA2DE30F2F9}" destId="{42A0649B-4864-4B20-8B80-84C150097FC0}" srcOrd="1" destOrd="0" presId="urn:microsoft.com/office/officeart/2005/8/layout/hList9"/>
    <dgm:cxn modelId="{ECE8F914-2D00-4645-80E5-64618921F9FE}" type="presParOf" srcId="{42A0649B-4864-4B20-8B80-84C150097FC0}" destId="{5C347C65-27FC-4845-9CD6-DBABF27F4860}" srcOrd="0" destOrd="0" presId="urn:microsoft.com/office/officeart/2005/8/layout/hList9"/>
    <dgm:cxn modelId="{8A9EB8E5-1753-447A-A382-5FBDE128DF25}" type="presParOf" srcId="{42A0649B-4864-4B20-8B80-84C150097FC0}" destId="{EC90E19E-3E95-4917-8B4F-BE44F748BCCE}" srcOrd="1" destOrd="0" presId="urn:microsoft.com/office/officeart/2005/8/layout/hList9"/>
    <dgm:cxn modelId="{4C2D50D0-148B-49C2-9D50-56957BB40B18}" type="presParOf" srcId="{706E50AC-6514-40FB-876E-BF31B1F5DEC1}" destId="{FF9FAF7E-B3DE-4DF1-AFE3-6D479AA02BED}" srcOrd="12" destOrd="0" presId="urn:microsoft.com/office/officeart/2005/8/layout/hList9"/>
    <dgm:cxn modelId="{67238A64-6DB8-48E7-8321-A046DB438A18}" type="presParOf" srcId="{706E50AC-6514-40FB-876E-BF31B1F5DEC1}" destId="{5322085A-0191-4C6C-9AD4-0C8FF335D41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0E0C8F-22DF-4C7B-BA97-A62C33026C93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7538C40-824C-400C-8E35-E0A53BB51865}">
      <dgm:prSet phldrT="[Текст]"/>
      <dgm:spPr/>
      <dgm:t>
        <a:bodyPr/>
        <a:lstStyle/>
        <a:p>
          <a:r>
            <a:rPr lang="ru-RU" dirty="0" smtClean="0"/>
            <a:t>67,3%</a:t>
          </a:r>
          <a:endParaRPr lang="ru-RU" dirty="0"/>
        </a:p>
      </dgm:t>
    </dgm:pt>
    <dgm:pt modelId="{A5D30DFC-4586-400C-84FD-FF58FA8E864B}" type="parTrans" cxnId="{487B51E0-2E93-4AFB-9F7C-27056600C270}">
      <dgm:prSet/>
      <dgm:spPr/>
      <dgm:t>
        <a:bodyPr/>
        <a:lstStyle/>
        <a:p>
          <a:endParaRPr lang="ru-RU"/>
        </a:p>
      </dgm:t>
    </dgm:pt>
    <dgm:pt modelId="{734088E8-277E-4BFA-AF00-E8608ECB4933}" type="sibTrans" cxnId="{487B51E0-2E93-4AFB-9F7C-27056600C270}">
      <dgm:prSet/>
      <dgm:spPr/>
      <dgm:t>
        <a:bodyPr/>
        <a:lstStyle/>
        <a:p>
          <a:endParaRPr lang="ru-RU"/>
        </a:p>
      </dgm:t>
    </dgm:pt>
    <dgm:pt modelId="{6A311D9E-6884-4C03-B635-177B7F0FCB56}">
      <dgm:prSet phldrT="[Текст]"/>
      <dgm:spPr/>
      <dgm:t>
        <a:bodyPr/>
        <a:lstStyle/>
        <a:p>
          <a:r>
            <a:rPr lang="ru-RU" dirty="0" smtClean="0"/>
            <a:t>Прямой охват населения региона мероприятиями финансовой грамотности</a:t>
          </a:r>
          <a:endParaRPr lang="ru-RU" dirty="0"/>
        </a:p>
      </dgm:t>
    </dgm:pt>
    <dgm:pt modelId="{6069F47F-A649-42EC-B208-144C37BFF424}" type="parTrans" cxnId="{22492962-ECED-444F-BBF9-1A4282C8A39B}">
      <dgm:prSet/>
      <dgm:spPr/>
      <dgm:t>
        <a:bodyPr/>
        <a:lstStyle/>
        <a:p>
          <a:endParaRPr lang="ru-RU"/>
        </a:p>
      </dgm:t>
    </dgm:pt>
    <dgm:pt modelId="{122B7909-CDF2-43B1-B188-7C6D8CBBD34E}" type="sibTrans" cxnId="{22492962-ECED-444F-BBF9-1A4282C8A39B}">
      <dgm:prSet/>
      <dgm:spPr/>
      <dgm:t>
        <a:bodyPr/>
        <a:lstStyle/>
        <a:p>
          <a:endParaRPr lang="ru-RU"/>
        </a:p>
      </dgm:t>
    </dgm:pt>
    <dgm:pt modelId="{47779C58-FF69-4C30-845C-411B4F21526C}">
      <dgm:prSet phldrT="[Текст]"/>
      <dgm:spPr/>
      <dgm:t>
        <a:bodyPr/>
        <a:lstStyle/>
        <a:p>
          <a:r>
            <a:rPr lang="ru-RU" dirty="0" smtClean="0"/>
            <a:t>709418</a:t>
          </a:r>
          <a:endParaRPr lang="ru-RU" dirty="0"/>
        </a:p>
      </dgm:t>
    </dgm:pt>
    <dgm:pt modelId="{F1241A9D-305A-496F-AEC9-D95273B51E93}" type="parTrans" cxnId="{C9F3A29A-86BC-44F4-830F-01F65C0CEC9E}">
      <dgm:prSet/>
      <dgm:spPr/>
      <dgm:t>
        <a:bodyPr/>
        <a:lstStyle/>
        <a:p>
          <a:endParaRPr lang="ru-RU"/>
        </a:p>
      </dgm:t>
    </dgm:pt>
    <dgm:pt modelId="{C03DE9E7-0197-4624-A325-82D8FA0B974C}" type="sibTrans" cxnId="{C9F3A29A-86BC-44F4-830F-01F65C0CEC9E}">
      <dgm:prSet/>
      <dgm:spPr/>
      <dgm:t>
        <a:bodyPr/>
        <a:lstStyle/>
        <a:p>
          <a:endParaRPr lang="ru-RU"/>
        </a:p>
      </dgm:t>
    </dgm:pt>
    <dgm:pt modelId="{1A803010-084E-481E-B0BC-D2DE5FF9A086}">
      <dgm:prSet phldrT="[Текст]"/>
      <dgm:spPr/>
      <dgm:t>
        <a:bodyPr/>
        <a:lstStyle/>
        <a:p>
          <a:r>
            <a:rPr lang="ru-RU" dirty="0" smtClean="0"/>
            <a:t> жителей региона повысили свою финансовую грамотность</a:t>
          </a:r>
          <a:endParaRPr lang="ru-RU" dirty="0"/>
        </a:p>
      </dgm:t>
    </dgm:pt>
    <dgm:pt modelId="{A250ACF2-E7A2-40B9-993E-C44C4F7FBABA}" type="sibTrans" cxnId="{43B91BEE-FE5B-43E9-A722-443998289D04}">
      <dgm:prSet/>
      <dgm:spPr/>
      <dgm:t>
        <a:bodyPr/>
        <a:lstStyle/>
        <a:p>
          <a:endParaRPr lang="ru-RU"/>
        </a:p>
      </dgm:t>
    </dgm:pt>
    <dgm:pt modelId="{9AF7040D-202C-48B4-966A-5EB68B929E28}" type="parTrans" cxnId="{43B91BEE-FE5B-43E9-A722-443998289D04}">
      <dgm:prSet/>
      <dgm:spPr/>
      <dgm:t>
        <a:bodyPr/>
        <a:lstStyle/>
        <a:p>
          <a:endParaRPr lang="ru-RU"/>
        </a:p>
      </dgm:t>
    </dgm:pt>
    <dgm:pt modelId="{A45240DA-AFBD-4B70-B45C-3B9DD298E6B9}">
      <dgm:prSet phldrT="[Текст]"/>
      <dgm:spPr/>
      <dgm:t>
        <a:bodyPr/>
        <a:lstStyle/>
        <a:p>
          <a:r>
            <a:rPr lang="ru-RU" dirty="0" smtClean="0"/>
            <a:t>Проведены 2 курса «Финансовый навигатор» и курс «Прививаем культуру финансовой грамотности»</a:t>
          </a:r>
          <a:endParaRPr lang="ru-RU" dirty="0"/>
        </a:p>
      </dgm:t>
    </dgm:pt>
    <dgm:pt modelId="{2E51820D-B5C5-442F-8A65-F7C2F5D47997}" type="parTrans" cxnId="{78C2BF17-C54F-4658-91EA-EBA6FDD68734}">
      <dgm:prSet/>
      <dgm:spPr/>
      <dgm:t>
        <a:bodyPr/>
        <a:lstStyle/>
        <a:p>
          <a:endParaRPr lang="ru-RU"/>
        </a:p>
      </dgm:t>
    </dgm:pt>
    <dgm:pt modelId="{D9C05BE4-C2E9-4DBF-A293-007BBB42A54D}" type="sibTrans" cxnId="{78C2BF17-C54F-4658-91EA-EBA6FDD68734}">
      <dgm:prSet/>
      <dgm:spPr/>
      <dgm:t>
        <a:bodyPr/>
        <a:lstStyle/>
        <a:p>
          <a:endParaRPr lang="ru-RU"/>
        </a:p>
      </dgm:t>
    </dgm:pt>
    <dgm:pt modelId="{7F65BCDA-A098-411B-8AAE-AFA099E5966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94DA708-C5BD-456A-B5ED-87D005BC701C}" type="parTrans" cxnId="{ED7971E7-7314-49A8-B453-32EF9FFA85D3}">
      <dgm:prSet/>
      <dgm:spPr/>
      <dgm:t>
        <a:bodyPr/>
        <a:lstStyle/>
        <a:p>
          <a:endParaRPr lang="ru-RU"/>
        </a:p>
      </dgm:t>
    </dgm:pt>
    <dgm:pt modelId="{23538329-AB1A-4A74-804C-B9EE36625331}" type="sibTrans" cxnId="{ED7971E7-7314-49A8-B453-32EF9FFA85D3}">
      <dgm:prSet/>
      <dgm:spPr/>
      <dgm:t>
        <a:bodyPr/>
        <a:lstStyle/>
        <a:p>
          <a:endParaRPr lang="ru-RU"/>
        </a:p>
      </dgm:t>
    </dgm:pt>
    <dgm:pt modelId="{B64565D4-5D5E-45E0-AA31-AA32A407D851}" type="pres">
      <dgm:prSet presAssocID="{940E0C8F-22DF-4C7B-BA97-A62C33026C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7F481B-C590-4860-83F3-3326F7AD4CAE}" type="pres">
      <dgm:prSet presAssocID="{07538C40-824C-400C-8E35-E0A53BB51865}" presName="composite" presStyleCnt="0"/>
      <dgm:spPr/>
    </dgm:pt>
    <dgm:pt modelId="{B6F7B518-2CCF-48D5-9B30-9CFACC3B3B8C}" type="pres">
      <dgm:prSet presAssocID="{07538C40-824C-400C-8E35-E0A53BB518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6DECF-6A56-4D48-9249-8F48BE2BDB93}" type="pres">
      <dgm:prSet presAssocID="{07538C40-824C-400C-8E35-E0A53BB518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C9D9F-0E62-4F33-AA61-22D9E168AD6B}" type="pres">
      <dgm:prSet presAssocID="{734088E8-277E-4BFA-AF00-E8608ECB4933}" presName="sp" presStyleCnt="0"/>
      <dgm:spPr/>
    </dgm:pt>
    <dgm:pt modelId="{BBD993C2-FCA9-4133-8578-89AB9F9677B5}" type="pres">
      <dgm:prSet presAssocID="{47779C58-FF69-4C30-845C-411B4F21526C}" presName="composite" presStyleCnt="0"/>
      <dgm:spPr/>
    </dgm:pt>
    <dgm:pt modelId="{F01FEF6B-BFBC-48AA-A783-70AC3FD4B055}" type="pres">
      <dgm:prSet presAssocID="{47779C58-FF69-4C30-845C-411B4F2152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F653-4A1A-42D0-A4BE-3752D3C7FC52}" type="pres">
      <dgm:prSet presAssocID="{47779C58-FF69-4C30-845C-411B4F2152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C5BC7-99A8-4283-BAF9-BC452BB36B0B}" type="pres">
      <dgm:prSet presAssocID="{C03DE9E7-0197-4624-A325-82D8FA0B974C}" presName="sp" presStyleCnt="0"/>
      <dgm:spPr/>
    </dgm:pt>
    <dgm:pt modelId="{8FF2D5E7-20A4-4280-BCB2-8D7675E943E9}" type="pres">
      <dgm:prSet presAssocID="{7F65BCDA-A098-411B-8AAE-AFA099E59662}" presName="composite" presStyleCnt="0"/>
      <dgm:spPr/>
    </dgm:pt>
    <dgm:pt modelId="{1F17044D-8332-4F0F-AFB3-F958E5E5638B}" type="pres">
      <dgm:prSet presAssocID="{7F65BCDA-A098-411B-8AAE-AFA099E5966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658F3-F731-4E8D-A6A8-C11C197D5055}" type="pres">
      <dgm:prSet presAssocID="{7F65BCDA-A098-411B-8AAE-AFA099E5966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91BEE-FE5B-43E9-A722-443998289D04}" srcId="{47779C58-FF69-4C30-845C-411B4F21526C}" destId="{1A803010-084E-481E-B0BC-D2DE5FF9A086}" srcOrd="0" destOrd="0" parTransId="{9AF7040D-202C-48B4-966A-5EB68B929E28}" sibTransId="{A250ACF2-E7A2-40B9-993E-C44C4F7FBABA}"/>
    <dgm:cxn modelId="{C9F3A29A-86BC-44F4-830F-01F65C0CEC9E}" srcId="{940E0C8F-22DF-4C7B-BA97-A62C33026C93}" destId="{47779C58-FF69-4C30-845C-411B4F21526C}" srcOrd="1" destOrd="0" parTransId="{F1241A9D-305A-496F-AEC9-D95273B51E93}" sibTransId="{C03DE9E7-0197-4624-A325-82D8FA0B974C}"/>
    <dgm:cxn modelId="{ED7971E7-7314-49A8-B453-32EF9FFA85D3}" srcId="{940E0C8F-22DF-4C7B-BA97-A62C33026C93}" destId="{7F65BCDA-A098-411B-8AAE-AFA099E59662}" srcOrd="2" destOrd="0" parTransId="{D94DA708-C5BD-456A-B5ED-87D005BC701C}" sibTransId="{23538329-AB1A-4A74-804C-B9EE36625331}"/>
    <dgm:cxn modelId="{78C2BF17-C54F-4658-91EA-EBA6FDD68734}" srcId="{7F65BCDA-A098-411B-8AAE-AFA099E59662}" destId="{A45240DA-AFBD-4B70-B45C-3B9DD298E6B9}" srcOrd="0" destOrd="0" parTransId="{2E51820D-B5C5-442F-8A65-F7C2F5D47997}" sibTransId="{D9C05BE4-C2E9-4DBF-A293-007BBB42A54D}"/>
    <dgm:cxn modelId="{02780F92-117C-47A1-B244-C3F51599EA6A}" type="presOf" srcId="{940E0C8F-22DF-4C7B-BA97-A62C33026C93}" destId="{B64565D4-5D5E-45E0-AA31-AA32A407D851}" srcOrd="0" destOrd="0" presId="urn:microsoft.com/office/officeart/2005/8/layout/chevron2"/>
    <dgm:cxn modelId="{487B51E0-2E93-4AFB-9F7C-27056600C270}" srcId="{940E0C8F-22DF-4C7B-BA97-A62C33026C93}" destId="{07538C40-824C-400C-8E35-E0A53BB51865}" srcOrd="0" destOrd="0" parTransId="{A5D30DFC-4586-400C-84FD-FF58FA8E864B}" sibTransId="{734088E8-277E-4BFA-AF00-E8608ECB4933}"/>
    <dgm:cxn modelId="{C0814FA9-6678-4118-83BA-8C7E6150A018}" type="presOf" srcId="{7F65BCDA-A098-411B-8AAE-AFA099E59662}" destId="{1F17044D-8332-4F0F-AFB3-F958E5E5638B}" srcOrd="0" destOrd="0" presId="urn:microsoft.com/office/officeart/2005/8/layout/chevron2"/>
    <dgm:cxn modelId="{B68E81B4-284C-4123-8776-4A7BE78D9DEC}" type="presOf" srcId="{1A803010-084E-481E-B0BC-D2DE5FF9A086}" destId="{DA33F653-4A1A-42D0-A4BE-3752D3C7FC52}" srcOrd="0" destOrd="0" presId="urn:microsoft.com/office/officeart/2005/8/layout/chevron2"/>
    <dgm:cxn modelId="{F67DC9AF-E147-4ED0-A517-A440BB91890B}" type="presOf" srcId="{6A311D9E-6884-4C03-B635-177B7F0FCB56}" destId="{F6E6DECF-6A56-4D48-9249-8F48BE2BDB93}" srcOrd="0" destOrd="0" presId="urn:microsoft.com/office/officeart/2005/8/layout/chevron2"/>
    <dgm:cxn modelId="{AF103FA2-798D-46F7-B594-C1E354762B29}" type="presOf" srcId="{07538C40-824C-400C-8E35-E0A53BB51865}" destId="{B6F7B518-2CCF-48D5-9B30-9CFACC3B3B8C}" srcOrd="0" destOrd="0" presId="urn:microsoft.com/office/officeart/2005/8/layout/chevron2"/>
    <dgm:cxn modelId="{826BECAE-87D0-4660-83E4-1B4D74AE7AE7}" type="presOf" srcId="{A45240DA-AFBD-4B70-B45C-3B9DD298E6B9}" destId="{B12658F3-F731-4E8D-A6A8-C11C197D5055}" srcOrd="0" destOrd="0" presId="urn:microsoft.com/office/officeart/2005/8/layout/chevron2"/>
    <dgm:cxn modelId="{22492962-ECED-444F-BBF9-1A4282C8A39B}" srcId="{07538C40-824C-400C-8E35-E0A53BB51865}" destId="{6A311D9E-6884-4C03-B635-177B7F0FCB56}" srcOrd="0" destOrd="0" parTransId="{6069F47F-A649-42EC-B208-144C37BFF424}" sibTransId="{122B7909-CDF2-43B1-B188-7C6D8CBBD34E}"/>
    <dgm:cxn modelId="{DA107A70-D56A-40A8-B09A-F9153C8273EA}" type="presOf" srcId="{47779C58-FF69-4C30-845C-411B4F21526C}" destId="{F01FEF6B-BFBC-48AA-A783-70AC3FD4B055}" srcOrd="0" destOrd="0" presId="urn:microsoft.com/office/officeart/2005/8/layout/chevron2"/>
    <dgm:cxn modelId="{AC00C77E-FDC6-4C08-824E-064D1ACD4FD6}" type="presParOf" srcId="{B64565D4-5D5E-45E0-AA31-AA32A407D851}" destId="{557F481B-C590-4860-83F3-3326F7AD4CAE}" srcOrd="0" destOrd="0" presId="urn:microsoft.com/office/officeart/2005/8/layout/chevron2"/>
    <dgm:cxn modelId="{0129017C-380E-4056-A272-EB697D7A298C}" type="presParOf" srcId="{557F481B-C590-4860-83F3-3326F7AD4CAE}" destId="{B6F7B518-2CCF-48D5-9B30-9CFACC3B3B8C}" srcOrd="0" destOrd="0" presId="urn:microsoft.com/office/officeart/2005/8/layout/chevron2"/>
    <dgm:cxn modelId="{A2C6FB0F-1635-47E4-8221-919284F80A2E}" type="presParOf" srcId="{557F481B-C590-4860-83F3-3326F7AD4CAE}" destId="{F6E6DECF-6A56-4D48-9249-8F48BE2BDB93}" srcOrd="1" destOrd="0" presId="urn:microsoft.com/office/officeart/2005/8/layout/chevron2"/>
    <dgm:cxn modelId="{F1894AB0-453D-4104-A8A3-DCE19D6A4DEC}" type="presParOf" srcId="{B64565D4-5D5E-45E0-AA31-AA32A407D851}" destId="{81FC9D9F-0E62-4F33-AA61-22D9E168AD6B}" srcOrd="1" destOrd="0" presId="urn:microsoft.com/office/officeart/2005/8/layout/chevron2"/>
    <dgm:cxn modelId="{E672152F-AFF3-423B-8CE1-A8A30DD59A5E}" type="presParOf" srcId="{B64565D4-5D5E-45E0-AA31-AA32A407D851}" destId="{BBD993C2-FCA9-4133-8578-89AB9F9677B5}" srcOrd="2" destOrd="0" presId="urn:microsoft.com/office/officeart/2005/8/layout/chevron2"/>
    <dgm:cxn modelId="{0FE9C794-1027-451D-BF09-A1B43DEC9378}" type="presParOf" srcId="{BBD993C2-FCA9-4133-8578-89AB9F9677B5}" destId="{F01FEF6B-BFBC-48AA-A783-70AC3FD4B055}" srcOrd="0" destOrd="0" presId="urn:microsoft.com/office/officeart/2005/8/layout/chevron2"/>
    <dgm:cxn modelId="{E80550D2-8C45-442A-B292-61CD85046A34}" type="presParOf" srcId="{BBD993C2-FCA9-4133-8578-89AB9F9677B5}" destId="{DA33F653-4A1A-42D0-A4BE-3752D3C7FC52}" srcOrd="1" destOrd="0" presId="urn:microsoft.com/office/officeart/2005/8/layout/chevron2"/>
    <dgm:cxn modelId="{424450A5-81F7-4780-8DBA-4A934822FC60}" type="presParOf" srcId="{B64565D4-5D5E-45E0-AA31-AA32A407D851}" destId="{A83C5BC7-99A8-4283-BAF9-BC452BB36B0B}" srcOrd="3" destOrd="0" presId="urn:microsoft.com/office/officeart/2005/8/layout/chevron2"/>
    <dgm:cxn modelId="{5C862606-115A-43EF-A43E-DE84428A7F4E}" type="presParOf" srcId="{B64565D4-5D5E-45E0-AA31-AA32A407D851}" destId="{8FF2D5E7-20A4-4280-BCB2-8D7675E943E9}" srcOrd="4" destOrd="0" presId="urn:microsoft.com/office/officeart/2005/8/layout/chevron2"/>
    <dgm:cxn modelId="{F64B2CE9-B705-4CB7-A728-D1AB7B9E2778}" type="presParOf" srcId="{8FF2D5E7-20A4-4280-BCB2-8D7675E943E9}" destId="{1F17044D-8332-4F0F-AFB3-F958E5E5638B}" srcOrd="0" destOrd="0" presId="urn:microsoft.com/office/officeart/2005/8/layout/chevron2"/>
    <dgm:cxn modelId="{482FBD8B-DF17-4F20-8479-6E2F4CE1D737}" type="presParOf" srcId="{8FF2D5E7-20A4-4280-BCB2-8D7675E943E9}" destId="{B12658F3-F731-4E8D-A6A8-C11C197D50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948ECB-4528-4255-ADD9-409F499B48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D104EEC-84E3-4AAF-85D3-4EEAA319A954}">
      <dgm:prSet phldrT="[Текст]"/>
      <dgm:spPr/>
      <dgm:t>
        <a:bodyPr/>
        <a:lstStyle/>
        <a:p>
          <a:r>
            <a:rPr lang="ru-RU" dirty="0" smtClean="0"/>
            <a:t>«ФИН-семья» - проект, направленный на семейное обучение ФГ: проведение конкурса «Семейная копилка»  </a:t>
          </a:r>
          <a:endParaRPr lang="ru-RU" dirty="0"/>
        </a:p>
      </dgm:t>
    </dgm:pt>
    <dgm:pt modelId="{4AF56768-5E88-47F1-B834-0668639F210D}" type="parTrans" cxnId="{2D719F36-4FBF-4484-8590-AEAA49B2A9B7}">
      <dgm:prSet/>
      <dgm:spPr/>
      <dgm:t>
        <a:bodyPr/>
        <a:lstStyle/>
        <a:p>
          <a:endParaRPr lang="ru-RU"/>
        </a:p>
      </dgm:t>
    </dgm:pt>
    <dgm:pt modelId="{94840072-3B86-4AD8-8CE1-58E449FC11CA}" type="sibTrans" cxnId="{2D719F36-4FBF-4484-8590-AEAA49B2A9B7}">
      <dgm:prSet/>
      <dgm:spPr/>
      <dgm:t>
        <a:bodyPr/>
        <a:lstStyle/>
        <a:p>
          <a:endParaRPr lang="ru-RU"/>
        </a:p>
      </dgm:t>
    </dgm:pt>
    <dgm:pt modelId="{57753D98-7648-4DB2-B90E-FD9F6A38D8A1}">
      <dgm:prSet phldrT="[Текст]"/>
      <dgm:spPr/>
      <dgm:t>
        <a:bodyPr/>
        <a:lstStyle/>
        <a:p>
          <a:r>
            <a:rPr lang="ru-RU" dirty="0" smtClean="0"/>
            <a:t>«Финансовое долголетие» - мероприятия по ФГ для ветеранов (пенсионеров), сотрудничество с общественными организациями (ветераны, союзы и пр.)</a:t>
          </a:r>
          <a:endParaRPr lang="ru-RU" dirty="0"/>
        </a:p>
      </dgm:t>
    </dgm:pt>
    <dgm:pt modelId="{E0CF191C-3B25-497F-A55A-A6B397C396D5}" type="parTrans" cxnId="{D093AC1D-A549-47C5-B007-7A0A8D1A0C31}">
      <dgm:prSet/>
      <dgm:spPr/>
      <dgm:t>
        <a:bodyPr/>
        <a:lstStyle/>
        <a:p>
          <a:endParaRPr lang="ru-RU"/>
        </a:p>
      </dgm:t>
    </dgm:pt>
    <dgm:pt modelId="{50637B07-E2D3-4011-830A-07FE0F7C149D}" type="sibTrans" cxnId="{D093AC1D-A549-47C5-B007-7A0A8D1A0C31}">
      <dgm:prSet/>
      <dgm:spPr/>
      <dgm:t>
        <a:bodyPr/>
        <a:lstStyle/>
        <a:p>
          <a:endParaRPr lang="ru-RU"/>
        </a:p>
      </dgm:t>
    </dgm:pt>
    <dgm:pt modelId="{81B57034-BE02-4763-BDB2-909215D82402}">
      <dgm:prSet phldrT="[Текст]"/>
      <dgm:spPr/>
      <dgm:t>
        <a:bodyPr/>
        <a:lstStyle/>
        <a:p>
          <a:r>
            <a:rPr lang="ru-RU" dirty="0" smtClean="0"/>
            <a:t>«ФГ на рабочем месте» – мероприятия по ФГ для взрослого населения, на рабочем месте, сотрудничество с предприятиями и организациями региона</a:t>
          </a:r>
          <a:endParaRPr lang="ru-RU" dirty="0"/>
        </a:p>
      </dgm:t>
    </dgm:pt>
    <dgm:pt modelId="{23733E29-CBDB-4445-9473-0469557A4E2D}" type="parTrans" cxnId="{0723A6AD-B49F-4760-885F-11EDCF2813BF}">
      <dgm:prSet/>
      <dgm:spPr/>
      <dgm:t>
        <a:bodyPr/>
        <a:lstStyle/>
        <a:p>
          <a:endParaRPr lang="ru-RU"/>
        </a:p>
      </dgm:t>
    </dgm:pt>
    <dgm:pt modelId="{AA635519-D93E-4E5B-A1BC-DF0F59F01678}" type="sibTrans" cxnId="{0723A6AD-B49F-4760-885F-11EDCF2813BF}">
      <dgm:prSet/>
      <dgm:spPr/>
      <dgm:t>
        <a:bodyPr/>
        <a:lstStyle/>
        <a:p>
          <a:endParaRPr lang="ru-RU"/>
        </a:p>
      </dgm:t>
    </dgm:pt>
    <dgm:pt modelId="{574FFEC0-F917-42F9-8F02-0E2090092AB9}" type="pres">
      <dgm:prSet presAssocID="{C1948ECB-4528-4255-ADD9-409F499B48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935343-B7B6-4D6F-9608-9D9E31FB8C2B}" type="pres">
      <dgm:prSet presAssocID="{C1948ECB-4528-4255-ADD9-409F499B480A}" presName="Name1" presStyleCnt="0"/>
      <dgm:spPr/>
    </dgm:pt>
    <dgm:pt modelId="{2AB278D8-7B0B-46B8-8E13-CF6C6FD9A57B}" type="pres">
      <dgm:prSet presAssocID="{C1948ECB-4528-4255-ADD9-409F499B480A}" presName="cycle" presStyleCnt="0"/>
      <dgm:spPr/>
    </dgm:pt>
    <dgm:pt modelId="{218C622E-F7DE-4310-A978-B9A978D8C21C}" type="pres">
      <dgm:prSet presAssocID="{C1948ECB-4528-4255-ADD9-409F499B480A}" presName="srcNode" presStyleLbl="node1" presStyleIdx="0" presStyleCnt="3"/>
      <dgm:spPr/>
    </dgm:pt>
    <dgm:pt modelId="{BB9AA508-3DC5-4DDA-9521-F00883CAD98A}" type="pres">
      <dgm:prSet presAssocID="{C1948ECB-4528-4255-ADD9-409F499B480A}" presName="conn" presStyleLbl="parChTrans1D2" presStyleIdx="0" presStyleCnt="1"/>
      <dgm:spPr/>
      <dgm:t>
        <a:bodyPr/>
        <a:lstStyle/>
        <a:p>
          <a:endParaRPr lang="ru-RU"/>
        </a:p>
      </dgm:t>
    </dgm:pt>
    <dgm:pt modelId="{F8673676-A1ED-4913-B2D0-4DA89C316EB1}" type="pres">
      <dgm:prSet presAssocID="{C1948ECB-4528-4255-ADD9-409F499B480A}" presName="extraNode" presStyleLbl="node1" presStyleIdx="0" presStyleCnt="3"/>
      <dgm:spPr/>
    </dgm:pt>
    <dgm:pt modelId="{969DAFF9-7C58-4292-A3B0-7D425377B09E}" type="pres">
      <dgm:prSet presAssocID="{C1948ECB-4528-4255-ADD9-409F499B480A}" presName="dstNode" presStyleLbl="node1" presStyleIdx="0" presStyleCnt="3"/>
      <dgm:spPr/>
    </dgm:pt>
    <dgm:pt modelId="{36D85150-92B3-451C-A56F-BF257C742305}" type="pres">
      <dgm:prSet presAssocID="{8D104EEC-84E3-4AAF-85D3-4EEAA319A95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F7B8-8007-4AB3-97CC-CFE2E46B6C95}" type="pres">
      <dgm:prSet presAssocID="{8D104EEC-84E3-4AAF-85D3-4EEAA319A954}" presName="accent_1" presStyleCnt="0"/>
      <dgm:spPr/>
    </dgm:pt>
    <dgm:pt modelId="{19607AE6-C7E3-4185-982B-F926AE911079}" type="pres">
      <dgm:prSet presAssocID="{8D104EEC-84E3-4AAF-85D3-4EEAA319A954}" presName="accentRepeatNode" presStyleLbl="solidFgAcc1" presStyleIdx="0" presStyleCnt="3"/>
      <dgm:spPr/>
    </dgm:pt>
    <dgm:pt modelId="{4D8D8778-60BF-4891-894C-B22FF20383AD}" type="pres">
      <dgm:prSet presAssocID="{57753D98-7648-4DB2-B90E-FD9F6A38D8A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BD279-5D9D-4765-84AA-014C4FF1ABB5}" type="pres">
      <dgm:prSet presAssocID="{57753D98-7648-4DB2-B90E-FD9F6A38D8A1}" presName="accent_2" presStyleCnt="0"/>
      <dgm:spPr/>
    </dgm:pt>
    <dgm:pt modelId="{C25D65B4-9DEA-4D6F-8AAF-3E99EAAA263E}" type="pres">
      <dgm:prSet presAssocID="{57753D98-7648-4DB2-B90E-FD9F6A38D8A1}" presName="accentRepeatNode" presStyleLbl="solidFgAcc1" presStyleIdx="1" presStyleCnt="3"/>
      <dgm:spPr/>
    </dgm:pt>
    <dgm:pt modelId="{4F600613-761D-4C3E-8F46-802BDD22B4A4}" type="pres">
      <dgm:prSet presAssocID="{81B57034-BE02-4763-BDB2-909215D824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ED30F-F219-40A9-BC0E-A371B8B1D2D8}" type="pres">
      <dgm:prSet presAssocID="{81B57034-BE02-4763-BDB2-909215D82402}" presName="accent_3" presStyleCnt="0"/>
      <dgm:spPr/>
    </dgm:pt>
    <dgm:pt modelId="{855E5FCB-D146-4F9A-970D-7F2795FBA8B5}" type="pres">
      <dgm:prSet presAssocID="{81B57034-BE02-4763-BDB2-909215D82402}" presName="accentRepeatNode" presStyleLbl="solidFgAcc1" presStyleIdx="2" presStyleCnt="3"/>
      <dgm:spPr/>
    </dgm:pt>
  </dgm:ptLst>
  <dgm:cxnLst>
    <dgm:cxn modelId="{2D719F36-4FBF-4484-8590-AEAA49B2A9B7}" srcId="{C1948ECB-4528-4255-ADD9-409F499B480A}" destId="{8D104EEC-84E3-4AAF-85D3-4EEAA319A954}" srcOrd="0" destOrd="0" parTransId="{4AF56768-5E88-47F1-B834-0668639F210D}" sibTransId="{94840072-3B86-4AD8-8CE1-58E449FC11CA}"/>
    <dgm:cxn modelId="{0723A6AD-B49F-4760-885F-11EDCF2813BF}" srcId="{C1948ECB-4528-4255-ADD9-409F499B480A}" destId="{81B57034-BE02-4763-BDB2-909215D82402}" srcOrd="2" destOrd="0" parTransId="{23733E29-CBDB-4445-9473-0469557A4E2D}" sibTransId="{AA635519-D93E-4E5B-A1BC-DF0F59F01678}"/>
    <dgm:cxn modelId="{3493C947-67B4-4E2C-B135-E515EBE3F1B7}" type="presOf" srcId="{8D104EEC-84E3-4AAF-85D3-4EEAA319A954}" destId="{36D85150-92B3-451C-A56F-BF257C742305}" srcOrd="0" destOrd="0" presId="urn:microsoft.com/office/officeart/2008/layout/VerticalCurvedList"/>
    <dgm:cxn modelId="{EEFE9A39-40F4-45B8-A7D5-D9CF94804D5F}" type="presOf" srcId="{81B57034-BE02-4763-BDB2-909215D82402}" destId="{4F600613-761D-4C3E-8F46-802BDD22B4A4}" srcOrd="0" destOrd="0" presId="urn:microsoft.com/office/officeart/2008/layout/VerticalCurvedList"/>
    <dgm:cxn modelId="{F283DD1F-707C-47A8-8419-582085972A6C}" type="presOf" srcId="{C1948ECB-4528-4255-ADD9-409F499B480A}" destId="{574FFEC0-F917-42F9-8F02-0E2090092AB9}" srcOrd="0" destOrd="0" presId="urn:microsoft.com/office/officeart/2008/layout/VerticalCurvedList"/>
    <dgm:cxn modelId="{8160DF84-86AE-41A7-B09D-1F208AA99898}" type="presOf" srcId="{94840072-3B86-4AD8-8CE1-58E449FC11CA}" destId="{BB9AA508-3DC5-4DDA-9521-F00883CAD98A}" srcOrd="0" destOrd="0" presId="urn:microsoft.com/office/officeart/2008/layout/VerticalCurvedList"/>
    <dgm:cxn modelId="{D093AC1D-A549-47C5-B007-7A0A8D1A0C31}" srcId="{C1948ECB-4528-4255-ADD9-409F499B480A}" destId="{57753D98-7648-4DB2-B90E-FD9F6A38D8A1}" srcOrd="1" destOrd="0" parTransId="{E0CF191C-3B25-497F-A55A-A6B397C396D5}" sibTransId="{50637B07-E2D3-4011-830A-07FE0F7C149D}"/>
    <dgm:cxn modelId="{C0C42CE2-00D8-4CC0-8C45-82888BB0E2A3}" type="presOf" srcId="{57753D98-7648-4DB2-B90E-FD9F6A38D8A1}" destId="{4D8D8778-60BF-4891-894C-B22FF20383AD}" srcOrd="0" destOrd="0" presId="urn:microsoft.com/office/officeart/2008/layout/VerticalCurvedList"/>
    <dgm:cxn modelId="{AD306C73-EF66-40E3-993E-785A6F429EDF}" type="presParOf" srcId="{574FFEC0-F917-42F9-8F02-0E2090092AB9}" destId="{E1935343-B7B6-4D6F-9608-9D9E31FB8C2B}" srcOrd="0" destOrd="0" presId="urn:microsoft.com/office/officeart/2008/layout/VerticalCurvedList"/>
    <dgm:cxn modelId="{B7F0A5ED-A953-4BB1-8B90-47353FABF397}" type="presParOf" srcId="{E1935343-B7B6-4D6F-9608-9D9E31FB8C2B}" destId="{2AB278D8-7B0B-46B8-8E13-CF6C6FD9A57B}" srcOrd="0" destOrd="0" presId="urn:microsoft.com/office/officeart/2008/layout/VerticalCurvedList"/>
    <dgm:cxn modelId="{07656782-E3A5-47C3-A073-F59BF343DCBA}" type="presParOf" srcId="{2AB278D8-7B0B-46B8-8E13-CF6C6FD9A57B}" destId="{218C622E-F7DE-4310-A978-B9A978D8C21C}" srcOrd="0" destOrd="0" presId="urn:microsoft.com/office/officeart/2008/layout/VerticalCurvedList"/>
    <dgm:cxn modelId="{AE4C7517-1A58-49DA-B1DF-CCEFABD6D318}" type="presParOf" srcId="{2AB278D8-7B0B-46B8-8E13-CF6C6FD9A57B}" destId="{BB9AA508-3DC5-4DDA-9521-F00883CAD98A}" srcOrd="1" destOrd="0" presId="urn:microsoft.com/office/officeart/2008/layout/VerticalCurvedList"/>
    <dgm:cxn modelId="{1FDE92CE-2343-4565-85C1-1C16B146B1B5}" type="presParOf" srcId="{2AB278D8-7B0B-46B8-8E13-CF6C6FD9A57B}" destId="{F8673676-A1ED-4913-B2D0-4DA89C316EB1}" srcOrd="2" destOrd="0" presId="urn:microsoft.com/office/officeart/2008/layout/VerticalCurvedList"/>
    <dgm:cxn modelId="{6D6AFFA1-2204-4D9A-9B2A-DB9154F4B8EB}" type="presParOf" srcId="{2AB278D8-7B0B-46B8-8E13-CF6C6FD9A57B}" destId="{969DAFF9-7C58-4292-A3B0-7D425377B09E}" srcOrd="3" destOrd="0" presId="urn:microsoft.com/office/officeart/2008/layout/VerticalCurvedList"/>
    <dgm:cxn modelId="{BC94B37E-9B08-47C6-9EFD-2503E8BB4AEB}" type="presParOf" srcId="{E1935343-B7B6-4D6F-9608-9D9E31FB8C2B}" destId="{36D85150-92B3-451C-A56F-BF257C742305}" srcOrd="1" destOrd="0" presId="urn:microsoft.com/office/officeart/2008/layout/VerticalCurvedList"/>
    <dgm:cxn modelId="{EAB2D8B3-7F18-45C8-B116-F5DE6BC795AE}" type="presParOf" srcId="{E1935343-B7B6-4D6F-9608-9D9E31FB8C2B}" destId="{FD76F7B8-8007-4AB3-97CC-CFE2E46B6C95}" srcOrd="2" destOrd="0" presId="urn:microsoft.com/office/officeart/2008/layout/VerticalCurvedList"/>
    <dgm:cxn modelId="{B8BB8503-2F8B-44B3-8994-A3E7263CF3A5}" type="presParOf" srcId="{FD76F7B8-8007-4AB3-97CC-CFE2E46B6C95}" destId="{19607AE6-C7E3-4185-982B-F926AE911079}" srcOrd="0" destOrd="0" presId="urn:microsoft.com/office/officeart/2008/layout/VerticalCurvedList"/>
    <dgm:cxn modelId="{927C72F5-E50D-496B-9C92-FD9F979BBDB6}" type="presParOf" srcId="{E1935343-B7B6-4D6F-9608-9D9E31FB8C2B}" destId="{4D8D8778-60BF-4891-894C-B22FF20383AD}" srcOrd="3" destOrd="0" presId="urn:microsoft.com/office/officeart/2008/layout/VerticalCurvedList"/>
    <dgm:cxn modelId="{B4D14233-D407-486C-92B0-359ED07181D5}" type="presParOf" srcId="{E1935343-B7B6-4D6F-9608-9D9E31FB8C2B}" destId="{A04BD279-5D9D-4765-84AA-014C4FF1ABB5}" srcOrd="4" destOrd="0" presId="urn:microsoft.com/office/officeart/2008/layout/VerticalCurvedList"/>
    <dgm:cxn modelId="{6E757967-BFB8-4B5D-8E7C-81291918C73D}" type="presParOf" srcId="{A04BD279-5D9D-4765-84AA-014C4FF1ABB5}" destId="{C25D65B4-9DEA-4D6F-8AAF-3E99EAAA263E}" srcOrd="0" destOrd="0" presId="urn:microsoft.com/office/officeart/2008/layout/VerticalCurvedList"/>
    <dgm:cxn modelId="{87D808A8-ED2D-42DE-A45E-0A7F90E36568}" type="presParOf" srcId="{E1935343-B7B6-4D6F-9608-9D9E31FB8C2B}" destId="{4F600613-761D-4C3E-8F46-802BDD22B4A4}" srcOrd="5" destOrd="0" presId="urn:microsoft.com/office/officeart/2008/layout/VerticalCurvedList"/>
    <dgm:cxn modelId="{A48C708D-8410-493C-9B37-65064BCB5F11}" type="presParOf" srcId="{E1935343-B7B6-4D6F-9608-9D9E31FB8C2B}" destId="{4A2ED30F-F219-40A9-BC0E-A371B8B1D2D8}" srcOrd="6" destOrd="0" presId="urn:microsoft.com/office/officeart/2008/layout/VerticalCurvedList"/>
    <dgm:cxn modelId="{FCD87B2E-A9A7-4B98-80B0-6515A53A9E23}" type="presParOf" srcId="{4A2ED30F-F219-40A9-BC0E-A371B8B1D2D8}" destId="{855E5FCB-D146-4F9A-970D-7F2795FBA8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53F62-3371-43A1-80AC-E825BD2F630A}">
      <dsp:nvSpPr>
        <dsp:cNvPr id="0" name=""/>
        <dsp:cNvSpPr/>
      </dsp:nvSpPr>
      <dsp:spPr>
        <a:xfrm>
          <a:off x="612518" y="898715"/>
          <a:ext cx="1854876" cy="846998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Calibri" panose="020F0502020204030204" pitchFamily="34" charset="0"/>
            </a:rPr>
            <a:t>Учреждений</a:t>
          </a:r>
        </a:p>
      </dsp:txBody>
      <dsp:txXfrm>
        <a:off x="909298" y="898715"/>
        <a:ext cx="1558096" cy="846998"/>
      </dsp:txXfrm>
    </dsp:sp>
    <dsp:sp modelId="{80109191-0E1B-4AB5-B60D-0641C2153081}">
      <dsp:nvSpPr>
        <dsp:cNvPr id="0" name=""/>
        <dsp:cNvSpPr/>
      </dsp:nvSpPr>
      <dsp:spPr>
        <a:xfrm>
          <a:off x="0" y="88887"/>
          <a:ext cx="1121467" cy="1154238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270</a:t>
          </a:r>
          <a:endParaRPr lang="ru-RU" sz="2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4235" y="257921"/>
        <a:ext cx="792997" cy="816170"/>
      </dsp:txXfrm>
    </dsp:sp>
    <dsp:sp modelId="{4E82238B-5F70-4785-A833-95242B0E9016}">
      <dsp:nvSpPr>
        <dsp:cNvPr id="0" name=""/>
        <dsp:cNvSpPr/>
      </dsp:nvSpPr>
      <dsp:spPr>
        <a:xfrm>
          <a:off x="669441" y="2762181"/>
          <a:ext cx="1884955" cy="846998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Участников</a:t>
          </a:r>
          <a:endParaRPr lang="ru-RU" sz="2000" kern="1200" dirty="0">
            <a:solidFill>
              <a:srgbClr val="B7B3B3"/>
            </a:solidFill>
            <a:latin typeface="Calibri" panose="020F0502020204030204" pitchFamily="34" charset="0"/>
          </a:endParaRPr>
        </a:p>
      </dsp:txBody>
      <dsp:txXfrm>
        <a:off x="971034" y="2762181"/>
        <a:ext cx="1583362" cy="846998"/>
      </dsp:txXfrm>
    </dsp:sp>
    <dsp:sp modelId="{E7D04812-B3EF-4BB5-AC59-542AE3B7329C}">
      <dsp:nvSpPr>
        <dsp:cNvPr id="0" name=""/>
        <dsp:cNvSpPr/>
      </dsp:nvSpPr>
      <dsp:spPr>
        <a:xfrm>
          <a:off x="1" y="1876905"/>
          <a:ext cx="1167317" cy="1165006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3202*</a:t>
          </a:r>
          <a:endParaRPr lang="ru-RU" sz="2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0951" y="2047516"/>
        <a:ext cx="825417" cy="823784"/>
      </dsp:txXfrm>
    </dsp:sp>
    <dsp:sp modelId="{5C347C65-27FC-4845-9CD6-DBABF27F4860}">
      <dsp:nvSpPr>
        <dsp:cNvPr id="0" name=""/>
        <dsp:cNvSpPr/>
      </dsp:nvSpPr>
      <dsp:spPr>
        <a:xfrm>
          <a:off x="780156" y="4394771"/>
          <a:ext cx="1884955" cy="846998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Calibri" panose="020F0502020204030204" pitchFamily="34" charset="0"/>
            </a:rPr>
            <a:t>Просмотров</a:t>
          </a:r>
        </a:p>
      </dsp:txBody>
      <dsp:txXfrm>
        <a:off x="1081749" y="4394771"/>
        <a:ext cx="1583362" cy="846998"/>
      </dsp:txXfrm>
    </dsp:sp>
    <dsp:sp modelId="{5322085A-0191-4C6C-9AD4-0C8FF335D41E}">
      <dsp:nvSpPr>
        <dsp:cNvPr id="0" name=""/>
        <dsp:cNvSpPr/>
      </dsp:nvSpPr>
      <dsp:spPr>
        <a:xfrm>
          <a:off x="0" y="3746906"/>
          <a:ext cx="1099854" cy="1097077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60206*</a:t>
          </a:r>
          <a:endParaRPr lang="ru-RU" sz="2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1070" y="3907569"/>
        <a:ext cx="777714" cy="775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53F62-3371-43A1-80AC-E825BD2F630A}">
      <dsp:nvSpPr>
        <dsp:cNvPr id="0" name=""/>
        <dsp:cNvSpPr/>
      </dsp:nvSpPr>
      <dsp:spPr>
        <a:xfrm>
          <a:off x="647113" y="736327"/>
          <a:ext cx="1959640" cy="894837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ДОЛ-игра</a:t>
          </a:r>
          <a:endParaRPr lang="ru-RU" sz="20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960656" y="736327"/>
        <a:ext cx="1646097" cy="894837"/>
      </dsp:txXfrm>
    </dsp:sp>
    <dsp:sp modelId="{80109191-0E1B-4AB5-B60D-0641C2153081}">
      <dsp:nvSpPr>
        <dsp:cNvPr id="0" name=""/>
        <dsp:cNvSpPr/>
      </dsp:nvSpPr>
      <dsp:spPr>
        <a:xfrm>
          <a:off x="1" y="0"/>
          <a:ext cx="1184807" cy="1219429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16752</a:t>
          </a:r>
          <a:endParaRPr lang="ru-RU" sz="2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3512" y="178581"/>
        <a:ext cx="837785" cy="862267"/>
      </dsp:txXfrm>
    </dsp:sp>
    <dsp:sp modelId="{4E82238B-5F70-4785-A833-95242B0E9016}">
      <dsp:nvSpPr>
        <dsp:cNvPr id="0" name=""/>
        <dsp:cNvSpPr/>
      </dsp:nvSpPr>
      <dsp:spPr>
        <a:xfrm>
          <a:off x="707251" y="2705041"/>
          <a:ext cx="1991418" cy="894837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B7B3B3"/>
              </a:solidFill>
              <a:latin typeface="Calibri" panose="020F0502020204030204" pitchFamily="34" charset="0"/>
            </a:rPr>
            <a:t>Индивидуальных подключения</a:t>
          </a:r>
        </a:p>
      </dsp:txBody>
      <dsp:txXfrm>
        <a:off x="1025878" y="2705041"/>
        <a:ext cx="1672791" cy="894837"/>
      </dsp:txXfrm>
    </dsp:sp>
    <dsp:sp modelId="{E7D04812-B3EF-4BB5-AC59-542AE3B7329C}">
      <dsp:nvSpPr>
        <dsp:cNvPr id="0" name=""/>
        <dsp:cNvSpPr/>
      </dsp:nvSpPr>
      <dsp:spPr>
        <a:xfrm>
          <a:off x="1" y="1769765"/>
          <a:ext cx="1233248" cy="1230806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1619</a:t>
          </a:r>
          <a:endParaRPr lang="ru-RU" sz="2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0606" y="1950012"/>
        <a:ext cx="872038" cy="870312"/>
      </dsp:txXfrm>
    </dsp:sp>
    <dsp:sp modelId="{5C347C65-27FC-4845-9CD6-DBABF27F4860}">
      <dsp:nvSpPr>
        <dsp:cNvPr id="0" name=""/>
        <dsp:cNvSpPr/>
      </dsp:nvSpPr>
      <dsp:spPr>
        <a:xfrm>
          <a:off x="813840" y="4216691"/>
          <a:ext cx="1991418" cy="894837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Грамотный инвестор</a:t>
          </a:r>
          <a:endParaRPr lang="ru-RU" sz="20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132467" y="4216691"/>
        <a:ext cx="1672791" cy="894837"/>
      </dsp:txXfrm>
    </dsp:sp>
    <dsp:sp modelId="{5322085A-0191-4C6C-9AD4-0C8FF335D41E}">
      <dsp:nvSpPr>
        <dsp:cNvPr id="0" name=""/>
        <dsp:cNvSpPr/>
      </dsp:nvSpPr>
      <dsp:spPr>
        <a:xfrm>
          <a:off x="0" y="3745384"/>
          <a:ext cx="1161974" cy="1159040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501</a:t>
          </a:r>
          <a:endParaRPr lang="ru-RU" sz="2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0167" y="3915121"/>
        <a:ext cx="821640" cy="819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7B518-2CCF-48D5-9B30-9CFACC3B3B8C}">
      <dsp:nvSpPr>
        <dsp:cNvPr id="0" name=""/>
        <dsp:cNvSpPr/>
      </dsp:nvSpPr>
      <dsp:spPr>
        <a:xfrm rot="5400000">
          <a:off x="-231109" y="232606"/>
          <a:ext cx="1540728" cy="10785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67,3%</a:t>
          </a:r>
          <a:endParaRPr lang="ru-RU" sz="2400" kern="1200" dirty="0"/>
        </a:p>
      </dsp:txBody>
      <dsp:txXfrm rot="-5400000">
        <a:off x="0" y="540752"/>
        <a:ext cx="1078510" cy="462218"/>
      </dsp:txXfrm>
    </dsp:sp>
    <dsp:sp modelId="{F6E6DECF-6A56-4D48-9249-8F48BE2BDB93}">
      <dsp:nvSpPr>
        <dsp:cNvPr id="0" name=""/>
        <dsp:cNvSpPr/>
      </dsp:nvSpPr>
      <dsp:spPr>
        <a:xfrm rot="5400000">
          <a:off x="4353482" y="-3273475"/>
          <a:ext cx="1001473" cy="7551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Прямой охват населения региона мероприятиями финансовой грамотности</a:t>
          </a:r>
          <a:endParaRPr lang="ru-RU" sz="2300" kern="1200" dirty="0"/>
        </a:p>
      </dsp:txBody>
      <dsp:txXfrm rot="-5400000">
        <a:off x="1078510" y="50385"/>
        <a:ext cx="7502530" cy="903697"/>
      </dsp:txXfrm>
    </dsp:sp>
    <dsp:sp modelId="{F01FEF6B-BFBC-48AA-A783-70AC3FD4B055}">
      <dsp:nvSpPr>
        <dsp:cNvPr id="0" name=""/>
        <dsp:cNvSpPr/>
      </dsp:nvSpPr>
      <dsp:spPr>
        <a:xfrm rot="5400000">
          <a:off x="-231109" y="1578471"/>
          <a:ext cx="1540728" cy="10785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709418</a:t>
          </a:r>
          <a:endParaRPr lang="ru-RU" sz="2400" kern="1200" dirty="0"/>
        </a:p>
      </dsp:txBody>
      <dsp:txXfrm rot="-5400000">
        <a:off x="0" y="1886617"/>
        <a:ext cx="1078510" cy="462218"/>
      </dsp:txXfrm>
    </dsp:sp>
    <dsp:sp modelId="{DA33F653-4A1A-42D0-A4BE-3752D3C7FC52}">
      <dsp:nvSpPr>
        <dsp:cNvPr id="0" name=""/>
        <dsp:cNvSpPr/>
      </dsp:nvSpPr>
      <dsp:spPr>
        <a:xfrm rot="5400000">
          <a:off x="4353482" y="-1927610"/>
          <a:ext cx="1001473" cy="7551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 жителей региона повысили свою финансовую грамотность</a:t>
          </a:r>
          <a:endParaRPr lang="ru-RU" sz="2300" kern="1200" dirty="0"/>
        </a:p>
      </dsp:txBody>
      <dsp:txXfrm rot="-5400000">
        <a:off x="1078510" y="1396250"/>
        <a:ext cx="7502530" cy="903697"/>
      </dsp:txXfrm>
    </dsp:sp>
    <dsp:sp modelId="{1F17044D-8332-4F0F-AFB3-F958E5E5638B}">
      <dsp:nvSpPr>
        <dsp:cNvPr id="0" name=""/>
        <dsp:cNvSpPr/>
      </dsp:nvSpPr>
      <dsp:spPr>
        <a:xfrm rot="5400000">
          <a:off x="-231109" y="2924336"/>
          <a:ext cx="1540728" cy="10785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0" y="3232482"/>
        <a:ext cx="1078510" cy="462218"/>
      </dsp:txXfrm>
    </dsp:sp>
    <dsp:sp modelId="{B12658F3-F731-4E8D-A6A8-C11C197D5055}">
      <dsp:nvSpPr>
        <dsp:cNvPr id="0" name=""/>
        <dsp:cNvSpPr/>
      </dsp:nvSpPr>
      <dsp:spPr>
        <a:xfrm rot="5400000">
          <a:off x="4353482" y="-581745"/>
          <a:ext cx="1001473" cy="7551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Проведены 2 курса «Финансовый навигатор» и курс «Прививаем культуру финансовой грамотности»</a:t>
          </a:r>
          <a:endParaRPr lang="ru-RU" sz="2300" kern="1200" dirty="0"/>
        </a:p>
      </dsp:txBody>
      <dsp:txXfrm rot="-5400000">
        <a:off x="1078510" y="2742115"/>
        <a:ext cx="7502530" cy="903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AA508-3DC5-4DDA-9521-F00883CAD98A}">
      <dsp:nvSpPr>
        <dsp:cNvPr id="0" name=""/>
        <dsp:cNvSpPr/>
      </dsp:nvSpPr>
      <dsp:spPr>
        <a:xfrm>
          <a:off x="-6067240" y="-928587"/>
          <a:ext cx="7224542" cy="7224542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85150-92B3-451C-A56F-BF257C742305}">
      <dsp:nvSpPr>
        <dsp:cNvPr id="0" name=""/>
        <dsp:cNvSpPr/>
      </dsp:nvSpPr>
      <dsp:spPr>
        <a:xfrm>
          <a:off x="744990" y="536736"/>
          <a:ext cx="9161645" cy="10734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07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«ФИН-семья» - проект, направленный на семейное обучение ФГ: проведение конкурса «Семейная копилка»  </a:t>
          </a:r>
          <a:endParaRPr lang="ru-RU" sz="2300" kern="1200" dirty="0"/>
        </a:p>
      </dsp:txBody>
      <dsp:txXfrm>
        <a:off x="744990" y="536736"/>
        <a:ext cx="9161645" cy="1073473"/>
      </dsp:txXfrm>
    </dsp:sp>
    <dsp:sp modelId="{19607AE6-C7E3-4185-982B-F926AE911079}">
      <dsp:nvSpPr>
        <dsp:cNvPr id="0" name=""/>
        <dsp:cNvSpPr/>
      </dsp:nvSpPr>
      <dsp:spPr>
        <a:xfrm>
          <a:off x="74069" y="402552"/>
          <a:ext cx="1341842" cy="134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D8778-60BF-4891-894C-B22FF20383AD}">
      <dsp:nvSpPr>
        <dsp:cNvPr id="0" name=""/>
        <dsp:cNvSpPr/>
      </dsp:nvSpPr>
      <dsp:spPr>
        <a:xfrm>
          <a:off x="1135198" y="2146947"/>
          <a:ext cx="8771437" cy="10734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07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«Финансовое долголетие» - мероприятия по ФГ для ветеранов (пенсионеров), сотрудничество с общественными организациями (ветераны, союзы и пр.)</a:t>
          </a:r>
          <a:endParaRPr lang="ru-RU" sz="2300" kern="1200" dirty="0"/>
        </a:p>
      </dsp:txBody>
      <dsp:txXfrm>
        <a:off x="1135198" y="2146947"/>
        <a:ext cx="8771437" cy="1073473"/>
      </dsp:txXfrm>
    </dsp:sp>
    <dsp:sp modelId="{C25D65B4-9DEA-4D6F-8AAF-3E99EAAA263E}">
      <dsp:nvSpPr>
        <dsp:cNvPr id="0" name=""/>
        <dsp:cNvSpPr/>
      </dsp:nvSpPr>
      <dsp:spPr>
        <a:xfrm>
          <a:off x="464277" y="2012763"/>
          <a:ext cx="1341842" cy="134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00613-761D-4C3E-8F46-802BDD22B4A4}">
      <dsp:nvSpPr>
        <dsp:cNvPr id="0" name=""/>
        <dsp:cNvSpPr/>
      </dsp:nvSpPr>
      <dsp:spPr>
        <a:xfrm>
          <a:off x="744990" y="3757157"/>
          <a:ext cx="9161645" cy="10734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07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«ФГ на рабочем месте» – мероприятия по ФГ для взрослого населения, на рабочем месте, сотрудничество с предприятиями и организациями региона</a:t>
          </a:r>
          <a:endParaRPr lang="ru-RU" sz="2300" kern="1200" dirty="0"/>
        </a:p>
      </dsp:txBody>
      <dsp:txXfrm>
        <a:off x="744990" y="3757157"/>
        <a:ext cx="9161645" cy="1073473"/>
      </dsp:txXfrm>
    </dsp:sp>
    <dsp:sp modelId="{855E5FCB-D146-4F9A-970D-7F2795FBA8B5}">
      <dsp:nvSpPr>
        <dsp:cNvPr id="0" name=""/>
        <dsp:cNvSpPr/>
      </dsp:nvSpPr>
      <dsp:spPr>
        <a:xfrm>
          <a:off x="74069" y="3622973"/>
          <a:ext cx="1341842" cy="134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864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864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44BFA49E-F521-48E0-88D8-A168FA3DDA32}" type="datetimeFigureOut">
              <a:rPr lang="ru-RU" smtClean="0"/>
              <a:pPr/>
              <a:t>18.12.2023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281"/>
            <a:ext cx="2951217" cy="49864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2281"/>
            <a:ext cx="2951217" cy="49864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D41A0FB-76DD-44C5-A8B9-888B16866F5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528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метки 8"/>
          <p:cNvSpPr>
            <a:spLocks noGrp="1"/>
          </p:cNvSpPr>
          <p:nvPr>
            <p:ph type="body" sz="quarter" idx="3"/>
          </p:nvPr>
        </p:nvSpPr>
        <p:spPr>
          <a:xfrm>
            <a:off x="680880" y="3697389"/>
            <a:ext cx="5447030" cy="5972420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раз слайда 9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384175"/>
            <a:ext cx="561975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00050"/>
            <a:ext cx="5961062" cy="3354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1307" y="3961308"/>
            <a:ext cx="6533685" cy="5678377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425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64238" cy="33559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1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64238" cy="3355975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48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369888"/>
            <a:ext cx="5962650" cy="33543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25871" y="4076155"/>
            <a:ext cx="5447030" cy="391423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54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369888"/>
            <a:ext cx="5962650" cy="33543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25871" y="4076155"/>
            <a:ext cx="5447030" cy="391423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43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64238" cy="33559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165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 userDrawn="1"/>
        </p:nvCxnSpPr>
        <p:spPr>
          <a:xfrm>
            <a:off x="0" y="6697661"/>
            <a:ext cx="9897521" cy="0"/>
          </a:xfrm>
          <a:prstGeom prst="line">
            <a:avLst/>
          </a:prstGeom>
          <a:ln w="15875">
            <a:solidFill>
              <a:srgbClr val="7D4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 userDrawn="1"/>
        </p:nvGrpSpPr>
        <p:grpSpPr>
          <a:xfrm>
            <a:off x="0" y="98935"/>
            <a:ext cx="12192000" cy="471253"/>
            <a:chOff x="0" y="98935"/>
            <a:chExt cx="12192000" cy="471253"/>
          </a:xfrm>
        </p:grpSpPr>
        <p:grpSp>
          <p:nvGrpSpPr>
            <p:cNvPr id="5" name="Группа 4"/>
            <p:cNvGrpSpPr/>
            <p:nvPr userDrawn="1"/>
          </p:nvGrpSpPr>
          <p:grpSpPr>
            <a:xfrm>
              <a:off x="1537272" y="138124"/>
              <a:ext cx="10654728" cy="409992"/>
              <a:chOff x="1355387" y="106962"/>
              <a:chExt cx="10836613" cy="587438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355387" y="106962"/>
                <a:ext cx="10836613" cy="288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8000">
                    <a:srgbClr val="DFDBE9"/>
                  </a:gs>
                  <a:gs pos="100000">
                    <a:srgbClr val="DFDBE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803400" y="406400"/>
                <a:ext cx="10388600" cy="288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8000">
                    <a:srgbClr val="6CCB93"/>
                  </a:gs>
                  <a:gs pos="100000">
                    <a:srgbClr val="6CCB9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5" name="Группа 14"/>
            <p:cNvGrpSpPr/>
            <p:nvPr userDrawn="1"/>
          </p:nvGrpSpPr>
          <p:grpSpPr>
            <a:xfrm>
              <a:off x="0" y="98935"/>
              <a:ext cx="4287253" cy="471253"/>
              <a:chOff x="0" y="192035"/>
              <a:chExt cx="4287253" cy="471253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0" y="192035"/>
                <a:ext cx="4287253" cy="471253"/>
                <a:chOff x="4960283" y="1045029"/>
                <a:chExt cx="3580421" cy="879021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4960283" y="1045029"/>
                  <a:ext cx="3234616" cy="879021"/>
                </a:xfrm>
                <a:prstGeom prst="rect">
                  <a:avLst/>
                </a:prstGeom>
                <a:solidFill>
                  <a:srgbClr val="6CCB9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1" name="Прямоугольный треугольник 20"/>
                <p:cNvSpPr/>
                <p:nvPr/>
              </p:nvSpPr>
              <p:spPr>
                <a:xfrm>
                  <a:off x="8194899" y="1045029"/>
                  <a:ext cx="345805" cy="879021"/>
                </a:xfrm>
                <a:prstGeom prst="rtTriangle">
                  <a:avLst/>
                </a:prstGeom>
                <a:solidFill>
                  <a:srgbClr val="6CCB9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203026" y="192035"/>
                <a:ext cx="3341441" cy="461665"/>
                <a:chOff x="1" y="58209"/>
                <a:chExt cx="3397148" cy="661476"/>
              </a:xfrm>
            </p:grpSpPr>
            <p:pic>
              <p:nvPicPr>
                <p:cNvPr id="18" name="Рисунок 17"/>
                <p:cNvPicPr>
                  <a:picLocks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" t="31786" r="59462" b="31908"/>
                <a:stretch/>
              </p:blipFill>
              <p:spPr>
                <a:xfrm>
                  <a:off x="1" y="64701"/>
                  <a:ext cx="432000" cy="618972"/>
                </a:xfrm>
                <a:prstGeom prst="ellipse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488849" y="58209"/>
                  <a:ext cx="2908300" cy="6614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>
                      <a:solidFill>
                        <a:schemeClr val="bg1"/>
                      </a:solidFill>
                    </a:rPr>
                    <a:t>Финансовая грамотность </a:t>
                  </a:r>
                </a:p>
                <a:p>
                  <a:r>
                    <a:rPr lang="ru-RU" sz="1200" dirty="0">
                      <a:solidFill>
                        <a:schemeClr val="bg1"/>
                      </a:solidFill>
                    </a:rPr>
                    <a:t>в образовании Липецкой области – 2021</a:t>
                  </a:r>
                </a:p>
              </p:txBody>
            </p:sp>
          </p:grp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2600" y="6424505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7CA2546-1AC4-4D01-B63C-1474B0BF3F7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10319294" y="6230939"/>
            <a:ext cx="1885406" cy="0"/>
          </a:xfrm>
          <a:prstGeom prst="line">
            <a:avLst/>
          </a:prstGeom>
          <a:ln w="15875">
            <a:solidFill>
              <a:srgbClr val="7D4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9894630" y="6230939"/>
            <a:ext cx="432000" cy="468000"/>
          </a:xfrm>
          <a:prstGeom prst="line">
            <a:avLst/>
          </a:prstGeom>
          <a:ln w="15875">
            <a:solidFill>
              <a:srgbClr val="7D4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0" y="609377"/>
            <a:ext cx="10744200" cy="608584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091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71" r:id="rId3"/>
    <p:sldLayoutId id="2147483672" r:id="rId4"/>
    <p:sldLayoutId id="2147483658" r:id="rId5"/>
    <p:sldLayoutId id="2147483657" r:id="rId6"/>
    <p:sldLayoutId id="2147483650" r:id="rId7"/>
    <p:sldLayoutId id="2147483651" r:id="rId8"/>
    <p:sldLayoutId id="2147483652" r:id="rId9"/>
    <p:sldLayoutId id="2147483669" r:id="rId10"/>
    <p:sldLayoutId id="2147483653" r:id="rId11"/>
    <p:sldLayoutId id="2147483654" r:id="rId12"/>
    <p:sldLayoutId id="2147483655" r:id="rId13"/>
    <p:sldLayoutId id="2147483656" r:id="rId14"/>
    <p:sldLayoutId id="2147483668" r:id="rId15"/>
    <p:sldLayoutId id="2147483662" r:id="rId16"/>
    <p:sldLayoutId id="2147483673" r:id="rId17"/>
    <p:sldLayoutId id="2147483674" r:id="rId18"/>
    <p:sldLayoutId id="2147483663" r:id="rId19"/>
    <p:sldLayoutId id="2147483675" r:id="rId20"/>
    <p:sldLayoutId id="2147483676" r:id="rId21"/>
    <p:sldLayoutId id="2147483666" r:id="rId22"/>
    <p:sldLayoutId id="2147483667" r:id="rId23"/>
    <p:sldLayoutId id="2147483664" r:id="rId24"/>
    <p:sldLayoutId id="2147483665" r:id="rId25"/>
    <p:sldLayoutId id="2147483678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dni-fg.ru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svg"/><Relationship Id="rId5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925" y="3745002"/>
            <a:ext cx="6689367" cy="1174914"/>
          </a:xfrm>
        </p:spPr>
        <p:txBody>
          <a:bodyPr/>
          <a:lstStyle/>
          <a:p>
            <a:r>
              <a:rPr lang="ru-RU" sz="1800" dirty="0"/>
              <a:t>ИТОГИ </a:t>
            </a:r>
            <a:r>
              <a:rPr lang="ru-RU" sz="1800" dirty="0" smtClean="0"/>
              <a:t>РАБОТЫ БАНКА РОССИИ ПО </a:t>
            </a:r>
            <a:r>
              <a:rPr lang="ru-RU" sz="1800" dirty="0"/>
              <a:t>ПОВЫШЕНИЮ ФИНАНСОВОЙ ГРАМОТНОСТИ НАСЕЛЕНИЯ ЛИПЕЦКОЙ ОБЛАСТИ в </a:t>
            </a:r>
            <a:r>
              <a:rPr lang="ru-RU" sz="1800" dirty="0" smtClean="0"/>
              <a:t>2023 </a:t>
            </a:r>
            <a:r>
              <a:rPr lang="ru-RU" sz="1800" dirty="0"/>
              <a:t>году. </a:t>
            </a:r>
            <a:r>
              <a:rPr lang="ru-RU" sz="1800" cap="none" spc="0" dirty="0"/>
              <a:t>ЗАДАЧИ НА </a:t>
            </a:r>
            <a:r>
              <a:rPr lang="ru-RU" sz="1800" cap="none" spc="0" dirty="0" smtClean="0"/>
              <a:t>2024 </a:t>
            </a:r>
            <a:r>
              <a:rPr lang="ru-RU" sz="1800" cap="none" spc="0" dirty="0"/>
              <a:t>ГОД.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FE3864-6570-415C-B3DA-EE5E1FDAB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     декабрь </a:t>
            </a:r>
            <a:r>
              <a:rPr lang="ru-RU" dirty="0" smtClean="0"/>
              <a:t>2023 </a:t>
            </a:r>
            <a:r>
              <a:rPr lang="ru-RU" dirty="0"/>
              <a:t>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D5282A-C058-7143-A2F5-9396C1648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014" y="705823"/>
            <a:ext cx="5716072" cy="2799294"/>
          </a:xfrm>
          <a:prstGeom prst="rect">
            <a:avLst/>
          </a:prstGeom>
        </p:spPr>
      </p:pic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 txBox="1">
            <a:spLocks/>
          </p:cNvSpPr>
          <p:nvPr/>
        </p:nvSpPr>
        <p:spPr>
          <a:xfrm>
            <a:off x="1296696" y="5038810"/>
            <a:ext cx="3422304" cy="10094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r>
              <a:rPr lang="ru-RU" sz="1200" dirty="0"/>
              <a:t>управляющий отделением липецк </a:t>
            </a:r>
          </a:p>
          <a:p>
            <a:r>
              <a:rPr lang="ru-RU" sz="1200" dirty="0"/>
              <a:t>гу Банка России по Центральному Федеральному округу</a:t>
            </a:r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xmlns="" id="{2B34A0B3-1F63-0748-910A-25CA9D56DD17}"/>
              </a:ext>
            </a:extLst>
          </p:cNvPr>
          <p:cNvSpPr/>
          <p:nvPr/>
        </p:nvSpPr>
        <p:spPr>
          <a:xfrm>
            <a:off x="1189653" y="4873349"/>
            <a:ext cx="486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Чебряков Дмитрий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val="82438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5a65f0eb-dbcf-4c4b-b508-a03598bf9970@cb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6" y="889916"/>
            <a:ext cx="6258577" cy="58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01168719"/>
              </p:ext>
            </p:extLst>
          </p:nvPr>
        </p:nvGraphicFramePr>
        <p:xfrm>
          <a:off x="521029" y="1100584"/>
          <a:ext cx="7596000" cy="524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171" y="243761"/>
            <a:ext cx="8765904" cy="606995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Промежуточные результаты серии онлайн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уроков </a:t>
            </a:r>
            <a:b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по финансовой грамотности 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(по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14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.12.202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51065"/>
              </p:ext>
            </p:extLst>
          </p:nvPr>
        </p:nvGraphicFramePr>
        <p:xfrm>
          <a:off x="5769205" y="1424229"/>
          <a:ext cx="5481026" cy="276917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639504">
                  <a:extLst>
                    <a:ext uri="{9D8B030D-6E8A-4147-A177-3AD203B41FA5}">
                      <a16:colId xmlns:a16="http://schemas.microsoft.com/office/drawing/2014/main" xmlns="" val="1926195441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xmlns="" val="1275213375"/>
                    </a:ext>
                  </a:extLst>
                </a:gridCol>
                <a:gridCol w="1352087">
                  <a:extLst>
                    <a:ext uri="{9D8B030D-6E8A-4147-A177-3AD203B41FA5}">
                      <a16:colId xmlns:a16="http://schemas.microsoft.com/office/drawing/2014/main" xmlns="" val="954978244"/>
                    </a:ext>
                  </a:extLst>
                </a:gridCol>
              </a:tblGrid>
              <a:tr h="786009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Школы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ПОО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650776"/>
                  </a:ext>
                </a:extLst>
              </a:tr>
              <a:tr h="39905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Учреждений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5308224"/>
                  </a:ext>
                </a:extLst>
              </a:tr>
              <a:tr h="39905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Просмотров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51 647*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8559*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7261706"/>
                  </a:ext>
                </a:extLst>
              </a:tr>
              <a:tr h="39905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Цель по охвату,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7971418"/>
                  </a:ext>
                </a:extLst>
              </a:tr>
              <a:tr h="78600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Фактический охват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%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985577"/>
                  </a:ext>
                </a:extLst>
              </a:tr>
            </a:tbl>
          </a:graphicData>
        </a:graphic>
      </p:graphicFrame>
      <p:pic>
        <p:nvPicPr>
          <p:cNvPr id="13" name="Рисунок 12" descr="Кубок.png"/>
          <p:cNvPicPr>
            <a:picLocks noChangeAspect="1"/>
          </p:cNvPicPr>
          <p:nvPr/>
        </p:nvPicPr>
        <p:blipFill>
          <a:blip r:embed="rId9" cstate="print"/>
          <a:srcRect l="10079" t="8399" r="10079" b="6719"/>
          <a:stretch>
            <a:fillRect/>
          </a:stretch>
        </p:blipFill>
        <p:spPr>
          <a:xfrm>
            <a:off x="7141060" y="4477885"/>
            <a:ext cx="1951937" cy="20751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7246" y="3882628"/>
            <a:ext cx="127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3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6%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1115" y="2069233"/>
            <a:ext cx="127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3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0768" y="4193400"/>
            <a:ext cx="226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промежуточные данные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24737" y="5623715"/>
            <a:ext cx="127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3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2997" y="5099954"/>
            <a:ext cx="272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школы и ПОО города </a:t>
            </a:r>
            <a:r>
              <a:rPr lang="ru-RU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районов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1158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5a65f0eb-dbcf-4c4b-b508-a03598bf9970@cb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704187"/>
            <a:ext cx="6398625" cy="598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06059" y="398540"/>
            <a:ext cx="9827653" cy="581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Промежуточные итоги участия в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проектах Банка России (по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4.12.2023)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08277474"/>
              </p:ext>
            </p:extLst>
          </p:nvPr>
        </p:nvGraphicFramePr>
        <p:xfrm>
          <a:off x="664543" y="1132334"/>
          <a:ext cx="8025023" cy="511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9756" y="3872764"/>
            <a:ext cx="1490284" cy="4154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1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PensionFG</a:t>
            </a:r>
            <a:endParaRPr lang="ru-RU" sz="2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050" name="AutoShape 2" descr="Концепция лестницы вверх инфографика успеха кубок победителя за успешную  бизнес-презентацию плоская иконка на белом | Премиум векторы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" name="Рисунок 16" descr="Кубок.png"/>
          <p:cNvPicPr>
            <a:picLocks noChangeAspect="1"/>
          </p:cNvPicPr>
          <p:nvPr/>
        </p:nvPicPr>
        <p:blipFill>
          <a:blip r:embed="rId9" cstate="print"/>
          <a:srcRect l="10079" t="8399" r="10079" b="6719"/>
          <a:stretch>
            <a:fillRect/>
          </a:stretch>
        </p:blipFill>
        <p:spPr>
          <a:xfrm>
            <a:off x="7134665" y="4153789"/>
            <a:ext cx="2012009" cy="213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0836" y="1598824"/>
            <a:ext cx="5217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3</a:t>
            </a:r>
            <a:r>
              <a:rPr lang="ru-RU" dirty="0" smtClean="0"/>
              <a:t> место в РФ – по активности прохождения онлайн-зачета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B050"/>
                </a:solidFill>
              </a:rPr>
              <a:t>2</a:t>
            </a:r>
            <a:r>
              <a:rPr lang="ru-RU" dirty="0" smtClean="0"/>
              <a:t> место в РФ – участие в олимпиаде </a:t>
            </a:r>
            <a:r>
              <a:rPr lang="ru-RU" dirty="0" err="1" smtClean="0"/>
              <a:t>УЧИ.ру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Активное участие студентов региона в проекте </a:t>
            </a: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 err="1" smtClean="0">
                <a:solidFill>
                  <a:srgbClr val="00B050"/>
                </a:solidFill>
              </a:rPr>
              <a:t>Финтрек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r>
              <a:rPr lang="ru-RU" dirty="0" smtClean="0"/>
              <a:t> - есть победители*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7954" y="5622163"/>
            <a:ext cx="193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14</a:t>
            </a:r>
            <a:r>
              <a:rPr lang="ru-RU" b="1" dirty="0" smtClean="0"/>
              <a:t> место в РФ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06746" y="2152822"/>
            <a:ext cx="193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7</a:t>
            </a:r>
            <a:r>
              <a:rPr lang="ru-RU" b="1" dirty="0" smtClean="0"/>
              <a:t> место в РФ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88797" y="4013676"/>
            <a:ext cx="193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90,5%</a:t>
            </a:r>
            <a:r>
              <a:rPr lang="ru-RU" b="1" dirty="0" smtClean="0"/>
              <a:t> ЦСЗН*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778698" y="6416031"/>
            <a:ext cx="226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предварительные данные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6074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91553" y="431800"/>
            <a:ext cx="8905035" cy="32400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</a:rPr>
              <a:t>Прямой охват населения мероприятиями ФГ: итоги 9 мес. 2023 г.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 descr="Кубок.png"/>
          <p:cNvPicPr>
            <a:picLocks noChangeAspect="1"/>
          </p:cNvPicPr>
          <p:nvPr/>
        </p:nvPicPr>
        <p:blipFill>
          <a:blip r:embed="rId2" cstate="print"/>
          <a:srcRect l="10079" t="8399" r="10079" b="6719"/>
          <a:stretch>
            <a:fillRect/>
          </a:stretch>
        </p:blipFill>
        <p:spPr>
          <a:xfrm>
            <a:off x="536643" y="2468422"/>
            <a:ext cx="2012009" cy="213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1734" y="5667363"/>
            <a:ext cx="316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1 место</a:t>
            </a:r>
            <a:r>
              <a:rPr lang="ru-RU" sz="3200" b="1" dirty="0" smtClean="0"/>
              <a:t> в ЦФО</a:t>
            </a:r>
            <a:endParaRPr lang="ru-RU" sz="32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44408"/>
              </p:ext>
            </p:extLst>
          </p:nvPr>
        </p:nvGraphicFramePr>
        <p:xfrm>
          <a:off x="3048000" y="1313699"/>
          <a:ext cx="8629929" cy="423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703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564" y="324708"/>
            <a:ext cx="9154510" cy="488493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Ключевые направления работы в 2023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542003" y="1389939"/>
            <a:ext cx="5506346" cy="849213"/>
          </a:xfrm>
          <a:custGeom>
            <a:avLst/>
            <a:gdLst>
              <a:gd name="connsiteX0" fmla="*/ 0 w 9539986"/>
              <a:gd name="connsiteY0" fmla="*/ 0 h 1505359"/>
              <a:gd name="connsiteX1" fmla="*/ 8787307 w 9539986"/>
              <a:gd name="connsiteY1" fmla="*/ 0 h 1505359"/>
              <a:gd name="connsiteX2" fmla="*/ 9539986 w 9539986"/>
              <a:gd name="connsiteY2" fmla="*/ 752680 h 1505359"/>
              <a:gd name="connsiteX3" fmla="*/ 8787307 w 9539986"/>
              <a:gd name="connsiteY3" fmla="*/ 1505359 h 1505359"/>
              <a:gd name="connsiteX4" fmla="*/ 0 w 9539986"/>
              <a:gd name="connsiteY4" fmla="*/ 1505359 h 1505359"/>
              <a:gd name="connsiteX5" fmla="*/ 0 w 9539986"/>
              <a:gd name="connsiteY5" fmla="*/ 0 h 150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9986" h="1505359">
                <a:moveTo>
                  <a:pt x="9539986" y="1505358"/>
                </a:moveTo>
                <a:lnTo>
                  <a:pt x="752679" y="1505358"/>
                </a:lnTo>
                <a:lnTo>
                  <a:pt x="0" y="752679"/>
                </a:lnTo>
                <a:lnTo>
                  <a:pt x="752679" y="1"/>
                </a:lnTo>
                <a:lnTo>
                  <a:pt x="9539986" y="1"/>
                </a:lnTo>
                <a:lnTo>
                  <a:pt x="9539986" y="1505358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0162" tIns="76201" rIns="142240" bIns="76201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u="sng" kern="1200" dirty="0"/>
              <a:t>100 % </a:t>
            </a:r>
            <a:r>
              <a:rPr lang="ru-RU" sz="1400" b="1" u="sng" dirty="0"/>
              <a:t>о</a:t>
            </a:r>
            <a:r>
              <a:rPr lang="ru-RU" sz="1400" b="1" u="sng" kern="1200" dirty="0"/>
              <a:t>бразовательных</a:t>
            </a:r>
            <a:r>
              <a:rPr lang="ru-RU" sz="1400" kern="1200" dirty="0"/>
              <a:t> </a:t>
            </a:r>
            <a:r>
              <a:rPr lang="ru-RU" sz="1400" b="1" u="sng" kern="1200" dirty="0"/>
              <a:t>организаций</a:t>
            </a:r>
            <a:r>
              <a:rPr lang="ru-RU" sz="1400" kern="1200" dirty="0"/>
              <a:t> приняли участие в просмотре онлайн-уроков в </a:t>
            </a:r>
            <a:r>
              <a:rPr lang="ru-RU" sz="1400" b="1" kern="1200" dirty="0"/>
              <a:t>2023</a:t>
            </a:r>
            <a:r>
              <a:rPr lang="ru-RU" sz="1400" kern="1200" dirty="0"/>
              <a:t> году</a:t>
            </a:r>
            <a:r>
              <a:rPr lang="ru-RU" sz="1400" b="1" kern="1200" dirty="0"/>
              <a:t>   </a:t>
            </a:r>
            <a:r>
              <a:rPr lang="ru-RU" sz="1400" kern="1200" dirty="0"/>
              <a:t>(</a:t>
            </a:r>
            <a:r>
              <a:rPr lang="en-US" sz="1400" kern="1200" dirty="0">
                <a:hlinkClick r:id="rId3"/>
              </a:rPr>
              <a:t>https://dni-fg.ru</a:t>
            </a:r>
            <a:r>
              <a:rPr lang="en-US" sz="1400" kern="1200" dirty="0" smtClean="0"/>
              <a:t>)</a:t>
            </a:r>
            <a:r>
              <a:rPr lang="ru-RU" sz="1400" kern="1200" dirty="0" smtClean="0"/>
              <a:t>.</a:t>
            </a:r>
            <a:endParaRPr lang="ru-RU" sz="1400" kern="12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284489" y="2822243"/>
            <a:ext cx="5723883" cy="1094326"/>
            <a:chOff x="398336" y="3040606"/>
            <a:chExt cx="6024950" cy="1063596"/>
          </a:xfrm>
        </p:grpSpPr>
        <p:sp>
          <p:nvSpPr>
            <p:cNvPr id="17" name="Полилиния 16"/>
            <p:cNvSpPr/>
            <p:nvPr/>
          </p:nvSpPr>
          <p:spPr>
            <a:xfrm>
              <a:off x="693925" y="3040606"/>
              <a:ext cx="5729361" cy="1063596"/>
            </a:xfrm>
            <a:custGeom>
              <a:avLst/>
              <a:gdLst>
                <a:gd name="connsiteX0" fmla="*/ 0 w 9541109"/>
                <a:gd name="connsiteY0" fmla="*/ 0 h 1505359"/>
                <a:gd name="connsiteX1" fmla="*/ 8788430 w 9541109"/>
                <a:gd name="connsiteY1" fmla="*/ 0 h 1505359"/>
                <a:gd name="connsiteX2" fmla="*/ 9541109 w 9541109"/>
                <a:gd name="connsiteY2" fmla="*/ 752680 h 1505359"/>
                <a:gd name="connsiteX3" fmla="*/ 8788430 w 9541109"/>
                <a:gd name="connsiteY3" fmla="*/ 1505359 h 1505359"/>
                <a:gd name="connsiteX4" fmla="*/ 0 w 9541109"/>
                <a:gd name="connsiteY4" fmla="*/ 1505359 h 1505359"/>
                <a:gd name="connsiteX5" fmla="*/ 0 w 9541109"/>
                <a:gd name="connsiteY5" fmla="*/ 0 h 15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1109" h="1505359">
                  <a:moveTo>
                    <a:pt x="9541109" y="1505358"/>
                  </a:moveTo>
                  <a:lnTo>
                    <a:pt x="752679" y="1505358"/>
                  </a:lnTo>
                  <a:lnTo>
                    <a:pt x="0" y="752679"/>
                  </a:lnTo>
                  <a:lnTo>
                    <a:pt x="752679" y="1"/>
                  </a:lnTo>
                  <a:lnTo>
                    <a:pt x="9541109" y="1"/>
                  </a:lnTo>
                  <a:lnTo>
                    <a:pt x="9541109" y="1505358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62" tIns="76201" rIns="142240" bIns="76199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kern="1200" dirty="0"/>
                <a:t>Кейс – чемпионат </a:t>
              </a:r>
              <a:r>
                <a:rPr lang="ru-RU" sz="1400" kern="1200" dirty="0"/>
                <a:t>(Деловая игра) среди </a:t>
              </a:r>
              <a:r>
                <a:rPr lang="ru-RU" sz="1400" b="1" kern="1200" dirty="0"/>
                <a:t>ВУЗ</a:t>
              </a:r>
              <a:r>
                <a:rPr lang="ru-RU" sz="1400" kern="1200" dirty="0"/>
                <a:t>ов Липецкой области, направленный на разработку игровых форматов обучения ФГ для разных целевых </a:t>
              </a:r>
              <a:r>
                <a:rPr lang="ru-RU" sz="1400" kern="1200" dirty="0" smtClean="0"/>
                <a:t>аудиторий </a:t>
              </a:r>
              <a:r>
                <a:rPr lang="ru-RU" sz="1400" b="1" kern="1200" dirty="0" smtClean="0">
                  <a:solidFill>
                    <a:srgbClr val="00B050"/>
                  </a:solidFill>
                </a:rPr>
                <a:t>(викторина ко Дню молодежи)</a:t>
              </a:r>
              <a:endParaRPr lang="ru-RU" sz="1400" b="1" kern="1200" dirty="0">
                <a:solidFill>
                  <a:srgbClr val="00B050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98336" y="3133164"/>
              <a:ext cx="873590" cy="84921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600" b="1" dirty="0">
                <a:solidFill>
                  <a:srgbClr val="443377"/>
                </a:solidFill>
              </a:endParaRPr>
            </a:p>
          </p:txBody>
        </p:sp>
      </p:grpSp>
      <p:sp>
        <p:nvSpPr>
          <p:cNvPr id="22" name="Полилиния 21"/>
          <p:cNvSpPr/>
          <p:nvPr/>
        </p:nvSpPr>
        <p:spPr>
          <a:xfrm>
            <a:off x="302662" y="2994089"/>
            <a:ext cx="5745686" cy="985214"/>
          </a:xfrm>
          <a:custGeom>
            <a:avLst/>
            <a:gdLst>
              <a:gd name="connsiteX0" fmla="*/ 0 w 9541109"/>
              <a:gd name="connsiteY0" fmla="*/ 0 h 1505359"/>
              <a:gd name="connsiteX1" fmla="*/ 8788430 w 9541109"/>
              <a:gd name="connsiteY1" fmla="*/ 0 h 1505359"/>
              <a:gd name="connsiteX2" fmla="*/ 9541109 w 9541109"/>
              <a:gd name="connsiteY2" fmla="*/ 752680 h 1505359"/>
              <a:gd name="connsiteX3" fmla="*/ 8788430 w 9541109"/>
              <a:gd name="connsiteY3" fmla="*/ 1505359 h 1505359"/>
              <a:gd name="connsiteX4" fmla="*/ 0 w 9541109"/>
              <a:gd name="connsiteY4" fmla="*/ 1505359 h 1505359"/>
              <a:gd name="connsiteX5" fmla="*/ 0 w 9541109"/>
              <a:gd name="connsiteY5" fmla="*/ 0 h 150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1109" h="1505359">
                <a:moveTo>
                  <a:pt x="9541109" y="1505358"/>
                </a:moveTo>
                <a:lnTo>
                  <a:pt x="752679" y="1505358"/>
                </a:lnTo>
                <a:lnTo>
                  <a:pt x="0" y="752679"/>
                </a:lnTo>
                <a:lnTo>
                  <a:pt x="752679" y="1"/>
                </a:lnTo>
                <a:lnTo>
                  <a:pt x="9541109" y="1"/>
                </a:lnTo>
                <a:lnTo>
                  <a:pt x="9541109" y="1505358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0162" tIns="76201" rIns="142240" bIns="76199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kern="1200" dirty="0"/>
              <a:t>Ресурс ФИНТЬЮТОР - </a:t>
            </a:r>
            <a:r>
              <a:rPr lang="ru-RU" sz="1300" b="1" kern="1200" dirty="0" smtClean="0"/>
              <a:t>Л</a:t>
            </a:r>
            <a:r>
              <a:rPr lang="ru-RU" sz="1300" kern="1200" dirty="0" smtClean="0"/>
              <a:t>ипецкий </a:t>
            </a:r>
            <a:r>
              <a:rPr lang="ru-RU" sz="1300" kern="1200" dirty="0"/>
              <a:t>регион входит в ТОП-5 по количеству подписчиков и доли активных пользователей. Участие ключевых лиц региона в формировании контента по </a:t>
            </a:r>
            <a:r>
              <a:rPr lang="ru-RU" sz="1300" kern="1200" dirty="0" smtClean="0"/>
              <a:t>ФГ.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284489" y="4625017"/>
            <a:ext cx="5752447" cy="860728"/>
            <a:chOff x="398336" y="3133164"/>
            <a:chExt cx="6055016" cy="860728"/>
          </a:xfrm>
        </p:grpSpPr>
        <p:sp>
          <p:nvSpPr>
            <p:cNvPr id="25" name="Полилиния 24"/>
            <p:cNvSpPr/>
            <p:nvPr/>
          </p:nvSpPr>
          <p:spPr>
            <a:xfrm>
              <a:off x="748507" y="3144679"/>
              <a:ext cx="5704845" cy="849213"/>
            </a:xfrm>
            <a:custGeom>
              <a:avLst/>
              <a:gdLst>
                <a:gd name="connsiteX0" fmla="*/ 0 w 9541109"/>
                <a:gd name="connsiteY0" fmla="*/ 0 h 1505359"/>
                <a:gd name="connsiteX1" fmla="*/ 8788430 w 9541109"/>
                <a:gd name="connsiteY1" fmla="*/ 0 h 1505359"/>
                <a:gd name="connsiteX2" fmla="*/ 9541109 w 9541109"/>
                <a:gd name="connsiteY2" fmla="*/ 752680 h 1505359"/>
                <a:gd name="connsiteX3" fmla="*/ 8788430 w 9541109"/>
                <a:gd name="connsiteY3" fmla="*/ 1505359 h 1505359"/>
                <a:gd name="connsiteX4" fmla="*/ 0 w 9541109"/>
                <a:gd name="connsiteY4" fmla="*/ 1505359 h 1505359"/>
                <a:gd name="connsiteX5" fmla="*/ 0 w 9541109"/>
                <a:gd name="connsiteY5" fmla="*/ 0 h 15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1109" h="1505359">
                  <a:moveTo>
                    <a:pt x="9541109" y="1505358"/>
                  </a:moveTo>
                  <a:lnTo>
                    <a:pt x="752679" y="1505358"/>
                  </a:lnTo>
                  <a:lnTo>
                    <a:pt x="0" y="752679"/>
                  </a:lnTo>
                  <a:lnTo>
                    <a:pt x="752679" y="1"/>
                  </a:lnTo>
                  <a:lnTo>
                    <a:pt x="9541109" y="1"/>
                  </a:lnTo>
                  <a:lnTo>
                    <a:pt x="9541109" y="1505358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62" tIns="76201" rIns="142240" bIns="76199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dirty="0"/>
                <a:t>«Фин-подкаст» - </a:t>
              </a:r>
              <a:r>
                <a:rPr lang="ru-RU" sz="1400" dirty="0"/>
                <a:t>серия подкастов, в т.ч. а</a:t>
              </a:r>
              <a:r>
                <a:rPr lang="ru-RU" sz="1400" kern="1200" dirty="0"/>
                <a:t>удиоконтент для </a:t>
              </a:r>
              <a:r>
                <a:rPr lang="ru-RU" sz="1400" b="1" kern="1200" dirty="0"/>
                <a:t>людей с ОВЗ,</a:t>
              </a:r>
              <a:r>
                <a:rPr lang="ru-RU" sz="1400" kern="1200" dirty="0"/>
                <a:t> на популярных </a:t>
              </a:r>
              <a:r>
                <a:rPr lang="ru-RU" sz="1400" kern="1200" dirty="0" smtClean="0"/>
                <a:t>онлайн-ресурсах </a:t>
              </a:r>
              <a:r>
                <a:rPr lang="ru-RU" sz="1400" b="1" kern="1200" dirty="0" smtClean="0">
                  <a:solidFill>
                    <a:srgbClr val="00B050"/>
                  </a:solidFill>
                </a:rPr>
                <a:t>(«Настройки безопасности»)</a:t>
              </a:r>
              <a:endParaRPr lang="ru-RU" sz="1400" b="1" kern="1200" dirty="0">
                <a:solidFill>
                  <a:srgbClr val="00B05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98336" y="3133164"/>
              <a:ext cx="873590" cy="84921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300" b="1" dirty="0">
                <a:solidFill>
                  <a:srgbClr val="443377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2249" y="4734239"/>
            <a:ext cx="5796099" cy="885597"/>
            <a:chOff x="338186" y="3133164"/>
            <a:chExt cx="6115166" cy="860728"/>
          </a:xfrm>
        </p:grpSpPr>
        <p:sp>
          <p:nvSpPr>
            <p:cNvPr id="28" name="Полилиния 27"/>
            <p:cNvSpPr/>
            <p:nvPr/>
          </p:nvSpPr>
          <p:spPr>
            <a:xfrm>
              <a:off x="643891" y="3144679"/>
              <a:ext cx="5809461" cy="849213"/>
            </a:xfrm>
            <a:custGeom>
              <a:avLst/>
              <a:gdLst>
                <a:gd name="connsiteX0" fmla="*/ 0 w 9541109"/>
                <a:gd name="connsiteY0" fmla="*/ 0 h 1505359"/>
                <a:gd name="connsiteX1" fmla="*/ 8788430 w 9541109"/>
                <a:gd name="connsiteY1" fmla="*/ 0 h 1505359"/>
                <a:gd name="connsiteX2" fmla="*/ 9541109 w 9541109"/>
                <a:gd name="connsiteY2" fmla="*/ 752680 h 1505359"/>
                <a:gd name="connsiteX3" fmla="*/ 8788430 w 9541109"/>
                <a:gd name="connsiteY3" fmla="*/ 1505359 h 1505359"/>
                <a:gd name="connsiteX4" fmla="*/ 0 w 9541109"/>
                <a:gd name="connsiteY4" fmla="*/ 1505359 h 1505359"/>
                <a:gd name="connsiteX5" fmla="*/ 0 w 9541109"/>
                <a:gd name="connsiteY5" fmla="*/ 0 h 15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1109" h="1505359">
                  <a:moveTo>
                    <a:pt x="9541109" y="1505358"/>
                  </a:moveTo>
                  <a:lnTo>
                    <a:pt x="752679" y="1505358"/>
                  </a:lnTo>
                  <a:lnTo>
                    <a:pt x="0" y="752679"/>
                  </a:lnTo>
                  <a:lnTo>
                    <a:pt x="752679" y="1"/>
                  </a:lnTo>
                  <a:lnTo>
                    <a:pt x="9541109" y="1"/>
                  </a:lnTo>
                  <a:lnTo>
                    <a:pt x="9541109" y="1505358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62" tIns="76201" rIns="142240" bIns="76199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dirty="0"/>
                <a:t>Финансовый уголок в библиотеках </a:t>
              </a:r>
              <a:r>
                <a:rPr lang="ru-RU" sz="1400" dirty="0"/>
                <a:t>региона. Тиражирование опыта </a:t>
              </a:r>
              <a:r>
                <a:rPr lang="ru-RU" sz="1400" dirty="0" smtClean="0"/>
                <a:t>библиотеки </a:t>
              </a:r>
              <a:r>
                <a:rPr lang="ru-RU" sz="1400" dirty="0"/>
                <a:t>«Проспект» на другие учреждения </a:t>
              </a:r>
              <a:r>
                <a:rPr lang="ru-RU" sz="1400" dirty="0" smtClean="0"/>
                <a:t>региона. 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38186" y="3133164"/>
              <a:ext cx="933741" cy="84921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3" name="Группа 32"/>
          <p:cNvGrpSpPr/>
          <p:nvPr/>
        </p:nvGrpSpPr>
        <p:grpSpPr>
          <a:xfrm>
            <a:off x="6255925" y="1371746"/>
            <a:ext cx="5752447" cy="885597"/>
            <a:chOff x="398336" y="3133164"/>
            <a:chExt cx="6055016" cy="860728"/>
          </a:xfrm>
        </p:grpSpPr>
        <p:sp>
          <p:nvSpPr>
            <p:cNvPr id="34" name="Полилиния 33"/>
            <p:cNvSpPr/>
            <p:nvPr/>
          </p:nvSpPr>
          <p:spPr>
            <a:xfrm>
              <a:off x="701865" y="3144679"/>
              <a:ext cx="5751487" cy="849213"/>
            </a:xfrm>
            <a:custGeom>
              <a:avLst/>
              <a:gdLst>
                <a:gd name="connsiteX0" fmla="*/ 0 w 9541109"/>
                <a:gd name="connsiteY0" fmla="*/ 0 h 1505359"/>
                <a:gd name="connsiteX1" fmla="*/ 8788430 w 9541109"/>
                <a:gd name="connsiteY1" fmla="*/ 0 h 1505359"/>
                <a:gd name="connsiteX2" fmla="*/ 9541109 w 9541109"/>
                <a:gd name="connsiteY2" fmla="*/ 752680 h 1505359"/>
                <a:gd name="connsiteX3" fmla="*/ 8788430 w 9541109"/>
                <a:gd name="connsiteY3" fmla="*/ 1505359 h 1505359"/>
                <a:gd name="connsiteX4" fmla="*/ 0 w 9541109"/>
                <a:gd name="connsiteY4" fmla="*/ 1505359 h 1505359"/>
                <a:gd name="connsiteX5" fmla="*/ 0 w 9541109"/>
                <a:gd name="connsiteY5" fmla="*/ 0 h 15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1109" h="1505359">
                  <a:moveTo>
                    <a:pt x="9541109" y="1505358"/>
                  </a:moveTo>
                  <a:lnTo>
                    <a:pt x="752679" y="1505358"/>
                  </a:lnTo>
                  <a:lnTo>
                    <a:pt x="0" y="752679"/>
                  </a:lnTo>
                  <a:lnTo>
                    <a:pt x="752679" y="1"/>
                  </a:lnTo>
                  <a:lnTo>
                    <a:pt x="9541109" y="1"/>
                  </a:lnTo>
                  <a:lnTo>
                    <a:pt x="9541109" y="1505358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62" tIns="76201" rIns="142240" bIns="76199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u="sng" dirty="0"/>
                <a:t>«Финансовый маршрут» – </a:t>
              </a:r>
              <a:r>
                <a:rPr lang="ru-RU" sz="1400" dirty="0"/>
                <a:t>формирование историко-финансового маршрута по территории Липецкой области в рамках развития внутреннего </a:t>
              </a:r>
              <a:r>
                <a:rPr lang="ru-RU" sz="1400" dirty="0" smtClean="0"/>
                <a:t>туризма (</a:t>
              </a:r>
              <a:r>
                <a:rPr lang="ru-RU" sz="1400" b="1" dirty="0">
                  <a:solidFill>
                    <a:srgbClr val="00B050"/>
                  </a:solidFill>
                </a:rPr>
                <a:t>на согласовании</a:t>
              </a:r>
              <a:r>
                <a:rPr lang="ru-RU" sz="1400" dirty="0" smtClean="0"/>
                <a:t>)</a:t>
              </a:r>
              <a:endParaRPr lang="ru-RU" sz="1400" kern="1200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98336" y="3133164"/>
              <a:ext cx="873590" cy="84921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print"/>
          <a:srcRect l="24349" t="10891" r="22216" b="-1237"/>
          <a:stretch/>
        </p:blipFill>
        <p:spPr>
          <a:xfrm>
            <a:off x="191612" y="3049870"/>
            <a:ext cx="1005319" cy="94043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678" y="1342154"/>
            <a:ext cx="967192" cy="98201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280" y="4734239"/>
            <a:ext cx="940873" cy="97300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1518" y="2874318"/>
            <a:ext cx="981448" cy="9600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Концепция рисованной финансовых лидер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2289" y="1324462"/>
            <a:ext cx="1014336" cy="9683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8" name="Picture 14" descr="Счастливый расслабленный человек слушает аудиоподкаст или радиопередачу. мужчина в наушниках наслаждается музыкой с ноутбука. парень отдыхает с онлайн трансляцией. плоская векторная иллюстрация на белом фоне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1518" y="4625017"/>
            <a:ext cx="936624" cy="9086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0629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Ключевые направления работы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на 2024 год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7287609"/>
              </p:ext>
            </p:extLst>
          </p:nvPr>
        </p:nvGraphicFramePr>
        <p:xfrm>
          <a:off x="1488141" y="1138518"/>
          <a:ext cx="9980706" cy="536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2" descr="Плоская концепция бюджетного планирова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7648" y="1556128"/>
            <a:ext cx="1368048" cy="13196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0" descr="Плоская векторная иллюстрация образования финансовой грамотности. молодые люди учатся торговать криптовалютой на курсах трейдинга. бизнес, финансы, торговая концепц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3008" y="4768606"/>
            <a:ext cx="1417327" cy="13632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8" descr="Разработка схемы бизнес-инвестиц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4592" y="3153086"/>
            <a:ext cx="1368593" cy="13382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5709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564" y="349554"/>
            <a:ext cx="9154510" cy="488493"/>
          </a:xfrm>
          <a:solidFill>
            <a:schemeClr val="bg1"/>
          </a:solidFill>
        </p:spPr>
        <p:txBody>
          <a:bodyPr/>
          <a:lstStyle/>
          <a:p>
            <a:r>
              <a:rPr lang="ru-RU" sz="3400" b="1" dirty="0" smtClean="0">
                <a:solidFill>
                  <a:srgbClr val="443377"/>
                </a:solidFill>
                <a:latin typeface="Calibri" panose="020F0502020204030204" pitchFamily="34" charset="0"/>
              </a:rPr>
              <a:t>Предложения для включения в Протокол</a:t>
            </a:r>
            <a:endParaRPr lang="ru-RU" sz="3400" b="1" dirty="0">
              <a:solidFill>
                <a:srgbClr val="443377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85623" y="3006324"/>
            <a:ext cx="7297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</a:t>
            </a:r>
            <a:r>
              <a:rPr lang="ru-RU" sz="1600" b="1" dirty="0" smtClean="0"/>
              <a:t>. Управлению социальной политики Липецкой области 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3472" y="2032438"/>
            <a:ext cx="950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обеспечить </a:t>
            </a:r>
            <a:r>
              <a:rPr lang="ru-RU" sz="1400" b="1" dirty="0"/>
              <a:t>участие </a:t>
            </a:r>
            <a:r>
              <a:rPr lang="ru-RU" sz="1400" dirty="0"/>
              <a:t>в сессиях онлайн - уроков Банка России (https://dni-fg.ru/) 100% общеобразовательных организаций, включая филиалы </a:t>
            </a:r>
            <a:r>
              <a:rPr lang="ru-RU" sz="1400" dirty="0" smtClean="0"/>
              <a:t>школ, </a:t>
            </a:r>
            <a:r>
              <a:rPr lang="ru-RU" sz="1400" dirty="0"/>
              <a:t>и профессиональных образовательных организаций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85623" y="1113212"/>
            <a:ext cx="1077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</a:t>
            </a:r>
            <a:r>
              <a:rPr lang="ru-RU" sz="1600" dirty="0" smtClean="0"/>
              <a:t>. </a:t>
            </a:r>
            <a:r>
              <a:rPr lang="ru-RU" sz="1600" b="1" dirty="0" smtClean="0"/>
              <a:t>Управлению образования и науки Липецкой области</a:t>
            </a:r>
            <a:r>
              <a:rPr lang="ru-RU" sz="1600" dirty="0" smtClean="0"/>
              <a:t>, </a:t>
            </a:r>
            <a:r>
              <a:rPr lang="ru-RU" sz="1600" b="1" dirty="0" smtClean="0"/>
              <a:t>Департаменту образования администрации г. Липецка, ответственным </a:t>
            </a:r>
            <a:r>
              <a:rPr lang="ru-RU" sz="1600" b="1" dirty="0"/>
              <a:t>за проведение мероприятий по повышению финансовой грамотности в муниципальных </a:t>
            </a:r>
            <a:r>
              <a:rPr lang="ru-RU" sz="1600" b="1" dirty="0" smtClean="0"/>
              <a:t>районах и городских округах</a:t>
            </a:r>
            <a:endParaRPr lang="ru-RU" sz="1600" b="1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E2996C7-1F57-454E-82D7-239D7C203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0" y="1234324"/>
            <a:ext cx="329874" cy="42063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E2996C7-1F57-454E-82D7-239D7C203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6" y="3092141"/>
            <a:ext cx="329874" cy="4206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3471" y="3495737"/>
            <a:ext cx="950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обеспечить </a:t>
            </a:r>
            <a:r>
              <a:rPr lang="ru-RU" sz="1400" b="1" dirty="0"/>
              <a:t>участие </a:t>
            </a:r>
            <a:r>
              <a:rPr lang="ru-RU" sz="1400" dirty="0"/>
              <a:t>в сессиях онлайн - уроков Банка России (https</a:t>
            </a:r>
            <a:r>
              <a:rPr lang="ru-RU" sz="1400" dirty="0" smtClean="0"/>
              <a:t>://</a:t>
            </a:r>
            <a:r>
              <a:rPr lang="en-US" sz="1400" dirty="0" smtClean="0"/>
              <a:t>pension</a:t>
            </a:r>
            <a:r>
              <a:rPr lang="ru-RU" sz="1400" dirty="0" smtClean="0"/>
              <a:t>fg.ru</a:t>
            </a:r>
            <a:r>
              <a:rPr lang="ru-RU" sz="1400" dirty="0"/>
              <a:t>/) 100% </a:t>
            </a:r>
            <a:r>
              <a:rPr lang="ru-RU" sz="1400" dirty="0" smtClean="0"/>
              <a:t>центров социальной защиты населения.</a:t>
            </a:r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E2996C7-1F57-454E-82D7-239D7C203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5" y="4541354"/>
            <a:ext cx="329874" cy="4206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5623" y="4546567"/>
            <a:ext cx="7297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3. Управлению экономического развития Липецкой области 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33472" y="4959037"/>
            <a:ext cx="950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обеспечить </a:t>
            </a:r>
            <a:r>
              <a:rPr lang="ru-RU" sz="1400" b="1" dirty="0"/>
              <a:t>участие </a:t>
            </a:r>
            <a:r>
              <a:rPr lang="ru-RU" sz="1400" dirty="0"/>
              <a:t>в сессиях онлайн - уроков Банка России </a:t>
            </a:r>
            <a:r>
              <a:rPr lang="ru-RU" sz="1400" dirty="0" smtClean="0"/>
              <a:t>по </a:t>
            </a:r>
            <a:r>
              <a:rPr lang="ru-RU" sz="1400" dirty="0"/>
              <a:t>финансовой грамотности </a:t>
            </a:r>
            <a:r>
              <a:rPr lang="ru-RU" sz="1400" dirty="0" smtClean="0"/>
              <a:t>взрослого населения, трудовых коллективов (не менее 1000 человек).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34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20BD7F-4CE7-1441-87F1-33BB8F836350}"/>
              </a:ext>
            </a:extLst>
          </p:cNvPr>
          <p:cNvSpPr txBox="1"/>
          <p:nvPr/>
        </p:nvSpPr>
        <p:spPr>
          <a:xfrm>
            <a:off x="413486" y="3640446"/>
            <a:ext cx="508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Начните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внедрять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финансовую грамотность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сейчас</a:t>
            </a:r>
          </a:p>
        </p:txBody>
      </p:sp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xmlns="" id="{78A41CC7-951D-C340-B731-C20EF50F199C}"/>
              </a:ext>
            </a:extLst>
          </p:cNvPr>
          <p:cNvSpPr/>
          <p:nvPr/>
        </p:nvSpPr>
        <p:spPr>
          <a:xfrm>
            <a:off x="413486" y="4373338"/>
            <a:ext cx="4864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актуальная информация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в социальных сетях</a:t>
            </a:r>
          </a:p>
        </p:txBody>
      </p:sp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xmlns="" id="{753BA516-6898-B94E-AEA4-95F6A5416B92}"/>
              </a:ext>
            </a:extLst>
          </p:cNvPr>
          <p:cNvSpPr/>
          <p:nvPr/>
        </p:nvSpPr>
        <p:spPr>
          <a:xfrm>
            <a:off x="921974" y="4931302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https://vk.com/finprosv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xmlns="" id="{0C16D19D-F1D7-DD4F-9190-66A63214435A}"/>
              </a:ext>
            </a:extLst>
          </p:cNvPr>
          <p:cNvSpPr/>
          <p:nvPr/>
        </p:nvSpPr>
        <p:spPr>
          <a:xfrm>
            <a:off x="921973" y="5685797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https://ok.ru/group/finprosvet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126BD910-E21C-FE4E-928C-83AED695F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44" y="4910071"/>
            <a:ext cx="252000" cy="252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C7A5BDA6-800C-2D4A-A4CC-AA966FB0ED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744" y="5665050"/>
            <a:ext cx="252000" cy="252000"/>
          </a:xfrm>
          <a:prstGeom prst="rect">
            <a:avLst/>
          </a:prstGeom>
        </p:spPr>
      </p:pic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5590" y="2471541"/>
            <a:ext cx="5554663" cy="587849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0" name="Текст 1">
            <a:extLst>
              <a:ext uri="{FF2B5EF4-FFF2-40B4-BE49-F238E27FC236}">
                <a16:creationId xmlns:a16="http://schemas.microsoft.com/office/drawing/2014/main" xmlns="" id="{00F4469E-4D3F-4101-8022-429D032BB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6828" y="3843652"/>
            <a:ext cx="4803227" cy="2636838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Отделение </a:t>
            </a:r>
            <a:r>
              <a:rPr lang="ru-RU" sz="1600" dirty="0" smtClean="0">
                <a:solidFill>
                  <a:schemeClr val="bg1"/>
                </a:solidFill>
              </a:rPr>
              <a:t>Липецк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ГУ Банка России по ЦФО</a:t>
            </a:r>
          </a:p>
          <a:p>
            <a:r>
              <a:rPr lang="ru-RU" sz="1600" dirty="0">
                <a:solidFill>
                  <a:schemeClr val="bg1"/>
                </a:solidFill>
              </a:rPr>
              <a:t> 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Пл. им. Г.М. Плеханова, д.4, Липецк, 398000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Тел.: (4742) </a:t>
            </a:r>
            <a:r>
              <a:rPr lang="ru-RU" sz="1600" dirty="0" smtClean="0">
                <a:solidFill>
                  <a:schemeClr val="bg1"/>
                </a:solidFill>
              </a:rPr>
              <a:t>420-783, 420-630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Сайт: </a:t>
            </a:r>
            <a:r>
              <a:rPr lang="ru-RU" sz="1600" u="sng" dirty="0">
                <a:solidFill>
                  <a:schemeClr val="bg1"/>
                </a:solidFill>
              </a:rPr>
              <a:t>www.cbr.ru</a:t>
            </a:r>
          </a:p>
          <a:p>
            <a:r>
              <a:rPr lang="ru-RU" sz="1600" dirty="0">
                <a:solidFill>
                  <a:schemeClr val="bg1"/>
                </a:solidFill>
              </a:rPr>
              <a:t>Электронная почта: </a:t>
            </a:r>
            <a:r>
              <a:rPr lang="ru-RU" sz="1600" u="sng" dirty="0">
                <a:solidFill>
                  <a:schemeClr val="bg1"/>
                </a:solidFill>
              </a:rPr>
              <a:t>42</a:t>
            </a:r>
            <a:r>
              <a:rPr lang="en-US" sz="1600" u="sng" dirty="0">
                <a:solidFill>
                  <a:schemeClr val="bg1"/>
                </a:solidFill>
              </a:rPr>
              <a:t>nadzor</a:t>
            </a:r>
            <a:r>
              <a:rPr lang="ru-RU" sz="1600" u="sng" dirty="0">
                <a:solidFill>
                  <a:schemeClr val="bg1"/>
                </a:solidFill>
              </a:rPr>
              <a:t>@cbr.ru</a:t>
            </a:r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xmlns="" id="{126BD910-E21C-FE4E-928C-83AED695F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44" y="5254517"/>
            <a:ext cx="252000" cy="252000"/>
          </a:xfrm>
          <a:prstGeom prst="rect">
            <a:avLst/>
          </a:prstGeom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753BA516-6898-B94E-AEA4-95F6A5416B92}"/>
              </a:ext>
            </a:extLst>
          </p:cNvPr>
          <p:cNvSpPr/>
          <p:nvPr/>
        </p:nvSpPr>
        <p:spPr>
          <a:xfrm>
            <a:off x="921973" y="5322237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https://vk.com/fin</a:t>
            </a:r>
            <a:r>
              <a:rPr lang="ru-RU" sz="1400" dirty="0">
                <a:solidFill>
                  <a:schemeClr val="bg1"/>
                </a:solidFill>
              </a:rPr>
              <a:t>_</a:t>
            </a:r>
            <a:r>
              <a:rPr lang="en-US" sz="1400" dirty="0">
                <a:solidFill>
                  <a:schemeClr val="bg1"/>
                </a:solidFill>
              </a:rPr>
              <a:t>tutor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80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6F92085EA59D46B56AD74CA55CD5EC" ma:contentTypeVersion="0" ma:contentTypeDescription="Создание документа." ma:contentTypeScope="" ma:versionID="6a85664af4947822114da268f52c85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912FC-05EA-4316-834B-20287B30E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10248</TotalTime>
  <Words>582</Words>
  <Application>Microsoft Office PowerPoint</Application>
  <PresentationFormat>Произвольный</PresentationFormat>
  <Paragraphs>92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Промежуточные результаты серии онлайн-уроков  по финансовой грамотности  (по 14.12.2023)</vt:lpstr>
      <vt:lpstr>Презентация PowerPoint</vt:lpstr>
      <vt:lpstr>Презентация PowerPoint</vt:lpstr>
      <vt:lpstr>Ключевые направления работы в 2023 году</vt:lpstr>
      <vt:lpstr>Презентация PowerPoint</vt:lpstr>
      <vt:lpstr>Предложения для включения в Протокол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u2051n18</cp:lastModifiedBy>
  <cp:revision>597</cp:revision>
  <cp:lastPrinted>2023-12-18T05:34:17Z</cp:lastPrinted>
  <dcterms:created xsi:type="dcterms:W3CDTF">2018-11-05T17:34:13Z</dcterms:created>
  <dcterms:modified xsi:type="dcterms:W3CDTF">2023-12-18T05:35:14Z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0x010100A56F92085EA59D46B56AD74CA55CD5EC</vt:lpwstr>
  </property>
</Properties>
</file>