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" r:id="rId2"/>
    <p:sldId id="455" r:id="rId3"/>
    <p:sldId id="453" r:id="rId4"/>
    <p:sldId id="258" r:id="rId5"/>
    <p:sldId id="425" r:id="rId6"/>
    <p:sldId id="440" r:id="rId7"/>
    <p:sldId id="450" r:id="rId8"/>
    <p:sldId id="456" r:id="rId9"/>
    <p:sldId id="457" r:id="rId10"/>
    <p:sldId id="261" r:id="rId11"/>
    <p:sldId id="259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pos="6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0BFBC"/>
    <a:srgbClr val="225D60"/>
    <a:srgbClr val="0F3A3D"/>
    <a:srgbClr val="D1D1D1"/>
    <a:srgbClr val="AEB6BE"/>
    <a:srgbClr val="519689"/>
    <a:srgbClr val="256569"/>
    <a:srgbClr val="000000"/>
    <a:srgbClr val="0D3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68795-E592-4998-933D-E89B0803C463}" v="13" dt="2023-11-01T05:59:28.510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83" autoAdjust="0"/>
  </p:normalViewPr>
  <p:slideViewPr>
    <p:cSldViewPr snapToGrid="0">
      <p:cViewPr>
        <p:scale>
          <a:sx n="122" d="100"/>
          <a:sy n="122" d="100"/>
        </p:scale>
        <p:origin x="-144" y="-42"/>
      </p:cViewPr>
      <p:guideLst>
        <p:guide orient="horz" pos="2160"/>
        <p:guide pos="3840"/>
        <p:guide pos="347"/>
        <p:guide pos="6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ja Mincicova" userId="4945e8054559a1d1" providerId="LiveId" clId="{09368795-E592-4998-933D-E89B0803C463}"/>
    <pc:docChg chg="undo custSel addSld delSld modSld sldOrd modMainMaster">
      <pc:chgData name="Valerija Mincicova" userId="4945e8054559a1d1" providerId="LiveId" clId="{09368795-E592-4998-933D-E89B0803C463}" dt="2023-11-01T05:59:43.633" v="638" actId="47"/>
      <pc:docMkLst>
        <pc:docMk/>
      </pc:docMkLst>
      <pc:sldChg chg="del">
        <pc:chgData name="Valerija Mincicova" userId="4945e8054559a1d1" providerId="LiveId" clId="{09368795-E592-4998-933D-E89B0803C463}" dt="2023-11-01T05:38:43.439" v="186" actId="47"/>
        <pc:sldMkLst>
          <pc:docMk/>
          <pc:sldMk cId="0" sldId="256"/>
        </pc:sldMkLst>
      </pc:sldChg>
      <pc:sldChg chg="addSp modSp add mod setBg">
        <pc:chgData name="Valerija Mincicova" userId="4945e8054559a1d1" providerId="LiveId" clId="{09368795-E592-4998-933D-E89B0803C463}" dt="2023-11-01T05:55:35.042" v="545" actId="13822"/>
        <pc:sldMkLst>
          <pc:docMk/>
          <pc:sldMk cId="0" sldId="258"/>
        </pc:sldMkLst>
        <pc:spChg chg="add mod ord">
          <ac:chgData name="Valerija Mincicova" userId="4945e8054559a1d1" providerId="LiveId" clId="{09368795-E592-4998-933D-E89B0803C463}" dt="2023-11-01T05:55:35.042" v="545" actId="13822"/>
          <ac:spMkLst>
            <pc:docMk/>
            <pc:sldMk cId="0" sldId="258"/>
            <ac:spMk id="19" creationId="{4C8B259A-52F9-DF14-8A8C-22339D7F595D}"/>
          </ac:spMkLst>
        </pc:spChg>
      </pc:sldChg>
      <pc:sldChg chg="add">
        <pc:chgData name="Valerija Mincicova" userId="4945e8054559a1d1" providerId="LiveId" clId="{09368795-E592-4998-933D-E89B0803C463}" dt="2023-11-01T05:47:11.061" v="321"/>
        <pc:sldMkLst>
          <pc:docMk/>
          <pc:sldMk cId="3549993797" sldId="259"/>
        </pc:sldMkLst>
      </pc:sldChg>
      <pc:sldChg chg="add setBg">
        <pc:chgData name="Valerija Mincicova" userId="4945e8054559a1d1" providerId="LiveId" clId="{09368795-E592-4998-933D-E89B0803C463}" dt="2023-11-01T05:39:57.803" v="189"/>
        <pc:sldMkLst>
          <pc:docMk/>
          <pc:sldMk cId="278767138" sldId="261"/>
        </pc:sldMkLst>
      </pc:sldChg>
      <pc:sldChg chg="modSp mod">
        <pc:chgData name="Valerija Mincicova" userId="4945e8054559a1d1" providerId="LiveId" clId="{09368795-E592-4998-933D-E89B0803C463}" dt="2023-11-01T05:37:59.314" v="183" actId="20577"/>
        <pc:sldMkLst>
          <pc:docMk/>
          <pc:sldMk cId="2604507943" sldId="338"/>
        </pc:sldMkLst>
        <pc:spChg chg="mod">
          <ac:chgData name="Valerija Mincicova" userId="4945e8054559a1d1" providerId="LiveId" clId="{09368795-E592-4998-933D-E89B0803C463}" dt="2023-11-01T05:37:10.753" v="106" actId="1076"/>
          <ac:spMkLst>
            <pc:docMk/>
            <pc:sldMk cId="2604507943" sldId="338"/>
            <ac:spMk id="6" creationId="{73B23FF3-B3FB-463F-8F13-4E59BA454E67}"/>
          </ac:spMkLst>
        </pc:spChg>
        <pc:spChg chg="mod">
          <ac:chgData name="Valerija Mincicova" userId="4945e8054559a1d1" providerId="LiveId" clId="{09368795-E592-4998-933D-E89B0803C463}" dt="2023-11-01T05:37:59.314" v="183" actId="20577"/>
          <ac:spMkLst>
            <pc:docMk/>
            <pc:sldMk cId="2604507943" sldId="338"/>
            <ac:spMk id="8" creationId="{BB1379AA-89A2-40F5-9B53-1A8143BCFF3C}"/>
          </ac:spMkLst>
        </pc:spChg>
      </pc:sldChg>
      <pc:sldChg chg="modSp add del mod ord">
        <pc:chgData name="Valerija Mincicova" userId="4945e8054559a1d1" providerId="LiveId" clId="{09368795-E592-4998-933D-E89B0803C463}" dt="2023-11-01T05:57:24.928" v="585" actId="20577"/>
        <pc:sldMkLst>
          <pc:docMk/>
          <pc:sldMk cId="1540857447" sldId="425"/>
        </pc:sldMkLst>
        <pc:spChg chg="mod">
          <ac:chgData name="Valerija Mincicova" userId="4945e8054559a1d1" providerId="LiveId" clId="{09368795-E592-4998-933D-E89B0803C463}" dt="2023-11-01T05:44:34.020" v="251" actId="20577"/>
          <ac:spMkLst>
            <pc:docMk/>
            <pc:sldMk cId="1540857447" sldId="425"/>
            <ac:spMk id="6" creationId="{C949A022-17A1-4084-8155-C5F4728348DD}"/>
          </ac:spMkLst>
        </pc:spChg>
        <pc:spChg chg="mod">
          <ac:chgData name="Valerija Mincicova" userId="4945e8054559a1d1" providerId="LiveId" clId="{09368795-E592-4998-933D-E89B0803C463}" dt="2023-11-01T05:57:24.928" v="585" actId="20577"/>
          <ac:spMkLst>
            <pc:docMk/>
            <pc:sldMk cId="1540857447" sldId="425"/>
            <ac:spMk id="25" creationId="{244B267F-1C09-417D-8AB5-2DA6F34D736B}"/>
          </ac:spMkLst>
        </pc:spChg>
        <pc:spChg chg="mod">
          <ac:chgData name="Valerija Mincicova" userId="4945e8054559a1d1" providerId="LiveId" clId="{09368795-E592-4998-933D-E89B0803C463}" dt="2023-11-01T05:44:10.772" v="243" actId="20577"/>
          <ac:spMkLst>
            <pc:docMk/>
            <pc:sldMk cId="1540857447" sldId="425"/>
            <ac:spMk id="377" creationId="{D3EB14FA-EE48-46BB-A505-86EECC5A170E}"/>
          </ac:spMkLst>
        </pc:spChg>
        <pc:spChg chg="mod">
          <ac:chgData name="Valerija Mincicova" userId="4945e8054559a1d1" providerId="LiveId" clId="{09368795-E592-4998-933D-E89B0803C463}" dt="2023-11-01T05:44:19.316" v="247" actId="20577"/>
          <ac:spMkLst>
            <pc:docMk/>
            <pc:sldMk cId="1540857447" sldId="425"/>
            <ac:spMk id="379" creationId="{DBD239C4-8886-4593-8140-8789CE32932E}"/>
          </ac:spMkLst>
        </pc:spChg>
        <pc:spChg chg="mod">
          <ac:chgData name="Valerija Mincicova" userId="4945e8054559a1d1" providerId="LiveId" clId="{09368795-E592-4998-933D-E89B0803C463}" dt="2023-11-01T05:45:21.062" v="257" actId="20577"/>
          <ac:spMkLst>
            <pc:docMk/>
            <pc:sldMk cId="1540857447" sldId="425"/>
            <ac:spMk id="382" creationId="{62F9619C-9459-44F4-97A4-DC4D6F75BAB5}"/>
          </ac:spMkLst>
        </pc:spChg>
        <pc:spChg chg="mod">
          <ac:chgData name="Valerija Mincicova" userId="4945e8054559a1d1" providerId="LiveId" clId="{09368795-E592-4998-933D-E89B0803C463}" dt="2023-11-01T05:45:36.286" v="271" actId="20577"/>
          <ac:spMkLst>
            <pc:docMk/>
            <pc:sldMk cId="1540857447" sldId="425"/>
            <ac:spMk id="383" creationId="{1E824638-A5E2-4037-B5F9-BC944B48D902}"/>
          </ac:spMkLst>
        </pc:spChg>
        <pc:spChg chg="mod">
          <ac:chgData name="Valerija Mincicova" userId="4945e8054559a1d1" providerId="LiveId" clId="{09368795-E592-4998-933D-E89B0803C463}" dt="2023-11-01T05:45:43.389" v="274" actId="1076"/>
          <ac:spMkLst>
            <pc:docMk/>
            <pc:sldMk cId="1540857447" sldId="425"/>
            <ac:spMk id="386" creationId="{8276A8B4-D2E2-4B37-BA28-0CCA8D1751B3}"/>
          </ac:spMkLst>
        </pc:spChg>
        <pc:spChg chg="mod">
          <ac:chgData name="Valerija Mincicova" userId="4945e8054559a1d1" providerId="LiveId" clId="{09368795-E592-4998-933D-E89B0803C463}" dt="2023-11-01T05:43:54.258" v="199" actId="20577"/>
          <ac:spMkLst>
            <pc:docMk/>
            <pc:sldMk cId="1540857447" sldId="425"/>
            <ac:spMk id="539" creationId="{89A27354-3A30-46A1-822B-874410270517}"/>
          </ac:spMkLst>
        </pc:spChg>
        <pc:graphicFrameChg chg="modGraphic">
          <ac:chgData name="Valerija Mincicova" userId="4945e8054559a1d1" providerId="LiveId" clId="{09368795-E592-4998-933D-E89B0803C463}" dt="2023-11-01T05:46:46.683" v="320" actId="20577"/>
          <ac:graphicFrameMkLst>
            <pc:docMk/>
            <pc:sldMk cId="1540857447" sldId="425"/>
            <ac:graphicFrameMk id="24" creationId="{C69F0FD9-8302-4F12-943A-F911D83E62AF}"/>
          </ac:graphicFrameMkLst>
        </pc:graphicFrameChg>
      </pc:sldChg>
      <pc:sldChg chg="del">
        <pc:chgData name="Valerija Mincicova" userId="4945e8054559a1d1" providerId="LiveId" clId="{09368795-E592-4998-933D-E89B0803C463}" dt="2023-11-01T05:38:42.790" v="185" actId="47"/>
        <pc:sldMkLst>
          <pc:docMk/>
          <pc:sldMk cId="403033317" sldId="437"/>
        </pc:sldMkLst>
      </pc:sldChg>
      <pc:sldChg chg="add setBg">
        <pc:chgData name="Valerija Mincicova" userId="4945e8054559a1d1" providerId="LiveId" clId="{09368795-E592-4998-933D-E89B0803C463}" dt="2023-11-01T05:38:55.689" v="187"/>
        <pc:sldMkLst>
          <pc:docMk/>
          <pc:sldMk cId="4201494783" sldId="440"/>
        </pc:sldMkLst>
      </pc:sldChg>
      <pc:sldChg chg="add ord setBg">
        <pc:chgData name="Valerija Mincicova" userId="4945e8054559a1d1" providerId="LiveId" clId="{09368795-E592-4998-933D-E89B0803C463}" dt="2023-11-01T05:41:35.011" v="193"/>
        <pc:sldMkLst>
          <pc:docMk/>
          <pc:sldMk cId="881705952" sldId="450"/>
        </pc:sldMkLst>
      </pc:sldChg>
      <pc:sldChg chg="modSp add mod">
        <pc:chgData name="Valerija Mincicova" userId="4945e8054559a1d1" providerId="LiveId" clId="{09368795-E592-4998-933D-E89B0803C463}" dt="2023-11-01T05:56:53.043" v="583" actId="13926"/>
        <pc:sldMkLst>
          <pc:docMk/>
          <pc:sldMk cId="1598418023" sldId="453"/>
        </pc:sldMkLst>
        <pc:spChg chg="mod">
          <ac:chgData name="Valerija Mincicova" userId="4945e8054559a1d1" providerId="LiveId" clId="{09368795-E592-4998-933D-E89B0803C463}" dt="2023-11-01T05:56:53.043" v="583" actId="13926"/>
          <ac:spMkLst>
            <pc:docMk/>
            <pc:sldMk cId="1598418023" sldId="453"/>
            <ac:spMk id="9" creationId="{8B5AC606-B3AD-4682-ACDB-8ADA19B1DE6A}"/>
          </ac:spMkLst>
        </pc:spChg>
        <pc:spChg chg="mod">
          <ac:chgData name="Valerija Mincicova" userId="4945e8054559a1d1" providerId="LiveId" clId="{09368795-E592-4998-933D-E89B0803C463}" dt="2023-11-01T05:51:17.534" v="328" actId="20577"/>
          <ac:spMkLst>
            <pc:docMk/>
            <pc:sldMk cId="1598418023" sldId="453"/>
            <ac:spMk id="32" creationId="{452F4A44-1DCB-48D0-93DE-F01E7CD5F7C1}"/>
          </ac:spMkLst>
        </pc:spChg>
      </pc:sldChg>
      <pc:sldChg chg="add del setBg">
        <pc:chgData name="Valerija Mincicova" userId="4945e8054559a1d1" providerId="LiveId" clId="{09368795-E592-4998-933D-E89B0803C463}" dt="2023-11-01T05:59:43.633" v="638" actId="47"/>
        <pc:sldMkLst>
          <pc:docMk/>
          <pc:sldMk cId="1873811307" sldId="454"/>
        </pc:sldMkLst>
      </pc:sldChg>
      <pc:sldChg chg="add setBg">
        <pc:chgData name="Valerija Mincicova" userId="4945e8054559a1d1" providerId="LiveId" clId="{09368795-E592-4998-933D-E89B0803C463}" dt="2023-11-01T05:53:24.393" v="522"/>
        <pc:sldMkLst>
          <pc:docMk/>
          <pc:sldMk cId="3919478377" sldId="455"/>
        </pc:sldMkLst>
      </pc:sldChg>
      <pc:sldChg chg="modSp add mod setBg">
        <pc:chgData name="Valerija Mincicova" userId="4945e8054559a1d1" providerId="LiveId" clId="{09368795-E592-4998-933D-E89B0803C463}" dt="2023-11-01T05:59:19.420" v="635" actId="20577"/>
        <pc:sldMkLst>
          <pc:docMk/>
          <pc:sldMk cId="3106469808" sldId="456"/>
        </pc:sldMkLst>
        <pc:spChg chg="mod">
          <ac:chgData name="Valerija Mincicova" userId="4945e8054559a1d1" providerId="LiveId" clId="{09368795-E592-4998-933D-E89B0803C463}" dt="2023-11-01T05:58:20.785" v="626" actId="20577"/>
          <ac:spMkLst>
            <pc:docMk/>
            <pc:sldMk cId="3106469808" sldId="456"/>
            <ac:spMk id="9" creationId="{47A737B7-D4A5-4257-8D60-7581741BDBD4}"/>
          </ac:spMkLst>
        </pc:spChg>
        <pc:spChg chg="mod">
          <ac:chgData name="Valerija Mincicova" userId="4945e8054559a1d1" providerId="LiveId" clId="{09368795-E592-4998-933D-E89B0803C463}" dt="2023-11-01T05:58:39.605" v="629" actId="1076"/>
          <ac:spMkLst>
            <pc:docMk/>
            <pc:sldMk cId="3106469808" sldId="456"/>
            <ac:spMk id="11" creationId="{2B48408C-65C6-4230-B06E-D915EA0CA330}"/>
          </ac:spMkLst>
        </pc:spChg>
        <pc:spChg chg="mod">
          <ac:chgData name="Valerija Mincicova" userId="4945e8054559a1d1" providerId="LiveId" clId="{09368795-E592-4998-933D-E89B0803C463}" dt="2023-11-01T05:58:43.092" v="630" actId="1076"/>
          <ac:spMkLst>
            <pc:docMk/>
            <pc:sldMk cId="3106469808" sldId="456"/>
            <ac:spMk id="12" creationId="{E8D1660D-B0CB-493C-9FB2-FADADC1166DB}"/>
          </ac:spMkLst>
        </pc:spChg>
        <pc:spChg chg="mod">
          <ac:chgData name="Valerija Mincicova" userId="4945e8054559a1d1" providerId="LiveId" clId="{09368795-E592-4998-933D-E89B0803C463}" dt="2023-11-01T05:59:19.420" v="635" actId="20577"/>
          <ac:spMkLst>
            <pc:docMk/>
            <pc:sldMk cId="3106469808" sldId="456"/>
            <ac:spMk id="13" creationId="{61A44A34-08A6-43E4-B811-C1DA9F2945A2}"/>
          </ac:spMkLst>
        </pc:spChg>
        <pc:spChg chg="mod">
          <ac:chgData name="Valerija Mincicova" userId="4945e8054559a1d1" providerId="LiveId" clId="{09368795-E592-4998-933D-E89B0803C463}" dt="2023-11-01T05:59:08.331" v="633" actId="1076"/>
          <ac:spMkLst>
            <pc:docMk/>
            <pc:sldMk cId="3106469808" sldId="456"/>
            <ac:spMk id="15" creationId="{8978E14E-1978-48D2-925F-D9B6B9AEC8DC}"/>
          </ac:spMkLst>
        </pc:spChg>
        <pc:spChg chg="mod">
          <ac:chgData name="Valerija Mincicova" userId="4945e8054559a1d1" providerId="LiveId" clId="{09368795-E592-4998-933D-E89B0803C463}" dt="2023-11-01T05:59:13.052" v="634" actId="14100"/>
          <ac:spMkLst>
            <pc:docMk/>
            <pc:sldMk cId="3106469808" sldId="456"/>
            <ac:spMk id="18" creationId="{A23504B2-EEB2-48C5-AFB6-327DB4CD1693}"/>
          </ac:spMkLst>
        </pc:spChg>
        <pc:spChg chg="mod">
          <ac:chgData name="Valerija Mincicova" userId="4945e8054559a1d1" providerId="LiveId" clId="{09368795-E592-4998-933D-E89B0803C463}" dt="2023-11-01T05:58:47.339" v="631" actId="14100"/>
          <ac:spMkLst>
            <pc:docMk/>
            <pc:sldMk cId="3106469808" sldId="456"/>
            <ac:spMk id="19" creationId="{D76FBA33-D28F-4F99-BE89-6D15CE1E96BC}"/>
          </ac:spMkLst>
        </pc:spChg>
      </pc:sldChg>
      <pc:sldChg chg="modSp add mod setBg">
        <pc:chgData name="Valerija Mincicova" userId="4945e8054559a1d1" providerId="LiveId" clId="{09368795-E592-4998-933D-E89B0803C463}" dt="2023-11-01T05:59:30.400" v="637" actId="1076"/>
        <pc:sldMkLst>
          <pc:docMk/>
          <pc:sldMk cId="0" sldId="457"/>
        </pc:sldMkLst>
        <pc:picChg chg="mod">
          <ac:chgData name="Valerija Mincicova" userId="4945e8054559a1d1" providerId="LiveId" clId="{09368795-E592-4998-933D-E89B0803C463}" dt="2023-11-01T05:59:30.400" v="637" actId="1076"/>
          <ac:picMkLst>
            <pc:docMk/>
            <pc:sldMk cId="0" sldId="457"/>
            <ac:picMk id="23" creationId="{01452F98-305D-4224-8ACA-7FDF1726532B}"/>
          </ac:picMkLst>
        </pc:picChg>
        <pc:picChg chg="mod">
          <ac:chgData name="Valerija Mincicova" userId="4945e8054559a1d1" providerId="LiveId" clId="{09368795-E592-4998-933D-E89B0803C463}" dt="2023-11-01T05:59:28.508" v="636" actId="1076"/>
          <ac:picMkLst>
            <pc:docMk/>
            <pc:sldMk cId="0" sldId="457"/>
            <ac:picMk id="1026" creationId="{FDDBB486-FF15-4E1F-94C2-30091DEBF2B6}"/>
          </ac:picMkLst>
        </pc:picChg>
      </pc:sldChg>
      <pc:sldMasterChg chg="delSldLayout">
        <pc:chgData name="Valerija Mincicova" userId="4945e8054559a1d1" providerId="LiveId" clId="{09368795-E592-4998-933D-E89B0803C463}" dt="2023-11-01T05:38:43.439" v="186" actId="47"/>
        <pc:sldMasterMkLst>
          <pc:docMk/>
          <pc:sldMasterMk cId="1008804487" sldId="2147483648"/>
        </pc:sldMasterMkLst>
        <pc:sldLayoutChg chg="del">
          <pc:chgData name="Valerija Mincicova" userId="4945e8054559a1d1" providerId="LiveId" clId="{09368795-E592-4998-933D-E89B0803C463}" dt="2023-11-01T05:38:43.439" v="186" actId="47"/>
          <pc:sldLayoutMkLst>
            <pc:docMk/>
            <pc:sldMasterMk cId="1008804487" sldId="2147483648"/>
            <pc:sldLayoutMk cId="1351286206" sldId="2147483660"/>
          </pc:sldLayoutMkLst>
        </pc:sldLayoutChg>
      </pc:sldMasterChg>
      <pc:sldMasterChg chg="modSldLayout">
        <pc:chgData name="Valerija Mincicova" userId="4945e8054559a1d1" providerId="LiveId" clId="{09368795-E592-4998-933D-E89B0803C463}" dt="2023-11-01T05:54:20.975" v="524"/>
        <pc:sldMasterMkLst>
          <pc:docMk/>
          <pc:sldMasterMk cId="1169313040" sldId="2147483662"/>
        </pc:sldMasterMkLst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589855257" sldId="2147483664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589855257" sldId="2147483664"/>
              <ac:spMk id="9" creationId="{92C94130-AD69-0775-1C72-07BFF75C523D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589855257" sldId="2147483664"/>
              <ac:picMk id="7" creationId="{0F3141C3-0002-B89A-BD21-BB8DC75FCDA0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589855257" sldId="2147483664"/>
              <ac:picMk id="8" creationId="{9522F1AF-9F8B-C9BE-7F1B-C22564B603CC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2166389280" sldId="2147483665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2166389280" sldId="2147483665"/>
              <ac:spMk id="8" creationId="{1AD878EE-1FBF-C085-164B-3D25CD9368E7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2166389280" sldId="2147483665"/>
              <ac:picMk id="7" creationId="{657BA002-5C64-4AD0-D3AA-8654878869C8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2166389280" sldId="2147483665"/>
              <ac:picMk id="9" creationId="{3727795A-5697-39B7-5C37-AC213EC4981D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1804549776" sldId="2147483666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1804549776" sldId="2147483666"/>
              <ac:spMk id="8" creationId="{92FBBF4E-5D86-479E-6E6C-0FDA15B268DF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1804549776" sldId="2147483666"/>
              <ac:picMk id="9" creationId="{16D7084E-7719-891E-557D-9C83366492FC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1804549776" sldId="2147483666"/>
              <ac:picMk id="10" creationId="{CDB9639E-7FFB-6CF5-5B60-8AC207754685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3737564542" sldId="2147483667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3737564542" sldId="2147483667"/>
              <ac:spMk id="12" creationId="{994C05D8-612E-A089-B37B-51B30A168854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3737564542" sldId="2147483667"/>
              <ac:picMk id="10" creationId="{F065CC52-7C9F-F31C-2F0F-2869DFCB499E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3737564542" sldId="2147483667"/>
              <ac:picMk id="11" creationId="{23D72046-E6F8-5EA8-507B-ADDC73B7B6B9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3414080472" sldId="2147483668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3414080472" sldId="2147483668"/>
              <ac:spMk id="8" creationId="{EFCD459C-F35D-40A1-2718-C9BDCCDA8D1E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3414080472" sldId="2147483668"/>
              <ac:picMk id="6" creationId="{70949B1E-BE30-BBCC-E61D-4125AAFB6468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3414080472" sldId="2147483668"/>
              <ac:picMk id="7" creationId="{D84E0CF1-B42B-DD67-12BA-8E17873D8F9A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1968140096" sldId="2147483670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1968140096" sldId="2147483670"/>
              <ac:spMk id="8" creationId="{90E1182D-8317-97F6-3EB0-4154550C0B83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1968140096" sldId="2147483670"/>
              <ac:picMk id="9" creationId="{43143F5C-7312-1A71-7F23-CFDCEA6F9A7E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1968140096" sldId="2147483670"/>
              <ac:picMk id="10" creationId="{2EE44DB9-DBFB-0FC1-741D-D3D797E8083C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2340313162" sldId="2147483671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2340313162" sldId="2147483671"/>
              <ac:spMk id="8" creationId="{8CFB5B2F-3E79-3DE1-CF55-D93CAEDB131A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2340313162" sldId="2147483671"/>
              <ac:picMk id="9" creationId="{84B92EA9-9A5E-AE85-3D73-D990ED160462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2340313162" sldId="2147483671"/>
              <ac:picMk id="10" creationId="{93851F14-0C6F-23B8-76D4-A3BAF6DCE519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2727207927" sldId="2147483678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2727207927" sldId="2147483678"/>
              <ac:spMk id="9" creationId="{8E13C6EF-F423-2174-20DB-A6649FB6EE7D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2727207927" sldId="2147483678"/>
              <ac:picMk id="7" creationId="{276282C1-824B-8034-7EEC-4CD0A437D5C8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2727207927" sldId="2147483678"/>
              <ac:picMk id="8" creationId="{FE596611-3D38-2E9F-616E-F5D3F44C27FA}"/>
            </ac:picMkLst>
          </pc:picChg>
        </pc:sldLayoutChg>
        <pc:sldLayoutChg chg="addSp">
          <pc:chgData name="Valerija Mincicova" userId="4945e8054559a1d1" providerId="LiveId" clId="{09368795-E592-4998-933D-E89B0803C463}" dt="2023-11-01T05:54:20.975" v="524"/>
          <pc:sldLayoutMkLst>
            <pc:docMk/>
            <pc:sldMasterMk cId="1169313040" sldId="2147483662"/>
            <pc:sldLayoutMk cId="4020808744" sldId="2147483679"/>
          </pc:sldLayoutMkLst>
          <pc:spChg chg="add">
            <ac:chgData name="Valerija Mincicova" userId="4945e8054559a1d1" providerId="LiveId" clId="{09368795-E592-4998-933D-E89B0803C463}" dt="2023-11-01T05:54:20.975" v="524"/>
            <ac:spMkLst>
              <pc:docMk/>
              <pc:sldMasterMk cId="1169313040" sldId="2147483662"/>
              <pc:sldLayoutMk cId="4020808744" sldId="2147483679"/>
              <ac:spMk id="9" creationId="{E03D85C6-EAD4-A106-51F6-E08C03A18690}"/>
            </ac:spMkLst>
          </pc:sp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4020808744" sldId="2147483679"/>
              <ac:picMk id="7" creationId="{D73FDE77-F505-520B-F8D1-9AFCAA7B7CB2}"/>
            </ac:picMkLst>
          </pc:picChg>
          <pc:picChg chg="add">
            <ac:chgData name="Valerija Mincicova" userId="4945e8054559a1d1" providerId="LiveId" clId="{09368795-E592-4998-933D-E89B0803C463}" dt="2023-11-01T05:54:20.975" v="524"/>
            <ac:picMkLst>
              <pc:docMk/>
              <pc:sldMasterMk cId="1169313040" sldId="2147483662"/>
              <pc:sldLayoutMk cId="4020808744" sldId="2147483679"/>
              <ac:picMk id="8" creationId="{708437C5-2083-29BE-EE5B-65EDA841EC3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19722207805045"/>
          <c:y val="2.7517198248905566E-2"/>
          <c:w val="0.42617126612097156"/>
          <c:h val="0.94496560350218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66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63888888888888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41-4D80-B995-42895EC00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Лист1!$B$78:$B$89</c:f>
              <c:strCache>
                <c:ptCount val="12"/>
                <c:pt idx="0">
                  <c:v>Сбережения и инвестиции</c:v>
                </c:pt>
                <c:pt idx="1">
                  <c:v>Финансовая безопасность и мошенничество</c:v>
                </c:pt>
                <c:pt idx="2">
                  <c:v>Предпринимательство</c:v>
                </c:pt>
                <c:pt idx="3">
                  <c:v>Цифровая экономика</c:v>
                </c:pt>
                <c:pt idx="4">
                  <c:v>Личные финансы</c:v>
                </c:pt>
                <c:pt idx="5">
                  <c:v>Меры социальной поддержки</c:v>
                </c:pt>
                <c:pt idx="6">
                  <c:v>Налогообложение</c:v>
                </c:pt>
                <c:pt idx="7">
                  <c:v>Пенсионное обеспечение</c:v>
                </c:pt>
                <c:pt idx="8">
                  <c:v>Кредиты и займы</c:v>
                </c:pt>
                <c:pt idx="9">
                  <c:v>Государственные и мировые финансы</c:v>
                </c:pt>
                <c:pt idx="10">
                  <c:v>Защита прав потребителей финансовых услуг</c:v>
                </c:pt>
                <c:pt idx="11">
                  <c:v>Страхование</c:v>
                </c:pt>
              </c:strCache>
            </c:strRef>
          </c:cat>
          <c:val>
            <c:numRef>
              <c:f>Лист1!$E$78:$E$89</c:f>
              <c:numCache>
                <c:formatCode>0.0%</c:formatCode>
                <c:ptCount val="12"/>
                <c:pt idx="0">
                  <c:v>0.23280423280423279</c:v>
                </c:pt>
                <c:pt idx="1">
                  <c:v>0.12037037037037036</c:v>
                </c:pt>
                <c:pt idx="2">
                  <c:v>0.10846560846560846</c:v>
                </c:pt>
                <c:pt idx="3">
                  <c:v>0.10317460317460317</c:v>
                </c:pt>
                <c:pt idx="4">
                  <c:v>9.9867724867724869E-2</c:v>
                </c:pt>
                <c:pt idx="5">
                  <c:v>9.3253968253968256E-2</c:v>
                </c:pt>
                <c:pt idx="6">
                  <c:v>8.1349206349206352E-2</c:v>
                </c:pt>
                <c:pt idx="7">
                  <c:v>7.8042328042328038E-2</c:v>
                </c:pt>
                <c:pt idx="8">
                  <c:v>3.5052910052910051E-2</c:v>
                </c:pt>
                <c:pt idx="9">
                  <c:v>2.6455026455026454E-2</c:v>
                </c:pt>
                <c:pt idx="10">
                  <c:v>1.2566137566137565E-2</c:v>
                </c:pt>
                <c:pt idx="11">
                  <c:v>8.5978835978835974E-3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1-4D80-B995-42895EC003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8998528"/>
        <c:axId val="199286080"/>
      </c:barChart>
      <c:catAx>
        <c:axId val="198998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286080"/>
        <c:crosses val="autoZero"/>
        <c:auto val="1"/>
        <c:lblAlgn val="ctr"/>
        <c:lblOffset val="100"/>
        <c:noMultiLvlLbl val="0"/>
      </c:catAx>
      <c:valAx>
        <c:axId val="1992860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989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Book Antiqua" panose="0204060205030503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0.01209</cdr:x>
      <cdr:y>0.0397</cdr:y>
    </cdr:from>
    <cdr:to>
      <cdr:x>0.06043</cdr:x>
      <cdr:y>0.0942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189" y="201529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0.06698</cdr:x>
      <cdr:y>0.06304</cdr:y>
    </cdr:from>
    <cdr:to>
      <cdr:x>0.19711</cdr:x>
      <cdr:y>0.06304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D4683702-62DA-4E2E-B594-D58F5E5230B7}"/>
            </a:ext>
          </a:extLst>
        </cdr:cNvPr>
        <cdr:cNvCxnSpPr/>
      </cdr:nvCxnSpPr>
      <cdr:spPr>
        <a:xfrm xmlns:a="http://schemas.openxmlformats.org/drawingml/2006/main">
          <a:off x="400050" y="320040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0.01294</cdr:x>
      <cdr:y>0.1195</cdr:y>
    </cdr:from>
    <cdr:to>
      <cdr:x>0.06128</cdr:x>
      <cdr:y>0.174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7269" y="606659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2</a:t>
          </a:r>
        </a:p>
      </cdr:txBody>
    </cdr:sp>
  </cdr:relSizeAnchor>
  <cdr:relSizeAnchor xmlns:cdr="http://schemas.openxmlformats.org/drawingml/2006/chartDrawing">
    <cdr:from>
      <cdr:x>0.06783</cdr:x>
      <cdr:y>0.14284</cdr:y>
    </cdr:from>
    <cdr:to>
      <cdr:x>0.19796</cdr:x>
      <cdr:y>0.14284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xmlns="" id="{2A1F47D9-25A4-4571-B2AA-572660A1386F}"/>
            </a:ext>
          </a:extLst>
        </cdr:cNvPr>
        <cdr:cNvCxnSpPr/>
      </cdr:nvCxnSpPr>
      <cdr:spPr>
        <a:xfrm xmlns:a="http://schemas.openxmlformats.org/drawingml/2006/main">
          <a:off x="405130" y="725170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0.01301</cdr:x>
      <cdr:y>0.20055</cdr:y>
    </cdr:from>
    <cdr:to>
      <cdr:x>0.06135</cdr:x>
      <cdr:y>0.25505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7683" y="1018139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3</a:t>
          </a:r>
        </a:p>
      </cdr:txBody>
    </cdr:sp>
  </cdr:relSizeAnchor>
  <cdr:relSizeAnchor xmlns:cdr="http://schemas.openxmlformats.org/drawingml/2006/chartDrawing">
    <cdr:from>
      <cdr:x>0.0679</cdr:x>
      <cdr:y>0.22389</cdr:y>
    </cdr:from>
    <cdr:to>
      <cdr:x>0.19803</cdr:x>
      <cdr:y>0.22389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xmlns="" id="{F9685A1E-9538-49B3-84E9-2881E824B67D}"/>
            </a:ext>
          </a:extLst>
        </cdr:cNvPr>
        <cdr:cNvCxnSpPr/>
      </cdr:nvCxnSpPr>
      <cdr:spPr>
        <a:xfrm xmlns:a="http://schemas.openxmlformats.org/drawingml/2006/main">
          <a:off x="405544" y="1136650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0.014</cdr:x>
      <cdr:y>0.28152</cdr:y>
    </cdr:from>
    <cdr:to>
      <cdr:x>0.06234</cdr:x>
      <cdr:y>0.33602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83604" y="1429206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4</a:t>
          </a:r>
        </a:p>
      </cdr:txBody>
    </cdr:sp>
  </cdr:relSizeAnchor>
  <cdr:relSizeAnchor xmlns:cdr="http://schemas.openxmlformats.org/drawingml/2006/chartDrawing">
    <cdr:from>
      <cdr:x>0.06889</cdr:x>
      <cdr:y>0.30486</cdr:y>
    </cdr:from>
    <cdr:to>
      <cdr:x>0.19902</cdr:x>
      <cdr:y>0.30486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xmlns="" id="{F6B3650C-9ED3-4728-93B2-D7CF059E34C6}"/>
            </a:ext>
          </a:extLst>
        </cdr:cNvPr>
        <cdr:cNvCxnSpPr/>
      </cdr:nvCxnSpPr>
      <cdr:spPr>
        <a:xfrm xmlns:a="http://schemas.openxmlformats.org/drawingml/2006/main">
          <a:off x="411465" y="1547717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0.01506</cdr:x>
      <cdr:y>0.36031</cdr:y>
    </cdr:from>
    <cdr:to>
      <cdr:x>0.0634</cdr:x>
      <cdr:y>0.41482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89938" y="1829256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chemeClr val="accent6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5</a:t>
          </a:r>
        </a:p>
      </cdr:txBody>
    </cdr:sp>
  </cdr:relSizeAnchor>
  <cdr:relSizeAnchor xmlns:cdr="http://schemas.openxmlformats.org/drawingml/2006/chartDrawing">
    <cdr:from>
      <cdr:x>0.06995</cdr:x>
      <cdr:y>0.38366</cdr:y>
    </cdr:from>
    <cdr:to>
      <cdr:x>0.20008</cdr:x>
      <cdr:y>0.38366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xmlns="" id="{0F16EF99-D649-443E-9ED3-39252ECA6B6E}"/>
            </a:ext>
          </a:extLst>
        </cdr:cNvPr>
        <cdr:cNvCxnSpPr/>
      </cdr:nvCxnSpPr>
      <cdr:spPr>
        <a:xfrm xmlns:a="http://schemas.openxmlformats.org/drawingml/2006/main">
          <a:off x="417799" y="1947767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0.01619</cdr:x>
      <cdr:y>0.43759</cdr:y>
    </cdr:from>
    <cdr:to>
      <cdr:x>0.06453</cdr:x>
      <cdr:y>0.4921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96671" y="2221579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accent5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6</a:t>
          </a:r>
        </a:p>
      </cdr:txBody>
    </cdr:sp>
  </cdr:relSizeAnchor>
  <cdr:relSizeAnchor xmlns:cdr="http://schemas.openxmlformats.org/drawingml/2006/chartDrawing">
    <cdr:from>
      <cdr:x>0.07108</cdr:x>
      <cdr:y>0.46094</cdr:y>
    </cdr:from>
    <cdr:to>
      <cdr:x>0.16324</cdr:x>
      <cdr:y>0.46094</cdr:y>
    </cdr:to>
    <cdr:cxnSp macro="">
      <cdr:nvCxnSpPr>
        <cdr:cNvPr id="15" name="Прямая соединительная линия 14">
          <a:extLst xmlns:a="http://schemas.openxmlformats.org/drawingml/2006/main">
            <a:ext uri="{FF2B5EF4-FFF2-40B4-BE49-F238E27FC236}">
              <a16:creationId xmlns:a16="http://schemas.microsoft.com/office/drawing/2014/main" xmlns="" id="{FFB2F3CB-524E-4BCD-8591-B0FD6D451C39}"/>
            </a:ext>
          </a:extLst>
        </cdr:cNvPr>
        <cdr:cNvCxnSpPr/>
      </cdr:nvCxnSpPr>
      <cdr:spPr>
        <a:xfrm xmlns:a="http://schemas.openxmlformats.org/drawingml/2006/main">
          <a:off x="424532" y="2340090"/>
          <a:ext cx="55046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0.01646</cdr:x>
      <cdr:y>0.51732</cdr:y>
    </cdr:from>
    <cdr:to>
      <cdr:x>0.06481</cdr:x>
      <cdr:y>0.57183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98310" y="2626340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accent5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7</a:t>
          </a:r>
        </a:p>
      </cdr:txBody>
    </cdr:sp>
  </cdr:relSizeAnchor>
  <cdr:relSizeAnchor xmlns:cdr="http://schemas.openxmlformats.org/drawingml/2006/chartDrawing">
    <cdr:from>
      <cdr:x>0.07135</cdr:x>
      <cdr:y>0.54066</cdr:y>
    </cdr:from>
    <cdr:to>
      <cdr:x>0.16351</cdr:x>
      <cdr:y>0.54066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xmlns="" id="{01BAA5A1-F362-4A90-AB8B-90116FAAF8BD}"/>
            </a:ext>
          </a:extLst>
        </cdr:cNvPr>
        <cdr:cNvCxnSpPr/>
      </cdr:nvCxnSpPr>
      <cdr:spPr>
        <a:xfrm xmlns:a="http://schemas.openxmlformats.org/drawingml/2006/main">
          <a:off x="426171" y="2744851"/>
          <a:ext cx="55046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0.01646</cdr:x>
      <cdr:y>0.59672</cdr:y>
    </cdr:from>
    <cdr:to>
      <cdr:x>0.06481</cdr:x>
      <cdr:y>0.65123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98310" y="3029462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accent5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8</a:t>
          </a:r>
        </a:p>
      </cdr:txBody>
    </cdr:sp>
  </cdr:relSizeAnchor>
  <cdr:relSizeAnchor xmlns:cdr="http://schemas.openxmlformats.org/drawingml/2006/chartDrawing">
    <cdr:from>
      <cdr:x>0.07135</cdr:x>
      <cdr:y>0.62007</cdr:y>
    </cdr:from>
    <cdr:to>
      <cdr:x>0.16351</cdr:x>
      <cdr:y>0.62007</cdr:y>
    </cdr:to>
    <cdr:cxnSp macro="">
      <cdr:nvCxnSpPr>
        <cdr:cNvPr id="20" name="Прямая соединительная линия 19">
          <a:extLst xmlns:a="http://schemas.openxmlformats.org/drawingml/2006/main">
            <a:ext uri="{FF2B5EF4-FFF2-40B4-BE49-F238E27FC236}">
              <a16:creationId xmlns:a16="http://schemas.microsoft.com/office/drawing/2014/main" xmlns="" id="{AE289E9B-E4E6-4D90-B267-901C7D544EA4}"/>
            </a:ext>
          </a:extLst>
        </cdr:cNvPr>
        <cdr:cNvCxnSpPr/>
      </cdr:nvCxnSpPr>
      <cdr:spPr>
        <a:xfrm xmlns:a="http://schemas.openxmlformats.org/drawingml/2006/main">
          <a:off x="426171" y="3147973"/>
          <a:ext cx="55046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0.01838</cdr:x>
      <cdr:y>0.67645</cdr:y>
    </cdr:from>
    <cdr:to>
      <cdr:x>0.06673</cdr:x>
      <cdr:y>0.73096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109781" y="3434224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rgbClr val="941651">
            <a:alpha val="16863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rPr>
            <a:t>9</a:t>
          </a:r>
        </a:p>
      </cdr:txBody>
    </cdr:sp>
  </cdr:relSizeAnchor>
  <cdr:relSizeAnchor xmlns:cdr="http://schemas.openxmlformats.org/drawingml/2006/chartDrawing">
    <cdr:from>
      <cdr:x>0.07327</cdr:x>
      <cdr:y>0.69979</cdr:y>
    </cdr:from>
    <cdr:to>
      <cdr:x>0.16543</cdr:x>
      <cdr:y>0.69979</cdr:y>
    </cdr:to>
    <cdr:cxnSp macro="">
      <cdr:nvCxnSpPr>
        <cdr:cNvPr id="22" name="Прямая соединительная линия 21">
          <a:extLst xmlns:a="http://schemas.openxmlformats.org/drawingml/2006/main">
            <a:ext uri="{FF2B5EF4-FFF2-40B4-BE49-F238E27FC236}">
              <a16:creationId xmlns:a16="http://schemas.microsoft.com/office/drawing/2014/main" xmlns="" id="{9996EFB6-93CD-43A5-B5B3-7BCF07BCC84D}"/>
            </a:ext>
          </a:extLst>
        </cdr:cNvPr>
        <cdr:cNvCxnSpPr/>
      </cdr:nvCxnSpPr>
      <cdr:spPr>
        <a:xfrm xmlns:a="http://schemas.openxmlformats.org/drawingml/2006/main">
          <a:off x="437642" y="3552735"/>
          <a:ext cx="55046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0.01673</cdr:x>
      <cdr:y>0.75392</cdr:y>
    </cdr:from>
    <cdr:to>
      <cdr:x>0.06508</cdr:x>
      <cdr:y>0.80843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99950" y="3827514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rgbClr val="941651">
            <a:alpha val="16863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cdr:txBody>
    </cdr:sp>
  </cdr:relSizeAnchor>
  <cdr:relSizeAnchor xmlns:cdr="http://schemas.openxmlformats.org/drawingml/2006/chartDrawing">
    <cdr:from>
      <cdr:x>0.02027</cdr:x>
      <cdr:y>0.91647</cdr:y>
    </cdr:from>
    <cdr:to>
      <cdr:x>0.06862</cdr:x>
      <cdr:y>0.97098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121073" y="4652754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rgbClr val="941651">
            <a:alpha val="16863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cdr:txBody>
    </cdr:sp>
  </cdr:relSizeAnchor>
  <cdr:relSizeAnchor xmlns:cdr="http://schemas.openxmlformats.org/drawingml/2006/chartDrawing">
    <cdr:from>
      <cdr:x>0.07516</cdr:x>
      <cdr:y>0.93981</cdr:y>
    </cdr:from>
    <cdr:to>
      <cdr:x>0.20529</cdr:x>
      <cdr:y>0.93981</cdr:y>
    </cdr:to>
    <cdr:cxnSp macro="">
      <cdr:nvCxnSpPr>
        <cdr:cNvPr id="31" name="Прямая соединительная линия 30">
          <a:extLst xmlns:a="http://schemas.openxmlformats.org/drawingml/2006/main">
            <a:ext uri="{FF2B5EF4-FFF2-40B4-BE49-F238E27FC236}">
              <a16:creationId xmlns:a16="http://schemas.microsoft.com/office/drawing/2014/main" xmlns="" id="{48B674D2-97BD-4871-8129-C5E83690EAFF}"/>
            </a:ext>
          </a:extLst>
        </cdr:cNvPr>
        <cdr:cNvCxnSpPr/>
      </cdr:nvCxnSpPr>
      <cdr:spPr>
        <a:xfrm xmlns:a="http://schemas.openxmlformats.org/drawingml/2006/main">
          <a:off x="448934" y="4771265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0.01862</cdr:x>
      <cdr:y>0.84094</cdr:y>
    </cdr:from>
    <cdr:to>
      <cdr:x>0.06697</cdr:x>
      <cdr:y>0.89545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111241" y="4269295"/>
          <a:ext cx="288758" cy="276726"/>
        </a:xfrm>
        <a:prstGeom xmlns:a="http://schemas.openxmlformats.org/drawingml/2006/main" prst="rect">
          <a:avLst/>
        </a:prstGeom>
        <a:solidFill xmlns:a="http://schemas.openxmlformats.org/drawingml/2006/main">
          <a:srgbClr val="941651">
            <a:alpha val="16863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cdr:txBody>
    </cdr:sp>
  </cdr:relSizeAnchor>
  <cdr:relSizeAnchor xmlns:cdr="http://schemas.openxmlformats.org/drawingml/2006/chartDrawing">
    <cdr:from>
      <cdr:x>0.07352</cdr:x>
      <cdr:y>0.86428</cdr:y>
    </cdr:from>
    <cdr:to>
      <cdr:x>0.20365</cdr:x>
      <cdr:y>0.86428</cdr:y>
    </cdr:to>
    <cdr:cxnSp macro="">
      <cdr:nvCxnSpPr>
        <cdr:cNvPr id="33" name="Прямая соединительная линия 32">
          <a:extLst xmlns:a="http://schemas.openxmlformats.org/drawingml/2006/main">
            <a:ext uri="{FF2B5EF4-FFF2-40B4-BE49-F238E27FC236}">
              <a16:creationId xmlns:a16="http://schemas.microsoft.com/office/drawing/2014/main" xmlns="" id="{39B8CBFB-BD96-4A81-B969-5320E2645C9D}"/>
            </a:ext>
          </a:extLst>
        </cdr:cNvPr>
        <cdr:cNvCxnSpPr/>
      </cdr:nvCxnSpPr>
      <cdr:spPr>
        <a:xfrm xmlns:a="http://schemas.openxmlformats.org/drawingml/2006/main">
          <a:off x="439102" y="4387806"/>
          <a:ext cx="77724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0.01306</cdr:x>
      <cdr:y>0.83859</cdr:y>
    </cdr:from>
    <cdr:to>
      <cdr:x>0.08974</cdr:x>
      <cdr:y>0.89669</cdr:y>
    </cdr:to>
    <cdr:sp macro="" textlink="">
      <cdr:nvSpPr>
        <cdr:cNvPr id="34" name="Надпись 33"/>
        <cdr:cNvSpPr txBox="1"/>
      </cdr:nvSpPr>
      <cdr:spPr>
        <a:xfrm xmlns:a="http://schemas.openxmlformats.org/drawingml/2006/main">
          <a:off x="78007" y="4257375"/>
          <a:ext cx="458019" cy="29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>
              <a:latin typeface="Book Antiqua" panose="02040602050305030304" pitchFamily="18" charset="0"/>
            </a:rPr>
            <a:t>11</a:t>
          </a:r>
        </a:p>
      </cdr:txBody>
    </cdr:sp>
  </cdr:relSizeAnchor>
  <cdr:relSizeAnchor xmlns:cdr="http://schemas.openxmlformats.org/drawingml/2006/chartDrawing">
    <cdr:from>
      <cdr:x>0.0118</cdr:x>
      <cdr:y>0.75176</cdr:y>
    </cdr:from>
    <cdr:to>
      <cdr:x>0.10234</cdr:x>
      <cdr:y>0.80986</cdr:y>
    </cdr:to>
    <cdr:sp macro="" textlink="">
      <cdr:nvSpPr>
        <cdr:cNvPr id="35" name="Надпись 1"/>
        <cdr:cNvSpPr txBox="1"/>
      </cdr:nvSpPr>
      <cdr:spPr>
        <a:xfrm xmlns:a="http://schemas.openxmlformats.org/drawingml/2006/main">
          <a:off x="70464" y="3816555"/>
          <a:ext cx="540775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latin typeface="Book Antiqua" panose="02040602050305030304" pitchFamily="18" charset="0"/>
            </a:rPr>
            <a:t>10</a:t>
          </a:r>
        </a:p>
      </cdr:txBody>
    </cdr:sp>
  </cdr:relSizeAnchor>
  <cdr:relSizeAnchor xmlns:cdr="http://schemas.openxmlformats.org/drawingml/2006/chartDrawing">
    <cdr:from>
      <cdr:x>0.01509</cdr:x>
      <cdr:y>0.91251</cdr:y>
    </cdr:from>
    <cdr:to>
      <cdr:x>0.10563</cdr:x>
      <cdr:y>0.97061</cdr:y>
    </cdr:to>
    <cdr:sp macro="" textlink="">
      <cdr:nvSpPr>
        <cdr:cNvPr id="36" name="Надпись 1"/>
        <cdr:cNvSpPr txBox="1"/>
      </cdr:nvSpPr>
      <cdr:spPr>
        <a:xfrm xmlns:a="http://schemas.openxmlformats.org/drawingml/2006/main">
          <a:off x="90128" y="4632632"/>
          <a:ext cx="540775" cy="294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>
              <a:latin typeface="Book Antiqua" panose="02040602050305030304" pitchFamily="18" charset="0"/>
            </a:rPr>
            <a:t>12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CBAA-BD22-4057-9D2B-A25D0DE68750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322C-D2A2-4017-880A-3F2EA9187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322C-D2A2-4017-880A-3F2EA91879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9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322C-D2A2-4017-880A-3F2EA91879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8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322C-D2A2-4017-880A-3F2EA91879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7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18" Type="http://schemas.openxmlformats.org/officeDocument/2006/relationships/image" Target="../media/image58.png"/><Relationship Id="rId3" Type="http://schemas.openxmlformats.org/officeDocument/2006/relationships/image" Target="../media/image48.png"/><Relationship Id="rId21" Type="http://schemas.openxmlformats.org/officeDocument/2006/relationships/image" Target="../media/image63.sv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59.svg"/><Relationship Id="rId2" Type="http://schemas.openxmlformats.org/officeDocument/2006/relationships/hyperlink" Target="https://vk.com/ifgfu" TargetMode="External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7.svg"/><Relationship Id="rId10" Type="http://schemas.openxmlformats.org/officeDocument/2006/relationships/hyperlink" Target="https://www.youtube.com/channel/UCofgsJutLizqgNmK8uNu7Pg/about" TargetMode="External"/><Relationship Id="rId19" Type="http://schemas.openxmlformats.org/officeDocument/2006/relationships/image" Target="../media/image61.svg"/><Relationship Id="rId4" Type="http://schemas.openxmlformats.org/officeDocument/2006/relationships/hyperlink" Target="https://t.me/fingramota_ifg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27.svg"/><Relationship Id="rId3" Type="http://schemas.openxmlformats.org/officeDocument/2006/relationships/image" Target="../media/image14.svg"/><Relationship Id="rId21" Type="http://schemas.openxmlformats.org/officeDocument/2006/relationships/image" Target="../media/image22.svg"/><Relationship Id="rId7" Type="http://schemas.openxmlformats.org/officeDocument/2006/relationships/image" Target="../media/image15.png"/><Relationship Id="rId12" Type="http://schemas.openxmlformats.org/officeDocument/2006/relationships/image" Target="../media/image18.sv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20" Type="http://schemas.openxmlformats.org/officeDocument/2006/relationships/image" Target="../media/image26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5.svg"/><Relationship Id="rId5" Type="http://schemas.openxmlformats.org/officeDocument/2006/relationships/image" Target="../media/image16.svg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28" Type="http://schemas.openxmlformats.org/officeDocument/2006/relationships/image" Target="../media/image29.svg"/><Relationship Id="rId10" Type="http://schemas.openxmlformats.org/officeDocument/2006/relationships/image" Target="../media/image18.pn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7.png"/><Relationship Id="rId27" Type="http://schemas.openxmlformats.org/officeDocument/2006/relationships/image" Target="../media/image30.png"/><Relationship Id="rId30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F3A3D"/>
            </a:gs>
            <a:gs pos="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4F4798C-4263-4D21-8F1F-65F59D2D51C9}"/>
              </a:ext>
            </a:extLst>
          </p:cNvPr>
          <p:cNvCxnSpPr/>
          <p:nvPr/>
        </p:nvCxnSpPr>
        <p:spPr>
          <a:xfrm>
            <a:off x="492802" y="3207726"/>
            <a:ext cx="954104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36BCC0-7C55-4296-896B-683A6EA62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4561367" y="683955"/>
            <a:ext cx="906237" cy="83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B23FF3-B3FB-463F-8F13-4E59BA454E67}"/>
              </a:ext>
            </a:extLst>
          </p:cNvPr>
          <p:cNvSpPr txBox="1"/>
          <p:nvPr/>
        </p:nvSpPr>
        <p:spPr>
          <a:xfrm>
            <a:off x="492802" y="1847103"/>
            <a:ext cx="11040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Практики Федерального методического центра </a:t>
            </a:r>
            <a:r>
              <a:rPr lang="ru-RU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Финуниверситета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 по финансовой грамотности взрослого населения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AE9C21E-4369-4CD4-882A-527EF76E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2" y="509437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1379AA-89A2-40F5-9B53-1A8143BCFF3C}"/>
              </a:ext>
            </a:extLst>
          </p:cNvPr>
          <p:cNvSpPr txBox="1"/>
          <p:nvPr/>
        </p:nvSpPr>
        <p:spPr>
          <a:xfrm>
            <a:off x="492802" y="3252091"/>
            <a:ext cx="9689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Директор Института финансовой грамотности Финансового университета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д.э.н., Петриченко Михаил Петрович</a:t>
            </a: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Заместитель директора Института финансовой грамотности Финансового университета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к.э.н., доцент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</a:rPr>
              <a:t>Минчичова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Валерия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60450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C7D648-EBA5-A54A-9EB9-A10D6F550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4" y="714543"/>
            <a:ext cx="4668399" cy="614345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Взрослое население испытывает наибольшую потребность в повышении уровня знаний и навыков в финансовой сфере </a:t>
            </a:r>
            <a:r>
              <a:rPr lang="ru-RU" b="1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в первую очередь</a:t>
            </a:r>
            <a:r>
              <a:rPr lang="ru-RU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 по такой теме, как «</a:t>
            </a:r>
            <a:r>
              <a:rPr lang="ru-RU" b="1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Сбережения и инвестиции</a:t>
            </a:r>
            <a:r>
              <a:rPr lang="ru-RU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» (23,3%).</a:t>
            </a:r>
            <a:endParaRPr lang="ru-RU" b="1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Второй по актуальности является тема</a:t>
            </a:r>
            <a:r>
              <a:rPr lang="ru-RU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, связанная с </a:t>
            </a:r>
            <a:r>
              <a:rPr lang="ru-RU" b="1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финансовой безопасностью и мошенничеством</a:t>
            </a:r>
            <a:r>
              <a:rPr lang="ru-RU" dirty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 (12%). Полученные результаты демонстрируют две выраженные установки российского населения в отношении денег: приумножить (посредством инвестиций) и «не потерять» (посредством сбережений и защиты от мошенничества).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 третьем, четвертом и пятом местах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 востребованности финансовой информации располагаются </a:t>
            </a: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в области предпринимательства, цифровой экономики и личных финансов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соответственно (каждый десятый опрошенный выбрал данные темы).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AF6F32-C591-0B42-8C73-4F50E988DD80}"/>
              </a:ext>
            </a:extLst>
          </p:cNvPr>
          <p:cNvSpPr txBox="1"/>
          <p:nvPr/>
        </p:nvSpPr>
        <p:spPr>
          <a:xfrm>
            <a:off x="4669189" y="6500728"/>
            <a:ext cx="7469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Темы финансовой грамотности, по которым россияне испытывают потребность в повышении уровня знаний и навыков в первую очередь</a:t>
            </a:r>
            <a:endParaRPr lang="ru-RU" sz="1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Times New Roman" panose="02020603050405020304" pitchFamily="18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85BEEA67-981E-D64B-A6BC-EA605360B191}"/>
              </a:ext>
            </a:extLst>
          </p:cNvPr>
          <p:cNvSpPr txBox="1"/>
          <p:nvPr/>
        </p:nvSpPr>
        <p:spPr>
          <a:xfrm>
            <a:off x="8695842" y="6352369"/>
            <a:ext cx="3442970" cy="209017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 eaLnBrk="1" fontAlgn="auto" latinLnBrk="0" hangingPunct="1"/>
            <a:fld id="{52C446BA-4792-422F-97BA-F5B66B591B98}" type="TxLink">
              <a:rPr lang="ru-RU" sz="700" b="0" i="1" u="none" strike="noStrike" baseline="0">
                <a:solidFill>
                  <a:srgbClr val="BFBFBF"/>
                </a:solidFill>
                <a:effectLst/>
                <a:latin typeface="Book Antiqua" panose="02040602050305030304" pitchFamily="18" charset="0"/>
                <a:ea typeface="Roboto Light" panose="02000000000000000000" pitchFamily="2" charset="0"/>
                <a:cs typeface="Arial"/>
              </a:rPr>
              <a:pPr algn="r" rtl="0" eaLnBrk="1" fontAlgn="auto" latinLnBrk="0" hangingPunct="1"/>
              <a:t>ИСТОЧНИК: Учебно-научная социологическая лаборатория</a:t>
            </a:fld>
            <a:endParaRPr lang="en-US" b="0" i="1"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  <a:ea typeface="Roboto Light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BAC6F8-783E-A241-B387-FE9430B06C5C}"/>
              </a:ext>
            </a:extLst>
          </p:cNvPr>
          <p:cNvSpPr txBox="1"/>
          <p:nvPr/>
        </p:nvSpPr>
        <p:spPr>
          <a:xfrm>
            <a:off x="2146090" y="127337"/>
            <a:ext cx="7409889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u="none" strike="noStrike" kern="0" cap="all" spc="0" dirty="0">
                <a:ln>
                  <a:noFill/>
                </a:ln>
                <a:effectLst/>
                <a:uFill>
                  <a:solidFill>
                    <a:srgbClr val="276091"/>
                  </a:solidFill>
                </a:uFill>
                <a:ea typeface="Times New Roman" panose="02020603050405020304" pitchFamily="18" charset="0"/>
                <a:cs typeface="Arial Unicode MS" panose="020B0604020202020204" pitchFamily="34" charset="-128"/>
              </a:rPr>
              <a:t>АКТУАЛЬНЫЕ ТЕМЫ ФИНАНСОВОЙ ГРАМОТНОСТИ</a:t>
            </a:r>
            <a:endParaRPr lang="ru-RU" sz="1600" i="1" kern="1200" dirty="0"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997302" y="708474"/>
          <a:ext cx="7049386" cy="579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6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hlinkClick r:id="rId2"/>
            <a:extLst>
              <a:ext uri="{FF2B5EF4-FFF2-40B4-BE49-F238E27FC236}">
                <a16:creationId xmlns:a16="http://schemas.microsoft.com/office/drawing/2014/main" xmlns="" id="{646C82D7-ACEA-447A-A322-BBB25C63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43822" y="3679683"/>
            <a:ext cx="538314" cy="491411"/>
          </a:xfrm>
          <a:prstGeom prst="rect">
            <a:avLst/>
          </a:prstGeom>
        </p:spPr>
      </p:pic>
      <p:pic>
        <p:nvPicPr>
          <p:cNvPr id="8" name="Picture 4">
            <a:hlinkClick r:id="rId4"/>
            <a:extLst>
              <a:ext uri="{FF2B5EF4-FFF2-40B4-BE49-F238E27FC236}">
                <a16:creationId xmlns:a16="http://schemas.microsoft.com/office/drawing/2014/main" xmlns="" id="{8898CAE2-6FB9-4C7E-8C88-0183561E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11772" y="3668087"/>
            <a:ext cx="492989" cy="49298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0CE8D00A-10D0-4B8A-A5BD-FB66B6227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4510"/>
            <a:ext cx="1513920" cy="151392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52793067-23FE-4D8D-889B-08753E57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01307" y="1722316"/>
            <a:ext cx="1513920" cy="151392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C70D9DBB-6246-4242-B1F7-F4044C3061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39066" y="1782230"/>
            <a:ext cx="1513920" cy="1513920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98718705-3B52-4A57-A8A9-0F559654A3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328998" y="1725512"/>
            <a:ext cx="1534001" cy="1534001"/>
          </a:xfrm>
          <a:prstGeom prst="rect">
            <a:avLst/>
          </a:prstGeom>
        </p:spPr>
      </p:pic>
      <p:pic>
        <p:nvPicPr>
          <p:cNvPr id="17" name="Picture 13">
            <a:hlinkClick r:id="rId10"/>
            <a:extLst>
              <a:ext uri="{FF2B5EF4-FFF2-40B4-BE49-F238E27FC236}">
                <a16:creationId xmlns:a16="http://schemas.microsoft.com/office/drawing/2014/main" xmlns="" id="{CF8D8446-314C-44CB-A1D3-E3E734C4412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891087" y="3636403"/>
            <a:ext cx="531197" cy="374411"/>
          </a:xfrm>
          <a:prstGeom prst="rect">
            <a:avLst/>
          </a:prstGeom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xmlns="" id="{6556D4F1-DAA9-4046-BB7E-CC3BE73FEFF1}"/>
              </a:ext>
            </a:extLst>
          </p:cNvPr>
          <p:cNvSpPr txBox="1"/>
          <p:nvPr/>
        </p:nvSpPr>
        <p:spPr>
          <a:xfrm>
            <a:off x="356019" y="4345697"/>
            <a:ext cx="782303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методическая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поддержка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финансовых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консультантов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разбор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кейсов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практик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сложных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ситуаций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</a:t>
            </a:r>
            <a:r>
              <a:rPr lang="en-US" spc="59" dirty="0">
                <a:solidFill>
                  <a:srgbClr val="0F3A3D"/>
                </a:solidFill>
              </a:rPr>
              <a:t>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ответы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на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вопросы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анонсы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мероприятий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новости</a:t>
            </a:r>
            <a:r>
              <a:rPr lang="en-US" spc="59" dirty="0">
                <a:solidFill>
                  <a:srgbClr val="0F3A3D"/>
                </a:solidFill>
              </a:rPr>
              <a:t> ИФГ и </a:t>
            </a:r>
            <a:r>
              <a:rPr lang="en-US" spc="59" dirty="0" err="1">
                <a:solidFill>
                  <a:srgbClr val="0F3A3D"/>
                </a:solidFill>
              </a:rPr>
              <a:t>не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только</a:t>
            </a:r>
            <a:endParaRPr lang="en-US" spc="59" dirty="0">
              <a:solidFill>
                <a:srgbClr val="0F3A3D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xmlns="" id="{C33C39DB-13DB-4483-9827-C5A9FAF60965}"/>
              </a:ext>
            </a:extLst>
          </p:cNvPr>
          <p:cNvSpPr txBox="1"/>
          <p:nvPr/>
        </p:nvSpPr>
        <p:spPr>
          <a:xfrm>
            <a:off x="437316" y="3406123"/>
            <a:ext cx="1803388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b="1" spc="37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b="1" spc="37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b="1" spc="3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F79C8A21-7301-489D-A809-8FD5ED072303}"/>
              </a:ext>
            </a:extLst>
          </p:cNvPr>
          <p:cNvSpPr txBox="1"/>
          <p:nvPr/>
        </p:nvSpPr>
        <p:spPr>
          <a:xfrm>
            <a:off x="2613185" y="3431914"/>
            <a:ext cx="2128256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b="1" spc="37" dirty="0">
                <a:solidFill>
                  <a:srgbClr val="000000"/>
                </a:solidFill>
                <a:latin typeface="Montserrat Semi-Bold"/>
              </a:rPr>
              <a:t>@fingramota_ifg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xmlns="" id="{9431903C-DB57-4C64-98A0-6CEA0B993A3C}"/>
              </a:ext>
            </a:extLst>
          </p:cNvPr>
          <p:cNvSpPr txBox="1"/>
          <p:nvPr/>
        </p:nvSpPr>
        <p:spPr>
          <a:xfrm>
            <a:off x="878121" y="1363102"/>
            <a:ext cx="5415758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 dirty="0">
                <a:solidFill>
                  <a:srgbClr val="256569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xmlns="" id="{72A7DDCB-27E3-4057-B746-E474EA875FDE}"/>
              </a:ext>
            </a:extLst>
          </p:cNvPr>
          <p:cNvSpPr txBox="1"/>
          <p:nvPr/>
        </p:nvSpPr>
        <p:spPr>
          <a:xfrm>
            <a:off x="7812209" y="1509864"/>
            <a:ext cx="2167633" cy="19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ru-RU" sz="1266" spc="25" dirty="0">
                <a:solidFill>
                  <a:srgbClr val="256569"/>
                </a:solidFill>
                <a:latin typeface="Montserrat Semi-Bold Bold"/>
              </a:rPr>
              <a:t>САЙТ</a:t>
            </a:r>
            <a:endParaRPr lang="en-US" sz="1266" spc="25" dirty="0">
              <a:solidFill>
                <a:srgbClr val="256569"/>
              </a:solidFill>
              <a:latin typeface="Montserrat Semi-Bold Bold"/>
            </a:endParaRPr>
          </a:p>
        </p:txBody>
      </p:sp>
      <p:grpSp>
        <p:nvGrpSpPr>
          <p:cNvPr id="28" name="Group 24">
            <a:extLst>
              <a:ext uri="{FF2B5EF4-FFF2-40B4-BE49-F238E27FC236}">
                <a16:creationId xmlns:a16="http://schemas.microsoft.com/office/drawing/2014/main" xmlns="" id="{308173CC-9CAF-482C-99CE-1C09170F7561}"/>
              </a:ext>
            </a:extLst>
          </p:cNvPr>
          <p:cNvGrpSpPr/>
          <p:nvPr/>
        </p:nvGrpSpPr>
        <p:grpSpPr>
          <a:xfrm>
            <a:off x="356019" y="163033"/>
            <a:ext cx="5937860" cy="1255262"/>
            <a:chOff x="0" y="0"/>
            <a:chExt cx="11875720" cy="2510524"/>
          </a:xfrm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xmlns="" id="{3137812D-67D9-454A-BC97-51E47C3A7A82}"/>
                </a:ext>
              </a:extLst>
            </p:cNvPr>
            <p:cNvSpPr txBox="1"/>
            <p:nvPr/>
          </p:nvSpPr>
          <p:spPr>
            <a:xfrm>
              <a:off x="0" y="0"/>
              <a:ext cx="1187572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xmlns="" id="{65108A43-A928-4CA8-B49C-555DB66483E0}"/>
                </a:ext>
              </a:extLst>
            </p:cNvPr>
            <p:cNvSpPr txBox="1"/>
            <p:nvPr/>
          </p:nvSpPr>
          <p:spPr>
            <a:xfrm>
              <a:off x="0" y="836694"/>
              <a:ext cx="11875720" cy="713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1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Montserrat Semi-Bold Bold"/>
                </a:rPr>
                <a:t>КАНАЛЫ КОММУНИКАЦИИ </a:t>
              </a:r>
              <a:r>
                <a:rPr lang="ru-RU" sz="2000" b="1" dirty="0">
                  <a:solidFill>
                    <a:schemeClr val="bg1"/>
                  </a:solidFill>
                  <a:latin typeface="Montserrat Semi-Bold Bold"/>
                </a:rPr>
                <a:t>ИФГ</a:t>
              </a:r>
              <a:endParaRPr lang="en-US" sz="2000" b="1" dirty="0">
                <a:solidFill>
                  <a:schemeClr val="bg1"/>
                </a:solidFill>
                <a:latin typeface="Montserrat Semi-Bold Bold"/>
              </a:endParaRPr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xmlns="" id="{634C9568-3F5D-42E0-94C4-3E88B8B083D5}"/>
                </a:ext>
              </a:extLst>
            </p:cNvPr>
            <p:cNvSpPr txBox="1"/>
            <p:nvPr/>
          </p:nvSpPr>
          <p:spPr>
            <a:xfrm>
              <a:off x="0" y="2102208"/>
              <a:ext cx="11875720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AD6091D-01F7-4541-AB12-943A2190EFA2}"/>
              </a:ext>
            </a:extLst>
          </p:cNvPr>
          <p:cNvSpPr txBox="1"/>
          <p:nvPr/>
        </p:nvSpPr>
        <p:spPr>
          <a:xfrm>
            <a:off x="437316" y="5976713"/>
            <a:ext cx="3334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Контакты: </a:t>
            </a:r>
          </a:p>
          <a:p>
            <a:r>
              <a:rPr lang="en-US" sz="1400" b="1" dirty="0">
                <a:solidFill>
                  <a:srgbClr val="0F3A3D"/>
                </a:solidFill>
                <a:latin typeface="Montserrat Semi-Bold" panose="020B0604020202020204" charset="-52"/>
              </a:rPr>
              <a:t>e-mail</a:t>
            </a:r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: </a:t>
            </a:r>
            <a:r>
              <a:rPr lang="en-US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IFG@fa.ru</a:t>
            </a: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;</a:t>
            </a:r>
            <a:b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</a:b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тел.: 8 (495) 249-51-92</a:t>
            </a:r>
            <a:endParaRPr lang="en-US" sz="1400" b="1" spc="25" dirty="0">
              <a:solidFill>
                <a:srgbClr val="0F3A3D"/>
              </a:solidFill>
              <a:latin typeface="Montserrat Semi-Bold" panose="020B0604020202020204" charset="-52"/>
            </a:endParaRPr>
          </a:p>
          <a:p>
            <a:endParaRPr lang="ru-RU" dirty="0"/>
          </a:p>
        </p:txBody>
      </p:sp>
      <p:pic>
        <p:nvPicPr>
          <p:cNvPr id="26" name="Рисунок 25" descr="Чат со сплошной заливкой">
            <a:extLst>
              <a:ext uri="{FF2B5EF4-FFF2-40B4-BE49-F238E27FC236}">
                <a16:creationId xmlns:a16="http://schemas.microsoft.com/office/drawing/2014/main" xmlns="" id="{3FA722C5-E74D-4DF8-A0E3-05902381F9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744297" y="1908384"/>
            <a:ext cx="923268" cy="923268"/>
          </a:xfrm>
          <a:prstGeom prst="rect">
            <a:avLst/>
          </a:prstGeom>
        </p:spPr>
      </p:pic>
      <p:pic>
        <p:nvPicPr>
          <p:cNvPr id="32" name="Рисунок 31" descr="Электронная почта со сплошной заливкой">
            <a:extLst>
              <a:ext uri="{FF2B5EF4-FFF2-40B4-BE49-F238E27FC236}">
                <a16:creationId xmlns:a16="http://schemas.microsoft.com/office/drawing/2014/main" xmlns="" id="{C4EB7225-FAEF-4F13-A95C-C6D0C1A49C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20464146">
            <a:off x="10167464" y="2770896"/>
            <a:ext cx="1050508" cy="1050508"/>
          </a:xfrm>
          <a:prstGeom prst="rect">
            <a:avLst/>
          </a:prstGeom>
        </p:spPr>
      </p:pic>
      <p:pic>
        <p:nvPicPr>
          <p:cNvPr id="33" name="Рисунок 32" descr="Отправить со сплошной заливкой">
            <a:extLst>
              <a:ext uri="{FF2B5EF4-FFF2-40B4-BE49-F238E27FC236}">
                <a16:creationId xmlns:a16="http://schemas.microsoft.com/office/drawing/2014/main" xmlns="" id="{93F9630B-F568-453C-BEBF-35EC03C820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9345361" y="4037994"/>
            <a:ext cx="1360213" cy="1360213"/>
          </a:xfrm>
          <a:prstGeom prst="rect">
            <a:avLst/>
          </a:prstGeom>
        </p:spPr>
      </p:pic>
      <p:pic>
        <p:nvPicPr>
          <p:cNvPr id="34" name="Рисунок 33" descr="Мультимедийная презентация со сплошной заливкой">
            <a:extLst>
              <a:ext uri="{FF2B5EF4-FFF2-40B4-BE49-F238E27FC236}">
                <a16:creationId xmlns:a16="http://schemas.microsoft.com/office/drawing/2014/main" xmlns="" id="{61327C3D-E6D4-4AD1-9970-105050D60A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20803939">
            <a:off x="7993200" y="5026545"/>
            <a:ext cx="1784840" cy="1784840"/>
          </a:xfrm>
          <a:prstGeom prst="rect">
            <a:avLst/>
          </a:prstGeom>
        </p:spPr>
      </p:pic>
      <p:pic>
        <p:nvPicPr>
          <p:cNvPr id="35" name="Рисунок 34" descr="@ со сплошной заливкой">
            <a:extLst>
              <a:ext uri="{FF2B5EF4-FFF2-40B4-BE49-F238E27FC236}">
                <a16:creationId xmlns:a16="http://schemas.microsoft.com/office/drawing/2014/main" xmlns="" id="{D6D934E5-EC1B-4BAB-9C2B-D025901EA8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253532">
            <a:off x="5820266" y="5228991"/>
            <a:ext cx="2059299" cy="20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1361285" y="329454"/>
            <a:ext cx="712692" cy="712692"/>
          </a:xfrm>
          <a:custGeom>
            <a:avLst/>
            <a:gdLst/>
            <a:ahLst/>
            <a:cxnLst/>
            <a:rect l="l" t="t" r="r" b="b"/>
            <a:pathLst>
              <a:path w="1069038" h="1069038">
                <a:moveTo>
                  <a:pt x="0" y="0"/>
                </a:moveTo>
                <a:lnTo>
                  <a:pt x="1069038" y="0"/>
                </a:lnTo>
                <a:lnTo>
                  <a:pt x="1069038" y="1069038"/>
                </a:lnTo>
                <a:lnTo>
                  <a:pt x="0" y="106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 rot="-5400000">
            <a:off x="242415" y="869349"/>
            <a:ext cx="1154168" cy="1154168"/>
          </a:xfrm>
          <a:custGeom>
            <a:avLst/>
            <a:gdLst/>
            <a:ahLst/>
            <a:cxnLst/>
            <a:rect l="l" t="t" r="r" b="b"/>
            <a:pathLst>
              <a:path w="1731252" h="1731252">
                <a:moveTo>
                  <a:pt x="0" y="0"/>
                </a:moveTo>
                <a:lnTo>
                  <a:pt x="1731252" y="0"/>
                </a:lnTo>
                <a:lnTo>
                  <a:pt x="1731252" y="1731252"/>
                </a:lnTo>
                <a:lnTo>
                  <a:pt x="0" y="1731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TextBox 10"/>
          <p:cNvSpPr txBox="1"/>
          <p:nvPr/>
        </p:nvSpPr>
        <p:spPr>
          <a:xfrm>
            <a:off x="685801" y="3101268"/>
            <a:ext cx="10839811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7"/>
              </a:lnSpc>
            </a:pPr>
            <a:endParaRPr sz="1200"/>
          </a:p>
        </p:txBody>
      </p:sp>
      <p:grpSp>
        <p:nvGrpSpPr>
          <p:cNvPr id="12" name="Group 12"/>
          <p:cNvGrpSpPr/>
          <p:nvPr/>
        </p:nvGrpSpPr>
        <p:grpSpPr>
          <a:xfrm>
            <a:off x="2843110" y="1323402"/>
            <a:ext cx="1758978" cy="2596708"/>
            <a:chOff x="0" y="453488"/>
            <a:chExt cx="3517956" cy="519341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53488"/>
              <a:ext cx="3517956" cy="50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endParaRPr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180879"/>
              <a:ext cx="27249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6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6437" y="85530"/>
            <a:ext cx="7083769" cy="1779429"/>
            <a:chOff x="0" y="423617"/>
            <a:chExt cx="14167539" cy="35588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23617"/>
              <a:ext cx="1416753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5"/>
                </a:lnSpc>
              </a:pPr>
              <a:endParaRPr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554924"/>
              <a:ext cx="10973915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5"/>
                </a:lnSpc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982162" y="4508840"/>
            <a:ext cx="1116085" cy="2596708"/>
            <a:chOff x="0" y="453488"/>
            <a:chExt cx="2232169" cy="519341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453488"/>
              <a:ext cx="1860445" cy="50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endParaRPr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66" y="1477718"/>
              <a:ext cx="2230803" cy="2616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37"/>
                </a:lnSpc>
              </a:pPr>
              <a:r>
                <a:rPr lang="en-US" sz="10237" dirty="0">
                  <a:solidFill>
                    <a:srgbClr val="000000"/>
                  </a:solidFill>
                  <a:latin typeface="Montserrat Semi-Bold Bold"/>
                </a:rPr>
                <a:t>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5180879"/>
              <a:ext cx="1441067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6"/>
                </a:lnSpc>
              </a:pPr>
              <a:endParaRPr sz="1200"/>
            </a:p>
          </p:txBody>
        </p:sp>
      </p:grp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90403164-2EF2-4BA3-9A55-2B22352F64C8}"/>
              </a:ext>
            </a:extLst>
          </p:cNvPr>
          <p:cNvSpPr/>
          <p:nvPr/>
        </p:nvSpPr>
        <p:spPr>
          <a:xfrm>
            <a:off x="-25717" y="-61416"/>
            <a:ext cx="3078760" cy="6980831"/>
          </a:xfrm>
          <a:custGeom>
            <a:avLst/>
            <a:gdLst/>
            <a:ahLst/>
            <a:cxnLst/>
            <a:rect l="l" t="t" r="r" b="b"/>
            <a:pathLst>
              <a:path w="4618140" h="10471247">
                <a:moveTo>
                  <a:pt x="0" y="0"/>
                </a:moveTo>
                <a:lnTo>
                  <a:pt x="4618141" y="0"/>
                </a:lnTo>
                <a:lnTo>
                  <a:pt x="4618141" y="10471247"/>
                </a:lnTo>
                <a:lnTo>
                  <a:pt x="0" y="10471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53" r="-57975" b="-2253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5228AB4-5381-4B6D-B45D-1B1F6F13F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69769" y="188680"/>
            <a:ext cx="899032" cy="829850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B150BA2-194B-4E24-9C8E-A081EAB3B5FB}"/>
              </a:ext>
            </a:extLst>
          </p:cNvPr>
          <p:cNvGrpSpPr/>
          <p:nvPr/>
        </p:nvGrpSpPr>
        <p:grpSpPr>
          <a:xfrm>
            <a:off x="10109930" y="4507864"/>
            <a:ext cx="2192952" cy="2340758"/>
            <a:chOff x="7681874" y="1544224"/>
            <a:chExt cx="4764534" cy="526853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BC96D46E-E3D9-41C9-BF3B-6CC81016BD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7374" r="68131"/>
            <a:stretch/>
          </p:blipFill>
          <p:spPr>
            <a:xfrm>
              <a:off x="7681874" y="1544224"/>
              <a:ext cx="4764534" cy="5268532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84732A81-07E8-4131-8BF5-C40D2DF57664}"/>
                </a:ext>
              </a:extLst>
            </p:cNvPr>
            <p:cNvSpPr/>
            <p:nvPr/>
          </p:nvSpPr>
          <p:spPr>
            <a:xfrm>
              <a:off x="9003439" y="6439711"/>
              <a:ext cx="772859" cy="24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2885498-7ED0-4FDD-B7C9-A1CB73298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7446" y="365194"/>
            <a:ext cx="7812645" cy="64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ED89371-E219-4AD0-994C-34C1E3580360}"/>
              </a:ext>
            </a:extLst>
          </p:cNvPr>
          <p:cNvSpPr txBox="1"/>
          <p:nvPr/>
        </p:nvSpPr>
        <p:spPr>
          <a:xfrm>
            <a:off x="152645" y="2462403"/>
            <a:ext cx="78183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 Semi-Bold" panose="020B0604020202020204" charset="-52"/>
              </a:rPr>
              <a:t>ППК «Управление финансами социально незащищенных групп граждан», 36 </a:t>
            </a:r>
            <a:r>
              <a:rPr lang="ru-RU" dirty="0" err="1">
                <a:latin typeface="Montserrat Semi-Bold" panose="020B0604020202020204" charset="-52"/>
              </a:rPr>
              <a:t>ак.ч</a:t>
            </a:r>
            <a:r>
              <a:rPr lang="ru-RU" dirty="0">
                <a:latin typeface="Montserrat Semi-Bold" panose="020B0604020202020204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 Semi-Bold" panose="020B0604020202020204" charset="-52"/>
              </a:rPr>
              <a:t>ППК «Финансовое консультирование», 80 </a:t>
            </a:r>
            <a:r>
              <a:rPr lang="ru-RU" dirty="0" err="1">
                <a:latin typeface="Montserrat Semi-Bold" panose="020B0604020202020204" charset="-52"/>
              </a:rPr>
              <a:t>ак.ч</a:t>
            </a:r>
            <a:r>
              <a:rPr lang="ru-RU" dirty="0">
                <a:latin typeface="Montserrat Semi-Bold" panose="020B0604020202020204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 Semi-Bold" panose="020B0604020202020204" charset="-52"/>
              </a:rPr>
              <a:t>ППК «Финансовое поведение населения в условиях экономической турбулентности», 18 </a:t>
            </a:r>
            <a:r>
              <a:rPr lang="ru-RU" dirty="0" err="1">
                <a:latin typeface="Montserrat Semi-Bold" panose="020B0604020202020204" charset="-52"/>
              </a:rPr>
              <a:t>ак.ч</a:t>
            </a:r>
            <a:r>
              <a:rPr lang="ru-RU" dirty="0">
                <a:latin typeface="Montserrat Semi-Bold" panose="020B0604020202020204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99"/>
                </a:highlight>
                <a:latin typeface="Montserrat Semi-Bold" panose="020B0604020202020204" charset="-52"/>
              </a:rPr>
              <a:t>онлайн-курс «Мои деньги: накопить, сохранить, потратить</a:t>
            </a:r>
            <a:r>
              <a:rPr lang="ru-RU" i="1" dirty="0">
                <a:highlight>
                  <a:srgbClr val="FFFF99"/>
                </a:highlight>
                <a:latin typeface="Montserrat Semi-Bold" panose="020B0604020202020204" charset="-52"/>
              </a:rPr>
              <a:t>»</a:t>
            </a:r>
            <a:r>
              <a:rPr lang="ru-RU" i="1" dirty="0">
                <a:latin typeface="Montserrat Semi-Bold" panose="020B0604020202020204" charset="-52"/>
              </a:rPr>
              <a:t> (разработан совместно с САО «ВСК», </a:t>
            </a:r>
            <a:r>
              <a:rPr lang="ru-RU" i="1" dirty="0" err="1">
                <a:latin typeface="Montserrat Semi-Bold" panose="020B0604020202020204" charset="-52"/>
              </a:rPr>
              <a:t>Дом.рф</a:t>
            </a:r>
            <a:r>
              <a:rPr lang="ru-RU" i="1" dirty="0">
                <a:latin typeface="Montserrat Semi-Bold" panose="020B0604020202020204" charset="-52"/>
              </a:rPr>
              <a:t>).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056682F-E966-4EDF-BE9D-28F3F1E56C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15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686" y="2345681"/>
            <a:ext cx="3443254" cy="2295503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93ECD5-8951-48A3-8787-A4B875DD6C06}"/>
              </a:ext>
            </a:extLst>
          </p:cNvPr>
          <p:cNvSpPr txBox="1"/>
          <p:nvPr/>
        </p:nvSpPr>
        <p:spPr>
          <a:xfrm>
            <a:off x="152645" y="1287170"/>
            <a:ext cx="11475731" cy="641971"/>
          </a:xfrm>
          <a:prstGeom prst="rect">
            <a:avLst/>
          </a:prstGeom>
          <a:noFill/>
          <a:ln>
            <a:solidFill>
              <a:srgbClr val="0D53E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Montserrat Semi-Bold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ФМЦ на базе Финуниверситета – методический центр</a:t>
            </a:r>
            <a:r>
              <a:rPr lang="ru-RU" sz="1600" dirty="0">
                <a:latin typeface="Montserrat Semi-Bold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по финансовой грамотности Министерства финансов России, </a:t>
            </a:r>
            <a:r>
              <a:rPr lang="ru-RU" sz="1600" b="1" dirty="0">
                <a:latin typeface="Montserrat Semi-Bold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фокус деятельности которого - финансовое просвещение взрослого населения</a:t>
            </a:r>
            <a:r>
              <a:rPr lang="ru-RU" sz="1600" dirty="0">
                <a:latin typeface="Montserrat Semi-Bold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8BEBFE-D08C-40D4-BC29-108FEA1229DA}"/>
              </a:ext>
            </a:extLst>
          </p:cNvPr>
          <p:cNvSpPr txBox="1"/>
          <p:nvPr/>
        </p:nvSpPr>
        <p:spPr>
          <a:xfrm>
            <a:off x="115905" y="566530"/>
            <a:ext cx="976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Разработка адресных обучающих программ для различных категорий населения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52F4A44-1DCB-48D0-93DE-F01E7CD5F7C1}"/>
              </a:ext>
            </a:extLst>
          </p:cNvPr>
          <p:cNvSpPr txBox="1"/>
          <p:nvPr/>
        </p:nvSpPr>
        <p:spPr>
          <a:xfrm>
            <a:off x="412143" y="2134892"/>
            <a:ext cx="68738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tserrat Semi-Bold" panose="020B0604020202020204"/>
              </a:rPr>
              <a:t>ФМЦ </a:t>
            </a:r>
            <a:r>
              <a:rPr lang="ru-RU" sz="1600" b="1" dirty="0" err="1">
                <a:latin typeface="Montserrat Semi-Bold" panose="020B0604020202020204"/>
              </a:rPr>
              <a:t>Финуниверситета</a:t>
            </a:r>
            <a:r>
              <a:rPr lang="ru-RU" sz="1600" b="1" dirty="0">
                <a:latin typeface="Montserrat Semi-Bold" panose="020B0604020202020204"/>
              </a:rPr>
              <a:t> реализует следующие программы: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5AC606-B3AD-4682-ACDB-8ADA19B1DE6A}"/>
              </a:ext>
            </a:extLst>
          </p:cNvPr>
          <p:cNvSpPr txBox="1"/>
          <p:nvPr/>
        </p:nvSpPr>
        <p:spPr>
          <a:xfrm>
            <a:off x="152645" y="4610450"/>
            <a:ext cx="105380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ontserrat Semi-Bold" panose="020B0604020202020204" charset="-52"/>
              </a:rPr>
              <a:t>     </a:t>
            </a:r>
            <a:r>
              <a:rPr lang="ru-RU" b="1" dirty="0">
                <a:latin typeface="Montserrat Semi-Bold" panose="020B0604020202020204" charset="-52"/>
              </a:rPr>
              <a:t>В разработке: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 Semi-Bold" panose="020B0604020202020204" charset="-52"/>
              </a:rPr>
              <a:t>ППК «Бюджетная грамотность», 36 </a:t>
            </a:r>
            <a:r>
              <a:rPr lang="ru-RU" dirty="0" err="1">
                <a:latin typeface="Montserrat Semi-Bold" panose="020B0604020202020204" charset="-52"/>
              </a:rPr>
              <a:t>ак.ч</a:t>
            </a:r>
            <a:r>
              <a:rPr lang="ru-RU" dirty="0">
                <a:latin typeface="Montserrat Semi-Bold" panose="020B0604020202020204" charset="-5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99"/>
                </a:highlight>
                <a:latin typeface="Montserrat Semi-Bold" panose="020B0604020202020204" charset="-52"/>
              </a:rPr>
              <a:t>ППК «Малый бизнес в России: самоорганизация и поддержка 72 </a:t>
            </a:r>
            <a:r>
              <a:rPr lang="ru-RU" dirty="0" err="1">
                <a:highlight>
                  <a:srgbClr val="FFFF99"/>
                </a:highlight>
                <a:latin typeface="Montserrat Semi-Bold" panose="020B0604020202020204" charset="-52"/>
              </a:rPr>
              <a:t>ак</a:t>
            </a:r>
            <a:r>
              <a:rPr lang="ru-RU" dirty="0">
                <a:highlight>
                  <a:srgbClr val="FFFF99"/>
                </a:highlight>
                <a:latin typeface="Montserrat Semi-Bold" panose="020B0604020202020204" charset="-52"/>
              </a:rPr>
              <a:t>. ч.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 Semi-Bold" panose="020B0604020202020204" charset="-52"/>
              </a:rPr>
              <a:t>Онлайн-курс «Гид по семейным финансам»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ighlight>
                  <a:srgbClr val="FFFF99"/>
                </a:highlight>
                <a:latin typeface="Montserrat Semi-Bold" panose="020B0604020202020204" charset="-52"/>
              </a:rPr>
              <a:t>Онлайн-курс «Противодействие финансовым мошенникам: практические аспекты» </a:t>
            </a:r>
            <a:r>
              <a:rPr lang="ru-RU" dirty="0">
                <a:latin typeface="Montserrat Semi-Bold" panose="020B0604020202020204" charset="-52"/>
              </a:rPr>
              <a:t>(совместно с Банком России, АРФГ, МВД, Прокуратурой, службой финансового омбудсмена, </a:t>
            </a:r>
            <a:r>
              <a:rPr lang="ru-RU" dirty="0" err="1">
                <a:latin typeface="Montserrat Semi-Bold" panose="020B0604020202020204" charset="-52"/>
              </a:rPr>
              <a:t>РосПотребНадзором</a:t>
            </a:r>
            <a:r>
              <a:rPr lang="ru-RU" dirty="0">
                <a:latin typeface="Montserrat Semi-Bold" panose="020B0604020202020204" charset="-5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tserrat Semi-Bold" panose="020B0604020202020204" charset="-52"/>
              </a:rPr>
              <a:t>образовательный </a:t>
            </a:r>
            <a:r>
              <a:rPr lang="ru-RU" dirty="0" err="1">
                <a:highlight>
                  <a:srgbClr val="FFFFCC"/>
                </a:highlight>
                <a:latin typeface="Montserrat Semi-Bold" panose="020B0604020202020204" charset="-52"/>
              </a:rPr>
              <a:t>видеосериал</a:t>
            </a:r>
            <a:r>
              <a:rPr lang="ru-RU" dirty="0">
                <a:highlight>
                  <a:srgbClr val="FFFFCC"/>
                </a:highlight>
                <a:latin typeface="Montserrat Semi-Bold" panose="020B0604020202020204" charset="-52"/>
              </a:rPr>
              <a:t> «Финансовая грамотность для военнослужащих» </a:t>
            </a:r>
            <a:r>
              <a:rPr lang="ru-RU" dirty="0">
                <a:latin typeface="Montserrat Semi-Bold" panose="020B0604020202020204" charset="-52"/>
              </a:rPr>
              <a:t>(совместно с Военным университетом)</a:t>
            </a:r>
          </a:p>
        </p:txBody>
      </p:sp>
    </p:spTree>
    <p:extLst>
      <p:ext uri="{BB962C8B-B14F-4D97-AF65-F5344CB8AC3E}">
        <p14:creationId xmlns:p14="http://schemas.microsoft.com/office/powerpoint/2010/main" val="159841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8B259A-52F9-DF14-8A8C-22339D7F59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 rot="5365840">
            <a:off x="621065" y="4480464"/>
            <a:ext cx="1094811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3"/>
          <p:cNvSpPr/>
          <p:nvPr/>
        </p:nvSpPr>
        <p:spPr>
          <a:xfrm rot="3905137">
            <a:off x="615635" y="4933230"/>
            <a:ext cx="2226545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>
            <a:off x="558744" y="2931905"/>
            <a:ext cx="1740521" cy="1967291"/>
            <a:chOff x="0" y="0"/>
            <a:chExt cx="3481041" cy="3934581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3481041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6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64737"/>
              <a:ext cx="2696349" cy="36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5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14470" y="3559525"/>
            <a:ext cx="676000" cy="5788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29180" y="2436321"/>
            <a:ext cx="679734" cy="416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2806" y="1567073"/>
            <a:ext cx="1092661" cy="6692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45133" y="2967855"/>
            <a:ext cx="706181" cy="4325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23175" y="5065279"/>
            <a:ext cx="682075" cy="5840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39185" y="5714708"/>
            <a:ext cx="717996" cy="6147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45133" y="3542243"/>
            <a:ext cx="706181" cy="4325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7264" y="5081249"/>
            <a:ext cx="1041817" cy="892055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rot="-5452054">
            <a:off x="894110" y="2541297"/>
            <a:ext cx="629062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16" name="Group 16"/>
          <p:cNvGrpSpPr/>
          <p:nvPr/>
        </p:nvGrpSpPr>
        <p:grpSpPr>
          <a:xfrm>
            <a:off x="2107440" y="5855123"/>
            <a:ext cx="796181" cy="796181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5E6DA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AutoShape 18"/>
          <p:cNvSpPr/>
          <p:nvPr/>
        </p:nvSpPr>
        <p:spPr>
          <a:xfrm rot="-2321232">
            <a:off x="1579969" y="2358054"/>
            <a:ext cx="267255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033418">
            <a:off x="1760335" y="4985232"/>
            <a:ext cx="252248" cy="6306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7195647" y="783675"/>
            <a:ext cx="929835" cy="19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МУНИЦИПАЛЬНЫЕ СЛУЖАЩИЕ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296798" y="2732916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33419" y="3264911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25974" y="3852646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КМ-3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28067" y="4577243"/>
            <a:ext cx="679734" cy="4163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64648" y="5195463"/>
            <a:ext cx="706181" cy="43253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50825" y="5803776"/>
            <a:ext cx="706181" cy="43253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6395684" y="4861746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445489" y="5492519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412343" y="6101285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КМ-3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7910" y="307938"/>
            <a:ext cx="679734" cy="41633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15957" y="889483"/>
            <a:ext cx="706181" cy="43253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52578" y="1516388"/>
            <a:ext cx="706181" cy="432536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6275527" y="603456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296798" y="1186539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33419" y="1813444"/>
            <a:ext cx="1144499" cy="13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0" i="0" u="none" strike="noStrike" kern="1200" cap="none" spc="17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КМ-3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14471" y="132558"/>
            <a:ext cx="632775" cy="54181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14470" y="783948"/>
            <a:ext cx="653526" cy="55958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23174" y="2301907"/>
            <a:ext cx="636117" cy="54467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43537" y="2912983"/>
            <a:ext cx="602648" cy="51601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3824" y="4409384"/>
            <a:ext cx="674818" cy="577813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6395684" y="102075"/>
            <a:ext cx="282238" cy="1973342"/>
            <a:chOff x="-33318" y="-13958"/>
            <a:chExt cx="564476" cy="3946685"/>
          </a:xfrm>
        </p:grpSpPr>
        <p:sp>
          <p:nvSpPr>
            <p:cNvPr id="43" name="AutoShape 43"/>
            <p:cNvSpPr/>
            <p:nvPr/>
          </p:nvSpPr>
          <p:spPr>
            <a:xfrm>
              <a:off x="0" y="3932727"/>
              <a:ext cx="531158" cy="0"/>
            </a:xfrm>
            <a:prstGeom prst="line">
              <a:avLst/>
            </a:prstGeom>
            <a:ln w="66376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AutoShape 44"/>
            <p:cNvSpPr/>
            <p:nvPr/>
          </p:nvSpPr>
          <p:spPr>
            <a:xfrm rot="5400000">
              <a:off x="-2006032" y="1960012"/>
              <a:ext cx="3945427" cy="0"/>
            </a:xfrm>
            <a:prstGeom prst="line">
              <a:avLst/>
            </a:prstGeom>
            <a:ln w="66376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" name="AutoShape 45"/>
            <p:cNvSpPr/>
            <p:nvPr/>
          </p:nvSpPr>
          <p:spPr>
            <a:xfrm rot="21581183">
              <a:off x="-28348" y="-13958"/>
              <a:ext cx="497614" cy="0"/>
            </a:xfrm>
            <a:prstGeom prst="line">
              <a:avLst/>
            </a:prstGeom>
            <a:ln w="66376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383132" y="2292441"/>
            <a:ext cx="249312" cy="1836076"/>
            <a:chOff x="-8528" y="-62350"/>
            <a:chExt cx="498624" cy="3672151"/>
          </a:xfrm>
        </p:grpSpPr>
        <p:sp>
          <p:nvSpPr>
            <p:cNvPr id="47" name="AutoShape 47"/>
            <p:cNvSpPr/>
            <p:nvPr/>
          </p:nvSpPr>
          <p:spPr>
            <a:xfrm>
              <a:off x="0" y="3609801"/>
              <a:ext cx="490096" cy="0"/>
            </a:xfrm>
            <a:prstGeom prst="line">
              <a:avLst/>
            </a:prstGeom>
            <a:ln w="6124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" name="AutoShape 48"/>
            <p:cNvSpPr/>
            <p:nvPr/>
          </p:nvSpPr>
          <p:spPr>
            <a:xfrm rot="5400000">
              <a:off x="-1828736" y="1768198"/>
              <a:ext cx="3640423" cy="0"/>
            </a:xfrm>
            <a:prstGeom prst="line">
              <a:avLst/>
            </a:prstGeom>
            <a:ln w="6124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AutoShape 49"/>
            <p:cNvSpPr/>
            <p:nvPr/>
          </p:nvSpPr>
          <p:spPr>
            <a:xfrm rot="21581183">
              <a:off x="-8528" y="-62350"/>
              <a:ext cx="459146" cy="0"/>
            </a:xfrm>
            <a:prstGeom prst="line">
              <a:avLst/>
            </a:prstGeom>
            <a:ln w="6124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558785" y="4477509"/>
            <a:ext cx="255436" cy="1821362"/>
            <a:chOff x="30623" y="-32922"/>
            <a:chExt cx="510871" cy="3642723"/>
          </a:xfrm>
        </p:grpSpPr>
        <p:sp>
          <p:nvSpPr>
            <p:cNvPr id="51" name="AutoShape 51"/>
            <p:cNvSpPr/>
            <p:nvPr/>
          </p:nvSpPr>
          <p:spPr>
            <a:xfrm>
              <a:off x="51398" y="3609801"/>
              <a:ext cx="490096" cy="0"/>
            </a:xfrm>
            <a:prstGeom prst="line">
              <a:avLst/>
            </a:prstGeom>
            <a:ln w="6124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AutoShape 52"/>
            <p:cNvSpPr/>
            <p:nvPr/>
          </p:nvSpPr>
          <p:spPr>
            <a:xfrm rot="5400000">
              <a:off x="-1789589" y="1789589"/>
              <a:ext cx="3640423" cy="0"/>
            </a:xfrm>
            <a:prstGeom prst="line">
              <a:avLst/>
            </a:prstGeom>
            <a:ln w="6124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AutoShape 53"/>
            <p:cNvSpPr/>
            <p:nvPr/>
          </p:nvSpPr>
          <p:spPr>
            <a:xfrm rot="21581183">
              <a:off x="66874" y="-32922"/>
              <a:ext cx="459146" cy="0"/>
            </a:xfrm>
            <a:prstGeom prst="line">
              <a:avLst/>
            </a:prstGeom>
            <a:ln w="61245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AutoShape 54"/>
          <p:cNvSpPr/>
          <p:nvPr/>
        </p:nvSpPr>
        <p:spPr>
          <a:xfrm rot="-1271663" flipV="1">
            <a:off x="4989081" y="3334583"/>
            <a:ext cx="1424239" cy="119179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6818932" y="4175865"/>
            <a:ext cx="243289" cy="6082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6760626" y="2037538"/>
            <a:ext cx="243289" cy="60823"/>
          </a:xfrm>
          <a:prstGeom prst="rect">
            <a:avLst/>
          </a:prstGeom>
        </p:spPr>
      </p:pic>
      <p:sp>
        <p:nvSpPr>
          <p:cNvPr id="57" name="AutoShape 57"/>
          <p:cNvSpPr/>
          <p:nvPr/>
        </p:nvSpPr>
        <p:spPr>
          <a:xfrm rot="508736">
            <a:off x="1666420" y="3871407"/>
            <a:ext cx="274786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58" name="Group 58"/>
          <p:cNvGrpSpPr/>
          <p:nvPr/>
        </p:nvGrpSpPr>
        <p:grpSpPr>
          <a:xfrm>
            <a:off x="1310092" y="3222997"/>
            <a:ext cx="371344" cy="371344"/>
            <a:chOff x="0" y="0"/>
            <a:chExt cx="1913890" cy="191389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F526D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" name="AutoShape 60"/>
          <p:cNvSpPr/>
          <p:nvPr/>
        </p:nvSpPr>
        <p:spPr>
          <a:xfrm rot="-2957430">
            <a:off x="1202703" y="2009011"/>
            <a:ext cx="2409860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61" name="AutoShape 61"/>
          <p:cNvSpPr/>
          <p:nvPr/>
        </p:nvSpPr>
        <p:spPr>
          <a:xfrm rot="2148092">
            <a:off x="1065761" y="4941804"/>
            <a:ext cx="3558168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10561" y="2812283"/>
            <a:ext cx="1177398" cy="1098319"/>
          </a:xfrm>
          <a:prstGeom prst="rect">
            <a:avLst/>
          </a:prstGeom>
        </p:spPr>
      </p:pic>
      <p:sp>
        <p:nvSpPr>
          <p:cNvPr id="63" name="AutoShape 63"/>
          <p:cNvSpPr/>
          <p:nvPr/>
        </p:nvSpPr>
        <p:spPr>
          <a:xfrm rot="-551558">
            <a:off x="1730745" y="3302509"/>
            <a:ext cx="2292481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64"/>
          <p:cNvSpPr/>
          <p:nvPr/>
        </p:nvSpPr>
        <p:spPr>
          <a:xfrm rot="1524260">
            <a:off x="1406042" y="4479648"/>
            <a:ext cx="319836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65" name="Group 65"/>
          <p:cNvGrpSpPr/>
          <p:nvPr/>
        </p:nvGrpSpPr>
        <p:grpSpPr>
          <a:xfrm>
            <a:off x="719516" y="2922380"/>
            <a:ext cx="915561" cy="915561"/>
            <a:chOff x="0" y="0"/>
            <a:chExt cx="6350000" cy="6350000"/>
          </a:xfrm>
        </p:grpSpPr>
        <p:sp>
          <p:nvSpPr>
            <p:cNvPr id="66" name="Freeform 6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2F4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436782" y="3150723"/>
            <a:ext cx="142617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0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ФМЦ </a:t>
            </a:r>
          </a:p>
          <a:p>
            <a:pPr marL="0" marR="0" lvl="0" indent="0" algn="ctr" defTabSz="914400" rtl="0" eaLnBrk="1" fontAlgn="auto" latinLnBrk="0" hangingPunct="1">
              <a:lnSpc>
                <a:spcPts val="12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0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ИФГ </a:t>
            </a: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22"/>
          <a:srcRect r="69327"/>
          <a:stretch>
            <a:fillRect/>
          </a:stretch>
        </p:blipFill>
        <p:spPr>
          <a:xfrm>
            <a:off x="901652" y="3032516"/>
            <a:ext cx="608648" cy="674670"/>
          </a:xfrm>
          <a:prstGeom prst="rect">
            <a:avLst/>
          </a:prstGeom>
        </p:spPr>
      </p:pic>
      <p:grpSp>
        <p:nvGrpSpPr>
          <p:cNvPr id="69" name="Group 69"/>
          <p:cNvGrpSpPr>
            <a:grpSpLocks noChangeAspect="1"/>
          </p:cNvGrpSpPr>
          <p:nvPr/>
        </p:nvGrpSpPr>
        <p:grpSpPr>
          <a:xfrm>
            <a:off x="3279063" y="403442"/>
            <a:ext cx="1060765" cy="1060765"/>
            <a:chOff x="0" y="0"/>
            <a:chExt cx="6355080" cy="635508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" name="Group 71"/>
          <p:cNvGrpSpPr/>
          <p:nvPr/>
        </p:nvGrpSpPr>
        <p:grpSpPr>
          <a:xfrm rot="182878">
            <a:off x="3803257" y="786219"/>
            <a:ext cx="827924" cy="827924"/>
            <a:chOff x="0" y="0"/>
            <a:chExt cx="6350000" cy="6350000"/>
          </a:xfrm>
        </p:grpSpPr>
        <p:sp>
          <p:nvSpPr>
            <p:cNvPr id="72" name="Freeform 7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5E6DA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73" name="Picture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5687164">
            <a:off x="3668449" y="1344346"/>
            <a:ext cx="314283" cy="195998"/>
          </a:xfrm>
          <a:prstGeom prst="rect">
            <a:avLst/>
          </a:prstGeom>
        </p:spPr>
      </p:pic>
      <p:sp>
        <p:nvSpPr>
          <p:cNvPr id="74" name="TextBox 74"/>
          <p:cNvSpPr txBox="1"/>
          <p:nvPr/>
        </p:nvSpPr>
        <p:spPr>
          <a:xfrm>
            <a:off x="3859649" y="1195347"/>
            <a:ext cx="673918" cy="41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1" b="0" i="0" u="none" strike="noStrike" kern="1200" cap="none" spc="17" normalizeH="0" baseline="0" noProof="0">
                <a:ln>
                  <a:noFill/>
                </a:ln>
                <a:solidFill>
                  <a:srgbClr val="05445E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рег.</a:t>
            </a:r>
          </a:p>
          <a:p>
            <a:pPr marL="0" marR="0" lvl="0" indent="0" algn="ctr" defTabSz="914400" rtl="0" eaLnBrk="1" fontAlgn="auto" latinLnBrk="0" hangingPunct="1">
              <a:lnSpc>
                <a:spcPts val="10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1" b="0" i="0" u="none" strike="noStrike" kern="1200" cap="none" spc="17" normalizeH="0" baseline="0" noProof="0">
                <a:ln>
                  <a:noFill/>
                </a:ln>
                <a:solidFill>
                  <a:srgbClr val="05445E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оператор</a:t>
            </a:r>
          </a:p>
          <a:p>
            <a:pPr marL="0" marR="0" lvl="0" indent="0" algn="ctr" defTabSz="914400" rtl="0" eaLnBrk="1" fontAlgn="auto" latinLnBrk="0" hangingPunct="1">
              <a:lnSpc>
                <a:spcPts val="10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1" b="0" i="0" u="none" strike="noStrike" kern="1200" cap="none" spc="17" normalizeH="0" baseline="0" noProof="0">
                <a:ln>
                  <a:noFill/>
                </a:ln>
                <a:solidFill>
                  <a:srgbClr val="05445E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1</a:t>
            </a:r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4008504" y="863883"/>
            <a:ext cx="340635" cy="336299"/>
          </a:xfrm>
          <a:prstGeom prst="rect">
            <a:avLst/>
          </a:prstGeom>
        </p:spPr>
      </p:pic>
      <p:grpSp>
        <p:nvGrpSpPr>
          <p:cNvPr id="76" name="Group 76"/>
          <p:cNvGrpSpPr/>
          <p:nvPr/>
        </p:nvGrpSpPr>
        <p:grpSpPr>
          <a:xfrm>
            <a:off x="3116432" y="468176"/>
            <a:ext cx="801177" cy="801177"/>
            <a:chOff x="0" y="0"/>
            <a:chExt cx="6350000" cy="6350000"/>
          </a:xfrm>
        </p:grpSpPr>
        <p:sp>
          <p:nvSpPr>
            <p:cNvPr id="77" name="Freeform 7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3014316" y="848368"/>
            <a:ext cx="837979" cy="7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3014931" y="933721"/>
            <a:ext cx="100479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7" b="0" i="0" u="none" strike="noStrike" kern="1200" cap="none" spc="0" normalizeH="0" baseline="0" noProof="0">
                <a:ln>
                  <a:noFill/>
                </a:ln>
                <a:solidFill>
                  <a:srgbClr val="05445E">
                    <a:alpha val="96863"/>
                  </a:srgbClr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минфин</a:t>
            </a:r>
          </a:p>
          <a:p>
            <a:pPr marL="0" marR="0" lvl="0" indent="0" algn="ctr" defTabSz="914400" rtl="0" eaLnBrk="1" fontAlgn="auto" latinLnBrk="0" hangingPunct="1">
              <a:lnSpc>
                <a:spcPts val="8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7" b="0" i="0" u="none" strike="noStrike" kern="1200" cap="none" spc="0" normalizeH="0" baseline="0" noProof="0">
                <a:ln>
                  <a:noFill/>
                </a:ln>
                <a:solidFill>
                  <a:srgbClr val="05445E">
                    <a:alpha val="96863"/>
                  </a:srgbClr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региона 1</a:t>
            </a:r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27" cstate="print">
            <a:alphaModFix amt="9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 l="17953" r="17214"/>
          <a:stretch>
            <a:fillRect/>
          </a:stretch>
        </p:blipFill>
        <p:spPr>
          <a:xfrm>
            <a:off x="3342812" y="574725"/>
            <a:ext cx="348418" cy="356649"/>
          </a:xfrm>
          <a:prstGeom prst="rect">
            <a:avLst/>
          </a:prstGeom>
        </p:spPr>
      </p:pic>
      <p:sp>
        <p:nvSpPr>
          <p:cNvPr id="81" name="TextBox 81"/>
          <p:cNvSpPr txBox="1"/>
          <p:nvPr/>
        </p:nvSpPr>
        <p:spPr>
          <a:xfrm>
            <a:off x="5138704" y="2858967"/>
            <a:ext cx="763714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УТВЕРЖДАЮТ ПРИОРИТЕТНЫЕ КАТЕГОРИИ, </a:t>
            </a:r>
          </a:p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ПЛАН МЕРОПРИЯТИЙ</a:t>
            </a: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-874270">
            <a:off x="4141082" y="661570"/>
            <a:ext cx="293373" cy="182958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3715021">
            <a:off x="3469696" y="367117"/>
            <a:ext cx="269745" cy="168223"/>
          </a:xfrm>
          <a:prstGeom prst="rect">
            <a:avLst/>
          </a:prstGeom>
        </p:spPr>
      </p:pic>
      <p:grpSp>
        <p:nvGrpSpPr>
          <p:cNvPr id="84" name="Group 84"/>
          <p:cNvGrpSpPr>
            <a:grpSpLocks noChangeAspect="1"/>
          </p:cNvGrpSpPr>
          <p:nvPr/>
        </p:nvGrpSpPr>
        <p:grpSpPr>
          <a:xfrm>
            <a:off x="4061924" y="2929120"/>
            <a:ext cx="1060765" cy="1060765"/>
            <a:chOff x="0" y="0"/>
            <a:chExt cx="6355080" cy="635508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4323697" y="3433385"/>
            <a:ext cx="827924" cy="827924"/>
            <a:chOff x="42851" y="42851"/>
            <a:chExt cx="1655848" cy="1655848"/>
          </a:xfrm>
        </p:grpSpPr>
        <p:grpSp>
          <p:nvGrpSpPr>
            <p:cNvPr id="87" name="Group 87"/>
            <p:cNvGrpSpPr/>
            <p:nvPr/>
          </p:nvGrpSpPr>
          <p:grpSpPr>
            <a:xfrm rot="182878">
              <a:off x="42851" y="42851"/>
              <a:ext cx="1655848" cy="1655848"/>
              <a:chOff x="0" y="0"/>
              <a:chExt cx="6350000" cy="63500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5E6DA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155633" y="861105"/>
              <a:ext cx="1347836" cy="825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17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рег.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17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оператор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6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17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488918" y="209278"/>
              <a:ext cx="681269" cy="672598"/>
            </a:xfrm>
            <a:prstGeom prst="rect">
              <a:avLst/>
            </a:prstGeom>
          </p:spPr>
        </p:pic>
      </p:grpSp>
      <p:grpSp>
        <p:nvGrpSpPr>
          <p:cNvPr id="91" name="Group 91"/>
          <p:cNvGrpSpPr/>
          <p:nvPr/>
        </p:nvGrpSpPr>
        <p:grpSpPr>
          <a:xfrm>
            <a:off x="3936359" y="2667020"/>
            <a:ext cx="1005410" cy="801177"/>
            <a:chOff x="0" y="0"/>
            <a:chExt cx="2010820" cy="1602354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04759" y="892281"/>
              <a:ext cx="681269" cy="672598"/>
            </a:xfrm>
            <a:prstGeom prst="rect">
              <a:avLst/>
            </a:prstGeom>
          </p:spPr>
        </p:pic>
        <p:grpSp>
          <p:nvGrpSpPr>
            <p:cNvPr id="93" name="Group 93"/>
            <p:cNvGrpSpPr/>
            <p:nvPr/>
          </p:nvGrpSpPr>
          <p:grpSpPr>
            <a:xfrm>
              <a:off x="204232" y="0"/>
              <a:ext cx="1602354" cy="1602354"/>
              <a:chOff x="0" y="0"/>
              <a:chExt cx="6350000" cy="6350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9E265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0" y="760384"/>
              <a:ext cx="1675958" cy="15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230" y="924740"/>
              <a:ext cx="2009590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7" b="0" i="0" u="none" strike="noStrike" kern="1200" cap="none" spc="0" normalizeH="0" baseline="0" noProof="0">
                  <a:ln>
                    <a:noFill/>
                  </a:ln>
                  <a:solidFill>
                    <a:srgbClr val="05445E">
                      <a:alpha val="96863"/>
                    </a:srgbClr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минфин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7" b="0" i="0" u="none" strike="noStrike" kern="1200" cap="none" spc="0" normalizeH="0" baseline="0" noProof="0">
                  <a:ln>
                    <a:noFill/>
                  </a:ln>
                  <a:solidFill>
                    <a:srgbClr val="05445E">
                      <a:alpha val="96863"/>
                    </a:srgbClr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 региона 2</a:t>
              </a:r>
            </a:p>
          </p:txBody>
        </p:sp>
        <p:pic>
          <p:nvPicPr>
            <p:cNvPr id="97" name="Picture 97"/>
            <p:cNvPicPr>
              <a:picLocks noChangeAspect="1"/>
            </p:cNvPicPr>
            <p:nvPr/>
          </p:nvPicPr>
          <p:blipFill>
            <a:blip r:embed="rId27" cstate="print">
              <a:alphaModFix amt="97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rcRect l="17953" r="17214"/>
            <a:stretch>
              <a:fillRect/>
            </a:stretch>
          </p:blipFill>
          <p:spPr>
            <a:xfrm>
              <a:off x="656991" y="213097"/>
              <a:ext cx="696836" cy="713297"/>
            </a:xfrm>
            <a:prstGeom prst="rect">
              <a:avLst/>
            </a:prstGeom>
          </p:spPr>
        </p:pic>
      </p:grpSp>
      <p:grpSp>
        <p:nvGrpSpPr>
          <p:cNvPr id="98" name="Group 98"/>
          <p:cNvGrpSpPr>
            <a:grpSpLocks noChangeAspect="1"/>
          </p:cNvGrpSpPr>
          <p:nvPr/>
        </p:nvGrpSpPr>
        <p:grpSpPr>
          <a:xfrm>
            <a:off x="4411386" y="4987196"/>
            <a:ext cx="1060765" cy="1060765"/>
            <a:chOff x="0" y="0"/>
            <a:chExt cx="6355080" cy="635508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0" name="Picture 10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4883249" y="5325119"/>
            <a:ext cx="340635" cy="336299"/>
          </a:xfrm>
          <a:prstGeom prst="rect">
            <a:avLst/>
          </a:prstGeom>
        </p:spPr>
      </p:pic>
      <p:grpSp>
        <p:nvGrpSpPr>
          <p:cNvPr id="101" name="Group 101"/>
          <p:cNvGrpSpPr/>
          <p:nvPr/>
        </p:nvGrpSpPr>
        <p:grpSpPr>
          <a:xfrm>
            <a:off x="4482986" y="4878978"/>
            <a:ext cx="801177" cy="801177"/>
            <a:chOff x="0" y="0"/>
            <a:chExt cx="6350000" cy="6350000"/>
          </a:xfrm>
        </p:grpSpPr>
        <p:sp>
          <p:nvSpPr>
            <p:cNvPr id="102" name="Freeform 10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265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4380870" y="5259169"/>
            <a:ext cx="837979" cy="7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4381485" y="5245688"/>
            <a:ext cx="100479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7" b="0" i="0" u="none" strike="noStrike" kern="1200" cap="none" spc="0" normalizeH="0" baseline="0" noProof="0">
                <a:ln>
                  <a:noFill/>
                </a:ln>
                <a:solidFill>
                  <a:srgbClr val="05445E">
                    <a:alpha val="96863"/>
                  </a:srgbClr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минобр</a:t>
            </a:r>
          </a:p>
          <a:p>
            <a:pPr marL="0" marR="0" lvl="0" indent="0" algn="ctr" defTabSz="914400" rtl="0" eaLnBrk="1" fontAlgn="auto" latinLnBrk="0" hangingPunct="1">
              <a:lnSpc>
                <a:spcPts val="8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7" b="0" i="0" u="none" strike="noStrike" kern="1200" cap="none" spc="0" normalizeH="0" baseline="0" noProof="0">
                <a:ln>
                  <a:noFill/>
                </a:ln>
                <a:solidFill>
                  <a:srgbClr val="05445E">
                    <a:alpha val="96863"/>
                  </a:srgbClr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(минэк) </a:t>
            </a:r>
          </a:p>
          <a:p>
            <a:pPr marL="0" marR="0" lvl="0" indent="0" algn="ctr" defTabSz="914400" rtl="0" eaLnBrk="1" fontAlgn="auto" latinLnBrk="0" hangingPunct="1">
              <a:lnSpc>
                <a:spcPts val="8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7" b="0" i="0" u="none" strike="noStrike" kern="1200" cap="none" spc="0" normalizeH="0" baseline="0" noProof="0">
                <a:ln>
                  <a:noFill/>
                </a:ln>
                <a:solidFill>
                  <a:srgbClr val="05445E">
                    <a:alpha val="96863"/>
                  </a:srgbClr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региона 3</a:t>
            </a:r>
          </a:p>
        </p:txBody>
      </p:sp>
      <p:pic>
        <p:nvPicPr>
          <p:cNvPr id="105" name="Picture 105"/>
          <p:cNvPicPr>
            <a:picLocks noChangeAspect="1"/>
          </p:cNvPicPr>
          <p:nvPr/>
        </p:nvPicPr>
        <p:blipFill>
          <a:blip r:embed="rId31" cstate="print">
            <a:alphaModFix amt="9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 l="17953" r="17214"/>
          <a:stretch>
            <a:fillRect/>
          </a:stretch>
        </p:blipFill>
        <p:spPr>
          <a:xfrm>
            <a:off x="4715153" y="4888188"/>
            <a:ext cx="336843" cy="344801"/>
          </a:xfrm>
          <a:prstGeom prst="rect">
            <a:avLst/>
          </a:prstGeom>
        </p:spPr>
      </p:pic>
      <p:grpSp>
        <p:nvGrpSpPr>
          <p:cNvPr id="106" name="Group 106"/>
          <p:cNvGrpSpPr/>
          <p:nvPr/>
        </p:nvGrpSpPr>
        <p:grpSpPr>
          <a:xfrm>
            <a:off x="4323697" y="5633830"/>
            <a:ext cx="827924" cy="827924"/>
            <a:chOff x="42851" y="42851"/>
            <a:chExt cx="1655848" cy="1655848"/>
          </a:xfrm>
        </p:grpSpPr>
        <p:grpSp>
          <p:nvGrpSpPr>
            <p:cNvPr id="107" name="Group 107"/>
            <p:cNvGrpSpPr/>
            <p:nvPr/>
          </p:nvGrpSpPr>
          <p:grpSpPr>
            <a:xfrm rot="182878">
              <a:off x="42851" y="42851"/>
              <a:ext cx="1655848" cy="1655848"/>
              <a:chOff x="0" y="0"/>
              <a:chExt cx="6350000" cy="635000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5E6DA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" name="TextBox 109"/>
            <p:cNvSpPr txBox="1"/>
            <p:nvPr/>
          </p:nvSpPr>
          <p:spPr>
            <a:xfrm>
              <a:off x="155633" y="861105"/>
              <a:ext cx="1347836" cy="825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17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рег.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17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оператор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06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17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 3</a:t>
              </a:r>
            </a:p>
          </p:txBody>
        </p:sp>
        <p:pic>
          <p:nvPicPr>
            <p:cNvPr id="110" name="Picture 11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488918" y="209278"/>
              <a:ext cx="681269" cy="672598"/>
            </a:xfrm>
            <a:prstGeom prst="rect">
              <a:avLst/>
            </a:prstGeom>
          </p:spPr>
        </p:pic>
      </p:grpSp>
      <p:sp>
        <p:nvSpPr>
          <p:cNvPr id="111" name="AutoShape 111"/>
          <p:cNvSpPr/>
          <p:nvPr/>
        </p:nvSpPr>
        <p:spPr>
          <a:xfrm rot="-57965">
            <a:off x="4613020" y="1166158"/>
            <a:ext cx="1712920" cy="1843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" name="AutoShape 112"/>
          <p:cNvSpPr/>
          <p:nvPr/>
        </p:nvSpPr>
        <p:spPr>
          <a:xfrm rot="-1779744">
            <a:off x="4974714" y="5627108"/>
            <a:ext cx="1616617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3" name="Picture 1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2700000">
            <a:off x="4361859" y="5641459"/>
            <a:ext cx="297551" cy="185564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2386517">
            <a:off x="5035440" y="5902764"/>
            <a:ext cx="275213" cy="171633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7382207">
            <a:off x="5113991" y="5025035"/>
            <a:ext cx="296675" cy="185017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6987329">
            <a:off x="4731615" y="2936157"/>
            <a:ext cx="303919" cy="189535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1124453">
            <a:off x="4931707" y="3490570"/>
            <a:ext cx="306933" cy="191415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3400314">
            <a:off x="4128906" y="3765216"/>
            <a:ext cx="317725" cy="198145"/>
          </a:xfrm>
          <a:prstGeom prst="rect">
            <a:avLst/>
          </a:prstGeom>
        </p:spPr>
      </p:pic>
      <p:sp>
        <p:nvSpPr>
          <p:cNvPr id="119" name="AutoShape 119"/>
          <p:cNvSpPr/>
          <p:nvPr/>
        </p:nvSpPr>
        <p:spPr>
          <a:xfrm rot="13672">
            <a:off x="7195637" y="453429"/>
            <a:ext cx="2394848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20" name="AutoShape 120"/>
          <p:cNvSpPr/>
          <p:nvPr/>
        </p:nvSpPr>
        <p:spPr>
          <a:xfrm rot="-10800000">
            <a:off x="7696124" y="555675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1" name="AutoShape 121"/>
          <p:cNvSpPr/>
          <p:nvPr/>
        </p:nvSpPr>
        <p:spPr>
          <a:xfrm rot="-10800000">
            <a:off x="7802503" y="1230676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50391" y="1452866"/>
            <a:ext cx="653526" cy="559581"/>
          </a:xfrm>
          <a:prstGeom prst="rect">
            <a:avLst/>
          </a:prstGeom>
        </p:spPr>
      </p:pic>
      <p:sp>
        <p:nvSpPr>
          <p:cNvPr id="123" name="AutoShape 123"/>
          <p:cNvSpPr/>
          <p:nvPr/>
        </p:nvSpPr>
        <p:spPr>
          <a:xfrm rot="13559">
            <a:off x="7195676" y="1684790"/>
            <a:ext cx="2414810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24" name="AutoShape 124"/>
          <p:cNvSpPr/>
          <p:nvPr/>
        </p:nvSpPr>
        <p:spPr>
          <a:xfrm rot="13928">
            <a:off x="7263542" y="2603351"/>
            <a:ext cx="2350899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25" name="AutoShape 125"/>
          <p:cNvSpPr/>
          <p:nvPr/>
        </p:nvSpPr>
        <p:spPr>
          <a:xfrm rot="13928">
            <a:off x="7288257" y="3203821"/>
            <a:ext cx="2350899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26" name="AutoShape 126"/>
          <p:cNvSpPr/>
          <p:nvPr/>
        </p:nvSpPr>
        <p:spPr>
          <a:xfrm rot="-10800000">
            <a:off x="7744885" y="2720216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7" name="AutoShape 127"/>
          <p:cNvSpPr/>
          <p:nvPr/>
        </p:nvSpPr>
        <p:spPr>
          <a:xfrm rot="-10800000">
            <a:off x="7702995" y="3299059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8" name="AutoShape 128"/>
          <p:cNvSpPr/>
          <p:nvPr/>
        </p:nvSpPr>
        <p:spPr>
          <a:xfrm rot="13838">
            <a:off x="7224347" y="1126371"/>
            <a:ext cx="2366177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29" name="AutoShape 129"/>
          <p:cNvSpPr/>
          <p:nvPr/>
        </p:nvSpPr>
        <p:spPr>
          <a:xfrm rot="-10800000">
            <a:off x="7729969" y="1773781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" name="AutoShape 130"/>
          <p:cNvSpPr/>
          <p:nvPr/>
        </p:nvSpPr>
        <p:spPr>
          <a:xfrm rot="14558">
            <a:off x="7263542" y="3779306"/>
            <a:ext cx="2249245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31" name="AutoShape 131"/>
          <p:cNvSpPr/>
          <p:nvPr/>
        </p:nvSpPr>
        <p:spPr>
          <a:xfrm rot="-10800000">
            <a:off x="7729969" y="3891551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2" name="AutoShape 132"/>
          <p:cNvSpPr/>
          <p:nvPr/>
        </p:nvSpPr>
        <p:spPr>
          <a:xfrm rot="14558">
            <a:off x="7288259" y="4703052"/>
            <a:ext cx="2249245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33" name="AutoShape 133"/>
          <p:cNvSpPr/>
          <p:nvPr/>
        </p:nvSpPr>
        <p:spPr>
          <a:xfrm rot="-10800000">
            <a:off x="7702995" y="4802557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4" name="AutoShape 134"/>
          <p:cNvSpPr/>
          <p:nvPr/>
        </p:nvSpPr>
        <p:spPr>
          <a:xfrm rot="14558">
            <a:off x="7321055" y="5334554"/>
            <a:ext cx="2249245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35" name="AutoShape 135"/>
          <p:cNvSpPr/>
          <p:nvPr/>
        </p:nvSpPr>
        <p:spPr>
          <a:xfrm rot="-10800000">
            <a:off x="7759273" y="5440311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" name="AutoShape 136"/>
          <p:cNvSpPr/>
          <p:nvPr/>
        </p:nvSpPr>
        <p:spPr>
          <a:xfrm rot="14558">
            <a:off x="7321055" y="6004867"/>
            <a:ext cx="2249245" cy="0"/>
          </a:xfrm>
          <a:prstGeom prst="line">
            <a:avLst/>
          </a:prstGeom>
          <a:ln w="28575" cap="rnd">
            <a:solidFill>
              <a:srgbClr val="75E6DA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ru-RU"/>
          </a:p>
        </p:txBody>
      </p:sp>
      <p:sp>
        <p:nvSpPr>
          <p:cNvPr id="137" name="AutoShape 137"/>
          <p:cNvSpPr/>
          <p:nvPr/>
        </p:nvSpPr>
        <p:spPr>
          <a:xfrm rot="-10800000">
            <a:off x="7778725" y="6112241"/>
            <a:ext cx="153306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8" name="TextBox 138"/>
          <p:cNvSpPr txBox="1"/>
          <p:nvPr/>
        </p:nvSpPr>
        <p:spPr>
          <a:xfrm>
            <a:off x="113644" y="4597290"/>
            <a:ext cx="1085492" cy="19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ПРОСВЕТИТЕЛЬСКИЕ ВЕБИНАРЫ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65083" y="2461753"/>
            <a:ext cx="1084787" cy="30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ПОДДЕРЖИВАЮЩИЕ ВЕБИНАРЫ,</a:t>
            </a:r>
          </a:p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РЕЙТИНГОВАНИЕ 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0423923" y="4390688"/>
            <a:ext cx="1766023" cy="10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" b="0" i="0" u="none" strike="noStrike" kern="1200" cap="none" spc="11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ЭАН; СЕМЬИ С ДЕТЬМИ И ДРУГИЕ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113644" y="4080092"/>
            <a:ext cx="995925" cy="30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МЕРОПРИЯТИЯ ПО ФИНАНСОВОМУ ПРОСВЕЩЕНИЮ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73617" y="2035204"/>
            <a:ext cx="1412843" cy="19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0" i="0" u="none" strike="noStrike" kern="1200" cap="none" spc="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КМ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21247" y="6041442"/>
            <a:ext cx="1412843" cy="29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1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ВЗРОСЛОЕ НАСЕЛЕНИЕ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84023" y="1366504"/>
            <a:ext cx="2023177" cy="107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3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КОНСУЛЬТАНТЫ-МЕТОДИСТЫ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2123953" y="6022030"/>
            <a:ext cx="763155" cy="591368"/>
            <a:chOff x="0" y="93109"/>
            <a:chExt cx="1526311" cy="1182736"/>
          </a:xfrm>
        </p:grpSpPr>
        <p:sp>
          <p:nvSpPr>
            <p:cNvPr id="146" name="TextBox 146"/>
            <p:cNvSpPr txBox="1"/>
            <p:nvPr/>
          </p:nvSpPr>
          <p:spPr>
            <a:xfrm>
              <a:off x="0" y="93109"/>
              <a:ext cx="1272135" cy="177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147"/>
            <p:cNvSpPr txBox="1"/>
            <p:nvPr/>
          </p:nvSpPr>
          <p:spPr>
            <a:xfrm>
              <a:off x="932" y="281115"/>
              <a:ext cx="152537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7" b="0" i="0" u="none" strike="noStrike" kern="1200" cap="none" spc="0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ВСЕГО 55 СУБЪЕКТОВ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7" b="0" i="0" u="none" strike="noStrike" kern="1200" cap="none" spc="0" normalizeH="0" baseline="0" noProof="0">
                  <a:ln>
                    <a:noFill/>
                  </a:ln>
                  <a:solidFill>
                    <a:srgbClr val="05445E"/>
                  </a:solidFill>
                  <a:effectLst/>
                  <a:uLnTx/>
                  <a:uFillTx/>
                  <a:latin typeface="Montserrat Semi-Bold Bold"/>
                  <a:ea typeface="+mn-ea"/>
                  <a:cs typeface="+mn-cs"/>
                </a:rPr>
                <a:t>РФ</a:t>
              </a:r>
            </a:p>
          </p:txBody>
        </p:sp>
        <p:sp>
          <p:nvSpPr>
            <p:cNvPr id="148" name="TextBox 148"/>
            <p:cNvSpPr txBox="1"/>
            <p:nvPr/>
          </p:nvSpPr>
          <p:spPr>
            <a:xfrm>
              <a:off x="0" y="1117597"/>
              <a:ext cx="985373" cy="15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9" name="TextBox 149"/>
          <p:cNvSpPr txBox="1"/>
          <p:nvPr/>
        </p:nvSpPr>
        <p:spPr>
          <a:xfrm rot="-2274289">
            <a:off x="2299299" y="2306727"/>
            <a:ext cx="738940" cy="14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18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РЕГИОН 1</a:t>
            </a:r>
          </a:p>
        </p:txBody>
      </p:sp>
      <p:sp>
        <p:nvSpPr>
          <p:cNvPr id="150" name="TextBox 150"/>
          <p:cNvSpPr txBox="1"/>
          <p:nvPr/>
        </p:nvSpPr>
        <p:spPr>
          <a:xfrm rot="2021924">
            <a:off x="2301366" y="4548259"/>
            <a:ext cx="766141" cy="14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19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РЕГИОН 3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7625296" y="199031"/>
            <a:ext cx="1887481" cy="10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3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7497846" y="2429971"/>
            <a:ext cx="1882293" cy="10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1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53" name="TextBox 153"/>
          <p:cNvSpPr txBox="1"/>
          <p:nvPr/>
        </p:nvSpPr>
        <p:spPr>
          <a:xfrm rot="440643">
            <a:off x="2468294" y="3658570"/>
            <a:ext cx="726853" cy="14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1" b="0" i="0" u="none" strike="noStrike" kern="1200" cap="none" spc="18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РЕГИОН 2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7187644" y="159397"/>
            <a:ext cx="760682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3" b="0" i="0" u="none" strike="noStrike" kern="1200" cap="none" spc="13" normalizeH="0" baseline="0" noProof="0" dirty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ОРГАНЫ СОЦЗАЩИТЫ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7288229" y="4482869"/>
            <a:ext cx="1063347" cy="9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БИБЛИОТЕКА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7206982" y="2351825"/>
            <a:ext cx="815792" cy="9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«МОЙ БИЗНЕС»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7263511" y="2862047"/>
            <a:ext cx="815792" cy="19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ОРГАНЫ СОЦЗАЩИТЫ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7288228" y="3535893"/>
            <a:ext cx="815792" cy="19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ПЕНСИОННЫЙ ФОНД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370829" y="5183841"/>
            <a:ext cx="815792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5" b="0" i="0" u="none" strike="noStrike" kern="1200" cap="none" spc="17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ТПП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7321025" y="5682002"/>
            <a:ext cx="90005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3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КОРПОРАТИВНЫЕ УНИВЕРСИТЕТЫ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7206982" y="1482487"/>
            <a:ext cx="270936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5" b="0" i="0" u="none" strike="noStrike" kern="1200" cap="none" spc="17" normalizeH="0" baseline="0" noProof="0" dirty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ФНС</a:t>
            </a:r>
          </a:p>
        </p:txBody>
      </p:sp>
      <p:sp>
        <p:nvSpPr>
          <p:cNvPr id="162" name="TextBox 162"/>
          <p:cNvSpPr txBox="1"/>
          <p:nvPr/>
        </p:nvSpPr>
        <p:spPr>
          <a:xfrm rot="-2422473">
            <a:off x="1744768" y="2812328"/>
            <a:ext cx="727245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ОБУЧЕНИЕ</a:t>
            </a:r>
          </a:p>
        </p:txBody>
      </p:sp>
      <p:sp>
        <p:nvSpPr>
          <p:cNvPr id="163" name="TextBox 163"/>
          <p:cNvSpPr txBox="1"/>
          <p:nvPr/>
        </p:nvSpPr>
        <p:spPr>
          <a:xfrm rot="-744770">
            <a:off x="2048638" y="2988324"/>
            <a:ext cx="154331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УТВЕРЖДЕНИЕ ПРИОРИТЕТНЫХ КАТЕГОРИИ И ПЛАНА МЕРОПРИЯТИЙ</a:t>
            </a:r>
          </a:p>
        </p:txBody>
      </p:sp>
      <p:sp>
        <p:nvSpPr>
          <p:cNvPr id="164" name="TextBox 164"/>
          <p:cNvSpPr txBox="1"/>
          <p:nvPr/>
        </p:nvSpPr>
        <p:spPr>
          <a:xfrm rot="490732">
            <a:off x="1734254" y="3619953"/>
            <a:ext cx="753239" cy="10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5" b="0" i="0" u="none" strike="noStrike" kern="1200" cap="none" spc="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ОБУЧЕНИЕ</a:t>
            </a:r>
          </a:p>
        </p:txBody>
      </p:sp>
      <p:sp>
        <p:nvSpPr>
          <p:cNvPr id="165" name="TextBox 165"/>
          <p:cNvSpPr txBox="1"/>
          <p:nvPr/>
        </p:nvSpPr>
        <p:spPr>
          <a:xfrm rot="1987064">
            <a:off x="1572196" y="4110350"/>
            <a:ext cx="727245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ОБУЧЕНИЕ</a:t>
            </a:r>
          </a:p>
        </p:txBody>
      </p:sp>
      <p:sp>
        <p:nvSpPr>
          <p:cNvPr id="166" name="TextBox 166"/>
          <p:cNvSpPr txBox="1"/>
          <p:nvPr/>
        </p:nvSpPr>
        <p:spPr>
          <a:xfrm rot="3901764">
            <a:off x="1330415" y="4486052"/>
            <a:ext cx="727245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ОБУЧЕНИЕ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3014316" y="1224326"/>
            <a:ext cx="649083" cy="7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8"/>
          <p:cNvSpPr txBox="1"/>
          <p:nvPr/>
        </p:nvSpPr>
        <p:spPr>
          <a:xfrm rot="-1254142">
            <a:off x="5351693" y="3448061"/>
            <a:ext cx="1158732" cy="19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7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СОПРОВОЖДЕНИЕ ОБУЧЕНИЯ В РЕГИОНЕ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2966276" y="1424881"/>
            <a:ext cx="6971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РЕКОМЕНДУЮТ СПИСОК </a:t>
            </a:r>
          </a:p>
          <a:p>
            <a:pPr marL="0" marR="0" lvl="0" indent="0" algn="l" defTabSz="914400" rtl="0" eaLnBrk="1" fontAlgn="auto" latinLnBrk="0" hangingPunct="1">
              <a:lnSpc>
                <a:spcPts val="7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СЛУШАТЕЛЕЙ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3040259" y="3330787"/>
            <a:ext cx="649083" cy="7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1"/>
          <p:cNvSpPr txBox="1"/>
          <p:nvPr/>
        </p:nvSpPr>
        <p:spPr>
          <a:xfrm>
            <a:off x="4061814" y="102703"/>
            <a:ext cx="10233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УТВЕРЖДАЮТ ПРИОРИТЕТНЫЕ КАТЕГОРИИ, </a:t>
            </a:r>
          </a:p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ПЛАН МЕРОПРИЯТИЙ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3322603" y="3425300"/>
            <a:ext cx="6971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РЕКОМЕНДУЮТ СПИСОК </a:t>
            </a:r>
          </a:p>
          <a:p>
            <a:pPr marL="0" marR="0" lvl="0" indent="0" algn="l" defTabSz="914400" rtl="0" eaLnBrk="1" fontAlgn="auto" latinLnBrk="0" hangingPunct="1">
              <a:lnSpc>
                <a:spcPts val="7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СЛУШАТЕЛЕЙ</a:t>
            </a:r>
          </a:p>
        </p:txBody>
      </p:sp>
      <p:sp>
        <p:nvSpPr>
          <p:cNvPr id="173" name="TextBox 173"/>
          <p:cNvSpPr txBox="1"/>
          <p:nvPr/>
        </p:nvSpPr>
        <p:spPr>
          <a:xfrm rot="-2985452">
            <a:off x="1369805" y="1978324"/>
            <a:ext cx="154331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УТВЕРЖДЕНИЕ ПРИОРИТЕТНЫХ КАТЕГОРИИ И ПЛАНА МЕРОПРИЯТИЙ</a:t>
            </a:r>
          </a:p>
        </p:txBody>
      </p:sp>
      <p:sp>
        <p:nvSpPr>
          <p:cNvPr id="174" name="TextBox 174"/>
          <p:cNvSpPr txBox="1"/>
          <p:nvPr/>
        </p:nvSpPr>
        <p:spPr>
          <a:xfrm rot="1482730">
            <a:off x="2255243" y="4205622"/>
            <a:ext cx="154331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УТВЕРЖДЕНИЕ ПРИОРИТЕТНЫХ КАТЕГОРИИ И ПЛАНА МЕРОПРИЯТИЙ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5450691" y="4873595"/>
            <a:ext cx="846107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УТВЕРЖДАЮТ ПРИОРИТЕТНЫЕ КАТЕГОРИИ,</a:t>
            </a:r>
          </a:p>
          <a:p>
            <a:pPr marL="0" marR="0" lvl="0" indent="0" algn="l" defTabSz="914400" rtl="0" eaLnBrk="1" fontAlgn="auto" latinLnBrk="0" hangingPunct="1">
              <a:lnSpc>
                <a:spcPts val="7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3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ПЛАН МЕРОПРИЯТИЙ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5085173" y="1211967"/>
            <a:ext cx="1158732" cy="19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7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СОПРОВОЖДЕНИЕ ОБУЧЕНИЯ В РЕГИОНЕ</a:t>
            </a:r>
          </a:p>
        </p:txBody>
      </p:sp>
      <p:sp>
        <p:nvSpPr>
          <p:cNvPr id="177" name="TextBox 177"/>
          <p:cNvSpPr txBox="1"/>
          <p:nvPr/>
        </p:nvSpPr>
        <p:spPr>
          <a:xfrm rot="-1649690">
            <a:off x="5488654" y="5701753"/>
            <a:ext cx="1158732" cy="19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7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СОПРОВОЖДЕНИЕ ОБУЧЕНИЯ В РЕГИОНЕ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10305249" y="173440"/>
            <a:ext cx="16869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2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МАЛООБЕСПЕЧЕННЫЕ СЕМЬИ; </a:t>
            </a:r>
          </a:p>
          <a:p>
            <a:pPr marL="0" marR="0" lvl="0" indent="0" algn="l" defTabSz="914400" rtl="0" eaLnBrk="1" fontAlgn="auto" latinLnBrk="0" hangingPunct="1">
              <a:lnSpc>
                <a:spcPts val="8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13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СЕМЬИ С ДЕТЬМИ; СОЦИАЛЬНО НЕЗАЩИЩЕННЫЕ И ДРУГИЕ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8087298" y="599466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8072910" y="2752899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0423923" y="1525377"/>
            <a:ext cx="242838" cy="11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16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ЭАН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10395894" y="3081826"/>
            <a:ext cx="1368971" cy="9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СОЦИАЛЬНО НЕЗАЩИЩЕННЫЕ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10395894" y="831679"/>
            <a:ext cx="1380998" cy="19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ЖИТЕЛИ ГОРОДА И ОБЛАСТИ</a:t>
            </a:r>
          </a:p>
          <a:p>
            <a:pPr marL="0" marR="0" lvl="0" indent="0" algn="l" defTabSz="914400" rtl="0" eaLnBrk="1" fontAlgn="auto" latinLnBrk="0" hangingPunct="1">
              <a:lnSpc>
                <a:spcPts val="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(С ОБРАЩЕНИЯМИ)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10395895" y="2204385"/>
            <a:ext cx="1766023" cy="40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МАЛЫЕ И СРЕДНИЕ ПРЕДПРИНИМАТЕЛИ;</a:t>
            </a:r>
          </a:p>
          <a:p>
            <a:pPr marL="0" marR="0" lvl="0" indent="0" algn="l" defTabSz="914400" rtl="0" eaLnBrk="1" fontAlgn="auto" latinLnBrk="0" hangingPunct="1">
              <a:lnSpc>
                <a:spcPts val="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ФИЗИЧЕСКИЕ ЛИЦА, ПЛАНИРУЮЩИЕ ОСУЩЕСТВЛЯТЬ ПРЕДПРИНИМАТЕЛЬСКУЮ ДЕЯТЕЛЬНОСТЬ, САМОЗАНЯТЫЕ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10395894" y="3622312"/>
            <a:ext cx="1799602" cy="19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12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ЛИЦА ПРЕДПЕНСИОННОГО ВОЗРАСТА; РАБОТАЮЩИЕ; СЕМЬИ С ДЕТЬМИ И ДРУГИЕ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8130527" y="1308740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8031020" y="3347084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7587254" y="3030688"/>
            <a:ext cx="1882293" cy="10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1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7582066" y="931313"/>
            <a:ext cx="1887481" cy="10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3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7552762" y="1529054"/>
            <a:ext cx="1887481" cy="10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3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8057994" y="1851845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8057994" y="3952592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7591337" y="3641290"/>
            <a:ext cx="1882293" cy="10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1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8062130" y="4856860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7606253" y="4525173"/>
            <a:ext cx="1882293" cy="10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1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10429473" y="5100521"/>
            <a:ext cx="1766023" cy="10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" b="0" i="0" u="none" strike="noStrike" kern="1200" cap="none" spc="11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РАБОТАЮЩИЕ; САМОЗАНЯТЫЕ И ДРУГИЕ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8102318" y="5482429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7648850" y="5196537"/>
            <a:ext cx="1882293" cy="10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1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8121770" y="6156949"/>
            <a:ext cx="877018" cy="10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9" b="0" i="0" u="none" strike="noStrike" kern="1200" cap="none" spc="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ВОПРОС-ОТВЕТ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7648850" y="5866851"/>
            <a:ext cx="1882293" cy="106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5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1" b="0" i="0" u="none" strike="noStrike" kern="1200" cap="none" spc="13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ТРАНСЛЯЦИЯ ЗНАНИЙ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10423923" y="5890092"/>
            <a:ext cx="1766023" cy="10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" b="0" i="0" u="none" strike="noStrike" kern="1200" cap="none" spc="11" normalizeH="0" baseline="0" noProof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РАБОТАЮЩИЕ; ЭАН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6210025" y="6446038"/>
            <a:ext cx="1704394" cy="27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6" b="0" i="0" u="none" strike="noStrike" kern="1200" cap="none" spc="17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И ДРУГИЕ КМ </a:t>
            </a:r>
          </a:p>
          <a:p>
            <a:pPr marL="0" marR="0" lvl="0" indent="0" algn="ctr" defTabSz="914400" rtl="0" eaLnBrk="1" fontAlgn="auto" latinLnBrk="0" hangingPunct="1">
              <a:lnSpc>
                <a:spcPts val="10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6" b="0" i="0" u="none" strike="noStrike" kern="1200" cap="none" spc="17" normalizeH="0" baseline="0" noProof="0">
                <a:ln>
                  <a:noFill/>
                </a:ln>
                <a:solidFill>
                  <a:srgbClr val="75E6DA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ИЗ 55 СУБЪЕКТОВ РФ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3741941" y="5229409"/>
            <a:ext cx="6971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РЕКОМЕНДУЮТ СПИСОК </a:t>
            </a:r>
          </a:p>
          <a:p>
            <a:pPr marL="0" marR="0" lvl="0" indent="0" algn="l" defTabSz="914400" rtl="0" eaLnBrk="1" fontAlgn="auto" latinLnBrk="0" hangingPunct="1">
              <a:lnSpc>
                <a:spcPts val="7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" b="0" i="0" u="none" strike="noStrike" kern="1200" cap="none" spc="11" normalizeH="0" baseline="0" noProof="0">
                <a:ln>
                  <a:noFill/>
                </a:ln>
                <a:solidFill>
                  <a:srgbClr val="C9E265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СЛУШАТЕЛЕЙ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75122" y="519212"/>
            <a:ext cx="3586367" cy="27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3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6" b="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СХЕМА</a:t>
            </a:r>
            <a:r>
              <a:rPr kumimoji="0" lang="en-US" sz="1866" b="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 РАБОТЫ</a:t>
            </a:r>
            <a:r>
              <a:rPr kumimoji="0" lang="ru-RU" sz="1866" b="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"/>
                <a:ea typeface="+mn-ea"/>
                <a:cs typeface="+mn-cs"/>
              </a:rPr>
              <a:t> ИФГ</a:t>
            </a:r>
            <a:endParaRPr kumimoji="0" lang="en-US" sz="1866" b="0" i="0" u="none" strike="noStrike" kern="1200" cap="none" spc="3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49A022-17A1-4084-8155-C5F4728348DD}"/>
              </a:ext>
            </a:extLst>
          </p:cNvPr>
          <p:cNvSpPr txBox="1"/>
          <p:nvPr/>
        </p:nvSpPr>
        <p:spPr>
          <a:xfrm>
            <a:off x="270883" y="2804035"/>
            <a:ext cx="12035181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rgbClr val="0D3940"/>
                </a:solidFill>
                <a:latin typeface="Montserrat Semi-Bold" panose="020B0604020202020204" charset="-52"/>
              </a:rPr>
              <a:t>программе ПК «Финансовое консультирование».</a:t>
            </a:r>
            <a:endParaRPr lang="ru-RU" sz="1600" dirty="0">
              <a:solidFill>
                <a:srgbClr val="0D3940"/>
              </a:solidFill>
              <a:latin typeface="Montserrat Semi-Bold" panose="020B0604020202020204" charset="-52"/>
            </a:endParaRPr>
          </a:p>
        </p:txBody>
      </p: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C187DD71-C9B4-4554-9625-C9E6C1D9D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28810" y="1166947"/>
            <a:ext cx="781050" cy="720947"/>
          </a:xfrm>
          <a:prstGeom prst="rect">
            <a:avLst/>
          </a:prstGeom>
        </p:spPr>
      </p:pic>
      <p:sp>
        <p:nvSpPr>
          <p:cNvPr id="539" name="TextBox 538">
            <a:extLst>
              <a:ext uri="{FF2B5EF4-FFF2-40B4-BE49-F238E27FC236}">
                <a16:creationId xmlns:a16="http://schemas.microsoft.com/office/drawing/2014/main" xmlns="" id="{89A27354-3A30-46A1-822B-874410270517}"/>
              </a:ext>
            </a:extLst>
          </p:cNvPr>
          <p:cNvSpPr txBox="1"/>
          <p:nvPr/>
        </p:nvSpPr>
        <p:spPr>
          <a:xfrm>
            <a:off x="228233" y="1903540"/>
            <a:ext cx="22313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F3A3D"/>
                </a:solidFill>
                <a:latin typeface="Montserrat Semi-Bold" panose="020B0604020202020204" charset="-52"/>
              </a:rPr>
              <a:t>1675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5E70CF-0586-4D76-8704-723AD06A4B86}"/>
              </a:ext>
            </a:extLst>
          </p:cNvPr>
          <p:cNvSpPr txBox="1"/>
          <p:nvPr/>
        </p:nvSpPr>
        <p:spPr>
          <a:xfrm>
            <a:off x="909860" y="1133585"/>
            <a:ext cx="112821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Институт финансовой грамотности – федеральный методический центр Минфина РФ (ФМЦ Финуниверситета) </a:t>
            </a:r>
            <a:r>
              <a:rPr lang="ru-RU" sz="1400" b="1" i="0" u="none" strike="noStrike" dirty="0">
                <a:solidFill>
                  <a:srgbClr val="0F3A3D"/>
                </a:solidFill>
                <a:effectLst/>
                <a:latin typeface="Montserrat Semi-Bold" panose="020B0604020202020204" charset="-52"/>
              </a:rPr>
              <a:t>готовит проводников </a:t>
            </a:r>
            <a:r>
              <a:rPr lang="ru-RU" sz="1400" b="0" i="0" u="none" strike="noStrike" dirty="0">
                <a:solidFill>
                  <a:srgbClr val="0F3A3D"/>
                </a:solidFill>
                <a:effectLst/>
                <a:latin typeface="Montserrat Semi-Bold" panose="020B0604020202020204" charset="-52"/>
              </a:rPr>
              <a:t>базовых финансовых </a:t>
            </a:r>
            <a:r>
              <a:rPr lang="ru-RU" sz="1400" b="1" i="0" u="none" strike="noStrike" dirty="0">
                <a:solidFill>
                  <a:srgbClr val="0F3A3D"/>
                </a:solidFill>
                <a:effectLst/>
                <a:latin typeface="Montserrat Semi-Bold" panose="020B0604020202020204" charset="-52"/>
              </a:rPr>
              <a:t>знаний</a:t>
            </a:r>
            <a:r>
              <a:rPr lang="ru-RU" sz="1400" b="0" i="0" u="none" strike="noStrike" dirty="0">
                <a:solidFill>
                  <a:srgbClr val="0F3A3D"/>
                </a:solidFill>
                <a:effectLst/>
                <a:latin typeface="Montserrat Semi-Bold" panose="020B0604020202020204" charset="-52"/>
              </a:rPr>
              <a:t>, которые в своей основной профессиональной деятельности контактируют и </a:t>
            </a:r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учат </a:t>
            </a:r>
            <a:r>
              <a:rPr lang="ru-RU" sz="1400" b="1" i="0" u="none" strike="noStrike" dirty="0">
                <a:solidFill>
                  <a:srgbClr val="0F3A3D"/>
                </a:solidFill>
                <a:effectLst/>
                <a:latin typeface="Montserrat Semi-Bold" panose="020B0604020202020204" charset="-52"/>
              </a:rPr>
              <a:t>финансовому благополучию взрослое население </a:t>
            </a:r>
            <a:r>
              <a:rPr lang="ru-RU" sz="1400" b="0" i="0" u="none" strike="noStrike" dirty="0">
                <a:solidFill>
                  <a:srgbClr val="0F3A3D"/>
                </a:solidFill>
                <a:effectLst/>
                <a:latin typeface="Montserrat Semi-Bold" panose="020B0604020202020204" charset="-52"/>
              </a:rPr>
              <a:t>России</a:t>
            </a:r>
            <a:r>
              <a:rPr lang="ru-RU" sz="1400" b="0" i="0" u="none" strike="noStrike" dirty="0">
                <a:effectLst/>
                <a:latin typeface="Montserrat Semi-Bold" panose="020B0604020202020204" charset="-52"/>
              </a:rPr>
              <a:t>.</a:t>
            </a:r>
            <a:endParaRPr lang="ru-RU" sz="1400" dirty="0">
              <a:effectLst/>
              <a:latin typeface="Montserrat Semi-Bold" panose="020B0604020202020204" charset="-52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D3EB14FA-EE48-46BB-A505-86EECC5A170E}"/>
              </a:ext>
            </a:extLst>
          </p:cNvPr>
          <p:cNvSpPr txBox="1"/>
          <p:nvPr/>
        </p:nvSpPr>
        <p:spPr>
          <a:xfrm>
            <a:off x="2165277" y="2528306"/>
            <a:ext cx="107234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D3940"/>
                </a:solidFill>
                <a:latin typeface="Montserrat Semi-Bold" panose="020B0604020202020204" charset="-52"/>
              </a:rPr>
              <a:t>слушателей из                        субъектов России обучены в ФМЦ Финуниверситета по актуализированной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xmlns="" id="{DBD239C4-8886-4593-8140-8789CE32932E}"/>
              </a:ext>
            </a:extLst>
          </p:cNvPr>
          <p:cNvSpPr txBox="1"/>
          <p:nvPr/>
        </p:nvSpPr>
        <p:spPr>
          <a:xfrm>
            <a:off x="3479527" y="1887894"/>
            <a:ext cx="12825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F3A3D"/>
                </a:solidFill>
                <a:latin typeface="Montserrat Semi-Bold" panose="020B0604020202020204" charset="-52"/>
              </a:rPr>
              <a:t>65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xmlns="" id="{62F9619C-9459-44F4-97A4-DC4D6F75BAB5}"/>
              </a:ext>
            </a:extLst>
          </p:cNvPr>
          <p:cNvSpPr txBox="1"/>
          <p:nvPr/>
        </p:nvSpPr>
        <p:spPr>
          <a:xfrm>
            <a:off x="1315704" y="3429752"/>
            <a:ext cx="30501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F3A3D"/>
                </a:solidFill>
                <a:latin typeface="Montserrat Semi-Bold" panose="020B0604020202020204" charset="-52"/>
              </a:rPr>
              <a:t>&gt;</a:t>
            </a:r>
            <a:r>
              <a:rPr lang="ru-RU" sz="6600" b="1" dirty="0">
                <a:solidFill>
                  <a:srgbClr val="0F3A3D"/>
                </a:solidFill>
                <a:latin typeface="Montserrat Semi-Bold" panose="020B0604020202020204" charset="-52"/>
              </a:rPr>
              <a:t>10557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xmlns="" id="{1E824638-A5E2-4037-B5F9-BC944B48D902}"/>
              </a:ext>
            </a:extLst>
          </p:cNvPr>
          <p:cNvSpPr txBox="1"/>
          <p:nvPr/>
        </p:nvSpPr>
        <p:spPr>
          <a:xfrm>
            <a:off x="4273189" y="4008354"/>
            <a:ext cx="8151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ontserrat Semi-Bold" panose="020B0604020202020204" charset="-52"/>
              </a:rPr>
              <a:t>просветительских мероприятий, с охватом                                    млн. человек  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xmlns="" id="{6D122C37-E048-4C8F-9860-DDDA16B20A63}"/>
              </a:ext>
            </a:extLst>
          </p:cNvPr>
          <p:cNvSpPr txBox="1"/>
          <p:nvPr/>
        </p:nvSpPr>
        <p:spPr>
          <a:xfrm>
            <a:off x="167629" y="4003496"/>
            <a:ext cx="2012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D3940"/>
                </a:solidFill>
                <a:latin typeface="Montserrat Semi-Bold" panose="020B0604020202020204" charset="-52"/>
              </a:rPr>
              <a:t>Проведено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C69F0FD9-8302-4F12-943A-F911D83E6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07855"/>
              </p:ext>
            </p:extLst>
          </p:nvPr>
        </p:nvGraphicFramePr>
        <p:xfrm>
          <a:off x="207973" y="4642833"/>
          <a:ext cx="11359201" cy="185030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5090171">
                  <a:extLst>
                    <a:ext uri="{9D8B030D-6E8A-4147-A177-3AD203B41FA5}">
                      <a16:colId xmlns:a16="http://schemas.microsoft.com/office/drawing/2014/main" xmlns="" val="2838569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xmlns="" val="4083179050"/>
                    </a:ext>
                  </a:extLst>
                </a:gridCol>
                <a:gridCol w="1717323">
                  <a:extLst>
                    <a:ext uri="{9D8B030D-6E8A-4147-A177-3AD203B41FA5}">
                      <a16:colId xmlns:a16="http://schemas.microsoft.com/office/drawing/2014/main" xmlns="" val="767095525"/>
                    </a:ext>
                  </a:extLst>
                </a:gridCol>
                <a:gridCol w="2313332">
                  <a:extLst>
                    <a:ext uri="{9D8B030D-6E8A-4147-A177-3AD203B41FA5}">
                      <a16:colId xmlns:a16="http://schemas.microsoft.com/office/drawing/2014/main" xmlns="" val="3500036304"/>
                    </a:ext>
                  </a:extLst>
                </a:gridCol>
              </a:tblGrid>
              <a:tr h="639975"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tabLst>
                          <a:tab pos="4395788" algn="l"/>
                        </a:tabLst>
                      </a:pP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Наименование целевого индикатора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Значения на 01.11.2023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b="1" dirty="0" err="1">
                          <a:effectLst/>
                          <a:latin typeface="Montserrat Semi-Bold" panose="020B0604020202020204" charset="-52"/>
                        </a:rPr>
                        <a:t>Реализованность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Целевые значения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8573573"/>
                  </a:ext>
                </a:extLst>
              </a:tr>
              <a:tr h="226109"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b="0" dirty="0">
                          <a:effectLst/>
                          <a:latin typeface="Montserrat Semi-Bold" panose="020B0604020202020204" charset="-52"/>
                        </a:rPr>
                        <a:t>Обучение КМ в области финансовой грамотности</a:t>
                      </a:r>
                      <a:endParaRPr lang="ru-RU" sz="1400" b="0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1675</a:t>
                      </a:r>
                      <a:r>
                        <a:rPr lang="en-US" sz="1400" b="1" dirty="0">
                          <a:effectLst/>
                          <a:latin typeface="Montserrat Semi-Bold" panose="020B0604020202020204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чел.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112 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%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1500 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чел.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49410469"/>
                  </a:ext>
                </a:extLst>
              </a:tr>
              <a:tr h="362713"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b="0" dirty="0">
                          <a:effectLst/>
                          <a:latin typeface="Montserrat Semi-Bold" panose="020B0604020202020204" charset="-52"/>
                        </a:rPr>
                        <a:t>Проведение тестирования для ранее обученных КМ</a:t>
                      </a:r>
                      <a:endParaRPr lang="ru-RU" sz="1400" b="0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662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 чел.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1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Montserrat Semi-Bold" panose="020B0604020202020204" charset="-52"/>
                        </a:rPr>
                        <a:t>1</a:t>
                      </a: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0 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%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600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 чел.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530848"/>
                  </a:ext>
                </a:extLst>
              </a:tr>
              <a:tr h="532149"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400" b="0" dirty="0">
                          <a:effectLst/>
                          <a:latin typeface="Montserrat Semi-Bold" panose="020B0604020202020204" charset="-52"/>
                        </a:rPr>
                        <a:t>Проведение образовательных и просветительских мероприятий</a:t>
                      </a:r>
                      <a:endParaRPr lang="ru-RU" sz="1400" b="0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10557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 чел.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132 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%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Montserrat Semi-Bold" panose="020B0604020202020204" charset="-52"/>
                        </a:rPr>
                        <a:t>8000</a:t>
                      </a:r>
                      <a:r>
                        <a:rPr lang="ru-RU" sz="1400" b="1" dirty="0">
                          <a:effectLst/>
                          <a:latin typeface="Montserrat Semi-Bold" panose="020B0604020202020204" charset="-52"/>
                        </a:rPr>
                        <a:t> мер.</a:t>
                      </a:r>
                      <a:endParaRPr lang="ru-RU" sz="1400" b="1" dirty="0">
                        <a:effectLst/>
                        <a:latin typeface="Montserrat Semi-Bold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20740497"/>
                  </a:ext>
                </a:extLst>
              </a:tr>
            </a:tbl>
          </a:graphicData>
        </a:graphic>
      </p:graphicFrame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244B267F-1C09-417D-8AB5-2DA6F34D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" y="554415"/>
            <a:ext cx="10391775" cy="377403"/>
          </a:xfrm>
        </p:spPr>
        <p:txBody>
          <a:bodyPr/>
          <a:lstStyle/>
          <a:p>
            <a:r>
              <a:rPr lang="ru-RU" dirty="0">
                <a:latin typeface="Monserat semi-bolt"/>
              </a:rPr>
              <a:t>О результатах деятельности ФМЦ Финуниверситета в 2023 году</a:t>
            </a:r>
            <a:br>
              <a:rPr lang="ru-RU" dirty="0">
                <a:latin typeface="Monserat semi-bolt"/>
              </a:rPr>
            </a:br>
            <a:endParaRPr lang="ru-RU" dirty="0">
              <a:latin typeface="Monserat semi-bolt"/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xmlns="" id="{8276A8B4-D2E2-4B37-BA28-0CCA8D1751B3}"/>
              </a:ext>
            </a:extLst>
          </p:cNvPr>
          <p:cNvSpPr txBox="1"/>
          <p:nvPr/>
        </p:nvSpPr>
        <p:spPr>
          <a:xfrm>
            <a:off x="8254823" y="3429752"/>
            <a:ext cx="17287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F3A3D"/>
                </a:solidFill>
                <a:latin typeface="Montserrat Semi-Bold" panose="020B0604020202020204" charset="-52"/>
              </a:rPr>
              <a:t>&gt;1</a:t>
            </a:r>
            <a:r>
              <a:rPr lang="ru-RU" sz="6600" b="1" dirty="0">
                <a:solidFill>
                  <a:srgbClr val="0F3A3D"/>
                </a:solidFill>
                <a:latin typeface="Montserrat Semi-Bold" panose="020B0604020202020204" charset="-52"/>
              </a:rPr>
              <a:t>4  </a:t>
            </a:r>
            <a:endParaRPr lang="ru-RU" sz="1600" b="1" dirty="0">
              <a:solidFill>
                <a:srgbClr val="0F3A3D"/>
              </a:solidFill>
              <a:latin typeface="Montserrat Semi-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085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4" descr="Самый старый и самый большой ― в Москве.Столичный метроп...">
            <a:extLst>
              <a:ext uri="{FF2B5EF4-FFF2-40B4-BE49-F238E27FC236}">
                <a16:creationId xmlns:a16="http://schemas.microsoft.com/office/drawing/2014/main" xmlns="" id="{0727E192-B04F-4FA4-9584-0F475451E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3" b="90102" l="9979" r="89968">
                        <a14:foregroundMark x1="60352" y1="43942" x2="60618" y2="44367"/>
                        <a14:foregroundMark x1="62060" y1="88567" x2="60669" y2="86568"/>
                        <a14:foregroundMark x1="59698" y1="85762" x2="62273" y2="90102"/>
                        <a14:foregroundMark x1="62273" y1="90102" x2="61953" y2="88993"/>
                        <a14:foregroundMark x1="81137" y1="71089" x2="79723" y2="68686"/>
                        <a14:foregroundMark x1="79723" y1="68686" x2="81142" y2="70268"/>
                        <a14:foregroundMark x1="81240" y1="74140" x2="78068" y2="73379"/>
                        <a14:foregroundMark x1="80736" y1="70819" x2="80470" y2="70819"/>
                        <a14:foregroundMark x1="80470" y1="69454" x2="82551" y2="73976"/>
                        <a14:foregroundMark x1="83298" y1="74317" x2="84739" y2="77645"/>
                        <a14:foregroundMark x1="79402" y1="71075" x2="79402" y2="71075"/>
                        <a14:foregroundMark x1="79883" y1="70222" x2="80096" y2="73976"/>
                        <a14:foregroundMark x1="80096" y1="67491" x2="79989" y2="69881"/>
                        <a14:foregroundMark x1="84365" y1="75512" x2="84845" y2="75512"/>
                        <a14:foregroundMark x1="78388" y1="71587" x2="79136" y2="71843"/>
                        <a14:foregroundMark x1="84739" y1="76706" x2="85379" y2="76877"/>
                        <a14:backgroundMark x1="61740" y1="43345" x2="65635" y2="60154"/>
                        <a14:backgroundMark x1="65635" y1="60154" x2="76361" y2="62457"/>
                        <a14:backgroundMark x1="76361" y1="62457" x2="75827" y2="47526"/>
                        <a14:backgroundMark x1="75827" y1="47526" x2="67663" y2="39420"/>
                        <a14:backgroundMark x1="67663" y1="39420" x2="34472" y2="44283"/>
                        <a14:backgroundMark x1="34472" y1="44283" x2="27801" y2="48549"/>
                        <a14:backgroundMark x1="27801" y1="48549" x2="12860" y2="42406"/>
                        <a14:backgroundMark x1="12860" y1="42406" x2="31057" y2="56399"/>
                        <a14:backgroundMark x1="31057" y1="56399" x2="39861" y2="57167"/>
                        <a14:backgroundMark x1="39861" y1="57167" x2="26628" y2="56997"/>
                        <a14:backgroundMark x1="26628" y1="56997" x2="27108" y2="56997"/>
                        <a14:backgroundMark x1="62220" y1="44966" x2="3362" y2="75427"/>
                        <a14:backgroundMark x1="3362" y1="75427" x2="55550" y2="83276"/>
                        <a14:backgroundMark x1="55550" y1="83276" x2="70918" y2="78754"/>
                        <a14:backgroundMark x1="70918" y1="78754" x2="62433" y2="49829"/>
                        <a14:backgroundMark x1="55123" y1="77304" x2="54536" y2="79437"/>
                        <a14:backgroundMark x1="48292" y1="73976" x2="55550" y2="81485"/>
                        <a14:backgroundMark x1="55550" y1="81485" x2="52134" y2="72184"/>
                        <a14:backgroundMark x1="52134" y1="72184" x2="47599" y2="71246"/>
                        <a14:backgroundMark x1="57471" y1="82338" x2="63234" y2="87116"/>
                        <a14:backgroundMark x1="63234" y1="87116" x2="57471" y2="74147"/>
                        <a14:backgroundMark x1="57471" y1="74147" x2="57471" y2="74147"/>
                        <a14:backgroundMark x1="68196" y1="40444" x2="73266" y2="29693"/>
                        <a14:backgroundMark x1="73266" y1="29693" x2="81750" y2="44454"/>
                        <a14:backgroundMark x1="81750" y1="44454" x2="90822" y2="42918"/>
                        <a14:backgroundMark x1="90822" y1="42918" x2="95358" y2="50853"/>
                        <a14:backgroundMark x1="95358" y1="50853" x2="97812" y2="38823"/>
                        <a14:backgroundMark x1="97812" y1="38823" x2="88474" y2="5887"/>
                        <a14:backgroundMark x1="88474" y1="5887" x2="75240" y2="3413"/>
                        <a14:backgroundMark x1="75240" y1="3413" x2="62060" y2="14761"/>
                        <a14:backgroundMark x1="62060" y1="14761" x2="60672" y2="33618"/>
                        <a14:backgroundMark x1="60672" y1="33618" x2="66222" y2="39761"/>
                        <a14:backgroundMark x1="66222" y1="39761" x2="67343" y2="38737"/>
                        <a14:backgroundMark x1="89381" y1="75939" x2="85596" y2="73500"/>
                        <a14:backgroundMark x1="84804" y1="75401" x2="87140" y2="79352"/>
                        <a14:backgroundMark x1="87140" y1="79352" x2="81110" y2="88311"/>
                        <a14:backgroundMark x1="81110" y1="88311" x2="73853" y2="75512"/>
                        <a14:backgroundMark x1="73853" y1="75512" x2="76467" y2="72014"/>
                        <a14:backgroundMark x1="77535" y1="70222" x2="78838" y2="71075"/>
                        <a14:backgroundMark x1="83138" y1="73891" x2="88047" y2="67491"/>
                        <a14:backgroundMark x1="88047" y1="67491" x2="80843" y2="63567"/>
                        <a14:backgroundMark x1="80843" y1="63567" x2="78655" y2="67321"/>
                        <a14:backgroundMark x1="81590" y1="68686" x2="83664" y2="73962"/>
                        <a14:backgroundMark x1="85486" y1="74147" x2="85005" y2="73805"/>
                      </a14:backgroundRemoval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6" t="65493" r="12613" b="19070"/>
          <a:stretch/>
        </p:blipFill>
        <p:spPr bwMode="auto">
          <a:xfrm>
            <a:off x="668408" y="4910664"/>
            <a:ext cx="868771" cy="6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08AE0A7-5DD1-483E-B126-A5DAEDE19727}"/>
              </a:ext>
            </a:extLst>
          </p:cNvPr>
          <p:cNvGrpSpPr/>
          <p:nvPr/>
        </p:nvGrpSpPr>
        <p:grpSpPr>
          <a:xfrm>
            <a:off x="811949" y="484722"/>
            <a:ext cx="10968313" cy="6141070"/>
            <a:chOff x="2436227" y="710124"/>
            <a:chExt cx="9633444" cy="5833438"/>
          </a:xfrm>
        </p:grpSpPr>
        <p:pic>
          <p:nvPicPr>
            <p:cNvPr id="538" name="Picture 4" descr="Самый старый и самый большой ― в Москве.Столичный метроп...">
              <a:extLst>
                <a:ext uri="{FF2B5EF4-FFF2-40B4-BE49-F238E27FC236}">
                  <a16:creationId xmlns:a16="http://schemas.microsoft.com/office/drawing/2014/main" xmlns="" id="{FD2F8B2C-9E23-41C3-BCD6-4C8015D4C0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2" b="89998" l="10000" r="90000">
                          <a14:foregroundMark x1="83084" y1="45648" x2="78655" y2="44966"/>
                          <a14:foregroundMark x1="78655" y1="44966" x2="77855" y2="60751"/>
                          <a14:foregroundMark x1="77855" y1="60751" x2="75560" y2="67235"/>
                          <a14:foregroundMark x1="75560" y1="67235" x2="71345" y2="69881"/>
                          <a14:foregroundMark x1="71345" y1="69881" x2="67663" y2="84471"/>
                          <a14:foregroundMark x1="70587" y1="85568" x2="72892" y2="86433"/>
                          <a14:foregroundMark x1="67663" y1="84471" x2="68525" y2="84794"/>
                          <a14:foregroundMark x1="72892" y1="86433" x2="74055" y2="80001"/>
                          <a14:foregroundMark x1="81249" y1="61000" x2="82017" y2="59044"/>
                          <a14:foregroundMark x1="77675" y1="70104" x2="79996" y2="64192"/>
                          <a14:foregroundMark x1="82017" y1="59044" x2="82017" y2="50853"/>
                          <a14:foregroundMark x1="82017" y1="50853" x2="82978" y2="45478"/>
                          <a14:foregroundMark x1="69744" y1="75939" x2="68570" y2="83959"/>
                          <a14:foregroundMark x1="68570" y1="83959" x2="70811" y2="86689"/>
                          <a14:foregroundMark x1="72519" y1="76877" x2="72519" y2="76877"/>
                          <a14:foregroundMark x1="71665" y1="75256" x2="71398" y2="82765"/>
                          <a14:foregroundMark x1="71398" y1="82765" x2="73479" y2="77560"/>
                          <a14:foregroundMark x1="73906" y1="77389" x2="71131" y2="83447"/>
                          <a14:foregroundMark x1="71131" y1="83447" x2="73052" y2="77560"/>
                          <a14:foregroundMark x1="70384" y1="83447" x2="69637" y2="83106"/>
                          <a14:foregroundMark x1="70704" y1="83106" x2="70171" y2="83447"/>
                          <a14:backgroundMark x1="78815" y1="21075" x2="78815" y2="21075"/>
                          <a14:backgroundMark x1="76147" y1="34044" x2="74546" y2="58276"/>
                          <a14:backgroundMark x1="74546" y1="58276" x2="67129" y2="75683"/>
                          <a14:backgroundMark x1="67129" y1="75683" x2="67612" y2="80792"/>
                          <a14:backgroundMark x1="67149" y1="84156" x2="63874" y2="89676"/>
                          <a14:backgroundMark x1="79402" y1="11092" x2="77801" y2="19625"/>
                          <a14:backgroundMark x1="77801" y1="19625" x2="77695" y2="34300"/>
                          <a14:backgroundMark x1="77695" y1="34300" x2="74813" y2="41553"/>
                          <a14:backgroundMark x1="74813" y1="41553" x2="19317" y2="58020"/>
                          <a14:backgroundMark x1="19317" y1="58020" x2="13874" y2="53157"/>
                          <a14:backgroundMark x1="13874" y1="53157" x2="10672" y2="66212"/>
                          <a14:backgroundMark x1="10672" y1="66212" x2="15315" y2="77218"/>
                          <a14:backgroundMark x1="15315" y1="77218" x2="42476" y2="85410"/>
                          <a14:backgroundMark x1="42476" y1="85410" x2="54642" y2="80205"/>
                          <a14:backgroundMark x1="54642" y1="80205" x2="61580" y2="81143"/>
                          <a14:backgroundMark x1="61580" y1="81143" x2="65848" y2="77986"/>
                          <a14:backgroundMark x1="65848" y1="77986" x2="66435" y2="75256"/>
                          <a14:backgroundMark x1="67716" y1="57594" x2="68997" y2="68942"/>
                          <a14:backgroundMark x1="68997" y1="68942" x2="69949" y2="71531"/>
                          <a14:backgroundMark x1="72199" y1="54010" x2="72199" y2="54010"/>
                          <a14:backgroundMark x1="81590" y1="61177" x2="80096" y2="68259"/>
                          <a14:backgroundMark x1="68927" y1="86190" x2="67022" y2="89249"/>
                          <a14:backgroundMark x1="80096" y1="68259" x2="74215" y2="77701"/>
                          <a14:backgroundMark x1="67022" y1="89249" x2="66969" y2="89846"/>
                        </a14:backgroundRemoval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2" t="31654" r="15151" b="3417"/>
            <a:stretch/>
          </p:blipFill>
          <p:spPr bwMode="auto">
            <a:xfrm rot="12245761">
              <a:off x="2663650" y="4290456"/>
              <a:ext cx="742087" cy="1230785"/>
            </a:xfrm>
            <a:prstGeom prst="rect">
              <a:avLst/>
            </a:prstGeom>
            <a:noFill/>
            <a:ln>
              <a:noFill/>
            </a:ln>
            <a:effectLst>
              <a:reflection stA="0" endPos="65000" dist="50800" dir="5400000" sy="-100000" algn="bl" rotWithShape="0"/>
            </a:effectLst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59781F5E-A1A1-423C-98FF-A405FC1C4916}"/>
                </a:ext>
              </a:extLst>
            </p:cNvPr>
            <p:cNvGrpSpPr/>
            <p:nvPr/>
          </p:nvGrpSpPr>
          <p:grpSpPr>
            <a:xfrm>
              <a:off x="2436227" y="710124"/>
              <a:ext cx="9633444" cy="5833438"/>
              <a:chOff x="2436227" y="710124"/>
              <a:chExt cx="9633444" cy="5833438"/>
            </a:xfrm>
          </p:grpSpPr>
          <p:pic>
            <p:nvPicPr>
              <p:cNvPr id="1028" name="Picture 4" descr="Самый старый и самый большой ― в Москве.Столичный метроп...">
                <a:extLst>
                  <a:ext uri="{FF2B5EF4-FFF2-40B4-BE49-F238E27FC236}">
                    <a16:creationId xmlns:a16="http://schemas.microsoft.com/office/drawing/2014/main" xmlns="" id="{6CB40402-2D44-4CDC-BCE8-096128F90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" b="3"/>
              <a:stretch/>
            </p:blipFill>
            <p:spPr bwMode="auto">
              <a:xfrm>
                <a:off x="2846058" y="710124"/>
                <a:ext cx="9223613" cy="5833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xmlns="" id="{C31F8173-B730-4E85-AA4A-C7AE3DAF9216}"/>
                  </a:ext>
                </a:extLst>
              </p:cNvPr>
              <p:cNvGrpSpPr/>
              <p:nvPr/>
            </p:nvGrpSpPr>
            <p:grpSpPr>
              <a:xfrm>
                <a:off x="2436227" y="3167569"/>
                <a:ext cx="8386229" cy="3091992"/>
                <a:chOff x="2394737" y="3465560"/>
                <a:chExt cx="8444579" cy="3078631"/>
              </a:xfrm>
            </p:grpSpPr>
            <p:grpSp>
              <p:nvGrpSpPr>
                <p:cNvPr id="21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586B6A99-92E6-490C-AAD6-92B721A8A473}"/>
                    </a:ext>
                  </a:extLst>
                </p:cNvPr>
                <p:cNvGrpSpPr/>
                <p:nvPr/>
              </p:nvGrpSpPr>
              <p:grpSpPr>
                <a:xfrm>
                  <a:off x="3983087" y="504231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2" name="Полилиния: фигура 21">
                    <a:extLst>
                      <a:ext uri="{FF2B5EF4-FFF2-40B4-BE49-F238E27FC236}">
                        <a16:creationId xmlns:a16="http://schemas.microsoft.com/office/drawing/2014/main" xmlns="" id="{2DF9B93E-FC6E-4C96-8D92-8921CAEE5C6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3" name="Полилиния: фигура 22">
                    <a:extLst>
                      <a:ext uri="{FF2B5EF4-FFF2-40B4-BE49-F238E27FC236}">
                        <a16:creationId xmlns:a16="http://schemas.microsoft.com/office/drawing/2014/main" xmlns="" id="{C6C5F4EA-79A6-4BCE-98E0-F293B3E12473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5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2A242D76-69A8-43F9-9384-8BC2C0155F9E}"/>
                    </a:ext>
                  </a:extLst>
                </p:cNvPr>
                <p:cNvGrpSpPr/>
                <p:nvPr/>
              </p:nvGrpSpPr>
              <p:grpSpPr>
                <a:xfrm>
                  <a:off x="4114908" y="489310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36" name="Полилиния: фигура 35">
                    <a:extLst>
                      <a:ext uri="{FF2B5EF4-FFF2-40B4-BE49-F238E27FC236}">
                        <a16:creationId xmlns:a16="http://schemas.microsoft.com/office/drawing/2014/main" xmlns="" id="{6FE3475A-43F4-4FCE-8DD6-5FBF4F0DCC1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Полилиния: фигура 36">
                    <a:extLst>
                      <a:ext uri="{FF2B5EF4-FFF2-40B4-BE49-F238E27FC236}">
                        <a16:creationId xmlns:a16="http://schemas.microsoft.com/office/drawing/2014/main" xmlns="" id="{6FFEA88E-A8A4-48A0-996D-41A3295DD32F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8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F4939AFE-2403-4B2F-BF18-F466160ACDC7}"/>
                    </a:ext>
                  </a:extLst>
                </p:cNvPr>
                <p:cNvGrpSpPr/>
                <p:nvPr/>
              </p:nvGrpSpPr>
              <p:grpSpPr>
                <a:xfrm>
                  <a:off x="6510122" y="559766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39" name="Полилиния: фигура 38">
                    <a:extLst>
                      <a:ext uri="{FF2B5EF4-FFF2-40B4-BE49-F238E27FC236}">
                        <a16:creationId xmlns:a16="http://schemas.microsoft.com/office/drawing/2014/main" xmlns="" id="{FBA9CCF8-47E9-4F84-A0B7-1DBD95E11E3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Полилиния: фигура 39">
                    <a:extLst>
                      <a:ext uri="{FF2B5EF4-FFF2-40B4-BE49-F238E27FC236}">
                        <a16:creationId xmlns:a16="http://schemas.microsoft.com/office/drawing/2014/main" xmlns="" id="{09910E8E-21FD-4775-80B6-E2D4D71AF11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1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DB28CB19-6287-4EAF-945A-220ADAD0BEDB}"/>
                    </a:ext>
                  </a:extLst>
                </p:cNvPr>
                <p:cNvGrpSpPr/>
                <p:nvPr/>
              </p:nvGrpSpPr>
              <p:grpSpPr>
                <a:xfrm>
                  <a:off x="6706815" y="593077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2" name="Полилиния: фигура 41">
                    <a:extLst>
                      <a:ext uri="{FF2B5EF4-FFF2-40B4-BE49-F238E27FC236}">
                        <a16:creationId xmlns:a16="http://schemas.microsoft.com/office/drawing/2014/main" xmlns="" id="{B349C960-1C8D-46C0-83D5-27AB84D2AA7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Полилиния: фигура 42">
                    <a:extLst>
                      <a:ext uri="{FF2B5EF4-FFF2-40B4-BE49-F238E27FC236}">
                        <a16:creationId xmlns:a16="http://schemas.microsoft.com/office/drawing/2014/main" xmlns="" id="{622A3093-B4C9-4E4C-8102-5135ABDF6D5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4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2F475412-E08A-407A-9DA2-71FF50328C9C}"/>
                    </a:ext>
                  </a:extLst>
                </p:cNvPr>
                <p:cNvGrpSpPr/>
                <p:nvPr/>
              </p:nvGrpSpPr>
              <p:grpSpPr>
                <a:xfrm>
                  <a:off x="6957355" y="61725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5" name="Полилиния: фигура 44">
                    <a:extLst>
                      <a:ext uri="{FF2B5EF4-FFF2-40B4-BE49-F238E27FC236}">
                        <a16:creationId xmlns:a16="http://schemas.microsoft.com/office/drawing/2014/main" xmlns="" id="{9C321C61-4B31-4B16-BFA6-86CDA755F8B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6" name="Полилиния: фигура 45">
                    <a:extLst>
                      <a:ext uri="{FF2B5EF4-FFF2-40B4-BE49-F238E27FC236}">
                        <a16:creationId xmlns:a16="http://schemas.microsoft.com/office/drawing/2014/main" xmlns="" id="{420254CA-89AB-409C-ABC0-821644D9BB1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7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50FFFE79-52E8-4C8E-8C36-02ADC8AB70EB}"/>
                    </a:ext>
                  </a:extLst>
                </p:cNvPr>
                <p:cNvGrpSpPr/>
                <p:nvPr/>
              </p:nvGrpSpPr>
              <p:grpSpPr>
                <a:xfrm>
                  <a:off x="4592178" y="558771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48" name="Полилиния: фигура 47">
                    <a:extLst>
                      <a:ext uri="{FF2B5EF4-FFF2-40B4-BE49-F238E27FC236}">
                        <a16:creationId xmlns:a16="http://schemas.microsoft.com/office/drawing/2014/main" xmlns="" id="{00E6B441-0884-47EF-B4AB-0C93680AA73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xmlns="" id="{CDA7CFB1-B5A6-414C-80BF-86CBFE6EC47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0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0B1FFE41-B039-4AD3-BB9F-1D3E882D93D9}"/>
                    </a:ext>
                  </a:extLst>
                </p:cNvPr>
                <p:cNvGrpSpPr/>
                <p:nvPr/>
              </p:nvGrpSpPr>
              <p:grpSpPr>
                <a:xfrm>
                  <a:off x="9943230" y="479279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xmlns="" id="{57EFC5DD-9386-412A-85F1-EB5FBAEAAC0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xmlns="" id="{6A52767E-52D4-4505-9FF1-45B7430A069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3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7FE59B24-6F8D-42BC-98AF-91E6255E254C}"/>
                    </a:ext>
                  </a:extLst>
                </p:cNvPr>
                <p:cNvGrpSpPr/>
                <p:nvPr/>
              </p:nvGrpSpPr>
              <p:grpSpPr>
                <a:xfrm>
                  <a:off x="10121029" y="421556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4" name="Полилиния: фигура 53">
                    <a:extLst>
                      <a:ext uri="{FF2B5EF4-FFF2-40B4-BE49-F238E27FC236}">
                        <a16:creationId xmlns:a16="http://schemas.microsoft.com/office/drawing/2014/main" xmlns="" id="{CE955D67-F027-4922-990D-65CF6DEB2E4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Полилиния: фигура 54">
                    <a:extLst>
                      <a:ext uri="{FF2B5EF4-FFF2-40B4-BE49-F238E27FC236}">
                        <a16:creationId xmlns:a16="http://schemas.microsoft.com/office/drawing/2014/main" xmlns="" id="{A56E4A9B-9CBF-43B0-8AEF-C541F80010A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6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7AA671D9-DB16-4260-8335-9714B983F683}"/>
                    </a:ext>
                  </a:extLst>
                </p:cNvPr>
                <p:cNvGrpSpPr/>
                <p:nvPr/>
              </p:nvGrpSpPr>
              <p:grpSpPr>
                <a:xfrm>
                  <a:off x="10588776" y="505361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57" name="Полилиния: фигура 56">
                    <a:extLst>
                      <a:ext uri="{FF2B5EF4-FFF2-40B4-BE49-F238E27FC236}">
                        <a16:creationId xmlns:a16="http://schemas.microsoft.com/office/drawing/2014/main" xmlns="" id="{DCEF57D7-A63B-478B-9A4F-F103610A458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8" name="Полилиния: фигура 57">
                    <a:extLst>
                      <a:ext uri="{FF2B5EF4-FFF2-40B4-BE49-F238E27FC236}">
                        <a16:creationId xmlns:a16="http://schemas.microsoft.com/office/drawing/2014/main" xmlns="" id="{59EDDBCF-A943-4FC6-9530-0B1ED15CA51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9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D331F2B0-22C3-4A0D-A661-A49FD8C538E5}"/>
                    </a:ext>
                  </a:extLst>
                </p:cNvPr>
                <p:cNvGrpSpPr/>
                <p:nvPr/>
              </p:nvGrpSpPr>
              <p:grpSpPr>
                <a:xfrm>
                  <a:off x="7077596" y="5658783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0" name="Полилиния: фигура 59">
                    <a:extLst>
                      <a:ext uri="{FF2B5EF4-FFF2-40B4-BE49-F238E27FC236}">
                        <a16:creationId xmlns:a16="http://schemas.microsoft.com/office/drawing/2014/main" xmlns="" id="{2B1F9497-B122-417C-8EA0-45234053752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1" name="Полилиния: фигура 60">
                    <a:extLst>
                      <a:ext uri="{FF2B5EF4-FFF2-40B4-BE49-F238E27FC236}">
                        <a16:creationId xmlns:a16="http://schemas.microsoft.com/office/drawing/2014/main" xmlns="" id="{494CBC0E-F113-4795-A694-C429D95BD9B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2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F36F2A2C-A6C7-40E3-B3A9-4EBA78D3A65E}"/>
                    </a:ext>
                  </a:extLst>
                </p:cNvPr>
                <p:cNvGrpSpPr/>
                <p:nvPr/>
              </p:nvGrpSpPr>
              <p:grpSpPr>
                <a:xfrm>
                  <a:off x="3604946" y="461061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3" name="Полилиния: фигура 62">
                    <a:extLst>
                      <a:ext uri="{FF2B5EF4-FFF2-40B4-BE49-F238E27FC236}">
                        <a16:creationId xmlns:a16="http://schemas.microsoft.com/office/drawing/2014/main" xmlns="" id="{CFF04326-6605-47AB-AEDA-77B68B20F2D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4" name="Полилиния: фигура 63">
                    <a:extLst>
                      <a:ext uri="{FF2B5EF4-FFF2-40B4-BE49-F238E27FC236}">
                        <a16:creationId xmlns:a16="http://schemas.microsoft.com/office/drawing/2014/main" xmlns="" id="{C206E9DF-D416-4E5C-9BA5-6F481005554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5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8609D063-0575-450C-9CA4-ADEFCD694B02}"/>
                    </a:ext>
                  </a:extLst>
                </p:cNvPr>
                <p:cNvGrpSpPr/>
                <p:nvPr/>
              </p:nvGrpSpPr>
              <p:grpSpPr>
                <a:xfrm>
                  <a:off x="4267139" y="482562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6" name="Полилиния: фигура 65">
                    <a:extLst>
                      <a:ext uri="{FF2B5EF4-FFF2-40B4-BE49-F238E27FC236}">
                        <a16:creationId xmlns:a16="http://schemas.microsoft.com/office/drawing/2014/main" xmlns="" id="{F4341829-EB4D-4C24-9299-99836DF1229C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Полилиния: фигура 66">
                    <a:extLst>
                      <a:ext uri="{FF2B5EF4-FFF2-40B4-BE49-F238E27FC236}">
                        <a16:creationId xmlns:a16="http://schemas.microsoft.com/office/drawing/2014/main" xmlns="" id="{E17363D4-7ECC-4747-A1CD-4249B098988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8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5B9155E8-7A04-4DC4-8B80-2DC2395ADD6B}"/>
                    </a:ext>
                  </a:extLst>
                </p:cNvPr>
                <p:cNvGrpSpPr/>
                <p:nvPr/>
              </p:nvGrpSpPr>
              <p:grpSpPr>
                <a:xfrm>
                  <a:off x="4406268" y="474754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69" name="Полилиния: фигура 68">
                    <a:extLst>
                      <a:ext uri="{FF2B5EF4-FFF2-40B4-BE49-F238E27FC236}">
                        <a16:creationId xmlns:a16="http://schemas.microsoft.com/office/drawing/2014/main" xmlns="" id="{CD55A5B6-D19B-401A-BDE2-ACF996945363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Полилиния: фигура 69">
                    <a:extLst>
                      <a:ext uri="{FF2B5EF4-FFF2-40B4-BE49-F238E27FC236}">
                        <a16:creationId xmlns:a16="http://schemas.microsoft.com/office/drawing/2014/main" xmlns="" id="{6F22FC84-7E5D-4926-B673-ECDAF97DAB6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1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2A11227C-5024-49AB-863D-C196B2351119}"/>
                    </a:ext>
                  </a:extLst>
                </p:cNvPr>
                <p:cNvGrpSpPr/>
                <p:nvPr/>
              </p:nvGrpSpPr>
              <p:grpSpPr>
                <a:xfrm>
                  <a:off x="3918215" y="456115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xmlns="" id="{BAAA3258-22F6-4774-9831-18053AC1938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xmlns="" id="{D969C36D-769C-4785-B217-84FEBEE205E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4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83C582DF-BFD1-4301-B2E8-6C9E6F83B8DA}"/>
                    </a:ext>
                  </a:extLst>
                </p:cNvPr>
                <p:cNvGrpSpPr/>
                <p:nvPr/>
              </p:nvGrpSpPr>
              <p:grpSpPr>
                <a:xfrm>
                  <a:off x="2599296" y="5242928"/>
                  <a:ext cx="256961" cy="386347"/>
                  <a:chOff x="4574107" y="3819494"/>
                  <a:chExt cx="409060" cy="673431"/>
                </a:xfrm>
                <a:solidFill>
                  <a:srgbClr val="225D60"/>
                </a:solidFill>
              </p:grpSpPr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xmlns="" id="{61D357DD-448C-4299-887E-5D5115026C2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409060" cy="673431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xmlns="" id="{F0585B44-9B4C-4799-9DB1-CC3D32D49150}"/>
                      </a:ext>
                    </a:extLst>
                  </p:cNvPr>
                  <p:cNvSpPr/>
                  <p:nvPr/>
                </p:nvSpPr>
                <p:spPr>
                  <a:xfrm>
                    <a:off x="4687801" y="3971416"/>
                    <a:ext cx="171450" cy="171451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7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2CAAAB57-75D7-45D7-917E-77DE396FE7A8}"/>
                    </a:ext>
                  </a:extLst>
                </p:cNvPr>
                <p:cNvGrpSpPr/>
                <p:nvPr/>
              </p:nvGrpSpPr>
              <p:grpSpPr>
                <a:xfrm>
                  <a:off x="3667675" y="377623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xmlns="" id="{70771F61-7692-4D22-81E6-55DF8C2BB6B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9" name="Полилиния: фигура 78">
                    <a:extLst>
                      <a:ext uri="{FF2B5EF4-FFF2-40B4-BE49-F238E27FC236}">
                        <a16:creationId xmlns:a16="http://schemas.microsoft.com/office/drawing/2014/main" xmlns="" id="{C06ED990-A14D-4973-8718-8CAE402CE98A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0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0A5B2D9B-3E4E-4B98-8C12-0EA142CCE687}"/>
                    </a:ext>
                  </a:extLst>
                </p:cNvPr>
                <p:cNvGrpSpPr/>
                <p:nvPr/>
              </p:nvGrpSpPr>
              <p:grpSpPr>
                <a:xfrm>
                  <a:off x="3488558" y="446027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xmlns="" id="{C8E18670-9F01-4B11-8B3C-AF594D59F45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xmlns="" id="{04F258F2-E7C9-42EA-8C7F-6607521E036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3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2AF886DC-1455-42A2-8BFD-E248993F879B}"/>
                    </a:ext>
                  </a:extLst>
                </p:cNvPr>
                <p:cNvGrpSpPr/>
                <p:nvPr/>
              </p:nvGrpSpPr>
              <p:grpSpPr>
                <a:xfrm>
                  <a:off x="3232936" y="607217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xmlns="" id="{D54E164D-103E-49DD-919D-0DCD9B9DB38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xmlns="" id="{A1B082D4-4DC4-45D3-97E5-6DE288F41763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6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AF955527-D3A0-406B-9883-22D702DCF5C2}"/>
                    </a:ext>
                  </a:extLst>
                </p:cNvPr>
                <p:cNvGrpSpPr/>
                <p:nvPr/>
              </p:nvGrpSpPr>
              <p:grpSpPr>
                <a:xfrm>
                  <a:off x="4107867" y="451143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xmlns="" id="{0304F4BB-767F-42D9-B739-49D626095E9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xmlns="" id="{CDC1403B-06A9-40A6-8D55-3D564200444A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9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FD063667-11C7-4174-ABDC-0A4B076D4430}"/>
                    </a:ext>
                  </a:extLst>
                </p:cNvPr>
                <p:cNvGrpSpPr/>
                <p:nvPr/>
              </p:nvGrpSpPr>
              <p:grpSpPr>
                <a:xfrm>
                  <a:off x="3744440" y="485762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xmlns="" id="{EA314B5B-EFDD-49BD-915F-047DF856770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xmlns="" id="{C1ACE8FE-0D18-42FA-809B-385CFFDA78A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2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A48DC023-D61D-4082-94D9-F32D889A5DE0}"/>
                    </a:ext>
                  </a:extLst>
                </p:cNvPr>
                <p:cNvGrpSpPr/>
                <p:nvPr/>
              </p:nvGrpSpPr>
              <p:grpSpPr>
                <a:xfrm>
                  <a:off x="3604946" y="4831913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3" name="Полилиния: фигура 92">
                    <a:extLst>
                      <a:ext uri="{FF2B5EF4-FFF2-40B4-BE49-F238E27FC236}">
                        <a16:creationId xmlns:a16="http://schemas.microsoft.com/office/drawing/2014/main" xmlns="" id="{CDF1795F-FB0E-4972-87B7-3E0F3024768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xmlns="" id="{AE5E5773-9EDA-4C09-9AD1-C9B44C323216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5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570CBAFF-30FA-4C74-BF89-2933A9275C6B}"/>
                    </a:ext>
                  </a:extLst>
                </p:cNvPr>
                <p:cNvGrpSpPr/>
                <p:nvPr/>
              </p:nvGrpSpPr>
              <p:grpSpPr>
                <a:xfrm>
                  <a:off x="3286694" y="476180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xmlns="" id="{1963A18D-2B58-42CF-BB37-56C24A67DBA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xmlns="" id="{0845F138-6828-4917-A8FE-EEADECA4BE9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8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18482DF8-8CA1-4D15-8DE6-FF870EB85C63}"/>
                    </a:ext>
                  </a:extLst>
                </p:cNvPr>
                <p:cNvGrpSpPr/>
                <p:nvPr/>
              </p:nvGrpSpPr>
              <p:grpSpPr>
                <a:xfrm>
                  <a:off x="7482228" y="444769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xmlns="" id="{7883C9CE-8CE4-4EF0-8CC0-4C543411238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xmlns="" id="{899EBDAD-751A-4C50-AC1E-C5124334711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1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D9237901-9FAE-4194-B942-C5EDE1D45677}"/>
                    </a:ext>
                  </a:extLst>
                </p:cNvPr>
                <p:cNvGrpSpPr/>
                <p:nvPr/>
              </p:nvGrpSpPr>
              <p:grpSpPr>
                <a:xfrm>
                  <a:off x="7323107" y="581028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xmlns="" id="{56F57A43-38DA-4674-8B3C-4966A87C174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xmlns="" id="{7726E5A7-66DD-45BB-8528-50436DE7AAB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6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E1A0B97F-AA65-446F-98E4-207F32650596}"/>
                    </a:ext>
                  </a:extLst>
                </p:cNvPr>
                <p:cNvGrpSpPr/>
                <p:nvPr/>
              </p:nvGrpSpPr>
              <p:grpSpPr>
                <a:xfrm>
                  <a:off x="6553707" y="434998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07" name="Полилиния: фигура 106">
                    <a:extLst>
                      <a:ext uri="{FF2B5EF4-FFF2-40B4-BE49-F238E27FC236}">
                        <a16:creationId xmlns:a16="http://schemas.microsoft.com/office/drawing/2014/main" xmlns="" id="{1EA3FF06-9DD3-41C4-BFE2-1F212D2167A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Полилиния: фигура 107">
                    <a:extLst>
                      <a:ext uri="{FF2B5EF4-FFF2-40B4-BE49-F238E27FC236}">
                        <a16:creationId xmlns:a16="http://schemas.microsoft.com/office/drawing/2014/main" xmlns="" id="{1ED979A8-AEB9-4765-A42B-B0D665E26E7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9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6E1CBD9F-0EB9-448C-8C9D-BA779893D172}"/>
                    </a:ext>
                  </a:extLst>
                </p:cNvPr>
                <p:cNvGrpSpPr/>
                <p:nvPr/>
              </p:nvGrpSpPr>
              <p:grpSpPr>
                <a:xfrm>
                  <a:off x="4371999" y="526737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0" name="Полилиния: фигура 109">
                    <a:extLst>
                      <a:ext uri="{FF2B5EF4-FFF2-40B4-BE49-F238E27FC236}">
                        <a16:creationId xmlns:a16="http://schemas.microsoft.com/office/drawing/2014/main" xmlns="" id="{BE20C512-9F9A-410D-8387-0379217348A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1" name="Полилиния: фигура 110">
                    <a:extLst>
                      <a:ext uri="{FF2B5EF4-FFF2-40B4-BE49-F238E27FC236}">
                        <a16:creationId xmlns:a16="http://schemas.microsoft.com/office/drawing/2014/main" xmlns="" id="{B5575EA1-0AA5-4226-B0C8-BED63DAE8DC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2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D3F2C2CA-89FC-42DA-84F0-BFB63DC478D6}"/>
                    </a:ext>
                  </a:extLst>
                </p:cNvPr>
                <p:cNvGrpSpPr/>
                <p:nvPr/>
              </p:nvGrpSpPr>
              <p:grpSpPr>
                <a:xfrm>
                  <a:off x="4126343" y="409531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xmlns="" id="{9669137B-CD0F-4034-A595-3AF610F1343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4" name="Полилиния: фигура 113">
                    <a:extLst>
                      <a:ext uri="{FF2B5EF4-FFF2-40B4-BE49-F238E27FC236}">
                        <a16:creationId xmlns:a16="http://schemas.microsoft.com/office/drawing/2014/main" xmlns="" id="{CE9A7C79-9416-419A-B9E8-37ECC9AE392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5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60C1D20E-8D07-49F3-8E3A-2FF89262A925}"/>
                    </a:ext>
                  </a:extLst>
                </p:cNvPr>
                <p:cNvGrpSpPr/>
                <p:nvPr/>
              </p:nvGrpSpPr>
              <p:grpSpPr>
                <a:xfrm>
                  <a:off x="3167645" y="443773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6" name="Полилиния: фигура 115">
                    <a:extLst>
                      <a:ext uri="{FF2B5EF4-FFF2-40B4-BE49-F238E27FC236}">
                        <a16:creationId xmlns:a16="http://schemas.microsoft.com/office/drawing/2014/main" xmlns="" id="{20B30F7F-E378-4A60-91FB-8B3D279C444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7" name="Полилиния: фигура 116">
                    <a:extLst>
                      <a:ext uri="{FF2B5EF4-FFF2-40B4-BE49-F238E27FC236}">
                        <a16:creationId xmlns:a16="http://schemas.microsoft.com/office/drawing/2014/main" xmlns="" id="{902878BD-EC93-4C90-BFB0-5D4FADF265C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8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B01C82B8-FCF7-426B-A593-1F557A96C61C}"/>
                    </a:ext>
                  </a:extLst>
                </p:cNvPr>
                <p:cNvGrpSpPr/>
                <p:nvPr/>
              </p:nvGrpSpPr>
              <p:grpSpPr>
                <a:xfrm>
                  <a:off x="3409303" y="46972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19" name="Полилиния: фигура 118">
                    <a:extLst>
                      <a:ext uri="{FF2B5EF4-FFF2-40B4-BE49-F238E27FC236}">
                        <a16:creationId xmlns:a16="http://schemas.microsoft.com/office/drawing/2014/main" xmlns="" id="{1CAEB8D7-5931-49E4-8A87-F1B844617F0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0" name="Полилиния: фигура 119">
                    <a:extLst>
                      <a:ext uri="{FF2B5EF4-FFF2-40B4-BE49-F238E27FC236}">
                        <a16:creationId xmlns:a16="http://schemas.microsoft.com/office/drawing/2014/main" xmlns="" id="{9A0CE750-965A-4F3C-97C2-87068DF2E0F2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1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6B6A94C8-A4D8-4E45-87D5-EC4B1B20243A}"/>
                    </a:ext>
                  </a:extLst>
                </p:cNvPr>
                <p:cNvGrpSpPr/>
                <p:nvPr/>
              </p:nvGrpSpPr>
              <p:grpSpPr>
                <a:xfrm>
                  <a:off x="6110111" y="551221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22" name="Полилиния: фигура 121">
                    <a:extLst>
                      <a:ext uri="{FF2B5EF4-FFF2-40B4-BE49-F238E27FC236}">
                        <a16:creationId xmlns:a16="http://schemas.microsoft.com/office/drawing/2014/main" xmlns="" id="{0CF6DE21-71E8-4431-8CC6-A536BB5D9495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23" name="Полилиния: фигура 122">
                    <a:extLst>
                      <a:ext uri="{FF2B5EF4-FFF2-40B4-BE49-F238E27FC236}">
                        <a16:creationId xmlns:a16="http://schemas.microsoft.com/office/drawing/2014/main" xmlns="" id="{CA935E5F-A2CC-400D-A418-D0691EE4C0E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30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1E0750B5-FD4E-4685-B789-DA8BDEA774D7}"/>
                    </a:ext>
                  </a:extLst>
                </p:cNvPr>
                <p:cNvGrpSpPr/>
                <p:nvPr/>
              </p:nvGrpSpPr>
              <p:grpSpPr>
                <a:xfrm>
                  <a:off x="2394737" y="519726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31" name="Полилиния: фигура 130">
                    <a:extLst>
                      <a:ext uri="{FF2B5EF4-FFF2-40B4-BE49-F238E27FC236}">
                        <a16:creationId xmlns:a16="http://schemas.microsoft.com/office/drawing/2014/main" xmlns="" id="{E67EB6B5-E737-4C6C-ABD1-948993DCB9B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Полилиния: фигура 131">
                    <a:extLst>
                      <a:ext uri="{FF2B5EF4-FFF2-40B4-BE49-F238E27FC236}">
                        <a16:creationId xmlns:a16="http://schemas.microsoft.com/office/drawing/2014/main" xmlns="" id="{7E90805F-517D-433A-858A-DFCD76E2982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47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527A57B3-CD88-434F-A943-0B38F379D414}"/>
                    </a:ext>
                  </a:extLst>
                </p:cNvPr>
                <p:cNvGrpSpPr/>
                <p:nvPr/>
              </p:nvGrpSpPr>
              <p:grpSpPr>
                <a:xfrm>
                  <a:off x="5755507" y="531623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48" name="Полилиния: фигура 147">
                    <a:extLst>
                      <a:ext uri="{FF2B5EF4-FFF2-40B4-BE49-F238E27FC236}">
                        <a16:creationId xmlns:a16="http://schemas.microsoft.com/office/drawing/2014/main" xmlns="" id="{CCD4F650-C74A-41FB-A226-421678331CC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49" name="Полилиния: фигура 148">
                    <a:extLst>
                      <a:ext uri="{FF2B5EF4-FFF2-40B4-BE49-F238E27FC236}">
                        <a16:creationId xmlns:a16="http://schemas.microsoft.com/office/drawing/2014/main" xmlns="" id="{219FFCE6-8909-4441-B1A5-8EC2F544C4BF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0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0E959E60-6A94-4AE2-987C-29A44DEDF4A1}"/>
                    </a:ext>
                  </a:extLst>
                </p:cNvPr>
                <p:cNvGrpSpPr/>
                <p:nvPr/>
              </p:nvGrpSpPr>
              <p:grpSpPr>
                <a:xfrm>
                  <a:off x="3304356" y="4279546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1" name="Полилиния: фигура 150">
                    <a:extLst>
                      <a:ext uri="{FF2B5EF4-FFF2-40B4-BE49-F238E27FC236}">
                        <a16:creationId xmlns:a16="http://schemas.microsoft.com/office/drawing/2014/main" xmlns="" id="{772C8856-F324-424D-A083-A64B9C60496D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Полилиния: фигура 151">
                    <a:extLst>
                      <a:ext uri="{FF2B5EF4-FFF2-40B4-BE49-F238E27FC236}">
                        <a16:creationId xmlns:a16="http://schemas.microsoft.com/office/drawing/2014/main" xmlns="" id="{1FB18904-780A-41D9-87C5-D05B738496D0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3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5A0BB363-43F9-4D26-8182-D235D8A324AD}"/>
                    </a:ext>
                  </a:extLst>
                </p:cNvPr>
                <p:cNvGrpSpPr/>
                <p:nvPr/>
              </p:nvGrpSpPr>
              <p:grpSpPr>
                <a:xfrm>
                  <a:off x="4158432" y="346556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4" name="Полилиния: фигура 153">
                    <a:extLst>
                      <a:ext uri="{FF2B5EF4-FFF2-40B4-BE49-F238E27FC236}">
                        <a16:creationId xmlns:a16="http://schemas.microsoft.com/office/drawing/2014/main" xmlns="" id="{3FF02587-18BA-4C02-A287-DABD23A761F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Полилиния: фигура 154">
                    <a:extLst>
                      <a:ext uri="{FF2B5EF4-FFF2-40B4-BE49-F238E27FC236}">
                        <a16:creationId xmlns:a16="http://schemas.microsoft.com/office/drawing/2014/main" xmlns="" id="{523257F9-A2B2-4E1F-89D8-118E616F648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6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3B5CC7FA-E10C-45FD-B3B6-FA96D4D31D15}"/>
                    </a:ext>
                  </a:extLst>
                </p:cNvPr>
                <p:cNvGrpSpPr/>
                <p:nvPr/>
              </p:nvGrpSpPr>
              <p:grpSpPr>
                <a:xfrm>
                  <a:off x="3965185" y="427180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57" name="Полилиния: фигура 156">
                    <a:extLst>
                      <a:ext uri="{FF2B5EF4-FFF2-40B4-BE49-F238E27FC236}">
                        <a16:creationId xmlns:a16="http://schemas.microsoft.com/office/drawing/2014/main" xmlns="" id="{4B53B8DA-9716-4712-936C-F859660F36C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58" name="Полилиния: фигура 157">
                    <a:extLst>
                      <a:ext uri="{FF2B5EF4-FFF2-40B4-BE49-F238E27FC236}">
                        <a16:creationId xmlns:a16="http://schemas.microsoft.com/office/drawing/2014/main" xmlns="" id="{3DDFD666-8F11-466D-A86E-455CD555D324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59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8321AA48-BA6C-43E8-B5EA-C7E3ACED01F5}"/>
                    </a:ext>
                  </a:extLst>
                </p:cNvPr>
                <p:cNvGrpSpPr/>
                <p:nvPr/>
              </p:nvGrpSpPr>
              <p:grpSpPr>
                <a:xfrm>
                  <a:off x="4824749" y="5257637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xmlns="" id="{7E9182BE-1089-4984-B9F7-AC7AE51F7A4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1" name="Полилиния: фигура 160">
                    <a:extLst>
                      <a:ext uri="{FF2B5EF4-FFF2-40B4-BE49-F238E27FC236}">
                        <a16:creationId xmlns:a16="http://schemas.microsoft.com/office/drawing/2014/main" xmlns="" id="{76382E3B-B5EB-4CE9-912D-C3C1ED142345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2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9A8EA148-6A05-4C55-9219-86CD1FCEBA6A}"/>
                    </a:ext>
                  </a:extLst>
                </p:cNvPr>
                <p:cNvGrpSpPr/>
                <p:nvPr/>
              </p:nvGrpSpPr>
              <p:grpSpPr>
                <a:xfrm>
                  <a:off x="5411105" y="485906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xmlns="" id="{D428F554-C488-41A6-95D0-E48E0EC6CEB7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xmlns="" id="{71C74552-7ACC-4411-AC04-95148761380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5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13D664D6-3129-405C-919C-CBF9E673711D}"/>
                    </a:ext>
                  </a:extLst>
                </p:cNvPr>
                <p:cNvGrpSpPr/>
                <p:nvPr/>
              </p:nvGrpSpPr>
              <p:grpSpPr>
                <a:xfrm>
                  <a:off x="5181168" y="534235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xmlns="" id="{04C38A8E-5A88-44E6-BD5B-56E4495F454D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xmlns="" id="{EE5FA800-FBDE-4BF0-BFA1-F0EA89594C35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8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1C02F82C-EBA8-4A1C-A2D8-C384366BD81C}"/>
                    </a:ext>
                  </a:extLst>
                </p:cNvPr>
                <p:cNvGrpSpPr/>
                <p:nvPr/>
              </p:nvGrpSpPr>
              <p:grpSpPr>
                <a:xfrm>
                  <a:off x="9294096" y="52357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xmlns="" id="{79113113-4920-4CD0-98DB-1F2F430F6B9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xmlns="" id="{483AD017-E2C3-45CD-A0F5-A868A4A6EDC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74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89A78F8D-575D-4533-9B1E-48E41A4CEA96}"/>
                    </a:ext>
                  </a:extLst>
                </p:cNvPr>
                <p:cNvGrpSpPr/>
                <p:nvPr/>
              </p:nvGrpSpPr>
              <p:grpSpPr>
                <a:xfrm>
                  <a:off x="4206130" y="434492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xmlns="" id="{07899298-3426-488A-A1F1-4055CB3A456E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xmlns="" id="{05E5275B-0FC1-4C80-A999-85CB3466F5C4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0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E3DE54A2-4CF8-411D-A011-04147D03C3C3}"/>
                    </a:ext>
                  </a:extLst>
                </p:cNvPr>
                <p:cNvGrpSpPr/>
                <p:nvPr/>
              </p:nvGrpSpPr>
              <p:grpSpPr>
                <a:xfrm>
                  <a:off x="5785641" y="475376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1" name="Полилиния: фигура 180">
                    <a:extLst>
                      <a:ext uri="{FF2B5EF4-FFF2-40B4-BE49-F238E27FC236}">
                        <a16:creationId xmlns:a16="http://schemas.microsoft.com/office/drawing/2014/main" xmlns="" id="{E03F7506-1FCE-4F3E-A3BC-C924B78605AA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:a16="http://schemas.microsoft.com/office/drawing/2014/main" xmlns="" id="{1E19A1AA-0909-4011-8D6E-58AFBE112F9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3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042F9DB7-64E2-4419-B9E0-E86A37FC844A}"/>
                    </a:ext>
                  </a:extLst>
                </p:cNvPr>
                <p:cNvGrpSpPr/>
                <p:nvPr/>
              </p:nvGrpSpPr>
              <p:grpSpPr>
                <a:xfrm>
                  <a:off x="3395396" y="586760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4" name="Полилиния: фигура 183">
                    <a:extLst>
                      <a:ext uri="{FF2B5EF4-FFF2-40B4-BE49-F238E27FC236}">
                        <a16:creationId xmlns:a16="http://schemas.microsoft.com/office/drawing/2014/main" xmlns="" id="{9F9F5C52-3E97-4A73-8CC4-EF6A23F87824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5" name="Полилиния: фигура 184">
                    <a:extLst>
                      <a:ext uri="{FF2B5EF4-FFF2-40B4-BE49-F238E27FC236}">
                        <a16:creationId xmlns:a16="http://schemas.microsoft.com/office/drawing/2014/main" xmlns="" id="{EAF45FF2-F360-4862-A22C-2759BB92279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6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BACE4265-11BF-4B6A-ABC4-AA4BFBE81809}"/>
                    </a:ext>
                  </a:extLst>
                </p:cNvPr>
                <p:cNvGrpSpPr/>
                <p:nvPr/>
              </p:nvGrpSpPr>
              <p:grpSpPr>
                <a:xfrm>
                  <a:off x="8211452" y="5441152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87" name="Полилиния: фигура 186">
                    <a:extLst>
                      <a:ext uri="{FF2B5EF4-FFF2-40B4-BE49-F238E27FC236}">
                        <a16:creationId xmlns:a16="http://schemas.microsoft.com/office/drawing/2014/main" xmlns="" id="{69A8A2CE-8D57-4782-9389-86626BC5AC20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8" name="Полилиния: фигура 187">
                    <a:extLst>
                      <a:ext uri="{FF2B5EF4-FFF2-40B4-BE49-F238E27FC236}">
                        <a16:creationId xmlns:a16="http://schemas.microsoft.com/office/drawing/2014/main" xmlns="" id="{BCE928E0-3390-49DC-9DBD-5AE36CC66E0C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9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3EDEAB1B-B689-422F-95C3-E504199474F1}"/>
                    </a:ext>
                  </a:extLst>
                </p:cNvPr>
                <p:cNvGrpSpPr/>
                <p:nvPr/>
              </p:nvGrpSpPr>
              <p:grpSpPr>
                <a:xfrm>
                  <a:off x="8902654" y="525921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0" name="Полилиния: фигура 189">
                    <a:extLst>
                      <a:ext uri="{FF2B5EF4-FFF2-40B4-BE49-F238E27FC236}">
                        <a16:creationId xmlns:a16="http://schemas.microsoft.com/office/drawing/2014/main" xmlns="" id="{651EC2D1-6DC5-4D65-BBEC-6A5AB93FF5A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1" name="Полилиния: фигура 190">
                    <a:extLst>
                      <a:ext uri="{FF2B5EF4-FFF2-40B4-BE49-F238E27FC236}">
                        <a16:creationId xmlns:a16="http://schemas.microsoft.com/office/drawing/2014/main" xmlns="" id="{0A71EA12-971F-468A-97C7-8001194BE3D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2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449F56EC-C141-4AFB-BB0C-B020F91C0270}"/>
                    </a:ext>
                  </a:extLst>
                </p:cNvPr>
                <p:cNvGrpSpPr/>
                <p:nvPr/>
              </p:nvGrpSpPr>
              <p:grpSpPr>
                <a:xfrm>
                  <a:off x="5284567" y="4073434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3" name="Полилиния: фигура 192">
                    <a:extLst>
                      <a:ext uri="{FF2B5EF4-FFF2-40B4-BE49-F238E27FC236}">
                        <a16:creationId xmlns:a16="http://schemas.microsoft.com/office/drawing/2014/main" xmlns="" id="{F86E96A7-D3D6-44E7-BA3C-67DC338C3FE9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4" name="Полилиния: фигура 193">
                    <a:extLst>
                      <a:ext uri="{FF2B5EF4-FFF2-40B4-BE49-F238E27FC236}">
                        <a16:creationId xmlns:a16="http://schemas.microsoft.com/office/drawing/2014/main" xmlns="" id="{F03DEC30-1788-42E5-AC0D-8158C500524B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5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96E3D39C-6F21-4BAD-9AA8-640DC37383C8}"/>
                    </a:ext>
                  </a:extLst>
                </p:cNvPr>
                <p:cNvGrpSpPr/>
                <p:nvPr/>
              </p:nvGrpSpPr>
              <p:grpSpPr>
                <a:xfrm>
                  <a:off x="6760662" y="5249335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6" name="Полилиния: фигура 195">
                    <a:extLst>
                      <a:ext uri="{FF2B5EF4-FFF2-40B4-BE49-F238E27FC236}">
                        <a16:creationId xmlns:a16="http://schemas.microsoft.com/office/drawing/2014/main" xmlns="" id="{5C4BF8B8-679B-44DF-8AD3-72EB34C1373C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7" name="Полилиния: фигура 196">
                    <a:extLst>
                      <a:ext uri="{FF2B5EF4-FFF2-40B4-BE49-F238E27FC236}">
                        <a16:creationId xmlns:a16="http://schemas.microsoft.com/office/drawing/2014/main" xmlns="" id="{B16993DF-CA02-4624-941D-9D409E349016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98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22EE8E0A-39F3-40D2-889A-8876C004657C}"/>
                    </a:ext>
                  </a:extLst>
                </p:cNvPr>
                <p:cNvGrpSpPr/>
                <p:nvPr/>
              </p:nvGrpSpPr>
              <p:grpSpPr>
                <a:xfrm>
                  <a:off x="4630695" y="4606970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199" name="Полилиния: фигура 198">
                    <a:extLst>
                      <a:ext uri="{FF2B5EF4-FFF2-40B4-BE49-F238E27FC236}">
                        <a16:creationId xmlns:a16="http://schemas.microsoft.com/office/drawing/2014/main" xmlns="" id="{719FDC2D-5542-415F-97E9-5A96F4173678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0" name="Полилиния: фигура 199">
                    <a:extLst>
                      <a:ext uri="{FF2B5EF4-FFF2-40B4-BE49-F238E27FC236}">
                        <a16:creationId xmlns:a16="http://schemas.microsoft.com/office/drawing/2014/main" xmlns="" id="{885A439A-5F4F-4FFE-A800-80D8174C7C6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1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EED9C197-3109-4047-BB36-70DD2892E9B7}"/>
                    </a:ext>
                  </a:extLst>
                </p:cNvPr>
                <p:cNvGrpSpPr/>
                <p:nvPr/>
              </p:nvGrpSpPr>
              <p:grpSpPr>
                <a:xfrm>
                  <a:off x="5606524" y="379769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2" name="Полилиния: фигура 201">
                    <a:extLst>
                      <a:ext uri="{FF2B5EF4-FFF2-40B4-BE49-F238E27FC236}">
                        <a16:creationId xmlns:a16="http://schemas.microsoft.com/office/drawing/2014/main" xmlns="" id="{3123A8E4-2A3B-4EBB-9FD6-75E1E8EA34A2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Полилиния: фигура 202">
                    <a:extLst>
                      <a:ext uri="{FF2B5EF4-FFF2-40B4-BE49-F238E27FC236}">
                        <a16:creationId xmlns:a16="http://schemas.microsoft.com/office/drawing/2014/main" xmlns="" id="{0AC876C1-365A-472A-A2E3-B0D14276FF78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4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92390BD6-DE6F-46AE-922C-7E17788B958B}"/>
                    </a:ext>
                  </a:extLst>
                </p:cNvPr>
                <p:cNvGrpSpPr/>
                <p:nvPr/>
              </p:nvGrpSpPr>
              <p:grpSpPr>
                <a:xfrm>
                  <a:off x="2810724" y="3694369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5" name="Полилиния: фигура 204">
                    <a:extLst>
                      <a:ext uri="{FF2B5EF4-FFF2-40B4-BE49-F238E27FC236}">
                        <a16:creationId xmlns:a16="http://schemas.microsoft.com/office/drawing/2014/main" xmlns="" id="{9550F7D1-B093-4ECB-9646-7E98EBAFC381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  <p:sp>
                <p:nvSpPr>
                  <p:cNvPr id="206" name="Полилиния: фигура 205">
                    <a:extLst>
                      <a:ext uri="{FF2B5EF4-FFF2-40B4-BE49-F238E27FC236}">
                        <a16:creationId xmlns:a16="http://schemas.microsoft.com/office/drawing/2014/main" xmlns="" id="{ADE7A8C0-F539-4203-BB02-6E606492BDDD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7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C1CB10D2-2C34-4414-B178-4BD99E4E5AA7}"/>
                    </a:ext>
                  </a:extLst>
                </p:cNvPr>
                <p:cNvGrpSpPr/>
                <p:nvPr/>
              </p:nvGrpSpPr>
              <p:grpSpPr>
                <a:xfrm>
                  <a:off x="4158432" y="5125951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08" name="Полилиния: фигура 207">
                    <a:extLst>
                      <a:ext uri="{FF2B5EF4-FFF2-40B4-BE49-F238E27FC236}">
                        <a16:creationId xmlns:a16="http://schemas.microsoft.com/office/drawing/2014/main" xmlns="" id="{FFD7003D-96D3-43AC-BBCC-1032AD0B0396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9" name="Полилиния: фигура 208">
                    <a:extLst>
                      <a:ext uri="{FF2B5EF4-FFF2-40B4-BE49-F238E27FC236}">
                        <a16:creationId xmlns:a16="http://schemas.microsoft.com/office/drawing/2014/main" xmlns="" id="{B0AEEB29-CC2F-47D2-8781-C5C46BAAA1BE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10" name="Рисунок 10" descr="Маркер контур">
                  <a:extLst>
                    <a:ext uri="{FF2B5EF4-FFF2-40B4-BE49-F238E27FC236}">
                      <a16:creationId xmlns:a16="http://schemas.microsoft.com/office/drawing/2014/main" xmlns="" id="{C3DF0C3B-0913-43C9-BAE9-6BB52B2C8A29}"/>
                    </a:ext>
                  </a:extLst>
                </p:cNvPr>
                <p:cNvGrpSpPr/>
                <p:nvPr/>
              </p:nvGrpSpPr>
              <p:grpSpPr>
                <a:xfrm>
                  <a:off x="5046234" y="4649588"/>
                  <a:ext cx="250540" cy="371639"/>
                  <a:chOff x="4574107" y="3819494"/>
                  <a:chExt cx="398839" cy="647794"/>
                </a:xfrm>
                <a:solidFill>
                  <a:srgbClr val="225D60"/>
                </a:solidFill>
              </p:grpSpPr>
              <p:sp>
                <p:nvSpPr>
                  <p:cNvPr id="211" name="Полилиния: фигура 210">
                    <a:extLst>
                      <a:ext uri="{FF2B5EF4-FFF2-40B4-BE49-F238E27FC236}">
                        <a16:creationId xmlns:a16="http://schemas.microsoft.com/office/drawing/2014/main" xmlns="" id="{0AE4FD2B-4C2C-4980-8F37-8CD52032C15B}"/>
                      </a:ext>
                    </a:extLst>
                  </p:cNvPr>
                  <p:cNvSpPr/>
                  <p:nvPr/>
                </p:nvSpPr>
                <p:spPr>
                  <a:xfrm>
                    <a:off x="4574107" y="3819494"/>
                    <a:ext cx="398839" cy="647794"/>
                  </a:xfrm>
                  <a:custGeom>
                    <a:avLst/>
                    <a:gdLst>
                      <a:gd name="connsiteX0" fmla="*/ 199424 w 398839"/>
                      <a:gd name="connsiteY0" fmla="*/ 0 h 647794"/>
                      <a:gd name="connsiteX1" fmla="*/ 34642 w 398839"/>
                      <a:gd name="connsiteY1" fmla="*/ 87630 h 647794"/>
                      <a:gd name="connsiteX2" fmla="*/ 13687 w 398839"/>
                      <a:gd name="connsiteY2" fmla="*/ 273415 h 647794"/>
                      <a:gd name="connsiteX3" fmla="*/ 104174 w 398839"/>
                      <a:gd name="connsiteY3" fmla="*/ 473497 h 647794"/>
                      <a:gd name="connsiteX4" fmla="*/ 182279 w 398839"/>
                      <a:gd name="connsiteY4" fmla="*/ 637327 h 647794"/>
                      <a:gd name="connsiteX5" fmla="*/ 208240 w 398839"/>
                      <a:gd name="connsiteY5" fmla="*/ 645657 h 647794"/>
                      <a:gd name="connsiteX6" fmla="*/ 216569 w 398839"/>
                      <a:gd name="connsiteY6" fmla="*/ 637327 h 647794"/>
                      <a:gd name="connsiteX7" fmla="*/ 294674 w 398839"/>
                      <a:gd name="connsiteY7" fmla="*/ 473497 h 647794"/>
                      <a:gd name="connsiteX8" fmla="*/ 385162 w 398839"/>
                      <a:gd name="connsiteY8" fmla="*/ 273415 h 647794"/>
                      <a:gd name="connsiteX9" fmla="*/ 364207 w 398839"/>
                      <a:gd name="connsiteY9" fmla="*/ 87678 h 647794"/>
                      <a:gd name="connsiteX10" fmla="*/ 199424 w 398839"/>
                      <a:gd name="connsiteY10" fmla="*/ 0 h 647794"/>
                      <a:gd name="connsiteX11" fmla="*/ 367578 w 398839"/>
                      <a:gd name="connsiteY11" fmla="*/ 266110 h 647794"/>
                      <a:gd name="connsiteX12" fmla="*/ 277482 w 398839"/>
                      <a:gd name="connsiteY12" fmla="*/ 465325 h 647794"/>
                      <a:gd name="connsiteX13" fmla="*/ 199548 w 398839"/>
                      <a:gd name="connsiteY13" fmla="*/ 628831 h 647794"/>
                      <a:gd name="connsiteX14" fmla="*/ 199291 w 398839"/>
                      <a:gd name="connsiteY14" fmla="*/ 628831 h 647794"/>
                      <a:gd name="connsiteX15" fmla="*/ 121519 w 398839"/>
                      <a:gd name="connsiteY15" fmla="*/ 465677 h 647794"/>
                      <a:gd name="connsiteX16" fmla="*/ 31260 w 398839"/>
                      <a:gd name="connsiteY16" fmla="*/ 266110 h 647794"/>
                      <a:gd name="connsiteX17" fmla="*/ 50444 w 398839"/>
                      <a:gd name="connsiteY17" fmla="*/ 98279 h 647794"/>
                      <a:gd name="connsiteX18" fmla="*/ 299872 w 398839"/>
                      <a:gd name="connsiteY18" fmla="*/ 49750 h 647794"/>
                      <a:gd name="connsiteX19" fmla="*/ 348490 w 398839"/>
                      <a:gd name="connsiteY19" fmla="*/ 98412 h 647794"/>
                      <a:gd name="connsiteX20" fmla="*/ 367578 w 398839"/>
                      <a:gd name="connsiteY20" fmla="*/ 266110 h 647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8839" h="647794">
                        <a:moveTo>
                          <a:pt x="199424" y="0"/>
                        </a:moveTo>
                        <a:cubicBezTo>
                          <a:pt x="133326" y="-74"/>
                          <a:pt x="71535" y="32786"/>
                          <a:pt x="34642" y="87630"/>
                        </a:cubicBezTo>
                        <a:cubicBezTo>
                          <a:pt x="-2447" y="142353"/>
                          <a:pt x="-10280" y="211806"/>
                          <a:pt x="13687" y="273415"/>
                        </a:cubicBezTo>
                        <a:lnTo>
                          <a:pt x="104174" y="473497"/>
                        </a:lnTo>
                        <a:lnTo>
                          <a:pt x="182279" y="637327"/>
                        </a:lnTo>
                        <a:cubicBezTo>
                          <a:pt x="187147" y="646796"/>
                          <a:pt x="198771" y="650525"/>
                          <a:pt x="208240" y="645657"/>
                        </a:cubicBezTo>
                        <a:cubicBezTo>
                          <a:pt x="211817" y="643818"/>
                          <a:pt x="214730" y="640905"/>
                          <a:pt x="216569" y="637327"/>
                        </a:cubicBezTo>
                        <a:lnTo>
                          <a:pt x="294674" y="473497"/>
                        </a:lnTo>
                        <a:lnTo>
                          <a:pt x="385162" y="273415"/>
                        </a:lnTo>
                        <a:cubicBezTo>
                          <a:pt x="409117" y="211820"/>
                          <a:pt x="401283" y="142387"/>
                          <a:pt x="364207" y="87678"/>
                        </a:cubicBezTo>
                        <a:cubicBezTo>
                          <a:pt x="327324" y="32816"/>
                          <a:pt x="265531" y="-63"/>
                          <a:pt x="199424" y="0"/>
                        </a:cubicBezTo>
                        <a:close/>
                        <a:moveTo>
                          <a:pt x="367578" y="266110"/>
                        </a:moveTo>
                        <a:lnTo>
                          <a:pt x="277482" y="465325"/>
                        </a:lnTo>
                        <a:lnTo>
                          <a:pt x="199548" y="628831"/>
                        </a:lnTo>
                        <a:lnTo>
                          <a:pt x="199291" y="628831"/>
                        </a:lnTo>
                        <a:lnTo>
                          <a:pt x="121519" y="465677"/>
                        </a:lnTo>
                        <a:lnTo>
                          <a:pt x="31260" y="266110"/>
                        </a:lnTo>
                        <a:cubicBezTo>
                          <a:pt x="9752" y="210405"/>
                          <a:pt x="16920" y="147694"/>
                          <a:pt x="50444" y="98279"/>
                        </a:cubicBezTo>
                        <a:cubicBezTo>
                          <a:pt x="105920" y="16000"/>
                          <a:pt x="217593" y="-5726"/>
                          <a:pt x="299872" y="49750"/>
                        </a:cubicBezTo>
                        <a:cubicBezTo>
                          <a:pt x="319061" y="62689"/>
                          <a:pt x="335570" y="79212"/>
                          <a:pt x="348490" y="98412"/>
                        </a:cubicBezTo>
                        <a:cubicBezTo>
                          <a:pt x="381948" y="147806"/>
                          <a:pt x="389079" y="210460"/>
                          <a:pt x="367578" y="266110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12" name="Полилиния: фигура 211">
                    <a:extLst>
                      <a:ext uri="{FF2B5EF4-FFF2-40B4-BE49-F238E27FC236}">
                        <a16:creationId xmlns:a16="http://schemas.microsoft.com/office/drawing/2014/main" xmlns="" id="{F1BDD63F-4863-4F8C-83A3-97068351D729}"/>
                      </a:ext>
                    </a:extLst>
                  </p:cNvPr>
                  <p:cNvSpPr/>
                  <p:nvPr/>
                </p:nvSpPr>
                <p:spPr>
                  <a:xfrm>
                    <a:off x="4687806" y="3933794"/>
                    <a:ext cx="171450" cy="171450"/>
                  </a:xfrm>
                  <a:custGeom>
                    <a:avLst/>
                    <a:gdLst>
                      <a:gd name="connsiteX0" fmla="*/ 85725 w 171450"/>
                      <a:gd name="connsiteY0" fmla="*/ 1 h 171450"/>
                      <a:gd name="connsiteX1" fmla="*/ 0 w 171450"/>
                      <a:gd name="connsiteY1" fmla="*/ 85726 h 171450"/>
                      <a:gd name="connsiteX2" fmla="*/ 85725 w 171450"/>
                      <a:gd name="connsiteY2" fmla="*/ 171451 h 171450"/>
                      <a:gd name="connsiteX3" fmla="*/ 171450 w 171450"/>
                      <a:gd name="connsiteY3" fmla="*/ 85726 h 171450"/>
                      <a:gd name="connsiteX4" fmla="*/ 86412 w 171450"/>
                      <a:gd name="connsiteY4" fmla="*/ 1 h 171450"/>
                      <a:gd name="connsiteX5" fmla="*/ 85725 w 171450"/>
                      <a:gd name="connsiteY5" fmla="*/ 1 h 171450"/>
                      <a:gd name="connsiteX6" fmla="*/ 85725 w 171450"/>
                      <a:gd name="connsiteY6" fmla="*/ 152448 h 171450"/>
                      <a:gd name="connsiteX7" fmla="*/ 19050 w 171450"/>
                      <a:gd name="connsiteY7" fmla="*/ 85773 h 171450"/>
                      <a:gd name="connsiteX8" fmla="*/ 85725 w 171450"/>
                      <a:gd name="connsiteY8" fmla="*/ 19098 h 171450"/>
                      <a:gd name="connsiteX9" fmla="*/ 152400 w 171450"/>
                      <a:gd name="connsiteY9" fmla="*/ 85773 h 171450"/>
                      <a:gd name="connsiteX10" fmla="*/ 87152 w 171450"/>
                      <a:gd name="connsiteY10" fmla="*/ 152477 h 171450"/>
                      <a:gd name="connsiteX11" fmla="*/ 85725 w 171450"/>
                      <a:gd name="connsiteY11" fmla="*/ 1524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1450" h="171450">
                        <a:moveTo>
                          <a:pt x="85725" y="1"/>
                        </a:moveTo>
                        <a:cubicBezTo>
                          <a:pt x="38380" y="1"/>
                          <a:pt x="0" y="38381"/>
                          <a:pt x="0" y="85726"/>
                        </a:cubicBezTo>
                        <a:cubicBezTo>
                          <a:pt x="0" y="133071"/>
                          <a:pt x="38380" y="171451"/>
                          <a:pt x="85725" y="171451"/>
                        </a:cubicBezTo>
                        <a:cubicBezTo>
                          <a:pt x="133070" y="171451"/>
                          <a:pt x="171450" y="133071"/>
                          <a:pt x="171450" y="85726"/>
                        </a:cubicBezTo>
                        <a:cubicBezTo>
                          <a:pt x="171640" y="38571"/>
                          <a:pt x="133567" y="190"/>
                          <a:pt x="86412" y="1"/>
                        </a:cubicBezTo>
                        <a:cubicBezTo>
                          <a:pt x="86183" y="0"/>
                          <a:pt x="85954" y="0"/>
                          <a:pt x="85725" y="1"/>
                        </a:cubicBezTo>
                        <a:close/>
                        <a:moveTo>
                          <a:pt x="85725" y="152448"/>
                        </a:moveTo>
                        <a:cubicBezTo>
                          <a:pt x="48901" y="152448"/>
                          <a:pt x="19050" y="122597"/>
                          <a:pt x="19050" y="85773"/>
                        </a:cubicBezTo>
                        <a:cubicBezTo>
                          <a:pt x="19050" y="48950"/>
                          <a:pt x="48901" y="19098"/>
                          <a:pt x="85725" y="19098"/>
                        </a:cubicBezTo>
                        <a:cubicBezTo>
                          <a:pt x="122549" y="19098"/>
                          <a:pt x="152400" y="48950"/>
                          <a:pt x="152400" y="85773"/>
                        </a:cubicBezTo>
                        <a:cubicBezTo>
                          <a:pt x="152802" y="122210"/>
                          <a:pt x="123590" y="152075"/>
                          <a:pt x="87152" y="152477"/>
                        </a:cubicBezTo>
                        <a:cubicBezTo>
                          <a:pt x="86677" y="152482"/>
                          <a:pt x="86200" y="152482"/>
                          <a:pt x="85725" y="152477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0F3A3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540" name="Рисунок 10" descr="Маркер контур">
            <a:extLst>
              <a:ext uri="{FF2B5EF4-FFF2-40B4-BE49-F238E27FC236}">
                <a16:creationId xmlns:a16="http://schemas.microsoft.com/office/drawing/2014/main" xmlns="" id="{8EB3C660-42FA-4FEB-8DE9-54085946B9F1}"/>
              </a:ext>
            </a:extLst>
          </p:cNvPr>
          <p:cNvGrpSpPr/>
          <p:nvPr/>
        </p:nvGrpSpPr>
        <p:grpSpPr>
          <a:xfrm>
            <a:off x="1926995" y="4664439"/>
            <a:ext cx="307585" cy="410494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541" name="Полилиния: фигура 540">
              <a:extLst>
                <a:ext uri="{FF2B5EF4-FFF2-40B4-BE49-F238E27FC236}">
                  <a16:creationId xmlns:a16="http://schemas.microsoft.com/office/drawing/2014/main" xmlns="" id="{A4F75E41-CDC5-44A3-90D4-1128F51AC4CF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2" name="Полилиния: фигура 541">
              <a:extLst>
                <a:ext uri="{FF2B5EF4-FFF2-40B4-BE49-F238E27FC236}">
                  <a16:creationId xmlns:a16="http://schemas.microsoft.com/office/drawing/2014/main" xmlns="" id="{2951ED6A-D416-40E0-B2B1-55E16687C60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F8DC28B-256F-41FC-9458-5912B2DA3CE0}"/>
              </a:ext>
            </a:extLst>
          </p:cNvPr>
          <p:cNvGrpSpPr/>
          <p:nvPr/>
        </p:nvGrpSpPr>
        <p:grpSpPr>
          <a:xfrm>
            <a:off x="1532053" y="5200733"/>
            <a:ext cx="323165" cy="444935"/>
            <a:chOff x="1336722" y="5345953"/>
            <a:chExt cx="323165" cy="444935"/>
          </a:xfrm>
        </p:grpSpPr>
        <p:sp>
          <p:nvSpPr>
            <p:cNvPr id="544" name="Полилиния: фигура 543">
              <a:extLst>
                <a:ext uri="{FF2B5EF4-FFF2-40B4-BE49-F238E27FC236}">
                  <a16:creationId xmlns:a16="http://schemas.microsoft.com/office/drawing/2014/main" xmlns="" id="{F8096C70-60AA-4D81-8A9F-0E61EEC4FB6C}"/>
                </a:ext>
              </a:extLst>
            </p:cNvPr>
            <p:cNvSpPr/>
            <p:nvPr/>
          </p:nvSpPr>
          <p:spPr>
            <a:xfrm>
              <a:off x="1336722" y="5345953"/>
              <a:ext cx="323165" cy="444935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solidFill>
              <a:srgbClr val="225D60"/>
            </a:solidFill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5" name="Полилиния: фигура 544">
              <a:extLst>
                <a:ext uri="{FF2B5EF4-FFF2-40B4-BE49-F238E27FC236}">
                  <a16:creationId xmlns:a16="http://schemas.microsoft.com/office/drawing/2014/main" xmlns="" id="{C050B3CC-5261-478F-9AA8-7B283642CD0A}"/>
                </a:ext>
              </a:extLst>
            </p:cNvPr>
            <p:cNvSpPr/>
            <p:nvPr/>
          </p:nvSpPr>
          <p:spPr>
            <a:xfrm>
              <a:off x="1427261" y="5437179"/>
              <a:ext cx="138920" cy="117761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solidFill>
              <a:srgbClr val="225D60"/>
            </a:solidFill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C187DD71-C9B4-4554-9625-C9E6C1D9D5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69769" y="188680"/>
            <a:ext cx="899032" cy="829850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07F39523-329F-4F06-BFF8-F756364A43A4}"/>
              </a:ext>
            </a:extLst>
          </p:cNvPr>
          <p:cNvSpPr txBox="1"/>
          <p:nvPr/>
        </p:nvSpPr>
        <p:spPr>
          <a:xfrm>
            <a:off x="404585" y="161310"/>
            <a:ext cx="734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tserrat Semi-Bold Bold" panose="020B0604020202020204" charset="-52"/>
              </a:rPr>
              <a:t>КАРТА ОБУЧЕНИЯ 2023 ГОДА</a:t>
            </a:r>
            <a:r>
              <a:rPr lang="ru-RU" sz="3200" dirty="0">
                <a:latin typeface="Montserrat Semi-Bold Bold" panose="020B0604020202020204" charset="-52"/>
              </a:rPr>
              <a:t> </a:t>
            </a:r>
          </a:p>
        </p:txBody>
      </p:sp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xmlns="" id="{A0E01D95-6DCE-424C-B55C-DDB9301594B8}"/>
              </a:ext>
            </a:extLst>
          </p:cNvPr>
          <p:cNvGrpSpPr/>
          <p:nvPr/>
        </p:nvGrpSpPr>
        <p:grpSpPr>
          <a:xfrm>
            <a:off x="10109930" y="4507864"/>
            <a:ext cx="2192952" cy="2340758"/>
            <a:chOff x="7681874" y="1544224"/>
            <a:chExt cx="4764534" cy="5268532"/>
          </a:xfrm>
        </p:grpSpPr>
        <p:pic>
          <p:nvPicPr>
            <p:cNvPr id="214" name="Рисунок 213">
              <a:extLst>
                <a:ext uri="{FF2B5EF4-FFF2-40B4-BE49-F238E27FC236}">
                  <a16:creationId xmlns:a16="http://schemas.microsoft.com/office/drawing/2014/main" xmlns="" id="{D0F22EC8-B47A-4E16-BEDA-3633A4374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7374" r="68131"/>
            <a:stretch/>
          </p:blipFill>
          <p:spPr>
            <a:xfrm>
              <a:off x="7681874" y="1544224"/>
              <a:ext cx="4764534" cy="5268532"/>
            </a:xfrm>
            <a:prstGeom prst="rect">
              <a:avLst/>
            </a:prstGeom>
          </p:spPr>
        </p:pic>
        <p:sp>
          <p:nvSpPr>
            <p:cNvPr id="215" name="Прямоугольник 214">
              <a:extLst>
                <a:ext uri="{FF2B5EF4-FFF2-40B4-BE49-F238E27FC236}">
                  <a16:creationId xmlns:a16="http://schemas.microsoft.com/office/drawing/2014/main" xmlns="" id="{43A90EF3-9544-4F81-81B2-5942B7ACA6D4}"/>
                </a:ext>
              </a:extLst>
            </p:cNvPr>
            <p:cNvSpPr/>
            <p:nvPr/>
          </p:nvSpPr>
          <p:spPr>
            <a:xfrm>
              <a:off x="9003439" y="6439711"/>
              <a:ext cx="772859" cy="24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8" name="Группа 217">
            <a:extLst>
              <a:ext uri="{FF2B5EF4-FFF2-40B4-BE49-F238E27FC236}">
                <a16:creationId xmlns:a16="http://schemas.microsoft.com/office/drawing/2014/main" xmlns="" id="{33DD9F10-B9D4-48A9-981D-9691C65EA818}"/>
              </a:ext>
            </a:extLst>
          </p:cNvPr>
          <p:cNvGrpSpPr/>
          <p:nvPr/>
        </p:nvGrpSpPr>
        <p:grpSpPr>
          <a:xfrm>
            <a:off x="461421" y="1431738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xmlns="" id="{B238B62F-07DA-4896-8ED3-17605CAC0DF4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xmlns="" id="{08692CD8-2EC8-4D38-B1FD-72FE8DF709DB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xmlns="" id="{7AB77B34-3626-48BC-939E-F363BF96C4FF}"/>
              </a:ext>
            </a:extLst>
          </p:cNvPr>
          <p:cNvGrpSpPr/>
          <p:nvPr/>
        </p:nvGrpSpPr>
        <p:grpSpPr>
          <a:xfrm>
            <a:off x="470408" y="913293"/>
            <a:ext cx="283285" cy="392936"/>
            <a:chOff x="1623244" y="3726763"/>
            <a:chExt cx="283285" cy="392936"/>
          </a:xfrm>
        </p:grpSpPr>
        <p:sp>
          <p:nvSpPr>
            <p:cNvPr id="225" name="Полилиния: фигура 224">
              <a:extLst>
                <a:ext uri="{FF2B5EF4-FFF2-40B4-BE49-F238E27FC236}">
                  <a16:creationId xmlns:a16="http://schemas.microsoft.com/office/drawing/2014/main" xmlns="" id="{3347E5D6-0BD2-47C4-9AF4-EB8D44A0D39E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solidFill>
              <a:srgbClr val="225D60"/>
            </a:solidFill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6" name="Полилиния: фигура 225">
              <a:extLst>
                <a:ext uri="{FF2B5EF4-FFF2-40B4-BE49-F238E27FC236}">
                  <a16:creationId xmlns:a16="http://schemas.microsoft.com/office/drawing/2014/main" xmlns="" id="{C4BE8127-13D0-42D7-8949-B4FD7238A876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solidFill>
              <a:srgbClr val="225D60"/>
            </a:solidFill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27" name="TextBox 21">
            <a:extLst>
              <a:ext uri="{FF2B5EF4-FFF2-40B4-BE49-F238E27FC236}">
                <a16:creationId xmlns:a16="http://schemas.microsoft.com/office/drawing/2014/main" xmlns="" id="{95869863-F72E-4228-900F-3952831C55A9}"/>
              </a:ext>
            </a:extLst>
          </p:cNvPr>
          <p:cNvSpPr txBox="1"/>
          <p:nvPr/>
        </p:nvSpPr>
        <p:spPr>
          <a:xfrm>
            <a:off x="866462" y="1004286"/>
            <a:ext cx="4598748" cy="211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83"/>
              </a:lnSpc>
              <a:spcBef>
                <a:spcPct val="0"/>
              </a:spcBef>
            </a:pPr>
            <a:r>
              <a:rPr lang="ru-RU" sz="2000" spc="25" dirty="0">
                <a:solidFill>
                  <a:srgbClr val="000000"/>
                </a:solidFill>
                <a:latin typeface="Montserrat Semi-Bold"/>
              </a:rPr>
              <a:t>- обучение и тестирование 2022 году</a:t>
            </a:r>
            <a:endParaRPr lang="en-US" sz="2000" spc="25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230" name="TextBox 21">
            <a:extLst>
              <a:ext uri="{FF2B5EF4-FFF2-40B4-BE49-F238E27FC236}">
                <a16:creationId xmlns:a16="http://schemas.microsoft.com/office/drawing/2014/main" xmlns="" id="{E980F1C6-BBFB-4A4F-B579-24654AD2D9E6}"/>
              </a:ext>
            </a:extLst>
          </p:cNvPr>
          <p:cNvSpPr txBox="1"/>
          <p:nvPr/>
        </p:nvSpPr>
        <p:spPr>
          <a:xfrm>
            <a:off x="913317" y="1523863"/>
            <a:ext cx="4118173" cy="221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83"/>
              </a:lnSpc>
              <a:spcBef>
                <a:spcPct val="0"/>
              </a:spcBef>
            </a:pPr>
            <a:r>
              <a:rPr lang="ru-RU" sz="2000" spc="25" dirty="0">
                <a:solidFill>
                  <a:srgbClr val="000000"/>
                </a:solidFill>
                <a:latin typeface="Montserrat Semi-Bold"/>
              </a:rPr>
              <a:t>- новые </a:t>
            </a:r>
            <a:r>
              <a:rPr lang="ru-RU" sz="2000" spc="25" dirty="0">
                <a:solidFill>
                  <a:srgbClr val="000000"/>
                </a:solidFill>
              </a:rPr>
              <a:t>регионы</a:t>
            </a:r>
            <a:r>
              <a:rPr lang="ru-RU" sz="2000" spc="25" dirty="0">
                <a:solidFill>
                  <a:srgbClr val="000000"/>
                </a:solidFill>
                <a:latin typeface="Montserrat Semi-Bold"/>
              </a:rPr>
              <a:t> в 2023 году</a:t>
            </a:r>
            <a:endParaRPr lang="en-US" sz="2000" spc="25" dirty="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216" name="Группа 215">
            <a:extLst>
              <a:ext uri="{FF2B5EF4-FFF2-40B4-BE49-F238E27FC236}">
                <a16:creationId xmlns:a16="http://schemas.microsoft.com/office/drawing/2014/main" xmlns="" id="{F23277E6-CACC-4BB5-9E0E-2F8B46CC3A18}"/>
              </a:ext>
            </a:extLst>
          </p:cNvPr>
          <p:cNvGrpSpPr/>
          <p:nvPr/>
        </p:nvGrpSpPr>
        <p:grpSpPr>
          <a:xfrm>
            <a:off x="6857938" y="5718979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xmlns="" id="{CFE91D20-B4F1-4F29-A8CE-24A1A7E69BE1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1" name="Полилиния: фигура 220">
              <a:extLst>
                <a:ext uri="{FF2B5EF4-FFF2-40B4-BE49-F238E27FC236}">
                  <a16:creationId xmlns:a16="http://schemas.microsoft.com/office/drawing/2014/main" xmlns="" id="{F2329E49-55D3-415E-A500-065C36B041CD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xmlns="" id="{8B53AD35-8411-484C-9096-1BFC537F09BD}"/>
              </a:ext>
            </a:extLst>
          </p:cNvPr>
          <p:cNvGrpSpPr/>
          <p:nvPr/>
        </p:nvGrpSpPr>
        <p:grpSpPr>
          <a:xfrm>
            <a:off x="10627678" y="5000631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xmlns="" id="{9941EFAA-0FF0-4BC7-A8CB-ACD31D2D4D94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xmlns="" id="{B5DAFF66-8A5C-456F-9A19-3BD2BB962B0D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29" name="Группа 228">
            <a:extLst>
              <a:ext uri="{FF2B5EF4-FFF2-40B4-BE49-F238E27FC236}">
                <a16:creationId xmlns:a16="http://schemas.microsoft.com/office/drawing/2014/main" xmlns="" id="{30A639EC-50AC-421F-B63F-2E291F48329B}"/>
              </a:ext>
            </a:extLst>
          </p:cNvPr>
          <p:cNvGrpSpPr/>
          <p:nvPr/>
        </p:nvGrpSpPr>
        <p:grpSpPr>
          <a:xfrm>
            <a:off x="3228027" y="3456573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xmlns="" id="{8C6DF084-0E95-4C47-AAF9-2EC010007A81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5" name="Полилиния: фигура 234">
              <a:extLst>
                <a:ext uri="{FF2B5EF4-FFF2-40B4-BE49-F238E27FC236}">
                  <a16:creationId xmlns:a16="http://schemas.microsoft.com/office/drawing/2014/main" xmlns="" id="{571D39E8-8AD4-41D2-A11F-4E703CCDF839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xmlns="" id="{53A67B54-E5AC-4295-BF08-018E855FF8D4}"/>
              </a:ext>
            </a:extLst>
          </p:cNvPr>
          <p:cNvGrpSpPr/>
          <p:nvPr/>
        </p:nvGrpSpPr>
        <p:grpSpPr>
          <a:xfrm>
            <a:off x="1991952" y="3520315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xmlns="" id="{EBB3C704-5AE2-4120-AF0B-7B7EA1FA5925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xmlns="" id="{72272A27-C49A-42F3-96C5-5FA6399DA362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39" name="Группа 238">
            <a:extLst>
              <a:ext uri="{FF2B5EF4-FFF2-40B4-BE49-F238E27FC236}">
                <a16:creationId xmlns:a16="http://schemas.microsoft.com/office/drawing/2014/main" xmlns="" id="{D826E41E-CA8B-4473-AA49-CAA7A9C9DA54}"/>
              </a:ext>
            </a:extLst>
          </p:cNvPr>
          <p:cNvGrpSpPr/>
          <p:nvPr/>
        </p:nvGrpSpPr>
        <p:grpSpPr>
          <a:xfrm>
            <a:off x="3275663" y="2677020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xmlns="" id="{C40777EA-0F8B-426C-98C6-0A47B09FC5C0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xmlns="" id="{B2A2E6E3-7FC3-4EC3-87C4-74F420D6F626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45" name="Группа 244">
            <a:extLst>
              <a:ext uri="{FF2B5EF4-FFF2-40B4-BE49-F238E27FC236}">
                <a16:creationId xmlns:a16="http://schemas.microsoft.com/office/drawing/2014/main" xmlns="" id="{F89BEEB8-9F27-4629-8184-E37FAC2A172C}"/>
              </a:ext>
            </a:extLst>
          </p:cNvPr>
          <p:cNvGrpSpPr/>
          <p:nvPr/>
        </p:nvGrpSpPr>
        <p:grpSpPr>
          <a:xfrm>
            <a:off x="2231980" y="3622501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xmlns="" id="{E6CF70EE-1D8F-4808-838A-09051F65FF35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7" name="Полилиния: фигура 246">
              <a:extLst>
                <a:ext uri="{FF2B5EF4-FFF2-40B4-BE49-F238E27FC236}">
                  <a16:creationId xmlns:a16="http://schemas.microsoft.com/office/drawing/2014/main" xmlns="" id="{0555B8C3-AC2A-4802-B74C-49CE2692843F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48" name="Группа 247">
            <a:extLst>
              <a:ext uri="{FF2B5EF4-FFF2-40B4-BE49-F238E27FC236}">
                <a16:creationId xmlns:a16="http://schemas.microsoft.com/office/drawing/2014/main" xmlns="" id="{771390D9-3A7B-42E3-BE6F-F33DAE024511}"/>
              </a:ext>
            </a:extLst>
          </p:cNvPr>
          <p:cNvGrpSpPr/>
          <p:nvPr/>
        </p:nvGrpSpPr>
        <p:grpSpPr>
          <a:xfrm>
            <a:off x="2301473" y="3876867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49" name="Полилиния: фигура 248">
              <a:extLst>
                <a:ext uri="{FF2B5EF4-FFF2-40B4-BE49-F238E27FC236}">
                  <a16:creationId xmlns:a16="http://schemas.microsoft.com/office/drawing/2014/main" xmlns="" id="{C9EEA2C0-0E7F-4129-A808-8192C5101DC0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0" name="Полилиния: фигура 249">
              <a:extLst>
                <a:ext uri="{FF2B5EF4-FFF2-40B4-BE49-F238E27FC236}">
                  <a16:creationId xmlns:a16="http://schemas.microsoft.com/office/drawing/2014/main" xmlns="" id="{F2D8F0EC-98F5-49BA-B634-A69C6CDD9C1E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51" name="Группа 250">
            <a:extLst>
              <a:ext uri="{FF2B5EF4-FFF2-40B4-BE49-F238E27FC236}">
                <a16:creationId xmlns:a16="http://schemas.microsoft.com/office/drawing/2014/main" xmlns="" id="{A4777FD7-DB5E-4768-9DA7-6A0560EC6A4E}"/>
              </a:ext>
            </a:extLst>
          </p:cNvPr>
          <p:cNvGrpSpPr/>
          <p:nvPr/>
        </p:nvGrpSpPr>
        <p:grpSpPr>
          <a:xfrm>
            <a:off x="1600923" y="4372547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52" name="Полилиния: фигура 251">
              <a:extLst>
                <a:ext uri="{FF2B5EF4-FFF2-40B4-BE49-F238E27FC236}">
                  <a16:creationId xmlns:a16="http://schemas.microsoft.com/office/drawing/2014/main" xmlns="" id="{CF496CED-BD6E-42C0-A5B7-515C2DACF5C8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3" name="Полилиния: фигура 252">
              <a:extLst>
                <a:ext uri="{FF2B5EF4-FFF2-40B4-BE49-F238E27FC236}">
                  <a16:creationId xmlns:a16="http://schemas.microsoft.com/office/drawing/2014/main" xmlns="" id="{FE19E9E2-D24E-4EB2-A37F-FABACF921D55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xmlns="" id="{A6C04EE3-F860-4D22-B584-DD3CFEA4EF0A}"/>
              </a:ext>
            </a:extLst>
          </p:cNvPr>
          <p:cNvGrpSpPr/>
          <p:nvPr/>
        </p:nvGrpSpPr>
        <p:grpSpPr>
          <a:xfrm>
            <a:off x="2994425" y="4004623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55" name="Полилиния: фигура 254">
              <a:extLst>
                <a:ext uri="{FF2B5EF4-FFF2-40B4-BE49-F238E27FC236}">
                  <a16:creationId xmlns:a16="http://schemas.microsoft.com/office/drawing/2014/main" xmlns="" id="{89F58013-5E17-4F37-B4A2-883652A595C8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6" name="Полилиния: фигура 255">
              <a:extLst>
                <a:ext uri="{FF2B5EF4-FFF2-40B4-BE49-F238E27FC236}">
                  <a16:creationId xmlns:a16="http://schemas.microsoft.com/office/drawing/2014/main" xmlns="" id="{BC192ED8-F424-4DFD-9DC2-EC6128C93814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57" name="Группа 256">
            <a:extLst>
              <a:ext uri="{FF2B5EF4-FFF2-40B4-BE49-F238E27FC236}">
                <a16:creationId xmlns:a16="http://schemas.microsoft.com/office/drawing/2014/main" xmlns="" id="{68DC2BBF-62A4-4774-919D-DBB9531B449C}"/>
              </a:ext>
            </a:extLst>
          </p:cNvPr>
          <p:cNvGrpSpPr/>
          <p:nvPr/>
        </p:nvGrpSpPr>
        <p:grpSpPr>
          <a:xfrm>
            <a:off x="3257061" y="4715014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58" name="Полилиния: фигура 257">
              <a:extLst>
                <a:ext uri="{FF2B5EF4-FFF2-40B4-BE49-F238E27FC236}">
                  <a16:creationId xmlns:a16="http://schemas.microsoft.com/office/drawing/2014/main" xmlns="" id="{8FBF20A4-D83E-40C0-9870-CDA27F82D3C4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9" name="Полилиния: фигура 258">
              <a:extLst>
                <a:ext uri="{FF2B5EF4-FFF2-40B4-BE49-F238E27FC236}">
                  <a16:creationId xmlns:a16="http://schemas.microsoft.com/office/drawing/2014/main" xmlns="" id="{663E05E5-44F5-4023-8D29-DBD4C5950B88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60" name="Группа 259">
            <a:extLst>
              <a:ext uri="{FF2B5EF4-FFF2-40B4-BE49-F238E27FC236}">
                <a16:creationId xmlns:a16="http://schemas.microsoft.com/office/drawing/2014/main" xmlns="" id="{588E7791-8B66-47C4-B850-B0D53BA8BE48}"/>
              </a:ext>
            </a:extLst>
          </p:cNvPr>
          <p:cNvGrpSpPr/>
          <p:nvPr/>
        </p:nvGrpSpPr>
        <p:grpSpPr>
          <a:xfrm>
            <a:off x="2105097" y="4756552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61" name="Полилиния: фигура 260">
              <a:extLst>
                <a:ext uri="{FF2B5EF4-FFF2-40B4-BE49-F238E27FC236}">
                  <a16:creationId xmlns:a16="http://schemas.microsoft.com/office/drawing/2014/main" xmlns="" id="{AB318AEF-FAA4-4F39-80E4-CC33B8426464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2" name="Полилиния: фигура 261">
              <a:extLst>
                <a:ext uri="{FF2B5EF4-FFF2-40B4-BE49-F238E27FC236}">
                  <a16:creationId xmlns:a16="http://schemas.microsoft.com/office/drawing/2014/main" xmlns="" id="{66AF4D2D-75DD-4F5D-9B25-55006FC6916D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xmlns="" id="{55302E06-FFA8-4E78-A6C5-D3F2953ECED8}"/>
              </a:ext>
            </a:extLst>
          </p:cNvPr>
          <p:cNvGrpSpPr/>
          <p:nvPr/>
        </p:nvGrpSpPr>
        <p:grpSpPr>
          <a:xfrm>
            <a:off x="1872304" y="5165941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64" name="Полилиния: фигура 263">
              <a:extLst>
                <a:ext uri="{FF2B5EF4-FFF2-40B4-BE49-F238E27FC236}">
                  <a16:creationId xmlns:a16="http://schemas.microsoft.com/office/drawing/2014/main" xmlns="" id="{44C91189-DB3B-45EA-A2D8-80958FCE524E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5" name="Полилиния: фигура 264">
              <a:extLst>
                <a:ext uri="{FF2B5EF4-FFF2-40B4-BE49-F238E27FC236}">
                  <a16:creationId xmlns:a16="http://schemas.microsoft.com/office/drawing/2014/main" xmlns="" id="{B84262AF-7516-459B-8B70-53FF85E30B12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66" name="Группа 265">
            <a:extLst>
              <a:ext uri="{FF2B5EF4-FFF2-40B4-BE49-F238E27FC236}">
                <a16:creationId xmlns:a16="http://schemas.microsoft.com/office/drawing/2014/main" xmlns="" id="{9494FFBF-CFFD-49DA-96A6-DCD3639BF20C}"/>
              </a:ext>
            </a:extLst>
          </p:cNvPr>
          <p:cNvGrpSpPr/>
          <p:nvPr/>
        </p:nvGrpSpPr>
        <p:grpSpPr>
          <a:xfrm>
            <a:off x="2673987" y="5027089"/>
            <a:ext cx="283285" cy="392936"/>
            <a:chOff x="1623244" y="3726763"/>
            <a:chExt cx="283285" cy="392936"/>
          </a:xfrm>
          <a:solidFill>
            <a:srgbClr val="0F3A3D"/>
          </a:solidFill>
        </p:grpSpPr>
        <p:sp>
          <p:nvSpPr>
            <p:cNvPr id="267" name="Полилиния: фигура 266">
              <a:extLst>
                <a:ext uri="{FF2B5EF4-FFF2-40B4-BE49-F238E27FC236}">
                  <a16:creationId xmlns:a16="http://schemas.microsoft.com/office/drawing/2014/main" xmlns="" id="{4D55F834-9F89-4B7B-87C3-1E075C965297}"/>
                </a:ext>
              </a:extLst>
            </p:cNvPr>
            <p:cNvSpPr/>
            <p:nvPr/>
          </p:nvSpPr>
          <p:spPr>
            <a:xfrm>
              <a:off x="1623244" y="3726763"/>
              <a:ext cx="283285" cy="392936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8" name="Полилиния: фигура 267">
              <a:extLst>
                <a:ext uri="{FF2B5EF4-FFF2-40B4-BE49-F238E27FC236}">
                  <a16:creationId xmlns:a16="http://schemas.microsoft.com/office/drawing/2014/main" xmlns="" id="{BF1DAF0A-A6D6-42E2-B3D5-5107264B227A}"/>
                </a:ext>
              </a:extLst>
            </p:cNvPr>
            <p:cNvSpPr/>
            <p:nvPr/>
          </p:nvSpPr>
          <p:spPr>
            <a:xfrm>
              <a:off x="1704001" y="3796095"/>
              <a:ext cx="121776" cy="103997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49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B6E2408-A078-44ED-AD89-C87B56D7E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2" y="1433171"/>
            <a:ext cx="4010025" cy="267525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рукописный текст, письмо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96F9A4F-785A-42AF-96E6-E28EACDC88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/>
          <a:stretch/>
        </p:blipFill>
        <p:spPr>
          <a:xfrm>
            <a:off x="91570" y="4108426"/>
            <a:ext cx="4165416" cy="2705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1720E5C-D426-4773-8F69-1FED61F786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71" y="1165896"/>
            <a:ext cx="4664679" cy="3499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A737B7-D4A5-4257-8D60-7581741BDBD4}"/>
              </a:ext>
            </a:extLst>
          </p:cNvPr>
          <p:cNvSpPr txBox="1"/>
          <p:nvPr/>
        </p:nvSpPr>
        <p:spPr>
          <a:xfrm>
            <a:off x="91570" y="504700"/>
            <a:ext cx="8093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Montserrat Semi-Bold Bold"/>
                <a:ea typeface="+mj-ea"/>
                <a:cs typeface="+mj-cs"/>
              </a:rPr>
              <a:t>Удобные формы финансового просвещения</a:t>
            </a:r>
            <a:endParaRPr lang="ru-RU" sz="2400" b="1" dirty="0">
              <a:solidFill>
                <a:schemeClr val="bg1"/>
              </a:solidFill>
              <a:latin typeface="Montserrat Semi-Bold Bold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977AF9-84C7-42E1-8D17-A35B12997F76}"/>
              </a:ext>
            </a:extLst>
          </p:cNvPr>
          <p:cNvSpPr txBox="1"/>
          <p:nvPr/>
        </p:nvSpPr>
        <p:spPr>
          <a:xfrm>
            <a:off x="208697" y="1521733"/>
            <a:ext cx="33599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видеоблоги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короткие публикации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в </a:t>
            </a:r>
            <a:r>
              <a:rPr lang="en-US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Telegram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реклама в транспорте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бумажные брошюры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радиопередачи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стендовые мероприятия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599D08E-AB3D-4221-8830-924BB58A7A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65" r="1460" b="27404"/>
          <a:stretch/>
        </p:blipFill>
        <p:spPr bwMode="auto">
          <a:xfrm>
            <a:off x="8644434" y="3187497"/>
            <a:ext cx="3411314" cy="3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0B3540B-7818-4321-82CF-6B7D6F2BBF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02" y="3318834"/>
            <a:ext cx="4913624" cy="36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A737B7-D4A5-4257-8D60-7581741BDBD4}"/>
              </a:ext>
            </a:extLst>
          </p:cNvPr>
          <p:cNvSpPr txBox="1"/>
          <p:nvPr/>
        </p:nvSpPr>
        <p:spPr>
          <a:xfrm>
            <a:off x="71561" y="123505"/>
            <a:ext cx="11134953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Montserrat Semi-Bold Bold"/>
              </a:rPr>
              <a:t>ПРЕДЛОЖЕНИЯ ПО АКТИВИЗАЦИИ ФИНАНСОВОГО ПРОСВЕЩЕНИЯ ВЗРОСЛОГО НАСЕЛЕНИЯ РОССИИ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B206E2-E74F-46CA-A305-378F23FB13E7}"/>
              </a:ext>
            </a:extLst>
          </p:cNvPr>
          <p:cNvSpPr txBox="1"/>
          <p:nvPr/>
        </p:nvSpPr>
        <p:spPr>
          <a:xfrm>
            <a:off x="77785" y="2078248"/>
            <a:ext cx="4460490" cy="2951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A478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Курс содержит 6 блоков: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накопления средств,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налоговая грамотность,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грамотность,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ипотечная грамотность,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страхование,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негосударственное пенсионное обеспечение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48408C-65C6-4230-B06E-D915EA0CA330}"/>
              </a:ext>
            </a:extLst>
          </p:cNvPr>
          <p:cNvSpPr txBox="1"/>
          <p:nvPr/>
        </p:nvSpPr>
        <p:spPr>
          <a:xfrm>
            <a:off x="69075" y="1021185"/>
            <a:ext cx="5429636" cy="746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Бесплатный онлайн-курс «Мои деньги: накопить, сохранить, потратить»</a:t>
            </a:r>
            <a:r>
              <a:rPr lang="ru-RU" dirty="0">
                <a:latin typeface="Montserrat Semi-Bold" panose="020B0604020202020204" charset="-52"/>
              </a:rPr>
              <a:t/>
            </a:r>
            <a:br>
              <a:rPr lang="ru-RU" dirty="0">
                <a:latin typeface="Montserrat Semi-Bold" panose="020B0604020202020204" charset="-52"/>
              </a:rPr>
            </a:br>
            <a:endParaRPr lang="ru-RU" sz="400" dirty="0">
              <a:latin typeface="Montserrat Semi-Bold" panose="020B0604020202020204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6B566E-E584-4BD4-921F-1101B234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56" y="503083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D1660D-B0CB-493C-9FB2-FADADC1166DB}"/>
              </a:ext>
            </a:extLst>
          </p:cNvPr>
          <p:cNvSpPr txBox="1"/>
          <p:nvPr/>
        </p:nvSpPr>
        <p:spPr>
          <a:xfrm>
            <a:off x="71561" y="1757777"/>
            <a:ext cx="5298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В онлайн-курсе собраны короткие ответы на популярные вопросы в области финансовой грамотности взрослого населения.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A44A34-08A6-43E4-B811-C1DA9F2945A2}"/>
              </a:ext>
            </a:extLst>
          </p:cNvPr>
          <p:cNvSpPr txBox="1"/>
          <p:nvPr/>
        </p:nvSpPr>
        <p:spPr>
          <a:xfrm>
            <a:off x="5636483" y="1006418"/>
            <a:ext cx="6251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Онлайн-курс «Гид по семейным финансам» (в разработке)</a:t>
            </a:r>
            <a:r>
              <a:rPr lang="en-US" b="1" dirty="0"/>
              <a:t> </a:t>
            </a:r>
            <a:r>
              <a:rPr lang="ru-RU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978E14E-1978-48D2-925F-D9B6B9AEC8DC}"/>
              </a:ext>
            </a:extLst>
          </p:cNvPr>
          <p:cNvSpPr txBox="1"/>
          <p:nvPr/>
        </p:nvSpPr>
        <p:spPr>
          <a:xfrm>
            <a:off x="5658665" y="1471910"/>
            <a:ext cx="647077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1. Семейный бюджет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1.1    Семейный финансы и типы семейного бюджета</a:t>
            </a:r>
          </a:p>
          <a:p>
            <a:r>
              <a:rPr lang="ru-RU" sz="1400" dirty="0"/>
              <a:t>1.2    Доходы и расходы семейного бюджета</a:t>
            </a:r>
          </a:p>
          <a:p>
            <a:r>
              <a:rPr lang="ru-RU" sz="1400" dirty="0"/>
              <a:t>1.3    Финансовый план и домашняя бухгалтерия домохозяйства</a:t>
            </a:r>
          </a:p>
          <a:p>
            <a:r>
              <a:rPr lang="ru-RU" sz="1400" dirty="0"/>
              <a:t>1.4    Обеспечение средствами детей и пенсионеров, финансы жизненных циклов семьи</a:t>
            </a:r>
            <a:br>
              <a:rPr lang="ru-RU" sz="1400" dirty="0"/>
            </a:br>
            <a:endParaRPr lang="ru-RU" sz="1400" dirty="0"/>
          </a:p>
          <a:p>
            <a:r>
              <a:rPr lang="ru-RU" sz="1600" b="1" dirty="0"/>
              <a:t>2 . Экономия и сбережение финансов семьи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2.1  Обязательные платежи домохозяйства: структура, расчёт, способы экономии</a:t>
            </a:r>
          </a:p>
          <a:p>
            <a:r>
              <a:rPr lang="ru-RU" sz="1400" dirty="0"/>
              <a:t>2.2    Психология покупок: на чем нельзя экономить и «паразиты» семейного бюджета</a:t>
            </a:r>
          </a:p>
          <a:p>
            <a:r>
              <a:rPr lang="ru-RU" sz="1400" dirty="0"/>
              <a:t>2.3    Инвестирование и защита средств от инфляции</a:t>
            </a:r>
          </a:p>
          <a:p>
            <a:r>
              <a:rPr lang="ru-RU" sz="1400" dirty="0"/>
              <a:t>2.4    Социальная поддержка государством семей</a:t>
            </a:r>
            <a:br>
              <a:rPr lang="ru-RU" sz="1400" dirty="0"/>
            </a:br>
            <a:endParaRPr lang="ru-RU" sz="1400" dirty="0"/>
          </a:p>
          <a:p>
            <a:r>
              <a:rPr lang="ru-RU" sz="1600" b="1" dirty="0"/>
              <a:t>3. Планирование расходов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3.1    Планирование больших трат: отпуск, машина, жильё, др.</a:t>
            </a:r>
            <a:br>
              <a:rPr lang="ru-RU" sz="1400" dirty="0"/>
            </a:br>
            <a:r>
              <a:rPr lang="ru-RU" sz="1400" dirty="0"/>
              <a:t>3.2    Планирование образования родителей и детей</a:t>
            </a:r>
          </a:p>
          <a:p>
            <a:r>
              <a:rPr lang="ru-RU" sz="1400" dirty="0"/>
              <a:t>3.3    Требования и способы формирования финансовой «подушки безопасности»</a:t>
            </a:r>
          </a:p>
          <a:p>
            <a:r>
              <a:rPr lang="ru-RU" sz="1400" dirty="0"/>
              <a:t>3.4    Налоги как составная часть семейных расходов</a:t>
            </a:r>
            <a:br>
              <a:rPr lang="ru-RU" sz="1400" dirty="0"/>
            </a:br>
            <a:endParaRPr lang="ru-RU" sz="1400" dirty="0"/>
          </a:p>
          <a:p>
            <a:r>
              <a:rPr lang="ru-RU" sz="1600" b="1" dirty="0"/>
              <a:t>4. Грамотные платежи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4.1    Полезные приложения и инструменты для семейных финансов</a:t>
            </a:r>
          </a:p>
          <a:p>
            <a:r>
              <a:rPr lang="ru-RU" sz="1400" dirty="0"/>
              <a:t>4.3    Противодействие мошенникам взрослых</a:t>
            </a:r>
          </a:p>
          <a:p>
            <a:r>
              <a:rPr lang="ru-RU" sz="1400" dirty="0"/>
              <a:t>4.4    Противодействие мошенникам детей и пожилых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DFB82-F819-41D1-BC45-022660CD1032}"/>
              </a:ext>
            </a:extLst>
          </p:cNvPr>
          <p:cNvSpPr txBox="1"/>
          <p:nvPr/>
        </p:nvSpPr>
        <p:spPr>
          <a:xfrm>
            <a:off x="178514" y="52324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Подробнее: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545213-59ED-40CF-894D-E3366D270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91806" l="10469" r="90000">
                        <a14:foregroundMark x1="61484" y1="24444" x2="61484" y2="24444"/>
                        <a14:foregroundMark x1="79844" y1="75694" x2="79844" y2="75694"/>
                        <a14:foregroundMark x1="79453" y1="75694" x2="25234" y2="73333"/>
                        <a14:foregroundMark x1="57032" y1="24267" x2="61797" y2="25139"/>
                        <a14:foregroundMark x1="71641" y1="34861" x2="74844" y2="40833"/>
                        <a14:foregroundMark x1="23047" y1="55278" x2="18438" y2="63889"/>
                        <a14:foregroundMark x1="18047" y1="60556" x2="17604" y2="63161"/>
                        <a14:foregroundMark x1="18438" y1="70694" x2="18438" y2="66806"/>
                        <a14:foregroundMark x1="56172" y1="24722" x2="57656" y2="24444"/>
                        <a14:backgroundMark x1="16719" y1="65556" x2="16719" y2="65556"/>
                        <a14:backgroundMark x1="16719" y1="63611" x2="17891" y2="70694"/>
                      </a14:backgroundRemoval>
                    </a14:imgEffect>
                  </a14:imgLayer>
                </a14:imgProps>
              </a:ext>
            </a:extLst>
          </a:blip>
          <a:srcRect l="592" t="18872" r="-1"/>
          <a:stretch/>
        </p:blipFill>
        <p:spPr>
          <a:xfrm>
            <a:off x="2242774" y="3142464"/>
            <a:ext cx="3685352" cy="169180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23504B2-EEB2-48C5-AFB6-327DB4CD1693}"/>
              </a:ext>
            </a:extLst>
          </p:cNvPr>
          <p:cNvSpPr/>
          <p:nvPr/>
        </p:nvSpPr>
        <p:spPr>
          <a:xfrm>
            <a:off x="5651457" y="1006418"/>
            <a:ext cx="6456494" cy="5717934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76FBA33-D28F-4F99-BE89-6D15CE1E96BC}"/>
              </a:ext>
            </a:extLst>
          </p:cNvPr>
          <p:cNvSpPr/>
          <p:nvPr/>
        </p:nvSpPr>
        <p:spPr>
          <a:xfrm>
            <a:off x="77785" y="1021184"/>
            <a:ext cx="5420926" cy="570316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6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2843110" y="1323402"/>
            <a:ext cx="1758978" cy="2596708"/>
            <a:chOff x="0" y="453488"/>
            <a:chExt cx="3517956" cy="519341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53488"/>
              <a:ext cx="3517956" cy="50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endParaRPr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180879"/>
              <a:ext cx="2724944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6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6437" y="85530"/>
            <a:ext cx="7083769" cy="1779429"/>
            <a:chOff x="0" y="423617"/>
            <a:chExt cx="14167539" cy="35588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23617"/>
              <a:ext cx="1416753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5"/>
                </a:lnSpc>
              </a:pPr>
              <a:endParaRPr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554924"/>
              <a:ext cx="10973915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5"/>
                </a:lnSpc>
              </a:pPr>
              <a:endParaRPr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982162" y="4508840"/>
            <a:ext cx="1116085" cy="2596708"/>
            <a:chOff x="0" y="453488"/>
            <a:chExt cx="2232169" cy="519341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453488"/>
              <a:ext cx="1860445" cy="50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19"/>
                </a:lnSpc>
              </a:pPr>
              <a:endParaRPr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66" y="1477718"/>
              <a:ext cx="2230803" cy="2616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37"/>
                </a:lnSpc>
              </a:pPr>
              <a:r>
                <a:rPr lang="en-US" sz="10237" dirty="0">
                  <a:solidFill>
                    <a:srgbClr val="000000"/>
                  </a:solidFill>
                  <a:latin typeface="Montserrat Semi-Bold Bold"/>
                </a:rPr>
                <a:t>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5180879"/>
              <a:ext cx="1441067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6"/>
                </a:lnSpc>
              </a:pPr>
              <a:endParaRPr sz="1200"/>
            </a:p>
          </p:txBody>
        </p:sp>
      </p:grp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90403164-2EF2-4BA3-9A55-2B22352F64C8}"/>
              </a:ext>
            </a:extLst>
          </p:cNvPr>
          <p:cNvSpPr/>
          <p:nvPr/>
        </p:nvSpPr>
        <p:spPr>
          <a:xfrm>
            <a:off x="-85536" y="-35105"/>
            <a:ext cx="3078760" cy="6872535"/>
          </a:xfrm>
          <a:custGeom>
            <a:avLst/>
            <a:gdLst/>
            <a:ahLst/>
            <a:cxnLst/>
            <a:rect l="l" t="t" r="r" b="b"/>
            <a:pathLst>
              <a:path w="4618140" h="10471247">
                <a:moveTo>
                  <a:pt x="0" y="0"/>
                </a:moveTo>
                <a:lnTo>
                  <a:pt x="4618141" y="0"/>
                </a:lnTo>
                <a:lnTo>
                  <a:pt x="4618141" y="10471247"/>
                </a:lnTo>
                <a:lnTo>
                  <a:pt x="0" y="10471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53" r="-57975" b="-225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92B921B-B03A-4497-A117-DAC2FF857276}"/>
              </a:ext>
            </a:extLst>
          </p:cNvPr>
          <p:cNvSpPr txBox="1"/>
          <p:nvPr/>
        </p:nvSpPr>
        <p:spPr>
          <a:xfrm>
            <a:off x="3192847" y="289475"/>
            <a:ext cx="9417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latin typeface="Montserrat Semi-Bold Bold"/>
                <a:ea typeface="+mj-ea"/>
                <a:cs typeface="+mj-cs"/>
              </a:rPr>
              <a:t>ОБУЧЕНИЕ И МЕТОДИЧЕСКАЯ ПОДДЕРЖКА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6C01DC3-AA8F-455A-A544-0EE40DEA6A6E}"/>
              </a:ext>
            </a:extLst>
          </p:cNvPr>
          <p:cNvSpPr txBox="1"/>
          <p:nvPr/>
        </p:nvSpPr>
        <p:spPr>
          <a:xfrm>
            <a:off x="3192847" y="879617"/>
            <a:ext cx="4448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методическая поддержка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разбор кейсов, практик, сложных ситуаций по финансовой грамотности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ответы на вопросы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анонсы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Финансовые новости и не только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A9D036D-96F5-468B-A1D4-F5DE90238E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9929594" y="4506596"/>
            <a:ext cx="1557710" cy="1437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DDBB486-FF15-4E1F-94C2-30091DEB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49" y="1375910"/>
            <a:ext cx="1906179" cy="19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1452F98-305D-4224-8ACA-7FDF17265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699" y="1561779"/>
            <a:ext cx="1534440" cy="153444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вода, Цвет морской волны, Бирюз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DDF5BFF-67DF-4509-A6E0-7B55917CB6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8" b="99314" l="2719" r="98143">
                        <a14:foregroundMark x1="5868" y1="45620" x2="5868" y2="45620"/>
                        <a14:foregroundMark x1="9637" y1="35244" x2="21211" y2="70610"/>
                        <a14:foregroundMark x1="21211" y1="70610" x2="32921" y2="88171"/>
                        <a14:foregroundMark x1="32921" y1="88171" x2="55236" y2="84780"/>
                        <a14:foregroundMark x1="38250" y1="98910" x2="52086" y2="89948"/>
                        <a14:foregroundMark x1="52086" y1="89948" x2="58062" y2="82398"/>
                        <a14:foregroundMark x1="36689" y1="99394" x2="32275" y2="89019"/>
                        <a14:foregroundMark x1="32275" y1="89019" x2="33540" y2="89503"/>
                        <a14:foregroundMark x1="95478" y1="31490" x2="87941" y2="40896"/>
                        <a14:foregroundMark x1="93890" y1="31934" x2="87618" y2="49415"/>
                        <a14:foregroundMark x1="95801" y1="31934" x2="92651" y2="42794"/>
                        <a14:foregroundMark x1="72840" y1="12596" x2="47376" y2="8357"/>
                        <a14:foregroundMark x1="47376" y1="8357" x2="47376" y2="8357"/>
                        <a14:foregroundMark x1="3984" y1="45176" x2="3984" y2="45176"/>
                        <a14:foregroundMark x1="2719" y1="45176" x2="2719" y2="45176"/>
                        <a14:foregroundMark x1="67187" y1="4118" x2="67187" y2="4118"/>
                        <a14:foregroundMark x1="53647" y1="4602" x2="53647" y2="4602"/>
                        <a14:foregroundMark x1="73244" y1="45741" x2="73244" y2="45741"/>
                        <a14:foregroundMark x1="73782" y1="46952" x2="71359" y2="52200"/>
                        <a14:foregroundMark x1="74859" y1="45741" x2="74859" y2="45741"/>
                        <a14:foregroundMark x1="74859" y1="45741" x2="74859" y2="45741"/>
                        <a14:foregroundMark x1="75397" y1="49778" x2="75397" y2="49778"/>
                        <a14:foregroundMark x1="75666" y1="45741" x2="75666" y2="45741"/>
                        <a14:foregroundMark x1="97900" y1="32459" x2="97900" y2="32459"/>
                        <a14:foregroundMark x1="98143" y1="31772" x2="98143" y2="31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5" y="3354043"/>
            <a:ext cx="4462443" cy="29749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0C7A0FC-0A7F-437E-8EA9-5D3D60FFC5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427" y="4478329"/>
            <a:ext cx="1567916" cy="156791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354AD2B-8C75-46BF-8484-6C567F29659D}"/>
              </a:ext>
            </a:extLst>
          </p:cNvPr>
          <p:cNvSpPr txBox="1"/>
          <p:nvPr/>
        </p:nvSpPr>
        <p:spPr>
          <a:xfrm>
            <a:off x="8128427" y="3539744"/>
            <a:ext cx="3742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Просветительские материалы ФМЦ Финуниверситета для работы со взрослым населением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21CE019-824F-486C-9AB5-B470563134A4}"/>
              </a:ext>
            </a:extLst>
          </p:cNvPr>
          <p:cNvSpPr txBox="1"/>
          <p:nvPr/>
        </p:nvSpPr>
        <p:spPr>
          <a:xfrm>
            <a:off x="7982162" y="903945"/>
            <a:ext cx="421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/>
              <a:t>Персональный навигатор по финансам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11217</TotalTime>
  <Words>903</Words>
  <Application>Microsoft Office PowerPoint</Application>
  <PresentationFormat>Произвольный</PresentationFormat>
  <Paragraphs>231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результатах деятельности ФМЦ Финуниверситета в 2023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СОЗДАНИЯ ЭЛЕКТРОННОГО СЕРЕБРЯНОГО УНИВЕРСИТЕТА</dc:title>
  <dc:creator>Sergey</dc:creator>
  <cp:lastModifiedBy>u2051n18</cp:lastModifiedBy>
  <cp:revision>1717</cp:revision>
  <cp:lastPrinted>2022-04-12T10:34:05Z</cp:lastPrinted>
  <dcterms:created xsi:type="dcterms:W3CDTF">2019-01-28T08:14:22Z</dcterms:created>
  <dcterms:modified xsi:type="dcterms:W3CDTF">2023-11-02T10:16:23Z</dcterms:modified>
</cp:coreProperties>
</file>