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8.xml" ContentType="application/vnd.openxmlformats-officedocument.drawingml.chart+xml"/>
  <Override PartName="/ppt/drawings/drawing4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9.xml" ContentType="application/vnd.openxmlformats-officedocument.drawingml.chart+xml"/>
  <Override PartName="/ppt/notesSlides/notesSlide37.xml" ContentType="application/vnd.openxmlformats-officedocument.presentationml.notesSlide+xml"/>
  <Override PartName="/ppt/charts/chart20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21.xml" ContentType="application/vnd.openxmlformats-officedocument.drawingml.chart+xml"/>
  <Override PartName="/ppt/drawings/drawing5.xml" ContentType="application/vnd.openxmlformats-officedocument.drawingml.chartshapes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105"/>
  </p:notesMasterIdLst>
  <p:handoutMasterIdLst>
    <p:handoutMasterId r:id="rId106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050" r:id="rId9"/>
    <p:sldId id="759" r:id="rId10"/>
    <p:sldId id="757" r:id="rId11"/>
    <p:sldId id="1063" r:id="rId12"/>
    <p:sldId id="1159" r:id="rId13"/>
    <p:sldId id="1012" r:id="rId14"/>
    <p:sldId id="1013" r:id="rId15"/>
    <p:sldId id="1014" r:id="rId16"/>
    <p:sldId id="1015" r:id="rId17"/>
    <p:sldId id="1098" r:id="rId18"/>
    <p:sldId id="1202" r:id="rId19"/>
    <p:sldId id="903" r:id="rId20"/>
    <p:sldId id="1129" r:id="rId21"/>
    <p:sldId id="768" r:id="rId22"/>
    <p:sldId id="1141" r:id="rId23"/>
    <p:sldId id="1142" r:id="rId24"/>
    <p:sldId id="1143" r:id="rId25"/>
    <p:sldId id="1144" r:id="rId26"/>
    <p:sldId id="1147" r:id="rId27"/>
    <p:sldId id="1148" r:id="rId28"/>
    <p:sldId id="1149" r:id="rId29"/>
    <p:sldId id="1146" r:id="rId30"/>
    <p:sldId id="1145" r:id="rId31"/>
    <p:sldId id="1061" r:id="rId32"/>
    <p:sldId id="787" r:id="rId33"/>
    <p:sldId id="1210" r:id="rId34"/>
    <p:sldId id="1057" r:id="rId35"/>
    <p:sldId id="1211" r:id="rId36"/>
    <p:sldId id="1058" r:id="rId37"/>
    <p:sldId id="1212" r:id="rId38"/>
    <p:sldId id="1059" r:id="rId39"/>
    <p:sldId id="1060" r:id="rId40"/>
    <p:sldId id="1213" r:id="rId41"/>
    <p:sldId id="1009" r:id="rId42"/>
    <p:sldId id="950" r:id="rId43"/>
    <p:sldId id="1162" r:id="rId44"/>
    <p:sldId id="1152" r:id="rId45"/>
    <p:sldId id="1153" r:id="rId46"/>
    <p:sldId id="1198" r:id="rId47"/>
    <p:sldId id="1199" r:id="rId48"/>
    <p:sldId id="1160" r:id="rId49"/>
    <p:sldId id="1161" r:id="rId50"/>
    <p:sldId id="1163" r:id="rId51"/>
    <p:sldId id="1164" r:id="rId52"/>
    <p:sldId id="1150" r:id="rId53"/>
    <p:sldId id="1151" r:id="rId54"/>
    <p:sldId id="1165" r:id="rId55"/>
    <p:sldId id="1203" r:id="rId56"/>
    <p:sldId id="1201" r:id="rId57"/>
    <p:sldId id="1166" r:id="rId58"/>
    <p:sldId id="1167" r:id="rId59"/>
    <p:sldId id="1168" r:id="rId60"/>
    <p:sldId id="1169" r:id="rId61"/>
    <p:sldId id="1170" r:id="rId62"/>
    <p:sldId id="1171" r:id="rId63"/>
    <p:sldId id="1172" r:id="rId64"/>
    <p:sldId id="1173" r:id="rId65"/>
    <p:sldId id="1174" r:id="rId66"/>
    <p:sldId id="1175" r:id="rId67"/>
    <p:sldId id="1176" r:id="rId68"/>
    <p:sldId id="976" r:id="rId69"/>
    <p:sldId id="1113" r:id="rId70"/>
    <p:sldId id="1204" r:id="rId71"/>
    <p:sldId id="1205" r:id="rId72"/>
    <p:sldId id="1186" r:id="rId73"/>
    <p:sldId id="1187" r:id="rId74"/>
    <p:sldId id="1188" r:id="rId75"/>
    <p:sldId id="1189" r:id="rId76"/>
    <p:sldId id="1190" r:id="rId77"/>
    <p:sldId id="1191" r:id="rId78"/>
    <p:sldId id="1192" r:id="rId79"/>
    <p:sldId id="1193" r:id="rId80"/>
    <p:sldId id="1194" r:id="rId81"/>
    <p:sldId id="1195" r:id="rId82"/>
    <p:sldId id="1214" r:id="rId83"/>
    <p:sldId id="1197" r:id="rId84"/>
    <p:sldId id="1177" r:id="rId85"/>
    <p:sldId id="1178" r:id="rId86"/>
    <p:sldId id="1154" r:id="rId87"/>
    <p:sldId id="1155" r:id="rId88"/>
    <p:sldId id="1156" r:id="rId89"/>
    <p:sldId id="1157" r:id="rId90"/>
    <p:sldId id="1158" r:id="rId91"/>
    <p:sldId id="1215" r:id="rId92"/>
    <p:sldId id="1216" r:id="rId93"/>
    <p:sldId id="1185" r:id="rId94"/>
    <p:sldId id="1200" r:id="rId95"/>
    <p:sldId id="1181" r:id="rId96"/>
    <p:sldId id="1182" r:id="rId97"/>
    <p:sldId id="1183" r:id="rId98"/>
    <p:sldId id="1184" r:id="rId99"/>
    <p:sldId id="1206" r:id="rId100"/>
    <p:sldId id="1207" r:id="rId101"/>
    <p:sldId id="1208" r:id="rId102"/>
    <p:sldId id="1209" r:id="rId103"/>
    <p:sldId id="781" r:id="rId104"/>
  </p:sldIdLst>
  <p:sldSz cx="12192000" cy="6858000"/>
  <p:notesSz cx="6808788" cy="9940925"/>
  <p:embeddedFontLst>
    <p:embeddedFont>
      <p:font typeface="Wingdings 2" panose="05020102010507070707" pitchFamily="18" charset="2"/>
      <p:regular r:id="rId107"/>
    </p:embeddedFont>
    <p:embeddedFont>
      <p:font typeface="Cambria Math" panose="02040503050406030204" pitchFamily="18" charset="0"/>
      <p:regular r:id="rId108"/>
    </p:embeddedFon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Arial Cyr" panose="020B0604020202020204" pitchFamily="34" charset="0"/>
      <p:regular r:id="rId113"/>
      <p:bold r:id="rId114"/>
      <p:italic r:id="rId115"/>
      <p:boldItalic r:id="rId116"/>
    </p:embeddedFont>
    <p:embeddedFont>
      <p:font typeface="Andalus" panose="02020603050405020304" pitchFamily="18" charset="-78"/>
      <p:regular r:id="rId117"/>
    </p:embeddedFont>
    <p:embeddedFont>
      <p:font typeface="Gotham Pro" panose="02000503040000020004" charset="0"/>
      <p:regular r:id="rId118"/>
      <p:bold r:id="rId119"/>
      <p:italic r:id="rId120"/>
      <p:boldItalic r:id="rId12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343"/>
    <a:srgbClr val="EF9715"/>
    <a:srgbClr val="534F4F"/>
    <a:srgbClr val="F5BF6F"/>
    <a:srgbClr val="DF8B0F"/>
    <a:srgbClr val="494545"/>
    <a:srgbClr val="005F81"/>
    <a:srgbClr val="394659"/>
    <a:srgbClr val="6EAA2E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7112" autoAdjust="0"/>
  </p:normalViewPr>
  <p:slideViewPr>
    <p:cSldViewPr snapToGrid="0">
      <p:cViewPr varScale="1">
        <p:scale>
          <a:sx n="83" d="100"/>
          <a:sy n="83" d="100"/>
        </p:scale>
        <p:origin x="-629" y="-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11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6.fntdata"/><Relationship Id="rId16" Type="http://schemas.openxmlformats.org/officeDocument/2006/relationships/slide" Target="slides/slide14.xml"/><Relationship Id="rId107" Type="http://schemas.openxmlformats.org/officeDocument/2006/relationships/font" Target="fonts/font1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7.fntdata"/><Relationship Id="rId118" Type="http://schemas.openxmlformats.org/officeDocument/2006/relationships/font" Target="fonts/font12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font" Target="fonts/font2.fntdata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8.fntdata"/><Relationship Id="rId119" Type="http://schemas.openxmlformats.org/officeDocument/2006/relationships/font" Target="fonts/font13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3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14.fntdata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15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5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2;&#1041;&#1058;%20%20&#1052;&#1054;%20%202022-2024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2;&#1041;&#1058;%20%20&#1060;&#1041;%20%202022-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rgbClr val="92D050"/>
                  </a:gs>
                  <a:gs pos="100000">
                    <a:srgbClr val="92D050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1.6420359317895716E-2"/>
                  <c:y val="-1.6842213409066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942079503924083E-2"/>
                  <c:y val="-8.3592668067337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420359317895632E-2"/>
                  <c:y val="-2.7864222689112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420359317895688E-2"/>
                  <c:y val="-1.6965709415364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405879193876721E-2"/>
                  <c:y val="-1.11458814920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6869678883829198E-2"/>
                  <c:y val="-1.1145689075645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врп!$D$2:$I$2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врп!$D$3:$I$3</c:f>
              <c:numCache>
                <c:formatCode>_-* #,##0.0_р_._-;\-* #,##0.0_р_._-;_-* "-"??_р_._-;_-@_-</c:formatCode>
                <c:ptCount val="6"/>
                <c:pt idx="0">
                  <c:v>570.4</c:v>
                </c:pt>
                <c:pt idx="1">
                  <c:v>619</c:v>
                </c:pt>
                <c:pt idx="2">
                  <c:v>705.6</c:v>
                </c:pt>
                <c:pt idx="3">
                  <c:v>756.3</c:v>
                </c:pt>
                <c:pt idx="4">
                  <c:v>809.7</c:v>
                </c:pt>
                <c:pt idx="5">
                  <c:v>865.7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443264"/>
        <c:axId val="53513024"/>
        <c:axId val="0"/>
      </c:bar3DChart>
      <c:catAx>
        <c:axId val="11444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3513024"/>
        <c:crossesAt val="0"/>
        <c:auto val="1"/>
        <c:lblAlgn val="ctr"/>
        <c:lblOffset val="100"/>
        <c:noMultiLvlLbl val="0"/>
      </c:catAx>
      <c:valAx>
        <c:axId val="53513024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44432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 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3.5793625920000003</c:v>
                </c:pt>
                <c:pt idx="1">
                  <c:v>5.0329190305800005</c:v>
                </c:pt>
                <c:pt idx="2">
                  <c:v>3.2355757089999999</c:v>
                </c:pt>
                <c:pt idx="3">
                  <c:v>0.870996769</c:v>
                </c:pt>
                <c:pt idx="4">
                  <c:v>0.79829855199999999</c:v>
                </c:pt>
              </c:numCache>
            </c:numRef>
          </c:val>
        </c:ser>
        <c:ser>
          <c:idx val="1"/>
          <c:order val="1"/>
          <c:tx>
            <c:strRef>
              <c:f>млрд!$A$10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bg1">
                    <a:lumMod val="65000"/>
                  </a:schemeClr>
                </a:gs>
                <a:gs pos="35000">
                  <a:schemeClr val="bg1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11.346958595890001</c:v>
                </c:pt>
                <c:pt idx="1">
                  <c:v>12.274004483220001</c:v>
                </c:pt>
                <c:pt idx="2">
                  <c:v>12.90474896752</c:v>
                </c:pt>
                <c:pt idx="3">
                  <c:v>12.95988646817</c:v>
                </c:pt>
                <c:pt idx="4">
                  <c:v>12.973836018170003</c:v>
                </c:pt>
              </c:numCache>
            </c:numRef>
          </c:val>
        </c:ser>
        <c:ser>
          <c:idx val="2"/>
          <c:order val="2"/>
          <c:tx>
            <c:strRef>
              <c:f>млрд!$A$11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35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млрд!$B$11:$F$11</c:f>
              <c:numCache>
                <c:formatCode>#,##0.0</c:formatCode>
                <c:ptCount val="5"/>
                <c:pt idx="0">
                  <c:v>1.69151078815</c:v>
                </c:pt>
                <c:pt idx="1">
                  <c:v>2.2279699125300003</c:v>
                </c:pt>
                <c:pt idx="2">
                  <c:v>1.31550329684</c:v>
                </c:pt>
                <c:pt idx="3">
                  <c:v>0.69942079584000005</c:v>
                </c:pt>
                <c:pt idx="4">
                  <c:v>0.73772268735999991</c:v>
                </c:pt>
              </c:numCache>
            </c:numRef>
          </c:val>
        </c:ser>
        <c:ser>
          <c:idx val="3"/>
          <c:order val="3"/>
          <c:tx>
            <c:strRef>
              <c:f>млрд!$A$12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35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ln w="6350"/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млрд!$B$12:$F$12</c:f>
              <c:numCache>
                <c:formatCode>#,##0.0</c:formatCode>
                <c:ptCount val="5"/>
                <c:pt idx="0">
                  <c:v>6.02565745335</c:v>
                </c:pt>
                <c:pt idx="1">
                  <c:v>6.2756541114899997</c:v>
                </c:pt>
                <c:pt idx="2">
                  <c:v>6.3007879283299992</c:v>
                </c:pt>
                <c:pt idx="3">
                  <c:v>5.4689664347899996</c:v>
                </c:pt>
                <c:pt idx="4">
                  <c:v>4.6539382648999998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3445760"/>
        <c:axId val="125323520"/>
        <c:axId val="0"/>
      </c:bar3DChart>
      <c:catAx>
        <c:axId val="1234457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25323520"/>
        <c:crossesAt val="0"/>
        <c:auto val="1"/>
        <c:lblAlgn val="ctr"/>
        <c:lblOffset val="100"/>
        <c:noMultiLvlLbl val="0"/>
      </c:catAx>
      <c:valAx>
        <c:axId val="12532352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2344576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smtClean="0"/>
                      <a:t>63,74</a:t>
                    </a:r>
                    <a:r>
                      <a:rPr lang="ru-RU" b="1" smtClean="0"/>
                      <a:t>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smtClean="0"/>
                      <a:t>63,43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6846588388005468E-2"/>
                  <c:y val="0.117688070790561"/>
                </c:manualLayout>
              </c:layout>
              <c:tx>
                <c:rich>
                  <a:bodyPr/>
                  <a:lstStyle/>
                  <a:p>
                    <a:r>
                      <a:rPr lang="en-US" b="1" smtClean="0"/>
                      <a:t>64,28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слайд'!$G$21:$I$21</c:f>
              <c:numCache>
                <c:formatCode>#,##0.00</c:formatCode>
                <c:ptCount val="3"/>
                <c:pt idx="0">
                  <c:v>63.738907147774285</c:v>
                </c:pt>
                <c:pt idx="1">
                  <c:v>63.426091393504471</c:v>
                </c:pt>
                <c:pt idx="2">
                  <c:v>64.282402062991125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048832"/>
        <c:axId val="125324672"/>
      </c:lineChart>
      <c:catAx>
        <c:axId val="12504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324672"/>
        <c:crosses val="autoZero"/>
        <c:auto val="1"/>
        <c:lblAlgn val="ctr"/>
        <c:lblOffset val="100"/>
        <c:noMultiLvlLbl val="0"/>
      </c:catAx>
      <c:valAx>
        <c:axId val="125324672"/>
        <c:scaling>
          <c:orientation val="minMax"/>
          <c:max val="65"/>
          <c:min val="63"/>
        </c:scaling>
        <c:delete val="1"/>
        <c:axPos val="l"/>
        <c:numFmt formatCode="#,##0.00" sourceLinked="1"/>
        <c:majorTickMark val="out"/>
        <c:minorTickMark val="none"/>
        <c:tickLblPos val="nextTo"/>
        <c:crossAx val="125048832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400" b="1">
          <a:solidFill>
            <a:srgbClr val="534F4F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/>
          </c:spPr>
          <c:dLbls>
            <c:dLbl>
              <c:idx val="0"/>
              <c:layout>
                <c:manualLayout>
                  <c:x val="-7.9486220472440972E-2"/>
                  <c:y val="-0.1897462994123508"/>
                </c:manualLayout>
              </c:layout>
              <c:tx>
                <c:rich>
                  <a:bodyPr/>
                  <a:lstStyle/>
                  <a:p>
                    <a:r>
                      <a:rPr lang="en-US" sz="1600" smtClean="0"/>
                      <a:t>24,51</a:t>
                    </a:r>
                    <a:r>
                      <a:rPr lang="ru-RU" sz="1600" smtClean="0"/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4993219597550254E-2"/>
                  <c:y val="0.14837047149515684"/>
                </c:manualLayout>
              </c:layout>
              <c:tx>
                <c:rich>
                  <a:bodyPr/>
                  <a:lstStyle/>
                  <a:p>
                    <a:r>
                      <a:rPr lang="en-US" sz="1600" smtClean="0"/>
                      <a:t>26,12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smtClean="0"/>
                      <a:t>24,51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слайд'!$G$22:$I$22</c:f>
              <c:numCache>
                <c:formatCode>#,##0.00</c:formatCode>
                <c:ptCount val="3"/>
                <c:pt idx="0">
                  <c:v>24.509165480985338</c:v>
                </c:pt>
                <c:pt idx="1">
                  <c:v>26.11904031768622</c:v>
                </c:pt>
                <c:pt idx="2">
                  <c:v>24.505150196061791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050368"/>
        <c:axId val="125326400"/>
      </c:lineChart>
      <c:catAx>
        <c:axId val="12505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534F4F"/>
                </a:solidFill>
                <a:latin typeface="+mn-lt"/>
              </a:defRPr>
            </a:pPr>
            <a:endParaRPr lang="ru-RU"/>
          </a:p>
        </c:txPr>
        <c:crossAx val="125326400"/>
        <c:crosses val="autoZero"/>
        <c:auto val="1"/>
        <c:lblAlgn val="ctr"/>
        <c:lblOffset val="100"/>
        <c:noMultiLvlLbl val="0"/>
      </c:catAx>
      <c:valAx>
        <c:axId val="125326400"/>
        <c:scaling>
          <c:orientation val="minMax"/>
          <c:max val="27"/>
          <c:min val="24"/>
        </c:scaling>
        <c:delete val="1"/>
        <c:axPos val="l"/>
        <c:numFmt formatCode="#,##0.00" sourceLinked="1"/>
        <c:majorTickMark val="out"/>
        <c:minorTickMark val="none"/>
        <c:tickLblPos val="nextTo"/>
        <c:crossAx val="125050368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/>
          </c:spPr>
          <c:dLbls>
            <c:dLbl>
              <c:idx val="0"/>
              <c:layout>
                <c:manualLayout>
                  <c:x val="-2.0819772528433946E-2"/>
                  <c:y val="-8.3968260851946308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11,75</a:t>
                    </a:r>
                    <a:r>
                      <a:rPr lang="ru-RU" sz="16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1104330708661415E-2"/>
                  <c:y val="-0.15841207572066085"/>
                </c:manualLayout>
              </c:layout>
              <c:tx>
                <c:rich>
                  <a:bodyPr/>
                  <a:lstStyle/>
                  <a:p>
                    <a:r>
                      <a:rPr lang="en-US" sz="1600" smtClean="0"/>
                      <a:t>10,45</a:t>
                    </a:r>
                    <a:r>
                      <a:rPr lang="ru-RU" sz="1600" smtClean="0"/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smtClean="0"/>
                      <a:t>11,21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слайд'!$G$23:$I$23</c:f>
              <c:numCache>
                <c:formatCode>#,##0.00</c:formatCode>
                <c:ptCount val="3"/>
                <c:pt idx="0">
                  <c:v>11.75192737124036</c:v>
                </c:pt>
                <c:pt idx="1">
                  <c:v>10.454868288809321</c:v>
                </c:pt>
                <c:pt idx="2">
                  <c:v>11.212447740947091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30592"/>
        <c:axId val="125328128"/>
      </c:lineChart>
      <c:catAx>
        <c:axId val="13323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534F4F"/>
                </a:solidFill>
              </a:defRPr>
            </a:pPr>
            <a:endParaRPr lang="ru-RU"/>
          </a:p>
        </c:txPr>
        <c:crossAx val="125328128"/>
        <c:crosses val="autoZero"/>
        <c:auto val="1"/>
        <c:lblAlgn val="ctr"/>
        <c:lblOffset val="100"/>
        <c:noMultiLvlLbl val="0"/>
      </c:catAx>
      <c:valAx>
        <c:axId val="125328128"/>
        <c:scaling>
          <c:orientation val="minMax"/>
          <c:max val="12"/>
          <c:min val="10"/>
        </c:scaling>
        <c:delete val="1"/>
        <c:axPos val="l"/>
        <c:numFmt formatCode="#,##0.00" sourceLinked="1"/>
        <c:majorTickMark val="out"/>
        <c:minorTickMark val="none"/>
        <c:tickLblPos val="nextTo"/>
        <c:crossAx val="133230592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rgbClr val="92D050"/>
                </a:gs>
                <a:gs pos="100000">
                  <a:srgbClr val="92D05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3.2302972082365287E-2"/>
                  <c:y val="-1.858871408911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380815795390286E-2"/>
                  <c:y val="-2.0912303350249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073551487403709E-2"/>
                  <c:y val="-2.3235892611388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доли'!$J$1:$L$1</c:f>
              <c:numCache>
                <c:formatCode>#,##0.00</c:formatCode>
                <c:ptCount val="3"/>
                <c:pt idx="0">
                  <c:v>21.363159704066128</c:v>
                </c:pt>
                <c:pt idx="1">
                  <c:v>21.545671059142077</c:v>
                </c:pt>
                <c:pt idx="2">
                  <c:v>21.265508895382752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3.4610327231105652E-2"/>
                  <c:y val="-1.6265124827972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841939359254741E-2"/>
                  <c:y val="-2.3235892611388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227229061773815E-2"/>
                  <c:y val="-2.3235892611388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доли'!$J$3:$L$3</c:f>
              <c:numCache>
                <c:formatCode>#,##0.00</c:formatCode>
                <c:ptCount val="3"/>
                <c:pt idx="0">
                  <c:v>8.8642328109340323</c:v>
                </c:pt>
                <c:pt idx="1">
                  <c:v>7.5639786731802845</c:v>
                </c:pt>
                <c:pt idx="2">
                  <c:v>7.4891444460055716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0766196338663372E-2"/>
                  <c:y val="-1.6265124827972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073551487403796E-2"/>
                  <c:y val="-2.3235892611388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688261784884552E-2"/>
                  <c:y val="-2.788307113366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доли'!$J$2:$L$2</c:f>
              <c:numCache>
                <c:formatCode>#,##0.00</c:formatCode>
                <c:ptCount val="3"/>
                <c:pt idx="0">
                  <c:v>2.0468295600620623</c:v>
                </c:pt>
                <c:pt idx="1">
                  <c:v>1.749726682264197</c:v>
                </c:pt>
                <c:pt idx="2">
                  <c:v>1.9761470363998139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291520"/>
        <c:axId val="53331648"/>
        <c:axId val="0"/>
      </c:bar3DChart>
      <c:catAx>
        <c:axId val="13329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53331648"/>
        <c:crossesAt val="0"/>
        <c:auto val="1"/>
        <c:lblAlgn val="ctr"/>
        <c:lblOffset val="100"/>
        <c:noMultiLvlLbl val="0"/>
      </c:catAx>
      <c:valAx>
        <c:axId val="5333164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332915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50000">
                  <a:srgbClr val="FFFF00"/>
                </a:gs>
                <a:gs pos="100000">
                  <a:srgbClr val="FFFF0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6528583232448125E-2"/>
                  <c:y val="-2.1925837838920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7120132203419E-2"/>
                  <c:y val="-1.9733254055028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528583232448125E-2"/>
                  <c:y val="-1.9733254055028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доли'!$J$4:$L$4</c:f>
              <c:numCache>
                <c:formatCode>#,##0.00</c:formatCode>
                <c:ptCount val="3"/>
                <c:pt idx="0">
                  <c:v>26.655831058693419</c:v>
                </c:pt>
                <c:pt idx="1">
                  <c:v>28.830801209810303</c:v>
                </c:pt>
                <c:pt idx="2">
                  <c:v>28.633971355214417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rgbClr val="92D050"/>
                </a:gs>
                <a:gs pos="100000">
                  <a:srgbClr val="92D05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2284009915256385E-2"/>
                  <c:y val="-2.1925837838920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589726561746051E-2"/>
                  <c:y val="-2.1925837838920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467439903150202E-2"/>
                  <c:y val="-1.5348086487244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доли'!$J$5:$L$5</c:f>
              <c:numCache>
                <c:formatCode>#,##0.00</c:formatCode>
                <c:ptCount val="3"/>
                <c:pt idx="0">
                  <c:v>4.5388438527092765</c:v>
                </c:pt>
                <c:pt idx="1">
                  <c:v>3.4520793008706376</c:v>
                </c:pt>
                <c:pt idx="2">
                  <c:v>4.6427816085686864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1222866585958462E-2"/>
                  <c:y val="-2.1925837838920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84009915256347E-2"/>
                  <c:y val="-2.1925837838920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2228665859585E-2"/>
                  <c:y val="-2.1925837838920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доли'!$J$6:$L$6</c:f>
              <c:numCache>
                <c:formatCode>#,##0.00</c:formatCode>
                <c:ptCount val="3"/>
                <c:pt idx="0">
                  <c:v>0.27001016130937006</c:v>
                </c:pt>
                <c:pt idx="1">
                  <c:v>0.28383446823697245</c:v>
                </c:pt>
                <c:pt idx="2">
                  <c:v>0.27484872141988531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036544"/>
        <c:axId val="53333952"/>
        <c:axId val="0"/>
      </c:bar3DChart>
      <c:catAx>
        <c:axId val="13303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53333952"/>
        <c:crossesAt val="0"/>
        <c:auto val="1"/>
        <c:lblAlgn val="ctr"/>
        <c:lblOffset val="100"/>
        <c:noMultiLvlLbl val="0"/>
      </c:catAx>
      <c:valAx>
        <c:axId val="5333395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3303654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0511193688570548E-2"/>
                  <c:y val="-2.803004630814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431657178645704E-2"/>
                  <c:y val="-1.0780787041595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670266708420001E-2"/>
                  <c:y val="-1.9405416674872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доли'!$J$7:$L$7</c:f>
              <c:numCache>
                <c:formatCode>#,##0.00</c:formatCode>
                <c:ptCount val="3"/>
                <c:pt idx="0">
                  <c:v>20.442644936713229</c:v>
                </c:pt>
                <c:pt idx="1">
                  <c:v>21.950513634473527</c:v>
                </c:pt>
                <c:pt idx="2">
                  <c:v>21.669448748986238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gradFill>
              <a:gsLst>
                <a:gs pos="10000">
                  <a:srgbClr val="F9D8A8"/>
                </a:gs>
                <a:gs pos="0">
                  <a:schemeClr val="accent2">
                    <a:lumMod val="40000"/>
                    <a:lumOff val="60000"/>
                  </a:schemeClr>
                </a:gs>
                <a:gs pos="2000">
                  <a:schemeClr val="accent2">
                    <a:lumMod val="60000"/>
                    <a:lumOff val="40000"/>
                  </a:scheme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3749803218344846E-2"/>
                  <c:y val="-2.1561574083191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147485767968672E-2"/>
                  <c:y val="-1.9405416674872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511193688570548E-2"/>
                  <c:y val="-2.3717731491510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доли'!$J$8:$L$8</c:f>
              <c:numCache>
                <c:formatCode>#,##0.00</c:formatCode>
                <c:ptCount val="3"/>
                <c:pt idx="0">
                  <c:v>3.9207314919259044</c:v>
                </c:pt>
                <c:pt idx="1">
                  <c:v>4.0369926269582113</c:v>
                </c:pt>
                <c:pt idx="2">
                  <c:v>2.7083315493697842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gradFill>
              <a:gsLst>
                <a:gs pos="3350">
                  <a:srgbClr val="AAB7C8"/>
                </a:gs>
                <a:gs pos="0">
                  <a:schemeClr val="tx2">
                    <a:lumMod val="40000"/>
                    <a:lumOff val="6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6988412748119143E-2"/>
                  <c:y val="-2.3717731491510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147485767968752E-2"/>
                  <c:y val="-3.0186203716468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067949258043907E-2"/>
                  <c:y val="-2.58738888998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доли'!$J$9:$L$9</c:f>
              <c:numCache>
                <c:formatCode>#,##0.00</c:formatCode>
                <c:ptCount val="3"/>
                <c:pt idx="0">
                  <c:v>0.14578905234620246</c:v>
                </c:pt>
                <c:pt idx="1">
                  <c:v>0.13153405625448006</c:v>
                </c:pt>
                <c:pt idx="2">
                  <c:v>0.12736989770577106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367296"/>
        <c:axId val="53336256"/>
        <c:axId val="0"/>
      </c:bar3DChart>
      <c:catAx>
        <c:axId val="13336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53336256"/>
        <c:crossesAt val="0"/>
        <c:auto val="1"/>
        <c:lblAlgn val="ctr"/>
        <c:lblOffset val="100"/>
        <c:noMultiLvlLbl val="0"/>
      </c:catAx>
      <c:valAx>
        <c:axId val="5333625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3336729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gradFill>
              <a:gsLst>
                <a:gs pos="3350">
                  <a:schemeClr val="tx2">
                    <a:lumMod val="40000"/>
                    <a:lumOff val="6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5565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1.8039436598064725E-2"/>
                  <c:y val="-1.5030439598935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72576622277175E-2"/>
                  <c:y val="-1.2883233941944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55923055578093E-2"/>
                  <c:y val="-1.073602828495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доли'!$J$10:$L$10</c:f>
              <c:numCache>
                <c:formatCode>#,##0.00</c:formatCode>
                <c:ptCount val="3"/>
                <c:pt idx="0">
                  <c:v>5.5167561793255393</c:v>
                </c:pt>
                <c:pt idx="1">
                  <c:v>3.7463150819358124</c:v>
                </c:pt>
                <c:pt idx="2">
                  <c:v>3.5885822979142024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917149939468876E-2"/>
                  <c:y val="-1.9325019984229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978293268766879E-2"/>
                  <c:y val="-1.073602828495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5600661017095E-2"/>
                  <c:y val="-1.2883233941944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доли'!$J$14:$L$14</c:f>
              <c:numCache>
                <c:formatCode>#,##0.00</c:formatCode>
                <c:ptCount val="3"/>
                <c:pt idx="0">
                  <c:v>4.1933817928294754</c:v>
                </c:pt>
                <c:pt idx="1">
                  <c:v>1.3172011612920185</c:v>
                </c:pt>
                <c:pt idx="2">
                  <c:v>1.2105289165647597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85600661017095E-2"/>
                  <c:y val="-2.361926222689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345153244554349E-2"/>
                  <c:y val="-8.5889916992749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284009915256427E-2"/>
                  <c:y val="-8.58882262796331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доли'!$J$12:$L$12</c:f>
              <c:numCache>
                <c:formatCode>#,##0.00</c:formatCode>
                <c:ptCount val="3"/>
                <c:pt idx="0">
                  <c:v>1.1182279911476423</c:v>
                </c:pt>
                <c:pt idx="1">
                  <c:v>1.1041559074529543</c:v>
                </c:pt>
                <c:pt idx="2">
                  <c:v>1.0718182209383769</c:v>
                </c:pt>
              </c:numCache>
            </c:numRef>
          </c:val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39436598064687E-2"/>
                  <c:y val="-1.0736366427577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406213019259416E-2"/>
                  <c:y val="-6.4416169709724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528583232448125E-2"/>
                  <c:y val="-8.58882262796331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доли'!$J$13:$L$13</c:f>
              <c:numCache>
                <c:formatCode>#,##0.00</c:formatCode>
                <c:ptCount val="3"/>
                <c:pt idx="0">
                  <c:v>0.70810571066610883</c:v>
                </c:pt>
                <c:pt idx="1">
                  <c:v>0.75741911382568328</c:v>
                </c:pt>
                <c:pt idx="2">
                  <c:v>0.74608595673895639</c:v>
                </c:pt>
              </c:numCache>
            </c:numRef>
          </c:val>
        </c:ser>
        <c:ser>
          <c:idx val="9"/>
          <c:order val="9"/>
          <c:tx>
            <c:strRef>
              <c:f>'В слайд новый доли'!$A$11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3350">
                  <a:srgbClr val="FFFF00"/>
                </a:gs>
                <a:gs pos="0">
                  <a:schemeClr val="tx2">
                    <a:lumMod val="40000"/>
                    <a:lumOff val="6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  <a:gs pos="0">
                  <a:srgbClr val="FFFF00"/>
                </a:gs>
                <a:gs pos="55650">
                  <a:srgbClr val="FFFF00"/>
                </a:gs>
                <a:gs pos="50000">
                  <a:srgbClr val="FFFF00"/>
                </a:gs>
                <a:gs pos="100000">
                  <a:srgbClr val="FFFF00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2.4406296573852276E-2"/>
                  <c:y val="-6.4416169709724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589726561746127E-2"/>
                  <c:y val="-1.7177645255926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589726561745895E-2"/>
                  <c:y val="-1.9324850912917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'В слайд новый доли'!$G$19:$I$19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'В слайд новый доли'!$J$11:$L$11</c:f>
              <c:numCache>
                <c:formatCode>#,##0.00</c:formatCode>
                <c:ptCount val="3"/>
                <c:pt idx="0">
                  <c:v>0.21545569727159306</c:v>
                </c:pt>
                <c:pt idx="1">
                  <c:v>4.6756526612478491E-2</c:v>
                </c:pt>
                <c:pt idx="2">
                  <c:v>4.8337391674154129E-2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298304"/>
        <c:axId val="133349952"/>
        <c:axId val="0"/>
      </c:bar3DChart>
      <c:catAx>
        <c:axId val="13129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900" b="1">
                <a:solidFill>
                  <a:srgbClr val="474343"/>
                </a:solidFill>
              </a:defRPr>
            </a:pPr>
            <a:endParaRPr lang="ru-RU"/>
          </a:p>
        </c:txPr>
        <c:crossAx val="133349952"/>
        <c:crossesAt val="0"/>
        <c:auto val="1"/>
        <c:lblAlgn val="ctr"/>
        <c:lblOffset val="100"/>
        <c:noMultiLvlLbl val="0"/>
      </c:catAx>
      <c:valAx>
        <c:axId val="133349952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1312983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5.2994831134438368E-4"/>
                  <c:y val="2.39561528369536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2249393775026722E-2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3.7905263388797322E-3"/>
                  <c:y val="-4.888684452974325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174658599620312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10769212</c:v>
                </c:pt>
                <c:pt idx="1">
                  <c:v>11752076.41561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0"/>
          <c:y val="0.89688827387893078"/>
          <c:w val="0.89999996770384683"/>
          <c:h val="7.1987712149630428E-2"/>
        </c:manualLayout>
      </c:layout>
      <c:overlay val="0"/>
      <c:txPr>
        <a:bodyPr/>
        <a:lstStyle/>
        <a:p>
          <a:pPr>
            <a:defRPr sz="20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3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9537037037037035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gradFill>
                <a:gsLst>
                  <a:gs pos="14000">
                    <a:schemeClr val="accent3">
                      <a:lumMod val="75000"/>
                      <a:alpha val="70000"/>
                    </a:schemeClr>
                  </a:gs>
                  <a:gs pos="87000">
                    <a:schemeClr val="accent3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06-47A4-81AA-B334BC2C28DF}"/>
              </c:ext>
            </c:extLst>
          </c:dPt>
          <c:dPt>
            <c:idx val="1"/>
            <c:bubble3D val="0"/>
            <c:spPr>
              <a:gradFill>
                <a:gsLst>
                  <a:gs pos="55000">
                    <a:schemeClr val="accent2">
                      <a:lumMod val="75000"/>
                      <a:alpha val="80000"/>
                    </a:schemeClr>
                  </a:gs>
                  <a:gs pos="100000">
                    <a:schemeClr val="accent2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06-47A4-81AA-B334BC2C28DF}"/>
              </c:ext>
            </c:extLst>
          </c:dPt>
          <c:dPt>
            <c:idx val="2"/>
            <c:bubble3D val="0"/>
            <c:spPr>
              <a:gradFill>
                <a:gsLst>
                  <a:gs pos="59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5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06-47A4-81AA-B334BC2C28DF}"/>
              </c:ext>
            </c:extLst>
          </c:dPt>
          <c:val>
            <c:numRef>
              <c:f>Лист1!$C$4:$C$6</c:f>
              <c:numCache>
                <c:formatCode>General</c:formatCode>
                <c:ptCount val="3"/>
                <c:pt idx="0">
                  <c:v>372.1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F06-47A4-81AA-B334BC2C2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5BF6F"/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92D050"/>
                  </a:gs>
                  <a:gs pos="100000">
                    <a:srgbClr val="92D050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1.2388693804897094E-2"/>
                  <c:y val="-2.540650406504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88693804897037E-2"/>
                  <c:y val="-5.6458897922313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583040707345642E-2"/>
                  <c:y val="-8.46883468834693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937280530509117E-2"/>
                  <c:y val="-8.46883468834688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034453981733505E-2"/>
                  <c:y val="-1.6937669376693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485867256121368E-2"/>
                  <c:y val="-2.8229448961156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врп!$D$2:$I$2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врп!$D$19:$I$19</c:f>
              <c:numCache>
                <c:formatCode>_-* #,##0.0\ _₽_-;\-* #,##0.0\ _₽_-;_-* "-"?\ _₽_-;_-@_-</c:formatCode>
                <c:ptCount val="6"/>
                <c:pt idx="0">
                  <c:v>498.60139860139861</c:v>
                </c:pt>
                <c:pt idx="1">
                  <c:v>543.2683868702826</c:v>
                </c:pt>
                <c:pt idx="2">
                  <c:v>625.42102464102106</c:v>
                </c:pt>
                <c:pt idx="3">
                  <c:v>680.24824608742585</c:v>
                </c:pt>
                <c:pt idx="4">
                  <c:v>738.77737226277372</c:v>
                </c:pt>
                <c:pt idx="5">
                  <c:v>800.09242144177449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476544"/>
        <c:axId val="53515904"/>
        <c:axId val="0"/>
      </c:bar3DChart>
      <c:catAx>
        <c:axId val="11447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3515904"/>
        <c:crosses val="autoZero"/>
        <c:auto val="1"/>
        <c:lblAlgn val="ctr"/>
        <c:lblOffset val="100"/>
        <c:noMultiLvlLbl val="0"/>
      </c:catAx>
      <c:valAx>
        <c:axId val="53515904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44765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2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gradFill>
                <a:gsLst>
                  <a:gs pos="35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ED-426F-9896-3B50A5B95C10}"/>
              </c:ext>
            </c:extLst>
          </c:dPt>
          <c:dPt>
            <c:idx val="1"/>
            <c:bubble3D val="0"/>
            <c:spPr>
              <a:gradFill>
                <a:gsLst>
                  <a:gs pos="53000">
                    <a:schemeClr val="accent2">
                      <a:lumMod val="75000"/>
                      <a:alpha val="80000"/>
                    </a:schemeClr>
                  </a:gs>
                  <a:gs pos="100000">
                    <a:schemeClr val="accent2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ED-426F-9896-3B50A5B95C10}"/>
              </c:ext>
            </c:extLst>
          </c:dPt>
          <c:dPt>
            <c:idx val="2"/>
            <c:bubble3D val="0"/>
            <c:spPr>
              <a:gradFill>
                <a:gsLst>
                  <a:gs pos="59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5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ED-426F-9896-3B50A5B95C10}"/>
              </c:ext>
            </c:extLst>
          </c:dPt>
          <c:val>
            <c:numRef>
              <c:f>Лист1!$C$4:$C$6</c:f>
              <c:numCache>
                <c:formatCode>General</c:formatCode>
                <c:ptCount val="3"/>
                <c:pt idx="0">
                  <c:v>200</c:v>
                </c:pt>
                <c:pt idx="1">
                  <c:v>605.5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DED-426F-9896-3B50A5B95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29"/>
          <c:y val="4.0599359767368261E-2"/>
          <c:w val="0.73120956364829415"/>
          <c:h val="0.84888852051388353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2E-3"/>
                  <c:y val="2.8430776592327698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14632545932522E-3"/>
                  <c:y val="2.8430776592327698E-4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 dirty="0" smtClean="0"/>
                      <a:t>1 447</a:t>
                    </a:r>
                    <a:endParaRPr lang="en-US" sz="18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630905511811023E-3"/>
                  <c:y val="3.5737407128984293E-3"/>
                </c:manualLayout>
              </c:layout>
              <c:tx>
                <c:rich>
                  <a:bodyPr/>
                  <a:lstStyle/>
                  <a:p>
                    <a:r>
                      <a:rPr lang="ru-RU" sz="1800" baseline="0" dirty="0" smtClean="0"/>
                      <a:t>1 689</a:t>
                    </a:r>
                    <a:endParaRPr lang="en-US" sz="18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1204.4000000000001</c:v>
                </c:pt>
                <c:pt idx="1">
                  <c:v>1446.7</c:v>
                </c:pt>
                <c:pt idx="2">
                  <c:v>1688.97</c:v>
                </c:pt>
              </c:numCache>
            </c:numRef>
          </c:val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1.647670603674533E-2"/>
                  <c:y val="-0.34213132805453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541584645669291E-2"/>
                  <c:y val="-0.25555579269827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583333333333486E-2"/>
                  <c:y val="-0.37012628903533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10428.200000000001</c:v>
                </c:pt>
                <c:pt idx="1">
                  <c:v>9066.1</c:v>
                </c:pt>
                <c:pt idx="2">
                  <c:v>13403.97</c:v>
                </c:pt>
              </c:numCache>
            </c:numRef>
          </c:val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103826944"/>
        <c:axId val="213738624"/>
        <c:axId val="0"/>
      </c:bar3DChart>
      <c:catAx>
        <c:axId val="10382694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13738624"/>
        <c:crosses val="autoZero"/>
        <c:auto val="0"/>
        <c:lblAlgn val="ctr"/>
        <c:lblOffset val="100"/>
        <c:noMultiLvlLbl val="0"/>
      </c:catAx>
      <c:valAx>
        <c:axId val="213738624"/>
        <c:scaling>
          <c:orientation val="minMax"/>
          <c:max val="18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67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03826944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064E-3"/>
          <c:y val="0.18109403420072237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649302170562013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876760383480741E-3"/>
                  <c:y val="-3.179033062746311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5871907224985998E-4"/>
                  <c:y val="-2.378527651449039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198329288336007E-3"/>
                  <c:y val="-1.35052544768279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3700</c:v>
                </c:pt>
                <c:pt idx="1">
                  <c:v>2400</c:v>
                </c:pt>
                <c:pt idx="2">
                  <c:v>3450</c:v>
                </c:pt>
              </c:numCache>
            </c:numRef>
          </c:val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0</a:t>
                    </a:r>
                    <a:endParaRPr lang="en-US" sz="1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0</a:t>
                    </a:r>
                    <a:endParaRPr lang="en-US" sz="1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500</c:v>
                </c:pt>
                <c:pt idx="1">
                  <c:v>500</c:v>
                </c:pt>
                <c:pt idx="2">
                  <c:v>3350</c:v>
                </c:pt>
              </c:numCache>
            </c:numRef>
          </c:val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41E-3"/>
                  <c:y val="-1.75531350628107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4.176706932971749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208776727176903E-3"/>
                  <c:y val="-5.107502044643380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8301227991542793E-3"/>
                  <c:y val="-2.088353466485874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5523.8</c:v>
                </c:pt>
                <c:pt idx="1">
                  <c:v>5219.3999999999996</c:v>
                </c:pt>
                <c:pt idx="2">
                  <c:v>4914.99</c:v>
                </c:pt>
              </c:numCache>
            </c:numRef>
          </c:val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2507060035217123E-3"/>
                  <c:y val="-4.103820355788861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83956277617201E-4"/>
                  <c:y val="-2.149064700245804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315579183175377E-3"/>
                  <c:y val="-2.34887305753447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319415586728483E-3"/>
                  <c:y val="-1.644372808256597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4640982393234158E-3"/>
                  <c:y val="-2.088353466485874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1204.4000000000001</c:v>
                </c:pt>
                <c:pt idx="1">
                  <c:v>1446.7</c:v>
                </c:pt>
                <c:pt idx="2">
                  <c:v>1688.97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279168"/>
        <c:axId val="162633920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007FAC">
                  <a:lumMod val="75000"/>
                </a:srgbClr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44546A">
                  <a:lumMod val="60000"/>
                  <a:lumOff val="40000"/>
                </a:srgbClr>
              </a:solidFill>
              <a:ln>
                <a:solidFill>
                  <a:srgbClr val="007FAC">
                    <a:lumMod val="75000"/>
                  </a:srgb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2307879132856217E-2"/>
                  <c:y val="-3.5868046317377791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17,6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772881744974836E-2"/>
                  <c:y val="-3.843178796273061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9358142141517547E-3"/>
                  <c:y val="-3.7618464358621838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24,1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17.2</c:v>
                </c:pt>
                <c:pt idx="1">
                  <c:v>15.2</c:v>
                </c:pt>
                <c:pt idx="2">
                  <c:v>22.8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279680"/>
        <c:axId val="162634496"/>
      </c:lineChart>
      <c:catAx>
        <c:axId val="198279168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626339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62633920"/>
        <c:scaling>
          <c:orientation val="minMax"/>
          <c:max val="18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</a:t>
                </a:r>
                <a:r>
                  <a:rPr lang="ru-RU" sz="1800" dirty="0" smtClean="0">
                    <a:solidFill>
                      <a:srgbClr val="494545"/>
                    </a:solidFill>
                  </a:rPr>
                  <a:t>. руб</a:t>
                </a:r>
                <a:r>
                  <a:rPr lang="ru-RU" sz="1800" dirty="0">
                    <a:solidFill>
                      <a:srgbClr val="494545"/>
                    </a:solidFill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98279168"/>
        <c:crosses val="autoZero"/>
        <c:crossBetween val="between"/>
      </c:valAx>
      <c:valAx>
        <c:axId val="1626344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98279680"/>
        <c:crosses val="max"/>
        <c:crossBetween val="between"/>
      </c:valAx>
      <c:catAx>
        <c:axId val="19827968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6263449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8032935717559948E-2"/>
          <c:y val="0.7972590092905053"/>
          <c:w val="0.91613289734163961"/>
          <c:h val="0.1773441653126692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806628885454234E-2"/>
          <c:y val="0"/>
          <c:w val="0.9763867422290915"/>
          <c:h val="0.79686588655584722"/>
        </c:manualLayout>
      </c:layout>
      <c:lineChart>
        <c:grouping val="standard"/>
        <c:varyColors val="0"/>
        <c:ser>
          <c:idx val="0"/>
          <c:order val="0"/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9991353220925202E-2"/>
                  <c:y val="0.15709469321756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667963683527884E-2"/>
                  <c:y val="0.150810905488863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072285711367791E-2"/>
                  <c:y val="0.1570946932175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263726761781237E-2"/>
                  <c:y val="-0.12567575457405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4587116299178558E-2"/>
                  <c:y val="-0.12567575457405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1072200605274535E-2"/>
                  <c:y val="-0.13195954230275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Числ!$D$5:$I$5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Числ!$D$6:$I$6</c:f>
              <c:numCache>
                <c:formatCode>_-* #,##0.0_р_._-;\-* #,##0.0_р_._-;_-* "-"??_р_._-;_-@_-</c:formatCode>
                <c:ptCount val="6"/>
                <c:pt idx="0">
                  <c:v>1141.7</c:v>
                </c:pt>
                <c:pt idx="1">
                  <c:v>1133.8</c:v>
                </c:pt>
                <c:pt idx="2">
                  <c:v>1120</c:v>
                </c:pt>
                <c:pt idx="3">
                  <c:v>1098.7</c:v>
                </c:pt>
                <c:pt idx="4">
                  <c:v>1088.8</c:v>
                </c:pt>
                <c:pt idx="5">
                  <c:v>1076.0999999999999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843968"/>
        <c:axId val="53517632"/>
      </c:lineChart>
      <c:catAx>
        <c:axId val="11784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53517632"/>
        <c:crosses val="autoZero"/>
        <c:auto val="1"/>
        <c:lblAlgn val="ctr"/>
        <c:lblOffset val="100"/>
        <c:noMultiLvlLbl val="0"/>
      </c:catAx>
      <c:valAx>
        <c:axId val="53517632"/>
        <c:scaling>
          <c:orientation val="minMax"/>
        </c:scaling>
        <c:delete val="1"/>
        <c:axPos val="l"/>
        <c:numFmt formatCode="_-* #,##0.0_р_._-;\-* #,##0.0_р_._-;_-* &quot;-&quot;??_р_._-;_-@_-" sourceLinked="1"/>
        <c:majorTickMark val="out"/>
        <c:minorTickMark val="none"/>
        <c:tickLblPos val="nextTo"/>
        <c:crossAx val="117843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832141641130405E-2"/>
          <c:y val="4.9808787025898429E-2"/>
          <c:w val="0.97659176029962547"/>
          <c:h val="0.75271416887068465"/>
        </c:manualLayout>
      </c:layout>
      <c:lineChart>
        <c:grouping val="standard"/>
        <c:varyColors val="0"/>
        <c:ser>
          <c:idx val="0"/>
          <c:order val="0"/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2984337759618655E-2"/>
                  <c:y val="8.1505287860561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66428328226081E-2"/>
                  <c:y val="9.9617574051796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176370446033369E-2"/>
                  <c:y val="0.10414564559960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536261491317672E-2"/>
                  <c:y val="-9.5089502503987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176370446033446E-2"/>
                  <c:y val="7.697721631275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4048348655090231E-2"/>
                  <c:y val="-8.1505287860561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i="0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Числ!$D$5:$I$5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Числ!$D$7:$I$7</c:f>
              <c:numCache>
                <c:formatCode>_-* #,##0.0_р_._-;\-* #,##0.0_р_._-;_-* "-"??_р_._-;_-@_-</c:formatCode>
                <c:ptCount val="6"/>
                <c:pt idx="0">
                  <c:v>102.9</c:v>
                </c:pt>
                <c:pt idx="1">
                  <c:v>106.1</c:v>
                </c:pt>
                <c:pt idx="2">
                  <c:v>107.7</c:v>
                </c:pt>
                <c:pt idx="3">
                  <c:v>105.2</c:v>
                </c:pt>
                <c:pt idx="4">
                  <c:v>104.5</c:v>
                </c:pt>
                <c:pt idx="5">
                  <c:v>104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844480"/>
        <c:axId val="112534656"/>
      </c:lineChart>
      <c:catAx>
        <c:axId val="117844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12534656"/>
        <c:crosses val="autoZero"/>
        <c:auto val="1"/>
        <c:lblAlgn val="ctr"/>
        <c:lblOffset val="100"/>
        <c:noMultiLvlLbl val="0"/>
      </c:catAx>
      <c:valAx>
        <c:axId val="112534656"/>
        <c:scaling>
          <c:orientation val="minMax"/>
        </c:scaling>
        <c:delete val="1"/>
        <c:axPos val="l"/>
        <c:numFmt formatCode="_-* #,##0.0_р_._-;\-* #,##0.0_р_._-;_-* &quot;-&quot;??_р_._-;_-@_-" sourceLinked="1"/>
        <c:majorTickMark val="out"/>
        <c:minorTickMark val="none"/>
        <c:tickLblPos val="nextTo"/>
        <c:crossAx val="117844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жил.дом!$F$17:$K$17</c:f>
              <c:strCache>
                <c:ptCount val="1"/>
                <c:pt idx="0">
                  <c:v>1253,9 1231,8 1270 1328,9 1374,7 1419,4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4143064965716496E-2"/>
                  <c:y val="-0.11132855730900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606373815676184E-2"/>
                  <c:y val="-0.10019570157810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989664082687339E-2"/>
                  <c:y val="-0.116895423475861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0913006029285097E-2"/>
                  <c:y val="0.11132855730900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606458591900821E-2"/>
                  <c:y val="0.10576212944355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6296296296296453E-2"/>
                  <c:y val="0.10019570157810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жил.дом!$F$16:$K$16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жил.дом!$F$17:$K$17</c:f>
              <c:numCache>
                <c:formatCode>General</c:formatCode>
                <c:ptCount val="6"/>
                <c:pt idx="0">
                  <c:v>1253.9000000000001</c:v>
                </c:pt>
                <c:pt idx="1">
                  <c:v>1231.8</c:v>
                </c:pt>
                <c:pt idx="2">
                  <c:v>1270</c:v>
                </c:pt>
                <c:pt idx="3">
                  <c:v>1328.9</c:v>
                </c:pt>
                <c:pt idx="4">
                  <c:v>1374.7</c:v>
                </c:pt>
                <c:pt idx="5">
                  <c:v>1419.4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537920"/>
        <c:axId val="112536960"/>
      </c:lineChart>
      <c:catAx>
        <c:axId val="123537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12536960"/>
        <c:crosses val="autoZero"/>
        <c:auto val="1"/>
        <c:lblAlgn val="ctr"/>
        <c:lblOffset val="100"/>
        <c:noMultiLvlLbl val="0"/>
      </c:catAx>
      <c:valAx>
        <c:axId val="112536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3537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жил.дом!$F$18:$K$18</c:f>
              <c:strCache>
                <c:ptCount val="1"/>
                <c:pt idx="0">
                  <c:v>155 167,1 177,2 184,5 198 204,5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7650161647098871E-2"/>
                  <c:y val="-0.11384335154826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777097158414118E-2"/>
                  <c:y val="-7.2859744990892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904032669729451E-2"/>
                  <c:y val="-9.107468123861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840564914071805E-2"/>
                  <c:y val="0.10018214936247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523226135783564E-2"/>
                  <c:y val="0.10018214936247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904032669729451E-2"/>
                  <c:y val="8.652094717668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жил.дом!$F$16:$K$16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жил.дом!$F$18:$K$18</c:f>
              <c:numCache>
                <c:formatCode>General</c:formatCode>
                <c:ptCount val="6"/>
                <c:pt idx="0">
                  <c:v>155</c:v>
                </c:pt>
                <c:pt idx="1">
                  <c:v>167.1</c:v>
                </c:pt>
                <c:pt idx="2">
                  <c:v>177.2</c:v>
                </c:pt>
                <c:pt idx="3">
                  <c:v>184.5</c:v>
                </c:pt>
                <c:pt idx="4">
                  <c:v>198</c:v>
                </c:pt>
                <c:pt idx="5">
                  <c:v>204.5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538944"/>
        <c:axId val="112538688"/>
      </c:lineChart>
      <c:catAx>
        <c:axId val="12353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12538688"/>
        <c:crosses val="autoZero"/>
        <c:auto val="1"/>
        <c:lblAlgn val="ctr"/>
        <c:lblOffset val="100"/>
        <c:noMultiLvlLbl val="0"/>
      </c:catAx>
      <c:valAx>
        <c:axId val="112538688"/>
        <c:scaling>
          <c:orientation val="minMax"/>
          <c:min val="150"/>
        </c:scaling>
        <c:delete val="1"/>
        <c:axPos val="l"/>
        <c:numFmt formatCode="General" sourceLinked="1"/>
        <c:majorTickMark val="out"/>
        <c:minorTickMark val="none"/>
        <c:tickLblPos val="nextTo"/>
        <c:crossAx val="123538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3.6457361980865202E-2"/>
          <c:y val="3.1323017422211864E-2"/>
          <c:w val="0.95163495774435636"/>
          <c:h val="0.8181185176552849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Лист2!$B$17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>
              <a:gsLst>
                <a:gs pos="86000">
                  <a:schemeClr val="bg2">
                    <a:lumMod val="50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effectLst>
              <a:innerShdw blurRad="114300">
                <a:prstClr val="black"/>
              </a:innerShdw>
            </a:effectLst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2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3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4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49,5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8500174804801307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83,4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9.2500874024005683E-3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59,2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0812696655401468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56,5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825163886162236E-3"/>
                  <c:y val="3.4687827759002449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55,6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47434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Лист2!$C$16:$G$16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Лист2!$C$17:$G$17</c:f>
              <c:numCache>
                <c:formatCode>General</c:formatCode>
                <c:ptCount val="5"/>
                <c:pt idx="0">
                  <c:v>49538</c:v>
                </c:pt>
                <c:pt idx="1">
                  <c:v>83405</c:v>
                </c:pt>
                <c:pt idx="2">
                  <c:v>59198</c:v>
                </c:pt>
                <c:pt idx="3">
                  <c:v>56504</c:v>
                </c:pt>
                <c:pt idx="4">
                  <c:v>55613</c:v>
                </c:pt>
              </c:numCache>
            </c:numRef>
          </c:val>
        </c:ser>
        <c:ser>
          <c:idx val="1"/>
          <c:order val="1"/>
          <c:tx>
            <c:strRef>
              <c:f>Лист2!$B$18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>
              <a:gsLst>
                <a:gs pos="72000">
                  <a:schemeClr val="accent3">
                    <a:lumMod val="75000"/>
                  </a:schemeClr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23,8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19,4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14,1*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14,5*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13,7*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47434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Лист2!$C$16:$G$16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Лист2!$C$18:$G$18</c:f>
              <c:numCache>
                <c:formatCode>General</c:formatCode>
                <c:ptCount val="5"/>
                <c:pt idx="0">
                  <c:v>23804</c:v>
                </c:pt>
                <c:pt idx="1">
                  <c:v>19438</c:v>
                </c:pt>
                <c:pt idx="2">
                  <c:v>14115</c:v>
                </c:pt>
                <c:pt idx="3">
                  <c:v>14482</c:v>
                </c:pt>
                <c:pt idx="4">
                  <c:v>13722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714816"/>
        <c:axId val="43650432"/>
        <c:axId val="0"/>
      </c:bar3DChart>
      <c:catAx>
        <c:axId val="199714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47434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3650432"/>
        <c:crosses val="autoZero"/>
        <c:auto val="1"/>
        <c:lblAlgn val="ctr"/>
        <c:lblOffset val="100"/>
        <c:noMultiLvlLbl val="0"/>
      </c:catAx>
      <c:valAx>
        <c:axId val="43650432"/>
        <c:scaling>
          <c:orientation val="minMax"/>
          <c:max val="10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47434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99714816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4035521875555027"/>
          <c:y val="0.92988854349118244"/>
          <c:w val="0.71806747840730423"/>
          <c:h val="5.6113907605236796E-2"/>
        </c:manualLayout>
      </c:layout>
      <c:overlay val="0"/>
      <c:txPr>
        <a:bodyPr/>
        <a:lstStyle/>
        <a:p>
          <a:pPr>
            <a:defRPr sz="1400" b="1" i="0" u="none" strike="noStrike" baseline="0">
              <a:solidFill>
                <a:srgbClr val="474343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395151170933618E-2"/>
          <c:y val="4.4725700324828609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стр-ры'!$L$16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10,3</a:t>
                    </a:r>
                    <a:endParaRPr lang="ru-RU" sz="1800" b="1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13,7</a:t>
                    </a:r>
                    <a:endParaRPr lang="ru-RU" sz="1800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13,4</a:t>
                    </a:r>
                    <a:endParaRPr lang="ru-RU" sz="1800" b="1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13,7</a:t>
                    </a:r>
                    <a:endParaRPr lang="ru-RU" sz="1800" b="1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14,4</a:t>
                    </a:r>
                    <a:endParaRPr lang="ru-RU" sz="1800" b="1" dirty="0" smtClean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стр-ры'!$M$16:$Q$16</c:f>
              <c:numCache>
                <c:formatCode>General</c:formatCode>
                <c:ptCount val="5"/>
                <c:pt idx="0">
                  <c:v>10.3</c:v>
                </c:pt>
                <c:pt idx="1">
                  <c:v>13.700000000000006</c:v>
                </c:pt>
                <c:pt idx="2">
                  <c:v>13.400000000000006</c:v>
                </c:pt>
                <c:pt idx="3">
                  <c:v>13.7</c:v>
                </c:pt>
                <c:pt idx="4">
                  <c:v>14.4</c:v>
                </c:pt>
              </c:numCache>
            </c:numRef>
          </c:val>
        </c:ser>
        <c:ser>
          <c:idx val="1"/>
          <c:order val="1"/>
          <c:tx>
            <c:strRef>
              <c:f>'данные для стр-ры'!$L$17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1.0806038752813761E-3"/>
                  <c:y val="-3.6647325022912727E-4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4,8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5100320938840357E-8"/>
                  <c:y val="6.2970237929981399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5,0</a:t>
                    </a:r>
                    <a:endParaRPr lang="ru-RU" sz="1800" b="0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61548151846545E-3"/>
                  <c:y val="6.4018295899386434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5,2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3230112033721523E-3"/>
                  <c:y val="2.0990657708432471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5,3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5654185314629075E-3"/>
                  <c:y val="-2.0926455481829034E-4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5,4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стр-ры'!$M$17:$Q$17</c:f>
              <c:numCache>
                <c:formatCode>General</c:formatCode>
                <c:ptCount val="5"/>
                <c:pt idx="0">
                  <c:v>4.8</c:v>
                </c:pt>
                <c:pt idx="1">
                  <c:v>5</c:v>
                </c:pt>
                <c:pt idx="2" formatCode="0.0">
                  <c:v>5.2</c:v>
                </c:pt>
                <c:pt idx="3">
                  <c:v>5.3</c:v>
                </c:pt>
                <c:pt idx="4">
                  <c:v>5.4</c:v>
                </c:pt>
              </c:numCache>
            </c:numRef>
          </c:val>
        </c:ser>
        <c:ser>
          <c:idx val="2"/>
          <c:order val="2"/>
          <c:tx>
            <c:strRef>
              <c:f>'данные для стр-ры'!$L$18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стр-ры'!$M$18:$Q$18</c:f>
            </c:numRef>
          </c:val>
        </c:ser>
        <c:ser>
          <c:idx val="3"/>
          <c:order val="3"/>
          <c:tx>
            <c:strRef>
              <c:f>'данные для стр-ры'!$L$19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15,6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14,7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15,2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000" b="1" dirty="0" smtClean="0"/>
                      <a:t>1</a:t>
                    </a:r>
                    <a:r>
                      <a:rPr lang="ru-RU" sz="2000" b="1" dirty="0" smtClean="0"/>
                      <a:t>8,1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000" b="1" dirty="0" smtClean="0"/>
                      <a:t>1</a:t>
                    </a:r>
                    <a:r>
                      <a:rPr lang="ru-RU" sz="2000" b="1" dirty="0" smtClean="0"/>
                      <a:t>9,3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стр-ры'!$M$19:$Q$19</c:f>
              <c:numCache>
                <c:formatCode>General</c:formatCode>
                <c:ptCount val="5"/>
                <c:pt idx="0">
                  <c:v>15.6</c:v>
                </c:pt>
                <c:pt idx="1">
                  <c:v>14.7</c:v>
                </c:pt>
                <c:pt idx="2" formatCode="0.0">
                  <c:v>15.2</c:v>
                </c:pt>
                <c:pt idx="3">
                  <c:v>18.100000000000001</c:v>
                </c:pt>
                <c:pt idx="4">
                  <c:v>19.3</c:v>
                </c:pt>
              </c:numCache>
            </c:numRef>
          </c:val>
        </c:ser>
        <c:ser>
          <c:idx val="4"/>
          <c:order val="4"/>
          <c:tx>
            <c:strRef>
              <c:f>'данные для стр-ры'!$L$20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1.3808340237503477E-3"/>
                  <c:y val="-2.264492753623192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18,8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50,0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25,4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19,4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2000" b="1" dirty="0" smtClean="0"/>
                      <a:t>16,5</a:t>
                    </a:r>
                    <a:endParaRPr lang="ru-RU" sz="1800" b="1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стр-ры'!$M$20:$Q$20</c:f>
              <c:numCache>
                <c:formatCode>General</c:formatCode>
                <c:ptCount val="5"/>
                <c:pt idx="0">
                  <c:v>18.8</c:v>
                </c:pt>
                <c:pt idx="1">
                  <c:v>50</c:v>
                </c:pt>
                <c:pt idx="2">
                  <c:v>25.4</c:v>
                </c:pt>
                <c:pt idx="3">
                  <c:v>19.399999999999999</c:v>
                </c:pt>
                <c:pt idx="4">
                  <c:v>16.5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649792"/>
        <c:axId val="53348032"/>
        <c:axId val="0"/>
      </c:bar3DChart>
      <c:catAx>
        <c:axId val="19964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53348032"/>
        <c:crosses val="autoZero"/>
        <c:auto val="1"/>
        <c:lblAlgn val="ctr"/>
        <c:lblOffset val="100"/>
        <c:noMultiLvlLbl val="0"/>
      </c:catAx>
      <c:valAx>
        <c:axId val="53348032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9964979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21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5.9848052000000003</c:v>
                </c:pt>
                <c:pt idx="1">
                  <c:v>1.5340458000000001</c:v>
                </c:pt>
                <c:pt idx="2">
                  <c:v>0.71246959999999993</c:v>
                </c:pt>
                <c:pt idx="3">
                  <c:v>0.4749797</c:v>
                </c:pt>
                <c:pt idx="4">
                  <c:v>0.2374899</c:v>
                </c:pt>
              </c:numCache>
            </c:numRef>
          </c:val>
        </c:ser>
        <c:ser>
          <c:idx val="1"/>
          <c:order val="1"/>
          <c:tx>
            <c:strRef>
              <c:f>млрд!$A$7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bg2">
                    <a:lumMod val="90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млрд!$B$7:$F$7</c:f>
              <c:numCache>
                <c:formatCode>#,##0.0</c:formatCode>
                <c:ptCount val="5"/>
                <c:pt idx="0">
                  <c:v>3.4628972999999998</c:v>
                </c:pt>
                <c:pt idx="1">
                  <c:v>3.5131885</c:v>
                </c:pt>
                <c:pt idx="2">
                  <c:v>2.8360477999999998</c:v>
                </c:pt>
                <c:pt idx="3">
                  <c:v>3.031514</c:v>
                </c:pt>
                <c:pt idx="4">
                  <c:v>3.1018117999999997</c:v>
                </c:pt>
              </c:numCache>
            </c:numRef>
          </c:val>
        </c:ser>
        <c:ser>
          <c:idx val="2"/>
          <c:order val="2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5.7637419000000003</c:v>
                </c:pt>
                <c:pt idx="1">
                  <c:v>4.4921620999999998</c:v>
                </c:pt>
                <c:pt idx="2">
                  <c:v>2.0404075000000002</c:v>
                </c:pt>
                <c:pt idx="3">
                  <c:v>1.7008246</c:v>
                </c:pt>
                <c:pt idx="4">
                  <c:v>0.59870559999999995</c:v>
                </c:pt>
              </c:numCache>
            </c:numRef>
          </c:val>
        </c:ser>
        <c:ser>
          <c:idx val="3"/>
          <c:order val="3"/>
          <c:tx>
            <c:strRef>
              <c:f>млрд!$A$10</c:f>
              <c:strCache>
                <c:ptCount val="1"/>
                <c:pt idx="0">
                  <c:v>поступления от Фонда содействия реформированию ЖКХ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4"/>
              <c:layout>
                <c:manualLayout>
                  <c:x val="1.5499847976392632E-2"/>
                  <c:y val="-2.70672641092041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0.45023849999999999</c:v>
                </c:pt>
                <c:pt idx="1">
                  <c:v>1.0043576999999999</c:v>
                </c:pt>
                <c:pt idx="2">
                  <c:v>0.51848349999999999</c:v>
                </c:pt>
                <c:pt idx="3">
                  <c:v>0.89871250000000003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339776"/>
        <c:axId val="112540416"/>
        <c:axId val="0"/>
      </c:bar3DChart>
      <c:catAx>
        <c:axId val="123339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12540416"/>
        <c:crosses val="autoZero"/>
        <c:auto val="1"/>
        <c:lblAlgn val="ctr"/>
        <c:lblOffset val="100"/>
        <c:noMultiLvlLbl val="0"/>
      </c:catAx>
      <c:valAx>
        <c:axId val="112540416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233397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B95C6-2FF8-43F8-957E-8C9B44A3D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95660D5-50C0-457B-9F69-2908F6A3A681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 smtClean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  <a:endParaRPr lang="ru-RU" sz="2400" dirty="0">
            <a:solidFill>
              <a:srgbClr val="474343"/>
            </a:solidFill>
          </a:endParaRPr>
        </a:p>
      </dgm:t>
    </dgm:pt>
    <dgm:pt modelId="{E3EF3A58-EEA0-4666-9C9E-B9BD36AFD3DF}" type="parTrans" cxnId="{34C20668-4A88-4113-8CC9-9F920118DF6C}">
      <dgm:prSet/>
      <dgm:spPr/>
      <dgm:t>
        <a:bodyPr/>
        <a:lstStyle/>
        <a:p>
          <a:endParaRPr lang="ru-RU"/>
        </a:p>
      </dgm:t>
    </dgm:pt>
    <dgm:pt modelId="{9B4F7897-22A4-4D7E-8D7D-DB2EDE013FE6}" type="sibTrans" cxnId="{34C20668-4A88-4113-8CC9-9F920118DF6C}">
      <dgm:prSet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5AA0822-A3F1-4DA5-8BDE-45D34B1B4FB5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 smtClean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  <a:endParaRPr lang="ru-RU" sz="2400" dirty="0">
            <a:solidFill>
              <a:srgbClr val="474343"/>
            </a:solidFill>
          </a:endParaRPr>
        </a:p>
      </dgm:t>
    </dgm:pt>
    <dgm:pt modelId="{CDD49E21-4198-4FF0-B9B4-632E78D9B583}" type="parTrans" cxnId="{0B3F8A86-832C-4187-ADC5-CA870C1F4FA0}">
      <dgm:prSet/>
      <dgm:spPr/>
      <dgm:t>
        <a:bodyPr/>
        <a:lstStyle/>
        <a:p>
          <a:endParaRPr lang="ru-RU"/>
        </a:p>
      </dgm:t>
    </dgm:pt>
    <dgm:pt modelId="{AC41C428-EE42-47B3-8E55-C25BD25CA48D}" type="sibTrans" cxnId="{0B3F8A86-832C-4187-ADC5-CA870C1F4FA0}">
      <dgm:prSet/>
      <dgm:spPr/>
      <dgm:t>
        <a:bodyPr/>
        <a:lstStyle/>
        <a:p>
          <a:endParaRPr lang="ru-RU"/>
        </a:p>
      </dgm:t>
    </dgm:pt>
    <dgm:pt modelId="{2C250395-8D0F-4A51-914E-2EA588E4635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 smtClean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  <a:endParaRPr lang="ru-RU" sz="2400" dirty="0">
            <a:solidFill>
              <a:srgbClr val="474343"/>
            </a:solidFill>
          </a:endParaRPr>
        </a:p>
      </dgm:t>
    </dgm:pt>
    <dgm:pt modelId="{E26A2F83-5595-4E19-94D1-6330A18280EE}" type="parTrans" cxnId="{04F59660-CE6F-407D-9D0E-DC7BD49CDA64}">
      <dgm:prSet/>
      <dgm:spPr/>
      <dgm:t>
        <a:bodyPr/>
        <a:lstStyle/>
        <a:p>
          <a:endParaRPr lang="ru-RU"/>
        </a:p>
      </dgm:t>
    </dgm:pt>
    <dgm:pt modelId="{22543539-4891-4EE8-88CF-ABC4D6A0B391}" type="sibTrans" cxnId="{04F59660-CE6F-407D-9D0E-DC7BD49CDA64}">
      <dgm:prSet/>
      <dgm:spPr/>
      <dgm:t>
        <a:bodyPr/>
        <a:lstStyle/>
        <a:p>
          <a:endParaRPr lang="ru-RU"/>
        </a:p>
      </dgm:t>
    </dgm:pt>
    <dgm:pt modelId="{0283A296-534E-47A1-8E7D-62215FCAFC9C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 smtClean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  <a:endParaRPr lang="ru-RU" sz="2400" dirty="0">
            <a:solidFill>
              <a:srgbClr val="474343"/>
            </a:solidFill>
            <a:latin typeface="+mn-lt"/>
          </a:endParaRPr>
        </a:p>
      </dgm:t>
    </dgm:pt>
    <dgm:pt modelId="{66CC8D62-F92C-4EDA-B146-4335359C8E26}" type="parTrans" cxnId="{6095F17F-FD8E-49D5-A3AA-3FCE37CE049E}">
      <dgm:prSet/>
      <dgm:spPr/>
      <dgm:t>
        <a:bodyPr/>
        <a:lstStyle/>
        <a:p>
          <a:endParaRPr lang="ru-RU"/>
        </a:p>
      </dgm:t>
    </dgm:pt>
    <dgm:pt modelId="{73F21F56-E553-4438-9912-DFB8E4A8FE4A}" type="sibTrans" cxnId="{6095F17F-FD8E-49D5-A3AA-3FCE37CE049E}">
      <dgm:prSet/>
      <dgm:spPr/>
      <dgm:t>
        <a:bodyPr/>
        <a:lstStyle/>
        <a:p>
          <a:endParaRPr lang="ru-RU"/>
        </a:p>
      </dgm:t>
    </dgm:pt>
    <dgm:pt modelId="{6102E8F5-C194-4AC2-909A-6F467E4F98DD}" type="pres">
      <dgm:prSet presAssocID="{440B95C6-2FF8-43F8-957E-8C9B44A3DC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625FF7C-8235-4A2F-865B-06B566A7DD54}" type="pres">
      <dgm:prSet presAssocID="{440B95C6-2FF8-43F8-957E-8C9B44A3DCB8}" presName="Name1" presStyleCnt="0"/>
      <dgm:spPr/>
    </dgm:pt>
    <dgm:pt modelId="{4DC99C31-1D03-4259-A184-3D32BC1581B7}" type="pres">
      <dgm:prSet presAssocID="{440B95C6-2FF8-43F8-957E-8C9B44A3DCB8}" presName="cycle" presStyleCnt="0"/>
      <dgm:spPr/>
    </dgm:pt>
    <dgm:pt modelId="{8FED3438-3BFF-4B8C-9C3D-DF3B0EAA1CA5}" type="pres">
      <dgm:prSet presAssocID="{440B95C6-2FF8-43F8-957E-8C9B44A3DCB8}" presName="srcNode" presStyleLbl="node1" presStyleIdx="0" presStyleCnt="4"/>
      <dgm:spPr/>
    </dgm:pt>
    <dgm:pt modelId="{2CD34791-EA14-47B1-A1E8-682EC4D9E1B6}" type="pres">
      <dgm:prSet presAssocID="{440B95C6-2FF8-43F8-957E-8C9B44A3DCB8}" presName="conn" presStyleLbl="parChTrans1D2" presStyleIdx="0" presStyleCnt="1"/>
      <dgm:spPr/>
      <dgm:t>
        <a:bodyPr/>
        <a:lstStyle/>
        <a:p>
          <a:endParaRPr lang="ru-RU"/>
        </a:p>
      </dgm:t>
    </dgm:pt>
    <dgm:pt modelId="{71BF57A5-3ED7-481B-9D80-8D38BB1727BB}" type="pres">
      <dgm:prSet presAssocID="{440B95C6-2FF8-43F8-957E-8C9B44A3DCB8}" presName="extraNode" presStyleLbl="node1" presStyleIdx="0" presStyleCnt="4"/>
      <dgm:spPr/>
    </dgm:pt>
    <dgm:pt modelId="{4BD0D328-2345-4211-BE41-58A81E6F3350}" type="pres">
      <dgm:prSet presAssocID="{440B95C6-2FF8-43F8-957E-8C9B44A3DCB8}" presName="dstNode" presStyleLbl="node1" presStyleIdx="0" presStyleCnt="4"/>
      <dgm:spPr/>
    </dgm:pt>
    <dgm:pt modelId="{84A14E12-9897-4770-8ED0-303EFC1F0BFE}" type="pres">
      <dgm:prSet presAssocID="{295660D5-50C0-457B-9F69-2908F6A3A68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21F5E-50F0-4126-9060-C8FFC47963D6}" type="pres">
      <dgm:prSet presAssocID="{295660D5-50C0-457B-9F69-2908F6A3A681}" presName="accent_1" presStyleCnt="0"/>
      <dgm:spPr/>
    </dgm:pt>
    <dgm:pt modelId="{72DEF424-373E-4F13-96DB-14108CE10D59}" type="pres">
      <dgm:prSet presAssocID="{295660D5-50C0-457B-9F69-2908F6A3A681}" presName="accentRepeatNode" presStyleLbl="solidFgAcc1" presStyleIdx="0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254C753F-29B8-4802-8DA4-BF834F259FA4}" type="pres">
      <dgm:prSet presAssocID="{D5AA0822-A3F1-4DA5-8BDE-45D34B1B4FB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AC6EE-70F7-48FC-B2E2-F21BD8FBA521}" type="pres">
      <dgm:prSet presAssocID="{D5AA0822-A3F1-4DA5-8BDE-45D34B1B4FB5}" presName="accent_2" presStyleCnt="0"/>
      <dgm:spPr/>
    </dgm:pt>
    <dgm:pt modelId="{98A578EE-C0AB-4297-B8DB-C7BAA8EF41B7}" type="pres">
      <dgm:prSet presAssocID="{D5AA0822-A3F1-4DA5-8BDE-45D34B1B4FB5}" presName="accentRepeatNode" presStyleLbl="solidFgAcc1" presStyleIdx="1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1AC2927A-5C18-4111-A5E0-50C51598A0EC}" type="pres">
      <dgm:prSet presAssocID="{2C250395-8D0F-4A51-914E-2EA588E4635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74BB4-3060-466D-BA56-5940835D2050}" type="pres">
      <dgm:prSet presAssocID="{2C250395-8D0F-4A51-914E-2EA588E46356}" presName="accent_3" presStyleCnt="0"/>
      <dgm:spPr/>
    </dgm:pt>
    <dgm:pt modelId="{EBBEA12A-B6DC-4797-AE00-B33632D66F56}" type="pres">
      <dgm:prSet presAssocID="{2C250395-8D0F-4A51-914E-2EA588E46356}" presName="accentRepeatNode" presStyleLbl="solidFgAcc1" presStyleIdx="2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4C74B351-A755-4859-BBBD-947E043810A7}" type="pres">
      <dgm:prSet presAssocID="{0283A296-534E-47A1-8E7D-62215FCAFC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40A1D-BABC-433C-B9F4-EA070527CC4B}" type="pres">
      <dgm:prSet presAssocID="{0283A296-534E-47A1-8E7D-62215FCAFC9C}" presName="accent_4" presStyleCnt="0"/>
      <dgm:spPr/>
    </dgm:pt>
    <dgm:pt modelId="{6659AD73-16AC-44A1-99DE-878E5D9039D6}" type="pres">
      <dgm:prSet presAssocID="{0283A296-534E-47A1-8E7D-62215FCAFC9C}" presName="accentRepeatNode" presStyleLbl="solidFgAcc1" presStyleIdx="3" presStyleCnt="4"/>
      <dgm:spPr>
        <a:ln w="38100">
          <a:solidFill>
            <a:schemeClr val="accent3">
              <a:lumMod val="50000"/>
            </a:schemeClr>
          </a:solidFill>
        </a:ln>
      </dgm:spPr>
    </dgm:pt>
  </dgm:ptLst>
  <dgm:cxnLst>
    <dgm:cxn modelId="{79B6B861-720A-4BD4-AAD0-7D11F6D54E8C}" type="presOf" srcId="{0283A296-534E-47A1-8E7D-62215FCAFC9C}" destId="{4C74B351-A755-4859-BBBD-947E043810A7}" srcOrd="0" destOrd="0" presId="urn:microsoft.com/office/officeart/2008/layout/VerticalCurvedList"/>
    <dgm:cxn modelId="{04F59660-CE6F-407D-9D0E-DC7BD49CDA64}" srcId="{440B95C6-2FF8-43F8-957E-8C9B44A3DCB8}" destId="{2C250395-8D0F-4A51-914E-2EA588E46356}" srcOrd="2" destOrd="0" parTransId="{E26A2F83-5595-4E19-94D1-6330A18280EE}" sibTransId="{22543539-4891-4EE8-88CF-ABC4D6A0B391}"/>
    <dgm:cxn modelId="{36AB4B2A-44BB-455B-BD97-0FC73EC5C173}" type="presOf" srcId="{9B4F7897-22A4-4D7E-8D7D-DB2EDE013FE6}" destId="{2CD34791-EA14-47B1-A1E8-682EC4D9E1B6}" srcOrd="0" destOrd="0" presId="urn:microsoft.com/office/officeart/2008/layout/VerticalCurvedList"/>
    <dgm:cxn modelId="{D657DF98-3EE6-48CE-B0AA-0D59C68AFD76}" type="presOf" srcId="{2C250395-8D0F-4A51-914E-2EA588E46356}" destId="{1AC2927A-5C18-4111-A5E0-50C51598A0EC}" srcOrd="0" destOrd="0" presId="urn:microsoft.com/office/officeart/2008/layout/VerticalCurvedList"/>
    <dgm:cxn modelId="{AECCEBCE-2191-48EC-B647-D4959651E38A}" type="presOf" srcId="{295660D5-50C0-457B-9F69-2908F6A3A681}" destId="{84A14E12-9897-4770-8ED0-303EFC1F0BFE}" srcOrd="0" destOrd="0" presId="urn:microsoft.com/office/officeart/2008/layout/VerticalCurvedList"/>
    <dgm:cxn modelId="{34C20668-4A88-4113-8CC9-9F920118DF6C}" srcId="{440B95C6-2FF8-43F8-957E-8C9B44A3DCB8}" destId="{295660D5-50C0-457B-9F69-2908F6A3A681}" srcOrd="0" destOrd="0" parTransId="{E3EF3A58-EEA0-4666-9C9E-B9BD36AFD3DF}" sibTransId="{9B4F7897-22A4-4D7E-8D7D-DB2EDE013FE6}"/>
    <dgm:cxn modelId="{0B3F8A86-832C-4187-ADC5-CA870C1F4FA0}" srcId="{440B95C6-2FF8-43F8-957E-8C9B44A3DCB8}" destId="{D5AA0822-A3F1-4DA5-8BDE-45D34B1B4FB5}" srcOrd="1" destOrd="0" parTransId="{CDD49E21-4198-4FF0-B9B4-632E78D9B583}" sibTransId="{AC41C428-EE42-47B3-8E55-C25BD25CA48D}"/>
    <dgm:cxn modelId="{715F2EFD-4B87-4613-B144-3CC7616E1371}" type="presOf" srcId="{440B95C6-2FF8-43F8-957E-8C9B44A3DCB8}" destId="{6102E8F5-C194-4AC2-909A-6F467E4F98DD}" srcOrd="0" destOrd="0" presId="urn:microsoft.com/office/officeart/2008/layout/VerticalCurvedList"/>
    <dgm:cxn modelId="{45A8B995-CC4F-43E6-8070-E7A8C3DC2EE9}" type="presOf" srcId="{D5AA0822-A3F1-4DA5-8BDE-45D34B1B4FB5}" destId="{254C753F-29B8-4802-8DA4-BF834F259FA4}" srcOrd="0" destOrd="0" presId="urn:microsoft.com/office/officeart/2008/layout/VerticalCurvedList"/>
    <dgm:cxn modelId="{6095F17F-FD8E-49D5-A3AA-3FCE37CE049E}" srcId="{440B95C6-2FF8-43F8-957E-8C9B44A3DCB8}" destId="{0283A296-534E-47A1-8E7D-62215FCAFC9C}" srcOrd="3" destOrd="0" parTransId="{66CC8D62-F92C-4EDA-B146-4335359C8E26}" sibTransId="{73F21F56-E553-4438-9912-DFB8E4A8FE4A}"/>
    <dgm:cxn modelId="{DEFC5EB4-CC6B-4145-93B5-B32ADD7FD290}" type="presParOf" srcId="{6102E8F5-C194-4AC2-909A-6F467E4F98DD}" destId="{5625FF7C-8235-4A2F-865B-06B566A7DD54}" srcOrd="0" destOrd="0" presId="urn:microsoft.com/office/officeart/2008/layout/VerticalCurvedList"/>
    <dgm:cxn modelId="{7F38AA58-ECB8-4B44-AAD8-315D2C796722}" type="presParOf" srcId="{5625FF7C-8235-4A2F-865B-06B566A7DD54}" destId="{4DC99C31-1D03-4259-A184-3D32BC1581B7}" srcOrd="0" destOrd="0" presId="urn:microsoft.com/office/officeart/2008/layout/VerticalCurvedList"/>
    <dgm:cxn modelId="{FEB77795-761F-4189-8438-D5EEA108AFF7}" type="presParOf" srcId="{4DC99C31-1D03-4259-A184-3D32BC1581B7}" destId="{8FED3438-3BFF-4B8C-9C3D-DF3B0EAA1CA5}" srcOrd="0" destOrd="0" presId="urn:microsoft.com/office/officeart/2008/layout/VerticalCurvedList"/>
    <dgm:cxn modelId="{105DAEC2-DF21-4DBD-B093-437DD85312C4}" type="presParOf" srcId="{4DC99C31-1D03-4259-A184-3D32BC1581B7}" destId="{2CD34791-EA14-47B1-A1E8-682EC4D9E1B6}" srcOrd="1" destOrd="0" presId="urn:microsoft.com/office/officeart/2008/layout/VerticalCurvedList"/>
    <dgm:cxn modelId="{6E2D0200-CA4D-43C5-A8E7-5B3E1F181220}" type="presParOf" srcId="{4DC99C31-1D03-4259-A184-3D32BC1581B7}" destId="{71BF57A5-3ED7-481B-9D80-8D38BB1727BB}" srcOrd="2" destOrd="0" presId="urn:microsoft.com/office/officeart/2008/layout/VerticalCurvedList"/>
    <dgm:cxn modelId="{38713B95-AF0C-44B5-8E72-007BFBE0B594}" type="presParOf" srcId="{4DC99C31-1D03-4259-A184-3D32BC1581B7}" destId="{4BD0D328-2345-4211-BE41-58A81E6F3350}" srcOrd="3" destOrd="0" presId="urn:microsoft.com/office/officeart/2008/layout/VerticalCurvedList"/>
    <dgm:cxn modelId="{E9B9DA21-7A1D-4BB6-B182-8EFE24459170}" type="presParOf" srcId="{5625FF7C-8235-4A2F-865B-06B566A7DD54}" destId="{84A14E12-9897-4770-8ED0-303EFC1F0BFE}" srcOrd="1" destOrd="0" presId="urn:microsoft.com/office/officeart/2008/layout/VerticalCurvedList"/>
    <dgm:cxn modelId="{8BB46F28-49EB-41ED-9C4E-A52B0781A024}" type="presParOf" srcId="{5625FF7C-8235-4A2F-865B-06B566A7DD54}" destId="{26F21F5E-50F0-4126-9060-C8FFC47963D6}" srcOrd="2" destOrd="0" presId="urn:microsoft.com/office/officeart/2008/layout/VerticalCurvedList"/>
    <dgm:cxn modelId="{13EC4014-E297-4B38-ACEF-4B4BFE29D4E9}" type="presParOf" srcId="{26F21F5E-50F0-4126-9060-C8FFC47963D6}" destId="{72DEF424-373E-4F13-96DB-14108CE10D59}" srcOrd="0" destOrd="0" presId="urn:microsoft.com/office/officeart/2008/layout/VerticalCurvedList"/>
    <dgm:cxn modelId="{75D61B1E-4D40-47DC-94B3-61BD73F34C45}" type="presParOf" srcId="{5625FF7C-8235-4A2F-865B-06B566A7DD54}" destId="{254C753F-29B8-4802-8DA4-BF834F259FA4}" srcOrd="3" destOrd="0" presId="urn:microsoft.com/office/officeart/2008/layout/VerticalCurvedList"/>
    <dgm:cxn modelId="{6D191563-9478-4479-9CA4-30C80C1EE2EC}" type="presParOf" srcId="{5625FF7C-8235-4A2F-865B-06B566A7DD54}" destId="{C7EAC6EE-70F7-48FC-B2E2-F21BD8FBA521}" srcOrd="4" destOrd="0" presId="urn:microsoft.com/office/officeart/2008/layout/VerticalCurvedList"/>
    <dgm:cxn modelId="{55B07197-DF25-4F2D-94BB-F0328E7C965B}" type="presParOf" srcId="{C7EAC6EE-70F7-48FC-B2E2-F21BD8FBA521}" destId="{98A578EE-C0AB-4297-B8DB-C7BAA8EF41B7}" srcOrd="0" destOrd="0" presId="urn:microsoft.com/office/officeart/2008/layout/VerticalCurvedList"/>
    <dgm:cxn modelId="{FF80FBA6-A44D-4A74-9CFE-A78C202C3E35}" type="presParOf" srcId="{5625FF7C-8235-4A2F-865B-06B566A7DD54}" destId="{1AC2927A-5C18-4111-A5E0-50C51598A0EC}" srcOrd="5" destOrd="0" presId="urn:microsoft.com/office/officeart/2008/layout/VerticalCurvedList"/>
    <dgm:cxn modelId="{CC4E538A-C18B-415C-BE5F-21B99F16CD8C}" type="presParOf" srcId="{5625FF7C-8235-4A2F-865B-06B566A7DD54}" destId="{17374BB4-3060-466D-BA56-5940835D2050}" srcOrd="6" destOrd="0" presId="urn:microsoft.com/office/officeart/2008/layout/VerticalCurvedList"/>
    <dgm:cxn modelId="{B0810ED1-0892-485F-8444-8507DD0C108A}" type="presParOf" srcId="{17374BB4-3060-466D-BA56-5940835D2050}" destId="{EBBEA12A-B6DC-4797-AE00-B33632D66F56}" srcOrd="0" destOrd="0" presId="urn:microsoft.com/office/officeart/2008/layout/VerticalCurvedList"/>
    <dgm:cxn modelId="{D9C5F019-D828-42D6-B560-B2D7D4684D03}" type="presParOf" srcId="{5625FF7C-8235-4A2F-865B-06B566A7DD54}" destId="{4C74B351-A755-4859-BBBD-947E043810A7}" srcOrd="7" destOrd="0" presId="urn:microsoft.com/office/officeart/2008/layout/VerticalCurvedList"/>
    <dgm:cxn modelId="{E740D115-1CB4-41F0-9E09-FEB72923D4B5}" type="presParOf" srcId="{5625FF7C-8235-4A2F-865B-06B566A7DD54}" destId="{09140A1D-BABC-433C-B9F4-EA070527CC4B}" srcOrd="8" destOrd="0" presId="urn:microsoft.com/office/officeart/2008/layout/VerticalCurvedList"/>
    <dgm:cxn modelId="{0F90D29D-B9C2-4B74-B7C7-E84195916494}" type="presParOf" srcId="{09140A1D-BABC-433C-B9F4-EA070527CC4B}" destId="{6659AD73-16AC-44A1-99DE-878E5D9039D6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7DD8CE-CB4D-4A2B-9E75-FA0D01EC1B68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1B38B35-481B-41FC-AC94-213BCEDA16C3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C18103C8-E097-46CE-BBFE-AB11FEC5AD6A}" type="presOf" srcId="{57528B99-E608-4D43-8BCB-8B2813661BEC}" destId="{D85F1854-E5F6-41B9-9EFC-2FE85720D240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7288CA7-9DFE-4E53-B2EC-8E661ADA8ACD}" type="presOf" srcId="{D9952A6E-51E9-46F5-AA97-003063CFD45C}" destId="{1EB1F125-C213-44F7-995F-770C58E2B83A}" srcOrd="0" destOrd="0" presId="urn:microsoft.com/office/officeart/2009/3/layout/StepUpProcess"/>
    <dgm:cxn modelId="{B5E9386F-7844-4FD6-82AF-2C727C0B9F00}" type="presOf" srcId="{8E853283-DE9F-4575-91B5-50D13E09A129}" destId="{3E7CE4A3-BB67-4B35-8CCE-1A31A01EBFCA}" srcOrd="0" destOrd="0" presId="urn:microsoft.com/office/officeart/2009/3/layout/StepUpProcess"/>
    <dgm:cxn modelId="{D5F59864-052A-4E70-BE79-B976AD372CB9}" type="presParOf" srcId="{59E6176D-A2F1-45D4-A790-2A9C57E110E9}" destId="{F3801B51-3C8A-4144-9300-DD4FFF871AEC}" srcOrd="0" destOrd="0" presId="urn:microsoft.com/office/officeart/2009/3/layout/StepUpProcess"/>
    <dgm:cxn modelId="{6E9B1B45-F42C-498F-9242-5FD1EDEE3BF2}" type="presParOf" srcId="{F3801B51-3C8A-4144-9300-DD4FFF871AEC}" destId="{0F98B4A9-900D-4D3A-917D-1B448D3EABEF}" srcOrd="0" destOrd="0" presId="urn:microsoft.com/office/officeart/2009/3/layout/StepUpProcess"/>
    <dgm:cxn modelId="{12663830-511E-4193-9974-8FD2474AAFF1}" type="presParOf" srcId="{F3801B51-3C8A-4144-9300-DD4FFF871AEC}" destId="{3E7CE4A3-BB67-4B35-8CCE-1A31A01EBFCA}" srcOrd="1" destOrd="0" presId="urn:microsoft.com/office/officeart/2009/3/layout/StepUpProcess"/>
    <dgm:cxn modelId="{783F9F56-F835-44BE-9A2C-191D766473FD}" type="presParOf" srcId="{F3801B51-3C8A-4144-9300-DD4FFF871AEC}" destId="{EFED36D8-9297-439E-8833-47CB3FCF921F}" srcOrd="2" destOrd="0" presId="urn:microsoft.com/office/officeart/2009/3/layout/StepUpProcess"/>
    <dgm:cxn modelId="{F0699589-5FB0-4524-8BDC-934890C368B7}" type="presParOf" srcId="{59E6176D-A2F1-45D4-A790-2A9C57E110E9}" destId="{FC89241E-0F22-4FEE-A867-166C8B8B31E1}" srcOrd="1" destOrd="0" presId="urn:microsoft.com/office/officeart/2009/3/layout/StepUpProcess"/>
    <dgm:cxn modelId="{7AD8A1A7-B332-4D50-8DC4-BDBC6B7573CB}" type="presParOf" srcId="{FC89241E-0F22-4FEE-A867-166C8B8B31E1}" destId="{652BFF31-ADA5-4A5F-AC0B-C11DAA825A46}" srcOrd="0" destOrd="0" presId="urn:microsoft.com/office/officeart/2009/3/layout/StepUpProcess"/>
    <dgm:cxn modelId="{7B9B7F3E-CAD7-4904-8B29-0A2CE0E6DE9A}" type="presParOf" srcId="{59E6176D-A2F1-45D4-A790-2A9C57E110E9}" destId="{56C143B6-1C15-4DE4-9866-D697EF85A06B}" srcOrd="2" destOrd="0" presId="urn:microsoft.com/office/officeart/2009/3/layout/StepUpProcess"/>
    <dgm:cxn modelId="{F7FBE738-B96A-4180-AFDD-AA04FA6573C3}" type="presParOf" srcId="{56C143B6-1C15-4DE4-9866-D697EF85A06B}" destId="{39FB82EE-FE53-4555-9BD1-160163DEE653}" srcOrd="0" destOrd="0" presId="urn:microsoft.com/office/officeart/2009/3/layout/StepUpProcess"/>
    <dgm:cxn modelId="{64BBA209-CB05-4195-A99C-669106157A39}" type="presParOf" srcId="{56C143B6-1C15-4DE4-9866-D697EF85A06B}" destId="{2AF64C49-9E45-4F3C-9BA6-D0A64ABAC6D7}" srcOrd="1" destOrd="0" presId="urn:microsoft.com/office/officeart/2009/3/layout/StepUpProcess"/>
    <dgm:cxn modelId="{31AEF350-F92A-41FA-9D6A-656396ABDDB9}" type="presParOf" srcId="{56C143B6-1C15-4DE4-9866-D697EF85A06B}" destId="{F3595227-F50B-4095-B7BC-B5F16E06E7FC}" srcOrd="2" destOrd="0" presId="urn:microsoft.com/office/officeart/2009/3/layout/StepUpProcess"/>
    <dgm:cxn modelId="{F9D98B9E-4D24-4B12-B457-48FBA6A49B9A}" type="presParOf" srcId="{59E6176D-A2F1-45D4-A790-2A9C57E110E9}" destId="{E4C63162-EC8F-4014-89C2-1C168EB4B320}" srcOrd="3" destOrd="0" presId="urn:microsoft.com/office/officeart/2009/3/layout/StepUpProcess"/>
    <dgm:cxn modelId="{038E230B-4147-4367-9C45-76B96B8C2869}" type="presParOf" srcId="{E4C63162-EC8F-4014-89C2-1C168EB4B320}" destId="{A6B68433-B7F7-4B95-90BC-BDD2D3550D71}" srcOrd="0" destOrd="0" presId="urn:microsoft.com/office/officeart/2009/3/layout/StepUpProcess"/>
    <dgm:cxn modelId="{687CB50F-2296-4DE3-B6A9-232B6B323D98}" type="presParOf" srcId="{59E6176D-A2F1-45D4-A790-2A9C57E110E9}" destId="{47CE394F-B1AB-4A59-BC63-5BB603E54DA5}" srcOrd="4" destOrd="0" presId="urn:microsoft.com/office/officeart/2009/3/layout/StepUpProcess"/>
    <dgm:cxn modelId="{44B507E1-4BBE-4BDF-9DB5-14C762147D79}" type="presParOf" srcId="{47CE394F-B1AB-4A59-BC63-5BB603E54DA5}" destId="{FCEC2791-FE35-4FC7-8A1F-D2E37EC5EF35}" srcOrd="0" destOrd="0" presId="urn:microsoft.com/office/officeart/2009/3/layout/StepUpProcess"/>
    <dgm:cxn modelId="{6FA6DDEF-A5DF-4E5F-B469-28C64D012D46}" type="presParOf" srcId="{47CE394F-B1AB-4A59-BC63-5BB603E54DA5}" destId="{D85F1854-E5F6-41B9-9EFC-2FE85720D240}" srcOrd="1" destOrd="0" presId="urn:microsoft.com/office/officeart/2009/3/layout/StepUpProcess"/>
    <dgm:cxn modelId="{1A06AE89-FC41-4D06-A990-8F427740FAFA}" type="presParOf" srcId="{47CE394F-B1AB-4A59-BC63-5BB603E54DA5}" destId="{CFD3CF80-B4CD-40C7-9A31-0B7539CC2751}" srcOrd="2" destOrd="0" presId="urn:microsoft.com/office/officeart/2009/3/layout/StepUpProcess"/>
    <dgm:cxn modelId="{477331B2-CCDC-4A78-82EB-4292F7D90251}" type="presParOf" srcId="{59E6176D-A2F1-45D4-A790-2A9C57E110E9}" destId="{34A38246-BECB-4200-B1D8-2BBD9FFC0E31}" srcOrd="5" destOrd="0" presId="urn:microsoft.com/office/officeart/2009/3/layout/StepUpProcess"/>
    <dgm:cxn modelId="{54FF6CF8-9165-425A-B5E8-E95F736C3810}" type="presParOf" srcId="{34A38246-BECB-4200-B1D8-2BBD9FFC0E31}" destId="{00863FDF-6092-4FB3-B4A3-016D61185CF2}" srcOrd="0" destOrd="0" presId="urn:microsoft.com/office/officeart/2009/3/layout/StepUpProcess"/>
    <dgm:cxn modelId="{2A30F8C2-3944-41A6-BA73-6727F23CCFDA}" type="presParOf" srcId="{59E6176D-A2F1-45D4-A790-2A9C57E110E9}" destId="{B6275954-390C-4373-9A48-2CA3F28F5808}" srcOrd="6" destOrd="0" presId="urn:microsoft.com/office/officeart/2009/3/layout/StepUpProcess"/>
    <dgm:cxn modelId="{11020551-73FD-4FC0-8FEE-467D30F2F480}" type="presParOf" srcId="{B6275954-390C-4373-9A48-2CA3F28F5808}" destId="{58BF2D5C-5BA9-407A-8A9B-C40257F52DE5}" srcOrd="0" destOrd="0" presId="urn:microsoft.com/office/officeart/2009/3/layout/StepUpProcess"/>
    <dgm:cxn modelId="{B81E577A-A2CB-4990-94FA-CDCE1E98A7DF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 smtClean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 smtClean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 smtClean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 smtClean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4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  <dgm:t>
        <a:bodyPr/>
        <a:lstStyle/>
        <a:p>
          <a:endParaRPr lang="ru-RU"/>
        </a:p>
      </dgm:t>
    </dgm:pt>
    <dgm:pt modelId="{CA3F3228-3599-4742-B104-F729E85ACA90}" type="pres">
      <dgm:prSet presAssocID="{5EEC0A97-5585-4474-9E7F-DA482FC59478}" presName="extraNode" presStyleLbl="node1" presStyleIdx="0" presStyleCnt="4"/>
      <dgm:spPr/>
    </dgm:pt>
    <dgm:pt modelId="{BDCE9C75-6B1E-471F-B9AF-E68DC9A38817}" type="pres">
      <dgm:prSet presAssocID="{5EEC0A97-5585-4474-9E7F-DA482FC59478}" presName="dstNode" presStyleLbl="node1" presStyleIdx="0" presStyleCnt="4"/>
      <dgm:spPr/>
    </dgm:pt>
    <dgm:pt modelId="{9B419F7B-0E29-4837-A139-F73F32B02462}" type="pres">
      <dgm:prSet presAssocID="{8FCAFD37-AD26-47A8-81D3-2E5FB496B309}" presName="text_1" presStyleLbl="node1" presStyleIdx="0" presStyleCnt="4" custLinFactNeighborX="-1248" custLinFactNeighborY="-12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4" custScaleX="118833" custScaleY="109122" custLinFactNeighborX="-8394" custLinFactNeighborY="-10126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4" custLinFactNeighborX="-442" custLinFactNeighborY="-10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4" custScaleX="118833" custScaleY="109122" custLinFactNeighborX="-2772" custLinFactNeighborY="-860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4" custLinFactNeighborX="-442" custLinFactNeighborY="7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4" custScaleX="118833" custScaleY="109122" custLinFactNeighborX="-2772" custLinFactNeighborY="6267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4" custLinFactNeighborX="-1248" custLinFactNeighborY="9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4" custScaleX="118833" custScaleY="109122" custLinFactNeighborX="-8394" custLinFactNeighborY="7558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</dgm:ptLst>
  <dgm:cxnLst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84461A17-6DA9-4DF8-A8BA-13DDF4764813}" type="presOf" srcId="{4B808550-F9E1-4C6A-94B9-DF7E7BE345D2}" destId="{4EDC28E9-A35A-484E-B3F3-DF3AEFAF1776}" srcOrd="0" destOrd="0" presId="urn:microsoft.com/office/officeart/2008/layout/VerticalCurvedList"/>
    <dgm:cxn modelId="{59507780-9EC9-4654-8F7F-CB011FCF289E}" type="presOf" srcId="{4593FCC2-6F03-40E1-AB05-E533CC4D0D80}" destId="{6054B92C-E3AA-49CB-BF9F-DCC6DE3ADE02}" srcOrd="0" destOrd="0" presId="urn:microsoft.com/office/officeart/2008/layout/VerticalCurvedList"/>
    <dgm:cxn modelId="{AF96080E-25DF-412A-96E3-B58544871CFE}" type="presOf" srcId="{C38F5AC5-DFB9-4509-A22E-D9CA19EFD33C}" destId="{AB911214-1412-44E6-97B7-B135980325F2}" srcOrd="0" destOrd="0" presId="urn:microsoft.com/office/officeart/2008/layout/VerticalCurvedList"/>
    <dgm:cxn modelId="{426BA310-9EEE-468A-B29B-C85CD6466EFF}" type="presOf" srcId="{8FCAFD37-AD26-47A8-81D3-2E5FB496B309}" destId="{9B419F7B-0E29-4837-A139-F73F32B02462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8112B5E8-6DEA-4A25-9224-B100C912D699}" type="presOf" srcId="{5EEC0A97-5585-4474-9E7F-DA482FC59478}" destId="{0A1A7CE6-5F64-4652-8374-824FEF2E0A45}" srcOrd="0" destOrd="0" presId="urn:microsoft.com/office/officeart/2008/layout/VerticalCurvedList"/>
    <dgm:cxn modelId="{050B2165-E346-43C2-8867-890AFD2C700B}" type="presOf" srcId="{CBF8B448-AE06-4F1D-B556-91D30DFBC592}" destId="{F9A2B237-724F-40B4-8EB7-33ABE366F6E3}" srcOrd="0" destOrd="0" presId="urn:microsoft.com/office/officeart/2008/layout/VerticalCurvedList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6C9BAA95-203E-4758-A097-17F02FE6001D}" type="presParOf" srcId="{0A1A7CE6-5F64-4652-8374-824FEF2E0A45}" destId="{16B44136-C436-4867-980A-43DAC0C517CA}" srcOrd="0" destOrd="0" presId="urn:microsoft.com/office/officeart/2008/layout/VerticalCurvedList"/>
    <dgm:cxn modelId="{52CC595A-0E1D-4BF2-882F-8997C4C15C35}" type="presParOf" srcId="{16B44136-C436-4867-980A-43DAC0C517CA}" destId="{717E9CBB-539A-4770-B2EF-BA5E80742F4F}" srcOrd="0" destOrd="0" presId="urn:microsoft.com/office/officeart/2008/layout/VerticalCurvedList"/>
    <dgm:cxn modelId="{A6C1C83A-D3DE-4A09-8389-96121984168E}" type="presParOf" srcId="{717E9CBB-539A-4770-B2EF-BA5E80742F4F}" destId="{A9F34A93-89A5-4960-81C9-CB07780B8CB6}" srcOrd="0" destOrd="0" presId="urn:microsoft.com/office/officeart/2008/layout/VerticalCurvedList"/>
    <dgm:cxn modelId="{A3A5ACF5-D0D7-417F-A104-3B3A483CCA43}" type="presParOf" srcId="{717E9CBB-539A-4770-B2EF-BA5E80742F4F}" destId="{4EDC28E9-A35A-484E-B3F3-DF3AEFAF1776}" srcOrd="1" destOrd="0" presId="urn:microsoft.com/office/officeart/2008/layout/VerticalCurvedList"/>
    <dgm:cxn modelId="{E211D8A1-CEC5-4EFF-991B-2C5C9F387F93}" type="presParOf" srcId="{717E9CBB-539A-4770-B2EF-BA5E80742F4F}" destId="{CA3F3228-3599-4742-B104-F729E85ACA90}" srcOrd="2" destOrd="0" presId="urn:microsoft.com/office/officeart/2008/layout/VerticalCurvedList"/>
    <dgm:cxn modelId="{BCC8A45B-8A37-4285-9D26-95DE5E796F64}" type="presParOf" srcId="{717E9CBB-539A-4770-B2EF-BA5E80742F4F}" destId="{BDCE9C75-6B1E-471F-B9AF-E68DC9A38817}" srcOrd="3" destOrd="0" presId="urn:microsoft.com/office/officeart/2008/layout/VerticalCurvedList"/>
    <dgm:cxn modelId="{A05FFD52-52E4-4020-8FA4-9C316B977FDE}" type="presParOf" srcId="{16B44136-C436-4867-980A-43DAC0C517CA}" destId="{9B419F7B-0E29-4837-A139-F73F32B02462}" srcOrd="1" destOrd="0" presId="urn:microsoft.com/office/officeart/2008/layout/VerticalCurvedList"/>
    <dgm:cxn modelId="{649FFC9A-60CB-4811-BBF2-3C1DF1229928}" type="presParOf" srcId="{16B44136-C436-4867-980A-43DAC0C517CA}" destId="{175DDFF4-8440-4505-BBA0-CC3453422666}" srcOrd="2" destOrd="0" presId="urn:microsoft.com/office/officeart/2008/layout/VerticalCurvedList"/>
    <dgm:cxn modelId="{EBA8DF9F-807A-41C0-B8D8-E33AF645E1AC}" type="presParOf" srcId="{175DDFF4-8440-4505-BBA0-CC3453422666}" destId="{4E53794A-6DAD-4E6F-AA51-FC167C715F2E}" srcOrd="0" destOrd="0" presId="urn:microsoft.com/office/officeart/2008/layout/VerticalCurvedList"/>
    <dgm:cxn modelId="{AA6CA157-7F49-4B4F-A089-C52038286030}" type="presParOf" srcId="{16B44136-C436-4867-980A-43DAC0C517CA}" destId="{6054B92C-E3AA-49CB-BF9F-DCC6DE3ADE02}" srcOrd="3" destOrd="0" presId="urn:microsoft.com/office/officeart/2008/layout/VerticalCurvedList"/>
    <dgm:cxn modelId="{7C6A5E0A-17CE-4B00-A0BE-45DC31C57470}" type="presParOf" srcId="{16B44136-C436-4867-980A-43DAC0C517CA}" destId="{FCF609FB-86FE-48B1-93ED-9615BF8B772C}" srcOrd="4" destOrd="0" presId="urn:microsoft.com/office/officeart/2008/layout/VerticalCurvedList"/>
    <dgm:cxn modelId="{63459706-68D3-49C4-90FE-BF3C2490C55A}" type="presParOf" srcId="{FCF609FB-86FE-48B1-93ED-9615BF8B772C}" destId="{001A828D-BA8C-4570-9BEF-C1391588FA46}" srcOrd="0" destOrd="0" presId="urn:microsoft.com/office/officeart/2008/layout/VerticalCurvedList"/>
    <dgm:cxn modelId="{5456E26D-4DAE-431B-8A31-80F0B81D1A11}" type="presParOf" srcId="{16B44136-C436-4867-980A-43DAC0C517CA}" destId="{AB911214-1412-44E6-97B7-B135980325F2}" srcOrd="5" destOrd="0" presId="urn:microsoft.com/office/officeart/2008/layout/VerticalCurvedList"/>
    <dgm:cxn modelId="{62FD3154-459D-4739-B7EE-93DA306728DD}" type="presParOf" srcId="{16B44136-C436-4867-980A-43DAC0C517CA}" destId="{803E66E8-2003-4603-8133-2EBD84AA085D}" srcOrd="6" destOrd="0" presId="urn:microsoft.com/office/officeart/2008/layout/VerticalCurvedList"/>
    <dgm:cxn modelId="{69970193-15AD-442D-800F-FD93066043AF}" type="presParOf" srcId="{803E66E8-2003-4603-8133-2EBD84AA085D}" destId="{573D6AA8-EE03-46B4-851E-EC8AEF11A324}" srcOrd="0" destOrd="0" presId="urn:microsoft.com/office/officeart/2008/layout/VerticalCurvedList"/>
    <dgm:cxn modelId="{5E468DCD-2115-4764-A0C9-A5EA28690C07}" type="presParOf" srcId="{16B44136-C436-4867-980A-43DAC0C517CA}" destId="{F9A2B237-724F-40B4-8EB7-33ABE366F6E3}" srcOrd="7" destOrd="0" presId="urn:microsoft.com/office/officeart/2008/layout/VerticalCurvedList"/>
    <dgm:cxn modelId="{C75D2F06-824A-4B47-9998-690D935AE8ED}" type="presParOf" srcId="{16B44136-C436-4867-980A-43DAC0C517CA}" destId="{5C07C235-BE43-4D2C-842B-DD08A1CD4508}" srcOrd="8" destOrd="0" presId="urn:microsoft.com/office/officeart/2008/layout/VerticalCurvedList"/>
    <dgm:cxn modelId="{F029975F-3C1C-4FD5-90CC-52ADBC802DD1}" type="presParOf" srcId="{5C07C235-BE43-4D2C-842B-DD08A1CD4508}" destId="{3CC04E6F-F693-473A-9480-FAF6218496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многодетные семьи</a:t>
          </a:r>
          <a:endParaRPr lang="ru-RU" dirty="0">
            <a:solidFill>
              <a:srgbClr val="494545"/>
            </a:solidFill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семьи одиноких матерей</a:t>
          </a:r>
          <a:endParaRPr lang="ru-RU" dirty="0">
            <a:solidFill>
              <a:srgbClr val="494545"/>
            </a:solidFill>
          </a:endParaRP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семьи, имеющие в своем составе получателей пенсий по потери кормильца</a:t>
          </a:r>
          <a:endParaRPr lang="ru-RU" dirty="0">
            <a:solidFill>
              <a:srgbClr val="494545"/>
            </a:solidFill>
          </a:endParaRP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одиноко проживающие пенсионеры</a:t>
          </a:r>
          <a:endParaRPr lang="ru-RU" dirty="0">
            <a:solidFill>
              <a:srgbClr val="494545"/>
            </a:solidFill>
          </a:endParaRP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494545"/>
              </a:solidFill>
            </a:rPr>
            <a:t>семьи, имеющие в своем составе детей-инвалидов</a:t>
          </a:r>
          <a:endParaRPr lang="ru-RU" dirty="0">
            <a:solidFill>
              <a:srgbClr val="494545"/>
            </a:solidFill>
          </a:endParaRP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8D69CBA9-9536-45B6-BDDB-C96FE462E6BD}" type="presOf" srcId="{507954F7-93DF-462E-B929-102B3B343C03}" destId="{D846726A-E631-40D2-951C-50EB09DF9818}" srcOrd="0" destOrd="0" presId="urn:microsoft.com/office/officeart/2005/8/layout/chevron2"/>
    <dgm:cxn modelId="{6D34C6CA-508B-4B4C-8FCF-A806C27C50CF}" type="presOf" srcId="{B9A48880-4984-4858-92F2-C38D659A6F11}" destId="{3592BB21-7A9F-43DF-8A3D-BFDBC866B1D8}" srcOrd="0" destOrd="0" presId="urn:microsoft.com/office/officeart/2005/8/layout/chevron2"/>
    <dgm:cxn modelId="{CC38C1FB-2E66-492D-887D-E00B180BD76E}" type="presOf" srcId="{10FD7BE8-B274-4BDF-808B-4612884E16EF}" destId="{499C7D28-433D-42DA-956C-43611CA8A97E}" srcOrd="0" destOrd="0" presId="urn:microsoft.com/office/officeart/2005/8/layout/chevron2"/>
    <dgm:cxn modelId="{731E3FF4-86AB-4E25-9725-9D3BF0D799F5}" type="presOf" srcId="{8D405251-E712-41B7-A8EE-A1B185D322AD}" destId="{11C6DC8C-E550-49B0-A867-FAC0390739C4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6C8B71CE-C876-458D-B72E-2CB50241BC98}" type="presOf" srcId="{982004FB-623B-4E1A-8F11-0F5B88A3D2A5}" destId="{4A646B63-A71B-4D11-872A-0F7FAA969745}" srcOrd="0" destOrd="0" presId="urn:microsoft.com/office/officeart/2005/8/layout/chevron2"/>
    <dgm:cxn modelId="{85491EF9-90B8-4CDD-BCCB-5E4877DCC4FC}" type="presOf" srcId="{9DD83FF4-1EA4-4C71-B0F9-56DB705B5214}" destId="{FEC8ABDA-7428-4396-9033-DE7CA1EBC857}" srcOrd="0" destOrd="0" presId="urn:microsoft.com/office/officeart/2005/8/layout/chevron2"/>
    <dgm:cxn modelId="{77EB37E5-38EF-43EE-9EDD-2F4C0226B0C1}" type="presOf" srcId="{778BF3AA-9928-42F2-BC3D-23422361A372}" destId="{265B68A7-C829-49FC-BD19-C5B6BD74B06D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7039815C-B459-44AD-813A-7C923D4E157B}" type="presOf" srcId="{173C445B-43DF-41E1-AD78-638FC5DD16E8}" destId="{7CB85A0C-4C16-4E6E-ABE5-0A29B01B5DAE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CCB55523-FD95-47A1-AA82-3D5C03AFC5AD}" type="presOf" srcId="{976D5580-9F95-40AD-A769-B3CDEF41E43C}" destId="{10ED6CD1-A407-4C77-8E07-382F394AE98F}" srcOrd="0" destOrd="0" presId="urn:microsoft.com/office/officeart/2005/8/layout/chevron2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A6E7A59-7B99-4643-9C35-E4DE9AB04658}" type="presOf" srcId="{8C058D7D-814F-47C7-A39B-2CA92328FAE1}" destId="{8E63B8CE-E9B4-4B64-A059-AE603116C562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57AB761E-8BB9-4D35-B3B9-6D3B3EC28FE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C517A6E1-E93D-47B4-A6C6-4D128E3A44FF}" type="presParOf" srcId="{8E63B8CE-E9B4-4B64-A059-AE603116C562}" destId="{8D63EC5C-2F49-4C68-BDA7-957D5E8B4251}" srcOrd="0" destOrd="0" presId="urn:microsoft.com/office/officeart/2005/8/layout/chevron2"/>
    <dgm:cxn modelId="{DF01AC77-1932-4365-9550-74A32E4E82D7}" type="presParOf" srcId="{8D63EC5C-2F49-4C68-BDA7-957D5E8B4251}" destId="{10ED6CD1-A407-4C77-8E07-382F394AE98F}" srcOrd="0" destOrd="0" presId="urn:microsoft.com/office/officeart/2005/8/layout/chevron2"/>
    <dgm:cxn modelId="{53D75192-AC04-425C-8E8E-AD3C04C986E9}" type="presParOf" srcId="{8D63EC5C-2F49-4C68-BDA7-957D5E8B4251}" destId="{4F0370CA-6E58-42A1-B0A0-A6E5B28554BE}" srcOrd="1" destOrd="0" presId="urn:microsoft.com/office/officeart/2005/8/layout/chevron2"/>
    <dgm:cxn modelId="{024F2B96-0DF8-47CE-8414-6C136596C85C}" type="presParOf" srcId="{8E63B8CE-E9B4-4B64-A059-AE603116C562}" destId="{63DF5EE1-B889-4F90-9064-9C91B763570E}" srcOrd="1" destOrd="0" presId="urn:microsoft.com/office/officeart/2005/8/layout/chevron2"/>
    <dgm:cxn modelId="{DDADBA90-9B70-466F-86A3-B660F6B58688}" type="presParOf" srcId="{8E63B8CE-E9B4-4B64-A059-AE603116C562}" destId="{C468C02B-24C3-432C-92C9-A080610E9C56}" srcOrd="2" destOrd="0" presId="urn:microsoft.com/office/officeart/2005/8/layout/chevron2"/>
    <dgm:cxn modelId="{097714A6-3089-4AD8-B168-F750A75B4AAD}" type="presParOf" srcId="{C468C02B-24C3-432C-92C9-A080610E9C56}" destId="{4A646B63-A71B-4D11-872A-0F7FAA969745}" srcOrd="0" destOrd="0" presId="urn:microsoft.com/office/officeart/2005/8/layout/chevron2"/>
    <dgm:cxn modelId="{F715D474-2CDD-40A2-AEC2-71FC8A93B8F0}" type="presParOf" srcId="{C468C02B-24C3-432C-92C9-A080610E9C56}" destId="{499C7D28-433D-42DA-956C-43611CA8A97E}" srcOrd="1" destOrd="0" presId="urn:microsoft.com/office/officeart/2005/8/layout/chevron2"/>
    <dgm:cxn modelId="{B7DE7DB5-4353-42B6-BE5A-21EF65181AA9}" type="presParOf" srcId="{8E63B8CE-E9B4-4B64-A059-AE603116C562}" destId="{5B0216D9-5769-4C5B-AC64-8816F0470596}" srcOrd="3" destOrd="0" presId="urn:microsoft.com/office/officeart/2005/8/layout/chevron2"/>
    <dgm:cxn modelId="{E87B6C01-5414-4D1D-B522-0C8B3501697F}" type="presParOf" srcId="{8E63B8CE-E9B4-4B64-A059-AE603116C562}" destId="{C6BA90C4-0761-4C7E-A701-99D34E1EDCF9}" srcOrd="4" destOrd="0" presId="urn:microsoft.com/office/officeart/2005/8/layout/chevron2"/>
    <dgm:cxn modelId="{7506F419-1C6B-475B-AA88-28141A52B2DC}" type="presParOf" srcId="{C6BA90C4-0761-4C7E-A701-99D34E1EDCF9}" destId="{D846726A-E631-40D2-951C-50EB09DF9818}" srcOrd="0" destOrd="0" presId="urn:microsoft.com/office/officeart/2005/8/layout/chevron2"/>
    <dgm:cxn modelId="{1154CB6A-D11D-4AA8-9CFF-266213E386CB}" type="presParOf" srcId="{C6BA90C4-0761-4C7E-A701-99D34E1EDCF9}" destId="{3592BB21-7A9F-43DF-8A3D-BFDBC866B1D8}" srcOrd="1" destOrd="0" presId="urn:microsoft.com/office/officeart/2005/8/layout/chevron2"/>
    <dgm:cxn modelId="{8EB9B583-7884-445B-97D2-FBE6D113B348}" type="presParOf" srcId="{8E63B8CE-E9B4-4B64-A059-AE603116C562}" destId="{1A260771-7D56-47E1-B06B-BBC5F312DE6B}" srcOrd="5" destOrd="0" presId="urn:microsoft.com/office/officeart/2005/8/layout/chevron2"/>
    <dgm:cxn modelId="{9A24C43B-D279-413E-9ADE-ECEF8EF78BA1}" type="presParOf" srcId="{8E63B8CE-E9B4-4B64-A059-AE603116C562}" destId="{8C6F7283-151F-4DB4-B360-259A8F2D3CB1}" srcOrd="6" destOrd="0" presId="urn:microsoft.com/office/officeart/2005/8/layout/chevron2"/>
    <dgm:cxn modelId="{73B7A5D0-0D76-45D1-AE80-37C67AE447D8}" type="presParOf" srcId="{8C6F7283-151F-4DB4-B360-259A8F2D3CB1}" destId="{7CB85A0C-4C16-4E6E-ABE5-0A29B01B5DAE}" srcOrd="0" destOrd="0" presId="urn:microsoft.com/office/officeart/2005/8/layout/chevron2"/>
    <dgm:cxn modelId="{6AAAD6B2-51A8-4D2E-B1A0-A607F32BAE3D}" type="presParOf" srcId="{8C6F7283-151F-4DB4-B360-259A8F2D3CB1}" destId="{265B68A7-C829-49FC-BD19-C5B6BD74B06D}" srcOrd="1" destOrd="0" presId="urn:microsoft.com/office/officeart/2005/8/layout/chevron2"/>
    <dgm:cxn modelId="{1D079DC7-C622-4F61-9A22-9EA31632952B}" type="presParOf" srcId="{8E63B8CE-E9B4-4B64-A059-AE603116C562}" destId="{6BB8221A-7AEE-4EFE-94D5-3A5A32643436}" srcOrd="7" destOrd="0" presId="urn:microsoft.com/office/officeart/2005/8/layout/chevron2"/>
    <dgm:cxn modelId="{B899AA12-E7E2-4B93-BE67-6A40A4F4BAB7}" type="presParOf" srcId="{8E63B8CE-E9B4-4B64-A059-AE603116C562}" destId="{A46B585C-B2C2-4289-BC7D-C9510D2958FC}" srcOrd="8" destOrd="0" presId="urn:microsoft.com/office/officeart/2005/8/layout/chevron2"/>
    <dgm:cxn modelId="{895736B7-BC8C-4258-AEAB-AE36B6FA8CA3}" type="presParOf" srcId="{A46B585C-B2C2-4289-BC7D-C9510D2958FC}" destId="{11C6DC8C-E550-49B0-A867-FAC0390739C4}" srcOrd="0" destOrd="0" presId="urn:microsoft.com/office/officeart/2005/8/layout/chevron2"/>
    <dgm:cxn modelId="{1948D19C-1C4C-4CCD-9754-A15912381FE7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Скорая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918B98E0-FBAC-4AAE-B434-C4DAF5D385E8}" type="presOf" srcId="{10FD7BE8-B274-4BDF-808B-4612884E16EF}" destId="{499C7D28-433D-42DA-956C-43611CA8A97E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7187BE99-F052-460B-AD03-A8C4CC45D3D0}" type="presOf" srcId="{976D5580-9F95-40AD-A769-B3CDEF41E43C}" destId="{10ED6CD1-A407-4C77-8E07-382F394AE98F}" srcOrd="0" destOrd="0" presId="urn:microsoft.com/office/officeart/2005/8/layout/chevron2"/>
    <dgm:cxn modelId="{72E2DC79-9DF5-437E-9885-DB26CED3F284}" type="presOf" srcId="{173C445B-43DF-41E1-AD78-638FC5DD16E8}" destId="{7CB85A0C-4C16-4E6E-ABE5-0A29B01B5DAE}" srcOrd="0" destOrd="0" presId="urn:microsoft.com/office/officeart/2005/8/layout/chevron2"/>
    <dgm:cxn modelId="{19D0E3E3-792D-4830-B7C5-38A71278FC8B}" type="presOf" srcId="{507954F7-93DF-462E-B929-102B3B343C03}" destId="{D846726A-E631-40D2-951C-50EB09DF9818}" srcOrd="0" destOrd="0" presId="urn:microsoft.com/office/officeart/2005/8/layout/chevron2"/>
    <dgm:cxn modelId="{09136A8D-AAE5-43A6-8E8F-853BC82E4BD8}" type="presOf" srcId="{8C058D7D-814F-47C7-A39B-2CA92328FAE1}" destId="{8E63B8CE-E9B4-4B64-A059-AE603116C562}" srcOrd="0" destOrd="0" presId="urn:microsoft.com/office/officeart/2005/8/layout/chevron2"/>
    <dgm:cxn modelId="{669B7A4A-E0D6-4340-8D6D-00CBB25CE5B1}" type="presOf" srcId="{8D405251-E712-41B7-A8EE-A1B185D322AD}" destId="{11C6DC8C-E550-49B0-A867-FAC0390739C4}" srcOrd="0" destOrd="0" presId="urn:microsoft.com/office/officeart/2005/8/layout/chevron2"/>
    <dgm:cxn modelId="{489003C8-278C-4D4A-8BBA-2DB850E4D37C}" type="presOf" srcId="{CF35C349-0017-4F13-9057-00380EC08841}" destId="{4F0370CA-6E58-42A1-B0A0-A6E5B28554BE}" srcOrd="0" destOrd="0" presId="urn:microsoft.com/office/officeart/2005/8/layout/chevron2"/>
    <dgm:cxn modelId="{9F1387C6-8CDC-42AF-A47D-5768DFEB24DF}" type="presOf" srcId="{778BF3AA-9928-42F2-BC3D-23422361A372}" destId="{265B68A7-C829-49FC-BD19-C5B6BD74B06D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181B897F-0469-4A4C-AB84-C84832F6A39E}" type="presOf" srcId="{B9A48880-4984-4858-92F2-C38D659A6F11}" destId="{3592BB21-7A9F-43DF-8A3D-BFDBC866B1D8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9A49DE7C-06B9-40CE-A758-69F90FFC3834}" type="presOf" srcId="{982004FB-623B-4E1A-8F11-0F5B88A3D2A5}" destId="{4A646B63-A71B-4D11-872A-0F7FAA969745}" srcOrd="0" destOrd="0" presId="urn:microsoft.com/office/officeart/2005/8/layout/chevron2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2E62B20-76B3-4147-BE87-655F2E12D18B}" type="presOf" srcId="{9DD83FF4-1EA4-4C71-B0F9-56DB705B5214}" destId="{FEC8ABDA-7428-4396-9033-DE7CA1EBC857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794C6645-16BB-44FE-8E2D-43E410508D38}" type="presParOf" srcId="{8E63B8CE-E9B4-4B64-A059-AE603116C562}" destId="{8D63EC5C-2F49-4C68-BDA7-957D5E8B4251}" srcOrd="0" destOrd="0" presId="urn:microsoft.com/office/officeart/2005/8/layout/chevron2"/>
    <dgm:cxn modelId="{FA3FF085-8620-427E-9C60-402425943EEC}" type="presParOf" srcId="{8D63EC5C-2F49-4C68-BDA7-957D5E8B4251}" destId="{10ED6CD1-A407-4C77-8E07-382F394AE98F}" srcOrd="0" destOrd="0" presId="urn:microsoft.com/office/officeart/2005/8/layout/chevron2"/>
    <dgm:cxn modelId="{E1E8CC11-0050-4FCC-A328-1076AF0D149D}" type="presParOf" srcId="{8D63EC5C-2F49-4C68-BDA7-957D5E8B4251}" destId="{4F0370CA-6E58-42A1-B0A0-A6E5B28554BE}" srcOrd="1" destOrd="0" presId="urn:microsoft.com/office/officeart/2005/8/layout/chevron2"/>
    <dgm:cxn modelId="{4F5C9AE2-7B48-4179-94C1-1C0B29C0013F}" type="presParOf" srcId="{8E63B8CE-E9B4-4B64-A059-AE603116C562}" destId="{63DF5EE1-B889-4F90-9064-9C91B763570E}" srcOrd="1" destOrd="0" presId="urn:microsoft.com/office/officeart/2005/8/layout/chevron2"/>
    <dgm:cxn modelId="{7D8A896E-7903-4186-8B2B-2DD16C37FEBD}" type="presParOf" srcId="{8E63B8CE-E9B4-4B64-A059-AE603116C562}" destId="{C468C02B-24C3-432C-92C9-A080610E9C56}" srcOrd="2" destOrd="0" presId="urn:microsoft.com/office/officeart/2005/8/layout/chevron2"/>
    <dgm:cxn modelId="{56DA486E-7CF5-46FF-AC83-80E09BFE899C}" type="presParOf" srcId="{C468C02B-24C3-432C-92C9-A080610E9C56}" destId="{4A646B63-A71B-4D11-872A-0F7FAA969745}" srcOrd="0" destOrd="0" presId="urn:microsoft.com/office/officeart/2005/8/layout/chevron2"/>
    <dgm:cxn modelId="{8F3A36EB-14D9-4F16-AD81-5FF21F5D0B2E}" type="presParOf" srcId="{C468C02B-24C3-432C-92C9-A080610E9C56}" destId="{499C7D28-433D-42DA-956C-43611CA8A97E}" srcOrd="1" destOrd="0" presId="urn:microsoft.com/office/officeart/2005/8/layout/chevron2"/>
    <dgm:cxn modelId="{16B0133F-141B-4146-8719-849B23A3EF89}" type="presParOf" srcId="{8E63B8CE-E9B4-4B64-A059-AE603116C562}" destId="{5B0216D9-5769-4C5B-AC64-8816F0470596}" srcOrd="3" destOrd="0" presId="urn:microsoft.com/office/officeart/2005/8/layout/chevron2"/>
    <dgm:cxn modelId="{754E144F-3187-4852-A1EB-4E892BCBF4EB}" type="presParOf" srcId="{8E63B8CE-E9B4-4B64-A059-AE603116C562}" destId="{C6BA90C4-0761-4C7E-A701-99D34E1EDCF9}" srcOrd="4" destOrd="0" presId="urn:microsoft.com/office/officeart/2005/8/layout/chevron2"/>
    <dgm:cxn modelId="{9CDC16CF-91B3-442A-BDE9-7FEF74F937DB}" type="presParOf" srcId="{C6BA90C4-0761-4C7E-A701-99D34E1EDCF9}" destId="{D846726A-E631-40D2-951C-50EB09DF9818}" srcOrd="0" destOrd="0" presId="urn:microsoft.com/office/officeart/2005/8/layout/chevron2"/>
    <dgm:cxn modelId="{52DA582E-2AFA-404F-9D3C-4ED2ABB4BA10}" type="presParOf" srcId="{C6BA90C4-0761-4C7E-A701-99D34E1EDCF9}" destId="{3592BB21-7A9F-43DF-8A3D-BFDBC866B1D8}" srcOrd="1" destOrd="0" presId="urn:microsoft.com/office/officeart/2005/8/layout/chevron2"/>
    <dgm:cxn modelId="{F1DFB62C-26FC-415F-BDE2-9DFB138D2C40}" type="presParOf" srcId="{8E63B8CE-E9B4-4B64-A059-AE603116C562}" destId="{1A260771-7D56-47E1-B06B-BBC5F312DE6B}" srcOrd="5" destOrd="0" presId="urn:microsoft.com/office/officeart/2005/8/layout/chevron2"/>
    <dgm:cxn modelId="{8865885E-77F9-4655-89EB-754B35D992E1}" type="presParOf" srcId="{8E63B8CE-E9B4-4B64-A059-AE603116C562}" destId="{8C6F7283-151F-4DB4-B360-259A8F2D3CB1}" srcOrd="6" destOrd="0" presId="urn:microsoft.com/office/officeart/2005/8/layout/chevron2"/>
    <dgm:cxn modelId="{4F1CA5D6-346B-480F-9FA8-467A934E9CEC}" type="presParOf" srcId="{8C6F7283-151F-4DB4-B360-259A8F2D3CB1}" destId="{7CB85A0C-4C16-4E6E-ABE5-0A29B01B5DAE}" srcOrd="0" destOrd="0" presId="urn:microsoft.com/office/officeart/2005/8/layout/chevron2"/>
    <dgm:cxn modelId="{9CB686C1-2561-4863-A14F-FE8C458AC624}" type="presParOf" srcId="{8C6F7283-151F-4DB4-B360-259A8F2D3CB1}" destId="{265B68A7-C829-49FC-BD19-C5B6BD74B06D}" srcOrd="1" destOrd="0" presId="urn:microsoft.com/office/officeart/2005/8/layout/chevron2"/>
    <dgm:cxn modelId="{0024BCC3-4D61-4D1A-A797-CAE86199365F}" type="presParOf" srcId="{8E63B8CE-E9B4-4B64-A059-AE603116C562}" destId="{6BB8221A-7AEE-4EFE-94D5-3A5A32643436}" srcOrd="7" destOrd="0" presId="urn:microsoft.com/office/officeart/2005/8/layout/chevron2"/>
    <dgm:cxn modelId="{895314A2-0056-43A8-B6A0-49D63F68A85A}" type="presParOf" srcId="{8E63B8CE-E9B4-4B64-A059-AE603116C562}" destId="{A46B585C-B2C2-4289-BC7D-C9510D2958FC}" srcOrd="8" destOrd="0" presId="urn:microsoft.com/office/officeart/2005/8/layout/chevron2"/>
    <dgm:cxn modelId="{596AEA0C-18FD-47CC-A002-0FA41E7F92D9}" type="presParOf" srcId="{A46B585C-B2C2-4289-BC7D-C9510D2958FC}" destId="{11C6DC8C-E550-49B0-A867-FAC0390739C4}" srcOrd="0" destOrd="0" presId="urn:microsoft.com/office/officeart/2005/8/layout/chevron2"/>
    <dgm:cxn modelId="{CF8E0DA1-67D2-4C84-A61F-D21AF2238DC7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Паллиативная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CD875473-D173-4E29-AAF4-1F56F22D4D16}" type="presOf" srcId="{B9A48880-4984-4858-92F2-C38D659A6F11}" destId="{3592BB21-7A9F-43DF-8A3D-BFDBC866B1D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E58ADE8E-784E-4F92-9272-5DCC654F6E5E}" type="presOf" srcId="{10FD7BE8-B274-4BDF-808B-4612884E16EF}" destId="{499C7D28-433D-42DA-956C-43611CA8A97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CA2240C7-7B4F-4E5C-AA89-93499EFD2B5E}" type="presOf" srcId="{976D5580-9F95-40AD-A769-B3CDEF41E43C}" destId="{10ED6CD1-A407-4C77-8E07-382F394AE98F}" srcOrd="0" destOrd="0" presId="urn:microsoft.com/office/officeart/2005/8/layout/chevron2"/>
    <dgm:cxn modelId="{7D4EAF67-4241-4E2A-A7DB-ACEE37FD6627}" type="presOf" srcId="{173C445B-43DF-41E1-AD78-638FC5DD16E8}" destId="{7CB85A0C-4C16-4E6E-ABE5-0A29B01B5DAE}" srcOrd="0" destOrd="0" presId="urn:microsoft.com/office/officeart/2005/8/layout/chevron2"/>
    <dgm:cxn modelId="{6348DDE4-271D-4D1F-9FE1-FEB63224CA21}" type="presOf" srcId="{8C058D7D-814F-47C7-A39B-2CA92328FAE1}" destId="{8E63B8CE-E9B4-4B64-A059-AE603116C562}" srcOrd="0" destOrd="0" presId="urn:microsoft.com/office/officeart/2005/8/layout/chevron2"/>
    <dgm:cxn modelId="{CABE713F-C029-4621-AFEF-4C7FEF15C572}" type="presOf" srcId="{507954F7-93DF-462E-B929-102B3B343C03}" destId="{D846726A-E631-40D2-951C-50EB09DF9818}" srcOrd="0" destOrd="0" presId="urn:microsoft.com/office/officeart/2005/8/layout/chevron2"/>
    <dgm:cxn modelId="{A87BA31F-91EE-467C-B8F8-0BF697E1D927}" type="presOf" srcId="{CF35C349-0017-4F13-9057-00380EC08841}" destId="{4F0370CA-6E58-42A1-B0A0-A6E5B28554BE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7BBE82C-F9F9-4943-8631-532CFC4331A6}" type="presOf" srcId="{982004FB-623B-4E1A-8F11-0F5B88A3D2A5}" destId="{4A646B63-A71B-4D11-872A-0F7FAA969745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7347DA6-A58F-4339-BDB9-E840FD04F344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B0026A8D-1907-40BD-A3F5-D35EEE08B3ED}" type="presParOf" srcId="{8E63B8CE-E9B4-4B64-A059-AE603116C562}" destId="{8D63EC5C-2F49-4C68-BDA7-957D5E8B4251}" srcOrd="0" destOrd="0" presId="urn:microsoft.com/office/officeart/2005/8/layout/chevron2"/>
    <dgm:cxn modelId="{E840B40F-691E-4F5E-A763-8C90CAEBFFF4}" type="presParOf" srcId="{8D63EC5C-2F49-4C68-BDA7-957D5E8B4251}" destId="{10ED6CD1-A407-4C77-8E07-382F394AE98F}" srcOrd="0" destOrd="0" presId="urn:microsoft.com/office/officeart/2005/8/layout/chevron2"/>
    <dgm:cxn modelId="{EBAD46CD-5789-4521-9FA4-A193710EC7CB}" type="presParOf" srcId="{8D63EC5C-2F49-4C68-BDA7-957D5E8B4251}" destId="{4F0370CA-6E58-42A1-B0A0-A6E5B28554BE}" srcOrd="1" destOrd="0" presId="urn:microsoft.com/office/officeart/2005/8/layout/chevron2"/>
    <dgm:cxn modelId="{209F5E2F-495F-4753-BB50-F60F57983CEB}" type="presParOf" srcId="{8E63B8CE-E9B4-4B64-A059-AE603116C562}" destId="{63DF5EE1-B889-4F90-9064-9C91B763570E}" srcOrd="1" destOrd="0" presId="urn:microsoft.com/office/officeart/2005/8/layout/chevron2"/>
    <dgm:cxn modelId="{A1826A71-BC34-4D7E-94F8-1F935BAB1491}" type="presParOf" srcId="{8E63B8CE-E9B4-4B64-A059-AE603116C562}" destId="{C468C02B-24C3-432C-92C9-A080610E9C56}" srcOrd="2" destOrd="0" presId="urn:microsoft.com/office/officeart/2005/8/layout/chevron2"/>
    <dgm:cxn modelId="{C23D1E4C-574C-49AD-B13B-31086F812280}" type="presParOf" srcId="{C468C02B-24C3-432C-92C9-A080610E9C56}" destId="{4A646B63-A71B-4D11-872A-0F7FAA969745}" srcOrd="0" destOrd="0" presId="urn:microsoft.com/office/officeart/2005/8/layout/chevron2"/>
    <dgm:cxn modelId="{D4D4D45D-0BFE-4D21-9515-253E4D8D79C5}" type="presParOf" srcId="{C468C02B-24C3-432C-92C9-A080610E9C56}" destId="{499C7D28-433D-42DA-956C-43611CA8A97E}" srcOrd="1" destOrd="0" presId="urn:microsoft.com/office/officeart/2005/8/layout/chevron2"/>
    <dgm:cxn modelId="{CCF2AFFB-BE49-4ACA-8D4F-5C2B59822255}" type="presParOf" srcId="{8E63B8CE-E9B4-4B64-A059-AE603116C562}" destId="{5B0216D9-5769-4C5B-AC64-8816F0470596}" srcOrd="3" destOrd="0" presId="urn:microsoft.com/office/officeart/2005/8/layout/chevron2"/>
    <dgm:cxn modelId="{A22B3057-7182-438D-8BE5-2947A624AA27}" type="presParOf" srcId="{8E63B8CE-E9B4-4B64-A059-AE603116C562}" destId="{C6BA90C4-0761-4C7E-A701-99D34E1EDCF9}" srcOrd="4" destOrd="0" presId="urn:microsoft.com/office/officeart/2005/8/layout/chevron2"/>
    <dgm:cxn modelId="{2C8B8604-7977-4E6C-AED9-AE6D1DECAA70}" type="presParOf" srcId="{C6BA90C4-0761-4C7E-A701-99D34E1EDCF9}" destId="{D846726A-E631-40D2-951C-50EB09DF9818}" srcOrd="0" destOrd="0" presId="urn:microsoft.com/office/officeart/2005/8/layout/chevron2"/>
    <dgm:cxn modelId="{0F7D4BF0-80A0-48A4-B497-193ECD428545}" type="presParOf" srcId="{C6BA90C4-0761-4C7E-A701-99D34E1EDCF9}" destId="{3592BB21-7A9F-43DF-8A3D-BFDBC866B1D8}" srcOrd="1" destOrd="0" presId="urn:microsoft.com/office/officeart/2005/8/layout/chevron2"/>
    <dgm:cxn modelId="{25BC45E6-CFC3-4650-8EE8-BA4BE98A0E4C}" type="presParOf" srcId="{8E63B8CE-E9B4-4B64-A059-AE603116C562}" destId="{1A260771-7D56-47E1-B06B-BBC5F312DE6B}" srcOrd="5" destOrd="0" presId="urn:microsoft.com/office/officeart/2005/8/layout/chevron2"/>
    <dgm:cxn modelId="{577C0C84-6FE4-4A23-B9DC-ADD4E090501B}" type="presParOf" srcId="{8E63B8CE-E9B4-4B64-A059-AE603116C562}" destId="{8C6F7283-151F-4DB4-B360-259A8F2D3CB1}" srcOrd="6" destOrd="0" presId="urn:microsoft.com/office/officeart/2005/8/layout/chevron2"/>
    <dgm:cxn modelId="{1F36CEE6-C376-40E9-B6F3-44F5DA363B2F}" type="presParOf" srcId="{8C6F7283-151F-4DB4-B360-259A8F2D3CB1}" destId="{7CB85A0C-4C16-4E6E-ABE5-0A29B01B5DAE}" srcOrd="0" destOrd="0" presId="urn:microsoft.com/office/officeart/2005/8/layout/chevron2"/>
    <dgm:cxn modelId="{19727868-3FC9-4A95-AB08-A9D809E37A55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 smtClean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 smtClean="0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DD9A01-03E8-4306-9064-B31AE56A950F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1C17E81-8ED3-4F11-8364-904868CC30DC}" type="presOf" srcId="{8C058D7D-814F-47C7-A39B-2CA92328FAE1}" destId="{8E63B8CE-E9B4-4B64-A059-AE603116C562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C6CDFACC-B6CD-4CC4-BF7E-77F9430E2C33}" type="presOf" srcId="{976D5580-9F95-40AD-A769-B3CDEF41E43C}" destId="{10ED6CD1-A407-4C77-8E07-382F394AE98F}" srcOrd="0" destOrd="0" presId="urn:microsoft.com/office/officeart/2005/8/layout/chevron2"/>
    <dgm:cxn modelId="{BBAE322E-721D-4907-8035-442FC21D07DB}" type="presParOf" srcId="{8E63B8CE-E9B4-4B64-A059-AE603116C562}" destId="{8D63EC5C-2F49-4C68-BDA7-957D5E8B4251}" srcOrd="0" destOrd="0" presId="urn:microsoft.com/office/officeart/2005/8/layout/chevron2"/>
    <dgm:cxn modelId="{790948CB-20EC-4F15-A816-4013FEDB2C6E}" type="presParOf" srcId="{8D63EC5C-2F49-4C68-BDA7-957D5E8B4251}" destId="{10ED6CD1-A407-4C77-8E07-382F394AE98F}" srcOrd="0" destOrd="0" presId="urn:microsoft.com/office/officeart/2005/8/layout/chevron2"/>
    <dgm:cxn modelId="{5B94386A-EC23-4E11-B502-35428D8B57D9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81909" custScaleY="168793" custLinFactX="-1327" custLinFactNeighborX="-100000" custLinFactNeighborY="59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 custLinFactNeighborX="-37493" custLinFactNeighborY="7658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E1AAEB-3E6B-4E76-B012-0EA6AEC78F1E}" type="presOf" srcId="{57528B99-E608-4D43-8BCB-8B2813661BEC}" destId="{D85F1854-E5F6-41B9-9EFC-2FE85720D240}" srcOrd="0" destOrd="0" presId="urn:microsoft.com/office/officeart/2009/3/layout/StepUpProcess"/>
    <dgm:cxn modelId="{D56E18F8-D230-4A1D-97E8-A54C003B829A}" type="presOf" srcId="{D9952A6E-51E9-46F5-AA97-003063CFD45C}" destId="{1EB1F125-C213-44F7-995F-770C58E2B83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57FF79F-835B-4060-B7E8-0E42C43F54F1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0362F044-BAF8-4830-824C-00A02DCB9BF4}" type="presOf" srcId="{78B007E3-3A39-4585-A51E-EF3B5C893869}" destId="{EF1764DB-FE8F-4E89-9B6E-91A2DC3A6EB5}" srcOrd="0" destOrd="0" presId="urn:microsoft.com/office/officeart/2009/3/layout/StepUpProcess"/>
    <dgm:cxn modelId="{F29769FB-0186-4C51-BFAD-4EF18E8C276D}" type="presOf" srcId="{4E7F4808-C894-40ED-B5BE-06D9FCD46DB9}" destId="{59E6176D-A2F1-45D4-A790-2A9C57E110E9}" srcOrd="0" destOrd="0" presId="urn:microsoft.com/office/officeart/2009/3/layout/StepUpProcess"/>
    <dgm:cxn modelId="{8EC4F126-A0C5-4C79-BB88-844D02F291B7}" type="presParOf" srcId="{59E6176D-A2F1-45D4-A790-2A9C57E110E9}" destId="{71408DB2-FBD4-485C-BC8E-EB65B28797BE}" srcOrd="0" destOrd="0" presId="urn:microsoft.com/office/officeart/2009/3/layout/StepUpProcess"/>
    <dgm:cxn modelId="{290B1702-77D3-469A-A121-6AF1426E3069}" type="presParOf" srcId="{71408DB2-FBD4-485C-BC8E-EB65B28797BE}" destId="{71E6C355-13EB-4EBD-AC8F-05A4053FCF9E}" srcOrd="0" destOrd="0" presId="urn:microsoft.com/office/officeart/2009/3/layout/StepUpProcess"/>
    <dgm:cxn modelId="{63F23D2D-A58E-4D7F-858D-A3B16FA5F166}" type="presParOf" srcId="{71408DB2-FBD4-485C-BC8E-EB65B28797BE}" destId="{EF1764DB-FE8F-4E89-9B6E-91A2DC3A6EB5}" srcOrd="1" destOrd="0" presId="urn:microsoft.com/office/officeart/2009/3/layout/StepUpProcess"/>
    <dgm:cxn modelId="{1C6EC8C9-3C02-4A36-B319-D17B269EFD35}" type="presParOf" srcId="{71408DB2-FBD4-485C-BC8E-EB65B28797BE}" destId="{12B5FF4F-4946-49D1-9FAB-BEB33C3E8D94}" srcOrd="2" destOrd="0" presId="urn:microsoft.com/office/officeart/2009/3/layout/StepUpProcess"/>
    <dgm:cxn modelId="{B7DE4983-71B8-486E-9BAC-20F6441E68E2}" type="presParOf" srcId="{59E6176D-A2F1-45D4-A790-2A9C57E110E9}" destId="{E5A5AE98-0177-47ED-8AF6-C64D0ADAE841}" srcOrd="1" destOrd="0" presId="urn:microsoft.com/office/officeart/2009/3/layout/StepUpProcess"/>
    <dgm:cxn modelId="{B71B98CF-CA8E-4761-8160-C747E2EADA40}" type="presParOf" srcId="{E5A5AE98-0177-47ED-8AF6-C64D0ADAE841}" destId="{26A766B6-D3A0-44F0-92C1-F3B751BB4BAD}" srcOrd="0" destOrd="0" presId="urn:microsoft.com/office/officeart/2009/3/layout/StepUpProcess"/>
    <dgm:cxn modelId="{8FC5FF16-7666-4D70-9D98-31F797D331C3}" type="presParOf" srcId="{59E6176D-A2F1-45D4-A790-2A9C57E110E9}" destId="{56C143B6-1C15-4DE4-9866-D697EF85A06B}" srcOrd="2" destOrd="0" presId="urn:microsoft.com/office/officeart/2009/3/layout/StepUpProcess"/>
    <dgm:cxn modelId="{AD502BAC-9D5E-4B4E-9512-93DF0780F0F1}" type="presParOf" srcId="{56C143B6-1C15-4DE4-9866-D697EF85A06B}" destId="{39FB82EE-FE53-4555-9BD1-160163DEE653}" srcOrd="0" destOrd="0" presId="urn:microsoft.com/office/officeart/2009/3/layout/StepUpProcess"/>
    <dgm:cxn modelId="{1DF1DB8F-A526-4D14-A2C2-6DF0D9372351}" type="presParOf" srcId="{56C143B6-1C15-4DE4-9866-D697EF85A06B}" destId="{2AF64C49-9E45-4F3C-9BA6-D0A64ABAC6D7}" srcOrd="1" destOrd="0" presId="urn:microsoft.com/office/officeart/2009/3/layout/StepUpProcess"/>
    <dgm:cxn modelId="{95F1243A-F4B0-4E73-97C8-E02B3EE956B8}" type="presParOf" srcId="{56C143B6-1C15-4DE4-9866-D697EF85A06B}" destId="{F3595227-F50B-4095-B7BC-B5F16E06E7FC}" srcOrd="2" destOrd="0" presId="urn:microsoft.com/office/officeart/2009/3/layout/StepUpProcess"/>
    <dgm:cxn modelId="{7A579E5E-CCEC-49A2-B0C0-6872E14BE273}" type="presParOf" srcId="{59E6176D-A2F1-45D4-A790-2A9C57E110E9}" destId="{E4C63162-EC8F-4014-89C2-1C168EB4B320}" srcOrd="3" destOrd="0" presId="urn:microsoft.com/office/officeart/2009/3/layout/StepUpProcess"/>
    <dgm:cxn modelId="{AC19454C-F60B-48C0-9700-CB98443170E1}" type="presParOf" srcId="{E4C63162-EC8F-4014-89C2-1C168EB4B320}" destId="{A6B68433-B7F7-4B95-90BC-BDD2D3550D71}" srcOrd="0" destOrd="0" presId="urn:microsoft.com/office/officeart/2009/3/layout/StepUpProcess"/>
    <dgm:cxn modelId="{B69DAD4D-2199-4FEB-8BB3-2F65EE3FC580}" type="presParOf" srcId="{59E6176D-A2F1-45D4-A790-2A9C57E110E9}" destId="{47CE394F-B1AB-4A59-BC63-5BB603E54DA5}" srcOrd="4" destOrd="0" presId="urn:microsoft.com/office/officeart/2009/3/layout/StepUpProcess"/>
    <dgm:cxn modelId="{4AAF2F3A-9CC8-4496-B883-2E2BB7EFF820}" type="presParOf" srcId="{47CE394F-B1AB-4A59-BC63-5BB603E54DA5}" destId="{FCEC2791-FE35-4FC7-8A1F-D2E37EC5EF35}" srcOrd="0" destOrd="0" presId="urn:microsoft.com/office/officeart/2009/3/layout/StepUpProcess"/>
    <dgm:cxn modelId="{EC8A18C1-993D-4E1A-96BF-926F45A0254A}" type="presParOf" srcId="{47CE394F-B1AB-4A59-BC63-5BB603E54DA5}" destId="{D85F1854-E5F6-41B9-9EFC-2FE85720D240}" srcOrd="1" destOrd="0" presId="urn:microsoft.com/office/officeart/2009/3/layout/StepUpProcess"/>
    <dgm:cxn modelId="{79A7D80B-0236-4A2D-9F33-DC51015438CE}" type="presParOf" srcId="{47CE394F-B1AB-4A59-BC63-5BB603E54DA5}" destId="{CFD3CF80-B4CD-40C7-9A31-0B7539CC2751}" srcOrd="2" destOrd="0" presId="urn:microsoft.com/office/officeart/2009/3/layout/StepUpProcess"/>
    <dgm:cxn modelId="{EF79E542-A9A1-440A-B2A9-6F3F4268326D}" type="presParOf" srcId="{59E6176D-A2F1-45D4-A790-2A9C57E110E9}" destId="{34A38246-BECB-4200-B1D8-2BBD9FFC0E31}" srcOrd="5" destOrd="0" presId="urn:microsoft.com/office/officeart/2009/3/layout/StepUpProcess"/>
    <dgm:cxn modelId="{E53FB762-73C3-484D-A19A-2FDA704A6FBD}" type="presParOf" srcId="{34A38246-BECB-4200-B1D8-2BBD9FFC0E31}" destId="{00863FDF-6092-4FB3-B4A3-016D61185CF2}" srcOrd="0" destOrd="0" presId="urn:microsoft.com/office/officeart/2009/3/layout/StepUpProcess"/>
    <dgm:cxn modelId="{6A634439-CB13-4ED8-AAA0-7F6C8B2F3E1B}" type="presParOf" srcId="{59E6176D-A2F1-45D4-A790-2A9C57E110E9}" destId="{B6275954-390C-4373-9A48-2CA3F28F5808}" srcOrd="6" destOrd="0" presId="urn:microsoft.com/office/officeart/2009/3/layout/StepUpProcess"/>
    <dgm:cxn modelId="{50D8BB59-865A-4A21-867B-C43078F613DA}" type="presParOf" srcId="{B6275954-390C-4373-9A48-2CA3F28F5808}" destId="{58BF2D5C-5BA9-407A-8A9B-C40257F52DE5}" srcOrd="0" destOrd="0" presId="urn:microsoft.com/office/officeart/2009/3/layout/StepUpProcess"/>
    <dgm:cxn modelId="{9F91C332-E000-4EA9-976A-D01E6F6A48E1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30 925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32 968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 37 043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34 946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B75969-896C-4C08-9424-DBAA6E54F7B7}" type="presOf" srcId="{D9952A6E-51E9-46F5-AA97-003063CFD45C}" destId="{1EB1F125-C213-44F7-995F-770C58E2B83A}" srcOrd="0" destOrd="0" presId="urn:microsoft.com/office/officeart/2009/3/layout/StepUpProcess"/>
    <dgm:cxn modelId="{B07A2D18-4642-40DC-8B3B-641BEFF8ABAC}" type="presOf" srcId="{F16646FC-6848-418B-B1E3-96138E0FEEA5}" destId="{2AF64C49-9E45-4F3C-9BA6-D0A64ABAC6D7}" srcOrd="0" destOrd="0" presId="urn:microsoft.com/office/officeart/2009/3/layout/StepUpProcess"/>
    <dgm:cxn modelId="{C15F6D37-DE60-4620-BBB8-C98D9F8666DD}" type="presOf" srcId="{78B007E3-3A39-4585-A51E-EF3B5C893869}" destId="{EF1764DB-FE8F-4E89-9B6E-91A2DC3A6EB5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B13F08D6-8CD8-41DF-B823-1C0BB7997939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9DC584CF-832E-4A9E-BCF5-7E12B397C87F}" type="presOf" srcId="{57528B99-E608-4D43-8BCB-8B2813661BEC}" destId="{D85F1854-E5F6-41B9-9EFC-2FE85720D240}" srcOrd="0" destOrd="0" presId="urn:microsoft.com/office/officeart/2009/3/layout/StepUpProcess"/>
    <dgm:cxn modelId="{C9CE47DF-9C9F-4E45-9109-6262928E8A3F}" type="presParOf" srcId="{59E6176D-A2F1-45D4-A790-2A9C57E110E9}" destId="{71408DB2-FBD4-485C-BC8E-EB65B28797BE}" srcOrd="0" destOrd="0" presId="urn:microsoft.com/office/officeart/2009/3/layout/StepUpProcess"/>
    <dgm:cxn modelId="{34B1446F-C8AF-4389-8B8D-2025676C433F}" type="presParOf" srcId="{71408DB2-FBD4-485C-BC8E-EB65B28797BE}" destId="{71E6C355-13EB-4EBD-AC8F-05A4053FCF9E}" srcOrd="0" destOrd="0" presId="urn:microsoft.com/office/officeart/2009/3/layout/StepUpProcess"/>
    <dgm:cxn modelId="{1EF80D01-BE18-46DF-B57D-36FFF5ECD395}" type="presParOf" srcId="{71408DB2-FBD4-485C-BC8E-EB65B28797BE}" destId="{EF1764DB-FE8F-4E89-9B6E-91A2DC3A6EB5}" srcOrd="1" destOrd="0" presId="urn:microsoft.com/office/officeart/2009/3/layout/StepUpProcess"/>
    <dgm:cxn modelId="{16DB6841-B0E8-4E83-B1A2-91420E489AC8}" type="presParOf" srcId="{71408DB2-FBD4-485C-BC8E-EB65B28797BE}" destId="{12B5FF4F-4946-49D1-9FAB-BEB33C3E8D94}" srcOrd="2" destOrd="0" presId="urn:microsoft.com/office/officeart/2009/3/layout/StepUpProcess"/>
    <dgm:cxn modelId="{2AD25E32-4F46-421E-801B-254961CA70CF}" type="presParOf" srcId="{59E6176D-A2F1-45D4-A790-2A9C57E110E9}" destId="{E5A5AE98-0177-47ED-8AF6-C64D0ADAE841}" srcOrd="1" destOrd="0" presId="urn:microsoft.com/office/officeart/2009/3/layout/StepUpProcess"/>
    <dgm:cxn modelId="{ED88A993-9242-4F06-B133-00CC9F518970}" type="presParOf" srcId="{E5A5AE98-0177-47ED-8AF6-C64D0ADAE841}" destId="{26A766B6-D3A0-44F0-92C1-F3B751BB4BAD}" srcOrd="0" destOrd="0" presId="urn:microsoft.com/office/officeart/2009/3/layout/StepUpProcess"/>
    <dgm:cxn modelId="{599EFBEA-C4E4-4280-9529-AE7EFC53A0E0}" type="presParOf" srcId="{59E6176D-A2F1-45D4-A790-2A9C57E110E9}" destId="{56C143B6-1C15-4DE4-9866-D697EF85A06B}" srcOrd="2" destOrd="0" presId="urn:microsoft.com/office/officeart/2009/3/layout/StepUpProcess"/>
    <dgm:cxn modelId="{0D4BD7EB-0DB9-4E9D-9CB7-5590D4DDFA99}" type="presParOf" srcId="{56C143B6-1C15-4DE4-9866-D697EF85A06B}" destId="{39FB82EE-FE53-4555-9BD1-160163DEE653}" srcOrd="0" destOrd="0" presId="urn:microsoft.com/office/officeart/2009/3/layout/StepUpProcess"/>
    <dgm:cxn modelId="{1B455B79-F4EA-4017-9411-CD5C0DCC8240}" type="presParOf" srcId="{56C143B6-1C15-4DE4-9866-D697EF85A06B}" destId="{2AF64C49-9E45-4F3C-9BA6-D0A64ABAC6D7}" srcOrd="1" destOrd="0" presId="urn:microsoft.com/office/officeart/2009/3/layout/StepUpProcess"/>
    <dgm:cxn modelId="{6D87CCAB-EB46-4D8B-9258-797BFB870125}" type="presParOf" srcId="{56C143B6-1C15-4DE4-9866-D697EF85A06B}" destId="{F3595227-F50B-4095-B7BC-B5F16E06E7FC}" srcOrd="2" destOrd="0" presId="urn:microsoft.com/office/officeart/2009/3/layout/StepUpProcess"/>
    <dgm:cxn modelId="{6860C9D1-A49A-438A-B8AA-1C2C9149A631}" type="presParOf" srcId="{59E6176D-A2F1-45D4-A790-2A9C57E110E9}" destId="{E4C63162-EC8F-4014-89C2-1C168EB4B320}" srcOrd="3" destOrd="0" presId="urn:microsoft.com/office/officeart/2009/3/layout/StepUpProcess"/>
    <dgm:cxn modelId="{D71F7097-23B8-40B5-9E87-420EFFAABE61}" type="presParOf" srcId="{E4C63162-EC8F-4014-89C2-1C168EB4B320}" destId="{A6B68433-B7F7-4B95-90BC-BDD2D3550D71}" srcOrd="0" destOrd="0" presId="urn:microsoft.com/office/officeart/2009/3/layout/StepUpProcess"/>
    <dgm:cxn modelId="{325E1B07-FFB9-46B7-8B95-D1FA12794815}" type="presParOf" srcId="{59E6176D-A2F1-45D4-A790-2A9C57E110E9}" destId="{47CE394F-B1AB-4A59-BC63-5BB603E54DA5}" srcOrd="4" destOrd="0" presId="urn:microsoft.com/office/officeart/2009/3/layout/StepUpProcess"/>
    <dgm:cxn modelId="{2B04B019-6827-44D7-ACC0-FA0A0B7B0844}" type="presParOf" srcId="{47CE394F-B1AB-4A59-BC63-5BB603E54DA5}" destId="{FCEC2791-FE35-4FC7-8A1F-D2E37EC5EF35}" srcOrd="0" destOrd="0" presId="urn:microsoft.com/office/officeart/2009/3/layout/StepUpProcess"/>
    <dgm:cxn modelId="{2E9243D6-B601-4565-83E3-04F8B95AFD21}" type="presParOf" srcId="{47CE394F-B1AB-4A59-BC63-5BB603E54DA5}" destId="{D85F1854-E5F6-41B9-9EFC-2FE85720D240}" srcOrd="1" destOrd="0" presId="urn:microsoft.com/office/officeart/2009/3/layout/StepUpProcess"/>
    <dgm:cxn modelId="{CB093164-9FD4-490C-81CA-240DA3E80A28}" type="presParOf" srcId="{47CE394F-B1AB-4A59-BC63-5BB603E54DA5}" destId="{CFD3CF80-B4CD-40C7-9A31-0B7539CC2751}" srcOrd="2" destOrd="0" presId="urn:microsoft.com/office/officeart/2009/3/layout/StepUpProcess"/>
    <dgm:cxn modelId="{F3AB817F-6733-475C-88BD-7661EFB9291B}" type="presParOf" srcId="{59E6176D-A2F1-45D4-A790-2A9C57E110E9}" destId="{34A38246-BECB-4200-B1D8-2BBD9FFC0E31}" srcOrd="5" destOrd="0" presId="urn:microsoft.com/office/officeart/2009/3/layout/StepUpProcess"/>
    <dgm:cxn modelId="{18B6CCDF-20E0-4AC4-84EA-F44312C98630}" type="presParOf" srcId="{34A38246-BECB-4200-B1D8-2BBD9FFC0E31}" destId="{00863FDF-6092-4FB3-B4A3-016D61185CF2}" srcOrd="0" destOrd="0" presId="urn:microsoft.com/office/officeart/2009/3/layout/StepUpProcess"/>
    <dgm:cxn modelId="{39D09FC5-29AD-42E3-99B9-04F5563B81BD}" type="presParOf" srcId="{59E6176D-A2F1-45D4-A790-2A9C57E110E9}" destId="{B6275954-390C-4373-9A48-2CA3F28F5808}" srcOrd="6" destOrd="0" presId="urn:microsoft.com/office/officeart/2009/3/layout/StepUpProcess"/>
    <dgm:cxn modelId="{F76FBE7A-3D6A-4CA1-913F-1E379E4F6687}" type="presParOf" srcId="{B6275954-390C-4373-9A48-2CA3F28F5808}" destId="{58BF2D5C-5BA9-407A-8A9B-C40257F52DE5}" srcOrd="0" destOrd="0" presId="urn:microsoft.com/office/officeart/2009/3/layout/StepUpProcess"/>
    <dgm:cxn modelId="{1A5C1C7A-8825-4ACC-A006-49177F6E929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35 950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38 731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43 517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41 054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C3F561-CE3A-46AA-87E5-65B198DF5CAC}" type="presOf" srcId="{F16646FC-6848-418B-B1E3-96138E0FEEA5}" destId="{2AF64C49-9E45-4F3C-9BA6-D0A64ABAC6D7}" srcOrd="0" destOrd="0" presId="urn:microsoft.com/office/officeart/2009/3/layout/StepUpProcess"/>
    <dgm:cxn modelId="{DF63A509-1CEA-4A40-859B-755CE0304A07}" type="presOf" srcId="{57528B99-E608-4D43-8BCB-8B2813661BEC}" destId="{D85F1854-E5F6-41B9-9EFC-2FE85720D240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99DBA030-3767-44EC-9378-1F8C3978AF88}" type="presOf" srcId="{4E7F4808-C894-40ED-B5BE-06D9FCD46DB9}" destId="{59E6176D-A2F1-45D4-A790-2A9C57E110E9}" srcOrd="0" destOrd="0" presId="urn:microsoft.com/office/officeart/2009/3/layout/StepUpProcess"/>
    <dgm:cxn modelId="{A67DF596-C4DD-46FF-B942-9EF02BBEA0F9}" type="presOf" srcId="{D9952A6E-51E9-46F5-AA97-003063CFD45C}" destId="{1EB1F125-C213-44F7-995F-770C58E2B83A}" srcOrd="0" destOrd="0" presId="urn:microsoft.com/office/officeart/2009/3/layout/StepUpProcess"/>
    <dgm:cxn modelId="{9DADE7CD-73ED-473F-9555-C952E8E19A9B}" type="presOf" srcId="{78B007E3-3A39-4585-A51E-EF3B5C893869}" destId="{EF1764DB-FE8F-4E89-9B6E-91A2DC3A6EB5}" srcOrd="0" destOrd="0" presId="urn:microsoft.com/office/officeart/2009/3/layout/StepUpProcess"/>
    <dgm:cxn modelId="{CBC6518A-DF24-4CC1-AEBC-0DCB2286AF3E}" type="presParOf" srcId="{59E6176D-A2F1-45D4-A790-2A9C57E110E9}" destId="{71408DB2-FBD4-485C-BC8E-EB65B28797BE}" srcOrd="0" destOrd="0" presId="urn:microsoft.com/office/officeart/2009/3/layout/StepUpProcess"/>
    <dgm:cxn modelId="{33B5D614-5D7C-4569-A536-691EC5F543FF}" type="presParOf" srcId="{71408DB2-FBD4-485C-BC8E-EB65B28797BE}" destId="{71E6C355-13EB-4EBD-AC8F-05A4053FCF9E}" srcOrd="0" destOrd="0" presId="urn:microsoft.com/office/officeart/2009/3/layout/StepUpProcess"/>
    <dgm:cxn modelId="{907FDBAA-546C-4F20-82DD-5E37B703377E}" type="presParOf" srcId="{71408DB2-FBD4-485C-BC8E-EB65B28797BE}" destId="{EF1764DB-FE8F-4E89-9B6E-91A2DC3A6EB5}" srcOrd="1" destOrd="0" presId="urn:microsoft.com/office/officeart/2009/3/layout/StepUpProcess"/>
    <dgm:cxn modelId="{0C568BD6-FD22-4FD5-832D-1459313B3228}" type="presParOf" srcId="{71408DB2-FBD4-485C-BC8E-EB65B28797BE}" destId="{12B5FF4F-4946-49D1-9FAB-BEB33C3E8D94}" srcOrd="2" destOrd="0" presId="urn:microsoft.com/office/officeart/2009/3/layout/StepUpProcess"/>
    <dgm:cxn modelId="{618F8A5C-59A0-43D8-A7C3-5544C47965FA}" type="presParOf" srcId="{59E6176D-A2F1-45D4-A790-2A9C57E110E9}" destId="{E5A5AE98-0177-47ED-8AF6-C64D0ADAE841}" srcOrd="1" destOrd="0" presId="urn:microsoft.com/office/officeart/2009/3/layout/StepUpProcess"/>
    <dgm:cxn modelId="{3F27C780-2456-48BF-9611-DDA00785F3FF}" type="presParOf" srcId="{E5A5AE98-0177-47ED-8AF6-C64D0ADAE841}" destId="{26A766B6-D3A0-44F0-92C1-F3B751BB4BAD}" srcOrd="0" destOrd="0" presId="urn:microsoft.com/office/officeart/2009/3/layout/StepUpProcess"/>
    <dgm:cxn modelId="{344116E0-A352-4D4B-B96D-A77F77301A9F}" type="presParOf" srcId="{59E6176D-A2F1-45D4-A790-2A9C57E110E9}" destId="{56C143B6-1C15-4DE4-9866-D697EF85A06B}" srcOrd="2" destOrd="0" presId="urn:microsoft.com/office/officeart/2009/3/layout/StepUpProcess"/>
    <dgm:cxn modelId="{29A51E19-F3AE-4AE0-AC0B-55B61E723447}" type="presParOf" srcId="{56C143B6-1C15-4DE4-9866-D697EF85A06B}" destId="{39FB82EE-FE53-4555-9BD1-160163DEE653}" srcOrd="0" destOrd="0" presId="urn:microsoft.com/office/officeart/2009/3/layout/StepUpProcess"/>
    <dgm:cxn modelId="{598C6F07-E306-45DB-9644-D21ED0BA4490}" type="presParOf" srcId="{56C143B6-1C15-4DE4-9866-D697EF85A06B}" destId="{2AF64C49-9E45-4F3C-9BA6-D0A64ABAC6D7}" srcOrd="1" destOrd="0" presId="urn:microsoft.com/office/officeart/2009/3/layout/StepUpProcess"/>
    <dgm:cxn modelId="{B308D06C-3BCB-41D4-8474-31795876E248}" type="presParOf" srcId="{56C143B6-1C15-4DE4-9866-D697EF85A06B}" destId="{F3595227-F50B-4095-B7BC-B5F16E06E7FC}" srcOrd="2" destOrd="0" presId="urn:microsoft.com/office/officeart/2009/3/layout/StepUpProcess"/>
    <dgm:cxn modelId="{4A7D8CC2-54F3-4BF5-BDCC-4965D6B8A4D4}" type="presParOf" srcId="{59E6176D-A2F1-45D4-A790-2A9C57E110E9}" destId="{E4C63162-EC8F-4014-89C2-1C168EB4B320}" srcOrd="3" destOrd="0" presId="urn:microsoft.com/office/officeart/2009/3/layout/StepUpProcess"/>
    <dgm:cxn modelId="{57748B6A-4CF6-43C5-97CE-29876241C137}" type="presParOf" srcId="{E4C63162-EC8F-4014-89C2-1C168EB4B320}" destId="{A6B68433-B7F7-4B95-90BC-BDD2D3550D71}" srcOrd="0" destOrd="0" presId="urn:microsoft.com/office/officeart/2009/3/layout/StepUpProcess"/>
    <dgm:cxn modelId="{FC20AC7F-FCE3-4EDE-9E6C-AAE4FDA4874C}" type="presParOf" srcId="{59E6176D-A2F1-45D4-A790-2A9C57E110E9}" destId="{47CE394F-B1AB-4A59-BC63-5BB603E54DA5}" srcOrd="4" destOrd="0" presId="urn:microsoft.com/office/officeart/2009/3/layout/StepUpProcess"/>
    <dgm:cxn modelId="{AA03EDC5-359C-474E-8BDC-7CEE549F5D7D}" type="presParOf" srcId="{47CE394F-B1AB-4A59-BC63-5BB603E54DA5}" destId="{FCEC2791-FE35-4FC7-8A1F-D2E37EC5EF35}" srcOrd="0" destOrd="0" presId="urn:microsoft.com/office/officeart/2009/3/layout/StepUpProcess"/>
    <dgm:cxn modelId="{01B18EF4-4423-44A9-9CDA-110DF72DA52C}" type="presParOf" srcId="{47CE394F-B1AB-4A59-BC63-5BB603E54DA5}" destId="{D85F1854-E5F6-41B9-9EFC-2FE85720D240}" srcOrd="1" destOrd="0" presId="urn:microsoft.com/office/officeart/2009/3/layout/StepUpProcess"/>
    <dgm:cxn modelId="{65DD58B0-1361-4847-90F6-0AC581C32293}" type="presParOf" srcId="{47CE394F-B1AB-4A59-BC63-5BB603E54DA5}" destId="{CFD3CF80-B4CD-40C7-9A31-0B7539CC2751}" srcOrd="2" destOrd="0" presId="urn:microsoft.com/office/officeart/2009/3/layout/StepUpProcess"/>
    <dgm:cxn modelId="{2C8E83A6-9951-4203-9D1A-98B2BB457CA5}" type="presParOf" srcId="{59E6176D-A2F1-45D4-A790-2A9C57E110E9}" destId="{34A38246-BECB-4200-B1D8-2BBD9FFC0E31}" srcOrd="5" destOrd="0" presId="urn:microsoft.com/office/officeart/2009/3/layout/StepUpProcess"/>
    <dgm:cxn modelId="{51C5EFBE-9D2F-4724-8C26-5A4789A9698A}" type="presParOf" srcId="{34A38246-BECB-4200-B1D8-2BBD9FFC0E31}" destId="{00863FDF-6092-4FB3-B4A3-016D61185CF2}" srcOrd="0" destOrd="0" presId="urn:microsoft.com/office/officeart/2009/3/layout/StepUpProcess"/>
    <dgm:cxn modelId="{89023C76-3B3D-4556-95FC-17C14F7C777A}" type="presParOf" srcId="{59E6176D-A2F1-45D4-A790-2A9C57E110E9}" destId="{B6275954-390C-4373-9A48-2CA3F28F5808}" srcOrd="6" destOrd="0" presId="urn:microsoft.com/office/officeart/2009/3/layout/StepUpProcess"/>
    <dgm:cxn modelId="{5ACD84A9-5F36-4DF6-95B5-605F97BE6912}" type="presParOf" srcId="{B6275954-390C-4373-9A48-2CA3F28F5808}" destId="{58BF2D5C-5BA9-407A-8A9B-C40257F52DE5}" srcOrd="0" destOrd="0" presId="urn:microsoft.com/office/officeart/2009/3/layout/StepUpProcess"/>
    <dgm:cxn modelId="{4288CDE5-B843-405D-B10B-7C3DCE0DAC06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DCE92A-E815-40DE-9A04-33594EF78B06}" type="presOf" srcId="{57528B99-E608-4D43-8BCB-8B2813661BEC}" destId="{D85F1854-E5F6-41B9-9EFC-2FE85720D240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A23BB89E-1F12-4375-AB2E-2C42FE074436}" type="presOf" srcId="{78B007E3-3A39-4585-A51E-EF3B5C893869}" destId="{EF1764DB-FE8F-4E89-9B6E-91A2DC3A6EB5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64FACE70-D98A-4773-AEE0-D12D2E41012D}" type="presOf" srcId="{D9952A6E-51E9-46F5-AA97-003063CFD45C}" destId="{1EB1F125-C213-44F7-995F-770C58E2B83A}" srcOrd="0" destOrd="0" presId="urn:microsoft.com/office/officeart/2009/3/layout/StepUpProcess"/>
    <dgm:cxn modelId="{051CBFFE-CF0D-4DC2-954A-DDCB6C1F4B38}" type="presOf" srcId="{F16646FC-6848-418B-B1E3-96138E0FEEA5}" destId="{2AF64C49-9E45-4F3C-9BA6-D0A64ABAC6D7}" srcOrd="0" destOrd="0" presId="urn:microsoft.com/office/officeart/2009/3/layout/StepUpProcess"/>
    <dgm:cxn modelId="{723C8878-F8D1-4DE9-B35D-8DF04D95DB6C}" type="presOf" srcId="{4E7F4808-C894-40ED-B5BE-06D9FCD46DB9}" destId="{59E6176D-A2F1-45D4-A790-2A9C57E110E9}" srcOrd="0" destOrd="0" presId="urn:microsoft.com/office/officeart/2009/3/layout/StepUpProcess"/>
    <dgm:cxn modelId="{BFDF7884-88B4-4EE4-AF68-16336E845F17}" type="presParOf" srcId="{59E6176D-A2F1-45D4-A790-2A9C57E110E9}" destId="{71408DB2-FBD4-485C-BC8E-EB65B28797BE}" srcOrd="0" destOrd="0" presId="urn:microsoft.com/office/officeart/2009/3/layout/StepUpProcess"/>
    <dgm:cxn modelId="{7C2B9D4B-8D80-4D22-A3E3-6632B63FE14E}" type="presParOf" srcId="{71408DB2-FBD4-485C-BC8E-EB65B28797BE}" destId="{71E6C355-13EB-4EBD-AC8F-05A4053FCF9E}" srcOrd="0" destOrd="0" presId="urn:microsoft.com/office/officeart/2009/3/layout/StepUpProcess"/>
    <dgm:cxn modelId="{A7C40A08-C570-460D-8BA2-2F2CF53F5ACF}" type="presParOf" srcId="{71408DB2-FBD4-485C-BC8E-EB65B28797BE}" destId="{EF1764DB-FE8F-4E89-9B6E-91A2DC3A6EB5}" srcOrd="1" destOrd="0" presId="urn:microsoft.com/office/officeart/2009/3/layout/StepUpProcess"/>
    <dgm:cxn modelId="{FF88E231-AD05-46CD-ADE8-D1B842C0BEDE}" type="presParOf" srcId="{71408DB2-FBD4-485C-BC8E-EB65B28797BE}" destId="{12B5FF4F-4946-49D1-9FAB-BEB33C3E8D94}" srcOrd="2" destOrd="0" presId="urn:microsoft.com/office/officeart/2009/3/layout/StepUpProcess"/>
    <dgm:cxn modelId="{F127000F-DD99-423D-8266-F23A460D40D9}" type="presParOf" srcId="{59E6176D-A2F1-45D4-A790-2A9C57E110E9}" destId="{E5A5AE98-0177-47ED-8AF6-C64D0ADAE841}" srcOrd="1" destOrd="0" presId="urn:microsoft.com/office/officeart/2009/3/layout/StepUpProcess"/>
    <dgm:cxn modelId="{F7B62F4B-E1F7-4D21-A91D-5463DE3BD698}" type="presParOf" srcId="{E5A5AE98-0177-47ED-8AF6-C64D0ADAE841}" destId="{26A766B6-D3A0-44F0-92C1-F3B751BB4BAD}" srcOrd="0" destOrd="0" presId="urn:microsoft.com/office/officeart/2009/3/layout/StepUpProcess"/>
    <dgm:cxn modelId="{B5A7071F-6DE5-4D02-B793-5DF828EEEFC7}" type="presParOf" srcId="{59E6176D-A2F1-45D4-A790-2A9C57E110E9}" destId="{56C143B6-1C15-4DE4-9866-D697EF85A06B}" srcOrd="2" destOrd="0" presId="urn:microsoft.com/office/officeart/2009/3/layout/StepUpProcess"/>
    <dgm:cxn modelId="{3F2053E7-DFA5-43B2-B5B3-98CF8F938AEF}" type="presParOf" srcId="{56C143B6-1C15-4DE4-9866-D697EF85A06B}" destId="{39FB82EE-FE53-4555-9BD1-160163DEE653}" srcOrd="0" destOrd="0" presId="urn:microsoft.com/office/officeart/2009/3/layout/StepUpProcess"/>
    <dgm:cxn modelId="{43F1453A-710A-4B22-9D00-40EB051CF8A4}" type="presParOf" srcId="{56C143B6-1C15-4DE4-9866-D697EF85A06B}" destId="{2AF64C49-9E45-4F3C-9BA6-D0A64ABAC6D7}" srcOrd="1" destOrd="0" presId="urn:microsoft.com/office/officeart/2009/3/layout/StepUpProcess"/>
    <dgm:cxn modelId="{E4BEC908-2573-4EDF-83E5-C943AEF8B6C5}" type="presParOf" srcId="{56C143B6-1C15-4DE4-9866-D697EF85A06B}" destId="{F3595227-F50B-4095-B7BC-B5F16E06E7FC}" srcOrd="2" destOrd="0" presId="urn:microsoft.com/office/officeart/2009/3/layout/StepUpProcess"/>
    <dgm:cxn modelId="{7D904BD8-2276-4632-B8CF-1AB775D33A53}" type="presParOf" srcId="{59E6176D-A2F1-45D4-A790-2A9C57E110E9}" destId="{E4C63162-EC8F-4014-89C2-1C168EB4B320}" srcOrd="3" destOrd="0" presId="urn:microsoft.com/office/officeart/2009/3/layout/StepUpProcess"/>
    <dgm:cxn modelId="{044B8CEA-3DBA-47C8-9584-02D36317AD86}" type="presParOf" srcId="{E4C63162-EC8F-4014-89C2-1C168EB4B320}" destId="{A6B68433-B7F7-4B95-90BC-BDD2D3550D71}" srcOrd="0" destOrd="0" presId="urn:microsoft.com/office/officeart/2009/3/layout/StepUpProcess"/>
    <dgm:cxn modelId="{640A5203-E72D-4CEF-AD12-F5D522B0C9E8}" type="presParOf" srcId="{59E6176D-A2F1-45D4-A790-2A9C57E110E9}" destId="{47CE394F-B1AB-4A59-BC63-5BB603E54DA5}" srcOrd="4" destOrd="0" presId="urn:microsoft.com/office/officeart/2009/3/layout/StepUpProcess"/>
    <dgm:cxn modelId="{7636C567-776F-4195-AE1B-8A01FEFE9A56}" type="presParOf" srcId="{47CE394F-B1AB-4A59-BC63-5BB603E54DA5}" destId="{FCEC2791-FE35-4FC7-8A1F-D2E37EC5EF35}" srcOrd="0" destOrd="0" presId="urn:microsoft.com/office/officeart/2009/3/layout/StepUpProcess"/>
    <dgm:cxn modelId="{C298A27A-7C13-4F8F-899F-FC872538FA24}" type="presParOf" srcId="{47CE394F-B1AB-4A59-BC63-5BB603E54DA5}" destId="{D85F1854-E5F6-41B9-9EFC-2FE85720D240}" srcOrd="1" destOrd="0" presId="urn:microsoft.com/office/officeart/2009/3/layout/StepUpProcess"/>
    <dgm:cxn modelId="{B851C945-5CBC-438E-9836-6C2F35BF4B3C}" type="presParOf" srcId="{47CE394F-B1AB-4A59-BC63-5BB603E54DA5}" destId="{CFD3CF80-B4CD-40C7-9A31-0B7539CC2751}" srcOrd="2" destOrd="0" presId="urn:microsoft.com/office/officeart/2009/3/layout/StepUpProcess"/>
    <dgm:cxn modelId="{2578845D-23BC-4360-817E-42AF080159DC}" type="presParOf" srcId="{59E6176D-A2F1-45D4-A790-2A9C57E110E9}" destId="{34A38246-BECB-4200-B1D8-2BBD9FFC0E31}" srcOrd="5" destOrd="0" presId="urn:microsoft.com/office/officeart/2009/3/layout/StepUpProcess"/>
    <dgm:cxn modelId="{DFBE6E99-F03E-4E4E-B34F-985D16D45121}" type="presParOf" srcId="{34A38246-BECB-4200-B1D8-2BBD9FFC0E31}" destId="{00863FDF-6092-4FB3-B4A3-016D61185CF2}" srcOrd="0" destOrd="0" presId="urn:microsoft.com/office/officeart/2009/3/layout/StepUpProcess"/>
    <dgm:cxn modelId="{49E6844F-DD0B-414B-9396-93D9319A9E48}" type="presParOf" srcId="{59E6176D-A2F1-45D4-A790-2A9C57E110E9}" destId="{B6275954-390C-4373-9A48-2CA3F28F5808}" srcOrd="6" destOrd="0" presId="urn:microsoft.com/office/officeart/2009/3/layout/StepUpProcess"/>
    <dgm:cxn modelId="{E134CFE9-80B1-4CA0-B270-4A3AE36A9A69}" type="presParOf" srcId="{B6275954-390C-4373-9A48-2CA3F28F5808}" destId="{58BF2D5C-5BA9-407A-8A9B-C40257F52DE5}" srcOrd="0" destOrd="0" presId="urn:microsoft.com/office/officeart/2009/3/layout/StepUpProcess"/>
    <dgm:cxn modelId="{E2EEC073-F990-4BBD-9AC3-38F2555B83F5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65 894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69 848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78 480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74 038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50C963-1F75-455E-B02D-FE13AC1C8C26}" type="presOf" srcId="{F16646FC-6848-418B-B1E3-96138E0FEEA5}" destId="{2AF64C49-9E45-4F3C-9BA6-D0A64ABAC6D7}" srcOrd="0" destOrd="0" presId="urn:microsoft.com/office/officeart/2009/3/layout/StepUpProcess"/>
    <dgm:cxn modelId="{EA304B4E-4AE3-4E5E-ABC7-83DF6878B49A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B07BBE98-2F9B-49CC-BA7E-FB4CFEAA7FFF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C44BF798-C6C0-4C9E-AB68-F9D0D3E37281}" type="presOf" srcId="{57528B99-E608-4D43-8BCB-8B2813661BEC}" destId="{D85F1854-E5F6-41B9-9EFC-2FE85720D240}" srcOrd="0" destOrd="0" presId="urn:microsoft.com/office/officeart/2009/3/layout/StepUpProcess"/>
    <dgm:cxn modelId="{3113CB95-EEEA-4703-8ED3-7199BDB9F70F}" type="presOf" srcId="{D9952A6E-51E9-46F5-AA97-003063CFD45C}" destId="{1EB1F125-C213-44F7-995F-770C58E2B83A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FB54F8A-5830-4A30-8A55-51B340C013EE}" type="presParOf" srcId="{59E6176D-A2F1-45D4-A790-2A9C57E110E9}" destId="{F3801B51-3C8A-4144-9300-DD4FFF871AEC}" srcOrd="0" destOrd="0" presId="urn:microsoft.com/office/officeart/2009/3/layout/StepUpProcess"/>
    <dgm:cxn modelId="{097DEEC0-CAC6-4AB7-97B4-E2873D246884}" type="presParOf" srcId="{F3801B51-3C8A-4144-9300-DD4FFF871AEC}" destId="{0F98B4A9-900D-4D3A-917D-1B448D3EABEF}" srcOrd="0" destOrd="0" presId="urn:microsoft.com/office/officeart/2009/3/layout/StepUpProcess"/>
    <dgm:cxn modelId="{C39F4C22-0EEC-45EA-9655-958154FBC3F4}" type="presParOf" srcId="{F3801B51-3C8A-4144-9300-DD4FFF871AEC}" destId="{3E7CE4A3-BB67-4B35-8CCE-1A31A01EBFCA}" srcOrd="1" destOrd="0" presId="urn:microsoft.com/office/officeart/2009/3/layout/StepUpProcess"/>
    <dgm:cxn modelId="{8D35A999-013C-4831-917E-2DDAEBB2AB33}" type="presParOf" srcId="{F3801B51-3C8A-4144-9300-DD4FFF871AEC}" destId="{EFED36D8-9297-439E-8833-47CB3FCF921F}" srcOrd="2" destOrd="0" presId="urn:microsoft.com/office/officeart/2009/3/layout/StepUpProcess"/>
    <dgm:cxn modelId="{8CE556BE-D611-4F84-A0A9-4B05E3FB714D}" type="presParOf" srcId="{59E6176D-A2F1-45D4-A790-2A9C57E110E9}" destId="{FC89241E-0F22-4FEE-A867-166C8B8B31E1}" srcOrd="1" destOrd="0" presId="urn:microsoft.com/office/officeart/2009/3/layout/StepUpProcess"/>
    <dgm:cxn modelId="{04EF408D-FD81-4A0B-BD7C-4D9ABBB33402}" type="presParOf" srcId="{FC89241E-0F22-4FEE-A867-166C8B8B31E1}" destId="{652BFF31-ADA5-4A5F-AC0B-C11DAA825A46}" srcOrd="0" destOrd="0" presId="urn:microsoft.com/office/officeart/2009/3/layout/StepUpProcess"/>
    <dgm:cxn modelId="{3674FC55-4A3D-449A-8BD4-1B08C09E0B52}" type="presParOf" srcId="{59E6176D-A2F1-45D4-A790-2A9C57E110E9}" destId="{56C143B6-1C15-4DE4-9866-D697EF85A06B}" srcOrd="2" destOrd="0" presId="urn:microsoft.com/office/officeart/2009/3/layout/StepUpProcess"/>
    <dgm:cxn modelId="{4FB51FBB-C8FB-4182-AB85-AC9915C030A4}" type="presParOf" srcId="{56C143B6-1C15-4DE4-9866-D697EF85A06B}" destId="{39FB82EE-FE53-4555-9BD1-160163DEE653}" srcOrd="0" destOrd="0" presId="urn:microsoft.com/office/officeart/2009/3/layout/StepUpProcess"/>
    <dgm:cxn modelId="{2E920453-8F8F-4567-91AD-888F5811D66D}" type="presParOf" srcId="{56C143B6-1C15-4DE4-9866-D697EF85A06B}" destId="{2AF64C49-9E45-4F3C-9BA6-D0A64ABAC6D7}" srcOrd="1" destOrd="0" presId="urn:microsoft.com/office/officeart/2009/3/layout/StepUpProcess"/>
    <dgm:cxn modelId="{DDB073DE-E4D2-4DBA-9479-6A23FA06EAF9}" type="presParOf" srcId="{56C143B6-1C15-4DE4-9866-D697EF85A06B}" destId="{F3595227-F50B-4095-B7BC-B5F16E06E7FC}" srcOrd="2" destOrd="0" presId="urn:microsoft.com/office/officeart/2009/3/layout/StepUpProcess"/>
    <dgm:cxn modelId="{86FA7945-05B4-4D5C-871F-301F9232C76A}" type="presParOf" srcId="{59E6176D-A2F1-45D4-A790-2A9C57E110E9}" destId="{E4C63162-EC8F-4014-89C2-1C168EB4B320}" srcOrd="3" destOrd="0" presId="urn:microsoft.com/office/officeart/2009/3/layout/StepUpProcess"/>
    <dgm:cxn modelId="{F16954F5-3175-435D-BB10-DD6D9B27F9FE}" type="presParOf" srcId="{E4C63162-EC8F-4014-89C2-1C168EB4B320}" destId="{A6B68433-B7F7-4B95-90BC-BDD2D3550D71}" srcOrd="0" destOrd="0" presId="urn:microsoft.com/office/officeart/2009/3/layout/StepUpProcess"/>
    <dgm:cxn modelId="{38EA8304-9310-4B9D-86E7-4D7C85D4E7F6}" type="presParOf" srcId="{59E6176D-A2F1-45D4-A790-2A9C57E110E9}" destId="{47CE394F-B1AB-4A59-BC63-5BB603E54DA5}" srcOrd="4" destOrd="0" presId="urn:microsoft.com/office/officeart/2009/3/layout/StepUpProcess"/>
    <dgm:cxn modelId="{1CB43141-C8CD-447F-8E5E-A908DD8F4770}" type="presParOf" srcId="{47CE394F-B1AB-4A59-BC63-5BB603E54DA5}" destId="{FCEC2791-FE35-4FC7-8A1F-D2E37EC5EF35}" srcOrd="0" destOrd="0" presId="urn:microsoft.com/office/officeart/2009/3/layout/StepUpProcess"/>
    <dgm:cxn modelId="{BB65A7EE-E675-43AC-B189-74D7FF1C65D3}" type="presParOf" srcId="{47CE394F-B1AB-4A59-BC63-5BB603E54DA5}" destId="{D85F1854-E5F6-41B9-9EFC-2FE85720D240}" srcOrd="1" destOrd="0" presId="urn:microsoft.com/office/officeart/2009/3/layout/StepUpProcess"/>
    <dgm:cxn modelId="{FC7362F1-358F-4C56-8077-16F4E1BFEC27}" type="presParOf" srcId="{47CE394F-B1AB-4A59-BC63-5BB603E54DA5}" destId="{CFD3CF80-B4CD-40C7-9A31-0B7539CC2751}" srcOrd="2" destOrd="0" presId="urn:microsoft.com/office/officeart/2009/3/layout/StepUpProcess"/>
    <dgm:cxn modelId="{2B4AF69D-272E-49FF-BBAE-405E17DA27DE}" type="presParOf" srcId="{59E6176D-A2F1-45D4-A790-2A9C57E110E9}" destId="{34A38246-BECB-4200-B1D8-2BBD9FFC0E31}" srcOrd="5" destOrd="0" presId="urn:microsoft.com/office/officeart/2009/3/layout/StepUpProcess"/>
    <dgm:cxn modelId="{C9DA6E91-2A5E-496A-BBFB-62D8155A4477}" type="presParOf" srcId="{34A38246-BECB-4200-B1D8-2BBD9FFC0E31}" destId="{00863FDF-6092-4FB3-B4A3-016D61185CF2}" srcOrd="0" destOrd="0" presId="urn:microsoft.com/office/officeart/2009/3/layout/StepUpProcess"/>
    <dgm:cxn modelId="{6FECCEEB-B2FC-4341-9A67-736B6545E650}" type="presParOf" srcId="{59E6176D-A2F1-45D4-A790-2A9C57E110E9}" destId="{B6275954-390C-4373-9A48-2CA3F28F5808}" srcOrd="6" destOrd="0" presId="urn:microsoft.com/office/officeart/2009/3/layout/StepUpProcess"/>
    <dgm:cxn modelId="{F588A4FD-3E58-43DC-9E44-5722686C07A0}" type="presParOf" srcId="{B6275954-390C-4373-9A48-2CA3F28F5808}" destId="{58BF2D5C-5BA9-407A-8A9B-C40257F52DE5}" srcOrd="0" destOrd="0" presId="urn:microsoft.com/office/officeart/2009/3/layout/StepUpProcess"/>
    <dgm:cxn modelId="{7EED1CBD-E371-4F06-B35A-06C4FF196D99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ScaleY="103659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DD723C-5168-4D0E-98DE-B18CEE0C6236}" type="presOf" srcId="{8E853283-DE9F-4575-91B5-50D13E09A129}" destId="{3E7CE4A3-BB67-4B35-8CCE-1A31A01EBFCA}" srcOrd="0" destOrd="0" presId="urn:microsoft.com/office/officeart/2009/3/layout/StepUpProcess"/>
    <dgm:cxn modelId="{8F59F6AC-1411-4FF9-AE89-A9FF0C445390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38B8CC04-615C-4D54-B30B-A194CF40976E}" type="presOf" srcId="{D9952A6E-51E9-46F5-AA97-003063CFD45C}" destId="{1EB1F125-C213-44F7-995F-770C58E2B83A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FA83E003-3445-4C66-A2E0-9A79DE44B16B}" type="presOf" srcId="{57528B99-E608-4D43-8BCB-8B2813661BEC}" destId="{D85F1854-E5F6-41B9-9EFC-2FE85720D240}" srcOrd="0" destOrd="0" presId="urn:microsoft.com/office/officeart/2009/3/layout/StepUpProcess"/>
    <dgm:cxn modelId="{4A7E362A-8B00-4E93-9D0E-EFC0190C7F12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F62ACEE0-E818-445E-866B-7BBBBA6B8C8C}" type="presParOf" srcId="{59E6176D-A2F1-45D4-A790-2A9C57E110E9}" destId="{F3801B51-3C8A-4144-9300-DD4FFF871AEC}" srcOrd="0" destOrd="0" presId="urn:microsoft.com/office/officeart/2009/3/layout/StepUpProcess"/>
    <dgm:cxn modelId="{6B2D3440-4533-44BA-AE36-26ECEFF7ADD3}" type="presParOf" srcId="{F3801B51-3C8A-4144-9300-DD4FFF871AEC}" destId="{0F98B4A9-900D-4D3A-917D-1B448D3EABEF}" srcOrd="0" destOrd="0" presId="urn:microsoft.com/office/officeart/2009/3/layout/StepUpProcess"/>
    <dgm:cxn modelId="{B9635236-2997-4DF5-B748-7B680F2493E0}" type="presParOf" srcId="{F3801B51-3C8A-4144-9300-DD4FFF871AEC}" destId="{3E7CE4A3-BB67-4B35-8CCE-1A31A01EBFCA}" srcOrd="1" destOrd="0" presId="urn:microsoft.com/office/officeart/2009/3/layout/StepUpProcess"/>
    <dgm:cxn modelId="{918445F7-3319-4074-BEDB-39368308BF16}" type="presParOf" srcId="{F3801B51-3C8A-4144-9300-DD4FFF871AEC}" destId="{EFED36D8-9297-439E-8833-47CB3FCF921F}" srcOrd="2" destOrd="0" presId="urn:microsoft.com/office/officeart/2009/3/layout/StepUpProcess"/>
    <dgm:cxn modelId="{91E58241-74BC-4341-9633-A84589E198BA}" type="presParOf" srcId="{59E6176D-A2F1-45D4-A790-2A9C57E110E9}" destId="{FC89241E-0F22-4FEE-A867-166C8B8B31E1}" srcOrd="1" destOrd="0" presId="urn:microsoft.com/office/officeart/2009/3/layout/StepUpProcess"/>
    <dgm:cxn modelId="{2E1EAB8F-135B-4838-AD5E-2832F88AAB24}" type="presParOf" srcId="{FC89241E-0F22-4FEE-A867-166C8B8B31E1}" destId="{652BFF31-ADA5-4A5F-AC0B-C11DAA825A46}" srcOrd="0" destOrd="0" presId="urn:microsoft.com/office/officeart/2009/3/layout/StepUpProcess"/>
    <dgm:cxn modelId="{4C3992AF-0260-44FA-80B8-4DF4F2804BD2}" type="presParOf" srcId="{59E6176D-A2F1-45D4-A790-2A9C57E110E9}" destId="{56C143B6-1C15-4DE4-9866-D697EF85A06B}" srcOrd="2" destOrd="0" presId="urn:microsoft.com/office/officeart/2009/3/layout/StepUpProcess"/>
    <dgm:cxn modelId="{67C53F9A-0105-48C0-9C08-A94802B596C3}" type="presParOf" srcId="{56C143B6-1C15-4DE4-9866-D697EF85A06B}" destId="{39FB82EE-FE53-4555-9BD1-160163DEE653}" srcOrd="0" destOrd="0" presId="urn:microsoft.com/office/officeart/2009/3/layout/StepUpProcess"/>
    <dgm:cxn modelId="{C69BB591-2B35-47A6-A846-5B6B6EA4F12F}" type="presParOf" srcId="{56C143B6-1C15-4DE4-9866-D697EF85A06B}" destId="{2AF64C49-9E45-4F3C-9BA6-D0A64ABAC6D7}" srcOrd="1" destOrd="0" presId="urn:microsoft.com/office/officeart/2009/3/layout/StepUpProcess"/>
    <dgm:cxn modelId="{963FBBF8-5094-4E63-A1D0-9E901753DAF9}" type="presParOf" srcId="{56C143B6-1C15-4DE4-9866-D697EF85A06B}" destId="{F3595227-F50B-4095-B7BC-B5F16E06E7FC}" srcOrd="2" destOrd="0" presId="urn:microsoft.com/office/officeart/2009/3/layout/StepUpProcess"/>
    <dgm:cxn modelId="{4A405495-F7DD-4701-8352-CE67C81EB050}" type="presParOf" srcId="{59E6176D-A2F1-45D4-A790-2A9C57E110E9}" destId="{E4C63162-EC8F-4014-89C2-1C168EB4B320}" srcOrd="3" destOrd="0" presId="urn:microsoft.com/office/officeart/2009/3/layout/StepUpProcess"/>
    <dgm:cxn modelId="{E1194302-35C7-4001-BD00-F8AAF7670BF6}" type="presParOf" srcId="{E4C63162-EC8F-4014-89C2-1C168EB4B320}" destId="{A6B68433-B7F7-4B95-90BC-BDD2D3550D71}" srcOrd="0" destOrd="0" presId="urn:microsoft.com/office/officeart/2009/3/layout/StepUpProcess"/>
    <dgm:cxn modelId="{75982B1D-F144-4ED6-84A3-08867E1FEA1F}" type="presParOf" srcId="{59E6176D-A2F1-45D4-A790-2A9C57E110E9}" destId="{47CE394F-B1AB-4A59-BC63-5BB603E54DA5}" srcOrd="4" destOrd="0" presId="urn:microsoft.com/office/officeart/2009/3/layout/StepUpProcess"/>
    <dgm:cxn modelId="{D9C3D97A-19B2-4579-8A3A-BB743266B5A8}" type="presParOf" srcId="{47CE394F-B1AB-4A59-BC63-5BB603E54DA5}" destId="{FCEC2791-FE35-4FC7-8A1F-D2E37EC5EF35}" srcOrd="0" destOrd="0" presId="urn:microsoft.com/office/officeart/2009/3/layout/StepUpProcess"/>
    <dgm:cxn modelId="{488A4EC7-2F5D-487E-BCF9-9C0D9A2AB232}" type="presParOf" srcId="{47CE394F-B1AB-4A59-BC63-5BB603E54DA5}" destId="{D85F1854-E5F6-41B9-9EFC-2FE85720D240}" srcOrd="1" destOrd="0" presId="urn:microsoft.com/office/officeart/2009/3/layout/StepUpProcess"/>
    <dgm:cxn modelId="{0446A4FF-2E53-4A1E-B06C-2C505567222F}" type="presParOf" srcId="{47CE394F-B1AB-4A59-BC63-5BB603E54DA5}" destId="{CFD3CF80-B4CD-40C7-9A31-0B7539CC2751}" srcOrd="2" destOrd="0" presId="urn:microsoft.com/office/officeart/2009/3/layout/StepUpProcess"/>
    <dgm:cxn modelId="{D13D0ABC-0EDE-45FB-8405-51879A2FF613}" type="presParOf" srcId="{59E6176D-A2F1-45D4-A790-2A9C57E110E9}" destId="{34A38246-BECB-4200-B1D8-2BBD9FFC0E31}" srcOrd="5" destOrd="0" presId="urn:microsoft.com/office/officeart/2009/3/layout/StepUpProcess"/>
    <dgm:cxn modelId="{8BF37ED1-3C2E-4533-930D-89BA49F1AF3D}" type="presParOf" srcId="{34A38246-BECB-4200-B1D8-2BBD9FFC0E31}" destId="{00863FDF-6092-4FB3-B4A3-016D61185CF2}" srcOrd="0" destOrd="0" presId="urn:microsoft.com/office/officeart/2009/3/layout/StepUpProcess"/>
    <dgm:cxn modelId="{8FA1774E-3775-49F2-A03C-CC35A5F3DC9A}" type="presParOf" srcId="{59E6176D-A2F1-45D4-A790-2A9C57E110E9}" destId="{B6275954-390C-4373-9A48-2CA3F28F5808}" srcOrd="6" destOrd="0" presId="urn:microsoft.com/office/officeart/2009/3/layout/StepUpProcess"/>
    <dgm:cxn modelId="{D76B4B0B-B326-4F84-B86C-908B55D035D2}" type="presParOf" srcId="{B6275954-390C-4373-9A48-2CA3F28F5808}" destId="{58BF2D5C-5BA9-407A-8A9B-C40257F52DE5}" srcOrd="0" destOrd="0" presId="urn:microsoft.com/office/officeart/2009/3/layout/StepUpProcess"/>
    <dgm:cxn modelId="{ED67854A-96F9-4DC4-986E-8CC949E1816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B306C-3BE1-4DE2-92B6-FB27E2A3336E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16D9B721-3573-4352-B3F8-20AE88153691}" type="presOf" srcId="{F16646FC-6848-418B-B1E3-96138E0FEEA5}" destId="{2AF64C49-9E45-4F3C-9BA6-D0A64ABAC6D7}" srcOrd="0" destOrd="0" presId="urn:microsoft.com/office/officeart/2009/3/layout/StepUpProcess"/>
    <dgm:cxn modelId="{0A31C525-619A-44A3-AD34-6E9E6BF538CB}" type="presOf" srcId="{D9952A6E-51E9-46F5-AA97-003063CFD45C}" destId="{1EB1F125-C213-44F7-995F-770C58E2B83A}" srcOrd="0" destOrd="0" presId="urn:microsoft.com/office/officeart/2009/3/layout/StepUpProcess"/>
    <dgm:cxn modelId="{E660E8B1-8B6C-40E4-B5F2-B9EF1710F599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D91C18CC-7A8B-4515-9701-0C71C8C7D928}" type="presOf" srcId="{57528B99-E608-4D43-8BCB-8B2813661BEC}" destId="{D85F1854-E5F6-41B9-9EFC-2FE85720D240}" srcOrd="0" destOrd="0" presId="urn:microsoft.com/office/officeart/2009/3/layout/StepUpProcess"/>
    <dgm:cxn modelId="{ECA364E0-4458-4424-883D-DC7D1949665F}" type="presParOf" srcId="{59E6176D-A2F1-45D4-A790-2A9C57E110E9}" destId="{F3801B51-3C8A-4144-9300-DD4FFF871AEC}" srcOrd="0" destOrd="0" presId="urn:microsoft.com/office/officeart/2009/3/layout/StepUpProcess"/>
    <dgm:cxn modelId="{9D6F40D2-2877-4D91-88CA-404D7FA22EA5}" type="presParOf" srcId="{F3801B51-3C8A-4144-9300-DD4FFF871AEC}" destId="{0F98B4A9-900D-4D3A-917D-1B448D3EABEF}" srcOrd="0" destOrd="0" presId="urn:microsoft.com/office/officeart/2009/3/layout/StepUpProcess"/>
    <dgm:cxn modelId="{A1E9C34D-441B-48DD-84B6-BA9501E06E57}" type="presParOf" srcId="{F3801B51-3C8A-4144-9300-DD4FFF871AEC}" destId="{3E7CE4A3-BB67-4B35-8CCE-1A31A01EBFCA}" srcOrd="1" destOrd="0" presId="urn:microsoft.com/office/officeart/2009/3/layout/StepUpProcess"/>
    <dgm:cxn modelId="{E6E8BA21-6363-4A5D-92BD-FEBB3F37B85B}" type="presParOf" srcId="{F3801B51-3C8A-4144-9300-DD4FFF871AEC}" destId="{EFED36D8-9297-439E-8833-47CB3FCF921F}" srcOrd="2" destOrd="0" presId="urn:microsoft.com/office/officeart/2009/3/layout/StepUpProcess"/>
    <dgm:cxn modelId="{0F0ECDAC-44A0-405B-9662-447D3D4ECDEB}" type="presParOf" srcId="{59E6176D-A2F1-45D4-A790-2A9C57E110E9}" destId="{FC89241E-0F22-4FEE-A867-166C8B8B31E1}" srcOrd="1" destOrd="0" presId="urn:microsoft.com/office/officeart/2009/3/layout/StepUpProcess"/>
    <dgm:cxn modelId="{46757FA1-2A37-4AAE-92C9-9F6EB116DAA2}" type="presParOf" srcId="{FC89241E-0F22-4FEE-A867-166C8B8B31E1}" destId="{652BFF31-ADA5-4A5F-AC0B-C11DAA825A46}" srcOrd="0" destOrd="0" presId="urn:microsoft.com/office/officeart/2009/3/layout/StepUpProcess"/>
    <dgm:cxn modelId="{34D72E62-E040-4C1B-B76E-AA57658859EF}" type="presParOf" srcId="{59E6176D-A2F1-45D4-A790-2A9C57E110E9}" destId="{56C143B6-1C15-4DE4-9866-D697EF85A06B}" srcOrd="2" destOrd="0" presId="urn:microsoft.com/office/officeart/2009/3/layout/StepUpProcess"/>
    <dgm:cxn modelId="{FE2B3611-A329-4DB1-909D-B86AC728C102}" type="presParOf" srcId="{56C143B6-1C15-4DE4-9866-D697EF85A06B}" destId="{39FB82EE-FE53-4555-9BD1-160163DEE653}" srcOrd="0" destOrd="0" presId="urn:microsoft.com/office/officeart/2009/3/layout/StepUpProcess"/>
    <dgm:cxn modelId="{966427D9-ED80-4482-807E-B44A3A19825B}" type="presParOf" srcId="{56C143B6-1C15-4DE4-9866-D697EF85A06B}" destId="{2AF64C49-9E45-4F3C-9BA6-D0A64ABAC6D7}" srcOrd="1" destOrd="0" presId="urn:microsoft.com/office/officeart/2009/3/layout/StepUpProcess"/>
    <dgm:cxn modelId="{58EACBD9-D34E-4BC7-9FE7-B68284E1CA7B}" type="presParOf" srcId="{56C143B6-1C15-4DE4-9866-D697EF85A06B}" destId="{F3595227-F50B-4095-B7BC-B5F16E06E7FC}" srcOrd="2" destOrd="0" presId="urn:microsoft.com/office/officeart/2009/3/layout/StepUpProcess"/>
    <dgm:cxn modelId="{A8608F44-26F7-4A88-A671-120CEB432E7D}" type="presParOf" srcId="{59E6176D-A2F1-45D4-A790-2A9C57E110E9}" destId="{E4C63162-EC8F-4014-89C2-1C168EB4B320}" srcOrd="3" destOrd="0" presId="urn:microsoft.com/office/officeart/2009/3/layout/StepUpProcess"/>
    <dgm:cxn modelId="{BBB40197-6F0E-4032-B887-1234AD42236A}" type="presParOf" srcId="{E4C63162-EC8F-4014-89C2-1C168EB4B320}" destId="{A6B68433-B7F7-4B95-90BC-BDD2D3550D71}" srcOrd="0" destOrd="0" presId="urn:microsoft.com/office/officeart/2009/3/layout/StepUpProcess"/>
    <dgm:cxn modelId="{78777F38-FF69-41CD-85CC-0AC124AD5E5C}" type="presParOf" srcId="{59E6176D-A2F1-45D4-A790-2A9C57E110E9}" destId="{47CE394F-B1AB-4A59-BC63-5BB603E54DA5}" srcOrd="4" destOrd="0" presId="urn:microsoft.com/office/officeart/2009/3/layout/StepUpProcess"/>
    <dgm:cxn modelId="{EE721462-FEFA-4B44-8BE6-2650F5D7E1CD}" type="presParOf" srcId="{47CE394F-B1AB-4A59-BC63-5BB603E54DA5}" destId="{FCEC2791-FE35-4FC7-8A1F-D2E37EC5EF35}" srcOrd="0" destOrd="0" presId="urn:microsoft.com/office/officeart/2009/3/layout/StepUpProcess"/>
    <dgm:cxn modelId="{6D2664A3-97BC-451A-88AC-2EA8C763D7F0}" type="presParOf" srcId="{47CE394F-B1AB-4A59-BC63-5BB603E54DA5}" destId="{D85F1854-E5F6-41B9-9EFC-2FE85720D240}" srcOrd="1" destOrd="0" presId="urn:microsoft.com/office/officeart/2009/3/layout/StepUpProcess"/>
    <dgm:cxn modelId="{AF1B8B17-BE18-4706-8322-131CE8EBF9D0}" type="presParOf" srcId="{47CE394F-B1AB-4A59-BC63-5BB603E54DA5}" destId="{CFD3CF80-B4CD-40C7-9A31-0B7539CC2751}" srcOrd="2" destOrd="0" presId="urn:microsoft.com/office/officeart/2009/3/layout/StepUpProcess"/>
    <dgm:cxn modelId="{FCAF4641-1ED9-42E1-899F-BBED6BB93FA1}" type="presParOf" srcId="{59E6176D-A2F1-45D4-A790-2A9C57E110E9}" destId="{34A38246-BECB-4200-B1D8-2BBD9FFC0E31}" srcOrd="5" destOrd="0" presId="urn:microsoft.com/office/officeart/2009/3/layout/StepUpProcess"/>
    <dgm:cxn modelId="{EA457B0B-19F7-48EF-8EC3-963D52FA6354}" type="presParOf" srcId="{34A38246-BECB-4200-B1D8-2BBD9FFC0E31}" destId="{00863FDF-6092-4FB3-B4A3-016D61185CF2}" srcOrd="0" destOrd="0" presId="urn:microsoft.com/office/officeart/2009/3/layout/StepUpProcess"/>
    <dgm:cxn modelId="{2669BC10-71EA-4B0D-858D-A6E20FCD9EBC}" type="presParOf" srcId="{59E6176D-A2F1-45D4-A790-2A9C57E110E9}" destId="{B6275954-390C-4373-9A48-2CA3F28F5808}" srcOrd="6" destOrd="0" presId="urn:microsoft.com/office/officeart/2009/3/layout/StepUpProcess"/>
    <dgm:cxn modelId="{D4800E06-B9FA-48C6-87DA-8ED9D224DA4F}" type="presParOf" srcId="{B6275954-390C-4373-9A48-2CA3F28F5808}" destId="{58BF2D5C-5BA9-407A-8A9B-C40257F52DE5}" srcOrd="0" destOrd="0" presId="urn:microsoft.com/office/officeart/2009/3/layout/StepUpProcess"/>
    <dgm:cxn modelId="{591A4C5A-AC0C-43E9-AEC0-7AA1B6D1C1F8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32 947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34 924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39 240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534F4F"/>
              </a:solidFill>
            </a:rPr>
            <a:t>37 019 руб.</a:t>
          </a:r>
          <a:endParaRPr lang="ru-RU" sz="1600" b="1" dirty="0">
            <a:solidFill>
              <a:srgbClr val="534F4F"/>
            </a:solidFill>
          </a:endParaRP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0A8CC4-BBDE-4E2A-9C79-61EC43B8FE9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9E25408B-75A5-4182-9EAC-7DF7491F33F4}" type="presOf" srcId="{F16646FC-6848-418B-B1E3-96138E0FEEA5}" destId="{2AF64C49-9E45-4F3C-9BA6-D0A64ABAC6D7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67DBE171-AFDC-46CE-89A2-B72C61D100C0}" type="presOf" srcId="{57528B99-E608-4D43-8BCB-8B2813661BEC}" destId="{D85F1854-E5F6-41B9-9EFC-2FE85720D240}" srcOrd="0" destOrd="0" presId="urn:microsoft.com/office/officeart/2009/3/layout/StepUpProcess"/>
    <dgm:cxn modelId="{080D187B-F1CA-4D65-9FA8-4430AAD47B13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61072C5-0DAF-4B06-BE29-B071BEA31B1A}" type="presOf" srcId="{D9952A6E-51E9-46F5-AA97-003063CFD45C}" destId="{1EB1F125-C213-44F7-995F-770C58E2B83A}" srcOrd="0" destOrd="0" presId="urn:microsoft.com/office/officeart/2009/3/layout/StepUpProcess"/>
    <dgm:cxn modelId="{0681CF45-CBEC-4224-A2BC-99D082237504}" type="presParOf" srcId="{59E6176D-A2F1-45D4-A790-2A9C57E110E9}" destId="{F3801B51-3C8A-4144-9300-DD4FFF871AEC}" srcOrd="0" destOrd="0" presId="urn:microsoft.com/office/officeart/2009/3/layout/StepUpProcess"/>
    <dgm:cxn modelId="{075B2811-2CAD-4B51-BF95-843440FE0159}" type="presParOf" srcId="{F3801B51-3C8A-4144-9300-DD4FFF871AEC}" destId="{0F98B4A9-900D-4D3A-917D-1B448D3EABEF}" srcOrd="0" destOrd="0" presId="urn:microsoft.com/office/officeart/2009/3/layout/StepUpProcess"/>
    <dgm:cxn modelId="{A332E187-6619-4A79-8A26-DB333D50A227}" type="presParOf" srcId="{F3801B51-3C8A-4144-9300-DD4FFF871AEC}" destId="{3E7CE4A3-BB67-4B35-8CCE-1A31A01EBFCA}" srcOrd="1" destOrd="0" presId="urn:microsoft.com/office/officeart/2009/3/layout/StepUpProcess"/>
    <dgm:cxn modelId="{995CE8A9-D654-4EB5-8382-49C46E1A5F43}" type="presParOf" srcId="{F3801B51-3C8A-4144-9300-DD4FFF871AEC}" destId="{EFED36D8-9297-439E-8833-47CB3FCF921F}" srcOrd="2" destOrd="0" presId="urn:microsoft.com/office/officeart/2009/3/layout/StepUpProcess"/>
    <dgm:cxn modelId="{AAC4F5F3-B036-4004-9FAE-70F10609972F}" type="presParOf" srcId="{59E6176D-A2F1-45D4-A790-2A9C57E110E9}" destId="{FC89241E-0F22-4FEE-A867-166C8B8B31E1}" srcOrd="1" destOrd="0" presId="urn:microsoft.com/office/officeart/2009/3/layout/StepUpProcess"/>
    <dgm:cxn modelId="{7264073E-030F-4B5A-B7D4-7FBE5BAF5EB5}" type="presParOf" srcId="{FC89241E-0F22-4FEE-A867-166C8B8B31E1}" destId="{652BFF31-ADA5-4A5F-AC0B-C11DAA825A46}" srcOrd="0" destOrd="0" presId="urn:microsoft.com/office/officeart/2009/3/layout/StepUpProcess"/>
    <dgm:cxn modelId="{3820D5BA-237E-4AAF-83F0-28218C24D5CC}" type="presParOf" srcId="{59E6176D-A2F1-45D4-A790-2A9C57E110E9}" destId="{56C143B6-1C15-4DE4-9866-D697EF85A06B}" srcOrd="2" destOrd="0" presId="urn:microsoft.com/office/officeart/2009/3/layout/StepUpProcess"/>
    <dgm:cxn modelId="{AF227FBA-0BE7-4721-ADA5-54B115AAACA9}" type="presParOf" srcId="{56C143B6-1C15-4DE4-9866-D697EF85A06B}" destId="{39FB82EE-FE53-4555-9BD1-160163DEE653}" srcOrd="0" destOrd="0" presId="urn:microsoft.com/office/officeart/2009/3/layout/StepUpProcess"/>
    <dgm:cxn modelId="{F57BC876-E526-4C8D-9C92-34B4AFC49474}" type="presParOf" srcId="{56C143B6-1C15-4DE4-9866-D697EF85A06B}" destId="{2AF64C49-9E45-4F3C-9BA6-D0A64ABAC6D7}" srcOrd="1" destOrd="0" presId="urn:microsoft.com/office/officeart/2009/3/layout/StepUpProcess"/>
    <dgm:cxn modelId="{E234DC27-A496-47A1-BBB2-39007FD8C1AC}" type="presParOf" srcId="{56C143B6-1C15-4DE4-9866-D697EF85A06B}" destId="{F3595227-F50B-4095-B7BC-B5F16E06E7FC}" srcOrd="2" destOrd="0" presId="urn:microsoft.com/office/officeart/2009/3/layout/StepUpProcess"/>
    <dgm:cxn modelId="{AF9856EF-F618-4C72-944A-D3B9CE51700C}" type="presParOf" srcId="{59E6176D-A2F1-45D4-A790-2A9C57E110E9}" destId="{E4C63162-EC8F-4014-89C2-1C168EB4B320}" srcOrd="3" destOrd="0" presId="urn:microsoft.com/office/officeart/2009/3/layout/StepUpProcess"/>
    <dgm:cxn modelId="{4E975F99-1298-46C9-BC23-18088B88AF65}" type="presParOf" srcId="{E4C63162-EC8F-4014-89C2-1C168EB4B320}" destId="{A6B68433-B7F7-4B95-90BC-BDD2D3550D71}" srcOrd="0" destOrd="0" presId="urn:microsoft.com/office/officeart/2009/3/layout/StepUpProcess"/>
    <dgm:cxn modelId="{A940F328-6B3C-44FC-ABFE-0058313D44FA}" type="presParOf" srcId="{59E6176D-A2F1-45D4-A790-2A9C57E110E9}" destId="{47CE394F-B1AB-4A59-BC63-5BB603E54DA5}" srcOrd="4" destOrd="0" presId="urn:microsoft.com/office/officeart/2009/3/layout/StepUpProcess"/>
    <dgm:cxn modelId="{2031BEAD-D8E7-4DDA-8CA5-F0F3AC7FE3D1}" type="presParOf" srcId="{47CE394F-B1AB-4A59-BC63-5BB603E54DA5}" destId="{FCEC2791-FE35-4FC7-8A1F-D2E37EC5EF35}" srcOrd="0" destOrd="0" presId="urn:microsoft.com/office/officeart/2009/3/layout/StepUpProcess"/>
    <dgm:cxn modelId="{27EE1CA1-E288-4406-B940-E656CDF065B7}" type="presParOf" srcId="{47CE394F-B1AB-4A59-BC63-5BB603E54DA5}" destId="{D85F1854-E5F6-41B9-9EFC-2FE85720D240}" srcOrd="1" destOrd="0" presId="urn:microsoft.com/office/officeart/2009/3/layout/StepUpProcess"/>
    <dgm:cxn modelId="{2F0677C8-BA95-4185-82CC-3833F44ACD34}" type="presParOf" srcId="{47CE394F-B1AB-4A59-BC63-5BB603E54DA5}" destId="{CFD3CF80-B4CD-40C7-9A31-0B7539CC2751}" srcOrd="2" destOrd="0" presId="urn:microsoft.com/office/officeart/2009/3/layout/StepUpProcess"/>
    <dgm:cxn modelId="{087BCD68-6DAE-4470-932A-FC295B22BE1E}" type="presParOf" srcId="{59E6176D-A2F1-45D4-A790-2A9C57E110E9}" destId="{34A38246-BECB-4200-B1D8-2BBD9FFC0E31}" srcOrd="5" destOrd="0" presId="urn:microsoft.com/office/officeart/2009/3/layout/StepUpProcess"/>
    <dgm:cxn modelId="{2B346ED9-FC9D-44BC-B512-70E1331C9D66}" type="presParOf" srcId="{34A38246-BECB-4200-B1D8-2BBD9FFC0E31}" destId="{00863FDF-6092-4FB3-B4A3-016D61185CF2}" srcOrd="0" destOrd="0" presId="urn:microsoft.com/office/officeart/2009/3/layout/StepUpProcess"/>
    <dgm:cxn modelId="{48CBA3DD-A6C9-4F34-A271-990C8FB145DE}" type="presParOf" srcId="{59E6176D-A2F1-45D4-A790-2A9C57E110E9}" destId="{B6275954-390C-4373-9A48-2CA3F28F5808}" srcOrd="6" destOrd="0" presId="urn:microsoft.com/office/officeart/2009/3/layout/StepUpProcess"/>
    <dgm:cxn modelId="{CDCF6CBF-1653-45C7-956C-66B4D651F393}" type="presParOf" srcId="{B6275954-390C-4373-9A48-2CA3F28F5808}" destId="{58BF2D5C-5BA9-407A-8A9B-C40257F52DE5}" srcOrd="0" destOrd="0" presId="urn:microsoft.com/office/officeart/2009/3/layout/StepUpProcess"/>
    <dgm:cxn modelId="{78DDC816-6B43-4903-887C-AE2116A5298B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4791-EA14-47B1-A1E8-682EC4D9E1B6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14E12-9897-4770-8ED0-303EFC1F0BFE}">
      <dsp:nvSpPr>
        <dsp:cNvPr id="0" name=""/>
        <dsp:cNvSpPr/>
      </dsp:nvSpPr>
      <dsp:spPr>
        <a:xfrm>
          <a:off x="558813" y="380786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  <a:endParaRPr lang="ru-RU" sz="2400" kern="1200" dirty="0">
            <a:solidFill>
              <a:srgbClr val="474343"/>
            </a:solidFill>
          </a:endParaRPr>
        </a:p>
      </dsp:txBody>
      <dsp:txXfrm>
        <a:off x="558813" y="380786"/>
        <a:ext cx="7602514" cy="761969"/>
      </dsp:txXfrm>
    </dsp:sp>
    <dsp:sp modelId="{72DEF424-373E-4F13-96DB-14108CE10D59}">
      <dsp:nvSpPr>
        <dsp:cNvPr id="0" name=""/>
        <dsp:cNvSpPr/>
      </dsp:nvSpPr>
      <dsp:spPr>
        <a:xfrm>
          <a:off x="82582" y="285540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753F-29B8-4802-8DA4-BF834F259FA4}">
      <dsp:nvSpPr>
        <dsp:cNvPr id="0" name=""/>
        <dsp:cNvSpPr/>
      </dsp:nvSpPr>
      <dsp:spPr>
        <a:xfrm>
          <a:off x="995667" y="1523939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  <a:endParaRPr lang="ru-RU" sz="2400" kern="1200" dirty="0">
            <a:solidFill>
              <a:srgbClr val="474343"/>
            </a:solidFill>
          </a:endParaRPr>
        </a:p>
      </dsp:txBody>
      <dsp:txXfrm>
        <a:off x="995667" y="1523939"/>
        <a:ext cx="7165659" cy="761969"/>
      </dsp:txXfrm>
    </dsp:sp>
    <dsp:sp modelId="{98A578EE-C0AB-4297-B8DB-C7BAA8EF41B7}">
      <dsp:nvSpPr>
        <dsp:cNvPr id="0" name=""/>
        <dsp:cNvSpPr/>
      </dsp:nvSpPr>
      <dsp:spPr>
        <a:xfrm>
          <a:off x="519436" y="1428692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2927A-5C18-4111-A5E0-50C51598A0EC}">
      <dsp:nvSpPr>
        <dsp:cNvPr id="0" name=""/>
        <dsp:cNvSpPr/>
      </dsp:nvSpPr>
      <dsp:spPr>
        <a:xfrm>
          <a:off x="995667" y="2667091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  <a:endParaRPr lang="ru-RU" sz="2400" kern="1200" dirty="0">
            <a:solidFill>
              <a:srgbClr val="474343"/>
            </a:solidFill>
          </a:endParaRPr>
        </a:p>
      </dsp:txBody>
      <dsp:txXfrm>
        <a:off x="995667" y="2667091"/>
        <a:ext cx="7165659" cy="761969"/>
      </dsp:txXfrm>
    </dsp:sp>
    <dsp:sp modelId="{EBBEA12A-B6DC-4797-AE00-B33632D66F56}">
      <dsp:nvSpPr>
        <dsp:cNvPr id="0" name=""/>
        <dsp:cNvSpPr/>
      </dsp:nvSpPr>
      <dsp:spPr>
        <a:xfrm>
          <a:off x="519436" y="2571845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4B351-A755-4859-BBBD-947E043810A7}">
      <dsp:nvSpPr>
        <dsp:cNvPr id="0" name=""/>
        <dsp:cNvSpPr/>
      </dsp:nvSpPr>
      <dsp:spPr>
        <a:xfrm>
          <a:off x="558813" y="3810243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  <a:endParaRPr lang="ru-RU" sz="2400" kern="1200" dirty="0">
            <a:solidFill>
              <a:srgbClr val="474343"/>
            </a:solidFill>
            <a:latin typeface="+mn-lt"/>
          </a:endParaRPr>
        </a:p>
      </dsp:txBody>
      <dsp:txXfrm>
        <a:off x="558813" y="3810243"/>
        <a:ext cx="7602514" cy="761969"/>
      </dsp:txXfrm>
    </dsp:sp>
    <dsp:sp modelId="{6659AD73-16AC-44A1-99DE-878E5D9039D6}">
      <dsp:nvSpPr>
        <dsp:cNvPr id="0" name=""/>
        <dsp:cNvSpPr/>
      </dsp:nvSpPr>
      <dsp:spPr>
        <a:xfrm>
          <a:off x="82582" y="3714997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63603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619567" y="340708"/>
          <a:ext cx="7673776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619567" y="340708"/>
        <a:ext cx="7673776" cy="913036"/>
      </dsp:txXfrm>
    </dsp:sp>
    <dsp:sp modelId="{4E53794A-6DAD-4E6F-AA51-FC167C715F2E}">
      <dsp:nvSpPr>
        <dsp:cNvPr id="0" name=""/>
        <dsp:cNvSpPr/>
      </dsp:nvSpPr>
      <dsp:spPr>
        <a:xfrm>
          <a:off x="0" y="174529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207196" y="1727875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07196" y="1727875"/>
        <a:ext cx="7150311" cy="913036"/>
      </dsp:txXfrm>
    </dsp:sp>
    <dsp:sp modelId="{001A828D-BA8C-4570-9BEF-C1391588FA46}">
      <dsp:nvSpPr>
        <dsp:cNvPr id="0" name=""/>
        <dsp:cNvSpPr/>
      </dsp:nvSpPr>
      <dsp:spPr>
        <a:xfrm>
          <a:off x="529046" y="1561691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207196" y="3267392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07196" y="3267392"/>
        <a:ext cx="7150311" cy="913036"/>
      </dsp:txXfrm>
    </dsp:sp>
    <dsp:sp modelId="{573D6AA8-EE03-46B4-851E-EC8AEF11A324}">
      <dsp:nvSpPr>
        <dsp:cNvPr id="0" name=""/>
        <dsp:cNvSpPr/>
      </dsp:nvSpPr>
      <dsp:spPr>
        <a:xfrm>
          <a:off x="529046" y="3101205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619567" y="4651920"/>
          <a:ext cx="7673776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619567" y="4651920"/>
        <a:ext cx="7673776" cy="913036"/>
      </dsp:txXfrm>
    </dsp:sp>
    <dsp:sp modelId="{3CC04E6F-F693-473A-9480-FAF6218496C5}">
      <dsp:nvSpPr>
        <dsp:cNvPr id="0" name=""/>
        <dsp:cNvSpPr/>
      </dsp:nvSpPr>
      <dsp:spPr>
        <a:xfrm>
          <a:off x="0" y="4485731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0.15096</cdr:x>
      <cdr:y>0.50602</cdr:y>
    </cdr:from>
    <cdr:to>
      <cdr:x>0.24177</cdr:x>
      <cdr:y>0.65232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3460" y="2240280"/>
          <a:ext cx="609600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0.46938</cdr:x>
      <cdr:y>0.22472</cdr:y>
    </cdr:from>
    <cdr:to>
      <cdr:x>0.54196</cdr:x>
      <cdr:y>0.28875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15666" y="1295058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59,2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0.29295</cdr:x>
      <cdr:y>0.03738</cdr:y>
    </cdr:from>
    <cdr:to>
      <cdr:x>0.36552</cdr:x>
      <cdr:y>0.10142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442408" y="215444"/>
          <a:ext cx="852758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83,4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0.12398</cdr:x>
      <cdr:y>0.30075</cdr:y>
    </cdr:from>
    <cdr:to>
      <cdr:x>0.19656</cdr:x>
      <cdr:y>0.36478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456812" y="1733254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49,5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0.64423</cdr:x>
      <cdr:y>0.23717</cdr:y>
    </cdr:from>
    <cdr:to>
      <cdr:x>0.71681</cdr:x>
      <cdr:y>0.3012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570297" y="1366795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56,5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0.82017</cdr:x>
      <cdr:y>0.24496</cdr:y>
    </cdr:from>
    <cdr:to>
      <cdr:x>0.89275</cdr:x>
      <cdr:y>0.309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637714" y="1411687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55,6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0.68165</cdr:x>
      <cdr:y>0.40474</cdr:y>
    </cdr:from>
    <cdr:to>
      <cdr:x>0.88201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10901" y="7103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 smtClean="0">
              <a:solidFill>
                <a:srgbClr val="494545"/>
              </a:solidFill>
              <a:latin typeface="+mn-lt"/>
            </a:rPr>
            <a:t>22,5</a:t>
          </a:r>
        </a:p>
        <a:p xmlns:a="http://schemas.openxmlformats.org/drawingml/2006/main">
          <a:pPr algn="ctr"/>
          <a:r>
            <a:rPr lang="ru-RU" sz="2400" b="1" dirty="0" smtClean="0">
              <a:solidFill>
                <a:srgbClr val="494545"/>
              </a:solidFill>
              <a:latin typeface="+mn-lt"/>
            </a:rPr>
            <a:t>млрд. руб.</a:t>
          </a:r>
          <a:endParaRPr lang="ru-RU" sz="2400" b="1" dirty="0">
            <a:solidFill>
              <a:srgbClr val="494545"/>
            </a:solidFill>
            <a:latin typeface="+mn-lt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 smtClean="0">
              <a:solidFill>
                <a:srgbClr val="494545"/>
              </a:solidFill>
              <a:latin typeface="+mn-lt"/>
              <a:cs typeface="Arial"/>
            </a:rPr>
            <a:t>%</a:t>
          </a:r>
          <a:endParaRPr lang="ru-RU" sz="2000" b="1" i="0" strike="noStrike" dirty="0">
            <a:solidFill>
              <a:srgbClr val="494545"/>
            </a:solidFill>
            <a:latin typeface="+mn-lt"/>
            <a:cs typeface="Arial"/>
          </a:endParaRP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0.29859</cdr:x>
      <cdr:y>0.34527</cdr:y>
    </cdr:from>
    <cdr:to>
      <cdr:x>0.36413</cdr:x>
      <cdr:y>0.3975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52701" y="2071904"/>
          <a:ext cx="779800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 smtClean="0">
              <a:solidFill>
                <a:srgbClr val="800080"/>
              </a:solidFill>
              <a:cs typeface="Arial"/>
            </a:rPr>
            <a:t>10 428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0.34896</cdr:x>
      <cdr:y>0.06975</cdr:y>
    </cdr:from>
    <cdr:to>
      <cdr:x>0.44781</cdr:x>
      <cdr:y>0.24346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151985" y="418540"/>
          <a:ext cx="1176126" cy="1042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0.60414</cdr:x>
      <cdr:y>0.34664</cdr:y>
    </cdr:from>
    <cdr:to>
      <cdr:x>0.65924</cdr:x>
      <cdr:y>0.39615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7188155" y="2080082"/>
          <a:ext cx="655584" cy="297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 smtClean="0">
              <a:solidFill>
                <a:srgbClr val="800080"/>
              </a:solidFill>
              <a:cs typeface="Arial"/>
            </a:rPr>
            <a:t>9</a:t>
          </a:r>
          <a:r>
            <a:rPr lang="ru-RU" sz="1600" b="1" i="0" u="none" strike="noStrike" dirty="0" smtClean="0">
              <a:solidFill>
                <a:srgbClr val="800080"/>
              </a:solidFill>
              <a:cs typeface="Arial"/>
            </a:rPr>
            <a:t> 066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0.33744</cdr:y>
    </cdr:from>
    <cdr:to>
      <cdr:x>0.94756</cdr:x>
      <cdr:y>0.38866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8" y="2024907"/>
          <a:ext cx="709602" cy="307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 smtClean="0">
              <a:solidFill>
                <a:srgbClr val="800080"/>
              </a:solidFill>
              <a:cs typeface="Arial"/>
            </a:rPr>
            <a:t>13 404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0.51639</cdr:x>
      <cdr:y>0.19421</cdr:y>
    </cdr:from>
    <cdr:to>
      <cdr:x>1</cdr:x>
      <cdr:y>0.34693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4536504" y="1162767"/>
          <a:ext cx="424847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3" cy="496967"/>
          </a:xfrm>
          <a:prstGeom prst="rect">
            <a:avLst/>
          </a:prstGeom>
        </p:spPr>
        <p:txBody>
          <a:bodyPr vert="horz" lIns="91272" tIns="45636" rIns="91272" bIns="4563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72" tIns="45636" rIns="91272" bIns="4563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2373"/>
            <a:ext cx="2951163" cy="496966"/>
          </a:xfrm>
          <a:prstGeom prst="rect">
            <a:avLst/>
          </a:prstGeom>
        </p:spPr>
        <p:txBody>
          <a:bodyPr vert="horz" lIns="91272" tIns="45636" rIns="91272" bIns="4563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3"/>
            <a:ext cx="2951162" cy="496966"/>
          </a:xfrm>
          <a:prstGeom prst="rect">
            <a:avLst/>
          </a:prstGeom>
        </p:spPr>
        <p:txBody>
          <a:bodyPr vert="horz" lIns="91272" tIns="45636" rIns="91272" bIns="4563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9"/>
            <a:ext cx="2950474" cy="498772"/>
          </a:xfrm>
          <a:prstGeom prst="rect">
            <a:avLst/>
          </a:prstGeom>
        </p:spPr>
        <p:txBody>
          <a:bodyPr vert="horz" lIns="91682" tIns="45842" rIns="91682" bIns="458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9"/>
            <a:ext cx="2950474" cy="498772"/>
          </a:xfrm>
          <a:prstGeom prst="rect">
            <a:avLst/>
          </a:prstGeom>
        </p:spPr>
        <p:txBody>
          <a:bodyPr vert="horz" lIns="91682" tIns="45842" rIns="91682" bIns="458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2" tIns="45842" rIns="91682" bIns="4584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1"/>
            <a:ext cx="5447030" cy="3914240"/>
          </a:xfrm>
          <a:prstGeom prst="rect">
            <a:avLst/>
          </a:prstGeom>
        </p:spPr>
        <p:txBody>
          <a:bodyPr vert="horz" lIns="91682" tIns="45842" rIns="91682" bIns="4584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1"/>
          </a:xfrm>
          <a:prstGeom prst="rect">
            <a:avLst/>
          </a:prstGeom>
        </p:spPr>
        <p:txBody>
          <a:bodyPr vert="horz" lIns="91682" tIns="45842" rIns="91682" bIns="458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1"/>
          </a:xfrm>
          <a:prstGeom prst="rect">
            <a:avLst/>
          </a:prstGeom>
        </p:spPr>
        <p:txBody>
          <a:bodyPr vert="horz" lIns="91682" tIns="45842" rIns="91682" bIns="458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31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34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xmlns="" id="{3AC66FCB-982B-4720-9067-86B2D9BCF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xmlns="" id="{B38097C7-B8C9-4795-873C-B52ABC64C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3F91432-736F-4025-BE42-7E3695CC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247">
              <a:defRPr/>
            </a:pPr>
            <a:fld id="{4C9FB3A5-1A6E-4C7B-816A-773FCB7A0600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defTabSz="459247">
                <a:defRPr/>
              </a:pPr>
              <a:t>70</a:t>
            </a:fld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7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97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89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096" y="9505184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310" tIns="45657" rIns="91310" bIns="4565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3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0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7" rIns="90890" bIns="4544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097" y="9505184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2" rIns="91299" bIns="456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19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0" y="9505184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78" tIns="45642" rIns="91278" bIns="456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9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0" y="9505184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78" tIns="45642" rIns="91278" bIns="456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253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9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0" tIns="45433" rIns="90860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8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99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99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3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0" tIns="46185" rIns="92370" bIns="46185" anchor="b"/>
          <a:lstStyle/>
          <a:p>
            <a:pPr algn="r" defTabSz="92132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322"/>
              <a:t>25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70" tIns="46185" rIns="92370" bIns="46185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3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0" tIns="46185" rIns="92370" bIns="46185" anchor="b"/>
          <a:lstStyle/>
          <a:p>
            <a:pPr algn="r" defTabSz="92132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322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70" tIns="46185" rIns="92370" bIns="46185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3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0" tIns="46185" rIns="92370" bIns="46185" anchor="b"/>
          <a:lstStyle/>
          <a:p>
            <a:pPr algn="r" defTabSz="92132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322"/>
              <a:t>27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70" tIns="46185" rIns="92370" bIns="46185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28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29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0" y="9443883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3" tIns="46042" rIns="92083" bIns="46042" anchor="b"/>
          <a:lstStyle/>
          <a:p>
            <a:pPr algn="r" defTabSz="91846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462"/>
              <a:t>30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83" tIns="46042" rIns="92083" bIns="4604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 smtClean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 smtClean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  <a:endParaRPr lang="ru-RU" altLang="ru-RU" sz="2800" b="1" dirty="0">
              <a:ln>
                <a:solidFill>
                  <a:prstClr val="white">
                    <a:lumMod val="75000"/>
                  </a:prstClr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smtClean="0"/>
              <a:t>Edit Master text styles</a:t>
            </a:r>
          </a:p>
          <a:p>
            <a:pPr lvl="1"/>
            <a:r>
              <a:rPr lang="en-US" altLang="ru-RU" dirty="0" smtClean="0"/>
              <a:t>Second level</a:t>
            </a:r>
          </a:p>
          <a:p>
            <a:pPr lvl="2"/>
            <a:r>
              <a:rPr lang="en-US" altLang="ru-RU" dirty="0" smtClean="0"/>
              <a:t>Third level</a:t>
            </a:r>
          </a:p>
          <a:p>
            <a:pPr lvl="3"/>
            <a:r>
              <a:rPr lang="en-US" altLang="ru-RU" dirty="0" smtClean="0"/>
              <a:t>Fourth level</a:t>
            </a:r>
          </a:p>
          <a:p>
            <a:pPr lvl="4"/>
            <a:r>
              <a:rPr lang="en-US" altLang="ru-RU" dirty="0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 smtClean="0"/>
              <a:t>Edit Master text styles</a:t>
            </a:r>
          </a:p>
          <a:p>
            <a:pPr lvl="1"/>
            <a:r>
              <a:rPr lang="en-US" altLang="ru-RU" dirty="0" smtClean="0"/>
              <a:t>Second level</a:t>
            </a:r>
          </a:p>
          <a:p>
            <a:pPr lvl="2"/>
            <a:r>
              <a:rPr lang="en-US" altLang="ru-RU" dirty="0" smtClean="0"/>
              <a:t>Third level</a:t>
            </a:r>
          </a:p>
          <a:p>
            <a:pPr lvl="3"/>
            <a:r>
              <a:rPr lang="en-US" altLang="ru-RU" dirty="0" smtClean="0"/>
              <a:t>Fourth level</a:t>
            </a:r>
          </a:p>
          <a:p>
            <a:pPr lvl="4"/>
            <a:r>
              <a:rPr lang="en-US" altLang="ru-RU" dirty="0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5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5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gif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8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9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91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9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0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02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проекту закона о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бюджете на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2022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год и на плановый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период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2023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и </a:t>
            </a:r>
            <a:r>
              <a:rPr lang="ru-RU" sz="4000" b="1" dirty="0" smtClean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2024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+mn-lt"/>
              </a:rPr>
              <a:t>Деятельность органов </a:t>
            </a:r>
            <a:r>
              <a:rPr lang="ru-RU" sz="3000" b="1" dirty="0" smtClean="0">
                <a:latin typeface="+mn-lt"/>
              </a:rPr>
              <a:t>власти</a:t>
            </a:r>
          </a:p>
          <a:p>
            <a:pPr algn="ctr"/>
            <a:r>
              <a:rPr lang="ru-RU" sz="3000" b="1" dirty="0" smtClean="0">
                <a:latin typeface="+mn-lt"/>
              </a:rPr>
              <a:t>в </a:t>
            </a:r>
            <a:r>
              <a:rPr lang="ru-RU" sz="3000" b="1" dirty="0">
                <a:latin typeface="+mn-lt"/>
              </a:rPr>
              <a:t>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 smtClean="0">
                <a:solidFill>
                  <a:srgbClr val="625E5E"/>
                </a:solidFill>
                <a:latin typeface="+mn-lt"/>
              </a:rPr>
              <a:t>Основные направления </a:t>
            </a:r>
            <a:r>
              <a:rPr lang="ru-RU" sz="1700" b="1" u="sng" dirty="0">
                <a:solidFill>
                  <a:srgbClr val="625E5E"/>
                </a:solidFill>
                <a:latin typeface="+mn-lt"/>
              </a:rPr>
              <a:t>налоговой политики области на </a:t>
            </a:r>
            <a:r>
              <a:rPr lang="ru-RU" sz="1700" b="1" u="sng" dirty="0" smtClean="0">
                <a:solidFill>
                  <a:srgbClr val="625E5E"/>
                </a:solidFill>
                <a:latin typeface="+mn-lt"/>
              </a:rPr>
              <a:t>2022-2024 </a:t>
            </a:r>
            <a:r>
              <a:rPr lang="ru-RU" sz="1700" b="1" u="sng" dirty="0">
                <a:solidFill>
                  <a:srgbClr val="625E5E"/>
                </a:solidFill>
                <a:latin typeface="+mn-lt"/>
              </a:rPr>
              <a:t>годы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совершенствование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стимулирующих налоговых льгот для организаций, вкладывающих средства в экономику региона,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принятие мер государственной поддержки субъектов малого и среднего </a:t>
            </a: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предпринимательства,</a:t>
            </a:r>
            <a:endParaRPr lang="ru-RU" sz="1700" dirty="0">
              <a:solidFill>
                <a:srgbClr val="625E5E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сохранение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социальных налоговых льгот,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отмена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</a:t>
            </a: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расширению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налогооблагаемой базы </a:t>
            </a: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пресечение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нарушений трудового и налогового законодательства, </a:t>
            </a:r>
            <a:endParaRPr lang="ru-RU" sz="1700" dirty="0" smtClean="0">
              <a:solidFill>
                <a:srgbClr val="625E5E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улучшение</a:t>
            </a:r>
            <a:r>
              <a:rPr lang="ru-RU" sz="1700" dirty="0"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качества налогового администрирования, сокращение задолженности по налоговым </a:t>
            </a:r>
            <a:r>
              <a:rPr lang="ru-RU" sz="1700" dirty="0" smtClean="0">
                <a:solidFill>
                  <a:srgbClr val="625E5E"/>
                </a:solidFill>
                <a:latin typeface="+mn-lt"/>
              </a:rPr>
              <a:t>и неналоговым платежам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в бюджет области.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8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</a:rPr>
              <a:t> и структура государственного долга области</a:t>
            </a:r>
            <a:endParaRPr lang="ru-RU" sz="2800" b="1" dirty="0">
              <a:solidFill>
                <a:srgbClr val="494545"/>
              </a:solidFill>
            </a:endParaRP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474420"/>
              </p:ext>
            </p:extLst>
          </p:nvPr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4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</a:t>
            </a:r>
            <a:r>
              <a:rPr lang="ru-RU" sz="2200" b="1" smtClean="0">
                <a:solidFill>
                  <a:srgbClr val="494545"/>
                </a:solidFill>
                <a:latin typeface="+mn-lt"/>
              </a:rPr>
              <a:t>в 2022-2024 </a:t>
            </a:r>
            <a:r>
              <a:rPr lang="ru-RU" sz="2200" b="1" dirty="0" smtClean="0">
                <a:solidFill>
                  <a:srgbClr val="494545"/>
                </a:solidFill>
                <a:latin typeface="+mn-lt"/>
              </a:rPr>
              <a:t>годы направлена </a:t>
            </a:r>
            <a:r>
              <a:rPr lang="ru-RU" sz="2200" b="1" dirty="0">
                <a:solidFill>
                  <a:srgbClr val="494545"/>
                </a:solidFill>
                <a:latin typeface="+mn-lt"/>
              </a:rPr>
              <a:t>на обеспечение потребностей области в заемных финансовых ресурсах при поддержании объема долговой нагрузки на уровне, позволяющем отнести </a:t>
            </a:r>
            <a:r>
              <a:rPr lang="ru-RU" sz="2200" b="1" dirty="0" smtClean="0">
                <a:solidFill>
                  <a:srgbClr val="494545"/>
                </a:solidFill>
                <a:latin typeface="+mn-lt"/>
              </a:rPr>
              <a:t>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</a:t>
            </a:r>
            <a:r>
              <a:rPr lang="ru-RU" sz="2600" b="1" i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устойчивостью:</a:t>
            </a:r>
            <a:endParaRPr lang="ru-RU" sz="2600" b="1" i="1" u="sng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Отношение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годовой суммы платежей по погашению и обслуживанию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государственного долга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, возникшего по состоянию на 1 января очередного финансового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года, к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общему объему налоговых и неналоговых доходов бюджета и дотаций из бюджетов бюджетной системы Российской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</a:rPr>
                    <a:t>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 smtClean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расходов на обслуживание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государственного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</a:t>
                  </a:r>
                  <a:r>
                    <a:rPr lang="ru-RU" sz="2200" kern="1200" dirty="0" smtClean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 smtClean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8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77745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/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  <a:endParaRPr lang="ru-RU" sz="26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obl@fin.lipetsk.ru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  <a:endParaRPr lang="ru-RU" sz="26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  <a:endParaRPr lang="ru-RU" sz="1800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исполнительный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области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/>
                <a:gridCol w="5364000"/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 smtClean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</a:t>
                      </a:r>
                      <a:r>
                        <a:rPr lang="ru-RU" sz="26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Вячеслав 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18970" y="4212819"/>
            <a:ext cx="2245043" cy="2240666"/>
            <a:chOff x="111351" y="4000497"/>
            <a:chExt cx="2245043" cy="2240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77" y="4000497"/>
              <a:ext cx="1266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351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МИНИСТЕРСТВА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РОССИЙСКОЙ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ФЕДЕРАЦИИ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 </a:t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 smtClean="0">
                  <a:solidFill>
                    <a:srgbClr val="474343"/>
                  </a:solidFill>
                  <a:latin typeface="+mn-lt"/>
                </a:rPr>
                <a:t>http://minfin.gov.ru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9222" y="4198191"/>
            <a:ext cx="2245043" cy="2240666"/>
            <a:chOff x="4991603" y="4000497"/>
            <a:chExt cx="2245043" cy="224066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91603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</a:t>
              </a:r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УПРАВЛЕНИЯ</a:t>
              </a: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</a:t>
              </a:r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ЛИПЕЦКОЙ</a:t>
              </a:r>
            </a:p>
            <a:p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 smtClean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http://ufin48.ru</a:t>
              </a:r>
            </a:p>
          </p:txBody>
        </p:sp>
        <p:pic>
          <p:nvPicPr>
            <p:cNvPr id="2052" name="Picture 4" descr="http://qrcoder.ru/code/?http%3A%2F%2Fufin48.ru&amp;4&amp;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 t="9849" r="9848" b="10606"/>
            <a:stretch/>
          </p:blipFill>
          <p:spPr bwMode="auto">
            <a:xfrm>
              <a:off x="5067393" y="4000497"/>
              <a:ext cx="122500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478848" y="4164511"/>
            <a:ext cx="2405539" cy="2303602"/>
            <a:chOff x="2509123" y="3966817"/>
            <a:chExt cx="2405539" cy="2303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09123" y="5316312"/>
              <a:ext cx="24055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</a:t>
              </a:r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АДМИНИСТРАЦИИ </a:t>
              </a:r>
            </a:p>
            <a:p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ЛИПЕЦКОЙ</a:t>
              </a:r>
              <a:endParaRPr lang="ru-RU" sz="1400" b="1" dirty="0">
                <a:solidFill>
                  <a:srgbClr val="474343"/>
                </a:solidFill>
                <a:latin typeface="+mn-lt"/>
              </a:endParaRP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 smtClean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https://</a:t>
              </a:r>
              <a:r>
                <a:rPr lang="ru-RU" sz="1400" dirty="0" err="1" smtClean="0">
                  <a:solidFill>
                    <a:srgbClr val="474343"/>
                  </a:solidFill>
                  <a:latin typeface="+mn-lt"/>
                </a:rPr>
                <a:t>липецкаяобласть.рф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  <p:pic>
          <p:nvPicPr>
            <p:cNvPr id="2054" name="Picture 6" descr="http://qrcoder.ru/code/?https%3A%2F%2F%EB%E8%EF%E5%F6%EA%E0%FF%EE%E1%EB%E0%F1%F2%FC.%F0%F4%2F&amp;4&amp;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8231" r="7012" b="6664"/>
            <a:stretch/>
          </p:blipFill>
          <p:spPr bwMode="auto">
            <a:xfrm>
              <a:off x="2576513" y="3966817"/>
              <a:ext cx="1295118" cy="128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8418452" y="1748059"/>
            <a:ext cx="3773548" cy="3744743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513" y="1083915"/>
            <a:ext cx="8546123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1650" u="sng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2022 году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</a:t>
            </a:r>
            <a:r>
              <a:rPr lang="ru-RU" sz="1650" b="1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1,8 млрд. рублей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lvl="0"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настоящее время предоставляются льготы </a:t>
            </a:r>
            <a:r>
              <a:rPr lang="ru-RU" sz="165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исключительно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 инвестиционного, инновационного и социального характера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Для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организаций, вкладывающих средства в экономику региона, 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будут действовать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все установленные ранее преференции в виде пониженных налоговых ставок и (или) полного освобождения от уплаты налогов на прибыль и имущество организаций, транспортного налога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 Также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сохраняется право налогоплательщика уменьшать налог на прибыль на сумму до 70 процентов расходов, связанных с приобретением и модернизацией основных средств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algn="just">
              <a:defRPr sz="1000"/>
            </a:pPr>
            <a:endParaRPr lang="ru-RU" sz="1650" dirty="0" smtClean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отношении субъектов малого предпринимательства 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продолжат действовать: </a:t>
            </a: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дифференцированные налоговые ставки при применении упрощенной системы налогообложения в зависимости от вида предпринимательской деятельности,  </a:t>
            </a: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налоговый вычет в размере 150 кв. метров при налогообложении коммерческой недвижимости, </a:t>
            </a: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а также  налоговые каникулы для впервые зарегистрированных  индивидуальных предпринимателей</a:t>
            </a: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Для социально-незащищенных групп населения будут сохранены льготы по транспортному налогу (освобождение от уплаты или уменьшение ставки). </a:t>
            </a: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1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Валовой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региональный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756,3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 smtClean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Липецкой области в 2022 году</a:t>
            </a:r>
            <a:endParaRPr lang="ru-RU" sz="2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характеризует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конечный результат производственной деятельности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субъекта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Российской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Федерации. Измеряется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стоимостью товаров и услуг,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произведенных для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953479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494545"/>
                </a:solidFill>
                <a:latin typeface="+mn-lt"/>
              </a:rPr>
              <a:t>млрд. руб.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4129910"/>
              </p:ext>
            </p:extLst>
          </p:nvPr>
        </p:nvGraphicFramePr>
        <p:xfrm>
          <a:off x="209548" y="2088614"/>
          <a:ext cx="8507731" cy="4769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59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Валовой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региональный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на одного жителя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680,2</a:t>
            </a:r>
          </a:p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 smtClean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Липецкой области в 2022 году в расчете на 1 жителя</a:t>
            </a:r>
            <a:endParaRPr lang="ru-RU" sz="2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характеризует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конечный результат производственной деятельности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субъекта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Российской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Федерации. Измеряется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стоимостью товаров и услуг, </a:t>
              </a:r>
              <a:r>
                <a:rPr lang="ru-RU" sz="2000" dirty="0" smtClean="0">
                  <a:solidFill>
                    <a:srgbClr val="494545"/>
                  </a:solidFill>
                  <a:latin typeface="+mn-lt"/>
                </a:rPr>
                <a:t>произведенных для </a:t>
              </a:r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8575" y="210417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494545"/>
                </a:solidFill>
                <a:latin typeface="+mn-lt"/>
              </a:rPr>
              <a:t>тыс. руб.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754579"/>
              </p:ext>
            </p:extLst>
          </p:nvPr>
        </p:nvGraphicFramePr>
        <p:xfrm>
          <a:off x="3990974" y="2197248"/>
          <a:ext cx="8201026" cy="4660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46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043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</a:t>
            </a: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населения,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8224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</a:t>
            </a:r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% </a:t>
            </a:r>
            <a:endParaRPr lang="ru-RU" sz="24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214054"/>
              </p:ext>
            </p:extLst>
          </p:nvPr>
        </p:nvGraphicFramePr>
        <p:xfrm>
          <a:off x="246888" y="1489775"/>
          <a:ext cx="11832336" cy="241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545817"/>
              </p:ext>
            </p:extLst>
          </p:nvPr>
        </p:nvGraphicFramePr>
        <p:xfrm>
          <a:off x="192024" y="4053274"/>
          <a:ext cx="11935968" cy="280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45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97918" y="1096059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</a:t>
            </a: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действие жилых домов, тыс. </a:t>
            </a:r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1" y="3822441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</a:t>
            </a:r>
            <a:r>
              <a:rPr lang="ru-RU" sz="24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 </a:t>
            </a:r>
            <a:endParaRPr lang="ru-RU" sz="24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632902"/>
              </p:ext>
            </p:extLst>
          </p:nvPr>
        </p:nvGraphicFramePr>
        <p:xfrm>
          <a:off x="164592" y="1557723"/>
          <a:ext cx="11951208" cy="2281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755538"/>
              </p:ext>
            </p:extLst>
          </p:nvPr>
        </p:nvGraphicFramePr>
        <p:xfrm>
          <a:off x="124967" y="4053273"/>
          <a:ext cx="11942064" cy="278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61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863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Кредитный рейтинг Липецкой области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89" b="64714" l="0" r="100000">
                        <a14:foregroundMark x1="43359" y1="42057" x2="43652" y2="50000"/>
                        <a14:foregroundMark x1="59766" y1="48047" x2="60156" y2="52474"/>
                        <a14:foregroundMark x1="64063" y1="46875" x2="64063" y2="51302"/>
                        <a14:foregroundMark x1="70605" y1="47786" x2="70605" y2="52865"/>
                        <a14:foregroundMark x1="70313" y1="39453" x2="70313" y2="39453"/>
                        <a14:foregroundMark x1="75879" y1="48568" x2="75684" y2="53906"/>
                        <a14:foregroundMark x1="85840" y1="50391" x2="85840" y2="47656"/>
                        <a14:foregroundMark x1="95508" y1="49479" x2="98145" y2="51563"/>
                        <a14:foregroundMark x1="32227" y1="47005" x2="32031" y2="51172"/>
                        <a14:foregroundMark x1="23242" y1="49349" x2="22949" y2="52734"/>
                        <a14:foregroundMark x1="18066" y1="48177" x2="17969" y2="51563"/>
                        <a14:foregroundMark x1="13867" y1="48958" x2="13672" y2="51693"/>
                        <a14:foregroundMark x1="3809" y1="43620" x2="3418" y2="46875"/>
                        <a14:foregroundMark x1="13574" y1="39323" x2="13574" y2="39323"/>
                        <a14:backgroundMark x1="23828" y1="42057" x2="23828" y2="42057"/>
                        <a14:backgroundMark x1="34863" y1="50521" x2="34863" y2="50521"/>
                        <a14:backgroundMark x1="1172" y1="47005" x2="1172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48" b="35628"/>
          <a:stretch/>
        </p:blipFill>
        <p:spPr bwMode="auto">
          <a:xfrm>
            <a:off x="245816" y="1757512"/>
            <a:ext cx="4354677" cy="90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571" y1="41972" x2="20571" y2="57746"/>
                        <a14:foregroundMark x1="54714" y1="41408" x2="55429" y2="64225"/>
                        <a14:foregroundMark x1="72571" y1="42535" x2="69429" y2="5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0174" r="16286" b="30174"/>
          <a:stretch/>
        </p:blipFill>
        <p:spPr bwMode="auto">
          <a:xfrm>
            <a:off x="168560" y="4767908"/>
            <a:ext cx="3261916" cy="9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959350" y="828148"/>
            <a:ext cx="6919618" cy="2764210"/>
            <a:chOff x="4959350" y="828148"/>
            <a:chExt cx="6919618" cy="2764210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4959350" y="828148"/>
              <a:ext cx="6919618" cy="2764210"/>
              <a:chOff x="4762426" y="749300"/>
              <a:chExt cx="7232651" cy="2940049"/>
            </a:xfrm>
          </p:grpSpPr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4762426" y="749300"/>
                <a:ext cx="7232651" cy="2940049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4967582" y="925139"/>
                <a:ext cx="6822339" cy="2588371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088000" rtlCol="0" anchor="ctr"/>
              <a:lstStyle/>
              <a:p>
                <a:pPr algn="just">
                  <a:tabLst>
                    <a:tab pos="6362700" algn="l"/>
                  </a:tabLst>
                </a:pPr>
                <a:r>
                  <a:rPr lang="ru-RU" b="1" dirty="0" smtClean="0">
                    <a:solidFill>
                      <a:srgbClr val="534F4F"/>
                    </a:solidFill>
                  </a:rPr>
                  <a:t>11 июня 2021 </a:t>
                </a:r>
                <a:r>
                  <a:rPr lang="ru-RU" b="1" dirty="0">
                    <a:solidFill>
                      <a:srgbClr val="534F4F"/>
                    </a:solidFill>
                  </a:rPr>
                  <a:t>г. </a:t>
                </a:r>
                <a:r>
                  <a:rPr lang="ru-RU" b="1" dirty="0" err="1">
                    <a:solidFill>
                      <a:srgbClr val="534F4F"/>
                    </a:solidFill>
                  </a:rPr>
                  <a:t>Fitch</a:t>
                </a:r>
                <a:r>
                  <a:rPr lang="ru-RU" b="1" dirty="0">
                    <a:solidFill>
                      <a:srgbClr val="534F4F"/>
                    </a:solidFill>
                  </a:rPr>
                  <a:t> </a:t>
                </a:r>
                <a:r>
                  <a:rPr lang="ru-RU" b="1" dirty="0" err="1" smtClean="0">
                    <a:solidFill>
                      <a:srgbClr val="534F4F"/>
                    </a:solidFill>
                  </a:rPr>
                  <a:t>Ratings</a:t>
                </a:r>
                <a:r>
                  <a:rPr lang="ru-RU" b="1" dirty="0" smtClean="0">
                    <a:solidFill>
                      <a:srgbClr val="534F4F"/>
                    </a:solidFill>
                  </a:rPr>
                  <a:t> </a:t>
                </a:r>
                <a:r>
                  <a:rPr lang="ru-RU" dirty="0">
                    <a:solidFill>
                      <a:srgbClr val="534F4F"/>
                    </a:solidFill>
                  </a:rPr>
                  <a:t>подтвердило долгосрочные рейтинги дефолта эмитента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Липецкой </a:t>
                </a:r>
                <a:r>
                  <a:rPr lang="ru-RU" dirty="0">
                    <a:solidFill>
                      <a:srgbClr val="534F4F"/>
                    </a:solidFill>
                  </a:rPr>
                  <a:t>области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на </a:t>
                </a:r>
                <a:r>
                  <a:rPr lang="ru-RU" dirty="0">
                    <a:solidFill>
                      <a:srgbClr val="534F4F"/>
                    </a:solidFill>
                  </a:rPr>
                  <a:t>уровне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«ВВ+»</a:t>
                </a:r>
                <a:r>
                  <a:rPr lang="ru-RU" b="1" dirty="0">
                    <a:solidFill>
                      <a:srgbClr val="534F4F"/>
                    </a:solidFill>
                  </a:rPr>
                  <a:t>, </a:t>
                </a:r>
                <a:r>
                  <a:rPr lang="ru-RU" dirty="0">
                    <a:solidFill>
                      <a:srgbClr val="534F4F"/>
                    </a:solidFill>
                  </a:rPr>
                  <a:t>прогноз </a:t>
                </a:r>
                <a:r>
                  <a:rPr lang="ru-RU" b="1" u="sng" dirty="0" smtClean="0">
                    <a:solidFill>
                      <a:srgbClr val="534F4F"/>
                    </a:solidFill>
                  </a:rPr>
                  <a:t>«Позитивный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»</a:t>
                </a:r>
                <a:r>
                  <a:rPr lang="ru-RU" dirty="0">
                    <a:solidFill>
                      <a:srgbClr val="534F4F"/>
                    </a:solidFill>
                  </a:rPr>
                  <a:t>, и выпусков Облигаций Липецкой области – на уровне </a:t>
                </a:r>
                <a:r>
                  <a:rPr lang="ru-RU" u="sng" dirty="0">
                    <a:solidFill>
                      <a:srgbClr val="534F4F"/>
                    </a:solidFill>
                  </a:rPr>
                  <a:t>«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ВВ+</a:t>
                </a:r>
                <a:r>
                  <a:rPr lang="ru-RU" u="sng" dirty="0">
                    <a:solidFill>
                      <a:srgbClr val="534F4F"/>
                    </a:solidFill>
                  </a:rPr>
                  <a:t>»</a:t>
                </a:r>
              </a:p>
              <a:p>
                <a:pPr algn="just">
                  <a:tabLst>
                    <a:tab pos="6362700" algn="l"/>
                  </a:tabLst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752" y="1429203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959350" y="3865704"/>
            <a:ext cx="6919618" cy="2764210"/>
            <a:chOff x="4959350" y="3865704"/>
            <a:chExt cx="6919618" cy="2764210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4959350" y="3865704"/>
              <a:ext cx="6919618" cy="2764210"/>
              <a:chOff x="4762426" y="749300"/>
              <a:chExt cx="7232651" cy="2940049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762426" y="749300"/>
                <a:ext cx="7232651" cy="2940049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967582" y="925139"/>
                <a:ext cx="6822339" cy="2588371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124000" rtlCol="0" anchor="ctr"/>
              <a:lstStyle/>
              <a:p>
                <a:pPr algn="just"/>
                <a:r>
                  <a:rPr lang="ru-RU" b="1" dirty="0">
                    <a:solidFill>
                      <a:srgbClr val="534F4F"/>
                    </a:solidFill>
                  </a:rPr>
                  <a:t>Аналитическое Кредитное Рейтинговое Агентство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15 октября 2021 </a:t>
                </a:r>
                <a:r>
                  <a:rPr lang="ru-RU" dirty="0">
                    <a:solidFill>
                      <a:srgbClr val="534F4F"/>
                    </a:solidFill>
                  </a:rPr>
                  <a:t>года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подтвердило </a:t>
                </a:r>
                <a:r>
                  <a:rPr lang="ru-RU" dirty="0">
                    <a:solidFill>
                      <a:srgbClr val="534F4F"/>
                    </a:solidFill>
                  </a:rPr>
                  <a:t>кредитный рейтинг Липецкой области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на уровне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AA(RU)</a:t>
                </a:r>
                <a:r>
                  <a:rPr lang="ru-RU" dirty="0">
                    <a:solidFill>
                      <a:srgbClr val="534F4F"/>
                    </a:solidFill>
                  </a:rPr>
                  <a:t>, прогноз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«Стабильный»</a:t>
                </a:r>
                <a:r>
                  <a:rPr lang="ru-RU" dirty="0">
                    <a:solidFill>
                      <a:srgbClr val="534F4F"/>
                    </a:solidFill>
                  </a:rPr>
                  <a:t>, и выпусков облигаций области — </a:t>
                </a:r>
                <a:r>
                  <a:rPr lang="ru-RU" dirty="0" smtClean="0">
                    <a:solidFill>
                      <a:srgbClr val="534F4F"/>
                    </a:solidFill>
                  </a:rPr>
                  <a:t>на уровне </a:t>
                </a:r>
                <a:r>
                  <a:rPr lang="ru-RU" b="1" u="sng" dirty="0" smtClean="0">
                    <a:solidFill>
                      <a:srgbClr val="534F4F"/>
                    </a:solidFill>
                  </a:rPr>
                  <a:t>AA(RU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).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752" y="4466758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98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4" y="203974"/>
            <a:ext cx="11896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Рейтинг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особой экономической зоны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ППТ «Липецк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55" y="960859"/>
            <a:ext cx="1510598" cy="151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B6B9E089-0349-454B-8198-7B34B3CC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706" y="5321429"/>
            <a:ext cx="1790323" cy="12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A5F5FF2-CD08-4886-8922-74B2A2B56AE5}"/>
              </a:ext>
            </a:extLst>
          </p:cNvPr>
          <p:cNvSpPr txBox="1"/>
          <p:nvPr/>
        </p:nvSpPr>
        <p:spPr>
          <a:xfrm>
            <a:off x="465347" y="1716158"/>
            <a:ext cx="4568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</a:t>
            </a:r>
            <a:r>
              <a:rPr lang="ru-RU" sz="3000" b="1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место</a:t>
            </a:r>
            <a:endParaRPr lang="ru-RU" sz="3000" b="1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Национальном рейтинге инвестиционной привлекательности особых экономических зон </a:t>
            </a:r>
            <a:r>
              <a:rPr lang="ru-RU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России 2020 года</a:t>
            </a:r>
            <a:endParaRPr lang="ru-RU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CA0B912-627D-42BF-AB0A-DEE8CC470054}"/>
              </a:ext>
            </a:extLst>
          </p:cNvPr>
          <p:cNvSpPr txBox="1"/>
          <p:nvPr/>
        </p:nvSpPr>
        <p:spPr>
          <a:xfrm>
            <a:off x="528355" y="3894346"/>
            <a:ext cx="4442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Эффективная</a:t>
            </a: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оценка эффективности функционирования ОЭЗ по итогам </a:t>
            </a:r>
            <a:r>
              <a:rPr lang="ru-RU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2020 г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., произведенная Министерством экономического развития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374A15-7260-4D06-B5DB-D80E24754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39" y="1219977"/>
            <a:ext cx="2971467" cy="1670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BBE811-FADB-4B9A-9A65-3859980D2612}"/>
              </a:ext>
            </a:extLst>
          </p:cNvPr>
          <p:cNvSpPr txBox="1"/>
          <p:nvPr/>
        </p:nvSpPr>
        <p:spPr>
          <a:xfrm>
            <a:off x="5992102" y="3078739"/>
            <a:ext cx="49792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Рейтинг портала </a:t>
            </a:r>
            <a:r>
              <a:rPr lang="en-US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Investment Monitor</a:t>
            </a:r>
            <a:endParaRPr lang="ru-RU" sz="2200" b="1" dirty="0">
              <a:solidFill>
                <a:srgbClr val="534F4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Economic Zone Sustainable Recovery Strategies</a:t>
            </a:r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200" b="1" dirty="0">
              <a:solidFill>
                <a:srgbClr val="534F4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534F4F"/>
              </a:solidFill>
              <a:latin typeface="Inter Extra Bold" panose="02000903000000020004" pitchFamily="2" charset="0"/>
              <a:ea typeface="Inter Extra Bold" panose="02000903000000020004" pitchFamily="2" charset="0"/>
            </a:endParaRP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ОЭЗ получила номинацию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Editor’s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Choice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Awards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(«Выбор редакции») в категории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Community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Support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(«Поддержка местного сообщества»), почетное упоминания в номинации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Local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Impact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(«Воздействие на уровне региона</a:t>
            </a:r>
            <a:r>
              <a:rPr lang="ru-RU" dirty="0" smtClean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») </a:t>
            </a:r>
            <a:endParaRPr lang="ru-RU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региональными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финансами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Липецкая область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по результатам проведенной Министерством финансов  Российской Федерации оценки качества управления региональными финансами за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2020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отнесена к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субъектам Российской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Федерации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</a:t>
            </a:r>
          </a:p>
          <a:p>
            <a:pPr algn="ctr"/>
            <a:r>
              <a:rPr lang="ru-RU" sz="2600" b="1" dirty="0" smtClean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НАДЛЕЖАЩИМ КАЧЕСТВОМ </a:t>
            </a:r>
          </a:p>
          <a:p>
            <a:pPr algn="ctr"/>
            <a:r>
              <a:rPr lang="ru-RU" sz="2600" b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6" t="34887" r="29076" b="47631"/>
          <a:stretch/>
        </p:blipFill>
        <p:spPr>
          <a:xfrm>
            <a:off x="3212941" y="4801215"/>
            <a:ext cx="1656080" cy="16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 smtClean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  <a:endParaRPr lang="ru-RU" sz="3000" b="1" dirty="0" smtClean="0">
              <a:solidFill>
                <a:srgbClr val="494545"/>
              </a:solidFill>
              <a:latin typeface="+mn-lt"/>
            </a:endParaRPr>
          </a:p>
          <a:p>
            <a:pPr indent="266700"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бюджетной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политики Липецкой области на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94" y="1172962"/>
            <a:ext cx="7908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494545"/>
                </a:solidFill>
                <a:latin typeface="+mn-lt"/>
              </a:rPr>
              <a:t>Формирование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сосредоточив 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№474 «О национальных целях развития Российской Федерации на период до 2030 года»;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О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граничение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бюджетного дефицита до  уровня не более 10 процентов от суммы доходов бюджета без учета объема безвозмездных поступлений;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У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лучшение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П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овышение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контроля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6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121549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/>
                <a:gridCol w="3098738"/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 smtClean="0">
                          <a:solidFill>
                            <a:schemeClr val="tx1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………………………..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 3 - 11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12 - 18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 smtClean="0">
                          <a:solidFill>
                            <a:schemeClr val="tx1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19 - 39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Программный бюджет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40 - 67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 smtClean="0">
                          <a:solidFill>
                            <a:schemeClr val="tx1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68 - 97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chemeClr val="tx1"/>
                          </a:solidFill>
                        </a:rPr>
                        <a:t>Долговая политика Липецкой области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……………………..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98 - 102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  <a:endParaRPr lang="ru-RU" sz="3500" b="1" dirty="0">
              <a:solidFill>
                <a:srgbClr val="494545"/>
              </a:solidFill>
              <a:latin typeface="+mn-lt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327" y="1353693"/>
            <a:ext cx="11539729" cy="51019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3559" y="131934"/>
            <a:ext cx="115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Информация  по  доходам  и  расходам  на  душу  населения </a:t>
            </a:r>
            <a:endParaRPr lang="ru-RU" sz="2800" b="1" dirty="0" smtClean="0">
              <a:solidFill>
                <a:srgbClr val="494545"/>
              </a:solidFill>
              <a:latin typeface="+mn-lt"/>
            </a:endParaRPr>
          </a:p>
          <a:p>
            <a:pPr indent="361950"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в 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субъектах  </a:t>
            </a:r>
            <a:r>
              <a:rPr lang="ru-RU" sz="2800" b="1" dirty="0" err="1">
                <a:solidFill>
                  <a:srgbClr val="494545"/>
                </a:solidFill>
                <a:latin typeface="+mn-lt"/>
              </a:rPr>
              <a:t>ЦФО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  Российской 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Федерации за 2020 год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388006"/>
              </p:ext>
            </p:extLst>
          </p:nvPr>
        </p:nvGraphicFramePr>
        <p:xfrm>
          <a:off x="518635" y="1550098"/>
          <a:ext cx="11185684" cy="4709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2524"/>
                <a:gridCol w="1810632"/>
                <a:gridCol w="1810632"/>
                <a:gridCol w="1810632"/>
                <a:gridCol w="1810632"/>
                <a:gridCol w="1810632"/>
              </a:tblGrid>
              <a:tr h="731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Белгородская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Липецкая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Курская</a:t>
                      </a:r>
                      <a:endParaRPr lang="ru-RU" sz="1800" b="1" i="0" u="none" strike="noStrike" dirty="0" smtClean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Воронежская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Тамбовская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Численность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тыс. чел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1 541,26 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1 128,20   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1 096,49   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2 305,61   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994,42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Доходы на душу населения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72 262,10  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65 008,05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63 907,88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62 429,99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55 782,32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12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Расходы на душу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72 236,79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65 545,38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64 472,69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59 679,67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56 110,84</a:t>
                      </a:r>
                      <a:endParaRPr lang="ru-RU" sz="18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89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консолидированного бюджета Липецкой области на 2022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70311"/>
              </p:ext>
            </p:extLst>
          </p:nvPr>
        </p:nvGraphicFramePr>
        <p:xfrm>
          <a:off x="796925" y="1819775"/>
          <a:ext cx="10588625" cy="422810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/>
                <a:gridCol w="2720916"/>
                <a:gridCol w="2720916"/>
              </a:tblGrid>
              <a:tr h="5598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88 289,6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95 158,2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0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73 312,9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80 496,5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38 733,3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38 418,3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8640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</a:t>
                      </a:r>
                      <a:r>
                        <a:rPr lang="ru-RU" sz="1800" i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   муниципальных  </a:t>
                      </a: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23 756,6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23 756,6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консолидированного 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бюджета Липецкой области на </a:t>
            </a:r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год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99828"/>
              </p:ext>
            </p:extLst>
          </p:nvPr>
        </p:nvGraphicFramePr>
        <p:xfrm>
          <a:off x="796925" y="1829300"/>
          <a:ext cx="10588625" cy="422810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/>
                <a:gridCol w="2720916"/>
                <a:gridCol w="2720916"/>
              </a:tblGrid>
              <a:tr h="5598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84 630,1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90 219,5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0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70 986,4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76 575,8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33 506,5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33 506,5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8640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</a:t>
                      </a:r>
                      <a:r>
                        <a:rPr lang="ru-RU" sz="1800" i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   муниципальных  </a:t>
                      </a: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19 862,8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19 862,8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консолидированного 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бюджета Липецкой области на </a:t>
            </a:r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2024 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год</a:t>
            </a:r>
            <a:endParaRPr lang="ru-RU" sz="2800" b="1" dirty="0" smtClean="0">
              <a:solidFill>
                <a:srgbClr val="494545"/>
              </a:solidFill>
              <a:latin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01692"/>
              </p:ext>
            </p:extLst>
          </p:nvPr>
        </p:nvGraphicFramePr>
        <p:xfrm>
          <a:off x="796925" y="1838325"/>
          <a:ext cx="10623550" cy="42190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/>
                <a:gridCol w="2729891"/>
                <a:gridCol w="2729891"/>
              </a:tblGrid>
              <a:tr h="5586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83 538,4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93 283,1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9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69 334,7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79 079,4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33 231,1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33 231,1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96295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</a:t>
                      </a:r>
                      <a:r>
                        <a:rPr lang="ru-RU" sz="1800" i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   муниципальных  </a:t>
                      </a: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19 027,3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19 027,3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</a:t>
            </a:r>
            <a:r>
              <a:rPr lang="ru-RU" sz="2800" b="1" dirty="0" smtClean="0">
                <a:solidFill>
                  <a:srgbClr val="494545"/>
                </a:solidFill>
                <a:latin typeface="Calibri"/>
              </a:rPr>
              <a:t>на 2022 - 2024 годы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Calibri"/>
              </a:rPr>
              <a:t>(млн. руб.)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7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2022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7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2023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7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2024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  <a:endParaRPr lang="ru-RU" sz="2400" b="1" u="sng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  <a:endParaRPr lang="ru-RU" sz="2400" b="1" u="sng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  <a:endParaRPr lang="ru-RU" sz="2400" b="1" u="sng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646029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/>
                <a:gridCol w="3011226"/>
                <a:gridCol w="3011226"/>
              </a:tblGrid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73 312,9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80 496,5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-7 183,6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70 986,4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76 575,8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-5 589,4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69 334,7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79 079,4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-9 744,7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24</a:t>
            </a:r>
            <a:endParaRPr lang="ru-RU" sz="2000" b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49927" y="642893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  <a:cs typeface="Arial" charset="0"/>
              </a:rPr>
              <a:t>* - на стадии принятия первоначальной редакции закона об областном бюджете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94339" y="733261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280764"/>
              </p:ext>
            </p:extLst>
          </p:nvPr>
        </p:nvGraphicFramePr>
        <p:xfrm>
          <a:off x="224287" y="957532"/>
          <a:ext cx="11731924" cy="54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Доходы областного бюджета  </a:t>
            </a:r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2020-2024 </a:t>
            </a:r>
            <a:r>
              <a:rPr lang="ru-RU" sz="3000" b="1" dirty="0">
                <a:solidFill>
                  <a:srgbClr val="534F4F"/>
                </a:solidFill>
                <a:latin typeface="+mn-lt"/>
              </a:rPr>
              <a:t>годы </a:t>
            </a:r>
            <a:endParaRPr lang="ru-RU" sz="2800" b="1" dirty="0" smtClean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27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9741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534F4F"/>
                </a:solidFill>
              </a:rPr>
              <a:t>Факторы, влияющие на объем налоговых и</a:t>
            </a:r>
            <a:br>
              <a:rPr lang="ru-RU" sz="3000" b="1" dirty="0" smtClean="0">
                <a:solidFill>
                  <a:srgbClr val="534F4F"/>
                </a:solidFill>
              </a:rPr>
            </a:br>
            <a:r>
              <a:rPr lang="ru-RU" sz="3000" b="1" dirty="0" smtClean="0">
                <a:solidFill>
                  <a:srgbClr val="534F4F"/>
                </a:solidFill>
              </a:rPr>
              <a:t>неналоговых доходов в 2022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173340"/>
              </p:ext>
            </p:extLst>
          </p:nvPr>
        </p:nvGraphicFramePr>
        <p:xfrm>
          <a:off x="460375" y="1109133"/>
          <a:ext cx="11431364" cy="5154283"/>
        </p:xfrm>
        <a:graphic>
          <a:graphicData uri="http://schemas.openxmlformats.org/drawingml/2006/table">
            <a:tbl>
              <a:tblPr firstRow="1" bandRow="1"/>
              <a:tblGrid>
                <a:gridCol w="11431364"/>
              </a:tblGrid>
              <a:tr h="551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  <a:endParaRPr lang="ru-RU" sz="24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7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2022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4,3%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6,5%. 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5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  <a:endParaRPr lang="ru-RU" sz="24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7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Индексация ставок акцизов на подакцизные товары, в среднем, на 4 процента.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Увеличение доли доходов от акцизов на крепкую алкогольную продукцию, распределяемую между субъектами Российской Федерации исходя из объемов розничной реализации с 80 до 90 процентов.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50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</a:t>
            </a:r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доходов</a:t>
            </a:r>
          </a:p>
          <a:p>
            <a:pPr algn="ctr"/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областного </a:t>
            </a:r>
            <a:r>
              <a:rPr lang="ru-RU" sz="3000" b="1" dirty="0">
                <a:solidFill>
                  <a:srgbClr val="534F4F"/>
                </a:solidFill>
                <a:latin typeface="+mn-lt"/>
              </a:rPr>
              <a:t>бюджета в </a:t>
            </a:r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2020 </a:t>
            </a:r>
            <a:r>
              <a:rPr lang="ru-RU" sz="3000" b="1" dirty="0">
                <a:solidFill>
                  <a:srgbClr val="534F4F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534F4F"/>
                </a:solidFill>
                <a:latin typeface="+mn-lt"/>
              </a:rPr>
              <a:t>2024 </a:t>
            </a:r>
            <a:r>
              <a:rPr lang="ru-RU" sz="3000" b="1" dirty="0">
                <a:solidFill>
                  <a:srgbClr val="534F4F"/>
                </a:solidFill>
                <a:latin typeface="+mn-lt"/>
              </a:rPr>
              <a:t>годах</a:t>
            </a:r>
            <a:endParaRPr lang="ru-RU" sz="2800" b="1" dirty="0" smtClean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62787"/>
              </p:ext>
            </p:extLst>
          </p:nvPr>
        </p:nvGraphicFramePr>
        <p:xfrm>
          <a:off x="224286" y="919114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1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76035882"/>
              </p:ext>
            </p:extLst>
          </p:nvPr>
        </p:nvGraphicFramePr>
        <p:xfrm>
          <a:off x="-312829" y="1119327"/>
          <a:ext cx="13109806" cy="5171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13924" y="1060865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поступлений в областной бюджет в 2020 - 2024 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333820"/>
            <a:ext cx="121920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*В ходе формирования и исполнения федерального бюджета в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период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2024 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объемы межбюджетных трансфертов будут </a:t>
            </a:r>
            <a:r>
              <a:rPr lang="ru-RU" sz="1600" dirty="0" err="1" smtClean="0">
                <a:solidFill>
                  <a:srgbClr val="494545"/>
                </a:solidFill>
                <a:latin typeface="+mn-lt"/>
              </a:rPr>
              <a:t>дораспределяться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1915284" y="1245531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4029456" y="2238192"/>
            <a:ext cx="85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14,9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 rot="10800000" flipV="1">
            <a:off x="6096000" y="3126878"/>
            <a:ext cx="74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13,1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85607" y="3162300"/>
            <a:ext cx="78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 rot="10800000" flipV="1">
            <a:off x="10486738" y="3623965"/>
            <a:ext cx="62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8,8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06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06067" y="990540"/>
            <a:ext cx="1373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94545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8124" y="3919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органам  местного самоуправления в 2020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годах</a:t>
            </a:r>
            <a:endParaRPr lang="ru-RU" sz="30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3331" y="2000250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22,6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*В ходе формирования и исполнения областного бюджета в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период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2024 годов</a:t>
            </a:r>
          </a:p>
          <a:p>
            <a:pPr algn="ctr"/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объемы межбюджетных трансфертов будут </a:t>
            </a:r>
            <a:r>
              <a:rPr lang="ru-RU" sz="1600" dirty="0" err="1" smtClean="0">
                <a:solidFill>
                  <a:srgbClr val="494545"/>
                </a:solidFill>
                <a:latin typeface="+mn-lt"/>
              </a:rPr>
              <a:t>дораспределяться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4275" y="1390650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25,8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5905500" y="1831718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23,8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4799" y="2152650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20,0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01250" y="2133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757968539"/>
              </p:ext>
            </p:extLst>
          </p:nvPr>
        </p:nvGraphicFramePr>
        <p:xfrm>
          <a:off x="-508000" y="1143000"/>
          <a:ext cx="13055600" cy="511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07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104140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</a:t>
            </a:r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образования </a:t>
            </a: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расходования денежных средств для решения  задач  и  функций </a:t>
            </a: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государства и </a:t>
            </a:r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местного </a:t>
            </a: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самоуправления</a:t>
            </a:r>
            <a:endParaRPr lang="ru-RU" sz="2400" b="1" dirty="0">
              <a:ln w="17780" cmpd="sng">
                <a:noFill/>
                <a:prstDash val="solid"/>
                <a:miter lim="800000"/>
              </a:ln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1598" y="2818079"/>
            <a:ext cx="71278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</a:t>
            </a:r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включает в себя:</a:t>
            </a:r>
            <a:r>
              <a:rPr lang="ru-RU" sz="2000" b="1" u="sng" dirty="0" smtClean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федеральный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 и бюджеты государственных внебюджетных фондов Российской Федерации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бюджеты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субъектов Российской Федерации и бюджеты территориальных государственных внебюджетных фондов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местные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(бюджеты муниципальных районов, 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бюджеты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городских округов, бюджеты городских округов с внутригородским делением, бюджеты городских и сельских поселений, бюджеты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24429" y="1399032"/>
            <a:ext cx="12143140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48859" y="4512841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60"/>
            <a:ext cx="12143140" cy="1330484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Расходы областного бюджета на 2022 - 2024 годы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16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7992" y="3903066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360510" y="790836"/>
            <a:ext cx="3059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Доля в общем объеме расходов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0"/>
            <a:ext cx="7483929" cy="600963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90687"/>
              </p:ext>
            </p:extLst>
          </p:nvPr>
        </p:nvGraphicFramePr>
        <p:xfrm>
          <a:off x="4673250" y="867456"/>
          <a:ext cx="7175500" cy="5738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/>
                <a:gridCol w="1358900"/>
                <a:gridCol w="1358900"/>
                <a:gridCol w="1358900"/>
              </a:tblGrid>
              <a:tr h="443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effectLst/>
                        </a:rPr>
                        <a:t>2022  </a:t>
                      </a:r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effectLst/>
                        </a:rPr>
                        <a:t>2023  </a:t>
                      </a:r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effectLst/>
                        </a:rPr>
                        <a:t>2024  </a:t>
                      </a:r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17 196,59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16 498,78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16 816,63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1 647,63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1 339,87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1 562,72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7 135,39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5 792,18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5 922,37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21 457,00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22 077,43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22 643,56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3 653,61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2 643,46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3 671,48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Средства массовой информации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16 455,60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16 808,79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17 136,06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3 156,05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3 091,36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2 141,73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117,36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4440,793196</a:t>
                      </a:r>
                    </a:p>
                  </a:txBody>
                  <a:tcPr marL="7620" marR="7620" marT="762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2868,772002</a:t>
                      </a:r>
                    </a:p>
                  </a:txBody>
                  <a:tcPr marL="7620" marR="7620" marT="762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2837,827916</a:t>
                      </a:r>
                    </a:p>
                  </a:txBody>
                  <a:tcPr marL="7620" marR="7620" marT="762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173,43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35,80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38,22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900,13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845,52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847,59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Обслуживание государственного 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муниципального долга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570,00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580,00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590,00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3 375,52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1 008,66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957,28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2 667,15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3 595,81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80 496,46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76 575,83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79 079,36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648591"/>
              </p:ext>
            </p:extLst>
          </p:nvPr>
        </p:nvGraphicFramePr>
        <p:xfrm>
          <a:off x="48859" y="1108330"/>
          <a:ext cx="4563781" cy="153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878481"/>
              </p:ext>
            </p:extLst>
          </p:nvPr>
        </p:nvGraphicFramePr>
        <p:xfrm>
          <a:off x="0" y="2734056"/>
          <a:ext cx="4572000" cy="132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919304"/>
              </p:ext>
            </p:extLst>
          </p:nvPr>
        </p:nvGraphicFramePr>
        <p:xfrm>
          <a:off x="-14267" y="4602479"/>
          <a:ext cx="4572000" cy="140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966857"/>
            <a:ext cx="9769792" cy="572350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638288"/>
              </p:ext>
            </p:extLst>
          </p:nvPr>
        </p:nvGraphicFramePr>
        <p:xfrm>
          <a:off x="268256" y="1171898"/>
          <a:ext cx="9414258" cy="5313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/>
                <a:gridCol w="1503680"/>
                <a:gridCol w="1503680"/>
                <a:gridCol w="1503680"/>
              </a:tblGrid>
              <a:tr h="406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17 196,59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16 498,78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16 816,63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Дошкольное образование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3 956,45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3 907,52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3 878,19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Общее образование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9 778,32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9 542,79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9 925,14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Дополнительное образование детей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504,79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503,37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600,88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Среднее профессиональное образование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1 966,74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1 785,89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1 740,75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131,84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107,61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107,81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Молодежная политика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279,41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281,16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281,16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образования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579,05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370,44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282,70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1 647,63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1 339,87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1 562,72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Культура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1 611,41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1 303,50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1 526,30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5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культуры, кинематографии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36,42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7 135,39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5 792,18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5 922,37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Стационарная медицинская помощь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3 879,92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3 032,55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3 455,22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Амбулаторная помощь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483,53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265,46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265,46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Скорая медицинская помощь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85,41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72,54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72,54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Санаторно-оздоровительная помощь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291,49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269,00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269,00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214,15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181,11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181,11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здравоохранения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2 180,90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1 971,52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1 679,04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10" y="1422746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6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23567"/>
              </p:ext>
            </p:extLst>
          </p:nvPr>
        </p:nvGraphicFramePr>
        <p:xfrm>
          <a:off x="1" y="983848"/>
          <a:ext cx="12049246" cy="5874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01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889590"/>
              </p:ext>
            </p:extLst>
          </p:nvPr>
        </p:nvGraphicFramePr>
        <p:xfrm>
          <a:off x="2300687" y="1342710"/>
          <a:ext cx="9414258" cy="4528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/>
                <a:gridCol w="1503680"/>
                <a:gridCol w="1503680"/>
                <a:gridCol w="1503680"/>
              </a:tblGrid>
              <a:tr h="368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21 457,00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22 077,43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22 643,56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Пенсионное обеспечение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268,02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268,02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268,02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Социальное обслуживание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2 600,35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2 567,61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2 566,33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Социальное обеспечение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11 925,40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12 136,20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12 390,74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Охрана семьи и детства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6 324,52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6 755,89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7 073,11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социальной политики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338,71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349,72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345,36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3 653,61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2 643,46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3 671,48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Массовый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2 997,68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1 954,24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2 632,41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Спорт высших достижений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639,15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672,44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1 022,29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16,78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217,35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Телевидение и радиовещание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74,94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74,94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74,94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111,07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111,07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111,07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6" y="4358641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35601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350434"/>
              </p:ext>
            </p:extLst>
          </p:nvPr>
        </p:nvGraphicFramePr>
        <p:xfrm>
          <a:off x="223776" y="1065747"/>
          <a:ext cx="11968223" cy="5792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79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1034744"/>
            <a:ext cx="9289551" cy="565866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141053"/>
              </p:ext>
            </p:extLst>
          </p:nvPr>
        </p:nvGraphicFramePr>
        <p:xfrm>
          <a:off x="460192" y="1242447"/>
          <a:ext cx="8870544" cy="5251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/>
                <a:gridCol w="1332000"/>
                <a:gridCol w="1332000"/>
                <a:gridCol w="1332000"/>
              </a:tblGrid>
              <a:tr h="323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16 455,60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16 808,79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17 136,06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Общеэкономические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393,26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350,62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350,62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Воспроизводство минерально-сырьевой базы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4,57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4,57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4,57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Сельское хозяйство и рыболовство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4 151,44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4 113,84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4 517,63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Водное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132,75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112,02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116,83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Лесное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343,87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332,65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336,46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Транспорт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914,18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880,10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880,94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Дорожное хозяйство (дорожные фонды)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8 143,31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8 391,51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8 599,73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Связь и информатика</a:t>
                      </a:r>
                      <a:endParaRPr lang="ru-RU" sz="1400" b="0" i="0" u="none" strike="noStrike" kern="1200" dirty="0"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548,96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525,64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688,21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1 823,26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2 097,83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1 641,07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3 156,05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3 091,36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2 141,73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Жилищное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829,27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1 129,05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75,00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1 155,89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1 057,72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1 129,86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Благоустройство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880,50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621,51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654,62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2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290,38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283,07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282,25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117,36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Сбор, удаление отходов и очистка сточных вод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116,36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99,72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99,72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29" y="2275840"/>
            <a:ext cx="2587683" cy="258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0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Структура расходов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на поддержку реального сектора экономики</a:t>
            </a:r>
            <a:endParaRPr lang="ru-RU" sz="28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378320"/>
              </p:ext>
            </p:extLst>
          </p:nvPr>
        </p:nvGraphicFramePr>
        <p:xfrm>
          <a:off x="115748" y="881082"/>
          <a:ext cx="11764308" cy="5890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00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</a:t>
            </a:r>
            <a:r>
              <a:rPr lang="ru-RU" sz="2800" b="1" dirty="0" smtClean="0">
                <a:solidFill>
                  <a:srgbClr val="534F4F"/>
                </a:solidFill>
                <a:latin typeface="+mn-lt"/>
              </a:rPr>
              <a:t>расходы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1034744"/>
            <a:ext cx="11690623" cy="549337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37293"/>
              </p:ext>
            </p:extLst>
          </p:nvPr>
        </p:nvGraphicFramePr>
        <p:xfrm>
          <a:off x="462000" y="1198008"/>
          <a:ext cx="11268000" cy="5166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/>
                <a:gridCol w="1440000"/>
                <a:gridCol w="1440000"/>
                <a:gridCol w="1440000"/>
              </a:tblGrid>
              <a:tr h="391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4 440,79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2 868,77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2 837,83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4,70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4,70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4,70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84,67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84,67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84,67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5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259,57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249,92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249,92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Судебная система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129,10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129,09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129,09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Обеспечение проведения выборов и референдумов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45,39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45,39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171,39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Фундаментальные исследования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Резервные фонды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Другие 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3 409,18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2 147,95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1 991,02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173,43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35,80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38,22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Мобилизационная и вневойсковая подготовка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32,45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33,53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34,69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Мобилизационная подготовка экономики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140,98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2,28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3,53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4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1034744"/>
            <a:ext cx="11690623" cy="551845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  <a:endParaRPr lang="ru-RU" sz="2000" b="1" dirty="0">
              <a:solidFill>
                <a:srgbClr val="534F4F"/>
              </a:solidFill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814081"/>
              </p:ext>
            </p:extLst>
          </p:nvPr>
        </p:nvGraphicFramePr>
        <p:xfrm>
          <a:off x="480000" y="1204214"/>
          <a:ext cx="11232000" cy="5179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/>
                <a:gridCol w="1440000"/>
                <a:gridCol w="1440000"/>
                <a:gridCol w="1440000"/>
              </a:tblGrid>
              <a:tr h="511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2022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2023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900,13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845,52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847,59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Органы юстиции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91,68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86,22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88,29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709,34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659,99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659,99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Миграционная политика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31,33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67,79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570,00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580,00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590,00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3 375,52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1 008,66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957,28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1 729,30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755,00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682,30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Иные дотации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1 506,28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116,00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116,00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139,95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137,66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158,98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2 667,15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3 595,81</a:t>
                      </a:r>
                    </a:p>
                  </a:txBody>
                  <a:tcPr marL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</a:t>
            </a:r>
            <a:r>
              <a:rPr lang="ru-RU" sz="2800" b="1" dirty="0" smtClean="0">
                <a:solidFill>
                  <a:srgbClr val="534F4F"/>
                </a:solidFill>
                <a:latin typeface="+mn-lt"/>
              </a:rPr>
              <a:t>расходы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61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  <a:endParaRPr lang="ru-RU" sz="28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596021"/>
              </p:ext>
            </p:extLst>
          </p:nvPr>
        </p:nvGraphicFramePr>
        <p:xfrm>
          <a:off x="92597" y="821803"/>
          <a:ext cx="11968223" cy="591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2022 – 2024 годы в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сформировано </a:t>
            </a:r>
            <a:r>
              <a:rPr lang="ru-RU" sz="2600" b="1" u="sng" dirty="0" smtClean="0">
                <a:solidFill>
                  <a:srgbClr val="494545"/>
                </a:solidFill>
                <a:latin typeface="+mn-lt"/>
              </a:rPr>
              <a:t>314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бюджетов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18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286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бюджетов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Программный бюджет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области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21 государственной программы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367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не только по программам и их подпрограммам, но и по основным мероприятиям, что позволяет обеспечить увязку расходов бюджета с конкретными программными мероприятиями и целевыми показателями, а также предоставляет возможность оценки достижения целей, задач и запланированных результатов реализации госпрограмм. Такой формат областного бюджета способствует </a:t>
            </a:r>
            <a:r>
              <a:rPr lang="ru-RU" sz="2000" dirty="0" smtClean="0">
                <a:solidFill>
                  <a:srgbClr val="494545"/>
                </a:solidFill>
                <a:latin typeface="+mn-lt"/>
                <a:ea typeface="Times New Roman" pitchFamily="18" charset="0"/>
              </a:rPr>
              <a:t>повышению </a:t>
            </a:r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313872" y="1911841"/>
            <a:ext cx="11878128" cy="2929340"/>
            <a:chOff x="313872" y="1911841"/>
            <a:chExt cx="11878128" cy="292934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2" y="2481394"/>
              <a:ext cx="1790226" cy="1790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2595831" y="1911841"/>
              <a:ext cx="5311912" cy="704384"/>
              <a:chOff x="2595831" y="1850798"/>
              <a:chExt cx="5311912" cy="70438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 smtClean="0">
                    <a:solidFill>
                      <a:srgbClr val="474343"/>
                    </a:solidFill>
                  </a:rPr>
                  <a:t>ЗАДАЧА 1</a:t>
                </a:r>
                <a:endParaRPr lang="ru-RU" b="1" dirty="0">
                  <a:solidFill>
                    <a:srgbClr val="474343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1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2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3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2595831" y="3024319"/>
              <a:ext cx="5311912" cy="704384"/>
              <a:chOff x="2595831" y="1850798"/>
              <a:chExt cx="5311912" cy="70438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2</a:t>
                </a:r>
              </a:p>
            </p:txBody>
          </p:sp>
          <p:grpSp>
            <p:nvGrpSpPr>
              <p:cNvPr id="57" name="Группа 5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1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2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3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2595831" y="4136797"/>
              <a:ext cx="5311912" cy="704384"/>
              <a:chOff x="2595831" y="1850798"/>
              <a:chExt cx="5311912" cy="704384"/>
            </a:xfrm>
          </p:grpSpPr>
          <p:sp>
            <p:nvSpPr>
              <p:cNvPr id="67" name="Прямоугольник 66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9500"/>
                <a:r>
                  <a:rPr lang="ru-RU" b="1" dirty="0">
                    <a:solidFill>
                      <a:srgbClr val="474343"/>
                    </a:solidFill>
                  </a:rPr>
                  <a:t>ЗАДАЧА 3</a:t>
                </a:r>
              </a:p>
            </p:txBody>
          </p:sp>
          <p:grpSp>
            <p:nvGrpSpPr>
              <p:cNvPr id="68" name="Группа 67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1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2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 smtClean="0">
                      <a:solidFill>
                        <a:srgbClr val="474343"/>
                      </a:solidFill>
                    </a:rPr>
                    <a:t>3</a:t>
                  </a:r>
                  <a:endParaRPr lang="ru-RU" b="1" dirty="0">
                    <a:solidFill>
                      <a:srgbClr val="474343"/>
                    </a:solidFill>
                  </a:endParaRP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8928081" y="2971572"/>
              <a:ext cx="32639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 smtClean="0"/>
                <a:t>Показатели </a:t>
              </a:r>
            </a:p>
            <a:p>
              <a:pPr algn="ctr"/>
              <a:r>
                <a:rPr lang="ru-RU" sz="2000" b="1" dirty="0" smtClean="0"/>
                <a:t>эффективности</a:t>
              </a:r>
              <a:endParaRPr lang="ru-RU" sz="2000" b="1" dirty="0"/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2398142" y="2264032"/>
              <a:ext cx="878457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99" name="Прямая со стрелкой 4098"/>
            <p:cNvCxnSpPr>
              <a:stCxn id="4098" idx="3"/>
            </p:cNvCxnSpPr>
            <p:nvPr/>
          </p:nvCxnSpPr>
          <p:spPr>
            <a:xfrm>
              <a:off x="2104098" y="3376507"/>
              <a:ext cx="1010038" cy="5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022566" y="2264024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3" name="Прямая со стрелкой 82"/>
            <p:cNvCxnSpPr/>
            <p:nvPr/>
          </p:nvCxnSpPr>
          <p:spPr>
            <a:xfrm>
              <a:off x="8022566" y="3376492"/>
              <a:ext cx="791215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670760" y="3626383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 smtClean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  <a:endParaRPr lang="ru-RU" sz="30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3813" y="1420019"/>
            <a:ext cx="2106295" cy="4043680"/>
            <a:chOff x="200025" y="1452881"/>
            <a:chExt cx="2106295" cy="40436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00025" y="1452881"/>
              <a:ext cx="2106295" cy="4043680"/>
            </a:xfrm>
            <a:prstGeom prst="roundRect">
              <a:avLst>
                <a:gd name="adj" fmla="val 19842"/>
              </a:avLst>
            </a:prstGeom>
            <a:solidFill>
              <a:srgbClr val="D0CEC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 smtClean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sz="1600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государственная</a:t>
              </a:r>
              <a:endParaRPr lang="ru-RU" sz="1600" b="1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программа</a:t>
              </a:r>
              <a:endParaRPr lang="ru-RU" sz="1600" b="1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сформирована </a:t>
              </a:r>
              <a:r>
                <a:rPr lang="ru-RU" sz="1600" b="1" dirty="0">
                  <a:solidFill>
                    <a:srgbClr val="494545"/>
                  </a:solidFill>
                </a:rPr>
                <a:t>в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бюджете</a:t>
              </a: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Липецкой</a:t>
              </a:r>
              <a:endParaRPr lang="ru-RU" sz="1600" b="1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области на</a:t>
              </a:r>
            </a:p>
            <a:p>
              <a:pPr algn="ctr"/>
              <a:r>
                <a:rPr lang="ru-RU" sz="1600" b="1" dirty="0" smtClean="0">
                  <a:solidFill>
                    <a:srgbClr val="494545"/>
                  </a:solidFill>
                </a:rPr>
                <a:t>2022-2024 </a:t>
              </a:r>
              <a:r>
                <a:rPr lang="ru-RU" sz="1600" b="1" dirty="0">
                  <a:solidFill>
                    <a:srgbClr val="494545"/>
                  </a:solidFill>
                </a:rPr>
                <a:t>годы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5308" y="1623411"/>
              <a:ext cx="1575727" cy="1588570"/>
              <a:chOff x="507073" y="1458303"/>
              <a:chExt cx="1786204" cy="180076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07073" y="1458303"/>
                <a:ext cx="1786204" cy="180076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534F4F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7845" y="1719884"/>
                <a:ext cx="1304661" cy="1277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3000" b="1" dirty="0" smtClean="0">
                    <a:solidFill>
                      <a:srgbClr val="534F4F"/>
                    </a:solidFill>
                  </a:rPr>
                  <a:t>21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19099" y="176656"/>
            <a:ext cx="11772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Программный бюджет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области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980722" y="965359"/>
            <a:ext cx="8230555" cy="4953000"/>
            <a:chOff x="2792729" y="772406"/>
            <a:chExt cx="8874125" cy="4953000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1380780055"/>
                </p:ext>
              </p:extLst>
            </p:nvPr>
          </p:nvGraphicFramePr>
          <p:xfrm>
            <a:off x="2792729" y="772406"/>
            <a:ext cx="8874125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212862" y="1282859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 smtClean="0">
                  <a:solidFill>
                    <a:srgbClr val="494545"/>
                  </a:solidFill>
                  <a:latin typeface="+mn-lt"/>
                </a:rPr>
                <a:t>9</a:t>
              </a:r>
              <a:endParaRPr lang="ru-RU" sz="2600" b="1" dirty="0">
                <a:solidFill>
                  <a:srgbClr val="494545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7649" y="2429868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 smtClean="0">
                  <a:solidFill>
                    <a:srgbClr val="494545"/>
                  </a:solidFill>
                  <a:latin typeface="+mn-lt"/>
                </a:rPr>
                <a:t>5</a:t>
              </a:r>
              <a:endParaRPr lang="ru-RU" sz="2600" b="1" dirty="0">
                <a:solidFill>
                  <a:srgbClr val="494545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7649" y="3593675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2862" y="4731609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655066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Непрограммные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расходы 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 содержание Областного совета депутатов, Контрольно-счетной палаты, Представительства Липецкой области при Правительстве Российской Федерации, Избирательной комиссии, аппарата Уполномоченного по правам человека, аппарата Уполномоченного по правам ребенка, аппарата Уполномоченного по защите прав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предпринимателей</a:t>
            </a:r>
            <a:endParaRPr lang="ru-RU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0044897" y="1420019"/>
            <a:ext cx="2106295" cy="4043680"/>
            <a:chOff x="10044897" y="1420019"/>
            <a:chExt cx="2106295" cy="404368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044897" y="1420019"/>
              <a:ext cx="2106295" cy="4043680"/>
              <a:chOff x="200025" y="1452881"/>
              <a:chExt cx="2106295" cy="404368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00025" y="1452881"/>
                <a:ext cx="2106295" cy="4043680"/>
              </a:xfrm>
              <a:prstGeom prst="roundRect">
                <a:avLst>
                  <a:gd name="adj" fmla="val 19842"/>
                </a:avLst>
              </a:prstGeom>
              <a:solidFill>
                <a:srgbClr val="D0CEC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 smtClean="0">
                  <a:solidFill>
                    <a:srgbClr val="494545"/>
                  </a:solidFill>
                </a:endParaRPr>
              </a:p>
              <a:p>
                <a:pPr algn="ctr"/>
                <a:r>
                  <a:rPr lang="ru-RU" sz="1600" b="1" dirty="0" smtClean="0">
                    <a:solidFill>
                      <a:srgbClr val="494545"/>
                    </a:solidFill>
                  </a:rPr>
                  <a:t>расходов </a:t>
                </a:r>
                <a:r>
                  <a:rPr lang="ru-RU" sz="1600" b="1" dirty="0">
                    <a:solidFill>
                      <a:srgbClr val="494545"/>
                    </a:solidFill>
                  </a:rPr>
                  <a:t>по государственным программам в общем объеме расходов бюджета Липецкой области на </a:t>
                </a:r>
                <a:r>
                  <a:rPr lang="ru-RU" sz="1600" b="1" dirty="0" smtClean="0">
                    <a:solidFill>
                      <a:srgbClr val="494545"/>
                    </a:solidFill>
                  </a:rPr>
                  <a:t>2022 </a:t>
                </a:r>
                <a:r>
                  <a:rPr lang="ru-RU" sz="1600" b="1" dirty="0">
                    <a:solidFill>
                      <a:srgbClr val="494545"/>
                    </a:solidFill>
                  </a:rPr>
                  <a:t>год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5308" y="1623411"/>
                <a:ext cx="1575727" cy="1588570"/>
                <a:chOff x="507073" y="1458303"/>
                <a:chExt cx="1786204" cy="1800763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507073" y="1458303"/>
                  <a:ext cx="1786204" cy="180076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534F4F"/>
                    </a:solidFill>
                  </a:endParaRPr>
                </a:p>
              </p:txBody>
            </p:sp>
            <p:sp>
              <p:nvSpPr>
                <p:cNvPr id="5" name="Овал 4"/>
                <p:cNvSpPr/>
                <p:nvPr/>
              </p:nvSpPr>
              <p:spPr>
                <a:xfrm>
                  <a:off x="747845" y="1719884"/>
                  <a:ext cx="1304661" cy="12776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ru-RU" sz="3000" b="1" dirty="0" smtClean="0">
                    <a:solidFill>
                      <a:srgbClr val="534F4F"/>
                    </a:solidFill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0522581" y="2107835"/>
              <a:ext cx="115127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534F4F"/>
                  </a:solidFill>
                  <a:latin typeface="+mn-lt"/>
                </a:rPr>
                <a:t>96,1%</a:t>
              </a:r>
              <a:endParaRPr lang="ru-RU" sz="3000" b="1" dirty="0">
                <a:solidFill>
                  <a:srgbClr val="534F4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096882"/>
            <a:ext cx="11839574" cy="3608717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88463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Социальная поддержка граждан,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реализация 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семейно-демографической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политики Липецкой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721093"/>
              </p:ext>
            </p:extLst>
          </p:nvPr>
        </p:nvGraphicFramePr>
        <p:xfrm>
          <a:off x="303131" y="3237646"/>
          <a:ext cx="11585739" cy="3303831"/>
        </p:xfrm>
        <a:graphic>
          <a:graphicData uri="http://schemas.openxmlformats.org/drawingml/2006/table">
            <a:tbl>
              <a:tblPr/>
              <a:tblGrid>
                <a:gridCol w="5396079"/>
                <a:gridCol w="1224000"/>
                <a:gridCol w="993132"/>
                <a:gridCol w="993132"/>
                <a:gridCol w="993132"/>
                <a:gridCol w="993132"/>
                <a:gridCol w="993132"/>
              </a:tblGrid>
              <a:tr h="4591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85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Объем финансирования по государственной программе «Социальная поддержка граждан, реализация семейно-демографической политики  Липецкой области» на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2014-2022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гг. в том числе: 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12 818,9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13 995,9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14 638,5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15 016,4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15 345,4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195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7 729,9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8 368,1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9 118,6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9 156,1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9 314,8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4 695,1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5 242,5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5 130,6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5 471,0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5 642,4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64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8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социальных услуг в учреждения социального обслуживания населения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11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Суммарный коэффициент рождаемости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 на 1 женщину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1,346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1,350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1,360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1,370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458075" y="1204198"/>
            <a:ext cx="45577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494545"/>
                </a:solidFill>
                <a:latin typeface="+mn-lt"/>
              </a:rPr>
              <a:t>Повышение уровня и качества жизни граждан, нуждающихся в социальной поддержке, улучшение демографической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ситуации.</a:t>
            </a:r>
          </a:p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Доля в общем объеме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расходов на 2022 год – 17,7%</a:t>
            </a:r>
            <a:endParaRPr lang="ru-RU" sz="1400" b="1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4" y="1204199"/>
            <a:ext cx="50339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уровня жизни социально незащищенных категорий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Формирование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эффективной системы социального обслуживания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условий для улучшения демографической ситуации и положения семей с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детьми;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условий для интеграции инвалидов в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9" y="1204197"/>
            <a:ext cx="202555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7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8257" y="1197655"/>
            <a:ext cx="54032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2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качества и доступности медицинской помощи, лекарственного обеспечения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16,75% </a:t>
            </a:r>
            <a:endParaRPr lang="ru-RU" sz="16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99" y="2861267"/>
            <a:ext cx="110490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2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приоритета профилактики в сфере охраны здоровья и развития первичной медико-санитарной помощи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службы родовспоможения и детства.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медицинской реабилитации населения и совершенствование системы санаторно-курортного лечения, том числе детей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паллиативной медицинской помощи, в том числе детям.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системы здравоохранения высококвалифицированными и мотивированными кадрами.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удовлетворенности населения качественными, эффективными и безопасными лекарственными препаратами.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и масштабирование аппаратно-программных решений для оказания медицинских услуг на основе современных информационно-коммуникационных технологий.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специализированной медицинской помощи матерям и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детям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870763"/>
            <a:ext cx="2291885" cy="229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72" y="911317"/>
            <a:ext cx="2210778" cy="221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6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205657"/>
            <a:ext cx="11839574" cy="50522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6700" y="45368"/>
            <a:ext cx="119253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534F4F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534F4F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534F4F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534F4F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090825"/>
              </p:ext>
            </p:extLst>
          </p:nvPr>
        </p:nvGraphicFramePr>
        <p:xfrm>
          <a:off x="352426" y="1419694"/>
          <a:ext cx="11420472" cy="4609836"/>
        </p:xfrm>
        <a:graphic>
          <a:graphicData uri="http://schemas.openxmlformats.org/drawingml/2006/table">
            <a:tbl>
              <a:tblPr/>
              <a:tblGrid>
                <a:gridCol w="5104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9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98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98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898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898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14 981,0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14 691,2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13 645,0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12 515,5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12 877,3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11 217,7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12 187,4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11 937,6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10 996,8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11 514,5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3 763,3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2 503,8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1 707,4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1 518,7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1 362,8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74,14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74,94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75,75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76,46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77,16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0183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Удовлетворенность населения качеством медицинской помощи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0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4381500"/>
            <a:ext cx="11839574" cy="239886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86406"/>
              </p:ext>
            </p:extLst>
          </p:nvPr>
        </p:nvGraphicFramePr>
        <p:xfrm>
          <a:off x="327423" y="4583263"/>
          <a:ext cx="11537155" cy="2039616"/>
        </p:xfrm>
        <a:graphic>
          <a:graphicData uri="http://schemas.openxmlformats.org/drawingml/2006/table">
            <a:tbl>
              <a:tblPr/>
              <a:tblGrid>
                <a:gridCol w="5006640"/>
                <a:gridCol w="1326760"/>
                <a:gridCol w="1040751"/>
                <a:gridCol w="1040751"/>
                <a:gridCol w="1040751"/>
                <a:gridCol w="1040751"/>
                <a:gridCol w="1040751"/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14 948,6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15 708,4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16 530,9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15 844,4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16 109,6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140,8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20,3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36,5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14,8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13 251,0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14 363,7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15 593,5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14 839,6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15 010,7 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1 556,8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1 324,4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900,9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991,7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1 084,0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6106" y="894441"/>
            <a:ext cx="59197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доступности и качества образования </a:t>
            </a:r>
            <a:endParaRPr lang="ru-RU" sz="16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– 20,5%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3" y="2256623"/>
            <a:ext cx="118395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инновационного социально ориентированного развития дошкольного, общего и дополнительного образования.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Приведение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содержания и структуры профессионального образования в соответствие с актуальными проблемами рынка труда, ориентированного на инновационность развития экономики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Социализация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детей, находящихся в организациях для детей-сирот и детей, оставшихся без попечения родителей, психолого-педагогическая и медико-социальная помощь, реабилитация и коррекция детей.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эффективной системы организации отдыха и оздоровления детей, способствующей их воспитанию и развитию.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односменного режима обучения в 1 - 11 (12) классах в общеобразовательных организациях Липецкой области.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25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3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9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988704"/>
            <a:ext cx="11839574" cy="55673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Ожидаемые результаты реализации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рограммы «Развитие образования Липецкой области»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169710"/>
              </p:ext>
            </p:extLst>
          </p:nvPr>
        </p:nvGraphicFramePr>
        <p:xfrm>
          <a:off x="390352" y="1187556"/>
          <a:ext cx="11411296" cy="5169667"/>
        </p:xfrm>
        <a:graphic>
          <a:graphicData uri="http://schemas.openxmlformats.org/drawingml/2006/table">
            <a:tbl>
              <a:tblPr/>
              <a:tblGrid>
                <a:gridCol w="6551296"/>
                <a:gridCol w="972000"/>
                <a:gridCol w="972000"/>
                <a:gridCol w="972000"/>
                <a:gridCol w="972000"/>
                <a:gridCol w="972000"/>
              </a:tblGrid>
              <a:tr h="62318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577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услугами (отношение численности воспитанников организаций дошкольного образования и обучающихся общеобразовательных организаций к численности детей в возрасте от 1 до 18 лет)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  <a:endParaRPr lang="ru-RU" sz="1400" kern="1200" baseline="0" dirty="0" smtClean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 полученной специальности (профессии)</a:t>
                      </a:r>
                      <a:endParaRPr lang="ru-RU" sz="1400" kern="1200" baseline="0" dirty="0" smtClean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572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организаций для детей-сирот и детей, оставшихся без попечения родителей, продолживших обучение в организациях профессионального образования, от общего числа выпускников организаций для детей-сирот и детей, оставшихся без попечения родителей</a:t>
                      </a:r>
                      <a:endParaRPr lang="ru-RU" sz="1400" kern="1200" baseline="0" dirty="0" smtClean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школьного возраста до 15 лет (включительно), обеспеченных всеми видами отдыха и оздоровления, от общего количества детей школьного возраста до 15 лет (включительно), проживающих на территории области</a:t>
                      </a:r>
                      <a:endParaRPr lang="ru-RU" sz="1400" kern="1200" baseline="0" dirty="0" smtClean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обучающихся, занимающихся в первую смену, от общей численности обучающихся в общеобразовательных организациях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89,7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89,9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19372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494545"/>
                </a:solidFill>
                <a:latin typeface="+mn-lt"/>
              </a:rPr>
              <a:t>млн. руб.</a:t>
            </a:r>
            <a:endParaRPr lang="ru-RU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7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2986628"/>
            <a:ext cx="11839574" cy="37937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indent="36195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физической культуры и спорта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079951"/>
            <a:ext cx="41554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Формирование здорового образа жизни населения, обеспечение развития спорта, создание условий, обеспечивающих возможность гражданам систематически заниматься физической культурой 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спортом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– 4,5%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76925" y="966627"/>
            <a:ext cx="61388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Приобщение населения области к регулярным занятиям физической культуры и спортом, развитие физической культуры и спорта лиц с ограниченными возможностями здоровья и инвалидов, адаптивной физической культуры и адаптивного спорта;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Совершенствование системы подготовки спортсменов высокого класса и спортивного резерва для повышения конкурентоспособности липецкого спорта на всероссийском и международном уровнях.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37932"/>
              </p:ext>
            </p:extLst>
          </p:nvPr>
        </p:nvGraphicFramePr>
        <p:xfrm>
          <a:off x="176213" y="3064839"/>
          <a:ext cx="11839574" cy="3641281"/>
        </p:xfrm>
        <a:graphic>
          <a:graphicData uri="http://schemas.openxmlformats.org/drawingml/2006/table">
            <a:tbl>
              <a:tblPr/>
              <a:tblGrid>
                <a:gridCol w="5265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60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99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90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40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1073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24494">
                  <a:extLst>
                    <a:ext uri="{9D8B030D-6E8A-4147-A177-3AD203B41FA5}">
                      <a16:colId xmlns:a16="http://schemas.microsoft.com/office/drawing/2014/main" xmlns="" val="642250498"/>
                    </a:ext>
                  </a:extLst>
                </a:gridCol>
              </a:tblGrid>
              <a:tr h="6244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1 426,1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 791,5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3 614,4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2 643,2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3 526,1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3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981,9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621,5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3 234,3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2 621,0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3 507,9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444,2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170,0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380,1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4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056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43,4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566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от общего числа инвалидов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1111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спортсменов высокого класса, занимающихся на этапах совершенствования спортивного мастерства и высшего спортивного мастерства в областных спортивных школах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1" y="921879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81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19576"/>
            <a:ext cx="11839574" cy="32607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71723"/>
              </p:ext>
            </p:extLst>
          </p:nvPr>
        </p:nvGraphicFramePr>
        <p:xfrm>
          <a:off x="176215" y="3519575"/>
          <a:ext cx="11839571" cy="3260786"/>
        </p:xfrm>
        <a:graphic>
          <a:graphicData uri="http://schemas.openxmlformats.org/drawingml/2006/table">
            <a:tbl>
              <a:tblPr/>
              <a:tblGrid>
                <a:gridCol w="56826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6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61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61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61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61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26147">
                  <a:extLst>
                    <a:ext uri="{9D8B030D-6E8A-4147-A177-3AD203B41FA5}">
                      <a16:colId xmlns:a16="http://schemas.microsoft.com/office/drawing/2014/main" xmlns="" val="817613751"/>
                    </a:ext>
                  </a:extLst>
                </a:gridCol>
              </a:tblGrid>
              <a:tr h="6472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1 279,5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1 512,5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2 032,0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1 772,9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2 149,1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1 196,3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1293,0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1 756,9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1 505,7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1 488,2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83,2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214,5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275,1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267,2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660,9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 Липецкой области качеством предоставляемых услуг в сфере культуры и искусства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детей, привлекаемых к участию в творческих мероприятиях, в общем количестве детей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культуры и туризма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694" y="802944"/>
            <a:ext cx="6834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прав граждан на доступ к культурным ценностям и участие в культурной жизни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, создание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условий для развития туризма и рекреации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2,5%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5751" y="1908397"/>
            <a:ext cx="88300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конституционного права населения области на доступ к культурным ценностям, создание условий для сохранения и развития культурного потенциала Липецкой области;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Формирование и сохранение конкурентоспособной туристской индустрии, способствующей социально-экономическому развитию Липецкой области;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хранения, комплектования, учета и использования документов Архивного фонда Российской Федерации и других архивных документов в интересах граждан, общества и государства.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4" y="19100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3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4363" y="1538676"/>
            <a:ext cx="5481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расходов на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1,5%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419" y="3680639"/>
            <a:ext cx="10825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и доступности предоставления государственных и муниципальных услуг на территории Липецкой области, в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том числе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предоставляемых в формате </a:t>
            </a:r>
            <a:r>
              <a:rPr lang="ru-RU" sz="1600" dirty="0" err="1" smtClean="0">
                <a:solidFill>
                  <a:srgbClr val="534F4F"/>
                </a:solidFill>
                <a:latin typeface="+mn-lt"/>
              </a:rPr>
              <a:t>МФЦ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;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государственного управления на основе применения информационных и телекоммуникационных технологий, развитие инфраструктуры электронного правительства;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Совершенствование системы формирования кадрового состава государственной гражданской и муниципальной службы;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эффективного управления и распоряжения областным имуществом, а также предоставления земельных участков, государственная собственность на которые не разграничена на территории городского округа город Липецк и сельских поселений, входящих в состав Липецкого муниципального района.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76" y="970827"/>
            <a:ext cx="2890024" cy="28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0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</a:t>
            </a:r>
            <a:r>
              <a:rPr lang="ru-RU" sz="1800" i="1" dirty="0" smtClean="0">
                <a:solidFill>
                  <a:srgbClr val="494545"/>
                </a:solidFill>
                <a:latin typeface="+mn-lt"/>
              </a:rPr>
              <a:t>денежные</a:t>
            </a:r>
            <a:endParaRPr lang="ru-RU" sz="1800" i="1" dirty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бюджета</a:t>
            </a:r>
          </a:p>
          <a:p>
            <a:pPr algn="ctr"/>
            <a:r>
              <a:rPr lang="ru-RU" dirty="0" smtClean="0">
                <a:solidFill>
                  <a:srgbClr val="494545"/>
                </a:solidFill>
                <a:latin typeface="+mn-lt"/>
              </a:rPr>
              <a:t>над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494545"/>
                </a:solidFill>
                <a:latin typeface="+mn-lt"/>
              </a:rPr>
              <a:t>Профицит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доходов бюджета</a:t>
            </a:r>
          </a:p>
          <a:p>
            <a:pPr algn="ctr"/>
            <a:r>
              <a:rPr lang="ru-RU" dirty="0" smtClean="0">
                <a:solidFill>
                  <a:srgbClr val="494545"/>
                </a:solidFill>
                <a:latin typeface="+mn-lt"/>
              </a:rPr>
              <a:t>над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его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расходами</a:t>
            </a:r>
            <a:endParaRPr lang="ru-RU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494545"/>
                </a:solidFill>
                <a:latin typeface="+mn-lt"/>
              </a:rPr>
              <a:t>Сбалансированный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бюджет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 smtClean="0">
                <a:solidFill>
                  <a:srgbClr val="494545"/>
                </a:solidFill>
                <a:latin typeface="+mn-lt"/>
              </a:rPr>
              <a:t>равенство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между доходной и расходной частями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 smtClean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 smtClean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 smtClean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  <a:endParaRPr lang="ru-RU" sz="1800" b="1" u="sng" dirty="0">
                <a:solidFill>
                  <a:srgbClr val="494545"/>
                </a:solidFill>
                <a:latin typeface="+mn-lt"/>
              </a:endParaRP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576476"/>
            <a:ext cx="11839574" cy="487194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83472"/>
              </p:ext>
            </p:extLst>
          </p:nvPr>
        </p:nvGraphicFramePr>
        <p:xfrm>
          <a:off x="352426" y="1755785"/>
          <a:ext cx="11487149" cy="4513331"/>
        </p:xfrm>
        <a:graphic>
          <a:graphicData uri="http://schemas.openxmlformats.org/drawingml/2006/table">
            <a:tbl>
              <a:tblPr/>
              <a:tblGrid>
                <a:gridCol w="5513536"/>
                <a:gridCol w="1096813"/>
                <a:gridCol w="975360"/>
                <a:gridCol w="975360"/>
                <a:gridCol w="975360"/>
                <a:gridCol w="975360"/>
                <a:gridCol w="975360"/>
              </a:tblGrid>
              <a:tr h="501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70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1 042,5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1 160,7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1 226,4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1 122,5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1 281,5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1 018,8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1 143,1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1 213,5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1 048,3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994,8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61,3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273,9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507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населения Липецкой области качеством предоставления государственных, муниципальных и дополнительных услуг, в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предоставляемых в формате многофункциональных центров предоставления государственных и муниципальных услуг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712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Выполнение плана по доходам от управления и распоряжения областным имуществом (за исключением доходов от приватизации), а также предоставления земельных участков, государственная собственность на которые не разграничена, на территории городского округа город Липецк и сельских поселений, входящих в состав Липецкого муниципального района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" y="-1427"/>
            <a:ext cx="11087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18438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308724"/>
            <a:ext cx="11839574" cy="347163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85518"/>
              </p:ext>
            </p:extLst>
          </p:nvPr>
        </p:nvGraphicFramePr>
        <p:xfrm>
          <a:off x="352426" y="3500587"/>
          <a:ext cx="11487148" cy="3087913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472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472,1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416,1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477,5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451,8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452,8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464,2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406,6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471,5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450,1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450,1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6,0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52,0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53,0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СО НКО от общего числа общественных объединений и иных некоммерческих организаций, осуществляющих уставную деятельность на территории Липецкой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93,5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положительно оценивающих состояние межнациональных отношений, в общей численности граждан Липецкой области, проживающих в Липецкой области</a:t>
                      </a:r>
                      <a:endParaRPr lang="ru-RU" sz="1400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84,9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«Реализация внутренней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 политики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04089"/>
            <a:ext cx="11703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общественно-политической стабильности, содействие развитию институтов гражданского общества в Липецкой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области.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Доля в общем объеме расходов на 2022 год – 0,6%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0" y="1851344"/>
            <a:ext cx="8856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повышения гражданской активности населения, в том числе молодежи, в социально-экономическом развитии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стабильного информационного пространства, освещающего деятельность исполнительных органов государственной власти области и социально-экономическое развитие Липецкой области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Укрепление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гражданского единства, гармонизация межэтнических отношений в Липецкой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60" y="1296531"/>
            <a:ext cx="2143760" cy="214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66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97216"/>
            <a:ext cx="11839574" cy="318314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866999"/>
              </p:ext>
            </p:extLst>
          </p:nvPr>
        </p:nvGraphicFramePr>
        <p:xfrm>
          <a:off x="352426" y="3804250"/>
          <a:ext cx="11487148" cy="2820836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5294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940,8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1 239,3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1 248,8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1 149,0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1 148,6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940,8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1 224,9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1 248,8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1 149,0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1 148,6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профилактики правонарушений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(в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534F4F"/>
                          </a:solidFill>
                          <a:latin typeface="+mn-lt"/>
                        </a:rPr>
                        <a:t>т.ч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. чрезвычайных ситуаций, пожаров (случаев неконтролируемого горения)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6 700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4 874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5120" y="3919"/>
            <a:ext cx="118668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безопасности населения  и территории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0623" y="872615"/>
            <a:ext cx="49507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безопасности условий жизни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lnSpc>
                <a:spcPct val="150000"/>
              </a:lnSpc>
              <a:defRPr/>
            </a:pPr>
            <a:endParaRPr lang="ru-RU" sz="1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1,6%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4517" y="2027556"/>
            <a:ext cx="7822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sz="8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Укрепление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законности и правопорядка на территории области.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защиты населения и территории Липецкой области от чрезвычайных ситуаций природного и техногенного характера, пожаров и иных происшествий.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своевременного и качественного осуществления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правосудия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мировыми судьями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3" y="1308771"/>
            <a:ext cx="1869544" cy="18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3331" y="1256595"/>
            <a:ext cx="1973896" cy="19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3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837029"/>
            <a:ext cx="11839574" cy="301397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9247"/>
              </p:ext>
            </p:extLst>
          </p:nvPr>
        </p:nvGraphicFramePr>
        <p:xfrm>
          <a:off x="392908" y="3975053"/>
          <a:ext cx="11487148" cy="2724685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492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526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1 641,5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1 222,7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1 161,7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1 122,4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1 122,4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292,7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256,1</a:t>
                      </a: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288,6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253,4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253,4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758,8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376,6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283,1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278,9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278,9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1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9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трудоустроенных граждан в общем числе граждан, обратившихся за содействием в трудоустройстве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55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87,4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87,5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7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организаций, расположенных на территории области, имеющих декларацию соответствия условий труда государственным нормативным требованиям охраны труда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рынка труда</a:t>
            </a:r>
          </a:p>
          <a:p>
            <a:pPr indent="36195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8929" y="773259"/>
            <a:ext cx="495075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эффективного развития рынка труда и кадрового потенциала области, обеспечение занятости населения и безопасных условий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труда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0,7%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30" y="1994433"/>
            <a:ext cx="795612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гибкости рынка труда, обеспечение кадрового потенциала в соответствии с потребностями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условий для интеграции в трудовую деятельность лиц с ограниченными физическими возможностями.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Улучшение демографической ситуации в регионе за счет увеличения миграционного прироста.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Содействие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высокой квалификации и сохранению здоровья работников, обеспечение защиты трудовых прав граждан.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5" y="1643062"/>
            <a:ext cx="2127221" cy="179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211" y="909818"/>
            <a:ext cx="1466491" cy="14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45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367041"/>
            <a:ext cx="11839576" cy="331469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35310"/>
              </p:ext>
            </p:extLst>
          </p:nvPr>
        </p:nvGraphicFramePr>
        <p:xfrm>
          <a:off x="359587" y="3439066"/>
          <a:ext cx="11463287" cy="3146848"/>
        </p:xfrm>
        <a:graphic>
          <a:graphicData uri="http://schemas.openxmlformats.org/drawingml/2006/table">
            <a:tbl>
              <a:tblPr/>
              <a:tblGrid>
                <a:gridCol w="5982123"/>
                <a:gridCol w="1102904"/>
                <a:gridCol w="875652"/>
                <a:gridCol w="875652"/>
                <a:gridCol w="875652"/>
                <a:gridCol w="875652"/>
                <a:gridCol w="875652"/>
              </a:tblGrid>
              <a:tr h="47512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4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568,0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451,9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359,8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721,8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304,7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53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250,79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250,72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178,5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181,7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161,56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33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317,21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201,18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540,1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143,14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4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Рост производительности труда на средних и крупных предприятиях базовых </a:t>
                      </a:r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несырьевых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отраслей экономики в % к предыдущему году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</a:t>
                      </a:r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инновационно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активных организаций в общем числе обследованных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Оборот субъектов малого и среднего предпринимательства в постоянных ценах по отношению к показателю 2018 года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500" y="0"/>
            <a:ext cx="11620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«Модернизация и инновационное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развитие экономики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06" y="917715"/>
            <a:ext cx="591502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модернизации существующих производств, стимулирование инновационной и экономической активности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бизнеса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2022 год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0,4%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2207960"/>
            <a:ext cx="118395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благоприятных условий для модернизации и диверсификации промышленности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региональной инновационной системы, формирование условий для инновационного развития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Увеличение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вклада малого и среднего предпринимательства в экономику области с одновременным увеличением в структуре производственного и инновационного сектора.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851273"/>
            <a:ext cx="1769972" cy="17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5" y="892552"/>
            <a:ext cx="1035420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371" y="1788093"/>
            <a:ext cx="1035419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5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369" y="2669721"/>
            <a:ext cx="11839576" cy="4079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420827"/>
              </p:ext>
            </p:extLst>
          </p:nvPr>
        </p:nvGraphicFramePr>
        <p:xfrm>
          <a:off x="375207" y="2795954"/>
          <a:ext cx="11463287" cy="3851029"/>
        </p:xfrm>
        <a:graphic>
          <a:graphicData uri="http://schemas.openxmlformats.org/drawingml/2006/table">
            <a:tbl>
              <a:tblPr/>
              <a:tblGrid>
                <a:gridCol w="5807370"/>
                <a:gridCol w="1087120"/>
                <a:gridCol w="916799"/>
                <a:gridCol w="931178"/>
                <a:gridCol w="906011"/>
                <a:gridCol w="939157"/>
                <a:gridCol w="875652"/>
              </a:tblGrid>
              <a:tr h="8467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6082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997,1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1 019,4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1 022,5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955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997,1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1 019,4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1 022,5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826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  <a:endParaRPr lang="ru-RU" sz="1400" b="0" i="0" u="none" strike="noStrike" dirty="0" smtClean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 инвестиций в основной капитал на душу населения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128,0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137,0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147,3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159,1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172,1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Times New Roman" panose="02020603050405020304" pitchFamily="18" charset="0"/>
                        </a:rPr>
                        <a:t>Доля инвестиций в основной капитал в валовом региональном продукте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6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вновь зарегистрированных предприятий резидентов  особых экономических зон федерального  уровня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68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инвестиций, освоенный резидентами особой экономической зоны ППТ «Липецк» или иными инвесторами, включенными в перечень новых инвестиционных проектов, утвержденным Правительственной комиссией по региональному развитию в Российской Федерации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6,590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6,072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31,746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54" y="0"/>
            <a:ext cx="12015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«Обеспечение инвестиционной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привлекательности Липецкой области»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3524" y="784376"/>
            <a:ext cx="640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высокой инвестиционной привлекательности Липецкой области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b="1" dirty="0"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1,2%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6451" y="1833970"/>
            <a:ext cx="64008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Формирование благоприятной инвестиционной среды.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и развитие инфраструктуры особых экономических зон.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10243" y="1047750"/>
            <a:ext cx="2038589" cy="1519711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10156371" y="994470"/>
            <a:ext cx="1859416" cy="1675251"/>
            <a:chOff x="10061745" y="994470"/>
            <a:chExt cx="1954042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954042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14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сельского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хозяйства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регулирование рынков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сельскохозяйственной продукции,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сырья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9743" y="1334223"/>
            <a:ext cx="58579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продовольственной безопасности на основе устойчивого развития агропромышленного комплекса и повышения территориальной доступности социально значимых продовольственных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товаров и развитие экспортного потенциала агропромышленного комплекса Липецкой области 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– 4,9%</a:t>
            </a:r>
            <a:endParaRPr lang="ru-RU" sz="16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988" y="3401617"/>
            <a:ext cx="119908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устойчивого развития сельского хозяйства и переработки его продукции на основе проведения комплексной модернизации материально-технической базы.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Насыщение потребительского рынка сельскохозяйственной продукцией местных товаропроизводителей, повышение мотивации труда и стимулирование деловой активности сельского населения, ведущего личные подсобные хозяйства на территории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устойчивого развития сельских территорий, повышения занятости и уровня жизни сельского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прав потребителей на приобретение качественных и безопасных пищевых продуктов, реализуемых на потребительском рынке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производства основных видов продукции растениеводства за счет гарантированного обеспечения урожайности сельскохозяйственных культур вне зависимости от природных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условий.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экспорта продукции АПК за счет создания новой товарной массы (в том числе с высокой добавленной стоимостью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Повышение эффективности использования земельных ресурсов. 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83" y="1334223"/>
            <a:ext cx="2025833" cy="2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39" y="1713270"/>
            <a:ext cx="1996284" cy="199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0" y="1215373"/>
            <a:ext cx="1222035" cy="1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94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354348"/>
            <a:ext cx="11839576" cy="52179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776547"/>
              </p:ext>
            </p:extLst>
          </p:nvPr>
        </p:nvGraphicFramePr>
        <p:xfrm>
          <a:off x="414630" y="1562031"/>
          <a:ext cx="11362739" cy="4802537"/>
        </p:xfrm>
        <a:graphic>
          <a:graphicData uri="http://schemas.openxmlformats.org/drawingml/2006/table">
            <a:tbl>
              <a:tblPr/>
              <a:tblGrid>
                <a:gridCol w="590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4050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3767,1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3474,8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4265,7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4252,7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4615,4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1214,9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945,5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998,7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946,6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1237,7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2123,4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2123,1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2937,7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2976,8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3048,4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427,2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405,0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57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4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36195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самообеспеченности области (производство к фонду внутреннего потребления):</a:t>
                      </a:r>
                      <a:endParaRPr kumimoji="0" lang="ru-RU" sz="1400" b="0" i="1" u="sng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молоком и молокопродуктами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мясом и мясопродуктами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раз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зерном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Количество высокопроизводительных рабочих мест в сельской местности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тыс. ед.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2475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Темп роста экспорта продукции агропромышленного комплекса по отношению к уровню 2017 года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188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Вакцинопрофилактика животных и птиц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6211" y="0"/>
            <a:ext cx="120157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сельского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хозяйства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регулирование рынков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сельскохозяйственной продукции,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сырья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9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071004"/>
            <a:ext cx="11839576" cy="36726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9995" y="0"/>
            <a:ext cx="115420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кооперации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и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коллективных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 собственности по Липецкой области»</a:t>
            </a:r>
            <a:endParaRPr lang="ru-RU" sz="2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92552"/>
            <a:ext cx="2910787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400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Развитие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коллективных форм собственности для обеспечения занятости и повышения  уровня  жизни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0,3%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79054" y="980589"/>
            <a:ext cx="6336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и стимулирование развития на территории области кооперативов различной  специализации.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сельскохозяйственной потребительской кооперации.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Организация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системы сбыта сельскохозяйственной продукции.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развития народных предприятий и акционерных обществ, за исключением публичных акционерных обществ.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091512"/>
            <a:ext cx="1828639" cy="18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360630" y="3231565"/>
          <a:ext cx="11470739" cy="3388675"/>
        </p:xfrm>
        <a:graphic>
          <a:graphicData uri="http://schemas.openxmlformats.org/drawingml/2006/table">
            <a:tbl>
              <a:tblPr/>
              <a:tblGrid>
                <a:gridCol w="619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987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207,5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187,1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238,0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260,9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317,0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51,3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26,9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26,1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28,1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111,1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149,9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82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60,2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84,0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122,6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137,8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003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5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личных подсобных хозяйств, вовлеченных в сельскохозяйственные потребительские  кооперативы движение (кроме кредитных)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8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Рост доходов граждан от участия в кооперативной деятельности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698020"/>
            <a:ext cx="11839576" cy="40171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53999" y="2838403"/>
          <a:ext cx="11490867" cy="3736338"/>
        </p:xfrm>
        <a:graphic>
          <a:graphicData uri="http://schemas.openxmlformats.org/drawingml/2006/table">
            <a:tbl>
              <a:tblPr/>
              <a:tblGrid>
                <a:gridCol w="63029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24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267,76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367,48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10 756,58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12 370,99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12 569,73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20,12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17,36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9,90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941,08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9 288,05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130,72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11 938,36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12 494,59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306,56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1062,07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613,86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422,63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65,24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автомобильных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дорог </a:t>
                      </a:r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регионального  значения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5,43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9,66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8,38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отремонтированных автомобильных дорог </a:t>
                      </a:r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регионального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значения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321,28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428,0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354,7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380,9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отремонтированных  мостовых сооружений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331,41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206,9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461,05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741,4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автомобильных  дорог  </a:t>
                      </a:r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местного 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значения 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межмуниципальных маршрутов на автомобильном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пригородных </a:t>
                      </a:r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поездов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железнодорожном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садоводческих маршрутов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2" y="833817"/>
            <a:ext cx="70065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доступности и пропускной способности  транспортной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инфраструктуры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12,6%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2288" y="836000"/>
            <a:ext cx="53197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современной и эффективной транспортной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инфраструктуры, 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технического уровня автомобильных  дорог, их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пропускной способности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, уровня безопасности   дорожного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движения.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Поддержка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и развитие транспортного комплекса Липецкой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области.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3" y="1861884"/>
            <a:ext cx="777108" cy="7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43" y="1592270"/>
            <a:ext cx="1669837" cy="166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76" y="2109914"/>
            <a:ext cx="484252" cy="4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3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</a:t>
            </a:r>
            <a:r>
              <a:rPr lang="ru-RU" sz="2000" u="sng" dirty="0" smtClean="0">
                <a:solidFill>
                  <a:srgbClr val="494545"/>
                </a:solidFill>
                <a:latin typeface="+mn-lt"/>
              </a:rPr>
              <a:t>бюджета.</a:t>
            </a:r>
          </a:p>
          <a:p>
            <a:pPr algn="ctr"/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 smtClean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 smtClean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</a:t>
            </a:r>
            <a:r>
              <a:rPr lang="ru-RU" sz="2000" u="sng" dirty="0" smtClean="0">
                <a:solidFill>
                  <a:srgbClr val="494545"/>
                </a:solidFill>
                <a:latin typeface="+mn-lt"/>
              </a:rPr>
              <a:t>бюджета</a:t>
            </a:r>
            <a:r>
              <a:rPr lang="ru-RU" sz="2000" dirty="0" smtClean="0">
                <a:solidFill>
                  <a:srgbClr val="494545"/>
                </a:solidFill>
                <a:latin typeface="+mn-lt"/>
              </a:rPr>
              <a:t>. 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 smtClean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 smtClean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</a:t>
                </a:r>
                <a:r>
                  <a:rPr lang="ru-RU" sz="1600" b="1" u="sng" dirty="0" smtClean="0">
                    <a:solidFill>
                      <a:schemeClr val="bg1"/>
                    </a:solidFill>
                    <a:latin typeface="+mn-lt"/>
                  </a:rPr>
                  <a:t>ефицита бюджета</a:t>
                </a:r>
                <a:endParaRPr lang="ru-RU" sz="1600" b="1" u="sng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494545"/>
                    </a:solidFill>
                    <a:latin typeface="+mn-lt"/>
                  </a:rPr>
                  <a:t>Бюджет</a:t>
                </a:r>
                <a:endParaRPr lang="ru-RU" b="1" u="sng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 smtClean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  <a:endParaRPr lang="ru-RU" b="1" u="sng" dirty="0">
                  <a:solidFill>
                    <a:srgbClr val="494545"/>
                  </a:solidFill>
                  <a:latin typeface="+mn-lt"/>
                </a:endParaRP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3382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64357" y="2942141"/>
          <a:ext cx="11463285" cy="3612142"/>
        </p:xfrm>
        <a:graphic>
          <a:graphicData uri="http://schemas.openxmlformats.org/drawingml/2006/table">
            <a:tbl>
              <a:tblPr/>
              <a:tblGrid>
                <a:gridCol w="5607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5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79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532,9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468,7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484,7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485,7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485,7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338,5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308,0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311,3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311,3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311,3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194,4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160,7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174,4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174,4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46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004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площади проведенных санитарно-оздоровительных мероприятий к площади погибших и поврежденных лесов на землях лесного фонда и землях населенных пунктов городского округа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созданных лесных насаждений на землях иных категорий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450,4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305,9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543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восстановленных защитных лесных насаждений, находящихся в областной собственности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409,5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Проведено уходов за лесными насаждениями в отчетном периоде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5086,2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3313,9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5086,2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5086,2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5086,2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1167999"/>
            <a:ext cx="43043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сохранности и повышение продуктивности лесов на землях лесного фонда и землях населенных пунктов городского округа.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Увеличение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площади лесов на землях иных категорий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3" y="1020462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19817" y="1020462"/>
            <a:ext cx="446023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Сохранение и повышение ресурсно-экологического потенциала лесов  в Липецкой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области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год – 0,4 %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20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2" y="2970609"/>
            <a:ext cx="11839576" cy="38397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54001" y="3076932"/>
          <a:ext cx="11483998" cy="3200400"/>
        </p:xfrm>
        <a:graphic>
          <a:graphicData uri="http://schemas.openxmlformats.org/drawingml/2006/table">
            <a:tbl>
              <a:tblPr/>
              <a:tblGrid>
                <a:gridCol w="6152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23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81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554,1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399,6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334,1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320,2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358,1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357,1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367,2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307,6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294,6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265,4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189,7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92,7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области, охваченного системой обращения с отходами, к общей численности населения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Прирост водных ресурсов в результате проведения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водоохранных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мероприятий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тыс.м3.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120,5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наиболее ценной в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охотхозяйственном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отношении группы диких копытных животных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5399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5453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5507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5563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cs typeface="Times New Roman" pitchFamily="18" charset="0"/>
                        </a:rPr>
                        <a:t>5618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Отношение фактической численности особо ценных в хозяйственном отношении видов охотничьих ресурсов к расчетной численности в 2013 году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80,6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81,5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82,3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3319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О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46267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Охрана </a:t>
            </a:r>
            <a:r>
              <a:rPr lang="ru-RU" sz="1400" dirty="0">
                <a:solidFill>
                  <a:srgbClr val="474343"/>
                </a:solidFill>
                <a:latin typeface="+mn-lt"/>
              </a:rPr>
              <a:t>и улучшение состояния окружающей среды в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Создание системы обращения с отходами на территории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защищенности населения и объектов экономики от наводнений и иного негативного воздействия вод, восстановление водных объектов до состояния, обеспечивающего экологически благоприятные условия жизни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Воспроизводство минерально-сырьевой базы Липецкой области, рациональное использование и охрана недр.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сохранения и рационального использования объектов животного мира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85" y="1210288"/>
            <a:ext cx="1564838" cy="156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824823" y="746409"/>
            <a:ext cx="32726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ресурсов,  создание системы обращения с отходами производства 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потребления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0,4%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85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29321" y="1638234"/>
            <a:ext cx="4900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населения Липецкой области комфортным и доступным жильем и  услугами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ЖКХ</a:t>
            </a:r>
          </a:p>
          <a:p>
            <a:pPr algn="ctr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4,0%</a:t>
            </a:r>
            <a:endParaRPr lang="ru-RU" sz="16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342" y="3512456"/>
            <a:ext cx="81126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обеспечения населения Липецкой области  качественным жильем, отвечающим стандартам ценовой доступности,  энергоэффективности и экологичности.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условий проживания населения Липецкой области за счет обеспечения населенных пунктов области социальной инфраструктурой.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 Повышение качества условий проживания населения Липецкой области за счет обеспечения населенных пунктов области коммунальной инфраструктурой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9" y="3512456"/>
            <a:ext cx="30765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1514703" y="1494902"/>
            <a:ext cx="2791942" cy="173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2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480328"/>
            <a:ext cx="11839576" cy="490142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512075"/>
              </p:ext>
            </p:extLst>
          </p:nvPr>
        </p:nvGraphicFramePr>
        <p:xfrm>
          <a:off x="360629" y="1683493"/>
          <a:ext cx="11459894" cy="4495090"/>
        </p:xfrm>
        <a:graphic>
          <a:graphicData uri="http://schemas.openxmlformats.org/drawingml/2006/table">
            <a:tbl>
              <a:tblPr/>
              <a:tblGrid>
                <a:gridCol w="5653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67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0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16 271,2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20 045,7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18 135,7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19 106,9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18 361,1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89,6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117,8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63,9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35,0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2 838,3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4 255,5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000,0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3 057,4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2 061,1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896,3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604,6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196,3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221,8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164,6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marL="361950" indent="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средства бюджетов  государственных внебюджетных        фондов, средства государственных корпораций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1 496,2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2 503,2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1 968,8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2 398,7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2 431,3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10 950,8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12 564,6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12 920,6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13 365,1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13 669,1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. кв. м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1203,3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1222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1450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эксплуатацию стандартного  жилья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1020,0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1038,7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1045,5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1232,5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капитально отремонтированных домов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Площадь построенного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(приобретенного)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жилья для переселения граждан из аварийного жилищного фонда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41,7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55,4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90,5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Строительство и реконструкция водопроводных сетей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км.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51,8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45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1"/>
            <a:ext cx="11839576" cy="39052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686937"/>
              </p:ext>
            </p:extLst>
          </p:nvPr>
        </p:nvGraphicFramePr>
        <p:xfrm>
          <a:off x="364355" y="2999836"/>
          <a:ext cx="11456169" cy="3468181"/>
        </p:xfrm>
        <a:graphic>
          <a:graphicData uri="http://schemas.openxmlformats.org/drawingml/2006/table">
            <a:tbl>
              <a:tblPr/>
              <a:tblGrid>
                <a:gridCol w="58906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32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3221">
                  <a:extLst>
                    <a:ext uri="{9D8B030D-6E8A-4147-A177-3AD203B41FA5}">
                      <a16:colId xmlns="" xmlns:a16="http://schemas.microsoft.com/office/drawing/2014/main" val="276683084"/>
                    </a:ext>
                  </a:extLst>
                </a:gridCol>
                <a:gridCol w="9579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49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63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98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80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954,2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1037,7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733,9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643,5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676,6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34,9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27,2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246,3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532,6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262,7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621,4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654,5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544,5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473,9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449,1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128,5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06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относительно уровня 2018 года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принявших участие в решении вопросов развития городской среды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благоустроенных территорий общего пользования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0843" y="-8436"/>
            <a:ext cx="116411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«Формирование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современной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городской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среды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3" y="840728"/>
            <a:ext cx="71818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74343"/>
                </a:solidFill>
                <a:latin typeface="+mn-lt"/>
              </a:rPr>
              <a:t>Повышение качества и комфорта городской среды на территории Липецкой </a:t>
            </a:r>
            <a:r>
              <a:rPr lang="ru-RU" sz="1400" b="1" dirty="0" smtClean="0">
                <a:solidFill>
                  <a:srgbClr val="474343"/>
                </a:solidFill>
                <a:latin typeface="+mn-lt"/>
              </a:rPr>
              <a:t>области.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1,3%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3672" y="1981596"/>
            <a:ext cx="67246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 smtClean="0">
                <a:solidFill>
                  <a:srgbClr val="474343"/>
                </a:solidFill>
                <a:latin typeface="+mn-lt"/>
              </a:rPr>
              <a:t>Задача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проведения мероприятий по благоустройству территорий муниципальных образований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1511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4319" y="2903520"/>
            <a:ext cx="11741467" cy="38538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94910" y="0"/>
            <a:ext cx="11597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«Комплексное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сельских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887622"/>
            <a:ext cx="429418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уровня и качества жизни сельского населения на основе развития социальной инфраструктуры и инженерного обустройства населенных пунктов, расположенных в сельской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местности</a:t>
            </a:r>
          </a:p>
          <a:p>
            <a:pPr algn="ctr">
              <a:defRPr/>
            </a:pPr>
            <a:endParaRPr lang="ru-RU" sz="8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– 0,5% 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1016" y="980589"/>
            <a:ext cx="5874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Удовлетворение потребностей населения, проживающего на сельских территориях, в благоустроенном жилье.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комплексного обустройства населенных пунктов, расположенных на сельских территориях, объектами социальной, инженерной и транспортной инфраструктуры.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уровня занятости сельского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населения.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633010"/>
              </p:ext>
            </p:extLst>
          </p:nvPr>
        </p:nvGraphicFramePr>
        <p:xfrm>
          <a:off x="409316" y="2996136"/>
          <a:ext cx="11470740" cy="3621821"/>
        </p:xfrm>
        <a:graphic>
          <a:graphicData uri="http://schemas.openxmlformats.org/drawingml/2006/table">
            <a:tbl>
              <a:tblPr/>
              <a:tblGrid>
                <a:gridCol w="58817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46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334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845,6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851,3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513,6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270,8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209,7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22,7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232,2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59,6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489,3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683,1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226,2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103,0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23,9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Уровень занятости сельского населения трудоспособного возраста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77,7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газификации домов (квартир) сетевым газом на сельских территориях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3" y="1060283"/>
            <a:ext cx="1843236" cy="18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8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9097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71999" y="2952937"/>
          <a:ext cx="11448000" cy="3647701"/>
        </p:xfrm>
        <a:graphic>
          <a:graphicData uri="http://schemas.openxmlformats.org/drawingml/2006/table">
            <a:tbl>
              <a:tblPr/>
              <a:tblGrid>
                <a:gridCol w="558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70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3 410,7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2 902,8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2 817,2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2 797,1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2 834,4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47,4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14,7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408,8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302,3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221,9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202,4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238,7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2 954,5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2 585,8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418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83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Гкал/кв.м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0,159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0,159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96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субъекта Российской Федерации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13,81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14,1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83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Снижение потребления энергетических ресурсов в жилищно-коммунальном комплексе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Т </a:t>
                      </a:r>
                      <a:r>
                        <a:rPr lang="ru-RU" sz="1400" b="0" i="0" u="none" strike="noStrike" dirty="0" err="1" smtClean="0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6800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5700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1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Доля потерь воды при ее передаче в общем объеме переданной воды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553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 smtClean="0">
                <a:solidFill>
                  <a:srgbClr val="494545"/>
                </a:solidFill>
                <a:latin typeface="+mn-lt"/>
              </a:rPr>
              <a:t>Энергоэффективность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энергетики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3896" y="881937"/>
            <a:ext cx="48361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Надежное обеспечение области топливно-энергетическими ресурсами, внедрение </a:t>
            </a:r>
            <a:r>
              <a:rPr lang="ru-RU" sz="1400" b="1" dirty="0" err="1">
                <a:solidFill>
                  <a:srgbClr val="534F4F"/>
                </a:solidFill>
                <a:latin typeface="+mn-lt"/>
              </a:rPr>
              <a:t>энерго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- и ресурсосберегающих технологий, повышение энергетической эффективности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0,3%</a:t>
            </a:r>
            <a:endParaRPr lang="ru-RU" sz="1400" b="1" u="sng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100408"/>
            <a:ext cx="468027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энергосбережения и повышение энергетической эффективности.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возрастающих потребностей экономики и населения области в энергоресурсах.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использования возобновляемых (альтернативных) источников энергии.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0" y="1100407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8840" y="968530"/>
            <a:ext cx="7894320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5,4 %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 smtClean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 smtClean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 smtClean="0">
              <a:solidFill>
                <a:srgbClr val="534F4F"/>
              </a:solidFill>
              <a:latin typeface="+mn-lt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условий для повышения эффективности использования средств областного бюджета.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Эффективное управление государственным долгом Липецкой области.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равных условий для устойчивого исполнения расходных обязательств муниципальных образований Липецкой области и повышения качества управления муниципальными финансами.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1" y="0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213" y="3924300"/>
            <a:ext cx="11839574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554753"/>
              </p:ext>
            </p:extLst>
          </p:nvPr>
        </p:nvGraphicFramePr>
        <p:xfrm>
          <a:off x="352426" y="4085408"/>
          <a:ext cx="11487148" cy="2533845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4842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823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4 379,0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5 842,8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4 364,7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effectLst/>
                        </a:rPr>
                        <a:t>2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effectLst/>
                        </a:rPr>
                        <a:t> 027,3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1 815,9</a:t>
                      </a:r>
                      <a:endParaRPr lang="ru-RU" sz="1400" b="1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655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</a:t>
                      </a: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. руб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4 379,0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5 842,8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4 364,7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2 027,3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1 815,9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187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</a:t>
                      </a: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. руб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-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6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7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37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35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33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effectLst/>
                        </a:rPr>
                        <a:t>32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ru-RU" sz="1400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675" y="888829"/>
            <a:ext cx="12035572" cy="588344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658455"/>
              </p:ext>
            </p:extLst>
          </p:nvPr>
        </p:nvGraphicFramePr>
        <p:xfrm>
          <a:off x="207537" y="1059780"/>
          <a:ext cx="11753849" cy="554154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35799"/>
                <a:gridCol w="1191989"/>
                <a:gridCol w="1191989"/>
                <a:gridCol w="1226790"/>
                <a:gridCol w="1270291"/>
                <a:gridCol w="1394017"/>
                <a:gridCol w="1163977"/>
                <a:gridCol w="1278997"/>
              </a:tblGrid>
              <a:tr h="2845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на </a:t>
                      </a:r>
                      <a:r>
                        <a:rPr lang="ru-RU" sz="1600" b="1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2022</a:t>
                      </a:r>
                      <a:r>
                        <a:rPr lang="ru-RU" sz="1600" b="1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  том  числе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2023 год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3968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федеральный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областной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местный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государственные внебюджетные фонды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 smtClean="0">
                        <a:solidFill>
                          <a:srgbClr val="534F4F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96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17 790,49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7 799,08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7 373,97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515,99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2 101,45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18 592,86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17 898,80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078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"Демография"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2 869,40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1 943,30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856,8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69,3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2 533,80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2 623,00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"Образование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712,88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419,1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288,48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821,4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1074,4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"Производительность труда"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20,00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Культура"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546,79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251,4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293,4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1,99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560,6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927,7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Здравоохранение"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4 762,83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2 153,50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577,18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2 032,15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4 494,27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5 125,92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Жилье и городская среда"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2 268,49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1 017,35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754,44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496,7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2 740,79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665,54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313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Экология"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78,03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32,83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45,2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58,7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156,5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08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Малое и среднее предпринимательство и поддержка индивидуальной предпринимательской инициативы"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259,21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246,26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12,95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610,34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263,47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428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Безопасные и качественные автомобильные дороги"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5 003,53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4 471,53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5 361,23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5 330,43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</a:t>
                      </a: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Международная кооперация и экспорт"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1 267,26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1 195,34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71,92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1 326,75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1 443,50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  <a:tr h="30021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"Цифровая экономика" </a:t>
                      </a:r>
                      <a:endParaRPr lang="ru-RU" sz="1400" b="0" i="0" u="none" strike="noStrike" dirty="0" smtClean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2,07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2,07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64,98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288,34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774" y="0"/>
            <a:ext cx="11706225" cy="888829"/>
          </a:xfrm>
          <a:noFill/>
        </p:spPr>
        <p:txBody>
          <a:bodyPr/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</a:rPr>
              <a:t>Информация по  национальным  проектам</a:t>
            </a:r>
            <a:br>
              <a:rPr lang="ru-RU" sz="3000" b="1" dirty="0" smtClean="0">
                <a:solidFill>
                  <a:srgbClr val="494545"/>
                </a:solidFill>
              </a:rPr>
            </a:br>
            <a:r>
              <a:rPr lang="ru-RU" sz="3000" b="1" dirty="0" smtClean="0">
                <a:solidFill>
                  <a:srgbClr val="494545"/>
                </a:solidFill>
              </a:rPr>
              <a:t>на 20</a:t>
            </a:r>
            <a:r>
              <a:rPr lang="en-US" sz="3000" b="1" dirty="0" smtClean="0">
                <a:solidFill>
                  <a:srgbClr val="494545"/>
                </a:solidFill>
              </a:rPr>
              <a:t>2</a:t>
            </a:r>
            <a:r>
              <a:rPr lang="ru-RU" sz="3000" b="1" dirty="0" smtClean="0">
                <a:solidFill>
                  <a:srgbClr val="494545"/>
                </a:solidFill>
              </a:rPr>
              <a:t>2 – 2024  годы</a:t>
            </a:r>
            <a:endParaRPr lang="ru-RU" sz="3000" dirty="0">
              <a:solidFill>
                <a:srgbClr val="4945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9575" y="503391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534F4F"/>
                </a:solidFill>
                <a:latin typeface="+mn-lt"/>
              </a:rPr>
              <a:t>млн. руб</a:t>
            </a:r>
            <a:r>
              <a:rPr lang="ru-RU" sz="2000" b="1" dirty="0" smtClean="0">
                <a:solidFill>
                  <a:srgbClr val="534F4F"/>
                </a:solidFill>
                <a:latin typeface="+mn-lt"/>
              </a:rPr>
              <a:t>.</a:t>
            </a:r>
            <a:endParaRPr lang="ru-RU" sz="20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61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773" y="5248026"/>
            <a:ext cx="373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74343"/>
                </a:solidFill>
                <a:latin typeface="+mn-lt"/>
              </a:rPr>
              <a:t>Информация о субсидиях, предоставляемых субъектам малого и среднего предпринимательства в 2022 году</a:t>
            </a:r>
            <a:endParaRPr lang="ru-RU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и стимулирование субъектов малого</a:t>
            </a:r>
          </a:p>
          <a:p>
            <a:pPr algn="ctr"/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и среднего предпринимательства</a:t>
            </a:r>
            <a:endParaRPr lang="ru-RU" sz="2800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062" y="1191521"/>
            <a:ext cx="5755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 smtClean="0">
                <a:solidFill>
                  <a:srgbClr val="474343"/>
                </a:solidFill>
                <a:latin typeface="+mn-lt"/>
              </a:rPr>
              <a:t>В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рамках реализации национального проекта «Малое и среднее предпринимательство и поддержка индивидуальной предпринимательской инициативы» в Липецкой области </a:t>
            </a:r>
            <a:r>
              <a:rPr lang="ru-RU" b="1" dirty="0" smtClean="0">
                <a:solidFill>
                  <a:srgbClr val="474343"/>
                </a:solidFill>
                <a:latin typeface="+mn-lt"/>
              </a:rPr>
              <a:t>создан центр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«Мой Бизнес</a:t>
            </a:r>
            <a:r>
              <a:rPr lang="ru-RU" b="1" dirty="0" smtClean="0">
                <a:solidFill>
                  <a:srgbClr val="474343"/>
                </a:solidFill>
                <a:latin typeface="+mn-lt"/>
              </a:rPr>
              <a:t>». Основными целями деятельности центра  являются: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 smtClean="0">
                <a:solidFill>
                  <a:srgbClr val="474343"/>
                </a:solidFill>
                <a:latin typeface="+mn-lt"/>
              </a:rPr>
              <a:t>увеличение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доли предприятий малого и среднего бизнеса в Липецкой области;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 smtClean="0">
                <a:solidFill>
                  <a:srgbClr val="474343"/>
                </a:solidFill>
                <a:latin typeface="+mn-lt"/>
              </a:rPr>
              <a:t>вовлечение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в международную и экспортную деятельность;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 smtClean="0">
                <a:solidFill>
                  <a:srgbClr val="474343"/>
                </a:solidFill>
                <a:latin typeface="+mn-lt"/>
              </a:rPr>
              <a:t>повышение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информированности о существующих мерах поддержки;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 smtClean="0">
                <a:solidFill>
                  <a:srgbClr val="474343"/>
                </a:solidFill>
                <a:latin typeface="+mn-lt"/>
              </a:rPr>
              <a:t>снижение </a:t>
            </a:r>
            <a:r>
              <a:rPr lang="ru-RU" b="1" dirty="0">
                <a:solidFill>
                  <a:srgbClr val="474343"/>
                </a:solidFill>
                <a:latin typeface="+mn-lt"/>
              </a:rPr>
              <a:t>рисков на старте начинающих предпринимателей</a:t>
            </a:r>
            <a:r>
              <a:rPr lang="ru-RU" b="1" dirty="0" smtClean="0">
                <a:solidFill>
                  <a:srgbClr val="474343"/>
                </a:solidFill>
                <a:latin typeface="+mn-lt"/>
              </a:rPr>
              <a:t>.</a:t>
            </a:r>
            <a:endParaRPr lang="ru-RU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63839" y="5618967"/>
            <a:ext cx="269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474343"/>
                </a:solidFill>
                <a:latin typeface="+mn-lt"/>
              </a:rPr>
              <a:t>Официальный сайт </a:t>
            </a:r>
          </a:p>
          <a:p>
            <a:pPr algn="r"/>
            <a:r>
              <a:rPr lang="ru-RU" b="1" dirty="0" smtClean="0">
                <a:solidFill>
                  <a:srgbClr val="474343"/>
                </a:solidFill>
                <a:latin typeface="+mn-lt"/>
              </a:rPr>
              <a:t>центра «Мой Бизнес»</a:t>
            </a:r>
            <a:endParaRPr lang="ru-RU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5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3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351" y="1802167"/>
            <a:ext cx="5574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Грант "Легкий старт"</a:t>
            </a:r>
            <a:br>
              <a:rPr lang="ru-RU" dirty="0"/>
            </a:br>
            <a:r>
              <a:rPr lang="ru-RU" dirty="0"/>
              <a:t>На открытие бизнеса</a:t>
            </a:r>
          </a:p>
          <a:p>
            <a:endParaRPr lang="ru-RU" dirty="0" smtClean="0"/>
          </a:p>
          <a:p>
            <a:r>
              <a:rPr lang="ru-RU" dirty="0" smtClean="0"/>
              <a:t>Получатели </a:t>
            </a:r>
            <a:r>
              <a:rPr lang="ru-RU" dirty="0"/>
              <a:t>услуги:</a:t>
            </a:r>
          </a:p>
          <a:p>
            <a:r>
              <a:rPr lang="ru-RU" dirty="0"/>
              <a:t>Физические лица, старше 18 лет, не осуществлявшие предпринимательскую деятельность в качестве индивидуальных предпринимателей или юридических лиц в течение последних 3 (трех) </a:t>
            </a:r>
            <a:r>
              <a:rPr lang="ru-RU" dirty="0" smtClean="0"/>
              <a:t>лет</a:t>
            </a:r>
          </a:p>
          <a:p>
            <a:endParaRPr lang="ru-RU" dirty="0" smtClean="0"/>
          </a:p>
          <a:p>
            <a:r>
              <a:rPr lang="ru-RU" dirty="0" smtClean="0"/>
              <a:t>Размер </a:t>
            </a:r>
            <a:r>
              <a:rPr lang="ru-RU" dirty="0"/>
              <a:t>гранта:</a:t>
            </a:r>
          </a:p>
          <a:p>
            <a:r>
              <a:rPr lang="ru-RU" dirty="0"/>
              <a:t>не более </a:t>
            </a:r>
            <a:r>
              <a:rPr lang="ru-RU" dirty="0" smtClean="0"/>
              <a:t>600 </a:t>
            </a:r>
            <a:r>
              <a:rPr lang="ru-RU" dirty="0"/>
              <a:t>тыс. руб.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2019\2021\logo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" y="968082"/>
            <a:ext cx="4931719" cy="8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18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бюджета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акцизы </a:t>
            </a:r>
            <a:endParaRPr lang="ru-RU" sz="1600" b="1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иные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</a:t>
            </a:r>
            <a:r>
              <a:rPr lang="ru-RU" sz="1600" dirty="0" smtClean="0">
                <a:solidFill>
                  <a:srgbClr val="494545"/>
                </a:solidFill>
                <a:latin typeface="+mn-lt"/>
                <a:cs typeface="Arial Cyr"/>
              </a:rPr>
              <a:t>платежей </a:t>
            </a:r>
            <a:endParaRPr lang="ru-RU" sz="1600" dirty="0">
              <a:solidFill>
                <a:srgbClr val="494545"/>
              </a:solidFill>
              <a:latin typeface="+mn-lt"/>
              <a:cs typeface="Arial Cyr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</a:t>
            </a:r>
            <a:r>
              <a:rPr lang="ru-RU" sz="1600" dirty="0" smtClean="0">
                <a:solidFill>
                  <a:srgbClr val="494545"/>
                </a:solidFill>
                <a:latin typeface="+mn-lt"/>
                <a:cs typeface="Arial Cyr"/>
              </a:rPr>
              <a:t>граждан</a:t>
            </a:r>
            <a:endParaRPr lang="ru-RU" sz="1600" dirty="0">
              <a:solidFill>
                <a:srgbClr val="494545"/>
              </a:solidFill>
              <a:latin typeface="+mn-lt"/>
              <a:cs typeface="Arial Cyr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 smtClean="0">
                  <a:solidFill>
                    <a:srgbClr val="494545"/>
                  </a:solidFill>
                  <a:latin typeface="+mn-lt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+mn-lt"/>
                </a:rPr>
                <a:t>п</a:t>
              </a:r>
              <a:r>
                <a:rPr lang="ru-RU" sz="2000" b="1" dirty="0" smtClean="0">
                  <a:solidFill>
                    <a:srgbClr val="494545"/>
                  </a:solidFill>
                  <a:latin typeface="+mn-lt"/>
                </a:rPr>
                <a:t>оступления</a:t>
              </a:r>
            </a:p>
            <a:p>
              <a:pPr algn="ctr"/>
              <a:r>
                <a:rPr lang="ru-RU" sz="1600" dirty="0" smtClean="0">
                  <a:solidFill>
                    <a:srgbClr val="494545"/>
                  </a:solidFill>
                  <a:latin typeface="+mn-lt"/>
                </a:rPr>
                <a:t>(в </a:t>
              </a:r>
              <a:r>
                <a:rPr lang="ru-RU" sz="1600" dirty="0" err="1" smtClean="0">
                  <a:solidFill>
                    <a:srgbClr val="494545"/>
                  </a:solidFill>
                  <a:latin typeface="+mn-lt"/>
                </a:rPr>
                <a:t>т.ч</a:t>
              </a:r>
              <a:r>
                <a:rPr lang="ru-RU" sz="1600" dirty="0" smtClean="0">
                  <a:solidFill>
                    <a:srgbClr val="494545"/>
                  </a:solidFill>
                  <a:latin typeface="+mn-lt"/>
                </a:rPr>
                <a:t>. межбюджетные </a:t>
              </a:r>
              <a:r>
                <a:rPr lang="ru-RU" sz="1600" dirty="0">
                  <a:solidFill>
                    <a:srgbClr val="494545"/>
                  </a:solidFill>
                  <a:latin typeface="+mn-lt"/>
                </a:rPr>
                <a:t>трансферты</a:t>
              </a:r>
              <a:r>
                <a:rPr lang="ru-RU" sz="1600" dirty="0" smtClean="0">
                  <a:solidFill>
                    <a:srgbClr val="494545"/>
                  </a:solidFill>
                  <a:latin typeface="+mn-lt"/>
                </a:rPr>
                <a:t>) </a:t>
              </a:r>
              <a:endParaRPr lang="ru-RU" sz="1600" dirty="0">
                <a:solidFill>
                  <a:srgbClr val="494545"/>
                </a:solidFill>
                <a:latin typeface="+mn-lt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494545"/>
                  </a:solidFill>
                  <a:latin typeface="+mn-lt"/>
                </a:rPr>
                <a:t>Налоговые</a:t>
              </a:r>
            </a:p>
            <a:p>
              <a:pPr algn="ctr"/>
              <a:r>
                <a:rPr lang="ru-RU" sz="2000" b="1" dirty="0" smtClean="0">
                  <a:solidFill>
                    <a:srgbClr val="494545"/>
                  </a:solidFill>
                  <a:latin typeface="+mn-lt"/>
                </a:rPr>
                <a:t>доходы</a:t>
              </a:r>
              <a:endParaRPr lang="ru-RU" sz="2000" b="1" dirty="0">
                <a:solidFill>
                  <a:srgbClr val="494545"/>
                </a:solidFill>
                <a:latin typeface="+mn-lt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rgbClr val="494545"/>
                    </a:solidFill>
                    <a:latin typeface="+mn-lt"/>
                  </a:rPr>
                  <a:t>Неналоговые</a:t>
                </a:r>
              </a:p>
              <a:p>
                <a:pPr algn="ctr"/>
                <a:r>
                  <a:rPr lang="ru-RU" sz="2000" b="1" dirty="0" smtClean="0">
                    <a:solidFill>
                      <a:srgbClr val="494545"/>
                    </a:solidFill>
                    <a:latin typeface="+mn-lt"/>
                  </a:rPr>
                  <a:t>доходы</a:t>
                </a:r>
                <a:endParaRPr lang="ru-RU" sz="20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+mn-lt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+mn-lt"/>
                </a:rPr>
                <a:t>доходов </a:t>
              </a:r>
              <a:r>
                <a:rPr lang="ru-RU" b="1" dirty="0" smtClean="0">
                  <a:solidFill>
                    <a:srgbClr val="494545"/>
                  </a:solidFill>
                  <a:latin typeface="+mn-lt"/>
                </a:rPr>
                <a:t>бюджета</a:t>
              </a:r>
              <a:r>
                <a:rPr lang="ru-RU" dirty="0" smtClean="0">
                  <a:solidFill>
                    <a:srgbClr val="494545"/>
                  </a:solidFill>
                  <a:latin typeface="+mn-lt"/>
                </a:rPr>
                <a:t> установлено Бюджетным </a:t>
              </a:r>
              <a:r>
                <a:rPr lang="ru-RU" dirty="0">
                  <a:solidFill>
                    <a:srgbClr val="494545"/>
                  </a:solidFill>
                  <a:latin typeface="+mn-lt"/>
                </a:rPr>
                <a:t>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 smtClean="0">
                  <a:solidFill>
                    <a:srgbClr val="494545"/>
                  </a:solidFill>
                  <a:latin typeface="+mn-lt"/>
                </a:rPr>
                <a:t>Доходы бюджета </a:t>
              </a:r>
              <a:r>
                <a:rPr lang="ru-RU" dirty="0" smtClean="0">
                  <a:solidFill>
                    <a:srgbClr val="494545"/>
                  </a:solidFill>
                  <a:latin typeface="+mn-lt"/>
                </a:rPr>
                <a:t>- поступающие в бюджет денежные средства, за исключением средств, являющихся источниками финансирования дефицита бюджета.</a:t>
              </a:r>
              <a:endParaRPr lang="ru-RU" dirty="0">
                <a:solidFill>
                  <a:srgbClr val="494545"/>
                </a:solidFill>
                <a:latin typeface="+mn-lt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75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C891B2-356D-48D1-B954-9DD278A90743}"/>
              </a:ext>
            </a:extLst>
          </p:cNvPr>
          <p:cNvSpPr txBox="1"/>
          <p:nvPr/>
        </p:nvSpPr>
        <p:spPr>
          <a:xfrm>
            <a:off x="2489974" y="387564"/>
            <a:ext cx="8519040" cy="48936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329990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534F4F"/>
                </a:solidFill>
                <a:ea typeface="Roboto Black" panose="02000000000000000000" pitchFamily="2" charset="0"/>
              </a:rPr>
              <a:t>Грант «Инвестиционный» </a:t>
            </a:r>
            <a:r>
              <a:rPr lang="ru-RU" sz="2800" b="1" dirty="0" smtClean="0">
                <a:solidFill>
                  <a:srgbClr val="534F4F"/>
                </a:solidFill>
                <a:ea typeface="Roboto Black" panose="02000000000000000000" pitchFamily="2" charset="0"/>
              </a:rPr>
              <a:t>- до </a:t>
            </a:r>
            <a:r>
              <a:rPr lang="ru-RU" sz="2800" b="1" dirty="0">
                <a:solidFill>
                  <a:srgbClr val="534F4F"/>
                </a:solidFill>
                <a:ea typeface="Roboto Black" panose="02000000000000000000" pitchFamily="2" charset="0"/>
              </a:rPr>
              <a:t>15 млн. рублей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0C7386-09BA-41C8-BFA2-8E829E56499C}"/>
              </a:ext>
            </a:extLst>
          </p:cNvPr>
          <p:cNvSpPr txBox="1"/>
          <p:nvPr/>
        </p:nvSpPr>
        <p:spPr>
          <a:xfrm>
            <a:off x="672298" y="1722941"/>
            <a:ext cx="1637735" cy="4154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b="1" dirty="0">
                <a:solidFill>
                  <a:srgbClr val="C00000"/>
                </a:solidFill>
              </a:rPr>
              <a:t>КОМУ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052FAE-228E-46E8-8B14-9113891A6F8F}"/>
              </a:ext>
            </a:extLst>
          </p:cNvPr>
          <p:cNvSpPr txBox="1"/>
          <p:nvPr/>
        </p:nvSpPr>
        <p:spPr>
          <a:xfrm>
            <a:off x="2468934" y="1540838"/>
            <a:ext cx="9393125" cy="779700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>
                <a:solidFill>
                  <a:srgbClr val="534F4F"/>
                </a:solidFill>
              </a:rPr>
              <a:t>Субъектам МСП, зарегистрированным и осуществляющим деятельность в Липецкой области, на реализацию значимых для региона проектов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E69E34-094A-451A-8610-91A0D6F9B3ED}"/>
              </a:ext>
            </a:extLst>
          </p:cNvPr>
          <p:cNvSpPr txBox="1"/>
          <p:nvPr/>
        </p:nvSpPr>
        <p:spPr>
          <a:xfrm>
            <a:off x="672299" y="2661494"/>
            <a:ext cx="1637735" cy="400105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КАТЕГОРИИ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9DE88AE-67C4-43C3-9214-9A7954D8198D}"/>
              </a:ext>
            </a:extLst>
          </p:cNvPr>
          <p:cNvSpPr txBox="1"/>
          <p:nvPr/>
        </p:nvSpPr>
        <p:spPr>
          <a:xfrm>
            <a:off x="2374039" y="2598842"/>
            <a:ext cx="9488020" cy="3370149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b="1" dirty="0">
                <a:solidFill>
                  <a:srgbClr val="534F4F"/>
                </a:solidFill>
              </a:rPr>
              <a:t>Проекты в приоритетных отраслях: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инновационной деятельности;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обрабатывающих производств (за исключением производства подакцизных товаров);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социальная сфера;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 внутреннего и въездного туризма (проекты, направленные на продвижение туристского потенциала и повышение туристской привлекательности Липецкой области);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таксомоторных перевозок;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каршеринга (авто, электросамокатов, самокатов, велосипедов), 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 - информационных технологий.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C2ED233-4F03-450D-B356-21D698C12D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" y="3591469"/>
            <a:ext cx="1706738" cy="1706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90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в сфере образования (1)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  <a:endParaRPr lang="ru-RU" sz="1400" dirty="0" smtClean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</a:t>
            </a:r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дохода от трудовой деятельности в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регионе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</a:rPr>
              <a:t>темп прироста к уровню предыдущего года</a:t>
            </a:r>
            <a:endParaRPr lang="ru-RU" sz="1600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средней заработной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  <a:endParaRPr lang="ru-RU" sz="14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10859724"/>
              </p:ext>
            </p:extLst>
          </p:nvPr>
        </p:nvGraphicFramePr>
        <p:xfrm>
          <a:off x="1246907" y="2334864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>
            <p:extLst>
              <p:ext uri="{D42A27DB-BD31-4B8C-83A1-F6EECF244321}">
                <p14:modId xmlns:p14="http://schemas.microsoft.com/office/powerpoint/2010/main" val="4230940829"/>
              </p:ext>
            </p:extLst>
          </p:nvPr>
        </p:nvGraphicFramePr>
        <p:xfrm>
          <a:off x="1214700" y="4753369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1678588" y="1069489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136427" y="1129656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409132" y="111617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541846" y="110062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76247" y="137423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601672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7779491" y="125904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908890" y="241932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603614" y="212051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825933" y="195623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908889" y="4862670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+ 6,6%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525250" y="466001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825933" y="4548618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1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      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средней заработной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учителей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</a:t>
            </a:r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от трудовой деятельности в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411663358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971410866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32223" y="22934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+ 7,7%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431551" y="21241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097622" y="489035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383749" y="468251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2361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759207" y="111565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97622" y="113611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33109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74074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01785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12194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в сфере образования (2)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</a:rPr>
              <a:t>темп прироста к уровню предыдущего года</a:t>
            </a:r>
            <a:endParaRPr lang="ru-RU" sz="1600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  <a:endParaRPr lang="ru-RU" sz="1400" b="1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53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</a:t>
            </a:r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Указов </a:t>
            </a:r>
            <a:r>
              <a:rPr lang="ru-RU" sz="2400" b="1" dirty="0">
                <a:solidFill>
                  <a:srgbClr val="494545"/>
                </a:solidFill>
                <a:latin typeface="+mn-lt"/>
              </a:rPr>
              <a:t>Президента РФ </a:t>
            </a:r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2012 года </a:t>
            </a: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в </a:t>
            </a:r>
            <a:r>
              <a:rPr lang="ru-RU" sz="2400" b="1" dirty="0">
                <a:solidFill>
                  <a:srgbClr val="494545"/>
                </a:solidFill>
                <a:latin typeface="+mn-lt"/>
              </a:rPr>
              <a:t>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      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</a:rPr>
              <a:t>темп прироста к уровню предыдущего года</a:t>
            </a:r>
            <a:endParaRPr lang="ru-RU" sz="1600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егионе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619096251"/>
              </p:ext>
            </p:extLst>
          </p:nvPr>
        </p:nvGraphicFramePr>
        <p:xfrm>
          <a:off x="1199055" y="168495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1633281582"/>
              </p:ext>
            </p:extLst>
          </p:nvPr>
        </p:nvGraphicFramePr>
        <p:xfrm>
          <a:off x="1196891" y="5295847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42382" y="17544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222216" y="159184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843924" y="141592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902044" y="533909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315790" y="51375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843923" y="496824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09470" y="101243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03088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22216" y="96881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330233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5" y="1071799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124092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69194" y="1071800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>
            <p:extLst>
              <p:ext uri="{D42A27DB-BD31-4B8C-83A1-F6EECF244321}">
                <p14:modId xmlns:p14="http://schemas.microsoft.com/office/powerpoint/2010/main" val="2932639404"/>
              </p:ext>
            </p:extLst>
          </p:nvPr>
        </p:nvGraphicFramePr>
        <p:xfrm>
          <a:off x="1277030" y="3509685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942382" y="349390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14536" y="332462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870816" y="318323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  <a:endParaRPr lang="ru-RU" sz="1400" b="1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0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474343"/>
                </a:solidFill>
                <a:latin typeface="+mn-lt"/>
              </a:rPr>
              <a:t>      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регионе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</a:t>
            </a:r>
            <a:r>
              <a:rPr lang="ru-RU" sz="1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регионе</a:t>
            </a:r>
            <a:endParaRPr lang="ru-RU" sz="14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311707037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410348768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3938767" y="23309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219441" y="209967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091166" y="490283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222440" y="46878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6428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50490" y="1161961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04689" y="1162100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64134" y="1134054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24874" y="113405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  <a:endParaRPr lang="ru-RU" sz="2200" b="1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4949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492994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74804" y="149184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в сфере </a:t>
            </a:r>
            <a:r>
              <a:rPr lang="ru-RU" sz="2400" b="1" dirty="0">
                <a:solidFill>
                  <a:srgbClr val="494545"/>
                </a:solidFill>
                <a:latin typeface="+mn-lt"/>
              </a:rPr>
              <a:t>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</a:rPr>
              <a:t>темп прироста к уровню предыдущего года</a:t>
            </a:r>
            <a:endParaRPr lang="ru-RU" sz="1600" u="sng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  <a:endParaRPr lang="ru-RU" sz="1400" b="1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63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78546"/>
              </p:ext>
            </p:extLst>
          </p:nvPr>
        </p:nvGraphicFramePr>
        <p:xfrm>
          <a:off x="209391" y="3527041"/>
          <a:ext cx="11858952" cy="3239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58175"/>
                <a:gridCol w="2700777"/>
              </a:tblGrid>
              <a:tr h="523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</a:t>
                      </a:r>
                      <a:r>
                        <a:rPr lang="ru-RU" sz="14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азмер </a:t>
                      </a:r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среднедушевого </a:t>
                      </a:r>
                      <a:r>
                        <a:rPr lang="ru-RU" sz="14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34442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Осуществление ежемесячной выплаты в связи с рождением (усыновлением) первого ребенка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</a:t>
                      </a:r>
                      <a:r>
                        <a:rPr lang="ru-RU" sz="1200" b="1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прожиточного минимума</a:t>
                      </a: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82553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(экстренный</a:t>
                      </a:r>
                      <a:r>
                        <a:rPr lang="ru-RU" sz="1200" b="0" u="none" strike="noStrike" baseline="0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0" u="none" strike="noStrike" kern="1200" dirty="0" smtClean="0"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82553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82553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200" b="0" i="0" u="none" strike="noStrike" dirty="0" smtClean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помощи </a:t>
                      </a: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основании социального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контракта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 smtClean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Ежемесячная выплата на детей в возрасте от 3 до 7 лет включительно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Ежемесячное пособие на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ребенка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малообеспеченных семей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9725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(приобретение 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бытовой </a:t>
                      </a: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техники</a:t>
                      </a:r>
                      <a:r>
                        <a:rPr lang="ru-RU" sz="1200" b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Ежемесячная социальная выплата малоимущим семьям на ребенка (детей) от полутора до трех лет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 smtClean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  <a:endParaRPr lang="ru-RU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178564"/>
            <a:ext cx="11761709" cy="1227245"/>
            <a:chOff x="-1" y="3081938"/>
            <a:chExt cx="12190595" cy="85973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876299" y="3540179"/>
              <a:ext cx="4649858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6943058" y="3540179"/>
              <a:ext cx="497271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 smtClean="0">
                  <a:solidFill>
                    <a:srgbClr val="534F4F"/>
                  </a:solidFill>
                  <a:latin typeface="+mn-lt"/>
                </a:rPr>
                <a:t>постановлением </a:t>
              </a:r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администрации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474343"/>
                  </a:solidFill>
                  <a:latin typeface="+mn-lt"/>
                </a:rPr>
                <a:t>2022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10 373 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11 307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9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190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10 654 руб.</a:t>
              </a:r>
              <a:endParaRPr lang="ru-RU" sz="1400" b="1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474343"/>
                  </a:solidFill>
                  <a:latin typeface="+mn-lt"/>
                </a:rPr>
                <a:t>2021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9 945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10 742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8 811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10 215 руб.</a:t>
              </a:r>
              <a:endParaRPr lang="ru-RU" sz="1400" b="1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0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6 909,2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Пятиугольник 70"/>
          <p:cNvSpPr/>
          <p:nvPr/>
        </p:nvSpPr>
        <p:spPr>
          <a:xfrm>
            <a:off x="-4" y="5906365"/>
            <a:ext cx="12143142" cy="88852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6" y="4489458"/>
            <a:ext cx="12143144" cy="1339975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-9" y="3175651"/>
            <a:ext cx="12143143" cy="125519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-6" y="1916645"/>
            <a:ext cx="12143144" cy="1200438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43140" cy="84680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1164760"/>
            <a:ext cx="684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22393" y="1919923"/>
            <a:ext cx="695766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семью, вознаграждение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приемному родителю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детей в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опекунских и приемных семьях 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Единовременная выплата детям-сиротам на ремонт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жилья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50521" y="3175122"/>
            <a:ext cx="71157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питание школьников и студентов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студентам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  школьного возраста 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детей-сирот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Отдых и оздоровление детей, находящихся в трудной жизненной ситуации, детей из многодетных и малообеспеченных семей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50522" y="5906365"/>
            <a:ext cx="6665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Долечивание граждан, нуждающихся в реабилитации после стационарного лечения в санаторно-курортных учреждениях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50521" y="4489458"/>
            <a:ext cx="677475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материальная (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экстремальная)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помощь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</a:t>
            </a:r>
            <a:r>
              <a:rPr lang="ru-RU" sz="120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коммунальных </a:t>
            </a:r>
            <a:r>
              <a:rPr lang="ru-RU" sz="120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услуг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Региональные 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доплаты к </a:t>
            </a: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пенсиям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20174" y="-24738"/>
            <a:ext cx="8105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  <a:endParaRPr lang="ru-RU" sz="30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гражданам из областного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бюджета  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171" y="1112639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2 147,4</a:t>
            </a:r>
          </a:p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млн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21162" y="218943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564,6 м</a:t>
            </a:r>
            <a:r>
              <a:rPr lang="ru-RU" b="1" dirty="0" smtClean="0">
                <a:solidFill>
                  <a:srgbClr val="394659"/>
                </a:solidFill>
              </a:rPr>
              <a:t>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21169" y="3414461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932,7</a:t>
            </a:r>
          </a:p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млн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21164" y="4801094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2 592,5</a:t>
            </a:r>
          </a:p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млн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21166" y="599187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672,0</a:t>
            </a:r>
          </a:p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млн</a:t>
            </a:r>
            <a:r>
              <a:rPr lang="ru-RU" b="1" dirty="0">
                <a:solidFill>
                  <a:srgbClr val="394659"/>
                </a:solidFill>
              </a:rPr>
              <a:t>. руб</a:t>
            </a:r>
            <a:r>
              <a:rPr lang="ru-RU" b="1" dirty="0" smtClean="0">
                <a:solidFill>
                  <a:srgbClr val="394659"/>
                </a:solidFill>
              </a:rPr>
              <a:t>.</a:t>
            </a:r>
            <a:endParaRPr lang="ru-RU" b="1" dirty="0">
              <a:solidFill>
                <a:srgbClr val="394659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1105500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6" y="2127591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20" y="3232636"/>
            <a:ext cx="3067051" cy="103439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8" y="4489458"/>
            <a:ext cx="3067051" cy="133997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</a:t>
            </a:r>
            <a:r>
              <a:rPr lang="ru-RU" sz="1600" b="1" dirty="0" smtClean="0">
                <a:solidFill>
                  <a:srgbClr val="474343"/>
                </a:solidFill>
              </a:rPr>
              <a:t>малоимущих </a:t>
            </a:r>
            <a:r>
              <a:rPr lang="ru-RU" sz="1600" b="1" dirty="0">
                <a:solidFill>
                  <a:srgbClr val="474343"/>
                </a:solidFill>
              </a:rPr>
              <a:t>граждан и иное социальное </a:t>
            </a:r>
            <a:r>
              <a:rPr lang="ru-RU" sz="1600" b="1" dirty="0" smtClean="0">
                <a:solidFill>
                  <a:srgbClr val="474343"/>
                </a:solidFill>
              </a:rPr>
              <a:t>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991875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  <a:endParaRPr lang="ru-RU" sz="1600" b="1" dirty="0" smtClean="0">
              <a:solidFill>
                <a:srgbClr val="474343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474343"/>
                </a:solidFill>
              </a:rPr>
              <a:t>поддержки </a:t>
            </a:r>
            <a:r>
              <a:rPr lang="ru-RU" sz="1600" b="1" dirty="0">
                <a:solidFill>
                  <a:srgbClr val="474343"/>
                </a:solidFill>
              </a:rPr>
              <a:t>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20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133350" y="4967685"/>
            <a:ext cx="10663434" cy="1774247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714" y="4904506"/>
            <a:ext cx="10622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</a:t>
            </a: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313,0 млн</a:t>
            </a: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. руб. в </a:t>
            </a: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2022 году,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316,0 млн.руб. в 2023 году, 319,0 млн. руб. в 2024 году:</a:t>
            </a:r>
            <a:endParaRPr lang="ru-RU" sz="1400" b="1" i="1" u="sng" dirty="0">
              <a:solidFill>
                <a:srgbClr val="534F4F"/>
              </a:solidFill>
              <a:latin typeface="+mn-lt"/>
            </a:endParaRP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оплата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оплата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оплата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компенсация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предоставление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965208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4" y="4739955"/>
            <a:ext cx="2053701" cy="2166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441" y="751186"/>
            <a:ext cx="2159559" cy="21595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84627"/>
            <a:ext cx="2271696" cy="2219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10" y="2929258"/>
            <a:ext cx="9747389" cy="1890392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 smtClean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714" y="848362"/>
            <a:ext cx="101045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</a:t>
            </a:r>
            <a:r>
              <a:rPr lang="ru-RU" sz="1400" b="1" i="1" u="sng" dirty="0" smtClean="0">
                <a:solidFill>
                  <a:srgbClr val="534F4F"/>
                </a:solidFill>
                <a:latin typeface="+mn-lt"/>
                <a:cs typeface="Arial" charset="0"/>
              </a:rPr>
              <a:t>:</a:t>
            </a:r>
            <a:endParaRPr lang="ru-RU" sz="1400" b="1" i="1" dirty="0" smtClean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выплата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ежемесячных пособий гражданам, имеющим детей 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(по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210,0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млн. руб.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ежегодно);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just">
              <a:lnSpc>
                <a:spcPct val="90000"/>
              </a:lnSpc>
              <a:tabLst>
                <a:tab pos="273050" algn="l"/>
              </a:tabLst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базовый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размер ежемесячного пособия составляет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от 285 до 652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из многодетных семей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от 430 до 800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одиноких матерей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от 575 до 904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детей-инвалидов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1100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.;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ежемесячная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семьям на ребенка (детей) от полутора до трех лет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1000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71695" y="2889225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Улучшение </a:t>
            </a: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демографической ситуации</a:t>
            </a:r>
            <a:r>
              <a:rPr lang="ru-RU" sz="1400" b="1" i="1" u="sng" dirty="0" smtClean="0">
                <a:solidFill>
                  <a:srgbClr val="534F4F"/>
                </a:solidFill>
                <a:latin typeface="+mn-lt"/>
              </a:rPr>
              <a:t>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единовременная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социальная выплата лицам из числа детей-сирот и детей, оставшихся без попечения родителей,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связи с рождением ребенка (детей)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в размере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30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–в размере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100 тыс.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 smtClean="0">
                <a:solidFill>
                  <a:srgbClr val="534F4F"/>
                </a:solidFill>
                <a:latin typeface="Calibri"/>
              </a:rPr>
              <a:t>245,0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единовременная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1200 тыс. руб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.;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 smtClean="0">
                <a:solidFill>
                  <a:srgbClr val="534F4F"/>
                </a:solidFill>
                <a:latin typeface="Calibri"/>
              </a:rPr>
              <a:t>135,4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</a:t>
            </a:r>
            <a:r>
              <a:rPr lang="ru-RU" sz="1400" dirty="0" smtClean="0">
                <a:solidFill>
                  <a:srgbClr val="534F4F"/>
                </a:solidFill>
                <a:latin typeface="Calibri"/>
              </a:rPr>
              <a:t>).</a:t>
            </a:r>
            <a:endParaRPr lang="ru-RU" sz="1400" dirty="0">
              <a:solidFill>
                <a:srgbClr val="534F4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 smtClean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2 147,4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7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564,6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2" y="1268405"/>
            <a:ext cx="9332473" cy="2533195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</a:t>
            </a:r>
            <a:r>
              <a:rPr lang="ru-RU" sz="1600" b="1" dirty="0" smtClean="0">
                <a:solidFill>
                  <a:srgbClr val="534F4F"/>
                </a:solidFill>
              </a:rPr>
              <a:t>поддержку </a:t>
            </a:r>
            <a:r>
              <a:rPr lang="ru-RU" sz="1600" b="1" dirty="0">
                <a:solidFill>
                  <a:srgbClr val="534F4F"/>
                </a:solidFill>
              </a:rPr>
              <a:t>приемных и опекунских </a:t>
            </a:r>
            <a:r>
              <a:rPr lang="ru-RU" sz="1600" b="1" dirty="0" smtClean="0">
                <a:solidFill>
                  <a:srgbClr val="534F4F"/>
                </a:solidFill>
              </a:rPr>
              <a:t>семей</a:t>
            </a:r>
          </a:p>
          <a:p>
            <a:r>
              <a:rPr lang="ru-RU" b="1" u="sng" dirty="0" smtClean="0">
                <a:solidFill>
                  <a:srgbClr val="534F4F"/>
                </a:solidFill>
              </a:rPr>
              <a:t>393,0</a:t>
            </a:r>
            <a:r>
              <a:rPr lang="ru-RU" sz="1600" b="1" u="sng" dirty="0" smtClean="0">
                <a:solidFill>
                  <a:srgbClr val="534F4F"/>
                </a:solidFill>
              </a:rPr>
              <a:t>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r>
              <a:rPr lang="ru-RU" sz="1600" b="1" dirty="0" smtClean="0">
                <a:solidFill>
                  <a:srgbClr val="534F4F"/>
                </a:solidFill>
              </a:rPr>
              <a:t>, </a:t>
            </a:r>
            <a:r>
              <a:rPr lang="ru-RU" sz="1600" b="1" dirty="0">
                <a:solidFill>
                  <a:srgbClr val="534F4F"/>
                </a:solidFill>
              </a:rPr>
              <a:t>в том числе</a:t>
            </a:r>
            <a:r>
              <a:rPr lang="ru-RU" sz="1600" b="1" dirty="0" smtClean="0">
                <a:solidFill>
                  <a:srgbClr val="534F4F"/>
                </a:solidFill>
              </a:rPr>
              <a:t>:</a:t>
            </a:r>
          </a:p>
          <a:p>
            <a:endParaRPr lang="ru-RU" sz="16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600" dirty="0">
                <a:solidFill>
                  <a:srgbClr val="534F4F"/>
                </a:solidFill>
              </a:rPr>
              <a:t>выплата при устройстве  в семью детей старше 7 лет и </a:t>
            </a:r>
            <a:r>
              <a:rPr lang="ru-RU" sz="1600" dirty="0" smtClean="0">
                <a:solidFill>
                  <a:srgbClr val="534F4F"/>
                </a:solidFill>
              </a:rPr>
              <a:t>детей-инвалидов</a:t>
            </a:r>
          </a:p>
          <a:p>
            <a:pPr marL="266700"/>
            <a:r>
              <a:rPr lang="ru-RU" sz="1600" b="1" u="sng" dirty="0" smtClean="0">
                <a:solidFill>
                  <a:srgbClr val="534F4F"/>
                </a:solidFill>
              </a:rPr>
              <a:t>10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r>
              <a:rPr lang="ru-RU" sz="1600" dirty="0" smtClean="0">
                <a:solidFill>
                  <a:srgbClr val="534F4F"/>
                </a:solidFill>
              </a:rPr>
              <a:t>;</a:t>
            </a:r>
            <a:endParaRPr lang="ru-RU" sz="1600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содержание </a:t>
            </a:r>
            <a:r>
              <a:rPr lang="ru-RU" sz="1600" dirty="0">
                <a:solidFill>
                  <a:srgbClr val="534F4F"/>
                </a:solidFill>
              </a:rPr>
              <a:t>ребенка в приемных и опекунских семьях (расходы личные нужды, на проезд, коммунальные услуги, бытовые услуги, приобретение предметов личной гигиены, мебели, мягкого инвентаря и др.) – </a:t>
            </a:r>
            <a:r>
              <a:rPr lang="ru-RU" sz="1600" b="1" u="sng" dirty="0" smtClean="0">
                <a:solidFill>
                  <a:srgbClr val="534F4F"/>
                </a:solidFill>
              </a:rPr>
              <a:t>316,8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r>
              <a:rPr lang="ru-RU" sz="1600" dirty="0" smtClean="0">
                <a:solidFill>
                  <a:srgbClr val="534F4F"/>
                </a:solidFill>
              </a:rPr>
              <a:t>;</a:t>
            </a:r>
            <a:endParaRPr lang="ru-RU" sz="1600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вознаграждение </a:t>
            </a:r>
            <a:r>
              <a:rPr lang="ru-RU" sz="1600" dirty="0">
                <a:solidFill>
                  <a:srgbClr val="534F4F"/>
                </a:solidFill>
              </a:rPr>
              <a:t>приемному родителю (зависит от количества приемных </a:t>
            </a:r>
            <a:r>
              <a:rPr lang="ru-RU" sz="1600" dirty="0" smtClean="0">
                <a:solidFill>
                  <a:srgbClr val="534F4F"/>
                </a:solidFill>
              </a:rPr>
              <a:t>детей)  </a:t>
            </a:r>
            <a:r>
              <a:rPr lang="ru-RU" sz="1600" dirty="0">
                <a:solidFill>
                  <a:srgbClr val="534F4F"/>
                </a:solidFill>
              </a:rPr>
              <a:t>- </a:t>
            </a:r>
            <a:r>
              <a:rPr lang="ru-RU" sz="1600" b="1" u="sng" dirty="0" smtClean="0">
                <a:solidFill>
                  <a:srgbClr val="534F4F"/>
                </a:solidFill>
              </a:rPr>
              <a:t>66,2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endParaRPr lang="ru-RU" sz="1600" b="1" u="sng" dirty="0">
              <a:solidFill>
                <a:srgbClr val="534F4F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3165895" y="4221962"/>
            <a:ext cx="8883048" cy="2422119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 smtClean="0">
                <a:solidFill>
                  <a:srgbClr val="534F4F"/>
                </a:solidFill>
              </a:rPr>
              <a:t>171,6</a:t>
            </a:r>
            <a:r>
              <a:rPr lang="ru-RU" sz="1600" b="1" u="sng" dirty="0" smtClean="0">
                <a:solidFill>
                  <a:srgbClr val="534F4F"/>
                </a:solidFill>
              </a:rPr>
              <a:t>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ежемесячная </a:t>
            </a:r>
            <a:r>
              <a:rPr lang="ru-RU" sz="1600" dirty="0">
                <a:solidFill>
                  <a:srgbClr val="534F4F"/>
                </a:solidFill>
              </a:rPr>
              <a:t>денежная выплата в связи с усыновлением (удочерением) ребенка сироты или ребенка, оставшегося без попечения родителей </a:t>
            </a:r>
            <a:r>
              <a:rPr lang="ru-RU" sz="1600" b="1" u="sng" dirty="0" smtClean="0">
                <a:solidFill>
                  <a:srgbClr val="534F4F"/>
                </a:solidFill>
              </a:rPr>
              <a:t>22,4 </a:t>
            </a:r>
            <a:r>
              <a:rPr lang="ru-RU" sz="1600" b="1" u="sng" dirty="0">
                <a:solidFill>
                  <a:srgbClr val="534F4F"/>
                </a:solidFill>
              </a:rPr>
              <a:t>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социальная </a:t>
            </a:r>
            <a:r>
              <a:rPr lang="ru-RU" sz="1600" dirty="0">
                <a:solidFill>
                  <a:srgbClr val="534F4F"/>
                </a:solidFill>
              </a:rPr>
              <a:t>поддержка детей-сирот и детей, оставшихся без попечения родителей (расходы личные нужды, на проезд, коммунальные услуги, бытовые услуги, приобретение предметов личной гигиены, мебели, мягкого инвентаря и др.) </a:t>
            </a:r>
            <a:r>
              <a:rPr lang="ru-RU" sz="1600" dirty="0" smtClean="0">
                <a:solidFill>
                  <a:srgbClr val="534F4F"/>
                </a:solidFill>
              </a:rPr>
              <a:t> </a:t>
            </a:r>
            <a:r>
              <a:rPr lang="ru-RU" sz="1600" b="1" u="sng" dirty="0" smtClean="0">
                <a:solidFill>
                  <a:srgbClr val="534F4F"/>
                </a:solidFill>
              </a:rPr>
              <a:t>96,7 </a:t>
            </a:r>
            <a:r>
              <a:rPr lang="ru-RU" sz="1600" b="1" u="sng" dirty="0">
                <a:solidFill>
                  <a:srgbClr val="534F4F"/>
                </a:solidFill>
              </a:rPr>
              <a:t>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600" dirty="0">
                <a:solidFill>
                  <a:srgbClr val="534F4F"/>
                </a:solidFill>
              </a:rPr>
              <a:t>выплата детям-сиротам на ремонт жилья </a:t>
            </a:r>
            <a:r>
              <a:rPr lang="ru-RU" sz="1600" b="1" u="sng" dirty="0" smtClean="0">
                <a:solidFill>
                  <a:srgbClr val="534F4F"/>
                </a:solidFill>
              </a:rPr>
              <a:t>2,6 </a:t>
            </a:r>
            <a:r>
              <a:rPr lang="ru-RU" sz="1600" b="1" u="sng" dirty="0">
                <a:solidFill>
                  <a:srgbClr val="534F4F"/>
                </a:solidFill>
              </a:rPr>
              <a:t>млн. руб</a:t>
            </a:r>
            <a:r>
              <a:rPr lang="ru-RU" sz="1600" b="1" u="sng" dirty="0" smtClean="0">
                <a:solidFill>
                  <a:srgbClr val="534F4F"/>
                </a:solidFill>
              </a:rPr>
              <a:t>.</a:t>
            </a:r>
            <a:r>
              <a:rPr lang="ru-RU" sz="1600" dirty="0" smtClean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  <a:latin typeface="+mj-lt"/>
              </a:rPr>
              <a:t>е</a:t>
            </a:r>
            <a:r>
              <a:rPr lang="ru-RU" sz="1600" dirty="0" smtClean="0">
                <a:solidFill>
                  <a:srgbClr val="534F4F"/>
                </a:solidFill>
                <a:latin typeface="+mj-lt"/>
              </a:rPr>
              <a:t>жемесячная денежная компенсация расходов по договору найма (поднайма) жилого помещения детям-сиротам </a:t>
            </a:r>
            <a:r>
              <a:rPr lang="ru-RU" sz="1600" b="1" u="sng" dirty="0" smtClean="0">
                <a:solidFill>
                  <a:srgbClr val="534F4F"/>
                </a:solidFill>
                <a:latin typeface="+mj-lt"/>
              </a:rPr>
              <a:t>49,9 млн. руб.</a:t>
            </a:r>
            <a:endParaRPr lang="ru-RU" sz="1600" b="1" u="sng" dirty="0">
              <a:solidFill>
                <a:srgbClr val="534F4F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8" y="4054412"/>
            <a:ext cx="2682817" cy="268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8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4376"/>
            <a:ext cx="10028367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932,7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17737" y="923026"/>
            <a:ext cx="8426331" cy="5934974"/>
            <a:chOff x="3417737" y="836762"/>
            <a:chExt cx="8426331" cy="5934974"/>
          </a:xfrm>
        </p:grpSpPr>
        <p:graphicFrame>
          <p:nvGraphicFramePr>
            <p:cNvPr id="2" name="Схема 1"/>
            <p:cNvGraphicFramePr/>
            <p:nvPr>
              <p:extLst>
                <p:ext uri="{D42A27DB-BD31-4B8C-83A1-F6EECF244321}">
                  <p14:modId xmlns:p14="http://schemas.microsoft.com/office/powerpoint/2010/main" val="1991787570"/>
                </p:ext>
              </p:extLst>
            </p:nvPr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484985" y="1276085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621,9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09698" y="2669258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95,4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09698" y="4210833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29,2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</a:t>
              </a: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 руб</a:t>
              </a: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84985" y="5601617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186,2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</a:t>
              </a: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 руб</a:t>
              </a: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44" y="5419782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7" y="938500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254748" y="2550943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" y="3457253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Виды налогов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7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94545"/>
                </a:solidFill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94545"/>
                    </a:solidFill>
                    <a:latin typeface="+mn-lt"/>
                  </a:rPr>
                  <a:t>Местные</a:t>
                </a:r>
                <a:endParaRPr lang="ru-RU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94545"/>
                    </a:solidFill>
                    <a:latin typeface="+mn-lt"/>
                  </a:rPr>
                  <a:t>Федеральные</a:t>
                </a:r>
                <a:endParaRPr lang="ru-RU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94545"/>
                    </a:solidFill>
                    <a:latin typeface="+mn-lt"/>
                  </a:rPr>
                  <a:t>Региональные</a:t>
                </a:r>
                <a:endParaRPr lang="ru-RU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  <a:endParaRPr lang="ru-RU" sz="1600" b="1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иные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к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уплате на территориях соответствующих субъектов Российской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Федерации (регулируются законами субъектов Российской Федерации)</a:t>
            </a:r>
            <a:r>
              <a:rPr lang="ru-RU" sz="1600" dirty="0" smtClean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транспортный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к уплате на территориях соответствующих муниципальных образований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(регулируются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нормативными актами представительных органов муниципальных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образований)</a:t>
            </a: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земельный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имущество физических </a:t>
            </a: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42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2 592,5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тыла, репрессированных, реабилитированных, 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граждан и иное социальное обеспечение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категорий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граждан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4" y="3930829"/>
            <a:ext cx="12143141" cy="705265"/>
            <a:chOff x="48854" y="3643559"/>
            <a:chExt cx="12143142" cy="705265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643561"/>
              <a:ext cx="12143142" cy="705263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42226" y="3700726"/>
              <a:ext cx="787408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контракт и адресная помощь - предоставляется в виде единовременного (до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250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тыс. руб.) или ежемесячного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(в размере величины прожиточного минимума, установленной на дату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заключения социального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контракта)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социального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пособия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2228099" y="3643559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221,1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 млн</a:t>
              </a:r>
              <a:r>
                <a:rPr lang="ru-RU" sz="2200" b="1" dirty="0">
                  <a:solidFill>
                    <a:srgbClr val="394659"/>
                  </a:solidFill>
                </a:rPr>
                <a:t>. 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руб.</a:t>
              </a:r>
              <a:endParaRPr lang="ru-RU" sz="2200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0" y="4756877"/>
            <a:ext cx="12143137" cy="1089530"/>
            <a:chOff x="-6" y="4489458"/>
            <a:chExt cx="12143137" cy="1089530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8"/>
              <a:ext cx="12143137" cy="1089530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498439"/>
              <a:ext cx="842999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слухопротезирование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сезонный проезд отдельных категорий граждан на дачные и садовые участки,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по оплате жилья и коммунальных услуг работникам бюджетной сферы на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селе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910,0 </a:t>
              </a:r>
              <a:r>
                <a:rPr lang="ru-RU" sz="2200" b="1" dirty="0">
                  <a:solidFill>
                    <a:srgbClr val="394659"/>
                  </a:solidFill>
                </a:rPr>
                <a:t>млн. 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руб.</a:t>
              </a:r>
              <a:endParaRPr lang="ru-RU" sz="2200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4" y="5932457"/>
            <a:ext cx="12143141" cy="756991"/>
            <a:chOff x="-4" y="5932457"/>
            <a:chExt cx="12143141" cy="756991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893370" y="6129959"/>
              <a:ext cx="767474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граждан (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ветераны труда, труженики тыла, реабилитированные и репрессированные граждане,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инвалиды)</a:t>
              </a:r>
              <a:endPara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2179240" y="5932457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122,2 </a:t>
              </a:r>
              <a:r>
                <a:rPr lang="ru-RU" sz="2200" b="1" dirty="0">
                  <a:solidFill>
                    <a:srgbClr val="394659"/>
                  </a:solidFill>
                </a:rPr>
                <a:t>млн. 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863331"/>
            <a:ext cx="12143143" cy="1930879"/>
            <a:chOff x="0" y="1620444"/>
            <a:chExt cx="12143143" cy="1930879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637882"/>
              <a:ext cx="12143143" cy="19134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0208" y="1620444"/>
              <a:ext cx="8785950" cy="192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</a:t>
              </a:r>
              <a:r>
                <a:rPr lang="ru-RU" sz="1200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85 916 ветеранам </a:t>
              </a: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труда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             предоставляются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проезд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на железнодорожном и автомобильном транспорте муниципального и межмуниципального сообщения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           оплатой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50% стоимости проезда;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2022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году: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труда – 525 рублей;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тыла – 725 рублей;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лицам – 830 рублей;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пострадавшими от политических репрессий – 725 </a:t>
              </a:r>
              <a:r>
                <a:rPr lang="ru-RU" sz="12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рублей. </a:t>
              </a:r>
              <a:endPara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6080" y="22223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1 339,2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</a:t>
              </a:r>
              <a:r>
                <a:rPr lang="ru-RU" sz="2200" b="1" dirty="0" smtClean="0">
                  <a:solidFill>
                    <a:srgbClr val="394659"/>
                  </a:solidFill>
                </a:rPr>
                <a:t>.</a:t>
              </a:r>
              <a:endParaRPr lang="ru-RU" sz="2200" b="1" dirty="0">
                <a:solidFill>
                  <a:srgbClr val="394659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2230509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" y="5943686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604" y="4807483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81142" y="386686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90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</a:t>
            </a:r>
            <a:r>
              <a:rPr lang="ru-RU" dirty="0" smtClean="0">
                <a:solidFill>
                  <a:srgbClr val="474343"/>
                </a:solidFill>
              </a:rPr>
              <a:t>студенты</a:t>
            </a:r>
          </a:p>
          <a:p>
            <a:pPr indent="542925" algn="ctr"/>
            <a:r>
              <a:rPr lang="ru-RU" dirty="0" smtClean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</a:t>
            </a:r>
            <a:r>
              <a:rPr lang="ru-RU" smtClean="0">
                <a:solidFill>
                  <a:srgbClr val="474343"/>
                </a:solidFill>
              </a:rPr>
              <a:t>семей</a:t>
            </a:r>
            <a:endParaRPr lang="ru-RU" dirty="0" smtClean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212080" y="117657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ветераны, инвалиды, </a:t>
            </a:r>
            <a:endParaRPr lang="ru-RU" dirty="0" smtClean="0">
              <a:solidFill>
                <a:srgbClr val="474343"/>
              </a:solidFill>
            </a:endParaRPr>
          </a:p>
          <a:p>
            <a:pPr indent="542925" algn="ctr"/>
            <a:r>
              <a:rPr lang="ru-RU" dirty="0" smtClean="0">
                <a:solidFill>
                  <a:srgbClr val="474343"/>
                </a:solidFill>
              </a:rPr>
              <a:t>труженики </a:t>
            </a:r>
            <a:r>
              <a:rPr lang="ru-RU" dirty="0">
                <a:solidFill>
                  <a:srgbClr val="474343"/>
                </a:solidFill>
              </a:rPr>
              <a:t>тыла и др</a:t>
            </a:r>
            <a:r>
              <a:rPr lang="ru-RU" dirty="0" smtClean="0">
                <a:solidFill>
                  <a:srgbClr val="474343"/>
                </a:solidFill>
              </a:rPr>
              <a:t>.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01665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122,2</a:t>
            </a:r>
          </a:p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млн</a:t>
            </a:r>
            <a:r>
              <a:rPr lang="ru-RU" sz="2200" b="1" dirty="0">
                <a:solidFill>
                  <a:srgbClr val="394659"/>
                </a:solidFill>
              </a:rPr>
              <a:t>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</a:t>
            </a:r>
            <a:r>
              <a:rPr lang="ru-RU" sz="2000" b="1" u="sng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проезд</a:t>
            </a:r>
          </a:p>
          <a:p>
            <a:pPr lvl="0" algn="ctr"/>
            <a:r>
              <a:rPr lang="ru-RU" sz="2000" b="1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  <a:endParaRPr lang="ru-RU" sz="2000" b="1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72,8</a:t>
            </a:r>
          </a:p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млн</a:t>
            </a:r>
            <a:r>
              <a:rPr lang="ru-RU" sz="2200" b="1" dirty="0">
                <a:solidFill>
                  <a:srgbClr val="394659"/>
                </a:solidFill>
              </a:rPr>
              <a:t>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594471" y="4675642"/>
            <a:ext cx="374550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 smtClean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/>
            <a:r>
              <a:rPr lang="ru-RU" sz="2000" b="1" u="sng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</a:t>
            </a:r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</a:t>
            </a:r>
            <a:r>
              <a:rPr lang="ru-RU" sz="2000" b="1" dirty="0" smtClean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июль</a:t>
            </a:r>
          </a:p>
          <a:p>
            <a:pPr lvl="0"/>
            <a:endParaRPr lang="ru-RU" sz="3600" b="1" u="sng" dirty="0" smtClean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 smtClean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b="1" dirty="0" smtClean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  <a:endParaRPr lang="ru-RU" b="1" dirty="0">
              <a:solidFill>
                <a:srgbClr val="474343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граждан на территории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Липецкой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</a:t>
            </a:r>
            <a:r>
              <a:rPr lang="ru-RU" dirty="0" smtClean="0">
                <a:solidFill>
                  <a:srgbClr val="474343"/>
                </a:solidFill>
              </a:rPr>
              <a:t>семей</a:t>
            </a:r>
          </a:p>
          <a:p>
            <a:pPr indent="1524000" algn="ctr"/>
            <a:r>
              <a:rPr lang="ru-RU" b="1" u="sng" dirty="0" smtClean="0">
                <a:solidFill>
                  <a:srgbClr val="474343"/>
                </a:solidFill>
              </a:rPr>
              <a:t>(7 542 чел.)</a:t>
            </a:r>
            <a:endParaRPr lang="ru-RU" b="1" u="sng" dirty="0">
              <a:solidFill>
                <a:srgbClr val="474343"/>
              </a:solidFill>
            </a:endParaRP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</a:t>
            </a:r>
            <a:r>
              <a:rPr lang="ru-RU" dirty="0" smtClean="0">
                <a:solidFill>
                  <a:srgbClr val="474343"/>
                </a:solidFill>
              </a:rPr>
              <a:t>которых</a:t>
            </a:r>
          </a:p>
          <a:p>
            <a:pPr indent="1438275" algn="ctr"/>
            <a:r>
              <a:rPr lang="ru-RU" dirty="0" smtClean="0">
                <a:solidFill>
                  <a:srgbClr val="474343"/>
                </a:solidFill>
              </a:rPr>
              <a:t>инвалиды </a:t>
            </a:r>
            <a:r>
              <a:rPr lang="ru-RU" b="1" u="sng" dirty="0" smtClean="0">
                <a:solidFill>
                  <a:srgbClr val="474343"/>
                </a:solidFill>
              </a:rPr>
              <a:t>(61 чел.)</a:t>
            </a:r>
            <a:endParaRPr lang="ru-RU" b="1" u="sng" dirty="0">
              <a:solidFill>
                <a:srgbClr val="47434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29,2</a:t>
            </a:r>
          </a:p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млн</a:t>
            </a:r>
            <a:r>
              <a:rPr lang="ru-RU" sz="2200" b="1" dirty="0">
                <a:solidFill>
                  <a:srgbClr val="394659"/>
                </a:solidFill>
              </a:rPr>
              <a:t>. </a:t>
            </a:r>
            <a:r>
              <a:rPr lang="ru-RU" sz="2200" b="1" dirty="0" smtClean="0">
                <a:solidFill>
                  <a:srgbClr val="394659"/>
                </a:solidFill>
              </a:rPr>
              <a:t>руб.</a:t>
            </a:r>
            <a:endParaRPr lang="ru-RU" sz="2200" b="1" dirty="0">
              <a:solidFill>
                <a:srgbClr val="3946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</a:t>
            </a:r>
            <a:r>
              <a:rPr lang="ru-RU" sz="2400" b="1" dirty="0">
                <a:solidFill>
                  <a:srgbClr val="494545"/>
                </a:solidFill>
              </a:rPr>
              <a:t>оплату жилого помещения и коммунальных услуг при максимально допустимой </a:t>
            </a:r>
            <a:r>
              <a:rPr lang="ru-RU" sz="2400" b="1" dirty="0" smtClean="0">
                <a:solidFill>
                  <a:srgbClr val="494545"/>
                </a:solidFill>
              </a:rPr>
              <a:t>доле </a:t>
            </a:r>
            <a:r>
              <a:rPr lang="ru-RU" sz="2400" b="1" dirty="0">
                <a:solidFill>
                  <a:srgbClr val="494545"/>
                </a:solidFill>
              </a:rPr>
              <a:t>расходов </a:t>
            </a:r>
            <a:r>
              <a:rPr lang="ru-RU" sz="2400" b="1" dirty="0" smtClean="0">
                <a:solidFill>
                  <a:srgbClr val="C00000"/>
                </a:solidFill>
              </a:rPr>
              <a:t>10%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494545"/>
                </a:solidFill>
              </a:rPr>
              <a:t>в </a:t>
            </a:r>
            <a:r>
              <a:rPr lang="ru-RU" sz="2400" b="1" dirty="0">
                <a:solidFill>
                  <a:srgbClr val="494545"/>
                </a:solidFill>
              </a:rPr>
              <a:t>совокупном доходе </a:t>
            </a:r>
            <a:r>
              <a:rPr lang="ru-RU" sz="2400" b="1" dirty="0" smtClean="0">
                <a:solidFill>
                  <a:srgbClr val="494545"/>
                </a:solidFill>
              </a:rPr>
              <a:t>семьи:</a:t>
            </a:r>
            <a:endParaRPr lang="ru-RU" sz="2400" b="1" dirty="0">
              <a:solidFill>
                <a:srgbClr val="494545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56821191"/>
              </p:ext>
            </p:extLst>
          </p:nvPr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 smtClean="0">
                <a:solidFill>
                  <a:srgbClr val="C00000"/>
                </a:solidFill>
              </a:rPr>
              <a:t>1 776,0 </a:t>
            </a:r>
            <a:r>
              <a:rPr lang="ru-RU" sz="2400" b="1" dirty="0" smtClean="0">
                <a:solidFill>
                  <a:srgbClr val="494545"/>
                </a:solidFill>
              </a:rPr>
              <a:t>руб</a:t>
            </a:r>
            <a:r>
              <a:rPr lang="ru-RU" sz="2400" b="1" dirty="0">
                <a:solidFill>
                  <a:srgbClr val="494545"/>
                </a:solidFill>
              </a:rPr>
              <a:t>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98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1 655,0</a:t>
            </a:r>
          </a:p>
          <a:p>
            <a:pPr marL="0" lvl="1" indent="8248650"/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</a:t>
            </a:r>
            <a:r>
              <a:rPr lang="ru-RU" sz="2400" b="1" dirty="0" smtClean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области на 2022 – 2024 годы</a:t>
            </a:r>
            <a:endParaRPr lang="ru-RU" sz="2400" b="1" dirty="0">
              <a:solidFill>
                <a:srgbClr val="39465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7" name="Пятиугольник 46"/>
          <p:cNvSpPr/>
          <p:nvPr/>
        </p:nvSpPr>
        <p:spPr>
          <a:xfrm>
            <a:off x="48855" y="4311662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19540" y="4334591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44,5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64,4 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64,4 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rgbClr val="474343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73979" y="4423913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«Ипотечное жилищное кредитование»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8857" y="1771048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19540" y="179427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226,9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руб.,</a:t>
            </a:r>
            <a:endParaRPr lang="ru-RU" sz="2200" b="1" dirty="0">
              <a:solidFill>
                <a:srgbClr val="474343"/>
              </a:solidFill>
              <a:latin typeface="+mj-lt"/>
              <a:cs typeface="Times New Roman" panose="02020603050405020304" pitchFamily="18" charset="0"/>
            </a:endParaRP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252,7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 249,9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3981" y="1883294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«О государственной поддержке в обеспечении жильем молодых семей»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48856" y="5575856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9541" y="559878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70,2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20,1 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8,9 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3980" y="5688102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«Создание условий для обеспечения доступным и комфортным жильем сельского населения»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48857" y="3049914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19540" y="3073136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187,0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233,0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год </a:t>
            </a:r>
            <a:r>
              <a:rPr lang="ru-RU" sz="2200" b="1" dirty="0" smtClean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–  233,0 млн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73981" y="3162160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«Свой 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обеспечено </a:t>
            </a:r>
            <a:r>
              <a:rPr lang="ru-RU" sz="2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2509 семей</a:t>
            </a:r>
            <a:endParaRPr lang="ru-RU" sz="2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1" y="1783946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36" y="3026255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51" y="555079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08" y="4324267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8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38413"/>
            <a:ext cx="11839576" cy="421481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(строительство) жилья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418439" y="2538412"/>
          <a:ext cx="11355120" cy="4061276"/>
        </p:xfrm>
        <a:graphic>
          <a:graphicData uri="http://schemas.openxmlformats.org/drawingml/2006/table">
            <a:tbl>
              <a:tblPr/>
              <a:tblGrid>
                <a:gridCol w="3785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0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192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«О государственной поддержке в обеспечении  жильем молодых семей» 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Подпрограммы «Свой Дом», «Ипотечное жилищное кредитование»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семьям, изъявившим желание получить социальную выплату взамен земельного участка</a:t>
                      </a:r>
                      <a:endParaRPr lang="ru-RU" sz="1600" b="0" dirty="0" smtClean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«Свой Дом»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«Создание условий для обеспечения доступным и комфортным жильем сельского населения»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</a:t>
            </a:r>
            <a:r>
              <a:rPr lang="ru-RU" sz="1400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населения Липецкой области качественным жильем, социальной инфраструктурой и услугами </a:t>
            </a:r>
            <a:r>
              <a:rPr lang="ru-RU" sz="1400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ЖКХ»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1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672,0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  <a:endParaRPr lang="ru-RU" sz="3000" b="1" dirty="0" smtClean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indent="361950"/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сфере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здравоохранения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0"/>
            <a:ext cx="12143143" cy="1198880"/>
            <a:chOff x="-13044" y="1340177"/>
            <a:chExt cx="12143143" cy="1255806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1255806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307682" y="1395654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sz="20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45556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620,0</a:t>
              </a:r>
            </a:p>
            <a:p>
              <a:pPr marL="0" lvl="1" algn="ctr"/>
              <a:r>
                <a:rPr lang="ru-RU" sz="2200" b="1" dirty="0" smtClean="0">
                  <a:solidFill>
                    <a:srgbClr val="394659"/>
                  </a:solidFill>
                </a:rPr>
                <a:t>млн</a:t>
              </a:r>
              <a:r>
                <a:rPr lang="ru-RU" sz="2200" b="1" dirty="0">
                  <a:solidFill>
                    <a:srgbClr val="394659"/>
                  </a:solidFill>
                </a:rPr>
                <a:t>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40" y="2515829"/>
            <a:ext cx="12031460" cy="1208207"/>
            <a:chOff x="36738" y="665081"/>
            <a:chExt cx="12143143" cy="1584179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245779" y="750037"/>
              <a:ext cx="77250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</a:t>
              </a:r>
              <a:r>
                <a:rPr lang="ru-RU" sz="2000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компонентов</a:t>
              </a:r>
              <a:endParaRPr lang="ru-RU" sz="20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85671" y="100074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20,0</a:t>
              </a:r>
            </a:p>
            <a:p>
              <a:pPr marL="0" lvl="1" algn="ctr"/>
              <a:r>
                <a:rPr lang="ru-RU" sz="2200" b="1" dirty="0" smtClean="0">
                  <a:solidFill>
                    <a:srgbClr val="394659"/>
                  </a:solidFill>
                </a:rPr>
                <a:t>млн</a:t>
              </a:r>
              <a:r>
                <a:rPr lang="ru-RU" sz="2200" b="1" dirty="0">
                  <a:solidFill>
                    <a:srgbClr val="394659"/>
                  </a:solidFill>
                </a:rPr>
                <a:t>. руб.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2080" y="3833287"/>
            <a:ext cx="11918019" cy="1200329"/>
            <a:chOff x="150179" y="187187"/>
            <a:chExt cx="12143143" cy="1609408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150179" y="212416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59220" y="187187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Организация долечивания работающих </a:t>
              </a: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граждан</a:t>
              </a:r>
            </a:p>
            <a:p>
              <a:pPr lvl="0">
                <a:lnSpc>
                  <a:spcPct val="90000"/>
                </a:lnSpc>
              </a:pPr>
              <a:r>
                <a:rPr lang="ru-RU" sz="2000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 </a:t>
              </a: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санаторно-курортных учреждениях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нуждающихся в реабилитации непосредственно после стационарного лечения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31100" y="545606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22,0</a:t>
              </a:r>
            </a:p>
            <a:p>
              <a:pPr marL="0" lvl="1" algn="ctr"/>
              <a:r>
                <a:rPr lang="ru-RU" sz="2200" b="1" dirty="0" smtClean="0">
                  <a:solidFill>
                    <a:srgbClr val="394659"/>
                  </a:solidFill>
                </a:rPr>
                <a:t>млн</a:t>
              </a:r>
              <a:r>
                <a:rPr lang="ru-RU" sz="2200" b="1" dirty="0">
                  <a:solidFill>
                    <a:srgbClr val="394659"/>
                  </a:solidFill>
                </a:rPr>
                <a:t>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8" y="1341759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566" y="2519606"/>
            <a:ext cx="1204430" cy="120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68" y="3833287"/>
            <a:ext cx="1142388" cy="11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24372" y="5140960"/>
            <a:ext cx="11905727" cy="119888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2066" y="5300086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10,0</a:t>
            </a:r>
          </a:p>
          <a:p>
            <a:pPr marL="0" lvl="1" algn="ctr"/>
            <a:r>
              <a:rPr lang="ru-RU" sz="2200" b="1" dirty="0" smtClean="0">
                <a:solidFill>
                  <a:srgbClr val="394659"/>
                </a:solidFill>
              </a:rPr>
              <a:t>млн</a:t>
            </a:r>
            <a:r>
              <a:rPr lang="ru-RU" sz="2200" b="1" dirty="0">
                <a:solidFill>
                  <a:srgbClr val="394659"/>
                </a:solidFill>
              </a:rPr>
              <a:t>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121" y="5195635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 smtClean="0">
                <a:solidFill>
                  <a:srgbClr val="534F4F"/>
                </a:solidFill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  <a:endParaRPr lang="ru-RU" b="1" dirty="0">
              <a:solidFill>
                <a:srgbClr val="534F4F"/>
              </a:solidFill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з</a:t>
            </a:r>
            <a:r>
              <a:rPr lang="ru-RU" dirty="0" smtClean="0">
                <a:solidFill>
                  <a:srgbClr val="534F4F"/>
                </a:solidFill>
                <a:cs typeface="Times New Roman" panose="02020603050405020304" pitchFamily="18" charset="0"/>
              </a:rPr>
              <a:t>а пределами области</a:t>
            </a:r>
            <a:endParaRPr lang="ru-RU" dirty="0">
              <a:solidFill>
                <a:srgbClr val="534F4F"/>
              </a:solidFill>
              <a:cs typeface="Times New Roman" panose="02020603050405020304" pitchFamily="18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275767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 2022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81746030"/>
              </p:ext>
            </p:extLst>
          </p:nvPr>
        </p:nvGraphicFramePr>
        <p:xfrm>
          <a:off x="0" y="1031203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19 962,14 рублей </a:t>
            </a:r>
          </a:p>
          <a:p>
            <a:pPr algn="ctr"/>
            <a:r>
              <a:rPr lang="ru-RU" sz="2600" b="1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</a:t>
            </a:r>
            <a:endParaRPr lang="ru-RU" sz="2600" b="1" dirty="0">
              <a:ln w="11430"/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</a:t>
            </a:r>
            <a:r>
              <a:rPr lang="ru-RU" sz="3000" b="1" dirty="0" smtClean="0">
                <a:solidFill>
                  <a:srgbClr val="494545"/>
                </a:solidFill>
              </a:rPr>
              <a:t>бесплатного</a:t>
            </a:r>
            <a:br>
              <a:rPr lang="ru-RU" sz="3000" b="1" dirty="0" smtClean="0">
                <a:solidFill>
                  <a:srgbClr val="494545"/>
                </a:solidFill>
              </a:rPr>
            </a:br>
            <a:r>
              <a:rPr lang="ru-RU" sz="3000" b="1" dirty="0" smtClean="0">
                <a:solidFill>
                  <a:srgbClr val="494545"/>
                </a:solidFill>
              </a:rPr>
              <a:t>оказания медицинской </a:t>
            </a:r>
            <a:r>
              <a:rPr lang="ru-RU" sz="3000" b="1" dirty="0">
                <a:solidFill>
                  <a:srgbClr val="494545"/>
                </a:solidFill>
              </a:rPr>
              <a:t>помощи</a:t>
            </a: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</a:t>
            </a:r>
            <a:r>
              <a:rPr lang="ru-RU" sz="2400" b="1" dirty="0" smtClean="0">
                <a:solidFill>
                  <a:srgbClr val="534F4F"/>
                </a:solidFill>
              </a:rPr>
              <a:t>страхования</a:t>
            </a:r>
            <a:endParaRPr lang="ru-RU" sz="2400" b="1" dirty="0">
              <a:solidFill>
                <a:srgbClr val="534F4F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</a:t>
            </a:r>
            <a:r>
              <a:rPr lang="ru-RU" sz="2400" b="1" dirty="0" smtClean="0">
                <a:solidFill>
                  <a:srgbClr val="534F4F"/>
                </a:solidFill>
              </a:rPr>
              <a:t>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 smtClean="0">
                <a:solidFill>
                  <a:srgbClr val="534F4F"/>
                </a:solidFill>
              </a:rPr>
              <a:t>областного </a:t>
            </a:r>
            <a:r>
              <a:rPr lang="ru-RU" sz="2400" b="1" dirty="0">
                <a:solidFill>
                  <a:srgbClr val="534F4F"/>
                </a:solidFill>
              </a:rPr>
              <a:t>бюджета </a:t>
            </a:r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</a:t>
            </a:r>
            <a:r>
              <a:rPr lang="ru-RU" b="1" i="1" spc="-10" dirty="0" smtClean="0">
                <a:solidFill>
                  <a:srgbClr val="534F4F"/>
                </a:solidFill>
              </a:rPr>
              <a:t>и </a:t>
            </a:r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>
            <p:extLst/>
          </p:nvPr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69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25595" y="3629106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1,3 тыс</a:t>
            </a:r>
            <a:r>
              <a:rPr lang="ru-RU" sz="1600" b="1" dirty="0" smtClean="0">
                <a:solidFill>
                  <a:srgbClr val="534F4F"/>
                </a:solidFill>
              </a:rPr>
              <a:t>. руб</a:t>
            </a:r>
            <a:r>
              <a:rPr lang="ru-RU" sz="1600" b="1" dirty="0">
                <a:solidFill>
                  <a:srgbClr val="534F4F"/>
                </a:solidFill>
              </a:rPr>
              <a:t>. </a:t>
            </a:r>
            <a:r>
              <a:rPr lang="ru-RU" sz="1600" b="1" dirty="0" smtClean="0">
                <a:solidFill>
                  <a:srgbClr val="534F4F"/>
                </a:solidFill>
              </a:rPr>
              <a:t>ежемесячно</a:t>
            </a:r>
            <a:endParaRPr lang="ru-RU" sz="1600" b="1" dirty="0">
              <a:solidFill>
                <a:srgbClr val="534F4F"/>
              </a:solidFill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25595" y="4705980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150 тыс</a:t>
            </a:r>
            <a:r>
              <a:rPr lang="ru-RU" sz="1600" b="1" dirty="0" smtClean="0">
                <a:solidFill>
                  <a:srgbClr val="534F4F"/>
                </a:solidFill>
              </a:rPr>
              <a:t>. руб</a:t>
            </a:r>
            <a:r>
              <a:rPr lang="ru-RU" sz="1600" b="1" dirty="0">
                <a:solidFill>
                  <a:srgbClr val="534F4F"/>
                </a:solidFill>
              </a:rPr>
              <a:t>. в каждом учебном году</a:t>
            </a:r>
            <a:r>
              <a:rPr lang="ru-RU" sz="16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</a:t>
            </a:r>
            <a:r>
              <a:rPr lang="ru-RU" sz="1600" dirty="0" smtClean="0">
                <a:solidFill>
                  <a:srgbClr val="534F4F"/>
                </a:solidFill>
              </a:rPr>
              <a:t>году</a:t>
            </a:r>
            <a:endParaRPr lang="ru-RU" sz="1600" dirty="0">
              <a:solidFill>
                <a:srgbClr val="534F4F"/>
              </a:solidFill>
            </a:endParaRPr>
          </a:p>
        </p:txBody>
      </p:sp>
      <p:sp>
        <p:nvSpPr>
          <p:cNvPr id="32" name="Пятиугольник 31"/>
          <p:cNvSpPr/>
          <p:nvPr/>
        </p:nvSpPr>
        <p:spPr>
          <a:xfrm>
            <a:off x="25594" y="5787263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  <a:r>
              <a:rPr lang="ru-RU" sz="1600" b="1" dirty="0" smtClean="0">
                <a:solidFill>
                  <a:srgbClr val="534F4F"/>
                </a:solidFill>
              </a:rPr>
              <a:t>5 </a:t>
            </a:r>
            <a:r>
              <a:rPr lang="ru-RU" sz="1600" b="1" dirty="0">
                <a:solidFill>
                  <a:srgbClr val="534F4F"/>
                </a:solidFill>
              </a:rPr>
              <a:t>тыс</a:t>
            </a:r>
            <a:r>
              <a:rPr lang="ru-RU" sz="1600" b="1" dirty="0" smtClean="0">
                <a:solidFill>
                  <a:srgbClr val="534F4F"/>
                </a:solidFill>
              </a:rPr>
              <a:t>. руб</a:t>
            </a:r>
            <a:r>
              <a:rPr lang="ru-RU" sz="1600" b="1" dirty="0">
                <a:solidFill>
                  <a:srgbClr val="534F4F"/>
                </a:solidFill>
              </a:rPr>
              <a:t>. </a:t>
            </a:r>
            <a:r>
              <a:rPr lang="ru-RU" sz="1600" b="1" dirty="0" smtClean="0">
                <a:solidFill>
                  <a:srgbClr val="534F4F"/>
                </a:solidFill>
              </a:rPr>
              <a:t>ежемесячно</a:t>
            </a:r>
            <a:endParaRPr lang="ru-RU" sz="1600" b="1" dirty="0">
              <a:solidFill>
                <a:srgbClr val="534F4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поддержки медицинских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работников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110776" y="994990"/>
            <a:ext cx="1220257" cy="1218382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373129" y="995680"/>
            <a:ext cx="1220257" cy="1218382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692957" y="995680"/>
            <a:ext cx="1220257" cy="1218382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595" y="1699234"/>
            <a:ext cx="4341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студентам </a:t>
            </a:r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медицинских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  <a:endParaRPr lang="ru-RU" sz="2400" b="1" u="sng" dirty="0">
              <a:solidFill>
                <a:srgbClr val="534F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658210"/>
              </p:ext>
            </p:extLst>
          </p:nvPr>
        </p:nvGraphicFramePr>
        <p:xfrm>
          <a:off x="4509438" y="2299398"/>
          <a:ext cx="6974682" cy="90497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48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48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4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27" y="5425267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8" y="3249435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4" y="4105940"/>
            <a:ext cx="1655249" cy="16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0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6" y="3269686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 smtClean="0">
                <a:solidFill>
                  <a:srgbClr val="534F4F"/>
                </a:solidFill>
              </a:rPr>
              <a:t>50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и 100  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7" y="5608940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выплата на приобретение и строительство жилья  - </a:t>
            </a:r>
            <a:r>
              <a:rPr lang="ru-RU" sz="1400" dirty="0" smtClean="0">
                <a:solidFill>
                  <a:srgbClr val="534F4F"/>
                </a:solidFill>
              </a:rPr>
              <a:t> </a:t>
            </a:r>
            <a:r>
              <a:rPr lang="ru-RU" sz="1400" b="1" dirty="0" smtClean="0">
                <a:solidFill>
                  <a:srgbClr val="534F4F"/>
                </a:solidFill>
              </a:rPr>
              <a:t>60</a:t>
            </a:r>
            <a:r>
              <a:rPr lang="ru-RU" sz="1400" b="1" dirty="0">
                <a:solidFill>
                  <a:srgbClr val="534F4F"/>
                </a:solidFill>
              </a:rPr>
              <a:t>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0" y="613556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социальная выплаты врачам государственных медицинских организаций области, впервые трудоустроившимся на территории области по дефицитным специальностям – </a:t>
            </a:r>
            <a:r>
              <a:rPr lang="ru-RU" sz="1400" b="1" dirty="0">
                <a:solidFill>
                  <a:srgbClr val="534F4F"/>
                </a:solidFill>
              </a:rPr>
              <a:t>1 млн. руб</a:t>
            </a:r>
            <a:r>
              <a:rPr lang="ru-RU" sz="1400" b="1" dirty="0" smtClean="0">
                <a:solidFill>
                  <a:srgbClr val="534F4F"/>
                </a:solidFill>
              </a:rPr>
              <a:t>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440" y="220189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</a:t>
            </a:r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67456"/>
              </p:ext>
            </p:extLst>
          </p:nvPr>
        </p:nvGraphicFramePr>
        <p:xfrm>
          <a:off x="4528869" y="2044187"/>
          <a:ext cx="6955251" cy="883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184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84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84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3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96,6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96,0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95,6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6" y="3982585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Единовременные </a:t>
            </a:r>
            <a:r>
              <a:rPr lang="ru-RU" sz="1400" dirty="0">
                <a:solidFill>
                  <a:srgbClr val="534F4F"/>
                </a:solidFill>
              </a:rPr>
              <a:t>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</a:t>
            </a:r>
            <a:r>
              <a:rPr lang="ru-RU" sz="1400" dirty="0" smtClean="0">
                <a:solidFill>
                  <a:srgbClr val="534F4F"/>
                </a:solidFill>
              </a:rPr>
              <a:t>тысяч </a:t>
            </a:r>
            <a:r>
              <a:rPr lang="ru-RU" sz="1400" dirty="0">
                <a:solidFill>
                  <a:srgbClr val="534F4F"/>
                </a:solidFill>
              </a:rPr>
              <a:t>человек (на условиях софинансирования с федеральным бюджетом) </a:t>
            </a:r>
            <a:endParaRPr lang="ru-RU" sz="1400" dirty="0" smtClean="0">
              <a:solidFill>
                <a:srgbClr val="534F4F"/>
              </a:solidFill>
            </a:endParaRPr>
          </a:p>
          <a:p>
            <a:pPr marL="92075" lvl="0" algn="just"/>
            <a:r>
              <a:rPr lang="ru-RU" sz="1400" b="1" dirty="0" smtClean="0">
                <a:solidFill>
                  <a:srgbClr val="534F4F"/>
                </a:solidFill>
              </a:rPr>
              <a:t>врачам  </a:t>
            </a:r>
            <a:r>
              <a:rPr lang="ru-RU" sz="1400" b="1" dirty="0">
                <a:solidFill>
                  <a:srgbClr val="534F4F"/>
                </a:solidFill>
              </a:rPr>
              <a:t>-  </a:t>
            </a:r>
            <a:r>
              <a:rPr lang="ru-RU" sz="1400" b="1" dirty="0" smtClean="0">
                <a:solidFill>
                  <a:srgbClr val="534F4F"/>
                </a:solidFill>
              </a:rPr>
              <a:t>от  1 млн. руб. до 1,75 млн.; фельдшерам, </a:t>
            </a:r>
            <a:r>
              <a:rPr lang="ru-RU" sz="1400" b="1" dirty="0">
                <a:solidFill>
                  <a:srgbClr val="534F4F"/>
                </a:solidFill>
              </a:rPr>
              <a:t>а также акушеркам и медицинским сестрам </a:t>
            </a:r>
            <a:r>
              <a:rPr lang="ru-RU" sz="1400" b="1" dirty="0" smtClean="0">
                <a:solidFill>
                  <a:srgbClr val="534F4F"/>
                </a:solidFill>
              </a:rPr>
              <a:t>–  от  0,5 </a:t>
            </a:r>
            <a:r>
              <a:rPr lang="ru-RU" sz="1400" b="1" dirty="0">
                <a:solidFill>
                  <a:srgbClr val="534F4F"/>
                </a:solidFill>
              </a:rPr>
              <a:t>млн</a:t>
            </a:r>
            <a:r>
              <a:rPr lang="ru-RU" sz="1400" b="1" dirty="0" smtClean="0">
                <a:solidFill>
                  <a:srgbClr val="534F4F"/>
                </a:solidFill>
              </a:rPr>
              <a:t>. руб. до 0,75 млн. руб.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124298" y="749056"/>
            <a:ext cx="1220257" cy="1218382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386651" y="749746"/>
            <a:ext cx="1220257" cy="1218382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706479" y="749746"/>
            <a:ext cx="1220257" cy="1218382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6" y="4956858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 smtClean="0">
                <a:solidFill>
                  <a:srgbClr val="534F4F"/>
                </a:solidFill>
              </a:rPr>
              <a:t>10-15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10" y="876380"/>
            <a:ext cx="1516132" cy="13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5" y="866824"/>
            <a:ext cx="1516132" cy="1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поддержки медицинских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работников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2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Расходы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7475" y="15227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Расходы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б</a:t>
            </a: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юджета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включают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032" y="1276531"/>
            <a:ext cx="5312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</a:t>
            </a: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06.10.1999г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. № 184-ФЗ «Об общих принципах организации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законодательных (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представительных) и исполнительных органов государственной власти субъектов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РФ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», от 06.10.2003г. № 131-ФЗ «Об общих принципах местного самоуправления в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Российской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Федерации», 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</a:t>
                </a:r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безопасность и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правоохранительная </a:t>
                </a:r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ЖКХ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</a:t>
                </a:r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окружающей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среды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</a:t>
                </a:r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,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</a:t>
                </a:r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культура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и </a:t>
                </a:r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СМИ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  <a:endParaRPr lang="ru-RU" sz="1200" b="1" dirty="0">
                  <a:solidFill>
                    <a:srgbClr val="494545"/>
                  </a:solidFill>
                  <a:latin typeface="+mn-lt"/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 smtClean="0">
                    <a:solidFill>
                      <a:srgbClr val="494545"/>
                    </a:solidFill>
                    <a:latin typeface="+mn-lt"/>
                  </a:rPr>
                  <a:t>общего </a:t>
                </a:r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ятиугольник 25"/>
          <p:cNvSpPr/>
          <p:nvPr/>
        </p:nvSpPr>
        <p:spPr>
          <a:xfrm>
            <a:off x="91105" y="1097965"/>
            <a:ext cx="12100896" cy="2050854"/>
          </a:xfrm>
          <a:prstGeom prst="homePlate">
            <a:avLst>
              <a:gd name="adj" fmla="val 1301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03705" y="1109200"/>
            <a:ext cx="881638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ОВОП</a:t>
            </a:r>
            <a:r>
              <a:rPr lang="ru-RU" sz="12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с.Воронец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Елецкого 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р-на,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с.Косыревка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Липецкого 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</a:t>
            </a:r>
            <a:r>
              <a:rPr lang="ru-RU" sz="12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</a:t>
            </a:r>
          </a:p>
          <a:p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д.Ивановка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с.Долгое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Данковского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с.Ратчино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Добровского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с.Синдякино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Хлевенского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61014" y="1139977"/>
            <a:ext cx="2297343" cy="56143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 smtClean="0">
                <a:solidFill>
                  <a:srgbClr val="394659"/>
                </a:solidFill>
              </a:rPr>
              <a:t>2022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1104" y="3235729"/>
            <a:ext cx="12100896" cy="628857"/>
            <a:chOff x="182207" y="2033021"/>
            <a:chExt cx="12143143" cy="628857"/>
          </a:xfrm>
        </p:grpSpPr>
        <p:sp>
          <p:nvSpPr>
            <p:cNvPr id="72" name="Пятиугольник 71"/>
            <p:cNvSpPr/>
            <p:nvPr/>
          </p:nvSpPr>
          <p:spPr>
            <a:xfrm>
              <a:off x="182207" y="2033021"/>
              <a:ext cx="12143143" cy="62885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108434" y="2155005"/>
              <a:ext cx="8843712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/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операционного блока онкологического диспансера в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 Липецке</a:t>
              </a:r>
              <a:endPara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4" name="Скругленный прямоугольник 73"/>
            <p:cNvSpPr/>
            <p:nvPr/>
          </p:nvSpPr>
          <p:spPr>
            <a:xfrm>
              <a:off x="453061" y="2059998"/>
              <a:ext cx="2305365" cy="574901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1104" y="3949221"/>
            <a:ext cx="12100896" cy="714142"/>
            <a:chOff x="48857" y="2945506"/>
            <a:chExt cx="12143143" cy="714142"/>
          </a:xfrm>
        </p:grpSpPr>
        <p:sp>
          <p:nvSpPr>
            <p:cNvPr id="76" name="Пятиугольник 75"/>
            <p:cNvSpPr/>
            <p:nvPr/>
          </p:nvSpPr>
          <p:spPr>
            <a:xfrm>
              <a:off x="48857" y="2945506"/>
              <a:ext cx="12143143" cy="71414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2971628" y="2981410"/>
              <a:ext cx="8847168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нового поликлинического корпуса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ГУЗ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"Липецкая городская детская больница" на 400 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пос./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смену</a:t>
              </a:r>
            </a:p>
          </p:txBody>
        </p:sp>
        <p:sp>
          <p:nvSpPr>
            <p:cNvPr id="78" name="Скругленный прямоугольник 77"/>
            <p:cNvSpPr/>
            <p:nvPr/>
          </p:nvSpPr>
          <p:spPr>
            <a:xfrm>
              <a:off x="319711" y="3049576"/>
              <a:ext cx="2305365" cy="45460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1105" y="4747998"/>
            <a:ext cx="12100896" cy="583652"/>
            <a:chOff x="48857" y="3901321"/>
            <a:chExt cx="12143143" cy="583652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48857" y="3901321"/>
              <a:ext cx="12143143" cy="58365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973361" y="4023952"/>
              <a:ext cx="884543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хирургического корпуса детской областной 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больницы в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 Липецке</a:t>
              </a:r>
              <a:endPara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19711" y="3965638"/>
              <a:ext cx="2305365" cy="43395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2024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1105" y="5416285"/>
            <a:ext cx="12100896" cy="606208"/>
            <a:chOff x="48857" y="5094837"/>
            <a:chExt cx="12143143" cy="606208"/>
          </a:xfrm>
        </p:grpSpPr>
        <p:sp>
          <p:nvSpPr>
            <p:cNvPr id="97" name="Пятиугольник 96"/>
            <p:cNvSpPr/>
            <p:nvPr/>
          </p:nvSpPr>
          <p:spPr>
            <a:xfrm>
              <a:off x="48857" y="5094837"/>
              <a:ext cx="12143143" cy="60620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75084" y="5233381"/>
              <a:ext cx="8843712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стационарно-поликлинического корпуса ГУЗ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«Добровская РБ»</a:t>
              </a:r>
            </a:p>
          </p:txBody>
        </p:sp>
        <p:sp>
          <p:nvSpPr>
            <p:cNvPr id="99" name="Скругленный прямоугольник 98"/>
            <p:cNvSpPr/>
            <p:nvPr/>
          </p:nvSpPr>
          <p:spPr>
            <a:xfrm>
              <a:off x="321606" y="5168138"/>
              <a:ext cx="2303469" cy="45826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2023 год</a:t>
              </a:r>
              <a:endParaRPr lang="ru-RU" sz="2000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1104" y="6107129"/>
            <a:ext cx="12100896" cy="628941"/>
            <a:chOff x="24421" y="6014300"/>
            <a:chExt cx="12143143" cy="628941"/>
          </a:xfrm>
        </p:grpSpPr>
        <p:sp>
          <p:nvSpPr>
            <p:cNvPr id="101" name="Пятиугольник 100"/>
            <p:cNvSpPr/>
            <p:nvPr/>
          </p:nvSpPr>
          <p:spPr>
            <a:xfrm>
              <a:off x="24421" y="6014300"/>
              <a:ext cx="12143143" cy="6289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950648" y="6157954"/>
              <a:ext cx="884544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здания детской  поликлиники 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 женской консультации в г</a:t>
              </a:r>
              <a:r>
                <a:rPr lang="ru-RU" b="1" dirty="0" smtClean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. Чаплыгин</a:t>
              </a:r>
              <a:endPara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03" name="Скругленный прямоугольник 102"/>
            <p:cNvSpPr/>
            <p:nvPr/>
          </p:nvSpPr>
          <p:spPr>
            <a:xfrm>
              <a:off x="297171" y="6099636"/>
              <a:ext cx="2303468" cy="45826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3374" y="-13796"/>
            <a:ext cx="10380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Строительство объектов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здравоохранения в 2022 - 2024 годы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045" y="117554"/>
            <a:ext cx="1344173" cy="12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361014" y="1873005"/>
            <a:ext cx="2297343" cy="51322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 smtClean="0">
                <a:solidFill>
                  <a:srgbClr val="394659"/>
                </a:solidFill>
              </a:rPr>
              <a:t>2023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61014" y="2557819"/>
            <a:ext cx="2297343" cy="51322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 smtClean="0">
                <a:solidFill>
                  <a:srgbClr val="394659"/>
                </a:solidFill>
              </a:rPr>
              <a:t>2024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03706" y="1601641"/>
            <a:ext cx="8940055" cy="8617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ОВОП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с.Талицкий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Чалмык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Добринского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с.Ярлуково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р-на).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с.Захаровка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с.Бредихино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Краснинского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с.Новоуглянка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Усманского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с.Большая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Кузьминка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Липецкого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с.Петровка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п.Первомайский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Грязинского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п.Тимирязевский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Долгоруковского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с.Ольховец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с.Малая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Елецкого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с.Нижнее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Казачье  Задонского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с.Домачи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Лев-Толстовского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03705" y="2448027"/>
            <a:ext cx="9122197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с.Казаково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с.Богородицкое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с.Крутогорье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с.Студеные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Хутора Липецкого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с.Медовка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Усманского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п.с.Песковатский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Грязинского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с.Братовщина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Долгоруковского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с.Волчье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Елецкого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с.Малинки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Данковского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д.Поповка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Задонского р-на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с.Знаменское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Лев-Толстовского </a:t>
            </a:r>
            <a:r>
              <a:rPr lang="ru-RU" sz="12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р-на)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799" y="-13794"/>
            <a:ext cx="1150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физкультуры и спорта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07" y="1376313"/>
            <a:ext cx="12167573" cy="1066907"/>
            <a:chOff x="0" y="1905596"/>
            <a:chExt cx="12167573" cy="903785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0" y="1905596"/>
              <a:ext cx="12167573" cy="903785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35425" lvl="1" indent="3175"/>
              <a:r>
                <a:rPr lang="ru-RU" sz="2000" b="1" dirty="0">
                  <a:solidFill>
                    <a:srgbClr val="474343"/>
                  </a:solidFill>
                </a:rPr>
                <a:t>Строительство многофункционального спортивного комплекса в </a:t>
              </a:r>
              <a:r>
                <a:rPr lang="ru-RU" sz="2000" b="1" dirty="0" err="1" smtClean="0">
                  <a:solidFill>
                    <a:srgbClr val="474343"/>
                  </a:solidFill>
                </a:rPr>
                <a:t>г.Липецке</a:t>
              </a:r>
              <a:r>
                <a:rPr lang="ru-RU" sz="2000" b="1" dirty="0" smtClean="0">
                  <a:solidFill>
                    <a:srgbClr val="474343"/>
                  </a:solidFill>
                </a:rPr>
                <a:t> (Строительство </a:t>
              </a:r>
              <a:r>
                <a:rPr lang="ru-RU" sz="2000" b="1" dirty="0">
                  <a:solidFill>
                    <a:srgbClr val="474343"/>
                  </a:solidFill>
                </a:rPr>
                <a:t>здания бассейна и ледового катка. Строительство здания ледовой арены и подземной автостоянки)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34043" y="2021386"/>
              <a:ext cx="3098070" cy="67220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2024 год</a:t>
              </a:r>
              <a:endParaRPr lang="ru-RU" sz="2000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0" y="4158044"/>
            <a:ext cx="12167571" cy="1070356"/>
            <a:chOff x="42751" y="6178360"/>
            <a:chExt cx="12167571" cy="612719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42751" y="6178360"/>
              <a:ext cx="12167571" cy="61271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Строительство ледового дворца в </a:t>
              </a:r>
              <a:r>
                <a:rPr lang="ru-RU" sz="2000" b="1" dirty="0" smtClean="0">
                  <a:solidFill>
                    <a:srgbClr val="494545"/>
                  </a:solidFill>
                  <a:cs typeface="Arial" pitchFamily="34" charset="0"/>
                </a:rPr>
                <a:t>с. </a:t>
              </a:r>
              <a:r>
                <a:rPr lang="ru-RU" sz="2000" b="1" dirty="0" err="1" smtClean="0">
                  <a:solidFill>
                    <a:srgbClr val="494545"/>
                  </a:solidFill>
                  <a:cs typeface="Arial" pitchFamily="34" charset="0"/>
                </a:rPr>
                <a:t>Хрущевка</a:t>
              </a:r>
              <a:r>
                <a:rPr lang="ru-RU" sz="2000" b="1" dirty="0" smtClean="0">
                  <a:solidFill>
                    <a:srgbClr val="494545"/>
                  </a:solidFill>
                  <a:cs typeface="Arial" pitchFamily="34" charset="0"/>
                </a:rPr>
                <a:t> Липецкого района</a:t>
              </a:r>
              <a:endParaRPr lang="ru-RU" sz="20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0600" y="6232440"/>
              <a:ext cx="3097400" cy="50455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0" y="5563434"/>
            <a:ext cx="12167573" cy="1044756"/>
            <a:chOff x="0" y="4637759"/>
            <a:chExt cx="12167573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 smtClean="0">
                  <a:solidFill>
                    <a:srgbClr val="494545"/>
                  </a:solidFill>
                </a:rPr>
                <a:t>Физкультурно-оздоровительный комплекс в городе Ельце</a:t>
              </a:r>
              <a:endParaRPr lang="ru-RU" sz="2000" b="1" dirty="0">
                <a:solidFill>
                  <a:srgbClr val="494545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 smtClean="0">
                  <a:solidFill>
                    <a:srgbClr val="394659"/>
                  </a:solidFill>
                </a:rPr>
                <a:t>2022 </a:t>
              </a:r>
              <a:r>
                <a:rPr lang="ru-RU" sz="2000" b="1" dirty="0">
                  <a:solidFill>
                    <a:srgbClr val="394659"/>
                  </a:solidFill>
                </a:rPr>
                <a:t>год  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107" y="2778254"/>
            <a:ext cx="12167573" cy="1044756"/>
            <a:chOff x="0" y="4637758"/>
            <a:chExt cx="12167573" cy="719607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0" y="4637758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Строительство крытого футбольного манежа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39927" y="4723211"/>
              <a:ext cx="3098071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2022 </a:t>
              </a:r>
              <a:r>
                <a:rPr lang="ru-RU" sz="2000" b="1" dirty="0" smtClean="0">
                  <a:solidFill>
                    <a:srgbClr val="394659"/>
                  </a:solidFill>
                </a:rPr>
                <a:t>год</a:t>
              </a:r>
              <a:endParaRPr lang="ru-RU" sz="2000" b="1" dirty="0">
                <a:solidFill>
                  <a:srgbClr val="394659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58" y="2337029"/>
            <a:ext cx="2039259" cy="203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1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7329" y="-13794"/>
            <a:ext cx="11654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(реконструкция)объектов культуры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/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428" y="964581"/>
            <a:ext cx="12167573" cy="1062854"/>
            <a:chOff x="0" y="2013874"/>
            <a:chExt cx="12167573" cy="795507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0" y="2013874"/>
              <a:ext cx="12167573" cy="795507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 smtClean="0">
                  <a:solidFill>
                    <a:srgbClr val="474343"/>
                  </a:solidFill>
                </a:rPr>
                <a:t>     Реконструкция городского дворца молодежи</a:t>
              </a:r>
            </a:p>
            <a:p>
              <a:pPr marL="4391025" lvl="1" indent="-352425"/>
              <a:r>
                <a:rPr lang="ru-RU" sz="2000" b="1" dirty="0" smtClean="0">
                  <a:solidFill>
                    <a:srgbClr val="474343"/>
                  </a:solidFill>
                </a:rPr>
                <a:t>     Октябрь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39926" y="2013874"/>
              <a:ext cx="3236685" cy="79550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</a:t>
              </a:r>
              <a:r>
                <a:rPr lang="ru-RU" b="1" dirty="0">
                  <a:solidFill>
                    <a:srgbClr val="394659"/>
                  </a:solidFill>
                </a:rPr>
                <a:t>год </a:t>
              </a:r>
              <a:endParaRPr lang="ru-RU" b="1" dirty="0" smtClean="0">
                <a:solidFill>
                  <a:srgbClr val="394659"/>
                </a:solidFill>
              </a:endParaRPr>
            </a:p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</a:p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pic>
        <p:nvPicPr>
          <p:cNvPr id="1028" name="Picture 4" descr="Современные люди занимаются различными культурными мероприятиями Premium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70" y="854609"/>
            <a:ext cx="2168997" cy="1444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ятиугольник 7"/>
          <p:cNvSpPr/>
          <p:nvPr/>
        </p:nvSpPr>
        <p:spPr>
          <a:xfrm>
            <a:off x="-1" y="2028317"/>
            <a:ext cx="12167573" cy="90378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indent="-352425"/>
            <a:r>
              <a:rPr lang="ru-RU" sz="2000" b="1" dirty="0" smtClean="0">
                <a:solidFill>
                  <a:srgbClr val="494545"/>
                </a:solidFill>
              </a:rPr>
              <a:t>      Дворец культуры в селе Нижний </a:t>
            </a:r>
            <a:r>
              <a:rPr lang="ru-RU" sz="2000" b="1" dirty="0" err="1" smtClean="0">
                <a:solidFill>
                  <a:srgbClr val="494545"/>
                </a:solidFill>
              </a:rPr>
              <a:t>Воргол</a:t>
            </a:r>
            <a:r>
              <a:rPr lang="ru-RU" sz="2000" b="1" dirty="0" smtClean="0">
                <a:solidFill>
                  <a:srgbClr val="494545"/>
                </a:solidFill>
              </a:rPr>
              <a:t> </a:t>
            </a:r>
            <a:endParaRPr lang="ru-RU" sz="2000" b="1" dirty="0">
              <a:solidFill>
                <a:srgbClr val="494545"/>
              </a:solidFill>
            </a:endParaRPr>
          </a:p>
          <a:p>
            <a:pPr marL="4391025" indent="-352425"/>
            <a:r>
              <a:rPr lang="ru-RU" sz="2000" b="1" dirty="0" smtClean="0">
                <a:solidFill>
                  <a:srgbClr val="494545"/>
                </a:solidFill>
              </a:rPr>
              <a:t>      Елецкого муниципального района</a:t>
            </a:r>
            <a:endParaRPr lang="ru-RU" sz="2000" b="1" dirty="0">
              <a:solidFill>
                <a:srgbClr val="494545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4356" y="2138752"/>
            <a:ext cx="3241446" cy="68291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2022 </a:t>
            </a:r>
            <a:r>
              <a:rPr lang="ru-RU" b="1" dirty="0">
                <a:solidFill>
                  <a:srgbClr val="394659"/>
                </a:solidFill>
              </a:rPr>
              <a:t>год  </a:t>
            </a:r>
            <a:r>
              <a:rPr lang="ru-RU" b="1" dirty="0" smtClean="0">
                <a:solidFill>
                  <a:srgbClr val="394659"/>
                </a:solidFill>
              </a:rPr>
              <a:t>  </a:t>
            </a:r>
            <a:endParaRPr lang="ru-RU" b="1" dirty="0">
              <a:solidFill>
                <a:srgbClr val="394659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64367" y="2932101"/>
            <a:ext cx="11827656" cy="903785"/>
            <a:chOff x="187527" y="5736896"/>
            <a:chExt cx="11827657" cy="719607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87538" y="5736896"/>
              <a:ext cx="11827646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 smtClean="0">
                  <a:solidFill>
                    <a:srgbClr val="494545"/>
                  </a:solidFill>
                </a:rPr>
                <a:t>Дворец </a:t>
              </a:r>
              <a:r>
                <a:rPr lang="ru-RU" sz="2000" b="1" dirty="0">
                  <a:solidFill>
                    <a:srgbClr val="494545"/>
                  </a:solidFill>
                </a:rPr>
                <a:t>культуры 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в селе </a:t>
              </a:r>
              <a:r>
                <a:rPr lang="ru-RU" sz="2000" b="1" dirty="0" err="1" smtClean="0">
                  <a:solidFill>
                    <a:srgbClr val="494545"/>
                  </a:solidFill>
                </a:rPr>
                <a:t>Спешнево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-Ивановское </a:t>
              </a:r>
            </a:p>
            <a:p>
              <a:pPr marL="4391025" indent="-352425"/>
              <a:r>
                <a:rPr lang="ru-RU" sz="2000" b="1" dirty="0" err="1" smtClean="0">
                  <a:solidFill>
                    <a:srgbClr val="494545"/>
                  </a:solidFill>
                </a:rPr>
                <a:t>Данковского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 муниципального района  </a:t>
              </a:r>
              <a:endParaRPr lang="ru-RU" sz="2000" b="1" dirty="0">
                <a:solidFill>
                  <a:srgbClr val="494545"/>
                </a:solidFill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87527" y="5824826"/>
              <a:ext cx="3241446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</a:t>
              </a:r>
              <a:r>
                <a:rPr lang="ru-RU" b="1" dirty="0">
                  <a:solidFill>
                    <a:srgbClr val="394659"/>
                  </a:solidFill>
                </a:rPr>
                <a:t>год  </a:t>
              </a:r>
              <a:r>
                <a:rPr lang="ru-RU" b="1" dirty="0" smtClean="0">
                  <a:solidFill>
                    <a:srgbClr val="394659"/>
                  </a:solidFill>
                </a:rPr>
                <a:t>  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4365" y="3835886"/>
            <a:ext cx="11827645" cy="903785"/>
            <a:chOff x="42987" y="5737435"/>
            <a:chExt cx="11827646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42987" y="5737435"/>
              <a:ext cx="11827646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Дворец культуры 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в селе Солдатское</a:t>
              </a:r>
            </a:p>
            <a:p>
              <a:pPr marL="4391025" indent="-352425"/>
              <a:r>
                <a:rPr lang="ru-RU" sz="2000" b="1" dirty="0" smtClean="0">
                  <a:solidFill>
                    <a:srgbClr val="494545"/>
                  </a:solidFill>
                </a:rPr>
                <a:t> </a:t>
              </a:r>
              <a:r>
                <a:rPr lang="ru-RU" sz="2000" b="1" dirty="0" err="1" smtClean="0">
                  <a:solidFill>
                    <a:srgbClr val="494545"/>
                  </a:solidFill>
                </a:rPr>
                <a:t>Тербунского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 муниципального района  </a:t>
              </a:r>
              <a:endParaRPr lang="ru-RU" sz="2000" b="1" dirty="0">
                <a:solidFill>
                  <a:srgbClr val="494545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2989" y="5825365"/>
              <a:ext cx="3241446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</a:t>
              </a:r>
              <a:r>
                <a:rPr lang="ru-RU" b="1" dirty="0">
                  <a:solidFill>
                    <a:srgbClr val="394659"/>
                  </a:solidFill>
                </a:rPr>
                <a:t>год  </a:t>
              </a:r>
            </a:p>
          </p:txBody>
        </p:sp>
      </p:grpSp>
      <p:sp>
        <p:nvSpPr>
          <p:cNvPr id="17" name="Пятиугольник 16"/>
          <p:cNvSpPr/>
          <p:nvPr/>
        </p:nvSpPr>
        <p:spPr>
          <a:xfrm>
            <a:off x="450841" y="4739671"/>
            <a:ext cx="11827645" cy="87437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indent="-352425"/>
            <a:r>
              <a:rPr lang="ru-RU" sz="2000" b="1" dirty="0" smtClean="0">
                <a:solidFill>
                  <a:srgbClr val="494545"/>
                </a:solidFill>
              </a:rPr>
              <a:t>Дворец </a:t>
            </a:r>
            <a:r>
              <a:rPr lang="ru-RU" sz="2000" b="1" dirty="0">
                <a:solidFill>
                  <a:srgbClr val="494545"/>
                </a:solidFill>
              </a:rPr>
              <a:t>культуры </a:t>
            </a:r>
            <a:r>
              <a:rPr lang="ru-RU" sz="2000" b="1" dirty="0" smtClean="0">
                <a:solidFill>
                  <a:srgbClr val="494545"/>
                </a:solidFill>
              </a:rPr>
              <a:t>в селе </a:t>
            </a:r>
            <a:r>
              <a:rPr lang="ru-RU" sz="2000" b="1" dirty="0" err="1" smtClean="0">
                <a:solidFill>
                  <a:srgbClr val="494545"/>
                </a:solidFill>
              </a:rPr>
              <a:t>Паршиновка</a:t>
            </a:r>
            <a:r>
              <a:rPr lang="ru-RU" sz="2000" b="1" dirty="0" smtClean="0">
                <a:solidFill>
                  <a:srgbClr val="494545"/>
                </a:solidFill>
              </a:rPr>
              <a:t> </a:t>
            </a:r>
          </a:p>
          <a:p>
            <a:pPr marL="4391025" indent="-352425"/>
            <a:r>
              <a:rPr lang="ru-RU" sz="2000" b="1" dirty="0" err="1" smtClean="0">
                <a:solidFill>
                  <a:srgbClr val="494545"/>
                </a:solidFill>
              </a:rPr>
              <a:t>Добринского</a:t>
            </a:r>
            <a:r>
              <a:rPr lang="ru-RU" sz="2000" b="1" dirty="0" smtClean="0">
                <a:solidFill>
                  <a:srgbClr val="494545"/>
                </a:solidFill>
              </a:rPr>
              <a:t> муниципального района  </a:t>
            </a:r>
            <a:endParaRPr lang="ru-RU" sz="2000" b="1" dirty="0">
              <a:solidFill>
                <a:srgbClr val="494545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9587" y="4805987"/>
            <a:ext cx="3241446" cy="68291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 smtClean="0">
                <a:solidFill>
                  <a:srgbClr val="394659"/>
                </a:solidFill>
              </a:rPr>
              <a:t>2023 </a:t>
            </a:r>
            <a:r>
              <a:rPr lang="ru-RU" b="1" dirty="0">
                <a:solidFill>
                  <a:srgbClr val="394659"/>
                </a:solidFill>
              </a:rPr>
              <a:t>год  </a:t>
            </a:r>
            <a:r>
              <a:rPr lang="ru-RU" b="1" dirty="0" smtClean="0">
                <a:solidFill>
                  <a:srgbClr val="394659"/>
                </a:solidFill>
              </a:rPr>
              <a:t>  </a:t>
            </a:r>
            <a:endParaRPr lang="ru-RU" b="1" dirty="0">
              <a:solidFill>
                <a:srgbClr val="394659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64355" y="5614039"/>
            <a:ext cx="11827645" cy="902752"/>
            <a:chOff x="-28750" y="5693391"/>
            <a:chExt cx="11827646" cy="584302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-28750" y="5693391"/>
              <a:ext cx="11827646" cy="58430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Дворец культуры 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в селе Ленино </a:t>
              </a:r>
            </a:p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</a:t>
              </a:r>
              <a:r>
                <a:rPr lang="ru-RU" sz="2000" b="1" dirty="0" smtClean="0">
                  <a:solidFill>
                    <a:srgbClr val="494545"/>
                  </a:solidFill>
                </a:rPr>
                <a:t>Липецкого муниципального района  </a:t>
              </a:r>
              <a:endParaRPr lang="ru-RU" sz="2000" b="1" dirty="0">
                <a:solidFill>
                  <a:srgbClr val="494545"/>
                </a:solidFill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-28727" y="5756967"/>
              <a:ext cx="3241446" cy="4571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</a:t>
              </a:r>
              <a:r>
                <a:rPr lang="ru-RU" b="1" dirty="0">
                  <a:solidFill>
                    <a:srgbClr val="394659"/>
                  </a:solidFill>
                </a:rPr>
                <a:t>год  </a:t>
              </a:r>
              <a:r>
                <a:rPr lang="ru-RU" b="1" dirty="0" smtClean="0">
                  <a:solidFill>
                    <a:srgbClr val="394659"/>
                  </a:solidFill>
                </a:rPr>
                <a:t>  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9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799" y="-13794"/>
            <a:ext cx="1150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образования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/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2024 годы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1001869"/>
            <a:ext cx="12073687" cy="340138"/>
            <a:chOff x="0" y="1905589"/>
            <a:chExt cx="12167573" cy="466849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 smtClean="0">
                  <a:solidFill>
                    <a:srgbClr val="494545"/>
                  </a:solidFill>
                </a:rPr>
                <a:t>Школа на </a:t>
              </a:r>
              <a:r>
                <a:rPr lang="ru-RU" sz="1600" b="1" dirty="0">
                  <a:solidFill>
                    <a:srgbClr val="494545"/>
                  </a:solidFill>
                </a:rPr>
                <a:t>800 мест в г. Грязи </a:t>
              </a: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0" y="2726666"/>
            <a:ext cx="12073687" cy="539675"/>
            <a:chOff x="-61082" y="2618775"/>
            <a:chExt cx="12167573" cy="640161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-61082" y="2619913"/>
              <a:ext cx="12167573" cy="63902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 smtClean="0">
                  <a:solidFill>
                    <a:srgbClr val="474343"/>
                  </a:solidFill>
                </a:rPr>
                <a:t>Детский сад </a:t>
              </a:r>
              <a:r>
                <a:rPr lang="ru-RU" sz="1600" b="1" dirty="0">
                  <a:solidFill>
                    <a:srgbClr val="474343"/>
                  </a:solidFill>
                </a:rPr>
                <a:t>на 350 мест на территории</a:t>
              </a:r>
              <a:r>
                <a:rPr lang="ru-RU" sz="1600" b="1" dirty="0" smtClean="0">
                  <a:solidFill>
                    <a:srgbClr val="474343"/>
                  </a:solidFill>
                </a:rPr>
                <a:t>, ограниченной </a:t>
              </a:r>
              <a:r>
                <a:rPr lang="ru-RU" sz="1600" b="1" dirty="0">
                  <a:solidFill>
                    <a:srgbClr val="474343"/>
                  </a:solidFill>
                </a:rPr>
                <a:t>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</a:t>
              </a:r>
              <a:r>
                <a:rPr lang="ru-RU" sz="1600" b="1" dirty="0" smtClean="0">
                  <a:solidFill>
                    <a:srgbClr val="474343"/>
                  </a:solidFill>
                </a:rPr>
                <a:t>и Лебедянским </a:t>
              </a:r>
              <a:r>
                <a:rPr lang="ru-RU" sz="1600" b="1" dirty="0">
                  <a:solidFill>
                    <a:srgbClr val="474343"/>
                  </a:solidFill>
                </a:rPr>
                <a:t>шоссе в городе Липецке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14853" y="2618775"/>
              <a:ext cx="2073786" cy="63024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" y="5726473"/>
            <a:ext cx="12073685" cy="527941"/>
            <a:chOff x="-12214" y="4823891"/>
            <a:chExt cx="12167571" cy="881854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-12214" y="4823891"/>
              <a:ext cx="12167571" cy="881854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 lvl="0"/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Школа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на 1 500 </a:t>
              </a:r>
              <a:r>
                <a:rPr lang="ru-RU" sz="1600" b="1" dirty="0">
                  <a:solidFill>
                    <a:srgbClr val="474343"/>
                  </a:solidFill>
                </a:rPr>
                <a:t>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  <a:endParaRPr lang="ru-RU" sz="16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74247" y="4823893"/>
              <a:ext cx="2052731" cy="87329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2120" y="4442214"/>
            <a:ext cx="12097927" cy="352263"/>
            <a:chOff x="-61079" y="5165991"/>
            <a:chExt cx="12192002" cy="352263"/>
          </a:xfrm>
        </p:grpSpPr>
        <p:sp>
          <p:nvSpPr>
            <p:cNvPr id="23" name="Пятиугольник 22"/>
            <p:cNvSpPr/>
            <p:nvPr/>
          </p:nvSpPr>
          <p:spPr>
            <a:xfrm>
              <a:off x="-61079" y="5165991"/>
              <a:ext cx="12192002" cy="35226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marL="3933825" indent="-1420813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Школа на 1500 мест в г. Липецк,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мкрн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. Университетский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127048" y="5169828"/>
              <a:ext cx="2073786" cy="34458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" y="2283145"/>
            <a:ext cx="12073685" cy="356567"/>
            <a:chOff x="12220" y="4935373"/>
            <a:chExt cx="12167571" cy="459440"/>
          </a:xfrm>
        </p:grpSpPr>
        <p:sp>
          <p:nvSpPr>
            <p:cNvPr id="17" name="Пятиугольник 16"/>
            <p:cNvSpPr/>
            <p:nvPr/>
          </p:nvSpPr>
          <p:spPr>
            <a:xfrm>
              <a:off x="12220" y="4935373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Детский сад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на 240 мест в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-н "Университетский" в городе Липецке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23109" y="4945260"/>
              <a:ext cx="2052731" cy="44955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8182" y="5320648"/>
            <a:ext cx="12037322" cy="318871"/>
            <a:chOff x="36650" y="4365883"/>
            <a:chExt cx="12167573" cy="629198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474343"/>
                  </a:solidFill>
                </a:rPr>
                <a:t>Школа на 1224 места в г. </a:t>
              </a:r>
              <a:r>
                <a:rPr lang="ru-RU" sz="1600" b="1" dirty="0" smtClean="0">
                  <a:solidFill>
                    <a:srgbClr val="474343"/>
                  </a:solidFill>
                </a:rPr>
                <a:t>Лебедянь</a:t>
              </a:r>
              <a:endParaRPr lang="ru-RU" sz="1600" b="1" dirty="0">
                <a:solidFill>
                  <a:srgbClr val="474343"/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" y="3353295"/>
            <a:ext cx="12073685" cy="372895"/>
            <a:chOff x="-82539" y="5006017"/>
            <a:chExt cx="12167571" cy="459446"/>
          </a:xfrm>
        </p:grpSpPr>
        <p:sp>
          <p:nvSpPr>
            <p:cNvPr id="36" name="Пятиугольник 35"/>
            <p:cNvSpPr/>
            <p:nvPr/>
          </p:nvSpPr>
          <p:spPr>
            <a:xfrm>
              <a:off x="-82539" y="5006021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Корпус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к лицею №3 им.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К.А</a:t>
              </a:r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. Москаленко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по ул. Ушинского, 14 в городе </a:t>
              </a:r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Липецке</a:t>
              </a:r>
              <a:endParaRPr lang="ru-RU" sz="16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93395" y="5006017"/>
              <a:ext cx="2073786" cy="4594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" y="3813144"/>
            <a:ext cx="12073685" cy="542116"/>
            <a:chOff x="-94755" y="4992146"/>
            <a:chExt cx="12167571" cy="463082"/>
          </a:xfrm>
        </p:grpSpPr>
        <p:sp>
          <p:nvSpPr>
            <p:cNvPr id="39" name="Пятиугольник 38"/>
            <p:cNvSpPr/>
            <p:nvPr/>
          </p:nvSpPr>
          <p:spPr>
            <a:xfrm>
              <a:off x="-94755" y="4992146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 smtClean="0">
                  <a:solidFill>
                    <a:srgbClr val="494545"/>
                  </a:solidFill>
                  <a:cs typeface="Arial" pitchFamily="34" charset="0"/>
                </a:rPr>
                <a:t>Детский сад 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с начальной школой на 68 мест в рамках комплексного развития территории микрорайона "Северо-Восточный" городского поселения г. Усмань Липецкой области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81179" y="4996419"/>
              <a:ext cx="2073786" cy="45880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2023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0" y="1428961"/>
            <a:ext cx="12073687" cy="340138"/>
            <a:chOff x="0" y="1905589"/>
            <a:chExt cx="12167573" cy="466849"/>
          </a:xfrm>
        </p:grpSpPr>
        <p:sp>
          <p:nvSpPr>
            <p:cNvPr id="30" name="Пятиугольник 29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Детский сад на 99 мест с. Доброе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0" y="1856053"/>
            <a:ext cx="12073687" cy="340138"/>
            <a:chOff x="0" y="1905589"/>
            <a:chExt cx="12167573" cy="466849"/>
          </a:xfrm>
        </p:grpSpPr>
        <p:sp>
          <p:nvSpPr>
            <p:cNvPr id="42" name="Пятиугольник 41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Школа с переходом на 500 мест г. Лебедянь</a:t>
              </a: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-12120" y="4881431"/>
            <a:ext cx="12097927" cy="352263"/>
            <a:chOff x="-61079" y="5165991"/>
            <a:chExt cx="12192002" cy="352263"/>
          </a:xfrm>
        </p:grpSpPr>
        <p:sp>
          <p:nvSpPr>
            <p:cNvPr id="45" name="Пятиугольник 44"/>
            <p:cNvSpPr/>
            <p:nvPr/>
          </p:nvSpPr>
          <p:spPr>
            <a:xfrm>
              <a:off x="-61079" y="5165991"/>
              <a:ext cx="12192002" cy="35226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Детский сад на 40 мест в с. Борисовка</a:t>
              </a:r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127048" y="5169828"/>
              <a:ext cx="2073786" cy="34458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8182" y="6341373"/>
            <a:ext cx="12037322" cy="318871"/>
            <a:chOff x="36650" y="4365883"/>
            <a:chExt cx="12167573" cy="62919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3988"/>
              <a:r>
                <a:rPr lang="ru-RU" sz="1600" b="1" dirty="0">
                  <a:solidFill>
                    <a:srgbClr val="534F4F"/>
                  </a:solidFill>
                </a:rPr>
                <a:t>Детский сад на 260 мест в с. </a:t>
              </a:r>
              <a:r>
                <a:rPr lang="ru-RU" sz="1600" b="1" dirty="0" err="1">
                  <a:solidFill>
                    <a:srgbClr val="534F4F"/>
                  </a:solidFill>
                </a:rPr>
                <a:t>Косыревка</a:t>
              </a:r>
              <a:endParaRPr lang="ru-RU" sz="1600" b="1" dirty="0">
                <a:solidFill>
                  <a:srgbClr val="534F4F"/>
                </a:solidFill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год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pic>
        <p:nvPicPr>
          <p:cNvPr id="2" name="Picture 2" descr="https://static.tildacdn.com/tild3733-6139-4334-b035-656538386633/9388a728bf50ec53730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11" y="358571"/>
            <a:ext cx="2884692" cy="19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>
            <a:graphicFrameLocks/>
          </p:cNvGraphicFramePr>
          <p:nvPr>
            <p:extLst/>
          </p:nvPr>
        </p:nvGraphicFramePr>
        <p:xfrm>
          <a:off x="744680" y="1521967"/>
          <a:ext cx="7164945" cy="486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2"/>
          <p:cNvSpPr txBox="1">
            <a:spLocks/>
          </p:cNvSpPr>
          <p:nvPr/>
        </p:nvSpPr>
        <p:spPr>
          <a:xfrm>
            <a:off x="581024" y="1"/>
            <a:ext cx="11610975" cy="8763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Переселение граждан из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аварийного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жилищного </a:t>
            </a: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фонда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2022 </a:t>
            </a: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1967"/>
            <a:ext cx="1924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Средства</a:t>
            </a:r>
          </a:p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областного</a:t>
            </a:r>
          </a:p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бюджета</a:t>
            </a:r>
            <a:endParaRPr lang="ru-RU" sz="2200" b="1" dirty="0">
              <a:solidFill>
                <a:srgbClr val="534F4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5885" y="4146972"/>
            <a:ext cx="333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Средства</a:t>
            </a:r>
          </a:p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Фонда </a:t>
            </a:r>
            <a:r>
              <a:rPr lang="ru-RU" sz="22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содействия реформированию ЖКХ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096000" y="5237261"/>
            <a:ext cx="3930565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95275" y="2720458"/>
            <a:ext cx="2047875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828764" y="2790838"/>
            <a:ext cx="133594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262,7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млн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руб.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86214" y="3588014"/>
            <a:ext cx="133594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449,1</a:t>
            </a:r>
          </a:p>
          <a:p>
            <a:pPr lvl="0"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млн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62843" y="2558533"/>
            <a:ext cx="36100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В результате </a:t>
            </a:r>
            <a:r>
              <a:rPr lang="ru-RU" sz="24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планируется</a:t>
            </a:r>
          </a:p>
          <a:p>
            <a:pPr algn="ctr"/>
            <a:r>
              <a:rPr lang="ru-RU" sz="24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переселение 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865 человек</a:t>
            </a:r>
            <a:endParaRPr lang="ru-RU" sz="2400" b="1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953" y="930728"/>
            <a:ext cx="1627805" cy="162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147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341" y="-13796"/>
            <a:ext cx="1159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Меры поддержки по завершению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проблемных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объектов долевого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строительства 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2022 году 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769129" y="5137537"/>
            <a:ext cx="4619624" cy="1553993"/>
            <a:chOff x="3906308" y="4052509"/>
            <a:chExt cx="3442757" cy="1681307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3906308" y="4052509"/>
              <a:ext cx="3442757" cy="168130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endParaRPr lang="ru-RU" sz="2000" b="1" dirty="0">
                <a:solidFill>
                  <a:srgbClr val="474343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4074053" y="4180834"/>
              <a:ext cx="3107267" cy="140167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r>
                <a:rPr lang="ru-RU" sz="2000" dirty="0" err="1">
                  <a:solidFill>
                    <a:srgbClr val="534F4F"/>
                  </a:solidFill>
                </a:rPr>
                <a:t>мкр</a:t>
              </a:r>
              <a:r>
                <a:rPr lang="ru-RU" sz="2000" dirty="0">
                  <a:solidFill>
                    <a:srgbClr val="534F4F"/>
                  </a:solidFill>
                </a:rPr>
                <a:t>. «Елецкий» дома: </a:t>
              </a:r>
              <a:r>
                <a:rPr lang="en-US" sz="2000" dirty="0">
                  <a:solidFill>
                    <a:srgbClr val="534F4F"/>
                  </a:solidFill>
                </a:rPr>
                <a:t>III-1, </a:t>
              </a:r>
              <a:r>
                <a:rPr lang="en-US" sz="2000" dirty="0" smtClean="0">
                  <a:solidFill>
                    <a:srgbClr val="534F4F"/>
                  </a:solidFill>
                </a:rPr>
                <a:t>II-19 </a:t>
              </a:r>
              <a:r>
                <a:rPr lang="ru-RU" sz="2000" dirty="0" smtClean="0">
                  <a:solidFill>
                    <a:srgbClr val="534F4F"/>
                  </a:solidFill>
                </a:rPr>
                <a:t> Советский округ г. Липецка</a:t>
              </a:r>
              <a:endParaRPr lang="ru-RU" sz="2000" dirty="0">
                <a:solidFill>
                  <a:srgbClr val="534F4F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260" y="2604734"/>
            <a:ext cx="2972891" cy="297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556810" y="1033012"/>
            <a:ext cx="7044265" cy="1571722"/>
            <a:chOff x="304800" y="1116155"/>
            <a:chExt cx="7044265" cy="157172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304800" y="1116155"/>
              <a:ext cx="7044265" cy="157172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endParaRPr lang="ru-RU" sz="1200" b="1" dirty="0">
                <a:solidFill>
                  <a:srgbClr val="474343"/>
                </a:solidFill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456406" y="1278847"/>
              <a:ext cx="6741052" cy="12463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r>
                <a:rPr lang="ru-RU" sz="2000" b="1" dirty="0">
                  <a:solidFill>
                    <a:srgbClr val="534F4F"/>
                  </a:solidFill>
                </a:rPr>
                <a:t>Субсидии застройщикам на возмещение затрат </a:t>
              </a:r>
              <a:r>
                <a:rPr lang="ru-RU" sz="2000" b="1" dirty="0" smtClean="0">
                  <a:solidFill>
                    <a:srgbClr val="534F4F"/>
                  </a:solidFill>
                </a:rPr>
                <a:t>на благоустройство </a:t>
              </a:r>
              <a:r>
                <a:rPr lang="ru-RU" sz="2000" b="1" dirty="0">
                  <a:solidFill>
                    <a:srgbClr val="534F4F"/>
                  </a:solidFill>
                </a:rPr>
                <a:t>дворовых </a:t>
              </a:r>
              <a:r>
                <a:rPr lang="ru-RU" sz="2000" b="1" dirty="0" smtClean="0">
                  <a:solidFill>
                    <a:srgbClr val="534F4F"/>
                  </a:solidFill>
                </a:rPr>
                <a:t>территорий проблемных </a:t>
              </a:r>
              <a:r>
                <a:rPr lang="ru-RU" sz="2000" b="1" dirty="0">
                  <a:solidFill>
                    <a:srgbClr val="534F4F"/>
                  </a:solidFill>
                </a:rPr>
                <a:t>объектов долевого строительства 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121132" y="2647181"/>
            <a:ext cx="1915620" cy="1983960"/>
            <a:chOff x="4761665" y="2026440"/>
            <a:chExt cx="1467460" cy="1451149"/>
          </a:xfrm>
        </p:grpSpPr>
        <p:sp>
          <p:nvSpPr>
            <p:cNvPr id="50" name="Овал 49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13908" y="2181859"/>
              <a:ext cx="1162974" cy="1140312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062041" y="2340574"/>
              <a:ext cx="866709" cy="754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u="sng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 </a:t>
              </a:r>
              <a:r>
                <a:rPr lang="ru-RU" sz="2000" b="1" u="sng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год</a:t>
              </a:r>
            </a:p>
            <a:p>
              <a:pPr algn="ctr"/>
              <a:endParaRPr lang="ru-RU" sz="5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50,0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млн. руб.</a:t>
              </a:r>
            </a:p>
          </p:txBody>
        </p:sp>
      </p:grpSp>
      <p:sp>
        <p:nvSpPr>
          <p:cNvPr id="57" name="Стрелка вниз 56"/>
          <p:cNvSpPr/>
          <p:nvPr/>
        </p:nvSpPr>
        <p:spPr>
          <a:xfrm>
            <a:off x="4829404" y="4631141"/>
            <a:ext cx="499075" cy="549445"/>
          </a:xfrm>
          <a:prstGeom prst="downArrow">
            <a:avLst/>
          </a:prstGeom>
          <a:gradFill>
            <a:gsLst>
              <a:gs pos="0">
                <a:schemeClr val="accent3">
                  <a:lumMod val="50000"/>
                  <a:alpha val="22000"/>
                </a:schemeClr>
              </a:gs>
              <a:gs pos="47000">
                <a:schemeClr val="accent3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2659002" y="1474626"/>
            <a:ext cx="6179893" cy="4708545"/>
            <a:chOff x="2588086" y="1583348"/>
            <a:chExt cx="6179893" cy="4708545"/>
          </a:xfrm>
        </p:grpSpPr>
        <p:graphicFrame>
          <p:nvGraphicFramePr>
            <p:cNvPr id="23" name="Диаграмма 22"/>
            <p:cNvGraphicFramePr>
              <a:graphicFrameLocks/>
            </p:cNvGraphicFramePr>
            <p:nvPr>
              <p:extLst/>
            </p:nvPr>
          </p:nvGraphicFramePr>
          <p:xfrm>
            <a:off x="2588086" y="1583348"/>
            <a:ext cx="6179893" cy="47085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3212520" y="3215836"/>
              <a:ext cx="133594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0</a:t>
              </a:r>
              <a:r>
                <a:rPr lang="ru-RU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,</a:t>
              </a:r>
              <a:r>
                <a:rPr lang="en-US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</a:t>
              </a:r>
              <a:endPara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</a:t>
              </a:r>
              <a:r>
                <a:rPr 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 руб</a:t>
              </a:r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33284" y="2956670"/>
              <a:ext cx="133594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880,0</a:t>
              </a:r>
            </a:p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</a:t>
              </a:r>
              <a:r>
                <a:rPr 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 руб</a:t>
              </a:r>
              <a:r>
                <a:rPr lang="ru-RU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" name="Заголовок 2"/>
          <p:cNvSpPr txBox="1">
            <a:spLocks/>
          </p:cNvSpPr>
          <p:nvPr/>
        </p:nvSpPr>
        <p:spPr>
          <a:xfrm>
            <a:off x="638173" y="108695"/>
            <a:ext cx="11553825" cy="8763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Благоустройство территорий муниципальных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3000" b="1" dirty="0" smtClean="0">
                <a:solidFill>
                  <a:srgbClr val="494545"/>
                </a:solidFill>
                <a:latin typeface="+mn-lt"/>
                <a:cs typeface="Times New Roman" pitchFamily="18" charset="0"/>
              </a:rPr>
              <a:t>образований в 2022 году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1474626"/>
            <a:ext cx="3710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«Комплексное развитие сельских территорий  Липецкой области»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3321" y="1213071"/>
            <a:ext cx="242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Областной бюджет </a:t>
            </a:r>
          </a:p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475,5 млн. руб.</a:t>
            </a:r>
            <a:endParaRPr lang="ru-RU" sz="2000" b="1" dirty="0">
              <a:solidFill>
                <a:srgbClr val="534F4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19202" y="1782403"/>
            <a:ext cx="279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Федеральный бюджет</a:t>
            </a:r>
          </a:p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404,5 млн. руб.</a:t>
            </a:r>
            <a:endParaRPr lang="ru-RU" sz="2000" b="1" dirty="0">
              <a:solidFill>
                <a:srgbClr val="534F4F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>
            <a:stCxn id="9" idx="2"/>
          </p:cNvCxnSpPr>
          <p:nvPr/>
        </p:nvCxnSpPr>
        <p:spPr>
          <a:xfrm flipH="1">
            <a:off x="7528958" y="1920957"/>
            <a:ext cx="777444" cy="8644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10" idx="1"/>
          </p:cNvCxnSpPr>
          <p:nvPr/>
        </p:nvCxnSpPr>
        <p:spPr>
          <a:xfrm flipH="1">
            <a:off x="7528958" y="2136346"/>
            <a:ext cx="1790244" cy="64910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31562" y="3484193"/>
            <a:ext cx="3485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«Формирование современной  городской среды в Липецкой области»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398894" y="4807632"/>
            <a:ext cx="448116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588086" y="4602208"/>
            <a:ext cx="112506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68945" y="2859971"/>
            <a:ext cx="3441366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729" y="4353204"/>
            <a:ext cx="242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Областной бюджет </a:t>
            </a:r>
          </a:p>
          <a:p>
            <a:pPr algn="ctr"/>
            <a:r>
              <a:rPr lang="ru-RU" sz="2000" b="1" dirty="0" smtClean="0">
                <a:solidFill>
                  <a:srgbClr val="534F4F"/>
                </a:solidFill>
                <a:latin typeface="+mn-lt"/>
                <a:cs typeface="Times New Roman" pitchFamily="18" charset="0"/>
              </a:rPr>
              <a:t>0,5 млн. руб.</a:t>
            </a:r>
            <a:endParaRPr lang="ru-RU" sz="2000" b="1" dirty="0">
              <a:solidFill>
                <a:srgbClr val="534F4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0" y="4941767"/>
            <a:ext cx="1702671" cy="17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1047750"/>
            <a:ext cx="11863387" cy="57086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214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дорожного фонда области на 2022-2024 годы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659482"/>
              </p:ext>
            </p:extLst>
          </p:nvPr>
        </p:nvGraphicFramePr>
        <p:xfrm>
          <a:off x="358267" y="1184077"/>
          <a:ext cx="11486600" cy="5394720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 smtClean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8 143,57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391,78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600,00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490,59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6 698,78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6 861,97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1 330,00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370</a:t>
                      </a:r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,00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1 415,00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322,98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323,00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323,03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8 143,57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8 391,78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baseline="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600,00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485,32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868,85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768,19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132,35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267,22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623,83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627,22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990,13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890,13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373,86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651,75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 632,03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</a:t>
                      </a:r>
                      <a:r>
                        <a:rPr lang="ru-RU" sz="1400" dirty="0" err="1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фотовидеофиксации</a:t>
                      </a:r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нарушений ПДД 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144,00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216,00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267,44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119,11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119,11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119,11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Приобретение дорожно-строительной техники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Выполнение научно-исследовательских и опытно-конструкторских работ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55,00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494545"/>
                </a:solidFill>
                <a:latin typeface="+mn-lt"/>
              </a:rPr>
              <a:t>млн. руб.</a:t>
            </a:r>
            <a:endParaRPr lang="ru-RU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741457" y="56529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8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720" y="76200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бюджета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на 2022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и на плановый период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25929"/>
              </p:ext>
            </p:extLst>
          </p:nvPr>
        </p:nvGraphicFramePr>
        <p:xfrm>
          <a:off x="4591082" y="2501866"/>
          <a:ext cx="6974682" cy="7594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/>
                <a:gridCol w="2324894"/>
                <a:gridCol w="2324894"/>
              </a:tblGrid>
              <a:tr h="759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7 183,5</a:t>
                      </a:r>
                      <a:endParaRPr lang="ru-RU" sz="24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5 589,4</a:t>
                      </a:r>
                      <a:endParaRPr lang="ru-RU" sz="24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9 744,7</a:t>
                      </a:r>
                      <a:endParaRPr lang="ru-RU" sz="24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25" name="Группа 24"/>
          <p:cNvGrpSpPr/>
          <p:nvPr/>
        </p:nvGrpSpPr>
        <p:grpSpPr>
          <a:xfrm>
            <a:off x="5044420" y="1057522"/>
            <a:ext cx="1382686" cy="1387410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7351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370273" y="1057520"/>
            <a:ext cx="1382686" cy="1387410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67350" y="2519607"/>
              <a:ext cx="856087" cy="4828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696725" y="1057521"/>
            <a:ext cx="1382686" cy="1387410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67642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024425"/>
              </p:ext>
            </p:extLst>
          </p:nvPr>
        </p:nvGraphicFramePr>
        <p:xfrm>
          <a:off x="4593431" y="3540899"/>
          <a:ext cx="6974682" cy="3024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/>
                <a:gridCol w="2324894"/>
                <a:gridCol w="2324894"/>
              </a:tblGrid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-1 300,0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-1 300,0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4 400,0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-304,4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-304,4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-304,4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8 545,7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6 951,5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5 406,8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" y="1366503"/>
            <a:ext cx="449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534F4F"/>
                </a:solidFill>
                <a:latin typeface="+mn-lt"/>
              </a:rPr>
              <a:t>Источники финансирования дефицита областного бюджета</a:t>
            </a:r>
            <a:endParaRPr lang="ru-RU" sz="2200" b="1" dirty="0">
              <a:solidFill>
                <a:srgbClr val="534F4F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" y="2565758"/>
            <a:ext cx="4505357" cy="665122"/>
            <a:chOff x="-9555" y="2708694"/>
            <a:chExt cx="4505357" cy="767751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14876" y="2708694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rgbClr val="534F4F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9555" y="2892514"/>
              <a:ext cx="425776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534F4F"/>
                  </a:solidFill>
                  <a:latin typeface="+mn-lt"/>
                </a:rPr>
                <a:t>ВСЕГО</a:t>
              </a:r>
              <a:endParaRPr lang="ru-RU" sz="2000" b="1" dirty="0">
                <a:solidFill>
                  <a:srgbClr val="534F4F"/>
                </a:solidFill>
                <a:latin typeface="+mn-lt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2043" y="3595252"/>
            <a:ext cx="4480926" cy="633591"/>
            <a:chOff x="-9556" y="3903920"/>
            <a:chExt cx="4480926" cy="787964"/>
          </a:xfrm>
        </p:grpSpPr>
        <p:sp>
          <p:nvSpPr>
            <p:cNvPr id="49" name="Пятиугольник 48"/>
            <p:cNvSpPr/>
            <p:nvPr/>
          </p:nvSpPr>
          <p:spPr>
            <a:xfrm>
              <a:off x="-9556" y="3903920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" y="3964630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Кредиты кредитных организаций и государственные ценные бумаги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534F4F"/>
                </a:solidFill>
                <a:latin typeface="+mn-lt"/>
              </a:rPr>
              <a:t>млн. руб.</a:t>
            </a:r>
            <a:endParaRPr lang="ru-RU" b="1" dirty="0">
              <a:solidFill>
                <a:srgbClr val="534F4F"/>
              </a:solidFill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605" y="4364345"/>
            <a:ext cx="4495802" cy="633591"/>
            <a:chOff x="0" y="4741024"/>
            <a:chExt cx="4495802" cy="787964"/>
          </a:xfrm>
        </p:grpSpPr>
        <p:sp>
          <p:nvSpPr>
            <p:cNvPr id="50" name="Пятиугольник 49"/>
            <p:cNvSpPr/>
            <p:nvPr/>
          </p:nvSpPr>
          <p:spPr>
            <a:xfrm>
              <a:off x="14876" y="4741024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0" y="4801734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Бюджетные кредиты </a:t>
              </a:r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из</a:t>
              </a:r>
            </a:p>
            <a:p>
              <a:pPr algn="ctr"/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 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федерального бюджета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827" y="5902530"/>
            <a:ext cx="4505359" cy="633591"/>
            <a:chOff x="-9557" y="5637158"/>
            <a:chExt cx="4505359" cy="787964"/>
          </a:xfrm>
        </p:grpSpPr>
        <p:sp>
          <p:nvSpPr>
            <p:cNvPr id="51" name="Пятиугольник 50"/>
            <p:cNvSpPr/>
            <p:nvPr/>
          </p:nvSpPr>
          <p:spPr>
            <a:xfrm>
              <a:off x="14876" y="5637158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9557" y="5697868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Остатки средств на </a:t>
              </a:r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счете</a:t>
              </a:r>
            </a:p>
            <a:p>
              <a:pPr algn="ctr"/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бюджета на 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начало года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9827" y="5133438"/>
            <a:ext cx="4505359" cy="633591"/>
            <a:chOff x="-9557" y="5637158"/>
            <a:chExt cx="4505359" cy="787964"/>
          </a:xfrm>
        </p:grpSpPr>
        <p:sp>
          <p:nvSpPr>
            <p:cNvPr id="40" name="Пятиугольник 39"/>
            <p:cNvSpPr/>
            <p:nvPr/>
          </p:nvSpPr>
          <p:spPr>
            <a:xfrm>
              <a:off x="14876" y="5637158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9557" y="5697868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Исполнение </a:t>
              </a:r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государственных</a:t>
              </a:r>
            </a:p>
            <a:p>
              <a:pPr algn="ctr"/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гарантий  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субъектов </a:t>
              </a:r>
              <a:r>
                <a:rPr lang="ru-RU" sz="1600" b="1" dirty="0" smtClean="0">
                  <a:solidFill>
                    <a:srgbClr val="534F4F"/>
                  </a:solidFill>
                  <a:latin typeface="+mn-lt"/>
                </a:rPr>
                <a:t> РФ</a:t>
              </a:r>
              <a:endParaRPr lang="ru-RU" sz="1600" b="1" dirty="0">
                <a:solidFill>
                  <a:srgbClr val="534F4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8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 smtClean="0">
                <a:solidFill>
                  <a:srgbClr val="494545"/>
                </a:solidFill>
                <a:latin typeface="+mn-lt"/>
              </a:rPr>
            </a:b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на 2022 год и на плановый период 2023-2024 годов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</a:t>
              </a:r>
              <a:r>
                <a:rPr lang="ru-RU" sz="2000" b="1" dirty="0" smtClean="0">
                  <a:solidFill>
                    <a:srgbClr val="534F4F"/>
                  </a:solidFill>
                </a:rPr>
                <a:t>долга субъекта </a:t>
              </a:r>
              <a:r>
                <a:rPr lang="ru-RU" sz="2000" b="1" dirty="0">
                  <a:solidFill>
                    <a:srgbClr val="534F4F"/>
                  </a:solidFill>
                </a:rPr>
                <a:t>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 smtClean="0">
                  <a:solidFill>
                    <a:srgbClr val="534F4F"/>
                  </a:solidFill>
                  <a:latin typeface="+mn-lt"/>
                </a:rPr>
                <a:t>представляет собой расчетный </a:t>
              </a:r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показатель по состоянию на 1 января года, следующего за очередным финансовым </a:t>
              </a:r>
              <a:r>
                <a:rPr lang="ru-RU" sz="1600" dirty="0" smtClean="0">
                  <a:solidFill>
                    <a:srgbClr val="534F4F"/>
                  </a:solidFill>
                  <a:latin typeface="+mn-lt"/>
                </a:rPr>
                <a:t>годом, с учетом ограничений, установленных Бюджетным кодексом Российской Федерации, с </a:t>
              </a:r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указанием в том числе верхнего предела долга по государственным гарантиям субъекта Российской </a:t>
              </a:r>
              <a:r>
                <a:rPr lang="ru-RU" sz="1600" dirty="0" smtClean="0">
                  <a:solidFill>
                    <a:srgbClr val="534F4F"/>
                  </a:solidFill>
                  <a:latin typeface="+mn-lt"/>
                </a:rPr>
                <a:t>Федерации</a:t>
              </a:r>
              <a:endParaRPr lang="ru-RU" sz="1600" dirty="0">
                <a:solidFill>
                  <a:srgbClr val="534F4F"/>
                </a:solidFill>
                <a:latin typeface="+mn-lt"/>
              </a:endParaRP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083273"/>
              </p:ext>
            </p:extLst>
          </p:nvPr>
        </p:nvGraphicFramePr>
        <p:xfrm>
          <a:off x="0" y="3005988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субъекта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37790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19875</TotalTime>
  <Words>13012</Words>
  <Application>Microsoft Office PowerPoint</Application>
  <PresentationFormat>Произвольный</PresentationFormat>
  <Paragraphs>3377</Paragraphs>
  <Slides>102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102</vt:i4>
      </vt:variant>
    </vt:vector>
  </HeadingPairs>
  <TitlesOfParts>
    <vt:vector size="115" baseType="lpstr">
      <vt:lpstr>Arial</vt:lpstr>
      <vt:lpstr>Wingdings 2</vt:lpstr>
      <vt:lpstr>Roboto Black</vt:lpstr>
      <vt:lpstr>Times New Roman</vt:lpstr>
      <vt:lpstr>Wingdings</vt:lpstr>
      <vt:lpstr>Cambria Math</vt:lpstr>
      <vt:lpstr>Calibri</vt:lpstr>
      <vt:lpstr>Arial Cyr</vt:lpstr>
      <vt:lpstr>Andalus</vt:lpstr>
      <vt:lpstr>Gotham Pro</vt:lpstr>
      <vt:lpstr>Inter Extra Bold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по  национальным  проектам на 2022 – 2024 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2022 год и на плановый период 2023-2024 годов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Бойко Анна</cp:lastModifiedBy>
  <cp:revision>1359</cp:revision>
  <cp:lastPrinted>2021-11-12T13:59:27Z</cp:lastPrinted>
  <dcterms:created xsi:type="dcterms:W3CDTF">2018-01-21T18:20:29Z</dcterms:created>
  <dcterms:modified xsi:type="dcterms:W3CDTF">2022-02-15T11:10:47Z</dcterms:modified>
</cp:coreProperties>
</file>