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8.xml" ContentType="application/vnd.openxmlformats-officedocument.drawingml.chart+xml"/>
  <Override PartName="/ppt/drawings/drawing3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9.xml" ContentType="application/vnd.openxmlformats-officedocument.drawingml.chart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104"/>
  </p:notesMasterIdLst>
  <p:handoutMasterIdLst>
    <p:handoutMasterId r:id="rId105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290" r:id="rId9"/>
    <p:sldId id="1289" r:id="rId10"/>
    <p:sldId id="757" r:id="rId11"/>
    <p:sldId id="1291" r:id="rId12"/>
    <p:sldId id="1292" r:id="rId13"/>
    <p:sldId id="1361" r:id="rId14"/>
    <p:sldId id="1362" r:id="rId15"/>
    <p:sldId id="1363" r:id="rId16"/>
    <p:sldId id="1364" r:id="rId17"/>
    <p:sldId id="1316" r:id="rId18"/>
    <p:sldId id="1317" r:id="rId19"/>
    <p:sldId id="903" r:id="rId20"/>
    <p:sldId id="1129" r:id="rId21"/>
    <p:sldId id="768" r:id="rId22"/>
    <p:sldId id="1141" r:id="rId23"/>
    <p:sldId id="1142" r:id="rId24"/>
    <p:sldId id="1143" r:id="rId25"/>
    <p:sldId id="1144" r:id="rId26"/>
    <p:sldId id="1293" r:id="rId27"/>
    <p:sldId id="1294" r:id="rId28"/>
    <p:sldId id="1295" r:id="rId29"/>
    <p:sldId id="1146" r:id="rId30"/>
    <p:sldId id="1145" r:id="rId31"/>
    <p:sldId id="1061" r:id="rId32"/>
    <p:sldId id="787" r:id="rId33"/>
    <p:sldId id="1210" r:id="rId34"/>
    <p:sldId id="1057" r:id="rId35"/>
    <p:sldId id="1211" r:id="rId36"/>
    <p:sldId id="1058" r:id="rId37"/>
    <p:sldId id="1212" r:id="rId38"/>
    <p:sldId id="1059" r:id="rId39"/>
    <p:sldId id="1060" r:id="rId40"/>
    <p:sldId id="1213" r:id="rId41"/>
    <p:sldId id="1009" r:id="rId42"/>
    <p:sldId id="950" r:id="rId43"/>
    <p:sldId id="1331" r:id="rId44"/>
    <p:sldId id="1305" r:id="rId45"/>
    <p:sldId id="1306" r:id="rId46"/>
    <p:sldId id="1335" r:id="rId47"/>
    <p:sldId id="1336" r:id="rId48"/>
    <p:sldId id="1337" r:id="rId49"/>
    <p:sldId id="1338" r:id="rId50"/>
    <p:sldId id="1332" r:id="rId51"/>
    <p:sldId id="1333" r:id="rId52"/>
    <p:sldId id="1326" r:id="rId53"/>
    <p:sldId id="1327" r:id="rId54"/>
    <p:sldId id="1334" r:id="rId55"/>
    <p:sldId id="1318" r:id="rId56"/>
    <p:sldId id="1319" r:id="rId57"/>
    <p:sldId id="1339" r:id="rId58"/>
    <p:sldId id="1340" r:id="rId59"/>
    <p:sldId id="1341" r:id="rId60"/>
    <p:sldId id="1312" r:id="rId61"/>
    <p:sldId id="1288" r:id="rId62"/>
    <p:sldId id="1287" r:id="rId63"/>
    <p:sldId id="1297" r:id="rId64"/>
    <p:sldId id="1298" r:id="rId65"/>
    <p:sldId id="1315" r:id="rId66"/>
    <p:sldId id="1342" r:id="rId67"/>
    <p:sldId id="1313" r:id="rId68"/>
    <p:sldId id="976" r:id="rId69"/>
    <p:sldId id="1356" r:id="rId70"/>
    <p:sldId id="1320" r:id="rId71"/>
    <p:sldId id="1321" r:id="rId72"/>
    <p:sldId id="1350" r:id="rId73"/>
    <p:sldId id="1351" r:id="rId74"/>
    <p:sldId id="1352" r:id="rId75"/>
    <p:sldId id="1353" r:id="rId76"/>
    <p:sldId id="1354" r:id="rId77"/>
    <p:sldId id="1355" r:id="rId78"/>
    <p:sldId id="1343" r:id="rId79"/>
    <p:sldId id="1344" r:id="rId80"/>
    <p:sldId id="1345" r:id="rId81"/>
    <p:sldId id="1346" r:id="rId82"/>
    <p:sldId id="1347" r:id="rId83"/>
    <p:sldId id="1348" r:id="rId84"/>
    <p:sldId id="1349" r:id="rId85"/>
    <p:sldId id="1299" r:id="rId86"/>
    <p:sldId id="1300" r:id="rId87"/>
    <p:sldId id="1284" r:id="rId88"/>
    <p:sldId id="1307" r:id="rId89"/>
    <p:sldId id="1308" r:id="rId90"/>
    <p:sldId id="1309" r:id="rId91"/>
    <p:sldId id="1310" r:id="rId92"/>
    <p:sldId id="1311" r:id="rId93"/>
    <p:sldId id="1301" r:id="rId94"/>
    <p:sldId id="1302" r:id="rId95"/>
    <p:sldId id="1303" r:id="rId96"/>
    <p:sldId id="1304" r:id="rId97"/>
    <p:sldId id="1314" r:id="rId98"/>
    <p:sldId id="1322" r:id="rId99"/>
    <p:sldId id="1323" r:id="rId100"/>
    <p:sldId id="1324" r:id="rId101"/>
    <p:sldId id="1325" r:id="rId102"/>
    <p:sldId id="781" r:id="rId103"/>
  </p:sldIdLst>
  <p:sldSz cx="12192000" cy="6858000"/>
  <p:notesSz cx="6808788" cy="9940925"/>
  <p:embeddedFontLst>
    <p:embeddedFont>
      <p:font typeface="Calibri" panose="020F0502020204030204" pitchFamily="34" charset="0"/>
      <p:regular r:id="rId106"/>
      <p:bold r:id="rId107"/>
      <p:italic r:id="rId108"/>
      <p:boldItalic r:id="rId109"/>
    </p:embeddedFont>
    <p:embeddedFont>
      <p:font typeface="Cambria Math" panose="02040503050406030204" pitchFamily="18" charset="0"/>
      <p:regular r:id="rId110"/>
    </p:embeddedFont>
    <p:embeddedFont>
      <p:font typeface="Gotham Pro" panose="02000503040000020004" charset="0"/>
      <p:regular r:id="rId111"/>
      <p:bold r:id="rId112"/>
      <p:italic r:id="rId113"/>
      <p:boldItalic r:id="rId114"/>
    </p:embeddedFont>
    <p:embeddedFont>
      <p:font typeface="Wingdings 2" panose="05020102010507070707" pitchFamily="18" charset="2"/>
      <p:regular r:id="rId11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41">
          <p15:clr>
            <a:srgbClr val="A4A3A4"/>
          </p15:clr>
        </p15:guide>
        <p15:guide id="5" orient="horz" pos="3153">
          <p15:clr>
            <a:srgbClr val="A4A3A4"/>
          </p15:clr>
        </p15:guide>
        <p15:guide id="6" orient="horz" pos="3132">
          <p15:clr>
            <a:srgbClr val="A4A3A4"/>
          </p15:clr>
        </p15:guide>
        <p15:guide id="7" pos="214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545"/>
    <a:srgbClr val="EF9715"/>
    <a:srgbClr val="534F4F"/>
    <a:srgbClr val="6EAA2E"/>
    <a:srgbClr val="B51BB1"/>
    <a:srgbClr val="005F81"/>
    <a:srgbClr val="394659"/>
    <a:srgbClr val="D0CECE"/>
    <a:srgbClr val="474343"/>
    <a:srgbClr val="F5B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93112" autoAdjust="0"/>
  </p:normalViewPr>
  <p:slideViewPr>
    <p:cSldViewPr snapToGrid="0">
      <p:cViewPr varScale="1">
        <p:scale>
          <a:sx n="106" d="100"/>
          <a:sy n="106" d="100"/>
        </p:scale>
        <p:origin x="1146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03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31"/>
        <p:guide pos="2145"/>
        <p:guide orient="horz" pos="3110"/>
        <p:guide pos="2141"/>
        <p:guide orient="horz" pos="3153"/>
        <p:guide orient="horz" pos="3132"/>
        <p:guide pos="21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viewProps" Target="view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7.fntdata"/><Relationship Id="rId16" Type="http://schemas.openxmlformats.org/officeDocument/2006/relationships/slide" Target="slides/slide14.xml"/><Relationship Id="rId107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font" Target="fonts/font5.fntdata"/><Relationship Id="rId115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handoutMaster" Target="handoutMasters/handoutMaster1.xml"/><Relationship Id="rId113" Type="http://schemas.openxmlformats.org/officeDocument/2006/relationships/font" Target="fonts/font8.fntdata"/><Relationship Id="rId11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font" Target="fonts/font3.fntdata"/><Relationship Id="rId11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.fntdata"/><Relationship Id="rId114" Type="http://schemas.openxmlformats.org/officeDocument/2006/relationships/font" Target="fonts/font9.fntdata"/><Relationship Id="rId119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4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2;&#1041;&#1058;%20%20&#1052;&#1054;%20%202023-2025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72;&#1088;&#1072;&#1084;&#1077;&#1090;&#1088;&#1099;%20%20&#1073;&#1102;&#1076;&#1078;&#1077;&#1090;&#1072;%20%202023-2025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2;&#1041;&#1058;%20%20&#1060;&#1041;%20%202023-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ИТОГО!$A$15</c:f>
              <c:strCache>
                <c:ptCount val="1"/>
                <c:pt idx="0">
                  <c:v>Валовой региональный продукт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2"/>
            <c:invertIfNegative val="0"/>
            <c:bubble3D val="0"/>
            <c:spPr>
              <a:gradFill>
                <a:gsLst>
                  <a:gs pos="0">
                    <a:srgbClr val="F5BF6F"/>
                  </a:gs>
                  <a:gs pos="50000">
                    <a:srgbClr val="EF9715"/>
                  </a:gs>
                  <a:gs pos="100000">
                    <a:srgbClr val="EF9715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B15A-4B19-B19C-0BAED52E9B1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B15A-4B19-B19C-0BAED52E9B1E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F5BF6F"/>
                  </a:gs>
                  <a:gs pos="50000">
                    <a:srgbClr val="EF9715"/>
                  </a:gs>
                  <a:gs pos="100000">
                    <a:srgbClr val="EF9715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5-B15A-4B19-B19C-0BAED52E9B1E}"/>
              </c:ext>
            </c:extLst>
          </c:dPt>
          <c:dLbls>
            <c:dLbl>
              <c:idx val="0"/>
              <c:layout>
                <c:manualLayout>
                  <c:x val="1.6535137166478767E-2"/>
                  <c:y val="-1.5386643948818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5A-4B19-B19C-0BAED52E9B1E}"/>
                </c:ext>
              </c:extLst>
            </c:dLbl>
            <c:dLbl>
              <c:idx val="1"/>
              <c:layout>
                <c:manualLayout>
                  <c:x val="1.0522360015031942E-2"/>
                  <c:y val="-5.12888131627291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5A-4B19-B19C-0BAED52E9B1E}"/>
                </c:ext>
              </c:extLst>
            </c:dLbl>
            <c:dLbl>
              <c:idx val="2"/>
              <c:layout>
                <c:manualLayout>
                  <c:x val="1.8038331454340473E-2"/>
                  <c:y val="-1.2822203290682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5A-4B19-B19C-0BAED52E9B1E}"/>
                </c:ext>
              </c:extLst>
            </c:dLbl>
            <c:dLbl>
              <c:idx val="3"/>
              <c:layout>
                <c:manualLayout>
                  <c:x val="2.1044720030063885E-2"/>
                  <c:y val="-7.69332197440930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5A-4B19-B19C-0BAED52E9B1E}"/>
                </c:ext>
              </c:extLst>
            </c:dLbl>
            <c:dLbl>
              <c:idx val="4"/>
              <c:layout>
                <c:manualLayout>
                  <c:x val="1.9541525742202179E-2"/>
                  <c:y val="-5.1288813162728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5A-4B19-B19C-0BAED52E9B1E}"/>
                </c:ext>
              </c:extLst>
            </c:dLbl>
            <c:dLbl>
              <c:idx val="5"/>
              <c:layout>
                <c:manualLayout>
                  <c:x val="2.1044720030063777E-2"/>
                  <c:y val="-5.1288813162728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5A-4B19-B19C-0BAED52E9B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ИТОГО!$C$15:$H$15</c:f>
              <c:numCache>
                <c:formatCode>#,##0.0</c:formatCode>
                <c:ptCount val="6"/>
                <c:pt idx="0">
                  <c:v>619.21656000000007</c:v>
                </c:pt>
                <c:pt idx="1">
                  <c:v>755.05323630390899</c:v>
                </c:pt>
                <c:pt idx="2">
                  <c:v>884.56836184352903</c:v>
                </c:pt>
                <c:pt idx="3">
                  <c:v>924.97104376807499</c:v>
                </c:pt>
                <c:pt idx="4">
                  <c:v>979.47820455035605</c:v>
                </c:pt>
                <c:pt idx="5">
                  <c:v>1040.1300793850601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15A-4B19-B19C-0BAED52E9B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439168"/>
        <c:axId val="100521024"/>
        <c:axId val="0"/>
      </c:bar3DChart>
      <c:catAx>
        <c:axId val="5043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00521024"/>
        <c:crosses val="autoZero"/>
        <c:auto val="1"/>
        <c:lblAlgn val="ctr"/>
        <c:lblOffset val="100"/>
        <c:noMultiLvlLbl val="0"/>
      </c:catAx>
      <c:valAx>
        <c:axId val="100521024"/>
        <c:scaling>
          <c:orientation val="minMax"/>
          <c:max val="1100"/>
          <c:min val="0"/>
        </c:scaling>
        <c:delete val="0"/>
        <c:axPos val="l"/>
        <c:majorGridlines/>
        <c:numFmt formatCode="General" sourceLinked="0"/>
        <c:majorTickMark val="in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0439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8248565075359E-2"/>
          <c:y val="3.3151075603024639E-2"/>
          <c:w val="0.94703897321474007"/>
          <c:h val="0.799000248015826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млрд!$A$9</c:f>
              <c:strCache>
                <c:ptCount val="1"/>
                <c:pt idx="0">
                  <c:v>Дотации и гранты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3"/>
              <c:layout>
                <c:manualLayout>
                  <c:x val="4.0389057936355216E-3"/>
                  <c:y val="9.42680218004070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8E-4F53-A342-A9FF3246708D}"/>
                </c:ext>
              </c:extLst>
            </c:dLbl>
            <c:dLbl>
              <c:idx val="4"/>
              <c:layout>
                <c:manualLayout>
                  <c:x val="3.0291793452265859E-3"/>
                  <c:y val="7.07010163503050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8E-4F53-A342-A9FF324670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4.6725303569999994</c:v>
                </c:pt>
                <c:pt idx="1">
                  <c:v>5.6909052113899996</c:v>
                </c:pt>
                <c:pt idx="2">
                  <c:v>2.5811007000000004</c:v>
                </c:pt>
                <c:pt idx="3">
                  <c:v>0.85579778331999989</c:v>
                </c:pt>
                <c:pt idx="4">
                  <c:v>0.78912989859999993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B-4EE9-818B-E4F3FFB71426}"/>
            </c:ext>
          </c:extLst>
        </c:ser>
        <c:ser>
          <c:idx val="3"/>
          <c:order val="1"/>
          <c:tx>
            <c:strRef>
              <c:f>млрд!$A$10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5.6987989308200016</c:v>
                </c:pt>
                <c:pt idx="1">
                  <c:v>12.952044035869999</c:v>
                </c:pt>
                <c:pt idx="2">
                  <c:v>7.35701446735</c:v>
                </c:pt>
                <c:pt idx="3">
                  <c:v>3.2289741669800001</c:v>
                </c:pt>
                <c:pt idx="4">
                  <c:v>3.2673784856500001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4B-4EE9-818B-E4F3FFB71426}"/>
            </c:ext>
          </c:extLst>
        </c:ser>
        <c:ser>
          <c:idx val="1"/>
          <c:order val="2"/>
          <c:tx>
            <c:strRef>
              <c:f>млрд!$A$11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млрд!$B$11:$F$11</c:f>
              <c:numCache>
                <c:formatCode>#,##0.0</c:formatCode>
                <c:ptCount val="5"/>
                <c:pt idx="0">
                  <c:v>12.071568153560001</c:v>
                </c:pt>
                <c:pt idx="1">
                  <c:v>13.409949933449999</c:v>
                </c:pt>
                <c:pt idx="2">
                  <c:v>13.628032967160001</c:v>
                </c:pt>
                <c:pt idx="3">
                  <c:v>13.634981537160002</c:v>
                </c:pt>
                <c:pt idx="4">
                  <c:v>13.614863637159999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4B-4EE9-818B-E4F3FFB71426}"/>
            </c:ext>
          </c:extLst>
        </c:ser>
        <c:ser>
          <c:idx val="2"/>
          <c:order val="3"/>
          <c:tx>
            <c:strRef>
              <c:f>млрд!$A$12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7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млрд!$B$12:$F$12</c:f>
              <c:numCache>
                <c:formatCode>#,##0.0</c:formatCode>
                <c:ptCount val="5"/>
                <c:pt idx="0">
                  <c:v>2.0171467804300001</c:v>
                </c:pt>
                <c:pt idx="1">
                  <c:v>1.7273702826000001</c:v>
                </c:pt>
                <c:pt idx="2">
                  <c:v>2.3306296283299996</c:v>
                </c:pt>
                <c:pt idx="3">
                  <c:v>1.3057386037800001</c:v>
                </c:pt>
                <c:pt idx="4">
                  <c:v>1.2642264318599998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4B-4EE9-818B-E4F3FFB71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411456"/>
        <c:axId val="118182400"/>
        <c:axId val="0"/>
      </c:bar3DChart>
      <c:catAx>
        <c:axId val="115411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118182400"/>
        <c:crosses val="autoZero"/>
        <c:auto val="1"/>
        <c:lblAlgn val="ctr"/>
        <c:lblOffset val="100"/>
        <c:noMultiLvlLbl val="0"/>
      </c:catAx>
      <c:valAx>
        <c:axId val="118182400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115411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47206147502439"/>
          <c:y val="5.2309661383218485E-2"/>
          <c:w val="0.86497235381437509"/>
          <c:h val="0.65546920796556518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слайд'!$A$21</c:f>
              <c:strCache>
                <c:ptCount val="1"/>
                <c:pt idx="0">
                  <c:v>Социально-культурная  сфера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diamond"/>
            <c:size val="11"/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-6.7955264773427226E-2"/>
                  <c:y val="-0.127623226757331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54-4D45-9CFD-2FF7415249E2}"/>
                </c:ext>
              </c:extLst>
            </c:dLbl>
            <c:dLbl>
              <c:idx val="1"/>
              <c:layout>
                <c:manualLayout>
                  <c:x val="-8.102358492216323E-2"/>
                  <c:y val="-0.13825933307652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54-4D45-9CFD-2FF7415249E2}"/>
                </c:ext>
              </c:extLst>
            </c:dLbl>
            <c:dLbl>
              <c:idx val="2"/>
              <c:layout>
                <c:manualLayout>
                  <c:x val="-1.3068320148736006E-2"/>
                  <c:y val="-4.2541075585777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54-4D45-9CFD-2FF7415249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слайд'!$G$21:$I$21</c:f>
              <c:numCache>
                <c:formatCode>#,##0.00</c:formatCode>
                <c:ptCount val="3"/>
                <c:pt idx="0">
                  <c:v>58.143627203170148</c:v>
                </c:pt>
                <c:pt idx="1">
                  <c:v>59.363917845901568</c:v>
                </c:pt>
                <c:pt idx="2">
                  <c:v>60.383591281491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2F-4A0B-81AB-6F81C8769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884288"/>
        <c:axId val="118183552"/>
      </c:lineChart>
      <c:catAx>
        <c:axId val="11988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8183552"/>
        <c:crosses val="autoZero"/>
        <c:auto val="1"/>
        <c:lblAlgn val="ctr"/>
        <c:lblOffset val="100"/>
        <c:noMultiLvlLbl val="0"/>
      </c:catAx>
      <c:valAx>
        <c:axId val="118183552"/>
        <c:scaling>
          <c:orientation val="minMax"/>
          <c:max val="61"/>
          <c:min val="57.5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119884288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74628171478571E-2"/>
          <c:y val="0.22992467884772613"/>
          <c:w val="0.92346981627296587"/>
          <c:h val="0.46792677460212168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слайд'!$A$22</c:f>
              <c:strCache>
                <c:ptCount val="1"/>
                <c:pt idx="0">
                  <c:v>Экономика</c:v>
                </c:pt>
              </c:strCache>
            </c:strRef>
          </c:tx>
          <c:spPr>
            <a:ln w="50800">
              <a:solidFill>
                <a:srgbClr val="005F81"/>
              </a:solidFill>
            </a:ln>
          </c:spPr>
          <c:marker>
            <c:symbol val="diamond"/>
            <c:size val="11"/>
            <c:spPr>
              <a:solidFill>
                <a:srgbClr val="005F81"/>
              </a:solidFill>
              <a:ln>
                <a:solidFill>
                  <a:srgbClr val="005F81"/>
                </a:solidFill>
              </a:ln>
            </c:spPr>
          </c:marker>
          <c:dLbls>
            <c:dLbl>
              <c:idx val="0"/>
              <c:layout>
                <c:manualLayout>
                  <c:x val="-8.8888888888888892E-2"/>
                  <c:y val="0.11956083300081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57-45CA-9CF4-75BFF1FE183E}"/>
                </c:ext>
              </c:extLst>
            </c:dLbl>
            <c:dLbl>
              <c:idx val="1"/>
              <c:layout>
                <c:manualLayout>
                  <c:x val="-9.7222222222222279E-2"/>
                  <c:y val="0.13795480730863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57-45CA-9CF4-75BFF1FE183E}"/>
                </c:ext>
              </c:extLst>
            </c:dLbl>
            <c:dLbl>
              <c:idx val="2"/>
              <c:layout>
                <c:manualLayout>
                  <c:x val="-5.0000218722659667E-2"/>
                  <c:y val="-0.12875782015472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57-45CA-9CF4-75BFF1FE18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слайд'!$G$22:$I$22</c:f>
              <c:numCache>
                <c:formatCode>#,##0.00</c:formatCode>
                <c:ptCount val="3"/>
                <c:pt idx="0">
                  <c:v>28.938405116211012</c:v>
                </c:pt>
                <c:pt idx="1">
                  <c:v>28.198808031571648</c:v>
                </c:pt>
                <c:pt idx="2">
                  <c:v>23.667981938351726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9C-4EF2-AA3D-8B363FEBD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885312"/>
        <c:axId val="118185280"/>
      </c:lineChart>
      <c:catAx>
        <c:axId val="11988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8185280"/>
        <c:crosses val="autoZero"/>
        <c:auto val="1"/>
        <c:lblAlgn val="ctr"/>
        <c:lblOffset val="100"/>
        <c:noMultiLvlLbl val="0"/>
      </c:catAx>
      <c:valAx>
        <c:axId val="118185280"/>
        <c:scaling>
          <c:orientation val="minMax"/>
          <c:max val="29"/>
          <c:min val="22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extTo"/>
        <c:crossAx val="119885312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62087446097734"/>
          <c:y val="0.19688432237638537"/>
          <c:w val="0.83379647141736568"/>
          <c:h val="0.4384508290552755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слайд'!$A$23</c:f>
              <c:strCache>
                <c:ptCount val="1"/>
                <c:pt idx="0">
                  <c:v>Прочие</c:v>
                </c:pt>
              </c:strCache>
            </c:strRef>
          </c:tx>
          <c:spPr>
            <a:ln w="50800"/>
          </c:spPr>
          <c:marker>
            <c:symbol val="diamond"/>
            <c:size val="11"/>
            <c:spPr>
              <a:solidFill>
                <a:srgbClr val="534F4F"/>
              </a:solidFill>
            </c:spPr>
          </c:marker>
          <c:dPt>
            <c:idx val="0"/>
            <c:marker>
              <c:spPr>
                <a:solidFill>
                  <a:srgbClr val="534F4F"/>
                </a:solidFill>
                <a:ln>
                  <a:solidFill>
                    <a:srgbClr val="534F4F"/>
                  </a:solidFill>
                </a:ln>
              </c:spPr>
            </c:marker>
            <c:bubble3D val="0"/>
            <c:spPr>
              <a:ln w="50800">
                <a:solidFill>
                  <a:srgbClr val="534F4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B15-4506-A2CA-AE2BB819FBB8}"/>
              </c:ext>
            </c:extLst>
          </c:dPt>
          <c:dPt>
            <c:idx val="1"/>
            <c:marker>
              <c:spPr>
                <a:solidFill>
                  <a:srgbClr val="534F4F"/>
                </a:solidFill>
                <a:ln>
                  <a:solidFill>
                    <a:srgbClr val="534F4F"/>
                  </a:solidFill>
                </a:ln>
              </c:spPr>
            </c:marker>
            <c:bubble3D val="0"/>
            <c:spPr>
              <a:ln w="50800">
                <a:solidFill>
                  <a:srgbClr val="534F4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B15-4506-A2CA-AE2BB819FBB8}"/>
              </c:ext>
            </c:extLst>
          </c:dPt>
          <c:dPt>
            <c:idx val="2"/>
            <c:marker>
              <c:spPr>
                <a:solidFill>
                  <a:srgbClr val="534F4F"/>
                </a:solidFill>
                <a:ln>
                  <a:solidFill>
                    <a:srgbClr val="534F4F"/>
                  </a:solidFill>
                </a:ln>
              </c:spPr>
            </c:marker>
            <c:bubble3D val="0"/>
            <c:spPr>
              <a:ln w="50800">
                <a:solidFill>
                  <a:srgbClr val="534F4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B15-4506-A2CA-AE2BB819FBB8}"/>
              </c:ext>
            </c:extLst>
          </c:dPt>
          <c:dLbls>
            <c:dLbl>
              <c:idx val="0"/>
              <c:layout>
                <c:manualLayout>
                  <c:x val="-6.3209489187693355E-2"/>
                  <c:y val="-0.123861504307722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15-4506-A2CA-AE2BB819FBB8}"/>
                </c:ext>
              </c:extLst>
            </c:dLbl>
            <c:dLbl>
              <c:idx val="1"/>
              <c:layout>
                <c:manualLayout>
                  <c:x val="-8.0908146160247593E-2"/>
                  <c:y val="-0.123861504307722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15-4506-A2CA-AE2BB819FBB8}"/>
                </c:ext>
              </c:extLst>
            </c:dLbl>
            <c:dLbl>
              <c:idx val="2"/>
              <c:layout>
                <c:manualLayout>
                  <c:x val="-5.0567591350154692E-2"/>
                  <c:y val="9.2896128230792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15-4506-A2CA-AE2BB819F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слайд'!$G$23:$I$23</c:f>
              <c:numCache>
                <c:formatCode>#,##0.00</c:formatCode>
                <c:ptCount val="3"/>
                <c:pt idx="0">
                  <c:v>12.917967680618853</c:v>
                </c:pt>
                <c:pt idx="1">
                  <c:v>12.437274122526793</c:v>
                </c:pt>
                <c:pt idx="2">
                  <c:v>15.948426780157318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86-4F66-A7E6-D0CF23649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050176"/>
        <c:axId val="119563392"/>
      </c:lineChart>
      <c:catAx>
        <c:axId val="120050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9563392"/>
        <c:crosses val="autoZero"/>
        <c:auto val="1"/>
        <c:lblAlgn val="ctr"/>
        <c:lblOffset val="100"/>
        <c:noMultiLvlLbl val="0"/>
      </c:catAx>
      <c:valAx>
        <c:axId val="119563392"/>
        <c:scaling>
          <c:orientation val="minMax"/>
          <c:max val="16"/>
          <c:min val="12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extTo"/>
        <c:crossAx val="120050176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119103109764119E-2"/>
          <c:y val="2.770307577671716E-2"/>
          <c:w val="0.93896033781686861"/>
          <c:h val="0.81034020631451809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961C-452E-9BF9-C889B065851C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961C-452E-9BF9-C889B065851C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961C-452E-9BF9-C889B065851C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961C-452E-9BF9-C889B065851C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961C-452E-9BF9-C889B065851C}"/>
            </c:ext>
          </c:extLst>
        </c:ser>
        <c:ser>
          <c:idx val="5"/>
          <c:order val="5"/>
          <c:tx>
            <c:strRef>
              <c:f>'В слайд новый доли'!$A$1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gradFill>
              <a:gsLst>
                <a:gs pos="1000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42268220429483E-2"/>
                  <c:y val="-1.3616114904285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4F-4FE6-A6FD-47B8FA10ABF4}"/>
                </c:ext>
              </c:extLst>
            </c:dLbl>
            <c:dLbl>
              <c:idx val="1"/>
              <c:layout>
                <c:manualLayout>
                  <c:x val="2.0590056581270694E-2"/>
                  <c:y val="-2.0424172356427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4F-4FE6-A6FD-47B8FA10ABF4}"/>
                </c:ext>
              </c:extLst>
            </c:dLbl>
            <c:dLbl>
              <c:idx val="2"/>
              <c:layout>
                <c:manualLayout>
                  <c:x val="1.842268220429483E-2"/>
                  <c:y val="-1.3616114904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4F-4FE6-A6FD-47B8FA10AB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доли'!$J$1:$L$1</c:f>
              <c:numCache>
                <c:formatCode>#,##0.0</c:formatCode>
                <c:ptCount val="3"/>
                <c:pt idx="0">
                  <c:v>19.980019478174786</c:v>
                </c:pt>
                <c:pt idx="1">
                  <c:v>20.731439390907909</c:v>
                </c:pt>
                <c:pt idx="2">
                  <c:v>22.074684534282728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1C-452E-9BF9-C889B065851C}"/>
            </c:ext>
          </c:extLst>
        </c:ser>
        <c:ser>
          <c:idx val="6"/>
          <c:order val="6"/>
          <c:tx>
            <c:strRef>
              <c:f>'В слайд новый доли'!$A$3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gradFill>
              <a:gsLst>
                <a:gs pos="10000">
                  <a:schemeClr val="accent3">
                    <a:lumMod val="40000"/>
                    <a:lumOff val="6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rgbClr val="92D05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590056581270694E-2"/>
                  <c:y val="-2.0424172356427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F-4FE6-A6FD-47B8FA10ABF4}"/>
                </c:ext>
              </c:extLst>
            </c:dLbl>
            <c:dLbl>
              <c:idx val="1"/>
              <c:layout>
                <c:manualLayout>
                  <c:x val="1.9506369392782764E-2"/>
                  <c:y val="-1.5885467388332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4F-4FE6-A6FD-47B8FA10ABF4}"/>
                </c:ext>
              </c:extLst>
            </c:dLbl>
            <c:dLbl>
              <c:idx val="2"/>
              <c:layout>
                <c:manualLayout>
                  <c:x val="1.842268220429483E-2"/>
                  <c:y val="-1.8154819872380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F-4FE6-A6FD-47B8FA10AB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доли'!$J$3:$L$3</c:f>
              <c:numCache>
                <c:formatCode>#,##0.0</c:formatCode>
                <c:ptCount val="3"/>
                <c:pt idx="0">
                  <c:v>11.012629099483599</c:v>
                </c:pt>
                <c:pt idx="1">
                  <c:v>10.877458662321986</c:v>
                </c:pt>
                <c:pt idx="2">
                  <c:v>7.3205470557669061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1C-452E-9BF9-C889B065851C}"/>
            </c:ext>
          </c:extLst>
        </c:ser>
        <c:ser>
          <c:idx val="7"/>
          <c:order val="7"/>
          <c:tx>
            <c:strRef>
              <c:f>'В слайд новый доли'!$A$2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gradFill>
              <a:gsLst>
                <a:gs pos="10000">
                  <a:schemeClr val="accent2">
                    <a:lumMod val="40000"/>
                    <a:lumOff val="60000"/>
                  </a:schemeClr>
                </a:gs>
                <a:gs pos="50000">
                  <a:srgbClr val="FFC000"/>
                </a:gs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rgbClr val="FFC00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422682204294872E-2"/>
                  <c:y val="-1.5885467388332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D4F-4FE6-A6FD-47B8FA10ABF4}"/>
                </c:ext>
              </c:extLst>
            </c:dLbl>
            <c:dLbl>
              <c:idx val="1"/>
              <c:layout>
                <c:manualLayout>
                  <c:x val="2.1673743769758624E-2"/>
                  <c:y val="-1.5885646077504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F-4FE6-A6FD-47B8FA10ABF4}"/>
                </c:ext>
              </c:extLst>
            </c:dLbl>
            <c:dLbl>
              <c:idx val="2"/>
              <c:layout>
                <c:manualLayout>
                  <c:x val="2.0590056581270534E-2"/>
                  <c:y val="-1.1346762420237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D4F-4FE6-A6FD-47B8FA10AB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доли'!$J$2:$L$2</c:f>
              <c:numCache>
                <c:formatCode>#,##0.0</c:formatCode>
                <c:ptCount val="3"/>
                <c:pt idx="0">
                  <c:v>1.8537425552358537</c:v>
                </c:pt>
                <c:pt idx="1">
                  <c:v>1.5412382014580264</c:v>
                </c:pt>
                <c:pt idx="2">
                  <c:v>1.2380924493598406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1C-452E-9BF9-C889B0658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05856"/>
        <c:axId val="119566272"/>
        <c:axId val="0"/>
      </c:bar3DChart>
      <c:catAx>
        <c:axId val="4370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566272"/>
        <c:crosses val="autoZero"/>
        <c:auto val="1"/>
        <c:lblAlgn val="ctr"/>
        <c:lblOffset val="100"/>
        <c:noMultiLvlLbl val="0"/>
      </c:catAx>
      <c:valAx>
        <c:axId val="119566272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437058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015830772007413E-2"/>
          <c:y val="2.770307577671716E-2"/>
          <c:w val="0.92318572782152719"/>
          <c:h val="0.81034020631451809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9CBF-4F17-9885-F5B2631E881C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9CBF-4F17-9885-F5B2631E881C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9CBF-4F17-9885-F5B2631E881C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9CBF-4F17-9885-F5B2631E881C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9CBF-4F17-9885-F5B2631E881C}"/>
            </c:ext>
          </c:extLst>
        </c:ser>
        <c:ser>
          <c:idx val="5"/>
          <c:order val="5"/>
          <c:tx>
            <c:strRef>
              <c:f>'В слайд новый доли'!$A$4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0">
                  <a:schemeClr val="accent4">
                    <a:lumMod val="40000"/>
                    <a:lumOff val="60000"/>
                  </a:schemeClr>
                </a:gs>
                <a:gs pos="55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524297230524907E-2"/>
                  <c:y val="-1.9631585519195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95-48B1-BD89-1313D4AC3678}"/>
                </c:ext>
              </c:extLst>
            </c:dLbl>
            <c:dLbl>
              <c:idx val="1"/>
              <c:layout>
                <c:manualLayout>
                  <c:x val="2.037904161015534E-2"/>
                  <c:y val="-1.5269049126797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95-48B1-BD89-1313D4AC3678}"/>
                </c:ext>
              </c:extLst>
            </c:dLbl>
            <c:dLbl>
              <c:idx val="2"/>
              <c:layout>
                <c:manualLayout>
                  <c:x val="2.0379126065712853E-2"/>
                  <c:y val="-1.0906340980997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95-48B1-BD89-1313D4AC36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доли'!$J$4:$L$4</c:f>
              <c:numCache>
                <c:formatCode>#,##0.0</c:formatCode>
                <c:ptCount val="3"/>
                <c:pt idx="0">
                  <c:v>23.191802647728842</c:v>
                </c:pt>
                <c:pt idx="1">
                  <c:v>23.974574264835233</c:v>
                </c:pt>
                <c:pt idx="2">
                  <c:v>27.423618285756291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CBF-4F17-9885-F5B2631E881C}"/>
            </c:ext>
          </c:extLst>
        </c:ser>
        <c:ser>
          <c:idx val="6"/>
          <c:order val="6"/>
          <c:tx>
            <c:strRef>
              <c:f>'В слайд новый доли'!$A$5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gradFill>
              <a:gsLst>
                <a:gs pos="1000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40000"/>
                    <a:lumOff val="60000"/>
                  </a:schemeClr>
                </a:gs>
                <a:gs pos="5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233954900901114E-2"/>
                  <c:y val="-1.5268877373395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95-48B1-BD89-1313D4AC3678}"/>
                </c:ext>
              </c:extLst>
            </c:dLbl>
            <c:dLbl>
              <c:idx val="1"/>
              <c:layout>
                <c:manualLayout>
                  <c:x val="1.8233954900901114E-2"/>
                  <c:y val="-1.7450317322996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95-48B1-BD89-1313D4AC3678}"/>
                </c:ext>
              </c:extLst>
            </c:dLbl>
            <c:dLbl>
              <c:idx val="2"/>
              <c:layout>
                <c:manualLayout>
                  <c:x val="1.608878373608922E-2"/>
                  <c:y val="-1.5268877373395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95-48B1-BD89-1313D4AC36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доли'!$J$5:$L$5</c:f>
              <c:numCache>
                <c:formatCode>#,##0.0</c:formatCode>
                <c:ptCount val="3"/>
                <c:pt idx="0">
                  <c:v>1.8517041042309699</c:v>
                </c:pt>
                <c:pt idx="1">
                  <c:v>1.9753766299456299</c:v>
                </c:pt>
                <c:pt idx="2">
                  <c:v>2.0281818094263078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BF-4F17-9885-F5B2631E881C}"/>
            </c:ext>
          </c:extLst>
        </c:ser>
        <c:ser>
          <c:idx val="7"/>
          <c:order val="7"/>
          <c:tx>
            <c:strRef>
              <c:f>'В слайд новый доли'!$A$6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gradFill>
              <a:gsLst>
                <a:gs pos="10000">
                  <a:srgbClr val="FF0000"/>
                </a:gs>
                <a:gs pos="50000">
                  <a:srgbClr val="FF0000"/>
                </a:gs>
                <a:gs pos="0">
                  <a:srgbClr val="FF0000"/>
                </a:gs>
                <a:gs pos="55000">
                  <a:srgbClr val="FF0000"/>
                </a:gs>
                <a:gs pos="100000">
                  <a:srgbClr val="FF000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524297230524907E-2"/>
                  <c:y val="-1.5268877373395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795-48B1-BD89-1313D4AC3678}"/>
                </c:ext>
              </c:extLst>
            </c:dLbl>
            <c:dLbl>
              <c:idx val="1"/>
              <c:layout>
                <c:manualLayout>
                  <c:x val="2.145171164811896E-2"/>
                  <c:y val="-2.1812681961994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795-48B1-BD89-1313D4AC3678}"/>
                </c:ext>
              </c:extLst>
            </c:dLbl>
            <c:dLbl>
              <c:idx val="2"/>
              <c:layout>
                <c:manualLayout>
                  <c:x val="2.0379126065712853E-2"/>
                  <c:y val="-1.9631585519195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795-48B1-BD89-1313D4AC36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доли'!$J$6:$L$6</c:f>
              <c:numCache>
                <c:formatCode>#,##0.0</c:formatCode>
                <c:ptCount val="3"/>
                <c:pt idx="0">
                  <c:v>0.25372931831610485</c:v>
                </c:pt>
                <c:pt idx="1">
                  <c:v>0.26383069643277518</c:v>
                </c:pt>
                <c:pt idx="2">
                  <c:v>0.29846714689891801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CBF-4F17-9885-F5B2631E8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485376"/>
        <c:axId val="119568576"/>
        <c:axId val="0"/>
      </c:bar3DChart>
      <c:catAx>
        <c:axId val="12048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568576"/>
        <c:crosses val="autoZero"/>
        <c:auto val="1"/>
        <c:lblAlgn val="ctr"/>
        <c:lblOffset val="100"/>
        <c:noMultiLvlLbl val="0"/>
      </c:catAx>
      <c:valAx>
        <c:axId val="119568576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2048537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686E-4545-86D7-287FBC43EF5E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686E-4545-86D7-287FBC43EF5E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686E-4545-86D7-287FBC43EF5E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686E-4545-86D7-287FBC43EF5E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686E-4545-86D7-287FBC43EF5E}"/>
            </c:ext>
          </c:extLst>
        </c:ser>
        <c:ser>
          <c:idx val="5"/>
          <c:order val="5"/>
          <c:tx>
            <c:strRef>
              <c:f>'В слайд новый доли'!$A$7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gradFill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407212470846208E-2"/>
                  <c:y val="-1.9582114590834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39-4476-8FD7-6ECE13B74491}"/>
                </c:ext>
              </c:extLst>
            </c:dLbl>
            <c:dLbl>
              <c:idx val="1"/>
              <c:layout>
                <c:manualLayout>
                  <c:x val="2.1475081215987221E-2"/>
                  <c:y val="-1.7406324080741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39-4476-8FD7-6ECE13B74491}"/>
                </c:ext>
              </c:extLst>
            </c:dLbl>
            <c:dLbl>
              <c:idx val="2"/>
              <c:layout>
                <c:manualLayout>
                  <c:x val="2.2497623609544857E-2"/>
                  <c:y val="-2.828544795329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9-4476-8FD7-6ECE13B744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доли'!$J$7:$L$7</c:f>
              <c:numCache>
                <c:formatCode>#,##0.0</c:formatCode>
                <c:ptCount val="3"/>
                <c:pt idx="0">
                  <c:v>23.340314109188473</c:v>
                </c:pt>
                <c:pt idx="1">
                  <c:v>24.53872019000725</c:v>
                </c:pt>
                <c:pt idx="2">
                  <c:v>19.666416731976177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6E-4545-86D7-287FBC43EF5E}"/>
            </c:ext>
          </c:extLst>
        </c:ser>
        <c:ser>
          <c:idx val="6"/>
          <c:order val="6"/>
          <c:tx>
            <c:strRef>
              <c:f>'В слайд новый доли'!$A$8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FF00"/>
                </a:gs>
                <a:gs pos="100000">
                  <a:srgbClr val="FFFF0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316720810658146E-2"/>
                  <c:y val="-2.3933695611019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39-4476-8FD7-6ECE13B74491}"/>
                </c:ext>
              </c:extLst>
            </c:dLbl>
            <c:dLbl>
              <c:idx val="1"/>
              <c:layout>
                <c:manualLayout>
                  <c:x val="2.658819579122227E-2"/>
                  <c:y val="-1.9582114590834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39-4476-8FD7-6ECE13B74491}"/>
                </c:ext>
              </c:extLst>
            </c:dLbl>
            <c:dLbl>
              <c:idx val="2"/>
              <c:layout>
                <c:manualLayout>
                  <c:x val="1.8407212470846188E-2"/>
                  <c:y val="-2.1757905100926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39-4476-8FD7-6ECE13B744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доли'!$J$8:$L$8</c:f>
              <c:numCache>
                <c:formatCode>#,##0.0</c:formatCode>
                <c:ptCount val="3"/>
                <c:pt idx="0">
                  <c:v>4.5373812539026153</c:v>
                </c:pt>
                <c:pt idx="1">
                  <c:v>3.5465935004924063</c:v>
                </c:pt>
                <c:pt idx="2">
                  <c:v>3.8731710027178963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6E-4545-86D7-287FBC43EF5E}"/>
            </c:ext>
          </c:extLst>
        </c:ser>
        <c:ser>
          <c:idx val="7"/>
          <c:order val="7"/>
          <c:tx>
            <c:strRef>
              <c:f>'В слайд новый доли'!$A$9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50000">
                  <a:srgbClr val="00B050"/>
                </a:gs>
                <a:gs pos="100000">
                  <a:srgbClr val="00B05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45245830094021E-2"/>
                  <c:y val="-1.5230533570648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39-4476-8FD7-6ECE13B74491}"/>
                </c:ext>
              </c:extLst>
            </c:dLbl>
            <c:dLbl>
              <c:idx val="1"/>
              <c:layout>
                <c:manualLayout>
                  <c:x val="2.3520327046081167E-2"/>
                  <c:y val="-3.2636857651390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39-4476-8FD7-6ECE13B74491}"/>
                </c:ext>
              </c:extLst>
            </c:dLbl>
            <c:dLbl>
              <c:idx val="2"/>
              <c:layout>
                <c:manualLayout>
                  <c:x val="2.352032704608124E-2"/>
                  <c:y val="-2.8285276631204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39-4476-8FD7-6ECE13B744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доли'!$J$9:$L$9</c:f>
              <c:numCache>
                <c:formatCode>#,##0.0</c:formatCode>
                <c:ptCount val="3"/>
                <c:pt idx="0">
                  <c:v>1.0607097531199241</c:v>
                </c:pt>
                <c:pt idx="1">
                  <c:v>0.11349434107199115</c:v>
                </c:pt>
                <c:pt idx="2">
                  <c:v>0.12839420365765192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6E-4545-86D7-287FBC43E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702464"/>
        <c:axId val="119571008"/>
        <c:axId val="0"/>
      </c:bar3DChart>
      <c:catAx>
        <c:axId val="120702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571008"/>
        <c:crosses val="autoZero"/>
        <c:auto val="1"/>
        <c:lblAlgn val="ctr"/>
        <c:lblOffset val="100"/>
        <c:noMultiLvlLbl val="0"/>
      </c:catAx>
      <c:valAx>
        <c:axId val="119571008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2070246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508140208236346E-2"/>
          <c:y val="3.6595774894831207E-2"/>
          <c:w val="0.96867902115079341"/>
          <c:h val="0.63438403601318316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3949-4215-8276-85C2ED40537D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3949-4215-8276-85C2ED40537D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3949-4215-8276-85C2ED40537D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3949-4215-8276-85C2ED40537D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3949-4215-8276-85C2ED40537D}"/>
            </c:ext>
          </c:extLst>
        </c:ser>
        <c:ser>
          <c:idx val="5"/>
          <c:order val="5"/>
          <c:tx>
            <c:strRef>
              <c:f>'В слайд новый доли'!$A$10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449187261671378E-2"/>
                  <c:y val="-1.0633682045538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C2-4CBF-A04A-0A60A7E1206B}"/>
                </c:ext>
              </c:extLst>
            </c:dLbl>
            <c:dLbl>
              <c:idx val="1"/>
              <c:layout>
                <c:manualLayout>
                  <c:x val="1.2449187261671378E-2"/>
                  <c:y val="-6.3802092273231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C2-4CBF-A04A-0A60A7E1206B}"/>
                </c:ext>
              </c:extLst>
            </c:dLbl>
            <c:dLbl>
              <c:idx val="2"/>
              <c:layout>
                <c:manualLayout>
                  <c:x val="1.8673780892507069E-2"/>
                  <c:y val="-1.0633682045538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C2-4CBF-A04A-0A60A7E120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доли'!$J$10:$L$10</c:f>
              <c:numCache>
                <c:formatCode>#,##0.0</c:formatCode>
                <c:ptCount val="3"/>
                <c:pt idx="0">
                  <c:v>8.2295379223785314</c:v>
                </c:pt>
                <c:pt idx="1">
                  <c:v>3.5657257024949685</c:v>
                </c:pt>
                <c:pt idx="2">
                  <c:v>4.0381394476025738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49-4215-8276-85C2ED40537D}"/>
            </c:ext>
          </c:extLst>
        </c:ser>
        <c:ser>
          <c:idx val="6"/>
          <c:order val="6"/>
          <c:tx>
            <c:strRef>
              <c:f>'В слайд новый доли'!$A$14</c:f>
              <c:strCache>
                <c:ptCount val="1"/>
                <c:pt idx="0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spPr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486619533477327E-2"/>
                  <c:y val="-1.9140627681969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C2-4CBF-A04A-0A60A7E1206B}"/>
                </c:ext>
              </c:extLst>
            </c:dLbl>
            <c:dLbl>
              <c:idx val="1"/>
              <c:layout>
                <c:manualLayout>
                  <c:x val="1.5561484077089299E-2"/>
                  <c:y val="-1.0633682045538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C2-4CBF-A04A-0A60A7E1206B}"/>
                </c:ext>
              </c:extLst>
            </c:dLbl>
            <c:dLbl>
              <c:idx val="2"/>
              <c:layout>
                <c:manualLayout>
                  <c:x val="1.1411754989865431E-2"/>
                  <c:y val="-4.2534728182154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C2-4CBF-A04A-0A60A7E120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доли'!$J$14:$L$14</c:f>
              <c:numCache>
                <c:formatCode>#,##0.0</c:formatCode>
                <c:ptCount val="3"/>
                <c:pt idx="0">
                  <c:v>3.0988710962914641</c:v>
                </c:pt>
                <c:pt idx="1">
                  <c:v>1.2666393473633331</c:v>
                </c:pt>
                <c:pt idx="2">
                  <c:v>1.3465445602193813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49-4215-8276-85C2ED40537D}"/>
            </c:ext>
          </c:extLst>
        </c:ser>
        <c:ser>
          <c:idx val="7"/>
          <c:order val="7"/>
          <c:tx>
            <c:strRef>
              <c:f>'В слайд новый доли'!$A$12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gradFill>
              <a:gsLst>
                <a:gs pos="5000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rgbClr val="FFC00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486619533477327E-2"/>
                  <c:y val="-1.27604184546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C2-4CBF-A04A-0A60A7E1206B}"/>
                </c:ext>
              </c:extLst>
            </c:dLbl>
            <c:dLbl>
              <c:idx val="1"/>
              <c:layout>
                <c:manualLayout>
                  <c:x val="1.7636348620701119E-2"/>
                  <c:y val="-4.2534728182154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C2-4CBF-A04A-0A60A7E1206B}"/>
                </c:ext>
              </c:extLst>
            </c:dLbl>
            <c:dLbl>
              <c:idx val="2"/>
              <c:layout>
                <c:manualLayout>
                  <c:x val="1.6598916348895171E-2"/>
                  <c:y val="-1.27604184546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EC2-4CBF-A04A-0A60A7E120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доли'!$J$12:$L$12</c:f>
              <c:numCache>
                <c:formatCode>#,##0.0</c:formatCode>
                <c:ptCount val="3"/>
                <c:pt idx="0">
                  <c:v>1.1225295788948364</c:v>
                </c:pt>
                <c:pt idx="1">
                  <c:v>1.0263194793661217</c:v>
                </c:pt>
                <c:pt idx="2">
                  <c:v>1.1230561544343625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949-4215-8276-85C2ED40537D}"/>
            </c:ext>
          </c:extLst>
        </c:ser>
        <c:ser>
          <c:idx val="8"/>
          <c:order val="8"/>
          <c:tx>
            <c:strRef>
              <c:f>'В слайд новый доли'!$A$13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3350">
                  <a:schemeClr val="accent3">
                    <a:lumMod val="7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598916348895171E-2"/>
                  <c:y val="-4.2534728182154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C2-4CBF-A04A-0A60A7E1206B}"/>
                </c:ext>
              </c:extLst>
            </c:dLbl>
            <c:dLbl>
              <c:idx val="1"/>
              <c:layout>
                <c:manualLayout>
                  <c:x val="2.0748645436118963E-2"/>
                  <c:y val="-4.2534728182154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EC2-4CBF-A04A-0A60A7E1206B}"/>
                </c:ext>
              </c:extLst>
            </c:dLbl>
            <c:dLbl>
              <c:idx val="2"/>
              <c:layout>
                <c:manualLayout>
                  <c:x val="2.0748645436118963E-2"/>
                  <c:y val="-4.2534728182155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C2-4CBF-A04A-0A60A7E120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доли'!$J$13:$L$13</c:f>
              <c:numCache>
                <c:formatCode>#,##0.0</c:formatCode>
                <c:ptCount val="3"/>
                <c:pt idx="0">
                  <c:v>0.41857037161538063</c:v>
                </c:pt>
                <c:pt idx="1">
                  <c:v>0.84756161141892106</c:v>
                </c:pt>
                <c:pt idx="2">
                  <c:v>1.1013610012302231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49-4215-8276-85C2ED40537D}"/>
            </c:ext>
          </c:extLst>
        </c:ser>
        <c:ser>
          <c:idx val="9"/>
          <c:order val="9"/>
          <c:tx>
            <c:strRef>
              <c:f>'В слайд новый доли'!$A$11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50000">
                  <a:srgbClr val="00B0F0"/>
                </a:gs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rgbClr val="00B0F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EC2-4CBF-A04A-0A60A7E1206B}"/>
                </c:ext>
              </c:extLst>
            </c:dLbl>
            <c:dLbl>
              <c:idx val="1"/>
              <c:layout>
                <c:manualLayout>
                  <c:x val="2.074864543611904E-2"/>
                  <c:y val="-1.063368204553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C2-4CBF-A04A-0A60A7E1206B}"/>
                </c:ext>
              </c:extLst>
            </c:dLbl>
            <c:dLbl>
              <c:idx val="2"/>
              <c:layout>
                <c:manualLayout>
                  <c:x val="2.1786077707924914E-2"/>
                  <c:y val="-1.488715486375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EC2-4CBF-A04A-0A60A7E120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доли'!$J$11:$L$11</c:f>
              <c:numCache>
                <c:formatCode>#,##0.0</c:formatCode>
                <c:ptCount val="3"/>
                <c:pt idx="0">
                  <c:v>4.8458711438640202E-2</c:v>
                </c:pt>
                <c:pt idx="1">
                  <c:v>5.139865589420705E-2</c:v>
                </c:pt>
                <c:pt idx="2">
                  <c:v>5.8614043769824965E-2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949-4215-8276-85C2ED405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211520"/>
        <c:axId val="119573312"/>
        <c:axId val="0"/>
      </c:bar3DChart>
      <c:catAx>
        <c:axId val="11921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573312"/>
        <c:crosses val="autoZero"/>
        <c:auto val="1"/>
        <c:lblAlgn val="ctr"/>
        <c:lblOffset val="100"/>
        <c:noMultiLvlLbl val="0"/>
      </c:catAx>
      <c:valAx>
        <c:axId val="119573312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21152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5.2994831134438444E-4"/>
                  <c:y val="2.39561528369535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249393775026722E-2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3.7905263388797348E-3"/>
                  <c:y val="-4.88868445297433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74658599620312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12582747.600000001</c:v>
                </c:pt>
                <c:pt idx="1">
                  <c:v>13751887.599999998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1 076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1 189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964</c:v>
                </c:pt>
                <c:pt idx="1">
                  <c:v>1076</c:v>
                </c:pt>
                <c:pt idx="2">
                  <c:v>1189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01706036745407E-2"/>
                  <c:y val="-0.3220532448632911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15 020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5.5208251312335956E-2"/>
                  <c:y val="-0.4027950694340694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21 026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8.3333333333333176E-2"/>
                  <c:y val="-0.4034163833469953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24 878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15020</c:v>
                </c:pt>
                <c:pt idx="1">
                  <c:v>21026</c:v>
                </c:pt>
                <c:pt idx="2">
                  <c:v>24878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186175488"/>
        <c:axId val="273052736"/>
        <c:axId val="0"/>
      </c:bar3DChart>
      <c:catAx>
        <c:axId val="18617548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73052736"/>
        <c:crosses val="autoZero"/>
        <c:auto val="0"/>
        <c:lblAlgn val="ctr"/>
        <c:lblOffset val="100"/>
        <c:noMultiLvlLbl val="0"/>
      </c:catAx>
      <c:valAx>
        <c:axId val="273052736"/>
        <c:scaling>
          <c:orientation val="minMax"/>
          <c:max val="26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86175488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ИТОГО!$A$17</c:f>
              <c:strCache>
                <c:ptCount val="1"/>
                <c:pt idx="0">
                  <c:v>ВРП на душу</c:v>
                </c:pt>
              </c:strCache>
            </c:strRef>
          </c:tx>
          <c:spPr>
            <a:gradFill>
              <a:gsLst>
                <a:gs pos="0">
                  <a:srgbClr val="F5BF6F"/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rgbClr val="92D050"/>
                  </a:gs>
                  <a:gs pos="100000">
                    <a:srgbClr val="92D050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2967-42DB-AF85-86169B3FE317}"/>
              </c:ext>
            </c:extLst>
          </c:dPt>
          <c:dLbls>
            <c:dLbl>
              <c:idx val="0"/>
              <c:layout>
                <c:manualLayout>
                  <c:x val="1.8358814788580115E-2"/>
                  <c:y val="-7.66826559732271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67-42DB-AF85-86169B3FE317}"/>
                </c:ext>
              </c:extLst>
            </c:dLbl>
            <c:dLbl>
              <c:idx val="1"/>
              <c:layout>
                <c:manualLayout>
                  <c:x val="1.835893525403454E-2"/>
                  <c:y val="-7.6682655973226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67-42DB-AF85-86169B3FE317}"/>
                </c:ext>
              </c:extLst>
            </c:dLbl>
            <c:dLbl>
              <c:idx val="2"/>
              <c:layout>
                <c:manualLayout>
                  <c:x val="1.9888846525204083E-2"/>
                  <c:y val="-2.3004796791968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67-42DB-AF85-86169B3FE317}"/>
                </c:ext>
              </c:extLst>
            </c:dLbl>
            <c:dLbl>
              <c:idx val="3"/>
              <c:layout>
                <c:manualLayout>
                  <c:x val="1.9888846525204083E-2"/>
                  <c:y val="-1.7892619727086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67-42DB-AF85-86169B3FE317}"/>
                </c:ext>
              </c:extLst>
            </c:dLbl>
            <c:dLbl>
              <c:idx val="4"/>
              <c:layout>
                <c:manualLayout>
                  <c:x val="1.8358935254034425E-2"/>
                  <c:y val="-1.022435412976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67-42DB-AF85-86169B3FE317}"/>
                </c:ext>
              </c:extLst>
            </c:dLbl>
            <c:dLbl>
              <c:idx val="5"/>
              <c:layout>
                <c:manualLayout>
                  <c:x val="2.2948669067543285E-2"/>
                  <c:y val="-1.2780442662204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967-42DB-AF85-86169B3FE3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ИТОГО!$C$17:$H$17</c:f>
              <c:numCache>
                <c:formatCode>#,##0.0</c:formatCode>
                <c:ptCount val="6"/>
                <c:pt idx="0">
                  <c:v>543.45845181674565</c:v>
                </c:pt>
                <c:pt idx="1">
                  <c:v>669.25477424562041</c:v>
                </c:pt>
                <c:pt idx="2">
                  <c:v>794.26089776737797</c:v>
                </c:pt>
                <c:pt idx="3">
                  <c:v>842.87501710230993</c:v>
                </c:pt>
                <c:pt idx="4">
                  <c:v>901.66455357668792</c:v>
                </c:pt>
                <c:pt idx="5">
                  <c:v>966.57381227122028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967-42DB-AF85-86169B3FE3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402304"/>
        <c:axId val="331694656"/>
        <c:axId val="0"/>
      </c:bar3DChart>
      <c:catAx>
        <c:axId val="50402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31694656"/>
        <c:crosses val="autoZero"/>
        <c:auto val="1"/>
        <c:lblAlgn val="ctr"/>
        <c:lblOffset val="100"/>
        <c:noMultiLvlLbl val="0"/>
      </c:catAx>
      <c:valAx>
        <c:axId val="331694656"/>
        <c:scaling>
          <c:orientation val="minMax"/>
          <c:max val="11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0402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28E-2"/>
          <c:y val="2.649302170562013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2023565807139065E-4"/>
                  <c:y val="6.304878556846983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04-407E-8D21-12CFBADF3E11}"/>
                </c:ext>
              </c:extLst>
            </c:dLbl>
            <c:dLbl>
              <c:idx val="1"/>
              <c:layout>
                <c:manualLayout>
                  <c:x val="9.5872563032399234E-4"/>
                  <c:y val="-4.73757446985793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04-407E-8D21-12CFBADF3E11}"/>
                </c:ext>
              </c:extLst>
            </c:dLbl>
            <c:dLbl>
              <c:idx val="2"/>
              <c:layout>
                <c:manualLayout>
                  <c:x val="2.3198329288336007E-3"/>
                  <c:y val="-1.35052544768279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2400</c:v>
                </c:pt>
                <c:pt idx="1">
                  <c:v>3450</c:v>
                </c:pt>
                <c:pt idx="2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04-407E-8D21-12CFBADF3E11}"/>
            </c:ext>
          </c:extLst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aseline="0" dirty="0"/>
                      <a:t>1 100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04-407E-8D21-12CFBADF3E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baseline="0" dirty="0"/>
                      <a:t>4 900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1100</c:v>
                </c:pt>
                <c:pt idx="1">
                  <c:v>4900</c:v>
                </c:pt>
                <c:pt idx="2">
                  <c:v>8100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04-407E-8D21-12CFBADF3E11}"/>
            </c:ext>
          </c:extLst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54E-3"/>
                  <c:y val="-1.75531350628107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10 556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04-407E-8D21-12CFBADF3E11}"/>
                </c:ext>
              </c:extLst>
            </c:dLbl>
            <c:dLbl>
              <c:idx val="1"/>
              <c:layout>
                <c:manualLayout>
                  <c:x val="0"/>
                  <c:y val="-4.176706932971752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11 599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04-407E-8D21-12CFBADF3E11}"/>
                </c:ext>
              </c:extLst>
            </c:dLbl>
            <c:dLbl>
              <c:idx val="2"/>
              <c:layout>
                <c:manualLayout>
                  <c:x val="-2.1208776727176921E-3"/>
                  <c:y val="-5.10750204464338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10 589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04-407E-8D21-12CFBADF3E11}"/>
                </c:ext>
              </c:extLst>
            </c:dLbl>
            <c:dLbl>
              <c:idx val="4"/>
              <c:layout>
                <c:manualLayout>
                  <c:x val="6.8301227991542845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10556</c:v>
                </c:pt>
                <c:pt idx="1">
                  <c:v>11599</c:v>
                </c:pt>
                <c:pt idx="2">
                  <c:v>10589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04-407E-8D21-12CFBADF3E11}"/>
            </c:ext>
          </c:extLst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2507053655520727E-3"/>
                  <c:y val="-1.987418239386745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704-407E-8D21-12CFBADF3E11}"/>
                </c:ext>
              </c:extLst>
            </c:dLbl>
            <c:dLbl>
              <c:idx val="1"/>
              <c:layout>
                <c:manualLayout>
                  <c:x val="-6.1959545426046618E-3"/>
                  <c:y val="-2.149064700245802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704-407E-8D21-12CFBADF3E11}"/>
                </c:ext>
              </c:extLst>
            </c:dLbl>
            <c:dLbl>
              <c:idx val="2"/>
              <c:layout>
                <c:manualLayout>
                  <c:x val="2.032259642433245E-4"/>
                  <c:y val="-4.465275173936586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704-407E-8D21-12CFBADF3E11}"/>
                </c:ext>
              </c:extLst>
            </c:dLbl>
            <c:dLbl>
              <c:idx val="3"/>
              <c:layout>
                <c:manualLayout>
                  <c:x val="2.7319415586728501E-3"/>
                  <c:y val="-1.6443728082565999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704-407E-8D21-12CFBADF3E11}"/>
                </c:ext>
              </c:extLst>
            </c:dLbl>
            <c:dLbl>
              <c:idx val="4"/>
              <c:layout>
                <c:manualLayout>
                  <c:x val="5.4640982393234158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964</c:v>
                </c:pt>
                <c:pt idx="1">
                  <c:v>1076</c:v>
                </c:pt>
                <c:pt idx="2">
                  <c:v>1189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568640"/>
        <c:axId val="273032320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0.11663237263539701"/>
                  <c:y val="1.704203641211515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22,2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704-407E-8D21-12CFBADF3E11}"/>
                </c:ext>
              </c:extLst>
            </c:dLbl>
            <c:dLbl>
              <c:idx val="1"/>
              <c:layout>
                <c:manualLayout>
                  <c:x val="-0.12156913305215646"/>
                  <c:y val="-5.959588384785232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24,9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911972900515263E-2"/>
                      <c:h val="5.61481481481481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704-407E-8D21-12CFBADF3E11}"/>
                </c:ext>
              </c:extLst>
            </c:dLbl>
            <c:dLbl>
              <c:idx val="2"/>
              <c:layout>
                <c:manualLayout>
                  <c:x val="-0.10827127993527709"/>
                  <c:y val="-1.010523684539432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29,9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704-407E-8D21-12CFBADF3E11}"/>
                </c:ext>
              </c:extLst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04-407E-8D21-12CFBADF3E11}"/>
                </c:ext>
              </c:extLst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704-407E-8D21-12CFBADF3E11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22.2</c:v>
                </c:pt>
                <c:pt idx="1">
                  <c:v>24.9</c:v>
                </c:pt>
                <c:pt idx="2">
                  <c:v>29.9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569152"/>
        <c:axId val="273032896"/>
      </c:lineChart>
      <c:catAx>
        <c:axId val="187568640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2730323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73032320"/>
        <c:scaling>
          <c:orientation val="minMax"/>
          <c:max val="26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187568640"/>
        <c:crosses val="autoZero"/>
        <c:crossBetween val="between"/>
      </c:valAx>
      <c:valAx>
        <c:axId val="2730328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87569152"/>
        <c:crosses val="max"/>
        <c:crossBetween val="between"/>
      </c:valAx>
      <c:catAx>
        <c:axId val="18756915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27303289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4437327146567946E-2"/>
          <c:y val="0.80149181352330956"/>
          <c:w val="0.9161328973416395"/>
          <c:h val="0.177344165312669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ИТОГО!$A$18</c:f>
              <c:strCache>
                <c:ptCount val="1"/>
                <c:pt idx="0">
                  <c:v>Численность населения (в среднегодовом исчислении)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ymbol val="square"/>
            <c:size val="11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2594986691324117E-2"/>
                  <c:y val="8.738958063098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E4-479B-869E-E313A2E550B1}"/>
                </c:ext>
              </c:extLst>
            </c:dLbl>
            <c:dLbl>
              <c:idx val="1"/>
              <c:layout>
                <c:manualLayout>
                  <c:x val="-3.6041911815735787E-2"/>
                  <c:y val="-8.2599846426072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E4-479B-869E-E313A2E550B1}"/>
                </c:ext>
              </c:extLst>
            </c:dLbl>
            <c:dLbl>
              <c:idx val="2"/>
              <c:layout>
                <c:manualLayout>
                  <c:x val="-2.5120120356421916E-2"/>
                  <c:y val="-9.8087317630961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E4-479B-869E-E313A2E550B1}"/>
                </c:ext>
              </c:extLst>
            </c:dLbl>
            <c:dLbl>
              <c:idx val="3"/>
              <c:layout>
                <c:manualLayout>
                  <c:x val="-2.8396657794216077E-2"/>
                  <c:y val="-8.2599846426072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E4-479B-869E-E313A2E550B1}"/>
                </c:ext>
              </c:extLst>
            </c:dLbl>
            <c:dLbl>
              <c:idx val="4"/>
              <c:layout>
                <c:manualLayout>
                  <c:x val="-3.0581016086078851E-2"/>
                  <c:y val="-7.7437356024443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E4-479B-869E-E313A2E550B1}"/>
                </c:ext>
              </c:extLst>
            </c:dLbl>
            <c:dLbl>
              <c:idx val="5"/>
              <c:layout>
                <c:manualLayout>
                  <c:x val="-3.4949732669804563E-2"/>
                  <c:y val="-8.2599846426072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E4-479B-869E-E313A2E550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ИТОГО!$C$18:$H$18</c:f>
              <c:numCache>
                <c:formatCode>#,##0.0</c:formatCode>
                <c:ptCount val="6"/>
                <c:pt idx="0">
                  <c:v>1133.8</c:v>
                </c:pt>
                <c:pt idx="1">
                  <c:v>1120.9000000000001</c:v>
                </c:pt>
                <c:pt idx="2">
                  <c:v>1108.0999999999999</c:v>
                </c:pt>
                <c:pt idx="3">
                  <c:v>1091.8</c:v>
                </c:pt>
                <c:pt idx="4">
                  <c:v>1081.2</c:v>
                </c:pt>
                <c:pt idx="5">
                  <c:v>1070.7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8E4-479B-869E-E313A2E550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414592"/>
        <c:axId val="331696960"/>
      </c:lineChart>
      <c:catAx>
        <c:axId val="50414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331696960"/>
        <c:crosses val="autoZero"/>
        <c:auto val="1"/>
        <c:lblAlgn val="ctr"/>
        <c:lblOffset val="100"/>
        <c:noMultiLvlLbl val="0"/>
      </c:catAx>
      <c:valAx>
        <c:axId val="331696960"/>
        <c:scaling>
          <c:orientation val="minMax"/>
          <c:max val="1140"/>
          <c:min val="1060"/>
        </c:scaling>
        <c:delete val="0"/>
        <c:axPos val="l"/>
        <c:majorGridlines>
          <c:spPr>
            <a:ln>
              <a:noFill/>
            </a:ln>
          </c:spPr>
        </c:majorGridlines>
        <c:numFmt formatCode="_-* #,##0.0_р_._-;\-* #,##0.0_р_._-;_-* &quot;-&quot;??_р_._-;_-@_-" sourceLinked="0"/>
        <c:majorTickMark val="out"/>
        <c:minorTickMark val="none"/>
        <c:tickLblPos val="none"/>
        <c:crossAx val="50414592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33716696339727E-2"/>
          <c:y val="6.319445481098887E-2"/>
          <c:w val="0.97653256660732057"/>
          <c:h val="0.7345262578509828"/>
        </c:manualLayout>
      </c:layout>
      <c:lineChart>
        <c:grouping val="standard"/>
        <c:varyColors val="0"/>
        <c:ser>
          <c:idx val="0"/>
          <c:order val="0"/>
          <c:tx>
            <c:strRef>
              <c:f>ИТОГО!$A$19</c:f>
              <c:strCache>
                <c:ptCount val="1"/>
                <c:pt idx="0">
                  <c:v>Индекс потребительских цен на товары и услуги, на конец года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ymbol val="square"/>
            <c:size val="11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0313586339193498E-2"/>
                  <c:y val="-9.7222238170752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1C-4970-9A46-7A2AB8C8BE99}"/>
                </c:ext>
              </c:extLst>
            </c:dLbl>
            <c:dLbl>
              <c:idx val="1"/>
              <c:layout>
                <c:manualLayout>
                  <c:x val="-3.3776248013918868E-2"/>
                  <c:y val="-0.10694446198782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1C-4970-9A46-7A2AB8C8BE99}"/>
                </c:ext>
              </c:extLst>
            </c:dLbl>
            <c:dLbl>
              <c:idx val="2"/>
              <c:layout>
                <c:manualLayout>
                  <c:x val="-3.9224029951647719E-2"/>
                  <c:y val="0.10694446198782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1C-4970-9A46-7A2AB8C8BE99}"/>
                </c:ext>
              </c:extLst>
            </c:dLbl>
            <c:dLbl>
              <c:idx val="3"/>
              <c:layout>
                <c:manualLayout>
                  <c:x val="-2.179112775091548E-2"/>
                  <c:y val="-8.7500014353676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1C-4970-9A46-7A2AB8C8BE99}"/>
                </c:ext>
              </c:extLst>
            </c:dLbl>
            <c:dLbl>
              <c:idx val="4"/>
              <c:layout>
                <c:manualLayout>
                  <c:x val="-2.9418022463735788E-2"/>
                  <c:y val="-9.7222238170752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1C-4970-9A46-7A2AB8C8BE99}"/>
                </c:ext>
              </c:extLst>
            </c:dLbl>
            <c:dLbl>
              <c:idx val="5"/>
              <c:layout>
                <c:manualLayout>
                  <c:x val="-3.5955360789010411E-2"/>
                  <c:y val="-0.10208335007928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1C-4970-9A46-7A2AB8C8BE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ИТОГО!$C$19:$H$19</c:f>
              <c:numCache>
                <c:formatCode>#,##0.0</c:formatCode>
                <c:ptCount val="6"/>
                <c:pt idx="0">
                  <c:v>106.1</c:v>
                </c:pt>
                <c:pt idx="1">
                  <c:v>109.1</c:v>
                </c:pt>
                <c:pt idx="2">
                  <c:v>117.7</c:v>
                </c:pt>
                <c:pt idx="3">
                  <c:v>105.4</c:v>
                </c:pt>
                <c:pt idx="4">
                  <c:v>103.7</c:v>
                </c:pt>
                <c:pt idx="5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21C-4970-9A46-7A2AB8C8B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80032"/>
        <c:axId val="331698688"/>
      </c:lineChart>
      <c:catAx>
        <c:axId val="5118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331698688"/>
        <c:crosses val="autoZero"/>
        <c:auto val="1"/>
        <c:lblAlgn val="ctr"/>
        <c:lblOffset val="100"/>
        <c:noMultiLvlLbl val="0"/>
      </c:catAx>
      <c:valAx>
        <c:axId val="331698688"/>
        <c:scaling>
          <c:orientation val="minMax"/>
          <c:min val="100"/>
        </c:scaling>
        <c:delete val="0"/>
        <c:axPos val="l"/>
        <c:numFmt formatCode="#,##0.0" sourceLinked="1"/>
        <c:majorTickMark val="out"/>
        <c:minorTickMark val="none"/>
        <c:tickLblPos val="none"/>
        <c:crossAx val="51180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71026988871376E-2"/>
          <c:y val="5.1441475195690256E-2"/>
          <c:w val="0.97640311718706918"/>
          <c:h val="0.7190691928346481"/>
        </c:manualLayout>
      </c:layout>
      <c:lineChart>
        <c:grouping val="standard"/>
        <c:varyColors val="0"/>
        <c:ser>
          <c:idx val="0"/>
          <c:order val="0"/>
          <c:tx>
            <c:strRef>
              <c:f>ИТОГО!$A$20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57150" cap="sq">
              <a:solidFill>
                <a:schemeClr val="accent2">
                  <a:lumMod val="50000"/>
                </a:schemeClr>
              </a:solidFill>
              <a:miter lim="800000"/>
            </a:ln>
          </c:spPr>
          <c:marker>
            <c:symbol val="square"/>
            <c:size val="11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5048594461049807E-2"/>
                  <c:y val="9.2594655352242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40-4049-93BF-2D9B361FD2E5}"/>
                </c:ext>
              </c:extLst>
            </c:dLbl>
            <c:dLbl>
              <c:idx val="1"/>
              <c:layout>
                <c:manualLayout>
                  <c:x val="-4.8266351208267659E-2"/>
                  <c:y val="0.10288295039138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40-4049-93BF-2D9B361FD2E5}"/>
                </c:ext>
              </c:extLst>
            </c:dLbl>
            <c:dLbl>
              <c:idx val="2"/>
              <c:layout>
                <c:manualLayout>
                  <c:x val="-2.5742053977742752E-2"/>
                  <c:y val="-0.13374783550879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40-4049-93BF-2D9B361FD2E5}"/>
                </c:ext>
              </c:extLst>
            </c:dLbl>
            <c:dLbl>
              <c:idx val="3"/>
              <c:layout>
                <c:manualLayout>
                  <c:x val="-2.5742053977742829E-2"/>
                  <c:y val="-0.133747835508794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40-4049-93BF-2D9B361FD2E5}"/>
                </c:ext>
              </c:extLst>
            </c:dLbl>
            <c:dLbl>
              <c:idx val="4"/>
              <c:layout>
                <c:manualLayout>
                  <c:x val="-3.0032396307366545E-2"/>
                  <c:y val="-0.10288295039138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40-4049-93BF-2D9B361FD2E5}"/>
                </c:ext>
              </c:extLst>
            </c:dLbl>
            <c:dLbl>
              <c:idx val="5"/>
              <c:layout>
                <c:manualLayout>
                  <c:x val="-3.1104981889772492E-2"/>
                  <c:y val="-8.7450507832673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40-4049-93BF-2D9B361FD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ИТОГО!$C$20:$H$20</c:f>
              <c:numCache>
                <c:formatCode>#,##0.0</c:formatCode>
                <c:ptCount val="6"/>
                <c:pt idx="0">
                  <c:v>1231.8</c:v>
                </c:pt>
                <c:pt idx="1">
                  <c:v>1235.2</c:v>
                </c:pt>
                <c:pt idx="2">
                  <c:v>1155.1300000000001</c:v>
                </c:pt>
                <c:pt idx="3">
                  <c:v>1185.4099999999999</c:v>
                </c:pt>
                <c:pt idx="4">
                  <c:v>1204.4099999999999</c:v>
                </c:pt>
                <c:pt idx="5">
                  <c:v>1216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40-4049-93BF-2D9B361FD2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668800"/>
        <c:axId val="331700992"/>
      </c:lineChart>
      <c:catAx>
        <c:axId val="8666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331700992"/>
        <c:crosses val="autoZero"/>
        <c:auto val="1"/>
        <c:lblAlgn val="ctr"/>
        <c:lblOffset val="100"/>
        <c:noMultiLvlLbl val="0"/>
      </c:catAx>
      <c:valAx>
        <c:axId val="331700992"/>
        <c:scaling>
          <c:orientation val="minMax"/>
          <c:min val="115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86668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ИТОГО!$A$21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57150" cap="sq" cmpd="sng">
              <a:solidFill>
                <a:schemeClr val="accent2">
                  <a:lumMod val="50000"/>
                </a:schemeClr>
              </a:solidFill>
              <a:miter lim="800000"/>
            </a:ln>
          </c:spPr>
          <c:marker>
            <c:symbol val="square"/>
            <c:size val="11"/>
            <c:spPr>
              <a:solidFill>
                <a:schemeClr val="accent2">
                  <a:lumMod val="50000"/>
                </a:schemeClr>
              </a:solidFill>
              <a:ln cap="sq">
                <a:solidFill>
                  <a:schemeClr val="accent2">
                    <a:lumMod val="50000"/>
                  </a:schemeClr>
                </a:solidFill>
                <a:miter lim="800000"/>
              </a:ln>
            </c:spPr>
          </c:marker>
          <c:dLbls>
            <c:dLbl>
              <c:idx val="0"/>
              <c:layout>
                <c:manualLayout>
                  <c:x val="-3.8311180806400086E-2"/>
                  <c:y val="-8.7500014353676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56-4E17-A087-23198D727A26}"/>
                </c:ext>
              </c:extLst>
            </c:dLbl>
            <c:dLbl>
              <c:idx val="1"/>
              <c:layout>
                <c:manualLayout>
                  <c:x val="-4.2567978673777866E-2"/>
                  <c:y val="0.10208335007928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56-4E17-A087-23198D727A26}"/>
                </c:ext>
              </c:extLst>
            </c:dLbl>
            <c:dLbl>
              <c:idx val="2"/>
              <c:layout>
                <c:manualLayout>
                  <c:x val="-2.2348188803733456E-2"/>
                  <c:y val="-9.7222238170752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56-4E17-A087-23198D727A26}"/>
                </c:ext>
              </c:extLst>
            </c:dLbl>
            <c:dLbl>
              <c:idx val="3"/>
              <c:layout>
                <c:manualLayout>
                  <c:x val="-3.2990183472177845E-2"/>
                  <c:y val="-0.111805573896364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56-4E17-A087-23198D727A26}"/>
                </c:ext>
              </c:extLst>
            </c:dLbl>
            <c:dLbl>
              <c:idx val="4"/>
              <c:layout>
                <c:manualLayout>
                  <c:x val="-3.5118582405866898E-2"/>
                  <c:y val="-0.10208335007928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56-4E17-A087-23198D727A26}"/>
                </c:ext>
              </c:extLst>
            </c:dLbl>
            <c:dLbl>
              <c:idx val="5"/>
              <c:layout>
                <c:manualLayout>
                  <c:x val="-3.2990183472178004E-2"/>
                  <c:y val="-9.7222238170752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56-4E17-A087-23198D727A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ИТОГО!$C$21:$H$21</c:f>
              <c:numCache>
                <c:formatCode>#,##0.0</c:formatCode>
                <c:ptCount val="6"/>
                <c:pt idx="0">
                  <c:v>171.80420000000001</c:v>
                </c:pt>
                <c:pt idx="1">
                  <c:v>179.4</c:v>
                </c:pt>
                <c:pt idx="2">
                  <c:v>154.72471999999999</c:v>
                </c:pt>
                <c:pt idx="3">
                  <c:v>147.36288000000002</c:v>
                </c:pt>
                <c:pt idx="4">
                  <c:v>147.76340999999999</c:v>
                </c:pt>
                <c:pt idx="5">
                  <c:v>161.17735999999999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D56-4E17-A087-23198D727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82592"/>
        <c:axId val="86819392"/>
      </c:lineChart>
      <c:catAx>
        <c:axId val="5118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86819392"/>
        <c:crosses val="autoZero"/>
        <c:auto val="1"/>
        <c:lblAlgn val="ctr"/>
        <c:lblOffset val="100"/>
        <c:noMultiLvlLbl val="0"/>
      </c:catAx>
      <c:valAx>
        <c:axId val="86819392"/>
        <c:scaling>
          <c:orientation val="minMax"/>
          <c:max val="180"/>
          <c:min val="145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51182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налоговые и неналоговые доходы</c:v>
          </c:tx>
          <c:spPr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'Доходы ОБ 2023-2025 гг.'!$A$7:$A$11</c:f>
              <c:strCache>
                <c:ptCount val="5"/>
                <c:pt idx="0">
                  <c:v>2021 год</c:v>
                </c:pt>
                <c:pt idx="1">
                  <c:v>2022 год </c:v>
                </c:pt>
                <c:pt idx="2">
                  <c:v>2023  год</c:v>
                </c:pt>
                <c:pt idx="3">
                  <c:v>2024  год</c:v>
                </c:pt>
                <c:pt idx="4">
                  <c:v>2025  год</c:v>
                </c:pt>
              </c:strCache>
            </c:strRef>
          </c:cat>
          <c:val>
            <c:numRef>
              <c:f>'Доходы ОБ 2023-2025 гг.'!$C$7:$C$11</c:f>
              <c:numCache>
                <c:formatCode>#,##0.0</c:formatCode>
                <c:ptCount val="5"/>
                <c:pt idx="0">
                  <c:v>93.485328990689993</c:v>
                </c:pt>
                <c:pt idx="1">
                  <c:v>70</c:v>
                </c:pt>
                <c:pt idx="2">
                  <c:v>55.034846666300005</c:v>
                </c:pt>
                <c:pt idx="3">
                  <c:v>67.974629683300009</c:v>
                </c:pt>
                <c:pt idx="4">
                  <c:v>67.909765584300004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94-40AA-A1DD-DB43F438A6D6}"/>
            </c:ext>
          </c:extLst>
        </c:ser>
        <c:ser>
          <c:idx val="1"/>
          <c:order val="1"/>
          <c:tx>
            <c:strRef>
              <c:f>'Доходы ОБ 2023-2025 гг.'!$D$5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rgbClr val="92D050"/>
                </a:gs>
                <a:gs pos="100000">
                  <a:srgbClr val="92D050"/>
                </a:gs>
              </a:gsLst>
              <a:lin ang="5400000" scaled="0"/>
            </a:gradFill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13,5*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94-40AA-A1DD-DB43F438A6D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13,2</a:t>
                    </a:r>
                    <a:r>
                      <a:rPr lang="en-US" sz="1800" b="1" i="0" u="none" strike="noStrike" baseline="0">
                        <a:effectLst/>
                      </a:rPr>
                      <a:t>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94-40AA-A1DD-DB43F438A6D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5,1</a:t>
                    </a:r>
                    <a:r>
                      <a:rPr lang="en-US" sz="1800" b="1" i="0" u="none" strike="noStrike" baseline="0">
                        <a:effectLst/>
                      </a:rPr>
                      <a:t>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94-40AA-A1DD-DB43F438A6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'Доходы ОБ 2023-2025 гг.'!$A$7:$A$11</c:f>
              <c:strCache>
                <c:ptCount val="5"/>
                <c:pt idx="0">
                  <c:v>2021 год</c:v>
                </c:pt>
                <c:pt idx="1">
                  <c:v>2022 год </c:v>
                </c:pt>
                <c:pt idx="2">
                  <c:v>2023  год</c:v>
                </c:pt>
                <c:pt idx="3">
                  <c:v>2024  год</c:v>
                </c:pt>
                <c:pt idx="4">
                  <c:v>2025  год</c:v>
                </c:pt>
              </c:strCache>
            </c:strRef>
          </c:cat>
          <c:val>
            <c:numRef>
              <c:f>'Доходы ОБ 2023-2025 гг.'!$D$7:$D$11</c:f>
              <c:numCache>
                <c:formatCode>#,##0.0</c:formatCode>
                <c:ptCount val="5"/>
                <c:pt idx="0">
                  <c:v>19.726205739000005</c:v>
                </c:pt>
                <c:pt idx="1">
                  <c:v>21.790650765509998</c:v>
                </c:pt>
                <c:pt idx="2">
                  <c:v>13.5211484</c:v>
                </c:pt>
                <c:pt idx="3">
                  <c:v>13.1978569</c:v>
                </c:pt>
                <c:pt idx="4">
                  <c:v>5.1469981000000002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94-40AA-A1DD-DB43F438A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8472704"/>
        <c:axId val="44161792"/>
        <c:axId val="0"/>
      </c:bar3DChart>
      <c:catAx>
        <c:axId val="118472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494545"/>
                </a:solidFill>
              </a:defRPr>
            </a:pPr>
            <a:endParaRPr lang="ru-RU"/>
          </a:p>
        </c:txPr>
        <c:crossAx val="44161792"/>
        <c:crosses val="autoZero"/>
        <c:auto val="1"/>
        <c:lblAlgn val="ctr"/>
        <c:lblOffset val="100"/>
        <c:noMultiLvlLbl val="0"/>
      </c:catAx>
      <c:valAx>
        <c:axId val="4416179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847270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9395151170933618E-2"/>
          <c:y val="4.4725700324828609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стр-ры'!$L$16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стр-ры'!$M$16:$Q$16</c:f>
              <c:numCache>
                <c:formatCode>General</c:formatCode>
                <c:ptCount val="5"/>
                <c:pt idx="0">
                  <c:v>15.200000000000003</c:v>
                </c:pt>
                <c:pt idx="1">
                  <c:v>22.400000000000002</c:v>
                </c:pt>
                <c:pt idx="2">
                  <c:v>14.900000000000002</c:v>
                </c:pt>
                <c:pt idx="3">
                  <c:v>16</c:v>
                </c:pt>
                <c:pt idx="4">
                  <c:v>14.100000000000007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72-4A45-B143-7621D1E1D018}"/>
            </c:ext>
          </c:extLst>
        </c:ser>
        <c:ser>
          <c:idx val="1"/>
          <c:order val="1"/>
          <c:tx>
            <c:strRef>
              <c:f>'данные для стр-ры'!$L$17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стр-ры'!$M$17:$Q$17</c:f>
              <c:numCache>
                <c:formatCode>General</c:formatCode>
                <c:ptCount val="5"/>
                <c:pt idx="0">
                  <c:v>5.5</c:v>
                </c:pt>
                <c:pt idx="1">
                  <c:v>6.2</c:v>
                </c:pt>
                <c:pt idx="2" formatCode="0.0">
                  <c:v>6.2</c:v>
                </c:pt>
                <c:pt idx="3">
                  <c:v>6.3</c:v>
                </c:pt>
                <c:pt idx="4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72-4A45-B143-7621D1E1D018}"/>
            </c:ext>
          </c:extLst>
        </c:ser>
        <c:ser>
          <c:idx val="2"/>
          <c:order val="2"/>
          <c:tx>
            <c:strRef>
              <c:f>'данные для стр-ры'!$L$18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72-4A45-B143-7621D1E1D0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2-4A45-B143-7621D1E1D01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72-4A45-B143-7621D1E1D01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стр-ры'!$M$18:$Q$18</c:f>
            </c:numRef>
          </c:val>
          <c:extLst>
            <c:ext xmlns:c16="http://schemas.microsoft.com/office/drawing/2014/chart" uri="{C3380CC4-5D6E-409C-BE32-E72D297353CC}">
              <c16:uniqueId val="{00000005-FE72-4A45-B143-7621D1E1D018}"/>
            </c:ext>
          </c:extLst>
        </c:ser>
        <c:ser>
          <c:idx val="3"/>
          <c:order val="3"/>
          <c:tx>
            <c:strRef>
              <c:f>'данные для стр-ры'!$L$19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стр-ры'!$M$19:$Q$19</c:f>
              <c:numCache>
                <c:formatCode>General</c:formatCode>
                <c:ptCount val="5"/>
                <c:pt idx="0">
                  <c:v>15.5</c:v>
                </c:pt>
                <c:pt idx="1">
                  <c:v>15.4</c:v>
                </c:pt>
                <c:pt idx="2" formatCode="0.0">
                  <c:v>15.9</c:v>
                </c:pt>
                <c:pt idx="3">
                  <c:v>19.8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72-4A45-B143-7621D1E1D018}"/>
            </c:ext>
          </c:extLst>
        </c:ser>
        <c:ser>
          <c:idx val="4"/>
          <c:order val="4"/>
          <c:tx>
            <c:strRef>
              <c:f>'данные для стр-ры'!$L$20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стр-ры'!$M$20:$Q$20</c:f>
              <c:numCache>
                <c:formatCode>General</c:formatCode>
                <c:ptCount val="5"/>
                <c:pt idx="0">
                  <c:v>57.3</c:v>
                </c:pt>
                <c:pt idx="1">
                  <c:v>26</c:v>
                </c:pt>
                <c:pt idx="2">
                  <c:v>18</c:v>
                </c:pt>
                <c:pt idx="3">
                  <c:v>25.9</c:v>
                </c:pt>
                <c:pt idx="4">
                  <c:v>26.4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E72-4A45-B143-7621D1E1D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0858112"/>
        <c:axId val="77780032"/>
        <c:axId val="0"/>
      </c:bar3DChart>
      <c:catAx>
        <c:axId val="20085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77780032"/>
        <c:crosses val="autoZero"/>
        <c:auto val="1"/>
        <c:lblAlgn val="ctr"/>
        <c:lblOffset val="100"/>
        <c:noMultiLvlLbl val="0"/>
      </c:catAx>
      <c:valAx>
        <c:axId val="77780032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20085811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21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млрд!$A$6</c:f>
              <c:strCache>
                <c:ptCount val="1"/>
                <c:pt idx="0">
                  <c:v>Дотации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1"/>
              <c:layout>
                <c:manualLayout>
                  <c:x val="-3.819400322405998E-17"/>
                  <c:y val="7.15625734878124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03-4C78-860D-E2C1F654985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03-4C78-860D-E2C1F654985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03-4C78-860D-E2C1F654985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03-4C78-860D-E2C1F6549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млрд!$B$6:$F$6</c:f>
              <c:numCache>
                <c:formatCode>#,##0.0</c:formatCode>
                <c:ptCount val="5"/>
                <c:pt idx="0">
                  <c:v>2.3254823999999998</c:v>
                </c:pt>
                <c:pt idx="1">
                  <c:v>0.69886859999999995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92-48D0-9F2D-D3FCAE27774F}"/>
            </c:ext>
          </c:extLst>
        </c:ser>
        <c:ser>
          <c:idx val="4"/>
          <c:order val="1"/>
          <c:tx>
            <c:strRef>
              <c:f>млрд!$A$7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млрд!$B$7:$F$7</c:f>
              <c:numCache>
                <c:formatCode>#,##0.0</c:formatCode>
                <c:ptCount val="5"/>
                <c:pt idx="0">
                  <c:v>7.5046084364199999</c:v>
                </c:pt>
                <c:pt idx="1">
                  <c:v>11.196894</c:v>
                </c:pt>
                <c:pt idx="2">
                  <c:v>9.2441158000000012</c:v>
                </c:pt>
                <c:pt idx="3">
                  <c:v>10.7516216</c:v>
                </c:pt>
                <c:pt idx="4">
                  <c:v>2.6771811000000003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92-48D0-9F2D-D3FCAE27774F}"/>
            </c:ext>
          </c:extLst>
        </c:ser>
        <c:ser>
          <c:idx val="1"/>
          <c:order val="2"/>
          <c:tx>
            <c:strRef>
              <c:f>млрд!$A$8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млрд!$B$8:$F$8</c:f>
              <c:numCache>
                <c:formatCode>#,##0.0</c:formatCode>
                <c:ptCount val="5"/>
                <c:pt idx="0">
                  <c:v>3.2948131477800002</c:v>
                </c:pt>
                <c:pt idx="1">
                  <c:v>2.9235377999999996</c:v>
                </c:pt>
                <c:pt idx="2">
                  <c:v>1.7570908999999999</c:v>
                </c:pt>
                <c:pt idx="3">
                  <c:v>1.813215</c:v>
                </c:pt>
                <c:pt idx="4">
                  <c:v>1.8367967000000001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92-48D0-9F2D-D3FCAE27774F}"/>
            </c:ext>
          </c:extLst>
        </c:ser>
        <c:ser>
          <c:idx val="2"/>
          <c:order val="3"/>
          <c:tx>
            <c:strRef>
              <c:f>млрд!$A$9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94000">
                  <a:srgbClr val="FFC000"/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5.0247484826199997</c:v>
                </c:pt>
                <c:pt idx="1">
                  <c:v>4.4807970899799994</c:v>
                </c:pt>
                <c:pt idx="2">
                  <c:v>2.5199417000000004</c:v>
                </c:pt>
                <c:pt idx="3">
                  <c:v>0.63302030000000009</c:v>
                </c:pt>
                <c:pt idx="4">
                  <c:v>0.63302030000000009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92-48D0-9F2D-D3FCAE27774F}"/>
            </c:ext>
          </c:extLst>
        </c:ser>
        <c:ser>
          <c:idx val="3"/>
          <c:order val="4"/>
          <c:tx>
            <c:strRef>
              <c:f>млрд!$A$10</c:f>
              <c:strCache>
                <c:ptCount val="1"/>
                <c:pt idx="0">
                  <c:v>Поступления от Фонда содействия реформированию ЖКХ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9400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03-4C78-860D-E2C1F654985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03-4C78-860D-E2C1F654985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03-4C78-860D-E2C1F6549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1.4887799415499998</c:v>
                </c:pt>
                <c:pt idx="1">
                  <c:v>2.48624254453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92-48D0-9F2D-D3FCAE277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8377472"/>
        <c:axId val="118180096"/>
        <c:axId val="0"/>
      </c:bar3DChart>
      <c:catAx>
        <c:axId val="118377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18180096"/>
        <c:crossesAt val="0"/>
        <c:auto val="1"/>
        <c:lblAlgn val="ctr"/>
        <c:lblOffset val="100"/>
        <c:noMultiLvlLbl val="0"/>
      </c:catAx>
      <c:valAx>
        <c:axId val="118180096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1837747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B95C6-2FF8-43F8-957E-8C9B44A3DC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95660D5-50C0-457B-9F69-2908F6A3A681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</a:p>
      </dgm:t>
    </dgm:pt>
    <dgm:pt modelId="{E3EF3A58-EEA0-4666-9C9E-B9BD36AFD3DF}" type="parTrans" cxnId="{34C20668-4A88-4113-8CC9-9F920118DF6C}">
      <dgm:prSet/>
      <dgm:spPr/>
      <dgm:t>
        <a:bodyPr/>
        <a:lstStyle/>
        <a:p>
          <a:endParaRPr lang="ru-RU"/>
        </a:p>
      </dgm:t>
    </dgm:pt>
    <dgm:pt modelId="{9B4F7897-22A4-4D7E-8D7D-DB2EDE013FE6}" type="sibTrans" cxnId="{34C20668-4A88-4113-8CC9-9F920118DF6C}">
      <dgm:prSet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5AA0822-A3F1-4DA5-8BDE-45D34B1B4FB5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</a:p>
      </dgm:t>
    </dgm:pt>
    <dgm:pt modelId="{CDD49E21-4198-4FF0-B9B4-632E78D9B583}" type="parTrans" cxnId="{0B3F8A86-832C-4187-ADC5-CA870C1F4FA0}">
      <dgm:prSet/>
      <dgm:spPr/>
      <dgm:t>
        <a:bodyPr/>
        <a:lstStyle/>
        <a:p>
          <a:endParaRPr lang="ru-RU"/>
        </a:p>
      </dgm:t>
    </dgm:pt>
    <dgm:pt modelId="{AC41C428-EE42-47B3-8E55-C25BD25CA48D}" type="sibTrans" cxnId="{0B3F8A86-832C-4187-ADC5-CA870C1F4FA0}">
      <dgm:prSet/>
      <dgm:spPr/>
      <dgm:t>
        <a:bodyPr/>
        <a:lstStyle/>
        <a:p>
          <a:endParaRPr lang="ru-RU"/>
        </a:p>
      </dgm:t>
    </dgm:pt>
    <dgm:pt modelId="{2C250395-8D0F-4A51-914E-2EA588E4635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</a:p>
      </dgm:t>
    </dgm:pt>
    <dgm:pt modelId="{E26A2F83-5595-4E19-94D1-6330A18280EE}" type="parTrans" cxnId="{04F59660-CE6F-407D-9D0E-DC7BD49CDA64}">
      <dgm:prSet/>
      <dgm:spPr/>
      <dgm:t>
        <a:bodyPr/>
        <a:lstStyle/>
        <a:p>
          <a:endParaRPr lang="ru-RU"/>
        </a:p>
      </dgm:t>
    </dgm:pt>
    <dgm:pt modelId="{22543539-4891-4EE8-88CF-ABC4D6A0B391}" type="sibTrans" cxnId="{04F59660-CE6F-407D-9D0E-DC7BD49CDA64}">
      <dgm:prSet/>
      <dgm:spPr/>
      <dgm:t>
        <a:bodyPr/>
        <a:lstStyle/>
        <a:p>
          <a:endParaRPr lang="ru-RU"/>
        </a:p>
      </dgm:t>
    </dgm:pt>
    <dgm:pt modelId="{0283A296-534E-47A1-8E7D-62215FCAFC9C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</a:p>
      </dgm:t>
    </dgm:pt>
    <dgm:pt modelId="{66CC8D62-F92C-4EDA-B146-4335359C8E26}" type="parTrans" cxnId="{6095F17F-FD8E-49D5-A3AA-3FCE37CE049E}">
      <dgm:prSet/>
      <dgm:spPr/>
      <dgm:t>
        <a:bodyPr/>
        <a:lstStyle/>
        <a:p>
          <a:endParaRPr lang="ru-RU"/>
        </a:p>
      </dgm:t>
    </dgm:pt>
    <dgm:pt modelId="{73F21F56-E553-4438-9912-DFB8E4A8FE4A}" type="sibTrans" cxnId="{6095F17F-FD8E-49D5-A3AA-3FCE37CE049E}">
      <dgm:prSet/>
      <dgm:spPr/>
      <dgm:t>
        <a:bodyPr/>
        <a:lstStyle/>
        <a:p>
          <a:endParaRPr lang="ru-RU"/>
        </a:p>
      </dgm:t>
    </dgm:pt>
    <dgm:pt modelId="{6102E8F5-C194-4AC2-909A-6F467E4F98DD}" type="pres">
      <dgm:prSet presAssocID="{440B95C6-2FF8-43F8-957E-8C9B44A3DCB8}" presName="Name0" presStyleCnt="0">
        <dgm:presLayoutVars>
          <dgm:chMax val="7"/>
          <dgm:chPref val="7"/>
          <dgm:dir/>
        </dgm:presLayoutVars>
      </dgm:prSet>
      <dgm:spPr/>
    </dgm:pt>
    <dgm:pt modelId="{5625FF7C-8235-4A2F-865B-06B566A7DD54}" type="pres">
      <dgm:prSet presAssocID="{440B95C6-2FF8-43F8-957E-8C9B44A3DCB8}" presName="Name1" presStyleCnt="0"/>
      <dgm:spPr/>
    </dgm:pt>
    <dgm:pt modelId="{4DC99C31-1D03-4259-A184-3D32BC1581B7}" type="pres">
      <dgm:prSet presAssocID="{440B95C6-2FF8-43F8-957E-8C9B44A3DCB8}" presName="cycle" presStyleCnt="0"/>
      <dgm:spPr/>
    </dgm:pt>
    <dgm:pt modelId="{8FED3438-3BFF-4B8C-9C3D-DF3B0EAA1CA5}" type="pres">
      <dgm:prSet presAssocID="{440B95C6-2FF8-43F8-957E-8C9B44A3DCB8}" presName="srcNode" presStyleLbl="node1" presStyleIdx="0" presStyleCnt="4"/>
      <dgm:spPr/>
    </dgm:pt>
    <dgm:pt modelId="{2CD34791-EA14-47B1-A1E8-682EC4D9E1B6}" type="pres">
      <dgm:prSet presAssocID="{440B95C6-2FF8-43F8-957E-8C9B44A3DCB8}" presName="conn" presStyleLbl="parChTrans1D2" presStyleIdx="0" presStyleCnt="1"/>
      <dgm:spPr/>
    </dgm:pt>
    <dgm:pt modelId="{71BF57A5-3ED7-481B-9D80-8D38BB1727BB}" type="pres">
      <dgm:prSet presAssocID="{440B95C6-2FF8-43F8-957E-8C9B44A3DCB8}" presName="extraNode" presStyleLbl="node1" presStyleIdx="0" presStyleCnt="4"/>
      <dgm:spPr/>
    </dgm:pt>
    <dgm:pt modelId="{4BD0D328-2345-4211-BE41-58A81E6F3350}" type="pres">
      <dgm:prSet presAssocID="{440B95C6-2FF8-43F8-957E-8C9B44A3DCB8}" presName="dstNode" presStyleLbl="node1" presStyleIdx="0" presStyleCnt="4"/>
      <dgm:spPr/>
    </dgm:pt>
    <dgm:pt modelId="{84A14E12-9897-4770-8ED0-303EFC1F0BFE}" type="pres">
      <dgm:prSet presAssocID="{295660D5-50C0-457B-9F69-2908F6A3A681}" presName="text_1" presStyleLbl="node1" presStyleIdx="0" presStyleCnt="4">
        <dgm:presLayoutVars>
          <dgm:bulletEnabled val="1"/>
        </dgm:presLayoutVars>
      </dgm:prSet>
      <dgm:spPr/>
    </dgm:pt>
    <dgm:pt modelId="{26F21F5E-50F0-4126-9060-C8FFC47963D6}" type="pres">
      <dgm:prSet presAssocID="{295660D5-50C0-457B-9F69-2908F6A3A681}" presName="accent_1" presStyleCnt="0"/>
      <dgm:spPr/>
    </dgm:pt>
    <dgm:pt modelId="{72DEF424-373E-4F13-96DB-14108CE10D59}" type="pres">
      <dgm:prSet presAssocID="{295660D5-50C0-457B-9F69-2908F6A3A681}" presName="accentRepeatNode" presStyleLbl="solidFgAcc1" presStyleIdx="0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254C753F-29B8-4802-8DA4-BF834F259FA4}" type="pres">
      <dgm:prSet presAssocID="{D5AA0822-A3F1-4DA5-8BDE-45D34B1B4FB5}" presName="text_2" presStyleLbl="node1" presStyleIdx="1" presStyleCnt="4">
        <dgm:presLayoutVars>
          <dgm:bulletEnabled val="1"/>
        </dgm:presLayoutVars>
      </dgm:prSet>
      <dgm:spPr/>
    </dgm:pt>
    <dgm:pt modelId="{C7EAC6EE-70F7-48FC-B2E2-F21BD8FBA521}" type="pres">
      <dgm:prSet presAssocID="{D5AA0822-A3F1-4DA5-8BDE-45D34B1B4FB5}" presName="accent_2" presStyleCnt="0"/>
      <dgm:spPr/>
    </dgm:pt>
    <dgm:pt modelId="{98A578EE-C0AB-4297-B8DB-C7BAA8EF41B7}" type="pres">
      <dgm:prSet presAssocID="{D5AA0822-A3F1-4DA5-8BDE-45D34B1B4FB5}" presName="accentRepeatNode" presStyleLbl="solidFgAcc1" presStyleIdx="1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1AC2927A-5C18-4111-A5E0-50C51598A0EC}" type="pres">
      <dgm:prSet presAssocID="{2C250395-8D0F-4A51-914E-2EA588E46356}" presName="text_3" presStyleLbl="node1" presStyleIdx="2" presStyleCnt="4">
        <dgm:presLayoutVars>
          <dgm:bulletEnabled val="1"/>
        </dgm:presLayoutVars>
      </dgm:prSet>
      <dgm:spPr/>
    </dgm:pt>
    <dgm:pt modelId="{17374BB4-3060-466D-BA56-5940835D2050}" type="pres">
      <dgm:prSet presAssocID="{2C250395-8D0F-4A51-914E-2EA588E46356}" presName="accent_3" presStyleCnt="0"/>
      <dgm:spPr/>
    </dgm:pt>
    <dgm:pt modelId="{EBBEA12A-B6DC-4797-AE00-B33632D66F56}" type="pres">
      <dgm:prSet presAssocID="{2C250395-8D0F-4A51-914E-2EA588E46356}" presName="accentRepeatNode" presStyleLbl="solidFgAcc1" presStyleIdx="2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4C74B351-A755-4859-BBBD-947E043810A7}" type="pres">
      <dgm:prSet presAssocID="{0283A296-534E-47A1-8E7D-62215FCAFC9C}" presName="text_4" presStyleLbl="node1" presStyleIdx="3" presStyleCnt="4">
        <dgm:presLayoutVars>
          <dgm:bulletEnabled val="1"/>
        </dgm:presLayoutVars>
      </dgm:prSet>
      <dgm:spPr/>
    </dgm:pt>
    <dgm:pt modelId="{09140A1D-BABC-433C-B9F4-EA070527CC4B}" type="pres">
      <dgm:prSet presAssocID="{0283A296-534E-47A1-8E7D-62215FCAFC9C}" presName="accent_4" presStyleCnt="0"/>
      <dgm:spPr/>
    </dgm:pt>
    <dgm:pt modelId="{6659AD73-16AC-44A1-99DE-878E5D9039D6}" type="pres">
      <dgm:prSet presAssocID="{0283A296-534E-47A1-8E7D-62215FCAFC9C}" presName="accentRepeatNode" presStyleLbl="solidFgAcc1" presStyleIdx="3" presStyleCnt="4"/>
      <dgm:spPr>
        <a:ln w="38100">
          <a:solidFill>
            <a:schemeClr val="accent3">
              <a:lumMod val="50000"/>
            </a:schemeClr>
          </a:solidFill>
        </a:ln>
      </dgm:spPr>
    </dgm:pt>
  </dgm:ptLst>
  <dgm:cxnLst>
    <dgm:cxn modelId="{36AB4B2A-44BB-455B-BD97-0FC73EC5C173}" type="presOf" srcId="{9B4F7897-22A4-4D7E-8D7D-DB2EDE013FE6}" destId="{2CD34791-EA14-47B1-A1E8-682EC4D9E1B6}" srcOrd="0" destOrd="0" presId="urn:microsoft.com/office/officeart/2008/layout/VerticalCurvedList"/>
    <dgm:cxn modelId="{04F59660-CE6F-407D-9D0E-DC7BD49CDA64}" srcId="{440B95C6-2FF8-43F8-957E-8C9B44A3DCB8}" destId="{2C250395-8D0F-4A51-914E-2EA588E46356}" srcOrd="2" destOrd="0" parTransId="{E26A2F83-5595-4E19-94D1-6330A18280EE}" sibTransId="{22543539-4891-4EE8-88CF-ABC4D6A0B391}"/>
    <dgm:cxn modelId="{79B6B861-720A-4BD4-AAD0-7D11F6D54E8C}" type="presOf" srcId="{0283A296-534E-47A1-8E7D-62215FCAFC9C}" destId="{4C74B351-A755-4859-BBBD-947E043810A7}" srcOrd="0" destOrd="0" presId="urn:microsoft.com/office/officeart/2008/layout/VerticalCurvedList"/>
    <dgm:cxn modelId="{34C20668-4A88-4113-8CC9-9F920118DF6C}" srcId="{440B95C6-2FF8-43F8-957E-8C9B44A3DCB8}" destId="{295660D5-50C0-457B-9F69-2908F6A3A681}" srcOrd="0" destOrd="0" parTransId="{E3EF3A58-EEA0-4666-9C9E-B9BD36AFD3DF}" sibTransId="{9B4F7897-22A4-4D7E-8D7D-DB2EDE013FE6}"/>
    <dgm:cxn modelId="{6095F17F-FD8E-49D5-A3AA-3FCE37CE049E}" srcId="{440B95C6-2FF8-43F8-957E-8C9B44A3DCB8}" destId="{0283A296-534E-47A1-8E7D-62215FCAFC9C}" srcOrd="3" destOrd="0" parTransId="{66CC8D62-F92C-4EDA-B146-4335359C8E26}" sibTransId="{73F21F56-E553-4438-9912-DFB8E4A8FE4A}"/>
    <dgm:cxn modelId="{0B3F8A86-832C-4187-ADC5-CA870C1F4FA0}" srcId="{440B95C6-2FF8-43F8-957E-8C9B44A3DCB8}" destId="{D5AA0822-A3F1-4DA5-8BDE-45D34B1B4FB5}" srcOrd="1" destOrd="0" parTransId="{CDD49E21-4198-4FF0-B9B4-632E78D9B583}" sibTransId="{AC41C428-EE42-47B3-8E55-C25BD25CA48D}"/>
    <dgm:cxn modelId="{45A8B995-CC4F-43E6-8070-E7A8C3DC2EE9}" type="presOf" srcId="{D5AA0822-A3F1-4DA5-8BDE-45D34B1B4FB5}" destId="{254C753F-29B8-4802-8DA4-BF834F259FA4}" srcOrd="0" destOrd="0" presId="urn:microsoft.com/office/officeart/2008/layout/VerticalCurvedList"/>
    <dgm:cxn modelId="{D657DF98-3EE6-48CE-B0AA-0D59C68AFD76}" type="presOf" srcId="{2C250395-8D0F-4A51-914E-2EA588E46356}" destId="{1AC2927A-5C18-4111-A5E0-50C51598A0EC}" srcOrd="0" destOrd="0" presId="urn:microsoft.com/office/officeart/2008/layout/VerticalCurvedList"/>
    <dgm:cxn modelId="{AECCEBCE-2191-48EC-B647-D4959651E38A}" type="presOf" srcId="{295660D5-50C0-457B-9F69-2908F6A3A681}" destId="{84A14E12-9897-4770-8ED0-303EFC1F0BFE}" srcOrd="0" destOrd="0" presId="urn:microsoft.com/office/officeart/2008/layout/VerticalCurvedList"/>
    <dgm:cxn modelId="{715F2EFD-4B87-4613-B144-3CC7616E1371}" type="presOf" srcId="{440B95C6-2FF8-43F8-957E-8C9B44A3DCB8}" destId="{6102E8F5-C194-4AC2-909A-6F467E4F98DD}" srcOrd="0" destOrd="0" presId="urn:microsoft.com/office/officeart/2008/layout/VerticalCurvedList"/>
    <dgm:cxn modelId="{DEFC5EB4-CC6B-4145-93B5-B32ADD7FD290}" type="presParOf" srcId="{6102E8F5-C194-4AC2-909A-6F467E4F98DD}" destId="{5625FF7C-8235-4A2F-865B-06B566A7DD54}" srcOrd="0" destOrd="0" presId="urn:microsoft.com/office/officeart/2008/layout/VerticalCurvedList"/>
    <dgm:cxn modelId="{7F38AA58-ECB8-4B44-AAD8-315D2C796722}" type="presParOf" srcId="{5625FF7C-8235-4A2F-865B-06B566A7DD54}" destId="{4DC99C31-1D03-4259-A184-3D32BC1581B7}" srcOrd="0" destOrd="0" presId="urn:microsoft.com/office/officeart/2008/layout/VerticalCurvedList"/>
    <dgm:cxn modelId="{FEB77795-761F-4189-8438-D5EEA108AFF7}" type="presParOf" srcId="{4DC99C31-1D03-4259-A184-3D32BC1581B7}" destId="{8FED3438-3BFF-4B8C-9C3D-DF3B0EAA1CA5}" srcOrd="0" destOrd="0" presId="urn:microsoft.com/office/officeart/2008/layout/VerticalCurvedList"/>
    <dgm:cxn modelId="{105DAEC2-DF21-4DBD-B093-437DD85312C4}" type="presParOf" srcId="{4DC99C31-1D03-4259-A184-3D32BC1581B7}" destId="{2CD34791-EA14-47B1-A1E8-682EC4D9E1B6}" srcOrd="1" destOrd="0" presId="urn:microsoft.com/office/officeart/2008/layout/VerticalCurvedList"/>
    <dgm:cxn modelId="{6E2D0200-CA4D-43C5-A8E7-5B3E1F181220}" type="presParOf" srcId="{4DC99C31-1D03-4259-A184-3D32BC1581B7}" destId="{71BF57A5-3ED7-481B-9D80-8D38BB1727BB}" srcOrd="2" destOrd="0" presId="urn:microsoft.com/office/officeart/2008/layout/VerticalCurvedList"/>
    <dgm:cxn modelId="{38713B95-AF0C-44B5-8E72-007BFBE0B594}" type="presParOf" srcId="{4DC99C31-1D03-4259-A184-3D32BC1581B7}" destId="{4BD0D328-2345-4211-BE41-58A81E6F3350}" srcOrd="3" destOrd="0" presId="urn:microsoft.com/office/officeart/2008/layout/VerticalCurvedList"/>
    <dgm:cxn modelId="{E9B9DA21-7A1D-4BB6-B182-8EFE24459170}" type="presParOf" srcId="{5625FF7C-8235-4A2F-865B-06B566A7DD54}" destId="{84A14E12-9897-4770-8ED0-303EFC1F0BFE}" srcOrd="1" destOrd="0" presId="urn:microsoft.com/office/officeart/2008/layout/VerticalCurvedList"/>
    <dgm:cxn modelId="{8BB46F28-49EB-41ED-9C4E-A52B0781A024}" type="presParOf" srcId="{5625FF7C-8235-4A2F-865B-06B566A7DD54}" destId="{26F21F5E-50F0-4126-9060-C8FFC47963D6}" srcOrd="2" destOrd="0" presId="urn:microsoft.com/office/officeart/2008/layout/VerticalCurvedList"/>
    <dgm:cxn modelId="{13EC4014-E297-4B38-ACEF-4B4BFE29D4E9}" type="presParOf" srcId="{26F21F5E-50F0-4126-9060-C8FFC47963D6}" destId="{72DEF424-373E-4F13-96DB-14108CE10D59}" srcOrd="0" destOrd="0" presId="urn:microsoft.com/office/officeart/2008/layout/VerticalCurvedList"/>
    <dgm:cxn modelId="{75D61B1E-4D40-47DC-94B3-61BD73F34C45}" type="presParOf" srcId="{5625FF7C-8235-4A2F-865B-06B566A7DD54}" destId="{254C753F-29B8-4802-8DA4-BF834F259FA4}" srcOrd="3" destOrd="0" presId="urn:microsoft.com/office/officeart/2008/layout/VerticalCurvedList"/>
    <dgm:cxn modelId="{6D191563-9478-4479-9CA4-30C80C1EE2EC}" type="presParOf" srcId="{5625FF7C-8235-4A2F-865B-06B566A7DD54}" destId="{C7EAC6EE-70F7-48FC-B2E2-F21BD8FBA521}" srcOrd="4" destOrd="0" presId="urn:microsoft.com/office/officeart/2008/layout/VerticalCurvedList"/>
    <dgm:cxn modelId="{55B07197-DF25-4F2D-94BB-F0328E7C965B}" type="presParOf" srcId="{C7EAC6EE-70F7-48FC-B2E2-F21BD8FBA521}" destId="{98A578EE-C0AB-4297-B8DB-C7BAA8EF41B7}" srcOrd="0" destOrd="0" presId="urn:microsoft.com/office/officeart/2008/layout/VerticalCurvedList"/>
    <dgm:cxn modelId="{FF80FBA6-A44D-4A74-9CFE-A78C202C3E35}" type="presParOf" srcId="{5625FF7C-8235-4A2F-865B-06B566A7DD54}" destId="{1AC2927A-5C18-4111-A5E0-50C51598A0EC}" srcOrd="5" destOrd="0" presId="urn:microsoft.com/office/officeart/2008/layout/VerticalCurvedList"/>
    <dgm:cxn modelId="{CC4E538A-C18B-415C-BE5F-21B99F16CD8C}" type="presParOf" srcId="{5625FF7C-8235-4A2F-865B-06B566A7DD54}" destId="{17374BB4-3060-466D-BA56-5940835D2050}" srcOrd="6" destOrd="0" presId="urn:microsoft.com/office/officeart/2008/layout/VerticalCurvedList"/>
    <dgm:cxn modelId="{B0810ED1-0892-485F-8444-8507DD0C108A}" type="presParOf" srcId="{17374BB4-3060-466D-BA56-5940835D2050}" destId="{EBBEA12A-B6DC-4797-AE00-B33632D66F56}" srcOrd="0" destOrd="0" presId="urn:microsoft.com/office/officeart/2008/layout/VerticalCurvedList"/>
    <dgm:cxn modelId="{D9C5F019-D828-42D6-B560-B2D7D4684D03}" type="presParOf" srcId="{5625FF7C-8235-4A2F-865B-06B566A7DD54}" destId="{4C74B351-A755-4859-BBBD-947E043810A7}" srcOrd="7" destOrd="0" presId="urn:microsoft.com/office/officeart/2008/layout/VerticalCurvedList"/>
    <dgm:cxn modelId="{E740D115-1CB4-41F0-9E09-FEB72923D4B5}" type="presParOf" srcId="{5625FF7C-8235-4A2F-865B-06B566A7DD54}" destId="{09140A1D-BABC-433C-B9F4-EA070527CC4B}" srcOrd="8" destOrd="0" presId="urn:microsoft.com/office/officeart/2008/layout/VerticalCurvedList"/>
    <dgm:cxn modelId="{0F90D29D-B9C2-4B74-B7C7-E84195916494}" type="presParOf" srcId="{09140A1D-BABC-433C-B9F4-EA070527CC4B}" destId="{6659AD73-16AC-44A1-99DE-878E5D9039D6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5359C81-30F1-44F3-BD63-54122C0EFBDD}" type="presOf" srcId="{4E7F4808-C894-40ED-B5BE-06D9FCD46DB9}" destId="{59E6176D-A2F1-45D4-A790-2A9C57E110E9}" srcOrd="0" destOrd="0" presId="urn:microsoft.com/office/officeart/2009/3/layout/StepUpProcess"/>
    <dgm:cxn modelId="{3A6EB78B-6327-48D5-A203-D77FE10B454E}" type="presOf" srcId="{57528B99-E608-4D43-8BCB-8B2813661BEC}" destId="{D85F1854-E5F6-41B9-9EFC-2FE85720D240}" srcOrd="0" destOrd="0" presId="urn:microsoft.com/office/officeart/2009/3/layout/StepUpProcess"/>
    <dgm:cxn modelId="{C4A0418F-ED8B-4D81-A1E2-1B01FA564B2D}" type="presOf" srcId="{8E853283-DE9F-4575-91B5-50D13E09A129}" destId="{3E7CE4A3-BB67-4B35-8CCE-1A31A01EBFCA}" srcOrd="0" destOrd="0" presId="urn:microsoft.com/office/officeart/2009/3/layout/StepUpProcess"/>
    <dgm:cxn modelId="{9CD48DA4-D427-4BD3-B9F3-03E01EDB4D4F}" type="presOf" srcId="{D9952A6E-51E9-46F5-AA97-003063CFD45C}" destId="{1EB1F125-C213-44F7-995F-770C58E2B83A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BC3F36D4-F21C-49BA-B6B8-215970B53671}" type="presOf" srcId="{F16646FC-6848-418B-B1E3-96138E0FEEA5}" destId="{2AF64C49-9E45-4F3C-9BA6-D0A64ABAC6D7}" srcOrd="0" destOrd="0" presId="urn:microsoft.com/office/officeart/2009/3/layout/StepUpProcess"/>
    <dgm:cxn modelId="{68BD2046-C106-471A-A6ED-DEDEBAF1E039}" type="presParOf" srcId="{59E6176D-A2F1-45D4-A790-2A9C57E110E9}" destId="{F3801B51-3C8A-4144-9300-DD4FFF871AEC}" srcOrd="0" destOrd="0" presId="urn:microsoft.com/office/officeart/2009/3/layout/StepUpProcess"/>
    <dgm:cxn modelId="{DBEDD6E8-11BD-4700-8185-1F0F3299FD8D}" type="presParOf" srcId="{F3801B51-3C8A-4144-9300-DD4FFF871AEC}" destId="{0F98B4A9-900D-4D3A-917D-1B448D3EABEF}" srcOrd="0" destOrd="0" presId="urn:microsoft.com/office/officeart/2009/3/layout/StepUpProcess"/>
    <dgm:cxn modelId="{72CF03F2-0CF4-4319-8493-CF712167F885}" type="presParOf" srcId="{F3801B51-3C8A-4144-9300-DD4FFF871AEC}" destId="{3E7CE4A3-BB67-4B35-8CCE-1A31A01EBFCA}" srcOrd="1" destOrd="0" presId="urn:microsoft.com/office/officeart/2009/3/layout/StepUpProcess"/>
    <dgm:cxn modelId="{D17E2316-1B5D-4334-BC24-E83731BD992A}" type="presParOf" srcId="{F3801B51-3C8A-4144-9300-DD4FFF871AEC}" destId="{EFED36D8-9297-439E-8833-47CB3FCF921F}" srcOrd="2" destOrd="0" presId="urn:microsoft.com/office/officeart/2009/3/layout/StepUpProcess"/>
    <dgm:cxn modelId="{63919954-0798-43A0-B423-2CBDD04C2DA4}" type="presParOf" srcId="{59E6176D-A2F1-45D4-A790-2A9C57E110E9}" destId="{FC89241E-0F22-4FEE-A867-166C8B8B31E1}" srcOrd="1" destOrd="0" presId="urn:microsoft.com/office/officeart/2009/3/layout/StepUpProcess"/>
    <dgm:cxn modelId="{A8D195FE-245D-4B80-8AEA-032121A26E23}" type="presParOf" srcId="{FC89241E-0F22-4FEE-A867-166C8B8B31E1}" destId="{652BFF31-ADA5-4A5F-AC0B-C11DAA825A46}" srcOrd="0" destOrd="0" presId="urn:microsoft.com/office/officeart/2009/3/layout/StepUpProcess"/>
    <dgm:cxn modelId="{CF348549-44AC-4CB6-92C0-2BF59BF13DE5}" type="presParOf" srcId="{59E6176D-A2F1-45D4-A790-2A9C57E110E9}" destId="{56C143B6-1C15-4DE4-9866-D697EF85A06B}" srcOrd="2" destOrd="0" presId="urn:microsoft.com/office/officeart/2009/3/layout/StepUpProcess"/>
    <dgm:cxn modelId="{E2CF512F-5F42-49F1-AA17-7117507E9590}" type="presParOf" srcId="{56C143B6-1C15-4DE4-9866-D697EF85A06B}" destId="{39FB82EE-FE53-4555-9BD1-160163DEE653}" srcOrd="0" destOrd="0" presId="urn:microsoft.com/office/officeart/2009/3/layout/StepUpProcess"/>
    <dgm:cxn modelId="{89A3AB59-7EB2-4C65-8097-677FE068EA36}" type="presParOf" srcId="{56C143B6-1C15-4DE4-9866-D697EF85A06B}" destId="{2AF64C49-9E45-4F3C-9BA6-D0A64ABAC6D7}" srcOrd="1" destOrd="0" presId="urn:microsoft.com/office/officeart/2009/3/layout/StepUpProcess"/>
    <dgm:cxn modelId="{595EC29B-86E7-4155-ACED-E6E8E2300DFC}" type="presParOf" srcId="{56C143B6-1C15-4DE4-9866-D697EF85A06B}" destId="{F3595227-F50B-4095-B7BC-B5F16E06E7FC}" srcOrd="2" destOrd="0" presId="urn:microsoft.com/office/officeart/2009/3/layout/StepUpProcess"/>
    <dgm:cxn modelId="{C988EDB4-AF3C-4A64-B2AB-36C7AEDE6860}" type="presParOf" srcId="{59E6176D-A2F1-45D4-A790-2A9C57E110E9}" destId="{E4C63162-EC8F-4014-89C2-1C168EB4B320}" srcOrd="3" destOrd="0" presId="urn:microsoft.com/office/officeart/2009/3/layout/StepUpProcess"/>
    <dgm:cxn modelId="{FDE2B463-317B-4057-B4F8-F7A7A47E0540}" type="presParOf" srcId="{E4C63162-EC8F-4014-89C2-1C168EB4B320}" destId="{A6B68433-B7F7-4B95-90BC-BDD2D3550D71}" srcOrd="0" destOrd="0" presId="urn:microsoft.com/office/officeart/2009/3/layout/StepUpProcess"/>
    <dgm:cxn modelId="{2CD11497-C54B-4C0A-8B57-3BA0A8C7BC6D}" type="presParOf" srcId="{59E6176D-A2F1-45D4-A790-2A9C57E110E9}" destId="{47CE394F-B1AB-4A59-BC63-5BB603E54DA5}" srcOrd="4" destOrd="0" presId="urn:microsoft.com/office/officeart/2009/3/layout/StepUpProcess"/>
    <dgm:cxn modelId="{F8B6750D-D0BF-4352-ABAC-E4B0E9D3069C}" type="presParOf" srcId="{47CE394F-B1AB-4A59-BC63-5BB603E54DA5}" destId="{FCEC2791-FE35-4FC7-8A1F-D2E37EC5EF35}" srcOrd="0" destOrd="0" presId="urn:microsoft.com/office/officeart/2009/3/layout/StepUpProcess"/>
    <dgm:cxn modelId="{41BBFCAE-C7EA-41CC-A50F-B6453338B308}" type="presParOf" srcId="{47CE394F-B1AB-4A59-BC63-5BB603E54DA5}" destId="{D85F1854-E5F6-41B9-9EFC-2FE85720D240}" srcOrd="1" destOrd="0" presId="urn:microsoft.com/office/officeart/2009/3/layout/StepUpProcess"/>
    <dgm:cxn modelId="{7EBB0693-71FC-4154-9249-B32F779CAF74}" type="presParOf" srcId="{47CE394F-B1AB-4A59-BC63-5BB603E54DA5}" destId="{CFD3CF80-B4CD-40C7-9A31-0B7539CC2751}" srcOrd="2" destOrd="0" presId="urn:microsoft.com/office/officeart/2009/3/layout/StepUpProcess"/>
    <dgm:cxn modelId="{3F6E0C0D-BAC0-4E06-909C-76E3CBDBC2C2}" type="presParOf" srcId="{59E6176D-A2F1-45D4-A790-2A9C57E110E9}" destId="{34A38246-BECB-4200-B1D8-2BBD9FFC0E31}" srcOrd="5" destOrd="0" presId="urn:microsoft.com/office/officeart/2009/3/layout/StepUpProcess"/>
    <dgm:cxn modelId="{59FE272B-D146-49E1-BFD9-1FD5E46087BA}" type="presParOf" srcId="{34A38246-BECB-4200-B1D8-2BBD9FFC0E31}" destId="{00863FDF-6092-4FB3-B4A3-016D61185CF2}" srcOrd="0" destOrd="0" presId="urn:microsoft.com/office/officeart/2009/3/layout/StepUpProcess"/>
    <dgm:cxn modelId="{FDE6E3C0-08A7-4058-A216-19B40CFF6C60}" type="presParOf" srcId="{59E6176D-A2F1-45D4-A790-2A9C57E110E9}" destId="{B6275954-390C-4373-9A48-2CA3F28F5808}" srcOrd="6" destOrd="0" presId="urn:microsoft.com/office/officeart/2009/3/layout/StepUpProcess"/>
    <dgm:cxn modelId="{75EF862D-F7EA-403F-9927-B36554E50C96}" type="presParOf" srcId="{B6275954-390C-4373-9A48-2CA3F28F5808}" destId="{58BF2D5C-5BA9-407A-8A9B-C40257F52DE5}" srcOrd="0" destOrd="0" presId="urn:microsoft.com/office/officeart/2009/3/layout/StepUpProcess"/>
    <dgm:cxn modelId="{4772383C-C4C5-4FC0-A75B-2E210C1DE8B8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4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</dgm:pt>
    <dgm:pt modelId="{CA3F3228-3599-4742-B104-F729E85ACA90}" type="pres">
      <dgm:prSet presAssocID="{5EEC0A97-5585-4474-9E7F-DA482FC59478}" presName="extraNode" presStyleLbl="node1" presStyleIdx="0" presStyleCnt="4"/>
      <dgm:spPr/>
    </dgm:pt>
    <dgm:pt modelId="{BDCE9C75-6B1E-471F-B9AF-E68DC9A38817}" type="pres">
      <dgm:prSet presAssocID="{5EEC0A97-5585-4474-9E7F-DA482FC59478}" presName="dstNode" presStyleLbl="node1" presStyleIdx="0" presStyleCnt="4"/>
      <dgm:spPr/>
    </dgm:pt>
    <dgm:pt modelId="{9B419F7B-0E29-4837-A139-F73F32B02462}" type="pres">
      <dgm:prSet presAssocID="{8FCAFD37-AD26-47A8-81D3-2E5FB496B309}" presName="text_1" presStyleLbl="node1" presStyleIdx="0" presStyleCnt="4" custScaleX="92967" custScaleY="150713" custLinFactNeighborX="-113" custLinFactNeighborY="-13429">
        <dgm:presLayoutVars>
          <dgm:bulletEnabled val="1"/>
        </dgm:presLayoutVars>
      </dgm:prSet>
      <dgm:spPr/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4" custScaleX="129991" custScaleY="125704" custLinFactNeighborX="-5294" custLinFactNeighborY="-939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4" custLinFactNeighborX="-765" custLinFactNeighborY="7940">
        <dgm:presLayoutVars>
          <dgm:bulletEnabled val="1"/>
        </dgm:presLayoutVars>
      </dgm:prSet>
      <dgm:spPr/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4" custScaleX="118833" custScaleY="109122" custLinFactNeighborX="-3323" custLinFactNeighborY="1372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4" custLinFactNeighborX="-160" custLinFactNeighborY="13520">
        <dgm:presLayoutVars>
          <dgm:bulletEnabled val="1"/>
        </dgm:presLayoutVars>
      </dgm:prSet>
      <dgm:spPr/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4" custScaleX="118833" custScaleY="109122" custLinFactNeighborX="-6514" custLinFactNeighborY="1278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4" custLinFactNeighborX="-1608" custLinFactNeighborY="28037">
        <dgm:presLayoutVars>
          <dgm:bulletEnabled val="1"/>
        </dgm:presLayoutVars>
      </dgm:prSet>
      <dgm:spPr/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4" custScaleX="118833" custScaleY="109122" custLinFactNeighborX="2080" custLinFactNeighborY="15439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</dgm:ptLst>
  <dgm:cxnLst>
    <dgm:cxn modelId="{E0F12440-37A8-46F4-9180-6A2422E2230D}" type="presOf" srcId="{4593FCC2-6F03-40E1-AB05-E533CC4D0D80}" destId="{6054B92C-E3AA-49CB-BF9F-DCC6DE3ADE02}" srcOrd="0" destOrd="0" presId="urn:microsoft.com/office/officeart/2008/layout/VerticalCurvedList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04F22B4E-117F-4561-B75B-F7F8993D718F}" type="presOf" srcId="{4B808550-F9E1-4C6A-94B9-DF7E7BE345D2}" destId="{4EDC28E9-A35A-484E-B3F3-DF3AEFAF1776}" srcOrd="0" destOrd="0" presId="urn:microsoft.com/office/officeart/2008/layout/VerticalCurvedList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E6FF41A5-805E-4370-A31E-6DCE53473964}" type="presOf" srcId="{5EEC0A97-5585-4474-9E7F-DA482FC59478}" destId="{0A1A7CE6-5F64-4652-8374-824FEF2E0A45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7B9A5FC5-D35E-467D-8CAD-0537C12CA001}" type="presOf" srcId="{C38F5AC5-DFB9-4509-A22E-D9CA19EFD33C}" destId="{AB911214-1412-44E6-97B7-B135980325F2}" srcOrd="0" destOrd="0" presId="urn:microsoft.com/office/officeart/2008/layout/VerticalCurvedList"/>
    <dgm:cxn modelId="{99F451C7-31E7-4ABA-AEF9-F65004B151AD}" type="presOf" srcId="{CBF8B448-AE06-4F1D-B556-91D30DFBC592}" destId="{F9A2B237-724F-40B4-8EB7-33ABE366F6E3}" srcOrd="0" destOrd="0" presId="urn:microsoft.com/office/officeart/2008/layout/VerticalCurvedList"/>
    <dgm:cxn modelId="{CE07A4FF-9F30-466C-A1A2-43392BC84EE4}" type="presOf" srcId="{8FCAFD37-AD26-47A8-81D3-2E5FB496B309}" destId="{9B419F7B-0E29-4837-A139-F73F32B02462}" srcOrd="0" destOrd="0" presId="urn:microsoft.com/office/officeart/2008/layout/VerticalCurvedList"/>
    <dgm:cxn modelId="{625E390E-8625-42DF-AB4D-CA7374C5AA72}" type="presParOf" srcId="{0A1A7CE6-5F64-4652-8374-824FEF2E0A45}" destId="{16B44136-C436-4867-980A-43DAC0C517CA}" srcOrd="0" destOrd="0" presId="urn:microsoft.com/office/officeart/2008/layout/VerticalCurvedList"/>
    <dgm:cxn modelId="{C0854053-0609-47A5-8B20-4BC8E0534307}" type="presParOf" srcId="{16B44136-C436-4867-980A-43DAC0C517CA}" destId="{717E9CBB-539A-4770-B2EF-BA5E80742F4F}" srcOrd="0" destOrd="0" presId="urn:microsoft.com/office/officeart/2008/layout/VerticalCurvedList"/>
    <dgm:cxn modelId="{2F5394D2-FABA-4C23-B002-ED89A4D084AF}" type="presParOf" srcId="{717E9CBB-539A-4770-B2EF-BA5E80742F4F}" destId="{A9F34A93-89A5-4960-81C9-CB07780B8CB6}" srcOrd="0" destOrd="0" presId="urn:microsoft.com/office/officeart/2008/layout/VerticalCurvedList"/>
    <dgm:cxn modelId="{4673F450-B176-4AD1-8472-945919694AA7}" type="presParOf" srcId="{717E9CBB-539A-4770-B2EF-BA5E80742F4F}" destId="{4EDC28E9-A35A-484E-B3F3-DF3AEFAF1776}" srcOrd="1" destOrd="0" presId="urn:microsoft.com/office/officeart/2008/layout/VerticalCurvedList"/>
    <dgm:cxn modelId="{D803893D-4F88-4DD2-97B3-E97E445465A7}" type="presParOf" srcId="{717E9CBB-539A-4770-B2EF-BA5E80742F4F}" destId="{CA3F3228-3599-4742-B104-F729E85ACA90}" srcOrd="2" destOrd="0" presId="urn:microsoft.com/office/officeart/2008/layout/VerticalCurvedList"/>
    <dgm:cxn modelId="{86B176F7-FCF2-4924-A71F-2B4FB24D0F4B}" type="presParOf" srcId="{717E9CBB-539A-4770-B2EF-BA5E80742F4F}" destId="{BDCE9C75-6B1E-471F-B9AF-E68DC9A38817}" srcOrd="3" destOrd="0" presId="urn:microsoft.com/office/officeart/2008/layout/VerticalCurvedList"/>
    <dgm:cxn modelId="{057EB147-3BF5-4C6B-A7A0-6B9AEBB53C61}" type="presParOf" srcId="{16B44136-C436-4867-980A-43DAC0C517CA}" destId="{9B419F7B-0E29-4837-A139-F73F32B02462}" srcOrd="1" destOrd="0" presId="urn:microsoft.com/office/officeart/2008/layout/VerticalCurvedList"/>
    <dgm:cxn modelId="{7205A3B9-8AF0-411D-9611-17625FAEBF5A}" type="presParOf" srcId="{16B44136-C436-4867-980A-43DAC0C517CA}" destId="{175DDFF4-8440-4505-BBA0-CC3453422666}" srcOrd="2" destOrd="0" presId="urn:microsoft.com/office/officeart/2008/layout/VerticalCurvedList"/>
    <dgm:cxn modelId="{A2EF24B1-F787-4EBA-B09A-051FB398B36F}" type="presParOf" srcId="{175DDFF4-8440-4505-BBA0-CC3453422666}" destId="{4E53794A-6DAD-4E6F-AA51-FC167C715F2E}" srcOrd="0" destOrd="0" presId="urn:microsoft.com/office/officeart/2008/layout/VerticalCurvedList"/>
    <dgm:cxn modelId="{16A15C41-73C6-406B-AFF9-4456F7A1956C}" type="presParOf" srcId="{16B44136-C436-4867-980A-43DAC0C517CA}" destId="{6054B92C-E3AA-49CB-BF9F-DCC6DE3ADE02}" srcOrd="3" destOrd="0" presId="urn:microsoft.com/office/officeart/2008/layout/VerticalCurvedList"/>
    <dgm:cxn modelId="{1017DC5F-CCFF-4F58-848E-CA09453944B4}" type="presParOf" srcId="{16B44136-C436-4867-980A-43DAC0C517CA}" destId="{FCF609FB-86FE-48B1-93ED-9615BF8B772C}" srcOrd="4" destOrd="0" presId="urn:microsoft.com/office/officeart/2008/layout/VerticalCurvedList"/>
    <dgm:cxn modelId="{61DDFC61-2D19-4BA8-AEF9-82D08EB72EA1}" type="presParOf" srcId="{FCF609FB-86FE-48B1-93ED-9615BF8B772C}" destId="{001A828D-BA8C-4570-9BEF-C1391588FA46}" srcOrd="0" destOrd="0" presId="urn:microsoft.com/office/officeart/2008/layout/VerticalCurvedList"/>
    <dgm:cxn modelId="{089950CA-6ACA-43D2-A0B1-65E35E5008DA}" type="presParOf" srcId="{16B44136-C436-4867-980A-43DAC0C517CA}" destId="{AB911214-1412-44E6-97B7-B135980325F2}" srcOrd="5" destOrd="0" presId="urn:microsoft.com/office/officeart/2008/layout/VerticalCurvedList"/>
    <dgm:cxn modelId="{38C7D5E8-B135-4D06-8F47-ED7FDAF3276C}" type="presParOf" srcId="{16B44136-C436-4867-980A-43DAC0C517CA}" destId="{803E66E8-2003-4603-8133-2EBD84AA085D}" srcOrd="6" destOrd="0" presId="urn:microsoft.com/office/officeart/2008/layout/VerticalCurvedList"/>
    <dgm:cxn modelId="{B12B02B3-BE67-4CC3-BCAE-9A0BA4E8CB45}" type="presParOf" srcId="{803E66E8-2003-4603-8133-2EBD84AA085D}" destId="{573D6AA8-EE03-46B4-851E-EC8AEF11A324}" srcOrd="0" destOrd="0" presId="urn:microsoft.com/office/officeart/2008/layout/VerticalCurvedList"/>
    <dgm:cxn modelId="{9135FB9C-034B-4E9C-A968-670A9CF12334}" type="presParOf" srcId="{16B44136-C436-4867-980A-43DAC0C517CA}" destId="{F9A2B237-724F-40B4-8EB7-33ABE366F6E3}" srcOrd="7" destOrd="0" presId="urn:microsoft.com/office/officeart/2008/layout/VerticalCurvedList"/>
    <dgm:cxn modelId="{F822D3A2-A9DD-42A4-8F69-4A5E6227DF11}" type="presParOf" srcId="{16B44136-C436-4867-980A-43DAC0C517CA}" destId="{5C07C235-BE43-4D2C-842B-DD08A1CD4508}" srcOrd="8" destOrd="0" presId="urn:microsoft.com/office/officeart/2008/layout/VerticalCurvedList"/>
    <dgm:cxn modelId="{C763E1F5-195F-4769-BDDB-78D460B17160}" type="presParOf" srcId="{5C07C235-BE43-4D2C-842B-DD08A1CD4508}" destId="{3CC04E6F-F693-473A-9480-FAF6218496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25705216-9505-4F05-B2C1-F9EA14F9FE15}" type="presOf" srcId="{173C445B-43DF-41E1-AD78-638FC5DD16E8}" destId="{7CB85A0C-4C16-4E6E-ABE5-0A29B01B5DAE}" srcOrd="0" destOrd="0" presId="urn:microsoft.com/office/officeart/2005/8/layout/chevron2"/>
    <dgm:cxn modelId="{2F75F926-2347-4F15-878A-EDEC706FAE91}" type="presOf" srcId="{976D5580-9F95-40AD-A769-B3CDEF41E43C}" destId="{10ED6CD1-A407-4C77-8E07-382F394AE98F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9A99593D-7A68-437C-A9C0-9EDF4ECF4413}" type="presOf" srcId="{10FD7BE8-B274-4BDF-808B-4612884E16EF}" destId="{499C7D28-433D-42DA-956C-43611CA8A97E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443E2F82-6EB1-43E9-B40D-D16374CDE4C6}" type="presOf" srcId="{507954F7-93DF-462E-B929-102B3B343C03}" destId="{D846726A-E631-40D2-951C-50EB09DF9818}" srcOrd="0" destOrd="0" presId="urn:microsoft.com/office/officeart/2005/8/layout/chevron2"/>
    <dgm:cxn modelId="{AA604994-6F66-43F9-8024-4B8A4BFFDB2B}" type="presOf" srcId="{9DD83FF4-1EA4-4C71-B0F9-56DB705B5214}" destId="{FEC8ABDA-7428-4396-9033-DE7CA1EBC857}" srcOrd="0" destOrd="0" presId="urn:microsoft.com/office/officeart/2005/8/layout/chevron2"/>
    <dgm:cxn modelId="{A37DA898-2333-4FC7-95D5-DDDFF165E7CA}" type="presOf" srcId="{8D405251-E712-41B7-A8EE-A1B185D322AD}" destId="{11C6DC8C-E550-49B0-A867-FAC0390739C4}" srcOrd="0" destOrd="0" presId="urn:microsoft.com/office/officeart/2005/8/layout/chevron2"/>
    <dgm:cxn modelId="{38185799-FE8A-4E33-9CFA-DF8FFB81B865}" type="presOf" srcId="{CF35C349-0017-4F13-9057-00380EC08841}" destId="{4F0370CA-6E58-42A1-B0A0-A6E5B28554BE}" srcOrd="0" destOrd="0" presId="urn:microsoft.com/office/officeart/2005/8/layout/chevron2"/>
    <dgm:cxn modelId="{B3812DB8-9F97-4C65-B264-D157F9045963}" type="presOf" srcId="{778BF3AA-9928-42F2-BC3D-23422361A372}" destId="{265B68A7-C829-49FC-BD19-C5B6BD74B06D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CA42FCE2-4523-4BA9-A7F2-0B18BDD772AD}" type="presOf" srcId="{B9A48880-4984-4858-92F2-C38D659A6F11}" destId="{3592BB21-7A9F-43DF-8A3D-BFDBC866B1D8}" srcOrd="0" destOrd="0" presId="urn:microsoft.com/office/officeart/2005/8/layout/chevron2"/>
    <dgm:cxn modelId="{5FAEABEA-3EF2-4E75-AF9D-09521B0B8C7B}" type="presOf" srcId="{982004FB-623B-4E1A-8F11-0F5B88A3D2A5}" destId="{4A646B63-A71B-4D11-872A-0F7FAA969745}" srcOrd="0" destOrd="0" presId="urn:microsoft.com/office/officeart/2005/8/layout/chevron2"/>
    <dgm:cxn modelId="{22897BF4-3F05-428A-92B2-D64D5D2405D3}" type="presOf" srcId="{8C058D7D-814F-47C7-A39B-2CA92328FAE1}" destId="{8E63B8CE-E9B4-4B64-A059-AE603116C562}" srcOrd="0" destOrd="0" presId="urn:microsoft.com/office/officeart/2005/8/layout/chevron2"/>
    <dgm:cxn modelId="{C0444467-B09C-4CD0-BCFB-2777F363EDBC}" type="presParOf" srcId="{8E63B8CE-E9B4-4B64-A059-AE603116C562}" destId="{8D63EC5C-2F49-4C68-BDA7-957D5E8B4251}" srcOrd="0" destOrd="0" presId="urn:microsoft.com/office/officeart/2005/8/layout/chevron2"/>
    <dgm:cxn modelId="{4FEF8C0F-03A3-4371-9104-36FED94242F1}" type="presParOf" srcId="{8D63EC5C-2F49-4C68-BDA7-957D5E8B4251}" destId="{10ED6CD1-A407-4C77-8E07-382F394AE98F}" srcOrd="0" destOrd="0" presId="urn:microsoft.com/office/officeart/2005/8/layout/chevron2"/>
    <dgm:cxn modelId="{2D4EDCDC-0BB2-411C-AB91-5D0CE3869C95}" type="presParOf" srcId="{8D63EC5C-2F49-4C68-BDA7-957D5E8B4251}" destId="{4F0370CA-6E58-42A1-B0A0-A6E5B28554BE}" srcOrd="1" destOrd="0" presId="urn:microsoft.com/office/officeart/2005/8/layout/chevron2"/>
    <dgm:cxn modelId="{1CED11CB-7348-443D-9114-8977D01526FD}" type="presParOf" srcId="{8E63B8CE-E9B4-4B64-A059-AE603116C562}" destId="{63DF5EE1-B889-4F90-9064-9C91B763570E}" srcOrd="1" destOrd="0" presId="urn:microsoft.com/office/officeart/2005/8/layout/chevron2"/>
    <dgm:cxn modelId="{26F7EDB7-4290-4642-826E-767C2592EFCB}" type="presParOf" srcId="{8E63B8CE-E9B4-4B64-A059-AE603116C562}" destId="{C468C02B-24C3-432C-92C9-A080610E9C56}" srcOrd="2" destOrd="0" presId="urn:microsoft.com/office/officeart/2005/8/layout/chevron2"/>
    <dgm:cxn modelId="{3474778C-5D33-4EB7-896A-D5390BB337B3}" type="presParOf" srcId="{C468C02B-24C3-432C-92C9-A080610E9C56}" destId="{4A646B63-A71B-4D11-872A-0F7FAA969745}" srcOrd="0" destOrd="0" presId="urn:microsoft.com/office/officeart/2005/8/layout/chevron2"/>
    <dgm:cxn modelId="{7AD1DB8B-5342-497E-9A33-8EB86B2AD028}" type="presParOf" srcId="{C468C02B-24C3-432C-92C9-A080610E9C56}" destId="{499C7D28-433D-42DA-956C-43611CA8A97E}" srcOrd="1" destOrd="0" presId="urn:microsoft.com/office/officeart/2005/8/layout/chevron2"/>
    <dgm:cxn modelId="{EB2974A1-8584-43A3-ADC3-E1BA7CF6E425}" type="presParOf" srcId="{8E63B8CE-E9B4-4B64-A059-AE603116C562}" destId="{5B0216D9-5769-4C5B-AC64-8816F0470596}" srcOrd="3" destOrd="0" presId="urn:microsoft.com/office/officeart/2005/8/layout/chevron2"/>
    <dgm:cxn modelId="{258DF4C0-8AE8-49D0-B483-A6288CDE3FF4}" type="presParOf" srcId="{8E63B8CE-E9B4-4B64-A059-AE603116C562}" destId="{C6BA90C4-0761-4C7E-A701-99D34E1EDCF9}" srcOrd="4" destOrd="0" presId="urn:microsoft.com/office/officeart/2005/8/layout/chevron2"/>
    <dgm:cxn modelId="{7CFCA353-F2AA-48D4-ACFE-F91873D8F387}" type="presParOf" srcId="{C6BA90C4-0761-4C7E-A701-99D34E1EDCF9}" destId="{D846726A-E631-40D2-951C-50EB09DF9818}" srcOrd="0" destOrd="0" presId="urn:microsoft.com/office/officeart/2005/8/layout/chevron2"/>
    <dgm:cxn modelId="{5226BA1A-93E2-4B34-852F-D1F311EAFDB8}" type="presParOf" srcId="{C6BA90C4-0761-4C7E-A701-99D34E1EDCF9}" destId="{3592BB21-7A9F-43DF-8A3D-BFDBC866B1D8}" srcOrd="1" destOrd="0" presId="urn:microsoft.com/office/officeart/2005/8/layout/chevron2"/>
    <dgm:cxn modelId="{58AC6110-F353-493C-A9C4-2CEFF8C0B2CE}" type="presParOf" srcId="{8E63B8CE-E9B4-4B64-A059-AE603116C562}" destId="{1A260771-7D56-47E1-B06B-BBC5F312DE6B}" srcOrd="5" destOrd="0" presId="urn:microsoft.com/office/officeart/2005/8/layout/chevron2"/>
    <dgm:cxn modelId="{6F0E780E-D1BA-43BA-9248-38684BC9A518}" type="presParOf" srcId="{8E63B8CE-E9B4-4B64-A059-AE603116C562}" destId="{8C6F7283-151F-4DB4-B360-259A8F2D3CB1}" srcOrd="6" destOrd="0" presId="urn:microsoft.com/office/officeart/2005/8/layout/chevron2"/>
    <dgm:cxn modelId="{2B0B7AE9-D6BC-478B-8493-9B3B1877B754}" type="presParOf" srcId="{8C6F7283-151F-4DB4-B360-259A8F2D3CB1}" destId="{7CB85A0C-4C16-4E6E-ABE5-0A29B01B5DAE}" srcOrd="0" destOrd="0" presId="urn:microsoft.com/office/officeart/2005/8/layout/chevron2"/>
    <dgm:cxn modelId="{041FB9AF-A81E-4DA7-AB69-69F1D73B876F}" type="presParOf" srcId="{8C6F7283-151F-4DB4-B360-259A8F2D3CB1}" destId="{265B68A7-C829-49FC-BD19-C5B6BD74B06D}" srcOrd="1" destOrd="0" presId="urn:microsoft.com/office/officeart/2005/8/layout/chevron2"/>
    <dgm:cxn modelId="{A424156A-95EF-4D67-A616-895DC1CA7930}" type="presParOf" srcId="{8E63B8CE-E9B4-4B64-A059-AE603116C562}" destId="{6BB8221A-7AEE-4EFE-94D5-3A5A32643436}" srcOrd="7" destOrd="0" presId="urn:microsoft.com/office/officeart/2005/8/layout/chevron2"/>
    <dgm:cxn modelId="{E619E1E4-9C81-4BF5-B919-FD698BFA0DAC}" type="presParOf" srcId="{8E63B8CE-E9B4-4B64-A059-AE603116C562}" destId="{A46B585C-B2C2-4289-BC7D-C9510D2958FC}" srcOrd="8" destOrd="0" presId="urn:microsoft.com/office/officeart/2005/8/layout/chevron2"/>
    <dgm:cxn modelId="{8970B655-BA23-45DB-B363-3884F84B99C7}" type="presParOf" srcId="{A46B585C-B2C2-4289-BC7D-C9510D2958FC}" destId="{11C6DC8C-E550-49B0-A867-FAC0390739C4}" srcOrd="0" destOrd="0" presId="urn:microsoft.com/office/officeart/2005/8/layout/chevron2"/>
    <dgm:cxn modelId="{72527AFE-265B-4EC2-8E68-AD9056A67FBB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B2B7CC14-FAF0-4D64-99D9-CEAADD2E8CB8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275F4340-6D78-43B9-B30E-73D2EE530B66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28C69945-19DD-4E64-AD4F-7FFCD160997F}" type="presOf" srcId="{976D5580-9F95-40AD-A769-B3CDEF41E43C}" destId="{10ED6CD1-A407-4C77-8E07-382F394AE98F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F9CC26E-DF1D-47B9-86C7-FEA8887066C1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AC56B376-EEF2-41DE-8C31-07ED21F16831}" type="presOf" srcId="{10FD7BE8-B274-4BDF-808B-4612884E16EF}" destId="{499C7D28-433D-42DA-956C-43611CA8A97E}" srcOrd="0" destOrd="0" presId="urn:microsoft.com/office/officeart/2005/8/layout/chevron2"/>
    <dgm:cxn modelId="{DF4A8A7E-26D6-464C-94B6-B0585ED9D5CD}" type="presOf" srcId="{8D405251-E712-41B7-A8EE-A1B185D322AD}" destId="{11C6DC8C-E550-49B0-A867-FAC0390739C4}" srcOrd="0" destOrd="0" presId="urn:microsoft.com/office/officeart/2005/8/layout/chevron2"/>
    <dgm:cxn modelId="{7640B9AC-4A7B-47DA-BF02-32EC8BAF29E1}" type="presOf" srcId="{8C058D7D-814F-47C7-A39B-2CA92328FAE1}" destId="{8E63B8CE-E9B4-4B64-A059-AE603116C562}" srcOrd="0" destOrd="0" presId="urn:microsoft.com/office/officeart/2005/8/layout/chevron2"/>
    <dgm:cxn modelId="{F4DD5BBC-122B-4419-8A24-2A3319D5536C}" type="presOf" srcId="{B9A48880-4984-4858-92F2-C38D659A6F11}" destId="{3592BB21-7A9F-43DF-8A3D-BFDBC866B1D8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862689C1-A90A-4A96-82E7-AABAFA99BC99}" type="presOf" srcId="{CF35C349-0017-4F13-9057-00380EC08841}" destId="{4F0370CA-6E58-42A1-B0A0-A6E5B28554BE}" srcOrd="0" destOrd="0" presId="urn:microsoft.com/office/officeart/2005/8/layout/chevron2"/>
    <dgm:cxn modelId="{1E9BADD1-D976-4C42-B467-4534AECDCDC7}" type="presOf" srcId="{9DD83FF4-1EA4-4C71-B0F9-56DB705B5214}" destId="{FEC8ABDA-7428-4396-9033-DE7CA1EBC857}" srcOrd="0" destOrd="0" presId="urn:microsoft.com/office/officeart/2005/8/layout/chevron2"/>
    <dgm:cxn modelId="{9F36D8D4-2AC6-42DA-803C-41BBA7E7B48A}" type="presOf" srcId="{982004FB-623B-4E1A-8F11-0F5B88A3D2A5}" destId="{4A646B63-A71B-4D11-872A-0F7FAA969745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CF2FDB3-2978-4A96-A0DB-43CBE894B19F}" type="presParOf" srcId="{8E63B8CE-E9B4-4B64-A059-AE603116C562}" destId="{8D63EC5C-2F49-4C68-BDA7-957D5E8B4251}" srcOrd="0" destOrd="0" presId="urn:microsoft.com/office/officeart/2005/8/layout/chevron2"/>
    <dgm:cxn modelId="{67D8B33A-F74F-4971-A477-73B1AA8A5235}" type="presParOf" srcId="{8D63EC5C-2F49-4C68-BDA7-957D5E8B4251}" destId="{10ED6CD1-A407-4C77-8E07-382F394AE98F}" srcOrd="0" destOrd="0" presId="urn:microsoft.com/office/officeart/2005/8/layout/chevron2"/>
    <dgm:cxn modelId="{50A2B566-B595-4941-BBBA-512076424A5B}" type="presParOf" srcId="{8D63EC5C-2F49-4C68-BDA7-957D5E8B4251}" destId="{4F0370CA-6E58-42A1-B0A0-A6E5B28554BE}" srcOrd="1" destOrd="0" presId="urn:microsoft.com/office/officeart/2005/8/layout/chevron2"/>
    <dgm:cxn modelId="{64A40393-26EC-4F16-93F6-0BA9B3D24FE2}" type="presParOf" srcId="{8E63B8CE-E9B4-4B64-A059-AE603116C562}" destId="{63DF5EE1-B889-4F90-9064-9C91B763570E}" srcOrd="1" destOrd="0" presId="urn:microsoft.com/office/officeart/2005/8/layout/chevron2"/>
    <dgm:cxn modelId="{6DA3279D-114D-46B4-A3E9-FF45BF99F67A}" type="presParOf" srcId="{8E63B8CE-E9B4-4B64-A059-AE603116C562}" destId="{C468C02B-24C3-432C-92C9-A080610E9C56}" srcOrd="2" destOrd="0" presId="urn:microsoft.com/office/officeart/2005/8/layout/chevron2"/>
    <dgm:cxn modelId="{750EDA7E-372C-4665-8BFD-C0B895766EA0}" type="presParOf" srcId="{C468C02B-24C3-432C-92C9-A080610E9C56}" destId="{4A646B63-A71B-4D11-872A-0F7FAA969745}" srcOrd="0" destOrd="0" presId="urn:microsoft.com/office/officeart/2005/8/layout/chevron2"/>
    <dgm:cxn modelId="{C0B551FC-DDE2-4FE7-9421-8245ADE30D65}" type="presParOf" srcId="{C468C02B-24C3-432C-92C9-A080610E9C56}" destId="{499C7D28-433D-42DA-956C-43611CA8A97E}" srcOrd="1" destOrd="0" presId="urn:microsoft.com/office/officeart/2005/8/layout/chevron2"/>
    <dgm:cxn modelId="{C5C10736-9B9E-41DB-B731-E35C74C6666C}" type="presParOf" srcId="{8E63B8CE-E9B4-4B64-A059-AE603116C562}" destId="{5B0216D9-5769-4C5B-AC64-8816F0470596}" srcOrd="3" destOrd="0" presId="urn:microsoft.com/office/officeart/2005/8/layout/chevron2"/>
    <dgm:cxn modelId="{4ECC10D0-71BC-489C-B082-FC82CB1E98AF}" type="presParOf" srcId="{8E63B8CE-E9B4-4B64-A059-AE603116C562}" destId="{C6BA90C4-0761-4C7E-A701-99D34E1EDCF9}" srcOrd="4" destOrd="0" presId="urn:microsoft.com/office/officeart/2005/8/layout/chevron2"/>
    <dgm:cxn modelId="{6519E700-CC40-457C-91C4-1BC5A86BDCA2}" type="presParOf" srcId="{C6BA90C4-0761-4C7E-A701-99D34E1EDCF9}" destId="{D846726A-E631-40D2-951C-50EB09DF9818}" srcOrd="0" destOrd="0" presId="urn:microsoft.com/office/officeart/2005/8/layout/chevron2"/>
    <dgm:cxn modelId="{759EABE4-7682-48C8-B8AB-DEAD74034CD8}" type="presParOf" srcId="{C6BA90C4-0761-4C7E-A701-99D34E1EDCF9}" destId="{3592BB21-7A9F-43DF-8A3D-BFDBC866B1D8}" srcOrd="1" destOrd="0" presId="urn:microsoft.com/office/officeart/2005/8/layout/chevron2"/>
    <dgm:cxn modelId="{11B04E8D-1387-4372-9169-D9836EBEE5D4}" type="presParOf" srcId="{8E63B8CE-E9B4-4B64-A059-AE603116C562}" destId="{1A260771-7D56-47E1-B06B-BBC5F312DE6B}" srcOrd="5" destOrd="0" presId="urn:microsoft.com/office/officeart/2005/8/layout/chevron2"/>
    <dgm:cxn modelId="{F4C42A95-9098-41E1-BC3F-62747E434806}" type="presParOf" srcId="{8E63B8CE-E9B4-4B64-A059-AE603116C562}" destId="{8C6F7283-151F-4DB4-B360-259A8F2D3CB1}" srcOrd="6" destOrd="0" presId="urn:microsoft.com/office/officeart/2005/8/layout/chevron2"/>
    <dgm:cxn modelId="{53650141-98F8-4A29-A92F-D4C445BC7AAD}" type="presParOf" srcId="{8C6F7283-151F-4DB4-B360-259A8F2D3CB1}" destId="{7CB85A0C-4C16-4E6E-ABE5-0A29B01B5DAE}" srcOrd="0" destOrd="0" presId="urn:microsoft.com/office/officeart/2005/8/layout/chevron2"/>
    <dgm:cxn modelId="{30ACA73A-2994-4243-9E2C-3F09870FC118}" type="presParOf" srcId="{8C6F7283-151F-4DB4-B360-259A8F2D3CB1}" destId="{265B68A7-C829-49FC-BD19-C5B6BD74B06D}" srcOrd="1" destOrd="0" presId="urn:microsoft.com/office/officeart/2005/8/layout/chevron2"/>
    <dgm:cxn modelId="{5A038976-E66B-4FE5-9E71-0512975B2CCD}" type="presParOf" srcId="{8E63B8CE-E9B4-4B64-A059-AE603116C562}" destId="{6BB8221A-7AEE-4EFE-94D5-3A5A32643436}" srcOrd="7" destOrd="0" presId="urn:microsoft.com/office/officeart/2005/8/layout/chevron2"/>
    <dgm:cxn modelId="{51D5EE4C-893A-4725-8E5D-E5DD3B676F2A}" type="presParOf" srcId="{8E63B8CE-E9B4-4B64-A059-AE603116C562}" destId="{A46B585C-B2C2-4289-BC7D-C9510D2958FC}" srcOrd="8" destOrd="0" presId="urn:microsoft.com/office/officeart/2005/8/layout/chevron2"/>
    <dgm:cxn modelId="{2CB72415-BC6D-4692-ABFF-AA48AEB3376E}" type="presParOf" srcId="{A46B585C-B2C2-4289-BC7D-C9510D2958FC}" destId="{11C6DC8C-E550-49B0-A867-FAC0390739C4}" srcOrd="0" destOrd="0" presId="urn:microsoft.com/office/officeart/2005/8/layout/chevron2"/>
    <dgm:cxn modelId="{915CA81E-E4AA-4B3E-BB22-4754798FB27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6886BD0C-24EE-4C22-98F3-1828D564A9DC}" type="presOf" srcId="{B9A48880-4984-4858-92F2-C38D659A6F11}" destId="{3592BB21-7A9F-43DF-8A3D-BFDBC866B1D8}" srcOrd="0" destOrd="0" presId="urn:microsoft.com/office/officeart/2005/8/layout/chevron2"/>
    <dgm:cxn modelId="{7DB22D0E-DC9C-427E-927C-0A6BCF5757B7}" type="presOf" srcId="{982004FB-623B-4E1A-8F11-0F5B88A3D2A5}" destId="{4A646B63-A71B-4D11-872A-0F7FAA969745}" srcOrd="0" destOrd="0" presId="urn:microsoft.com/office/officeart/2005/8/layout/chevron2"/>
    <dgm:cxn modelId="{385D3524-786A-4CD4-9AEC-606E485D11A3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D027683F-3F6B-4E74-8AE9-1793DE592C03}" type="presOf" srcId="{10FD7BE8-B274-4BDF-808B-4612884E16EF}" destId="{499C7D28-433D-42DA-956C-43611CA8A97E}" srcOrd="0" destOrd="0" presId="urn:microsoft.com/office/officeart/2005/8/layout/chevron2"/>
    <dgm:cxn modelId="{945ED260-D673-4111-B973-47A6A1E276A5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055AF76E-5F59-4BE7-9684-708072EF55BB}" type="presOf" srcId="{CF35C349-0017-4F13-9057-00380EC08841}" destId="{4F0370CA-6E58-42A1-B0A0-A6E5B28554B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496E5C7B-FF5F-49FD-BF58-41125AF789F1}" type="presOf" srcId="{8C058D7D-814F-47C7-A39B-2CA92328FAE1}" destId="{8E63B8CE-E9B4-4B64-A059-AE603116C562}" srcOrd="0" destOrd="0" presId="urn:microsoft.com/office/officeart/2005/8/layout/chevron2"/>
    <dgm:cxn modelId="{89A30CAB-F510-487F-AFD2-5DAC31D86A78}" type="presOf" srcId="{976D5580-9F95-40AD-A769-B3CDEF41E43C}" destId="{10ED6CD1-A407-4C77-8E07-382F394AE98F}" srcOrd="0" destOrd="0" presId="urn:microsoft.com/office/officeart/2005/8/layout/chevron2"/>
    <dgm:cxn modelId="{BD6338BF-BB41-46E4-A18C-FF6790B04E1C}" type="presOf" srcId="{778BF3AA-9928-42F2-BC3D-23422361A372}" destId="{265B68A7-C829-49FC-BD19-C5B6BD74B06D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14F1FBF-35B9-4130-A270-D2DE1286E8BD}" type="presParOf" srcId="{8E63B8CE-E9B4-4B64-A059-AE603116C562}" destId="{8D63EC5C-2F49-4C68-BDA7-957D5E8B4251}" srcOrd="0" destOrd="0" presId="urn:microsoft.com/office/officeart/2005/8/layout/chevron2"/>
    <dgm:cxn modelId="{B641C2CB-8505-4227-BBF6-0FC9D0242CAC}" type="presParOf" srcId="{8D63EC5C-2F49-4C68-BDA7-957D5E8B4251}" destId="{10ED6CD1-A407-4C77-8E07-382F394AE98F}" srcOrd="0" destOrd="0" presId="urn:microsoft.com/office/officeart/2005/8/layout/chevron2"/>
    <dgm:cxn modelId="{0FDCBE94-CAEF-4CDF-BE4F-5110C332BA42}" type="presParOf" srcId="{8D63EC5C-2F49-4C68-BDA7-957D5E8B4251}" destId="{4F0370CA-6E58-42A1-B0A0-A6E5B28554BE}" srcOrd="1" destOrd="0" presId="urn:microsoft.com/office/officeart/2005/8/layout/chevron2"/>
    <dgm:cxn modelId="{19F57328-F4D3-4D74-BFF8-3E8D1D9073DA}" type="presParOf" srcId="{8E63B8CE-E9B4-4B64-A059-AE603116C562}" destId="{63DF5EE1-B889-4F90-9064-9C91B763570E}" srcOrd="1" destOrd="0" presId="urn:microsoft.com/office/officeart/2005/8/layout/chevron2"/>
    <dgm:cxn modelId="{8B274144-FFA8-485F-8E9F-E80300ED08CC}" type="presParOf" srcId="{8E63B8CE-E9B4-4B64-A059-AE603116C562}" destId="{C468C02B-24C3-432C-92C9-A080610E9C56}" srcOrd="2" destOrd="0" presId="urn:microsoft.com/office/officeart/2005/8/layout/chevron2"/>
    <dgm:cxn modelId="{C0EB2E4F-3092-4DB6-AF0B-AC749BBDD83A}" type="presParOf" srcId="{C468C02B-24C3-432C-92C9-A080610E9C56}" destId="{4A646B63-A71B-4D11-872A-0F7FAA969745}" srcOrd="0" destOrd="0" presId="urn:microsoft.com/office/officeart/2005/8/layout/chevron2"/>
    <dgm:cxn modelId="{D270F01A-3AA8-4D73-A9FC-5FCCC92D8935}" type="presParOf" srcId="{C468C02B-24C3-432C-92C9-A080610E9C56}" destId="{499C7D28-433D-42DA-956C-43611CA8A97E}" srcOrd="1" destOrd="0" presId="urn:microsoft.com/office/officeart/2005/8/layout/chevron2"/>
    <dgm:cxn modelId="{0F26F3CD-5D9E-49E4-8E78-8EEC9420607A}" type="presParOf" srcId="{8E63B8CE-E9B4-4B64-A059-AE603116C562}" destId="{5B0216D9-5769-4C5B-AC64-8816F0470596}" srcOrd="3" destOrd="0" presId="urn:microsoft.com/office/officeart/2005/8/layout/chevron2"/>
    <dgm:cxn modelId="{E81C8B7B-3741-4257-8985-3FCB1C110573}" type="presParOf" srcId="{8E63B8CE-E9B4-4B64-A059-AE603116C562}" destId="{C6BA90C4-0761-4C7E-A701-99D34E1EDCF9}" srcOrd="4" destOrd="0" presId="urn:microsoft.com/office/officeart/2005/8/layout/chevron2"/>
    <dgm:cxn modelId="{286AD321-22C9-41D4-845D-CCBABBE377A1}" type="presParOf" srcId="{C6BA90C4-0761-4C7E-A701-99D34E1EDCF9}" destId="{D846726A-E631-40D2-951C-50EB09DF9818}" srcOrd="0" destOrd="0" presId="urn:microsoft.com/office/officeart/2005/8/layout/chevron2"/>
    <dgm:cxn modelId="{D5A1C194-7DC4-454D-BEDE-25C8315FE2C8}" type="presParOf" srcId="{C6BA90C4-0761-4C7E-A701-99D34E1EDCF9}" destId="{3592BB21-7A9F-43DF-8A3D-BFDBC866B1D8}" srcOrd="1" destOrd="0" presId="urn:microsoft.com/office/officeart/2005/8/layout/chevron2"/>
    <dgm:cxn modelId="{6277A2C3-C3AF-4954-ABC6-5FF299DD8673}" type="presParOf" srcId="{8E63B8CE-E9B4-4B64-A059-AE603116C562}" destId="{1A260771-7D56-47E1-B06B-BBC5F312DE6B}" srcOrd="5" destOrd="0" presId="urn:microsoft.com/office/officeart/2005/8/layout/chevron2"/>
    <dgm:cxn modelId="{6EA96A9C-6891-4A2E-B92B-990AF8C04B4C}" type="presParOf" srcId="{8E63B8CE-E9B4-4B64-A059-AE603116C562}" destId="{8C6F7283-151F-4DB4-B360-259A8F2D3CB1}" srcOrd="6" destOrd="0" presId="urn:microsoft.com/office/officeart/2005/8/layout/chevron2"/>
    <dgm:cxn modelId="{386D881A-C64D-4FAA-98B1-EE3EEC1AA987}" type="presParOf" srcId="{8C6F7283-151F-4DB4-B360-259A8F2D3CB1}" destId="{7CB85A0C-4C16-4E6E-ABE5-0A29B01B5DAE}" srcOrd="0" destOrd="0" presId="urn:microsoft.com/office/officeart/2005/8/layout/chevron2"/>
    <dgm:cxn modelId="{413B7E27-3988-4600-A995-CA984739204A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A964E05E-33EF-49A1-B406-D374568F3B84}" type="presOf" srcId="{976D5580-9F95-40AD-A769-B3CDEF41E43C}" destId="{10ED6CD1-A407-4C77-8E07-382F394AE98F}" srcOrd="0" destOrd="0" presId="urn:microsoft.com/office/officeart/2005/8/layout/chevron2"/>
    <dgm:cxn modelId="{4FE74B84-826C-4C61-8C6F-85BD41858064}" type="presOf" srcId="{8C058D7D-814F-47C7-A39B-2CA92328FAE1}" destId="{8E63B8CE-E9B4-4B64-A059-AE603116C562}" srcOrd="0" destOrd="0" presId="urn:microsoft.com/office/officeart/2005/8/layout/chevron2"/>
    <dgm:cxn modelId="{6878B9C8-E7C3-4957-9E48-917EC26560A5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7570CFA2-2A73-4C20-B408-690D3766B7F9}" type="presParOf" srcId="{8E63B8CE-E9B4-4B64-A059-AE603116C562}" destId="{8D63EC5C-2F49-4C68-BDA7-957D5E8B4251}" srcOrd="0" destOrd="0" presId="urn:microsoft.com/office/officeart/2005/8/layout/chevron2"/>
    <dgm:cxn modelId="{5991C33E-CB44-4077-9F86-D42D80434EF0}" type="presParOf" srcId="{8D63EC5C-2F49-4C68-BDA7-957D5E8B4251}" destId="{10ED6CD1-A407-4C77-8E07-382F394AE98F}" srcOrd="0" destOrd="0" presId="urn:microsoft.com/office/officeart/2005/8/layout/chevron2"/>
    <dgm:cxn modelId="{94AF2CEA-95D5-44E9-AE33-281D9DAD2010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81909" custScaleY="168793" custLinFactX="-1327" custLinFactNeighborX="-100000" custLinFactNeighborY="5950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 custLinFactNeighborX="-37493" custLinFactNeighborY="7658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</dgm:pt>
  </dgm:ptLst>
  <dgm:cxnLst>
    <dgm:cxn modelId="{AAB2B333-7B4C-4E92-B38E-EEBC3F16115D}" type="presOf" srcId="{57528B99-E608-4D43-8BCB-8B2813661BEC}" destId="{D85F1854-E5F6-41B9-9EFC-2FE85720D240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7C0D178-AB89-46DA-B606-06583F9C9505}" type="presOf" srcId="{4E7F4808-C894-40ED-B5BE-06D9FCD46DB9}" destId="{59E6176D-A2F1-45D4-A790-2A9C57E110E9}" srcOrd="0" destOrd="0" presId="urn:microsoft.com/office/officeart/2009/3/layout/StepUpProcess"/>
    <dgm:cxn modelId="{D5C3B0A2-770E-4358-9EFB-FDB4CA6476B1}" type="presOf" srcId="{D9952A6E-51E9-46F5-AA97-003063CFD45C}" destId="{1EB1F125-C213-44F7-995F-770C58E2B83A}" srcOrd="0" destOrd="0" presId="urn:microsoft.com/office/officeart/2009/3/layout/StepUpProcess"/>
    <dgm:cxn modelId="{256413A3-D63B-4B08-8C45-BE9859C458F1}" type="presOf" srcId="{78B007E3-3A39-4585-A51E-EF3B5C893869}" destId="{EF1764DB-FE8F-4E89-9B6E-91A2DC3A6EB5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6B2DB6B2-1790-46AA-A751-0038C9D0180B}" type="presOf" srcId="{F16646FC-6848-418B-B1E3-96138E0FEEA5}" destId="{2AF64C49-9E45-4F3C-9BA6-D0A64ABAC6D7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9E0E84A7-F5EA-43A9-AAB7-05F4132EC06F}" type="presParOf" srcId="{59E6176D-A2F1-45D4-A790-2A9C57E110E9}" destId="{71408DB2-FBD4-485C-BC8E-EB65B28797BE}" srcOrd="0" destOrd="0" presId="urn:microsoft.com/office/officeart/2009/3/layout/StepUpProcess"/>
    <dgm:cxn modelId="{D4B502C7-D5F7-4DE1-B6A2-AEE40F5E601D}" type="presParOf" srcId="{71408DB2-FBD4-485C-BC8E-EB65B28797BE}" destId="{71E6C355-13EB-4EBD-AC8F-05A4053FCF9E}" srcOrd="0" destOrd="0" presId="urn:microsoft.com/office/officeart/2009/3/layout/StepUpProcess"/>
    <dgm:cxn modelId="{99117576-6379-43A9-8539-B2FFBF49992A}" type="presParOf" srcId="{71408DB2-FBD4-485C-BC8E-EB65B28797BE}" destId="{EF1764DB-FE8F-4E89-9B6E-91A2DC3A6EB5}" srcOrd="1" destOrd="0" presId="urn:microsoft.com/office/officeart/2009/3/layout/StepUpProcess"/>
    <dgm:cxn modelId="{4DE55191-7497-43FB-A96F-2AC01DADCC15}" type="presParOf" srcId="{71408DB2-FBD4-485C-BC8E-EB65B28797BE}" destId="{12B5FF4F-4946-49D1-9FAB-BEB33C3E8D94}" srcOrd="2" destOrd="0" presId="urn:microsoft.com/office/officeart/2009/3/layout/StepUpProcess"/>
    <dgm:cxn modelId="{B868AED0-F335-47C3-A4C2-D63AE82B1ADB}" type="presParOf" srcId="{59E6176D-A2F1-45D4-A790-2A9C57E110E9}" destId="{E5A5AE98-0177-47ED-8AF6-C64D0ADAE841}" srcOrd="1" destOrd="0" presId="urn:microsoft.com/office/officeart/2009/3/layout/StepUpProcess"/>
    <dgm:cxn modelId="{B2E35C5E-17DE-48BF-8DC5-CD1B0391FFE0}" type="presParOf" srcId="{E5A5AE98-0177-47ED-8AF6-C64D0ADAE841}" destId="{26A766B6-D3A0-44F0-92C1-F3B751BB4BAD}" srcOrd="0" destOrd="0" presId="urn:microsoft.com/office/officeart/2009/3/layout/StepUpProcess"/>
    <dgm:cxn modelId="{49D66AB7-94A1-4A8F-A8B1-79A43A99969A}" type="presParOf" srcId="{59E6176D-A2F1-45D4-A790-2A9C57E110E9}" destId="{56C143B6-1C15-4DE4-9866-D697EF85A06B}" srcOrd="2" destOrd="0" presId="urn:microsoft.com/office/officeart/2009/3/layout/StepUpProcess"/>
    <dgm:cxn modelId="{A6844E70-EEE5-4D3B-AD3D-152FA2316431}" type="presParOf" srcId="{56C143B6-1C15-4DE4-9866-D697EF85A06B}" destId="{39FB82EE-FE53-4555-9BD1-160163DEE653}" srcOrd="0" destOrd="0" presId="urn:microsoft.com/office/officeart/2009/3/layout/StepUpProcess"/>
    <dgm:cxn modelId="{A3A88E03-E026-479D-8836-BAA91F118F0C}" type="presParOf" srcId="{56C143B6-1C15-4DE4-9866-D697EF85A06B}" destId="{2AF64C49-9E45-4F3C-9BA6-D0A64ABAC6D7}" srcOrd="1" destOrd="0" presId="urn:microsoft.com/office/officeart/2009/3/layout/StepUpProcess"/>
    <dgm:cxn modelId="{0D285ABB-8DA8-4140-9666-73B36B7D1DA6}" type="presParOf" srcId="{56C143B6-1C15-4DE4-9866-D697EF85A06B}" destId="{F3595227-F50B-4095-B7BC-B5F16E06E7FC}" srcOrd="2" destOrd="0" presId="urn:microsoft.com/office/officeart/2009/3/layout/StepUpProcess"/>
    <dgm:cxn modelId="{3142CE26-F892-4457-A947-14DB15B97014}" type="presParOf" srcId="{59E6176D-A2F1-45D4-A790-2A9C57E110E9}" destId="{E4C63162-EC8F-4014-89C2-1C168EB4B320}" srcOrd="3" destOrd="0" presId="urn:microsoft.com/office/officeart/2009/3/layout/StepUpProcess"/>
    <dgm:cxn modelId="{CECDFB33-29CA-412E-81D8-209A620D691C}" type="presParOf" srcId="{E4C63162-EC8F-4014-89C2-1C168EB4B320}" destId="{A6B68433-B7F7-4B95-90BC-BDD2D3550D71}" srcOrd="0" destOrd="0" presId="urn:microsoft.com/office/officeart/2009/3/layout/StepUpProcess"/>
    <dgm:cxn modelId="{63896E70-9BAC-4283-B21A-82C9003F10FD}" type="presParOf" srcId="{59E6176D-A2F1-45D4-A790-2A9C57E110E9}" destId="{47CE394F-B1AB-4A59-BC63-5BB603E54DA5}" srcOrd="4" destOrd="0" presId="urn:microsoft.com/office/officeart/2009/3/layout/StepUpProcess"/>
    <dgm:cxn modelId="{DE3CF180-B24E-485E-B8CD-CDF43EE46DF8}" type="presParOf" srcId="{47CE394F-B1AB-4A59-BC63-5BB603E54DA5}" destId="{FCEC2791-FE35-4FC7-8A1F-D2E37EC5EF35}" srcOrd="0" destOrd="0" presId="urn:microsoft.com/office/officeart/2009/3/layout/StepUpProcess"/>
    <dgm:cxn modelId="{47BCAA28-A6E9-489A-910E-B6004ED75AC9}" type="presParOf" srcId="{47CE394F-B1AB-4A59-BC63-5BB603E54DA5}" destId="{D85F1854-E5F6-41B9-9EFC-2FE85720D240}" srcOrd="1" destOrd="0" presId="urn:microsoft.com/office/officeart/2009/3/layout/StepUpProcess"/>
    <dgm:cxn modelId="{6BCCC1E9-EE22-4070-A827-5F4B620BB9DE}" type="presParOf" srcId="{47CE394F-B1AB-4A59-BC63-5BB603E54DA5}" destId="{CFD3CF80-B4CD-40C7-9A31-0B7539CC2751}" srcOrd="2" destOrd="0" presId="urn:microsoft.com/office/officeart/2009/3/layout/StepUpProcess"/>
    <dgm:cxn modelId="{CEFC991D-19DC-4B50-9211-2168A02BCD4B}" type="presParOf" srcId="{59E6176D-A2F1-45D4-A790-2A9C57E110E9}" destId="{34A38246-BECB-4200-B1D8-2BBD9FFC0E31}" srcOrd="5" destOrd="0" presId="urn:microsoft.com/office/officeart/2009/3/layout/StepUpProcess"/>
    <dgm:cxn modelId="{7F7F3433-7DE3-448C-94E6-E95BA0CC48E9}" type="presParOf" srcId="{34A38246-BECB-4200-B1D8-2BBD9FFC0E31}" destId="{00863FDF-6092-4FB3-B4A3-016D61185CF2}" srcOrd="0" destOrd="0" presId="urn:microsoft.com/office/officeart/2009/3/layout/StepUpProcess"/>
    <dgm:cxn modelId="{BF5D6F36-99CB-4D23-8F59-350C72FC78F7}" type="presParOf" srcId="{59E6176D-A2F1-45D4-A790-2A9C57E110E9}" destId="{B6275954-390C-4373-9A48-2CA3F28F5808}" srcOrd="6" destOrd="0" presId="urn:microsoft.com/office/officeart/2009/3/layout/StepUpProcess"/>
    <dgm:cxn modelId="{6025EDCE-BB34-428B-92F3-94C6FA2CC80B}" type="presParOf" srcId="{B6275954-390C-4373-9A48-2CA3F28F5808}" destId="{58BF2D5C-5BA9-407A-8A9B-C40257F52DE5}" srcOrd="0" destOrd="0" presId="urn:microsoft.com/office/officeart/2009/3/layout/StepUpProcess"/>
    <dgm:cxn modelId="{78FC5C92-90DC-42E9-8BDD-F6D7B24B35F9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35 250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38 260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 43 640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40 970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</dgm:pt>
  </dgm:ptLst>
  <dgm:cxnLst>
    <dgm:cxn modelId="{5ACE582B-F51A-4C11-AC9A-66F4777575B0}" type="presOf" srcId="{D9952A6E-51E9-46F5-AA97-003063CFD45C}" destId="{1EB1F125-C213-44F7-995F-770C58E2B83A}" srcOrd="0" destOrd="0" presId="urn:microsoft.com/office/officeart/2009/3/layout/StepUpProcess"/>
    <dgm:cxn modelId="{51AC7038-8286-4459-B3AB-95B2EC84EF9D}" type="presOf" srcId="{78B007E3-3A39-4585-A51E-EF3B5C893869}" destId="{EF1764DB-FE8F-4E89-9B6E-91A2DC3A6EB5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8CD869F-8C8D-46BF-9E1A-361A9C6E8403}" type="presOf" srcId="{F16646FC-6848-418B-B1E3-96138E0FEEA5}" destId="{2AF64C49-9E45-4F3C-9BA6-D0A64ABAC6D7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521E2AC7-9FCC-43AC-BCBF-B7927E2D1326}" type="presOf" srcId="{57528B99-E608-4D43-8BCB-8B2813661BEC}" destId="{D85F1854-E5F6-41B9-9EFC-2FE85720D240}" srcOrd="0" destOrd="0" presId="urn:microsoft.com/office/officeart/2009/3/layout/StepUpProcess"/>
    <dgm:cxn modelId="{6E0426FC-8BCB-40AE-B917-5103BA5C0F28}" type="presOf" srcId="{4E7F4808-C894-40ED-B5BE-06D9FCD46DB9}" destId="{59E6176D-A2F1-45D4-A790-2A9C57E110E9}" srcOrd="0" destOrd="0" presId="urn:microsoft.com/office/officeart/2009/3/layout/StepUpProcess"/>
    <dgm:cxn modelId="{A0F4FEE8-1CA5-4368-B546-6F65F69B63D0}" type="presParOf" srcId="{59E6176D-A2F1-45D4-A790-2A9C57E110E9}" destId="{71408DB2-FBD4-485C-BC8E-EB65B28797BE}" srcOrd="0" destOrd="0" presId="urn:microsoft.com/office/officeart/2009/3/layout/StepUpProcess"/>
    <dgm:cxn modelId="{73EC1A62-33F3-49FA-A719-526B8CE5E5EA}" type="presParOf" srcId="{71408DB2-FBD4-485C-BC8E-EB65B28797BE}" destId="{71E6C355-13EB-4EBD-AC8F-05A4053FCF9E}" srcOrd="0" destOrd="0" presId="urn:microsoft.com/office/officeart/2009/3/layout/StepUpProcess"/>
    <dgm:cxn modelId="{3725F887-09AE-4269-849F-60F2ED451437}" type="presParOf" srcId="{71408DB2-FBD4-485C-BC8E-EB65B28797BE}" destId="{EF1764DB-FE8F-4E89-9B6E-91A2DC3A6EB5}" srcOrd="1" destOrd="0" presId="urn:microsoft.com/office/officeart/2009/3/layout/StepUpProcess"/>
    <dgm:cxn modelId="{B75F87BE-F374-40D8-9D2E-25139B51690A}" type="presParOf" srcId="{71408DB2-FBD4-485C-BC8E-EB65B28797BE}" destId="{12B5FF4F-4946-49D1-9FAB-BEB33C3E8D94}" srcOrd="2" destOrd="0" presId="urn:microsoft.com/office/officeart/2009/3/layout/StepUpProcess"/>
    <dgm:cxn modelId="{6B3B21C6-07AB-4CA5-B843-F1283BE25DAE}" type="presParOf" srcId="{59E6176D-A2F1-45D4-A790-2A9C57E110E9}" destId="{E5A5AE98-0177-47ED-8AF6-C64D0ADAE841}" srcOrd="1" destOrd="0" presId="urn:microsoft.com/office/officeart/2009/3/layout/StepUpProcess"/>
    <dgm:cxn modelId="{8A6432A3-C2F0-4A4E-A8A2-E2EBA7D67939}" type="presParOf" srcId="{E5A5AE98-0177-47ED-8AF6-C64D0ADAE841}" destId="{26A766B6-D3A0-44F0-92C1-F3B751BB4BAD}" srcOrd="0" destOrd="0" presId="urn:microsoft.com/office/officeart/2009/3/layout/StepUpProcess"/>
    <dgm:cxn modelId="{D09C0500-022A-4740-9347-C11DCD5F9277}" type="presParOf" srcId="{59E6176D-A2F1-45D4-A790-2A9C57E110E9}" destId="{56C143B6-1C15-4DE4-9866-D697EF85A06B}" srcOrd="2" destOrd="0" presId="urn:microsoft.com/office/officeart/2009/3/layout/StepUpProcess"/>
    <dgm:cxn modelId="{9274394C-1D20-4E92-B07C-3A845398C81D}" type="presParOf" srcId="{56C143B6-1C15-4DE4-9866-D697EF85A06B}" destId="{39FB82EE-FE53-4555-9BD1-160163DEE653}" srcOrd="0" destOrd="0" presId="urn:microsoft.com/office/officeart/2009/3/layout/StepUpProcess"/>
    <dgm:cxn modelId="{34843645-66C0-4867-89BD-2CE7F253FEF8}" type="presParOf" srcId="{56C143B6-1C15-4DE4-9866-D697EF85A06B}" destId="{2AF64C49-9E45-4F3C-9BA6-D0A64ABAC6D7}" srcOrd="1" destOrd="0" presId="urn:microsoft.com/office/officeart/2009/3/layout/StepUpProcess"/>
    <dgm:cxn modelId="{54368B73-51C0-4FCF-B532-E5551EA526DA}" type="presParOf" srcId="{56C143B6-1C15-4DE4-9866-D697EF85A06B}" destId="{F3595227-F50B-4095-B7BC-B5F16E06E7FC}" srcOrd="2" destOrd="0" presId="urn:microsoft.com/office/officeart/2009/3/layout/StepUpProcess"/>
    <dgm:cxn modelId="{83108705-AE41-4DD9-933D-601CA88619ED}" type="presParOf" srcId="{59E6176D-A2F1-45D4-A790-2A9C57E110E9}" destId="{E4C63162-EC8F-4014-89C2-1C168EB4B320}" srcOrd="3" destOrd="0" presId="urn:microsoft.com/office/officeart/2009/3/layout/StepUpProcess"/>
    <dgm:cxn modelId="{DCB141F3-8715-4898-94A5-ECBDB2DF7081}" type="presParOf" srcId="{E4C63162-EC8F-4014-89C2-1C168EB4B320}" destId="{A6B68433-B7F7-4B95-90BC-BDD2D3550D71}" srcOrd="0" destOrd="0" presId="urn:microsoft.com/office/officeart/2009/3/layout/StepUpProcess"/>
    <dgm:cxn modelId="{31CC9EBC-F910-4C20-8AC2-1851A7C81238}" type="presParOf" srcId="{59E6176D-A2F1-45D4-A790-2A9C57E110E9}" destId="{47CE394F-B1AB-4A59-BC63-5BB603E54DA5}" srcOrd="4" destOrd="0" presId="urn:microsoft.com/office/officeart/2009/3/layout/StepUpProcess"/>
    <dgm:cxn modelId="{56A4EE28-EB51-4E0F-9C39-56F7A2146A7C}" type="presParOf" srcId="{47CE394F-B1AB-4A59-BC63-5BB603E54DA5}" destId="{FCEC2791-FE35-4FC7-8A1F-D2E37EC5EF35}" srcOrd="0" destOrd="0" presId="urn:microsoft.com/office/officeart/2009/3/layout/StepUpProcess"/>
    <dgm:cxn modelId="{E5C47CD3-BC50-479F-80F0-1CA94339297E}" type="presParOf" srcId="{47CE394F-B1AB-4A59-BC63-5BB603E54DA5}" destId="{D85F1854-E5F6-41B9-9EFC-2FE85720D240}" srcOrd="1" destOrd="0" presId="urn:microsoft.com/office/officeart/2009/3/layout/StepUpProcess"/>
    <dgm:cxn modelId="{BA74CADF-576A-4498-A213-67A3988178AE}" type="presParOf" srcId="{47CE394F-B1AB-4A59-BC63-5BB603E54DA5}" destId="{CFD3CF80-B4CD-40C7-9A31-0B7539CC2751}" srcOrd="2" destOrd="0" presId="urn:microsoft.com/office/officeart/2009/3/layout/StepUpProcess"/>
    <dgm:cxn modelId="{D06062B0-3E17-4126-B033-8BEFDD397969}" type="presParOf" srcId="{59E6176D-A2F1-45D4-A790-2A9C57E110E9}" destId="{34A38246-BECB-4200-B1D8-2BBD9FFC0E31}" srcOrd="5" destOrd="0" presId="urn:microsoft.com/office/officeart/2009/3/layout/StepUpProcess"/>
    <dgm:cxn modelId="{1866904B-ECDD-4055-B7A5-1073C1E5186A}" type="presParOf" srcId="{34A38246-BECB-4200-B1D8-2BBD9FFC0E31}" destId="{00863FDF-6092-4FB3-B4A3-016D61185CF2}" srcOrd="0" destOrd="0" presId="urn:microsoft.com/office/officeart/2009/3/layout/StepUpProcess"/>
    <dgm:cxn modelId="{062A9FF8-D440-4C88-AA57-C947A64117DC}" type="presParOf" srcId="{59E6176D-A2F1-45D4-A790-2A9C57E110E9}" destId="{B6275954-390C-4373-9A48-2CA3F28F5808}" srcOrd="6" destOrd="0" presId="urn:microsoft.com/office/officeart/2009/3/layout/StepUpProcess"/>
    <dgm:cxn modelId="{440A403D-49B1-49C5-86A4-2A5895276171}" type="presParOf" srcId="{B6275954-390C-4373-9A48-2CA3F28F5808}" destId="{58BF2D5C-5BA9-407A-8A9B-C40257F52DE5}" srcOrd="0" destOrd="0" presId="urn:microsoft.com/office/officeart/2009/3/layout/StepUpProcess"/>
    <dgm:cxn modelId="{96DE89E0-81B1-49C2-A175-AEDBFB82093F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7EC5977-F60F-4668-9B9C-3B77BE9B3E48}" type="presOf" srcId="{D9952A6E-51E9-46F5-AA97-003063CFD45C}" destId="{1EB1F125-C213-44F7-995F-770C58E2B83A}" srcOrd="0" destOrd="0" presId="urn:microsoft.com/office/officeart/2009/3/layout/StepUpProcess"/>
    <dgm:cxn modelId="{1341C7A2-E2DB-440B-8F25-8C57FD48912E}" type="presOf" srcId="{78B007E3-3A39-4585-A51E-EF3B5C893869}" destId="{EF1764DB-FE8F-4E89-9B6E-91A2DC3A6EB5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41B0E4D0-B8DC-49C0-A98C-A6B6E2AF8955}" type="presOf" srcId="{F16646FC-6848-418B-B1E3-96138E0FEEA5}" destId="{2AF64C49-9E45-4F3C-9BA6-D0A64ABAC6D7}" srcOrd="0" destOrd="0" presId="urn:microsoft.com/office/officeart/2009/3/layout/StepUpProcess"/>
    <dgm:cxn modelId="{2C5E48EF-E807-4D89-8BF9-53E9E231A73E}" type="presOf" srcId="{57528B99-E608-4D43-8BCB-8B2813661BEC}" destId="{D85F1854-E5F6-41B9-9EFC-2FE85720D240}" srcOrd="0" destOrd="0" presId="urn:microsoft.com/office/officeart/2009/3/layout/StepUpProcess"/>
    <dgm:cxn modelId="{3D5C2FF8-5EAF-4B22-A026-9C2AF2D6EDE9}" type="presOf" srcId="{4E7F4808-C894-40ED-B5BE-06D9FCD46DB9}" destId="{59E6176D-A2F1-45D4-A790-2A9C57E110E9}" srcOrd="0" destOrd="0" presId="urn:microsoft.com/office/officeart/2009/3/layout/StepUpProcess"/>
    <dgm:cxn modelId="{CD5F13CB-7037-4378-BC33-328711BDED10}" type="presParOf" srcId="{59E6176D-A2F1-45D4-A790-2A9C57E110E9}" destId="{71408DB2-FBD4-485C-BC8E-EB65B28797BE}" srcOrd="0" destOrd="0" presId="urn:microsoft.com/office/officeart/2009/3/layout/StepUpProcess"/>
    <dgm:cxn modelId="{9CF3750C-0F2C-43E7-B578-C9804FEA1A6E}" type="presParOf" srcId="{71408DB2-FBD4-485C-BC8E-EB65B28797BE}" destId="{71E6C355-13EB-4EBD-AC8F-05A4053FCF9E}" srcOrd="0" destOrd="0" presId="urn:microsoft.com/office/officeart/2009/3/layout/StepUpProcess"/>
    <dgm:cxn modelId="{8DE53883-B63C-4312-ABFA-1DAEF47E39B0}" type="presParOf" srcId="{71408DB2-FBD4-485C-BC8E-EB65B28797BE}" destId="{EF1764DB-FE8F-4E89-9B6E-91A2DC3A6EB5}" srcOrd="1" destOrd="0" presId="urn:microsoft.com/office/officeart/2009/3/layout/StepUpProcess"/>
    <dgm:cxn modelId="{16E2B989-9395-422A-A2FB-AF53781F1B5A}" type="presParOf" srcId="{71408DB2-FBD4-485C-BC8E-EB65B28797BE}" destId="{12B5FF4F-4946-49D1-9FAB-BEB33C3E8D94}" srcOrd="2" destOrd="0" presId="urn:microsoft.com/office/officeart/2009/3/layout/StepUpProcess"/>
    <dgm:cxn modelId="{25D93ACF-78E4-4B38-90E7-B353D419AAA6}" type="presParOf" srcId="{59E6176D-A2F1-45D4-A790-2A9C57E110E9}" destId="{E5A5AE98-0177-47ED-8AF6-C64D0ADAE841}" srcOrd="1" destOrd="0" presId="urn:microsoft.com/office/officeart/2009/3/layout/StepUpProcess"/>
    <dgm:cxn modelId="{DD4084CB-1BD9-40AF-97C0-D1A3132880F0}" type="presParOf" srcId="{E5A5AE98-0177-47ED-8AF6-C64D0ADAE841}" destId="{26A766B6-D3A0-44F0-92C1-F3B751BB4BAD}" srcOrd="0" destOrd="0" presId="urn:microsoft.com/office/officeart/2009/3/layout/StepUpProcess"/>
    <dgm:cxn modelId="{B7E372A3-B444-409C-A648-35274C87D5FD}" type="presParOf" srcId="{59E6176D-A2F1-45D4-A790-2A9C57E110E9}" destId="{56C143B6-1C15-4DE4-9866-D697EF85A06B}" srcOrd="2" destOrd="0" presId="urn:microsoft.com/office/officeart/2009/3/layout/StepUpProcess"/>
    <dgm:cxn modelId="{36A2BB58-E197-4ABC-8BCB-B0B991A44443}" type="presParOf" srcId="{56C143B6-1C15-4DE4-9866-D697EF85A06B}" destId="{39FB82EE-FE53-4555-9BD1-160163DEE653}" srcOrd="0" destOrd="0" presId="urn:microsoft.com/office/officeart/2009/3/layout/StepUpProcess"/>
    <dgm:cxn modelId="{CC9FCA90-848F-46C5-8D1B-9A4693B511F3}" type="presParOf" srcId="{56C143B6-1C15-4DE4-9866-D697EF85A06B}" destId="{2AF64C49-9E45-4F3C-9BA6-D0A64ABAC6D7}" srcOrd="1" destOrd="0" presId="urn:microsoft.com/office/officeart/2009/3/layout/StepUpProcess"/>
    <dgm:cxn modelId="{FBB09B7A-8B39-4BF3-A4E9-D218255111B8}" type="presParOf" srcId="{56C143B6-1C15-4DE4-9866-D697EF85A06B}" destId="{F3595227-F50B-4095-B7BC-B5F16E06E7FC}" srcOrd="2" destOrd="0" presId="urn:microsoft.com/office/officeart/2009/3/layout/StepUpProcess"/>
    <dgm:cxn modelId="{0EB9650E-27EC-49E9-9411-77F483E997F9}" type="presParOf" srcId="{59E6176D-A2F1-45D4-A790-2A9C57E110E9}" destId="{E4C63162-EC8F-4014-89C2-1C168EB4B320}" srcOrd="3" destOrd="0" presId="urn:microsoft.com/office/officeart/2009/3/layout/StepUpProcess"/>
    <dgm:cxn modelId="{08EABEA2-0BB5-48FD-8DE3-991F66B8C654}" type="presParOf" srcId="{E4C63162-EC8F-4014-89C2-1C168EB4B320}" destId="{A6B68433-B7F7-4B95-90BC-BDD2D3550D71}" srcOrd="0" destOrd="0" presId="urn:microsoft.com/office/officeart/2009/3/layout/StepUpProcess"/>
    <dgm:cxn modelId="{2F04365E-00DF-4D65-A344-FD3AF1136E38}" type="presParOf" srcId="{59E6176D-A2F1-45D4-A790-2A9C57E110E9}" destId="{47CE394F-B1AB-4A59-BC63-5BB603E54DA5}" srcOrd="4" destOrd="0" presId="urn:microsoft.com/office/officeart/2009/3/layout/StepUpProcess"/>
    <dgm:cxn modelId="{2DFD6395-D6BF-4415-869D-FA16A6647AA4}" type="presParOf" srcId="{47CE394F-B1AB-4A59-BC63-5BB603E54DA5}" destId="{FCEC2791-FE35-4FC7-8A1F-D2E37EC5EF35}" srcOrd="0" destOrd="0" presId="urn:microsoft.com/office/officeart/2009/3/layout/StepUpProcess"/>
    <dgm:cxn modelId="{C453DDD9-AA4E-4C8C-9CFF-8F2DE9F16AE0}" type="presParOf" srcId="{47CE394F-B1AB-4A59-BC63-5BB603E54DA5}" destId="{D85F1854-E5F6-41B9-9EFC-2FE85720D240}" srcOrd="1" destOrd="0" presId="urn:microsoft.com/office/officeart/2009/3/layout/StepUpProcess"/>
    <dgm:cxn modelId="{2F6C4E1B-4290-439B-887E-5AF4FBC19818}" type="presParOf" srcId="{47CE394F-B1AB-4A59-BC63-5BB603E54DA5}" destId="{CFD3CF80-B4CD-40C7-9A31-0B7539CC2751}" srcOrd="2" destOrd="0" presId="urn:microsoft.com/office/officeart/2009/3/layout/StepUpProcess"/>
    <dgm:cxn modelId="{DFF25A6D-464C-45AE-956D-BA52216C81EE}" type="presParOf" srcId="{59E6176D-A2F1-45D4-A790-2A9C57E110E9}" destId="{34A38246-BECB-4200-B1D8-2BBD9FFC0E31}" srcOrd="5" destOrd="0" presId="urn:microsoft.com/office/officeart/2009/3/layout/StepUpProcess"/>
    <dgm:cxn modelId="{77C090E0-570F-4FC1-A775-83CC5AEE5165}" type="presParOf" srcId="{34A38246-BECB-4200-B1D8-2BBD9FFC0E31}" destId="{00863FDF-6092-4FB3-B4A3-016D61185CF2}" srcOrd="0" destOrd="0" presId="urn:microsoft.com/office/officeart/2009/3/layout/StepUpProcess"/>
    <dgm:cxn modelId="{8C4B3DB4-43EF-4874-A8B9-884368965020}" type="presParOf" srcId="{59E6176D-A2F1-45D4-A790-2A9C57E110E9}" destId="{B6275954-390C-4373-9A48-2CA3F28F5808}" srcOrd="6" destOrd="0" presId="urn:microsoft.com/office/officeart/2009/3/layout/StepUpProcess"/>
    <dgm:cxn modelId="{C9F542B5-BA6A-406A-8FFD-ACF2DC3A57CE}" type="presParOf" srcId="{B6275954-390C-4373-9A48-2CA3F28F5808}" destId="{58BF2D5C-5BA9-407A-8A9B-C40257F52DE5}" srcOrd="0" destOrd="0" presId="urn:microsoft.com/office/officeart/2009/3/layout/StepUpProcess"/>
    <dgm:cxn modelId="{DFD404F7-19E5-4DA8-ABC0-CDBADB14B7E4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</dgm:ptLst>
  <dgm:cxnLst>
    <dgm:cxn modelId="{8A552F0B-968F-4740-AD2E-8E1AE3B1F3BE}" type="presOf" srcId="{78B007E3-3A39-4585-A51E-EF3B5C893869}" destId="{EF1764DB-FE8F-4E89-9B6E-91A2DC3A6EB5}" srcOrd="0" destOrd="0" presId="urn:microsoft.com/office/officeart/2009/3/layout/StepUpProcess"/>
    <dgm:cxn modelId="{ECACC72E-ADB0-4841-A779-E6AC499FCD45}" type="presOf" srcId="{57528B99-E608-4D43-8BCB-8B2813661BEC}" destId="{D85F1854-E5F6-41B9-9EFC-2FE85720D240}" srcOrd="0" destOrd="0" presId="urn:microsoft.com/office/officeart/2009/3/layout/StepUpProcess"/>
    <dgm:cxn modelId="{40DD445B-1D64-42E9-A8DF-6939497F5A1A}" type="presOf" srcId="{F16646FC-6848-418B-B1E3-96138E0FEEA5}" destId="{2AF64C49-9E45-4F3C-9BA6-D0A64ABAC6D7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524A8958-3C10-4076-B3EE-C9D09193EBBD}" type="presOf" srcId="{4E7F4808-C894-40ED-B5BE-06D9FCD46DB9}" destId="{59E6176D-A2F1-45D4-A790-2A9C57E110E9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FDDC2BEF-19D2-459B-BDEC-0374A776D73D}" type="presOf" srcId="{D9952A6E-51E9-46F5-AA97-003063CFD45C}" destId="{1EB1F125-C213-44F7-995F-770C58E2B83A}" srcOrd="0" destOrd="0" presId="urn:microsoft.com/office/officeart/2009/3/layout/StepUpProcess"/>
    <dgm:cxn modelId="{B607E67C-3D60-4164-B7A2-56EB9ADF9317}" type="presParOf" srcId="{59E6176D-A2F1-45D4-A790-2A9C57E110E9}" destId="{71408DB2-FBD4-485C-BC8E-EB65B28797BE}" srcOrd="0" destOrd="0" presId="urn:microsoft.com/office/officeart/2009/3/layout/StepUpProcess"/>
    <dgm:cxn modelId="{D68F78B5-7DB4-46D3-9732-2C6B23096B04}" type="presParOf" srcId="{71408DB2-FBD4-485C-BC8E-EB65B28797BE}" destId="{71E6C355-13EB-4EBD-AC8F-05A4053FCF9E}" srcOrd="0" destOrd="0" presId="urn:microsoft.com/office/officeart/2009/3/layout/StepUpProcess"/>
    <dgm:cxn modelId="{51BF6CCD-5A78-4BF1-9A2C-48061661DF4F}" type="presParOf" srcId="{71408DB2-FBD4-485C-BC8E-EB65B28797BE}" destId="{EF1764DB-FE8F-4E89-9B6E-91A2DC3A6EB5}" srcOrd="1" destOrd="0" presId="urn:microsoft.com/office/officeart/2009/3/layout/StepUpProcess"/>
    <dgm:cxn modelId="{F3FED601-3AC4-4C5D-9A53-22E2ECD88AF6}" type="presParOf" srcId="{71408DB2-FBD4-485C-BC8E-EB65B28797BE}" destId="{12B5FF4F-4946-49D1-9FAB-BEB33C3E8D94}" srcOrd="2" destOrd="0" presId="urn:microsoft.com/office/officeart/2009/3/layout/StepUpProcess"/>
    <dgm:cxn modelId="{2670E3FA-749D-41A9-9F87-926F4CC52FF2}" type="presParOf" srcId="{59E6176D-A2F1-45D4-A790-2A9C57E110E9}" destId="{E5A5AE98-0177-47ED-8AF6-C64D0ADAE841}" srcOrd="1" destOrd="0" presId="urn:microsoft.com/office/officeart/2009/3/layout/StepUpProcess"/>
    <dgm:cxn modelId="{0EA32068-6D24-49DF-8740-C30B70C7E880}" type="presParOf" srcId="{E5A5AE98-0177-47ED-8AF6-C64D0ADAE841}" destId="{26A766B6-D3A0-44F0-92C1-F3B751BB4BAD}" srcOrd="0" destOrd="0" presId="urn:microsoft.com/office/officeart/2009/3/layout/StepUpProcess"/>
    <dgm:cxn modelId="{A735FA3D-618F-432B-BD7A-9A1E3B5BCA69}" type="presParOf" srcId="{59E6176D-A2F1-45D4-A790-2A9C57E110E9}" destId="{56C143B6-1C15-4DE4-9866-D697EF85A06B}" srcOrd="2" destOrd="0" presId="urn:microsoft.com/office/officeart/2009/3/layout/StepUpProcess"/>
    <dgm:cxn modelId="{059F59B2-6BEE-4ABF-A2FF-E68ACBCCECF0}" type="presParOf" srcId="{56C143B6-1C15-4DE4-9866-D697EF85A06B}" destId="{39FB82EE-FE53-4555-9BD1-160163DEE653}" srcOrd="0" destOrd="0" presId="urn:microsoft.com/office/officeart/2009/3/layout/StepUpProcess"/>
    <dgm:cxn modelId="{510E7193-9EB7-4B9B-810E-25B656BA8213}" type="presParOf" srcId="{56C143B6-1C15-4DE4-9866-D697EF85A06B}" destId="{2AF64C49-9E45-4F3C-9BA6-D0A64ABAC6D7}" srcOrd="1" destOrd="0" presId="urn:microsoft.com/office/officeart/2009/3/layout/StepUpProcess"/>
    <dgm:cxn modelId="{13475923-BDEF-4774-B6DC-87E8FC7B40A6}" type="presParOf" srcId="{56C143B6-1C15-4DE4-9866-D697EF85A06B}" destId="{F3595227-F50B-4095-B7BC-B5F16E06E7FC}" srcOrd="2" destOrd="0" presId="urn:microsoft.com/office/officeart/2009/3/layout/StepUpProcess"/>
    <dgm:cxn modelId="{288E5DE7-A567-4E6B-B33D-FB9B0D535832}" type="presParOf" srcId="{59E6176D-A2F1-45D4-A790-2A9C57E110E9}" destId="{E4C63162-EC8F-4014-89C2-1C168EB4B320}" srcOrd="3" destOrd="0" presId="urn:microsoft.com/office/officeart/2009/3/layout/StepUpProcess"/>
    <dgm:cxn modelId="{E54C7B16-B982-4EFE-9CED-398D68E70494}" type="presParOf" srcId="{E4C63162-EC8F-4014-89C2-1C168EB4B320}" destId="{A6B68433-B7F7-4B95-90BC-BDD2D3550D71}" srcOrd="0" destOrd="0" presId="urn:microsoft.com/office/officeart/2009/3/layout/StepUpProcess"/>
    <dgm:cxn modelId="{E1381872-D1E8-41E1-9F94-EB0531AAE041}" type="presParOf" srcId="{59E6176D-A2F1-45D4-A790-2A9C57E110E9}" destId="{47CE394F-B1AB-4A59-BC63-5BB603E54DA5}" srcOrd="4" destOrd="0" presId="urn:microsoft.com/office/officeart/2009/3/layout/StepUpProcess"/>
    <dgm:cxn modelId="{4C3F1295-2194-44BA-850D-FAABEAC8F9D7}" type="presParOf" srcId="{47CE394F-B1AB-4A59-BC63-5BB603E54DA5}" destId="{FCEC2791-FE35-4FC7-8A1F-D2E37EC5EF35}" srcOrd="0" destOrd="0" presId="urn:microsoft.com/office/officeart/2009/3/layout/StepUpProcess"/>
    <dgm:cxn modelId="{321E3815-0D25-4894-95BA-357268DD0255}" type="presParOf" srcId="{47CE394F-B1AB-4A59-BC63-5BB603E54DA5}" destId="{D85F1854-E5F6-41B9-9EFC-2FE85720D240}" srcOrd="1" destOrd="0" presId="urn:microsoft.com/office/officeart/2009/3/layout/StepUpProcess"/>
    <dgm:cxn modelId="{10529FDF-B7A9-4A87-B5CB-F1A15A0DD1EF}" type="presParOf" srcId="{47CE394F-B1AB-4A59-BC63-5BB603E54DA5}" destId="{CFD3CF80-B4CD-40C7-9A31-0B7539CC2751}" srcOrd="2" destOrd="0" presId="urn:microsoft.com/office/officeart/2009/3/layout/StepUpProcess"/>
    <dgm:cxn modelId="{4D915E4D-69E4-451D-9E1D-F471FB2288F8}" type="presParOf" srcId="{59E6176D-A2F1-45D4-A790-2A9C57E110E9}" destId="{34A38246-BECB-4200-B1D8-2BBD9FFC0E31}" srcOrd="5" destOrd="0" presId="urn:microsoft.com/office/officeart/2009/3/layout/StepUpProcess"/>
    <dgm:cxn modelId="{DC6E30D3-5363-49A8-904D-F20A63C8CD59}" type="presParOf" srcId="{34A38246-BECB-4200-B1D8-2BBD9FFC0E31}" destId="{00863FDF-6092-4FB3-B4A3-016D61185CF2}" srcOrd="0" destOrd="0" presId="urn:microsoft.com/office/officeart/2009/3/layout/StepUpProcess"/>
    <dgm:cxn modelId="{F85BC654-852B-4F81-9C56-0F5ED0DD08CD}" type="presParOf" srcId="{59E6176D-A2F1-45D4-A790-2A9C57E110E9}" destId="{B6275954-390C-4373-9A48-2CA3F28F5808}" srcOrd="6" destOrd="0" presId="urn:microsoft.com/office/officeart/2009/3/layout/StepUpProcess"/>
    <dgm:cxn modelId="{99EB2713-EBE0-4FBC-8DA8-5ACE2DAE38D7}" type="presParOf" srcId="{B6275954-390C-4373-9A48-2CA3F28F5808}" destId="{58BF2D5C-5BA9-407A-8A9B-C40257F52DE5}" srcOrd="0" destOrd="0" presId="urn:microsoft.com/office/officeart/2009/3/layout/StepUpProcess"/>
    <dgm:cxn modelId="{5182FBCB-DF4A-4F5F-A8FF-7C1BE2225981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75 000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81 400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92 858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87 190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20096E1F-BAC2-4D1D-B350-264207009735}" type="presOf" srcId="{D9952A6E-51E9-46F5-AA97-003063CFD45C}" destId="{1EB1F125-C213-44F7-995F-770C58E2B83A}" srcOrd="0" destOrd="0" presId="urn:microsoft.com/office/officeart/2009/3/layout/StepUpProcess"/>
    <dgm:cxn modelId="{95469C2C-61EC-4905-976E-3CB4F8A89667}" type="presOf" srcId="{57528B99-E608-4D43-8BCB-8B2813661BEC}" destId="{D85F1854-E5F6-41B9-9EFC-2FE85720D240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4327A33C-A9AA-4491-9831-AB24345FF2A3}" type="presOf" srcId="{4E7F4808-C894-40ED-B5BE-06D9FCD46DB9}" destId="{59E6176D-A2F1-45D4-A790-2A9C57E110E9}" srcOrd="0" destOrd="0" presId="urn:microsoft.com/office/officeart/2009/3/layout/StepUpProcess"/>
    <dgm:cxn modelId="{05EC693E-7F0F-4FAA-BC7B-81678AEB07AD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9A0B14EE-9D11-4898-A481-18D824AA6523}" type="presOf" srcId="{F16646FC-6848-418B-B1E3-96138E0FEEA5}" destId="{2AF64C49-9E45-4F3C-9BA6-D0A64ABAC6D7}" srcOrd="0" destOrd="0" presId="urn:microsoft.com/office/officeart/2009/3/layout/StepUpProcess"/>
    <dgm:cxn modelId="{0CAE6B97-B35C-412C-BE7E-99093F65791C}" type="presParOf" srcId="{59E6176D-A2F1-45D4-A790-2A9C57E110E9}" destId="{F3801B51-3C8A-4144-9300-DD4FFF871AEC}" srcOrd="0" destOrd="0" presId="urn:microsoft.com/office/officeart/2009/3/layout/StepUpProcess"/>
    <dgm:cxn modelId="{3B0A48B8-4FC6-40DB-B2CC-6265D2AE2DF7}" type="presParOf" srcId="{F3801B51-3C8A-4144-9300-DD4FFF871AEC}" destId="{0F98B4A9-900D-4D3A-917D-1B448D3EABEF}" srcOrd="0" destOrd="0" presId="urn:microsoft.com/office/officeart/2009/3/layout/StepUpProcess"/>
    <dgm:cxn modelId="{4E4E58BA-02DA-42A7-AC22-C5AB59A3C818}" type="presParOf" srcId="{F3801B51-3C8A-4144-9300-DD4FFF871AEC}" destId="{3E7CE4A3-BB67-4B35-8CCE-1A31A01EBFCA}" srcOrd="1" destOrd="0" presId="urn:microsoft.com/office/officeart/2009/3/layout/StepUpProcess"/>
    <dgm:cxn modelId="{8F1D529B-7B03-4AD9-8194-8EBE02FA5680}" type="presParOf" srcId="{F3801B51-3C8A-4144-9300-DD4FFF871AEC}" destId="{EFED36D8-9297-439E-8833-47CB3FCF921F}" srcOrd="2" destOrd="0" presId="urn:microsoft.com/office/officeart/2009/3/layout/StepUpProcess"/>
    <dgm:cxn modelId="{E176D87A-ABE8-419B-BA7C-C7A2FA4C7681}" type="presParOf" srcId="{59E6176D-A2F1-45D4-A790-2A9C57E110E9}" destId="{FC89241E-0F22-4FEE-A867-166C8B8B31E1}" srcOrd="1" destOrd="0" presId="urn:microsoft.com/office/officeart/2009/3/layout/StepUpProcess"/>
    <dgm:cxn modelId="{E5531BB0-D50F-452C-AB91-89AF43B7F132}" type="presParOf" srcId="{FC89241E-0F22-4FEE-A867-166C8B8B31E1}" destId="{652BFF31-ADA5-4A5F-AC0B-C11DAA825A46}" srcOrd="0" destOrd="0" presId="urn:microsoft.com/office/officeart/2009/3/layout/StepUpProcess"/>
    <dgm:cxn modelId="{F8BC7700-7989-48EF-A8AC-669CE72BEED5}" type="presParOf" srcId="{59E6176D-A2F1-45D4-A790-2A9C57E110E9}" destId="{56C143B6-1C15-4DE4-9866-D697EF85A06B}" srcOrd="2" destOrd="0" presId="urn:microsoft.com/office/officeart/2009/3/layout/StepUpProcess"/>
    <dgm:cxn modelId="{AD20B994-AE6F-4D50-937D-195E69730010}" type="presParOf" srcId="{56C143B6-1C15-4DE4-9866-D697EF85A06B}" destId="{39FB82EE-FE53-4555-9BD1-160163DEE653}" srcOrd="0" destOrd="0" presId="urn:microsoft.com/office/officeart/2009/3/layout/StepUpProcess"/>
    <dgm:cxn modelId="{9F2F7FD9-48A0-40E3-B4CD-CC1EC5E27739}" type="presParOf" srcId="{56C143B6-1C15-4DE4-9866-D697EF85A06B}" destId="{2AF64C49-9E45-4F3C-9BA6-D0A64ABAC6D7}" srcOrd="1" destOrd="0" presId="urn:microsoft.com/office/officeart/2009/3/layout/StepUpProcess"/>
    <dgm:cxn modelId="{912A10EE-2044-4B25-B5F0-7FCEA153FF7C}" type="presParOf" srcId="{56C143B6-1C15-4DE4-9866-D697EF85A06B}" destId="{F3595227-F50B-4095-B7BC-B5F16E06E7FC}" srcOrd="2" destOrd="0" presId="urn:microsoft.com/office/officeart/2009/3/layout/StepUpProcess"/>
    <dgm:cxn modelId="{CF05C3A4-CC02-432C-9A75-91AE64340C5C}" type="presParOf" srcId="{59E6176D-A2F1-45D4-A790-2A9C57E110E9}" destId="{E4C63162-EC8F-4014-89C2-1C168EB4B320}" srcOrd="3" destOrd="0" presId="urn:microsoft.com/office/officeart/2009/3/layout/StepUpProcess"/>
    <dgm:cxn modelId="{113994CD-ABD0-459A-AC5F-17033DAF03EA}" type="presParOf" srcId="{E4C63162-EC8F-4014-89C2-1C168EB4B320}" destId="{A6B68433-B7F7-4B95-90BC-BDD2D3550D71}" srcOrd="0" destOrd="0" presId="urn:microsoft.com/office/officeart/2009/3/layout/StepUpProcess"/>
    <dgm:cxn modelId="{2CD16BCD-766B-4064-BCD7-8A03744877ED}" type="presParOf" srcId="{59E6176D-A2F1-45D4-A790-2A9C57E110E9}" destId="{47CE394F-B1AB-4A59-BC63-5BB603E54DA5}" srcOrd="4" destOrd="0" presId="urn:microsoft.com/office/officeart/2009/3/layout/StepUpProcess"/>
    <dgm:cxn modelId="{0D8AB53F-E923-48A9-B318-2027CB01D463}" type="presParOf" srcId="{47CE394F-B1AB-4A59-BC63-5BB603E54DA5}" destId="{FCEC2791-FE35-4FC7-8A1F-D2E37EC5EF35}" srcOrd="0" destOrd="0" presId="urn:microsoft.com/office/officeart/2009/3/layout/StepUpProcess"/>
    <dgm:cxn modelId="{83BC26D8-E915-4C92-B3A5-99002674A0BA}" type="presParOf" srcId="{47CE394F-B1AB-4A59-BC63-5BB603E54DA5}" destId="{D85F1854-E5F6-41B9-9EFC-2FE85720D240}" srcOrd="1" destOrd="0" presId="urn:microsoft.com/office/officeart/2009/3/layout/StepUpProcess"/>
    <dgm:cxn modelId="{A639811F-7D46-4194-8FE2-B8A41F4423CC}" type="presParOf" srcId="{47CE394F-B1AB-4A59-BC63-5BB603E54DA5}" destId="{CFD3CF80-B4CD-40C7-9A31-0B7539CC2751}" srcOrd="2" destOrd="0" presId="urn:microsoft.com/office/officeart/2009/3/layout/StepUpProcess"/>
    <dgm:cxn modelId="{A970E41D-7EEE-49DA-A16F-29F2881BA450}" type="presParOf" srcId="{59E6176D-A2F1-45D4-A790-2A9C57E110E9}" destId="{34A38246-BECB-4200-B1D8-2BBD9FFC0E31}" srcOrd="5" destOrd="0" presId="urn:microsoft.com/office/officeart/2009/3/layout/StepUpProcess"/>
    <dgm:cxn modelId="{8561EA3F-C21E-485B-A99B-CF97F540C944}" type="presParOf" srcId="{34A38246-BECB-4200-B1D8-2BBD9FFC0E31}" destId="{00863FDF-6092-4FB3-B4A3-016D61185CF2}" srcOrd="0" destOrd="0" presId="urn:microsoft.com/office/officeart/2009/3/layout/StepUpProcess"/>
    <dgm:cxn modelId="{C189E2FC-DDA3-4A0A-A3C9-24B210A4F9B7}" type="presParOf" srcId="{59E6176D-A2F1-45D4-A790-2A9C57E110E9}" destId="{B6275954-390C-4373-9A48-2CA3F28F5808}" srcOrd="6" destOrd="0" presId="urn:microsoft.com/office/officeart/2009/3/layout/StepUpProcess"/>
    <dgm:cxn modelId="{BAA5D772-4B8A-4098-8D53-7C8C10DF0D36}" type="presParOf" srcId="{B6275954-390C-4373-9A48-2CA3F28F5808}" destId="{58BF2D5C-5BA9-407A-8A9B-C40257F52DE5}" srcOrd="0" destOrd="0" presId="urn:microsoft.com/office/officeart/2009/3/layout/StepUpProcess"/>
    <dgm:cxn modelId="{06F2D360-9203-4DB3-BA5C-0B2173C3F9B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ScaleY="103659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</dgm:ptLst>
  <dgm:cxnLst>
    <dgm:cxn modelId="{0157E912-741A-46E3-828A-F55FB611C596}" type="presOf" srcId="{57528B99-E608-4D43-8BCB-8B2813661BEC}" destId="{D85F1854-E5F6-41B9-9EFC-2FE85720D240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CEC5425B-2AE7-4165-ADF6-B2752A1021E2}" type="presOf" srcId="{D9952A6E-51E9-46F5-AA97-003063CFD45C}" destId="{1EB1F125-C213-44F7-995F-770C58E2B83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AC4D336F-FC54-48C9-9571-748A64C7616F}" type="presOf" srcId="{8E853283-DE9F-4575-91B5-50D13E09A129}" destId="{3E7CE4A3-BB67-4B35-8CCE-1A31A01EBFCA}" srcOrd="0" destOrd="0" presId="urn:microsoft.com/office/officeart/2009/3/layout/StepUpProcess"/>
    <dgm:cxn modelId="{2A96A7AE-E641-4306-BEBC-13AA6E06BD76}" type="presOf" srcId="{4E7F4808-C894-40ED-B5BE-06D9FCD46DB9}" destId="{59E6176D-A2F1-45D4-A790-2A9C57E110E9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A2DBE4BA-7FCD-47B7-BD2E-D9E1C98AE49D}" type="presOf" srcId="{F16646FC-6848-418B-B1E3-96138E0FEEA5}" destId="{2AF64C49-9E45-4F3C-9BA6-D0A64ABAC6D7}" srcOrd="0" destOrd="0" presId="urn:microsoft.com/office/officeart/2009/3/layout/StepUpProcess"/>
    <dgm:cxn modelId="{330AFF55-48CA-4984-9CED-1DD098423EE4}" type="presParOf" srcId="{59E6176D-A2F1-45D4-A790-2A9C57E110E9}" destId="{F3801B51-3C8A-4144-9300-DD4FFF871AEC}" srcOrd="0" destOrd="0" presId="urn:microsoft.com/office/officeart/2009/3/layout/StepUpProcess"/>
    <dgm:cxn modelId="{91EF097F-CFB6-4354-BC11-78DF4EAE3859}" type="presParOf" srcId="{F3801B51-3C8A-4144-9300-DD4FFF871AEC}" destId="{0F98B4A9-900D-4D3A-917D-1B448D3EABEF}" srcOrd="0" destOrd="0" presId="urn:microsoft.com/office/officeart/2009/3/layout/StepUpProcess"/>
    <dgm:cxn modelId="{A1DCE285-795C-46E3-B294-3BDCC5A01C2C}" type="presParOf" srcId="{F3801B51-3C8A-4144-9300-DD4FFF871AEC}" destId="{3E7CE4A3-BB67-4B35-8CCE-1A31A01EBFCA}" srcOrd="1" destOrd="0" presId="urn:microsoft.com/office/officeart/2009/3/layout/StepUpProcess"/>
    <dgm:cxn modelId="{146C8A89-9307-4E81-BB82-CCE88BE0BC21}" type="presParOf" srcId="{F3801B51-3C8A-4144-9300-DD4FFF871AEC}" destId="{EFED36D8-9297-439E-8833-47CB3FCF921F}" srcOrd="2" destOrd="0" presId="urn:microsoft.com/office/officeart/2009/3/layout/StepUpProcess"/>
    <dgm:cxn modelId="{63096225-6F00-41F5-A436-FB9D162CD5EC}" type="presParOf" srcId="{59E6176D-A2F1-45D4-A790-2A9C57E110E9}" destId="{FC89241E-0F22-4FEE-A867-166C8B8B31E1}" srcOrd="1" destOrd="0" presId="urn:microsoft.com/office/officeart/2009/3/layout/StepUpProcess"/>
    <dgm:cxn modelId="{86C58F88-69E8-4B70-8374-53417F1C397A}" type="presParOf" srcId="{FC89241E-0F22-4FEE-A867-166C8B8B31E1}" destId="{652BFF31-ADA5-4A5F-AC0B-C11DAA825A46}" srcOrd="0" destOrd="0" presId="urn:microsoft.com/office/officeart/2009/3/layout/StepUpProcess"/>
    <dgm:cxn modelId="{2C12CBE2-8E3C-4C5A-B60E-234E52E10C3B}" type="presParOf" srcId="{59E6176D-A2F1-45D4-A790-2A9C57E110E9}" destId="{56C143B6-1C15-4DE4-9866-D697EF85A06B}" srcOrd="2" destOrd="0" presId="urn:microsoft.com/office/officeart/2009/3/layout/StepUpProcess"/>
    <dgm:cxn modelId="{755A28D7-3840-4F74-BCD1-61E6CFAC63C7}" type="presParOf" srcId="{56C143B6-1C15-4DE4-9866-D697EF85A06B}" destId="{39FB82EE-FE53-4555-9BD1-160163DEE653}" srcOrd="0" destOrd="0" presId="urn:microsoft.com/office/officeart/2009/3/layout/StepUpProcess"/>
    <dgm:cxn modelId="{540FA076-AC52-43DA-A88B-90F480E77766}" type="presParOf" srcId="{56C143B6-1C15-4DE4-9866-D697EF85A06B}" destId="{2AF64C49-9E45-4F3C-9BA6-D0A64ABAC6D7}" srcOrd="1" destOrd="0" presId="urn:microsoft.com/office/officeart/2009/3/layout/StepUpProcess"/>
    <dgm:cxn modelId="{880A4F4A-E371-4E74-BA0C-D37E9B929F85}" type="presParOf" srcId="{56C143B6-1C15-4DE4-9866-D697EF85A06B}" destId="{F3595227-F50B-4095-B7BC-B5F16E06E7FC}" srcOrd="2" destOrd="0" presId="urn:microsoft.com/office/officeart/2009/3/layout/StepUpProcess"/>
    <dgm:cxn modelId="{EB93F81F-0D65-45AD-96AE-686289F9D2E3}" type="presParOf" srcId="{59E6176D-A2F1-45D4-A790-2A9C57E110E9}" destId="{E4C63162-EC8F-4014-89C2-1C168EB4B320}" srcOrd="3" destOrd="0" presId="urn:microsoft.com/office/officeart/2009/3/layout/StepUpProcess"/>
    <dgm:cxn modelId="{6E67A38F-2C31-43BC-B745-E2144AD1E9CA}" type="presParOf" srcId="{E4C63162-EC8F-4014-89C2-1C168EB4B320}" destId="{A6B68433-B7F7-4B95-90BC-BDD2D3550D71}" srcOrd="0" destOrd="0" presId="urn:microsoft.com/office/officeart/2009/3/layout/StepUpProcess"/>
    <dgm:cxn modelId="{9E27E35F-6ACE-4926-A39A-413930E7C659}" type="presParOf" srcId="{59E6176D-A2F1-45D4-A790-2A9C57E110E9}" destId="{47CE394F-B1AB-4A59-BC63-5BB603E54DA5}" srcOrd="4" destOrd="0" presId="urn:microsoft.com/office/officeart/2009/3/layout/StepUpProcess"/>
    <dgm:cxn modelId="{1B4F679F-B575-4D90-961B-1C7FBDE1C987}" type="presParOf" srcId="{47CE394F-B1AB-4A59-BC63-5BB603E54DA5}" destId="{FCEC2791-FE35-4FC7-8A1F-D2E37EC5EF35}" srcOrd="0" destOrd="0" presId="urn:microsoft.com/office/officeart/2009/3/layout/StepUpProcess"/>
    <dgm:cxn modelId="{276D2FD5-A537-4521-A955-DFC7F2137478}" type="presParOf" srcId="{47CE394F-B1AB-4A59-BC63-5BB603E54DA5}" destId="{D85F1854-E5F6-41B9-9EFC-2FE85720D240}" srcOrd="1" destOrd="0" presId="urn:microsoft.com/office/officeart/2009/3/layout/StepUpProcess"/>
    <dgm:cxn modelId="{6F041B8D-A7DC-4730-AC36-97F9287897F4}" type="presParOf" srcId="{47CE394F-B1AB-4A59-BC63-5BB603E54DA5}" destId="{CFD3CF80-B4CD-40C7-9A31-0B7539CC2751}" srcOrd="2" destOrd="0" presId="urn:microsoft.com/office/officeart/2009/3/layout/StepUpProcess"/>
    <dgm:cxn modelId="{42602574-969D-487C-A143-1197F3080DE1}" type="presParOf" srcId="{59E6176D-A2F1-45D4-A790-2A9C57E110E9}" destId="{34A38246-BECB-4200-B1D8-2BBD9FFC0E31}" srcOrd="5" destOrd="0" presId="urn:microsoft.com/office/officeart/2009/3/layout/StepUpProcess"/>
    <dgm:cxn modelId="{9D0D0CDA-22A1-4553-BECF-AF655CD8128C}" type="presParOf" srcId="{34A38246-BECB-4200-B1D8-2BBD9FFC0E31}" destId="{00863FDF-6092-4FB3-B4A3-016D61185CF2}" srcOrd="0" destOrd="0" presId="urn:microsoft.com/office/officeart/2009/3/layout/StepUpProcess"/>
    <dgm:cxn modelId="{B2FAF741-60C2-44CC-AD5B-D557E4CBCD3F}" type="presParOf" srcId="{59E6176D-A2F1-45D4-A790-2A9C57E110E9}" destId="{B6275954-390C-4373-9A48-2CA3F28F5808}" srcOrd="6" destOrd="0" presId="urn:microsoft.com/office/officeart/2009/3/layout/StepUpProcess"/>
    <dgm:cxn modelId="{690FD4C2-630B-45B2-9981-04883F493C50}" type="presParOf" srcId="{B6275954-390C-4373-9A48-2CA3F28F5808}" destId="{58BF2D5C-5BA9-407A-8A9B-C40257F52DE5}" srcOrd="0" destOrd="0" presId="urn:microsoft.com/office/officeart/2009/3/layout/StepUpProcess"/>
    <dgm:cxn modelId="{2A52F28F-DD99-422C-80BE-A1546EB06AA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D6784040-402E-4701-97B3-65408603B47D}" type="presOf" srcId="{D9952A6E-51E9-46F5-AA97-003063CFD45C}" destId="{1EB1F125-C213-44F7-995F-770C58E2B83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FC5A2646-65F6-4F53-BAE3-FA7D0EEB2F35}" type="presOf" srcId="{8E853283-DE9F-4575-91B5-50D13E09A129}" destId="{3E7CE4A3-BB67-4B35-8CCE-1A31A01EBFC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B573598-65EA-4AC2-B560-9234BA0A0622}" type="presOf" srcId="{57528B99-E608-4D43-8BCB-8B2813661BEC}" destId="{D85F1854-E5F6-41B9-9EFC-2FE85720D240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95D9A2DC-C956-4EE7-8F56-5B0F13F4761F}" type="presOf" srcId="{F16646FC-6848-418B-B1E3-96138E0FEEA5}" destId="{2AF64C49-9E45-4F3C-9BA6-D0A64ABAC6D7}" srcOrd="0" destOrd="0" presId="urn:microsoft.com/office/officeart/2009/3/layout/StepUpProcess"/>
    <dgm:cxn modelId="{6EFC85FB-3D1B-4FEE-8B04-7E0D5342B492}" type="presOf" srcId="{4E7F4808-C894-40ED-B5BE-06D9FCD46DB9}" destId="{59E6176D-A2F1-45D4-A790-2A9C57E110E9}" srcOrd="0" destOrd="0" presId="urn:microsoft.com/office/officeart/2009/3/layout/StepUpProcess"/>
    <dgm:cxn modelId="{54189CD2-882B-49E5-897D-DA4B06E53047}" type="presParOf" srcId="{59E6176D-A2F1-45D4-A790-2A9C57E110E9}" destId="{F3801B51-3C8A-4144-9300-DD4FFF871AEC}" srcOrd="0" destOrd="0" presId="urn:microsoft.com/office/officeart/2009/3/layout/StepUpProcess"/>
    <dgm:cxn modelId="{8473BC49-95C9-48AF-9443-A979A9F3AD47}" type="presParOf" srcId="{F3801B51-3C8A-4144-9300-DD4FFF871AEC}" destId="{0F98B4A9-900D-4D3A-917D-1B448D3EABEF}" srcOrd="0" destOrd="0" presId="urn:microsoft.com/office/officeart/2009/3/layout/StepUpProcess"/>
    <dgm:cxn modelId="{D4D31DD3-DB3D-4FD1-88DB-C07E96DBF46A}" type="presParOf" srcId="{F3801B51-3C8A-4144-9300-DD4FFF871AEC}" destId="{3E7CE4A3-BB67-4B35-8CCE-1A31A01EBFCA}" srcOrd="1" destOrd="0" presId="urn:microsoft.com/office/officeart/2009/3/layout/StepUpProcess"/>
    <dgm:cxn modelId="{86799BBE-52D2-4E38-8DB2-9D6688171C47}" type="presParOf" srcId="{F3801B51-3C8A-4144-9300-DD4FFF871AEC}" destId="{EFED36D8-9297-439E-8833-47CB3FCF921F}" srcOrd="2" destOrd="0" presId="urn:microsoft.com/office/officeart/2009/3/layout/StepUpProcess"/>
    <dgm:cxn modelId="{06715A67-9290-4C5E-9515-287FE21C526B}" type="presParOf" srcId="{59E6176D-A2F1-45D4-A790-2A9C57E110E9}" destId="{FC89241E-0F22-4FEE-A867-166C8B8B31E1}" srcOrd="1" destOrd="0" presId="urn:microsoft.com/office/officeart/2009/3/layout/StepUpProcess"/>
    <dgm:cxn modelId="{717CFF84-D103-4AFA-9AD1-0FFF076D1F96}" type="presParOf" srcId="{FC89241E-0F22-4FEE-A867-166C8B8B31E1}" destId="{652BFF31-ADA5-4A5F-AC0B-C11DAA825A46}" srcOrd="0" destOrd="0" presId="urn:microsoft.com/office/officeart/2009/3/layout/StepUpProcess"/>
    <dgm:cxn modelId="{B24FED9F-0326-4C21-89AC-61D8BE46D525}" type="presParOf" srcId="{59E6176D-A2F1-45D4-A790-2A9C57E110E9}" destId="{56C143B6-1C15-4DE4-9866-D697EF85A06B}" srcOrd="2" destOrd="0" presId="urn:microsoft.com/office/officeart/2009/3/layout/StepUpProcess"/>
    <dgm:cxn modelId="{9345C676-974E-4BDA-8AB1-3AEA030028DD}" type="presParOf" srcId="{56C143B6-1C15-4DE4-9866-D697EF85A06B}" destId="{39FB82EE-FE53-4555-9BD1-160163DEE653}" srcOrd="0" destOrd="0" presId="urn:microsoft.com/office/officeart/2009/3/layout/StepUpProcess"/>
    <dgm:cxn modelId="{2726DCE9-D92D-498F-AA79-B732E07E206A}" type="presParOf" srcId="{56C143B6-1C15-4DE4-9866-D697EF85A06B}" destId="{2AF64C49-9E45-4F3C-9BA6-D0A64ABAC6D7}" srcOrd="1" destOrd="0" presId="urn:microsoft.com/office/officeart/2009/3/layout/StepUpProcess"/>
    <dgm:cxn modelId="{B8B5AE11-9939-48E9-A9AE-C408E11776B9}" type="presParOf" srcId="{56C143B6-1C15-4DE4-9866-D697EF85A06B}" destId="{F3595227-F50B-4095-B7BC-B5F16E06E7FC}" srcOrd="2" destOrd="0" presId="urn:microsoft.com/office/officeart/2009/3/layout/StepUpProcess"/>
    <dgm:cxn modelId="{D97F4A0A-164C-497A-A1BB-C9BF60015D34}" type="presParOf" srcId="{59E6176D-A2F1-45D4-A790-2A9C57E110E9}" destId="{E4C63162-EC8F-4014-89C2-1C168EB4B320}" srcOrd="3" destOrd="0" presId="urn:microsoft.com/office/officeart/2009/3/layout/StepUpProcess"/>
    <dgm:cxn modelId="{1B0A018D-2FFB-417A-B807-86BEE2ED1AF4}" type="presParOf" srcId="{E4C63162-EC8F-4014-89C2-1C168EB4B320}" destId="{A6B68433-B7F7-4B95-90BC-BDD2D3550D71}" srcOrd="0" destOrd="0" presId="urn:microsoft.com/office/officeart/2009/3/layout/StepUpProcess"/>
    <dgm:cxn modelId="{D381F70D-A280-46B4-84CE-B6FAAFF0309A}" type="presParOf" srcId="{59E6176D-A2F1-45D4-A790-2A9C57E110E9}" destId="{47CE394F-B1AB-4A59-BC63-5BB603E54DA5}" srcOrd="4" destOrd="0" presId="urn:microsoft.com/office/officeart/2009/3/layout/StepUpProcess"/>
    <dgm:cxn modelId="{82019816-F9A9-44A0-961D-089946ABCD14}" type="presParOf" srcId="{47CE394F-B1AB-4A59-BC63-5BB603E54DA5}" destId="{FCEC2791-FE35-4FC7-8A1F-D2E37EC5EF35}" srcOrd="0" destOrd="0" presId="urn:microsoft.com/office/officeart/2009/3/layout/StepUpProcess"/>
    <dgm:cxn modelId="{D281440E-C044-4D67-BACA-D0CEBE2C1708}" type="presParOf" srcId="{47CE394F-B1AB-4A59-BC63-5BB603E54DA5}" destId="{D85F1854-E5F6-41B9-9EFC-2FE85720D240}" srcOrd="1" destOrd="0" presId="urn:microsoft.com/office/officeart/2009/3/layout/StepUpProcess"/>
    <dgm:cxn modelId="{464AF284-E101-424E-BB0B-EDF39F9581E8}" type="presParOf" srcId="{47CE394F-B1AB-4A59-BC63-5BB603E54DA5}" destId="{CFD3CF80-B4CD-40C7-9A31-0B7539CC2751}" srcOrd="2" destOrd="0" presId="urn:microsoft.com/office/officeart/2009/3/layout/StepUpProcess"/>
    <dgm:cxn modelId="{4AFE2165-1396-42FC-80DE-693FF473D7C8}" type="presParOf" srcId="{59E6176D-A2F1-45D4-A790-2A9C57E110E9}" destId="{34A38246-BECB-4200-B1D8-2BBD9FFC0E31}" srcOrd="5" destOrd="0" presId="urn:microsoft.com/office/officeart/2009/3/layout/StepUpProcess"/>
    <dgm:cxn modelId="{AF2D6FA1-7E86-4401-A58F-AE0187454CA3}" type="presParOf" srcId="{34A38246-BECB-4200-B1D8-2BBD9FFC0E31}" destId="{00863FDF-6092-4FB3-B4A3-016D61185CF2}" srcOrd="0" destOrd="0" presId="urn:microsoft.com/office/officeart/2009/3/layout/StepUpProcess"/>
    <dgm:cxn modelId="{3862391C-EE60-448C-AA17-C752200816BB}" type="presParOf" srcId="{59E6176D-A2F1-45D4-A790-2A9C57E110E9}" destId="{B6275954-390C-4373-9A48-2CA3F28F5808}" srcOrd="6" destOrd="0" presId="urn:microsoft.com/office/officeart/2009/3/layout/StepUpProcess"/>
    <dgm:cxn modelId="{F1DECBB2-63DA-4310-9A2B-5911E5327992}" type="presParOf" srcId="{B6275954-390C-4373-9A48-2CA3F28F5808}" destId="{58BF2D5C-5BA9-407A-8A9B-C40257F52DE5}" srcOrd="0" destOrd="0" presId="urn:microsoft.com/office/officeart/2009/3/layout/StepUpProcess"/>
    <dgm:cxn modelId="{66A85C89-9792-4A4C-9753-197E841248FC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4D98A33C-1305-48AF-89BB-3DF366348992}" type="presOf" srcId="{4E7F4808-C894-40ED-B5BE-06D9FCD46DB9}" destId="{59E6176D-A2F1-45D4-A790-2A9C57E110E9}" srcOrd="0" destOrd="0" presId="urn:microsoft.com/office/officeart/2009/3/layout/StepUpProcess"/>
    <dgm:cxn modelId="{BD5FED3C-F68B-4F78-8F6F-72AD9E2E643B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72B4B780-72B8-4EB1-976E-BDC1660D69F1}" type="presOf" srcId="{D9952A6E-51E9-46F5-AA97-003063CFD45C}" destId="{1EB1F125-C213-44F7-995F-770C58E2B83A}" srcOrd="0" destOrd="0" presId="urn:microsoft.com/office/officeart/2009/3/layout/StepUpProcess"/>
    <dgm:cxn modelId="{F5AC6D9B-5CC7-40FB-9E7E-2F048D537D71}" type="presOf" srcId="{57528B99-E608-4D43-8BCB-8B2813661BEC}" destId="{D85F1854-E5F6-41B9-9EFC-2FE85720D240}" srcOrd="0" destOrd="0" presId="urn:microsoft.com/office/officeart/2009/3/layout/StepUpProcess"/>
    <dgm:cxn modelId="{37C089A5-D558-4DFE-A27E-DEAAD3B4E35E}" type="presOf" srcId="{F16646FC-6848-418B-B1E3-96138E0FEEA5}" destId="{2AF64C49-9E45-4F3C-9BA6-D0A64ABAC6D7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CB132991-BF84-4C76-8347-1F3CB48F8192}" type="presParOf" srcId="{59E6176D-A2F1-45D4-A790-2A9C57E110E9}" destId="{F3801B51-3C8A-4144-9300-DD4FFF871AEC}" srcOrd="0" destOrd="0" presId="urn:microsoft.com/office/officeart/2009/3/layout/StepUpProcess"/>
    <dgm:cxn modelId="{B3C8E493-343F-4712-84B7-09ECB0A0D99D}" type="presParOf" srcId="{F3801B51-3C8A-4144-9300-DD4FFF871AEC}" destId="{0F98B4A9-900D-4D3A-917D-1B448D3EABEF}" srcOrd="0" destOrd="0" presId="urn:microsoft.com/office/officeart/2009/3/layout/StepUpProcess"/>
    <dgm:cxn modelId="{136BE9D4-5472-4C9F-8E71-DB8C8B9D321F}" type="presParOf" srcId="{F3801B51-3C8A-4144-9300-DD4FFF871AEC}" destId="{3E7CE4A3-BB67-4B35-8CCE-1A31A01EBFCA}" srcOrd="1" destOrd="0" presId="urn:microsoft.com/office/officeart/2009/3/layout/StepUpProcess"/>
    <dgm:cxn modelId="{27EC9601-3E10-4641-A41C-D9A987EDD1BF}" type="presParOf" srcId="{F3801B51-3C8A-4144-9300-DD4FFF871AEC}" destId="{EFED36D8-9297-439E-8833-47CB3FCF921F}" srcOrd="2" destOrd="0" presId="urn:microsoft.com/office/officeart/2009/3/layout/StepUpProcess"/>
    <dgm:cxn modelId="{40A7336D-1D3C-4F34-8A8B-EC33A2A907F7}" type="presParOf" srcId="{59E6176D-A2F1-45D4-A790-2A9C57E110E9}" destId="{FC89241E-0F22-4FEE-A867-166C8B8B31E1}" srcOrd="1" destOrd="0" presId="urn:microsoft.com/office/officeart/2009/3/layout/StepUpProcess"/>
    <dgm:cxn modelId="{3CCA1128-2BC2-4D78-9745-4ABA85D7B98A}" type="presParOf" srcId="{FC89241E-0F22-4FEE-A867-166C8B8B31E1}" destId="{652BFF31-ADA5-4A5F-AC0B-C11DAA825A46}" srcOrd="0" destOrd="0" presId="urn:microsoft.com/office/officeart/2009/3/layout/StepUpProcess"/>
    <dgm:cxn modelId="{433BF8FD-2F2B-40FD-ABC1-E61727F2CAFA}" type="presParOf" srcId="{59E6176D-A2F1-45D4-A790-2A9C57E110E9}" destId="{56C143B6-1C15-4DE4-9866-D697EF85A06B}" srcOrd="2" destOrd="0" presId="urn:microsoft.com/office/officeart/2009/3/layout/StepUpProcess"/>
    <dgm:cxn modelId="{65381BF3-CB14-4FA5-B9DE-FFFDE0F5C984}" type="presParOf" srcId="{56C143B6-1C15-4DE4-9866-D697EF85A06B}" destId="{39FB82EE-FE53-4555-9BD1-160163DEE653}" srcOrd="0" destOrd="0" presId="urn:microsoft.com/office/officeart/2009/3/layout/StepUpProcess"/>
    <dgm:cxn modelId="{73523BD0-A5FA-4F68-9ABB-F7E55D2C0F90}" type="presParOf" srcId="{56C143B6-1C15-4DE4-9866-D697EF85A06B}" destId="{2AF64C49-9E45-4F3C-9BA6-D0A64ABAC6D7}" srcOrd="1" destOrd="0" presId="urn:microsoft.com/office/officeart/2009/3/layout/StepUpProcess"/>
    <dgm:cxn modelId="{09140D86-FDA4-4AF2-8996-59F58C2795EC}" type="presParOf" srcId="{56C143B6-1C15-4DE4-9866-D697EF85A06B}" destId="{F3595227-F50B-4095-B7BC-B5F16E06E7FC}" srcOrd="2" destOrd="0" presId="urn:microsoft.com/office/officeart/2009/3/layout/StepUpProcess"/>
    <dgm:cxn modelId="{48974605-5A0A-4D08-ADAB-451F0BBD4B7E}" type="presParOf" srcId="{59E6176D-A2F1-45D4-A790-2A9C57E110E9}" destId="{E4C63162-EC8F-4014-89C2-1C168EB4B320}" srcOrd="3" destOrd="0" presId="urn:microsoft.com/office/officeart/2009/3/layout/StepUpProcess"/>
    <dgm:cxn modelId="{AE21B2E4-1D71-4E5A-802F-1C7505770BFA}" type="presParOf" srcId="{E4C63162-EC8F-4014-89C2-1C168EB4B320}" destId="{A6B68433-B7F7-4B95-90BC-BDD2D3550D71}" srcOrd="0" destOrd="0" presId="urn:microsoft.com/office/officeart/2009/3/layout/StepUpProcess"/>
    <dgm:cxn modelId="{0EBA5BEB-0639-4E3A-ABE3-6D054AE417D1}" type="presParOf" srcId="{59E6176D-A2F1-45D4-A790-2A9C57E110E9}" destId="{47CE394F-B1AB-4A59-BC63-5BB603E54DA5}" srcOrd="4" destOrd="0" presId="urn:microsoft.com/office/officeart/2009/3/layout/StepUpProcess"/>
    <dgm:cxn modelId="{F297944B-29EA-4BE2-84D8-97ED04BAFFE7}" type="presParOf" srcId="{47CE394F-B1AB-4A59-BC63-5BB603E54DA5}" destId="{FCEC2791-FE35-4FC7-8A1F-D2E37EC5EF35}" srcOrd="0" destOrd="0" presId="urn:microsoft.com/office/officeart/2009/3/layout/StepUpProcess"/>
    <dgm:cxn modelId="{153AAAC6-25FF-4D99-B9EB-72F2FD7CD3DA}" type="presParOf" srcId="{47CE394F-B1AB-4A59-BC63-5BB603E54DA5}" destId="{D85F1854-E5F6-41B9-9EFC-2FE85720D240}" srcOrd="1" destOrd="0" presId="urn:microsoft.com/office/officeart/2009/3/layout/StepUpProcess"/>
    <dgm:cxn modelId="{A550B53C-5203-4D21-B56E-43E29923BE3F}" type="presParOf" srcId="{47CE394F-B1AB-4A59-BC63-5BB603E54DA5}" destId="{CFD3CF80-B4CD-40C7-9A31-0B7539CC2751}" srcOrd="2" destOrd="0" presId="urn:microsoft.com/office/officeart/2009/3/layout/StepUpProcess"/>
    <dgm:cxn modelId="{C9C699FC-5269-41A1-B46E-3F2096B6B059}" type="presParOf" srcId="{59E6176D-A2F1-45D4-A790-2A9C57E110E9}" destId="{34A38246-BECB-4200-B1D8-2BBD9FFC0E31}" srcOrd="5" destOrd="0" presId="urn:microsoft.com/office/officeart/2009/3/layout/StepUpProcess"/>
    <dgm:cxn modelId="{26A7234F-4356-402D-9FF4-A032386DA935}" type="presParOf" srcId="{34A38246-BECB-4200-B1D8-2BBD9FFC0E31}" destId="{00863FDF-6092-4FB3-B4A3-016D61185CF2}" srcOrd="0" destOrd="0" presId="urn:microsoft.com/office/officeart/2009/3/layout/StepUpProcess"/>
    <dgm:cxn modelId="{4C7FD03A-398E-48D2-B78B-C0ED44FE77E4}" type="presParOf" srcId="{59E6176D-A2F1-45D4-A790-2A9C57E110E9}" destId="{B6275954-390C-4373-9A48-2CA3F28F5808}" srcOrd="6" destOrd="0" presId="urn:microsoft.com/office/officeart/2009/3/layout/StepUpProcess"/>
    <dgm:cxn modelId="{6A24141F-5E17-4541-BB0E-0FB4B9A3C58E}" type="presParOf" srcId="{B6275954-390C-4373-9A48-2CA3F28F5808}" destId="{58BF2D5C-5BA9-407A-8A9B-C40257F52DE5}" srcOrd="0" destOrd="0" presId="urn:microsoft.com/office/officeart/2009/3/layout/StepUpProcess"/>
    <dgm:cxn modelId="{8918863A-963B-44D8-AE08-37199F7A1BAF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34791-EA14-47B1-A1E8-682EC4D9E1B6}">
      <dsp:nvSpPr>
        <dsp:cNvPr id="0" name=""/>
        <dsp:cNvSpPr/>
      </dsp:nvSpPr>
      <dsp:spPr>
        <a:xfrm>
          <a:off x="-5600134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14E12-9897-4770-8ED0-303EFC1F0BFE}">
      <dsp:nvSpPr>
        <dsp:cNvPr id="0" name=""/>
        <dsp:cNvSpPr/>
      </dsp:nvSpPr>
      <dsp:spPr>
        <a:xfrm>
          <a:off x="558813" y="380786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</a:p>
      </dsp:txBody>
      <dsp:txXfrm>
        <a:off x="558813" y="380786"/>
        <a:ext cx="7602514" cy="761969"/>
      </dsp:txXfrm>
    </dsp:sp>
    <dsp:sp modelId="{72DEF424-373E-4F13-96DB-14108CE10D59}">
      <dsp:nvSpPr>
        <dsp:cNvPr id="0" name=""/>
        <dsp:cNvSpPr/>
      </dsp:nvSpPr>
      <dsp:spPr>
        <a:xfrm>
          <a:off x="82582" y="285540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C753F-29B8-4802-8DA4-BF834F259FA4}">
      <dsp:nvSpPr>
        <dsp:cNvPr id="0" name=""/>
        <dsp:cNvSpPr/>
      </dsp:nvSpPr>
      <dsp:spPr>
        <a:xfrm>
          <a:off x="995667" y="1523939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</a:p>
      </dsp:txBody>
      <dsp:txXfrm>
        <a:off x="995667" y="1523939"/>
        <a:ext cx="7165659" cy="761969"/>
      </dsp:txXfrm>
    </dsp:sp>
    <dsp:sp modelId="{98A578EE-C0AB-4297-B8DB-C7BAA8EF41B7}">
      <dsp:nvSpPr>
        <dsp:cNvPr id="0" name=""/>
        <dsp:cNvSpPr/>
      </dsp:nvSpPr>
      <dsp:spPr>
        <a:xfrm>
          <a:off x="519436" y="1428692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2927A-5C18-4111-A5E0-50C51598A0EC}">
      <dsp:nvSpPr>
        <dsp:cNvPr id="0" name=""/>
        <dsp:cNvSpPr/>
      </dsp:nvSpPr>
      <dsp:spPr>
        <a:xfrm>
          <a:off x="995667" y="2667091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</a:p>
      </dsp:txBody>
      <dsp:txXfrm>
        <a:off x="995667" y="2667091"/>
        <a:ext cx="7165659" cy="761969"/>
      </dsp:txXfrm>
    </dsp:sp>
    <dsp:sp modelId="{EBBEA12A-B6DC-4797-AE00-B33632D66F56}">
      <dsp:nvSpPr>
        <dsp:cNvPr id="0" name=""/>
        <dsp:cNvSpPr/>
      </dsp:nvSpPr>
      <dsp:spPr>
        <a:xfrm>
          <a:off x="519436" y="2571845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4B351-A755-4859-BBBD-947E043810A7}">
      <dsp:nvSpPr>
        <dsp:cNvPr id="0" name=""/>
        <dsp:cNvSpPr/>
      </dsp:nvSpPr>
      <dsp:spPr>
        <a:xfrm>
          <a:off x="558813" y="3810243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</a:p>
      </dsp:txBody>
      <dsp:txXfrm>
        <a:off x="558813" y="3810243"/>
        <a:ext cx="7602514" cy="761969"/>
      </dsp:txXfrm>
    </dsp:sp>
    <dsp:sp modelId="{6659AD73-16AC-44A1-99DE-878E5D9039D6}">
      <dsp:nvSpPr>
        <dsp:cNvPr id="0" name=""/>
        <dsp:cNvSpPr/>
      </dsp:nvSpPr>
      <dsp:spPr>
        <a:xfrm>
          <a:off x="82582" y="3714997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31767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1008349" y="102155"/>
          <a:ext cx="7134079" cy="1376064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sp:txBody>
      <dsp:txXfrm>
        <a:off x="1008349" y="102155"/>
        <a:ext cx="7134079" cy="1376064"/>
      </dsp:txXfrm>
    </dsp:sp>
    <dsp:sp modelId="{4E53794A-6DAD-4E6F-AA51-FC167C715F2E}">
      <dsp:nvSpPr>
        <dsp:cNvPr id="0" name=""/>
        <dsp:cNvSpPr/>
      </dsp:nvSpPr>
      <dsp:spPr>
        <a:xfrm>
          <a:off x="0" y="88258"/>
          <a:ext cx="1483581" cy="143465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215937" y="1898567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15937" y="1898567"/>
        <a:ext cx="7150311" cy="913036"/>
      </dsp:txXfrm>
    </dsp:sp>
    <dsp:sp modelId="{001A828D-BA8C-4570-9BEF-C1391588FA46}">
      <dsp:nvSpPr>
        <dsp:cNvPr id="0" name=""/>
        <dsp:cNvSpPr/>
      </dsp:nvSpPr>
      <dsp:spPr>
        <a:xfrm>
          <a:off x="554594" y="1675547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259196" y="3319307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59196" y="3319307"/>
        <a:ext cx="7150311" cy="913036"/>
      </dsp:txXfrm>
    </dsp:sp>
    <dsp:sp modelId="{573D6AA8-EE03-46B4-851E-EC8AEF11A324}">
      <dsp:nvSpPr>
        <dsp:cNvPr id="0" name=""/>
        <dsp:cNvSpPr/>
      </dsp:nvSpPr>
      <dsp:spPr>
        <a:xfrm>
          <a:off x="518175" y="3175583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623778" y="4821644"/>
          <a:ext cx="7673776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623778" y="4821644"/>
        <a:ext cx="7673776" cy="913036"/>
      </dsp:txXfrm>
    </dsp:sp>
    <dsp:sp modelId="{3CC04E6F-F693-473A-9480-FAF6218496C5}">
      <dsp:nvSpPr>
        <dsp:cNvPr id="0" name=""/>
        <dsp:cNvSpPr/>
      </dsp:nvSpPr>
      <dsp:spPr>
        <a:xfrm>
          <a:off x="92793" y="4575677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1032865" y="-128760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93280" y="748878"/>
          <a:ext cx="1421571" cy="436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93280" y="748878"/>
        <a:ext cx="1421571" cy="436454"/>
      </dsp:txXfrm>
    </dsp:sp>
    <dsp:sp modelId="{12B5FF4F-4946-49D1-9FAB-BEB33C3E8D94}">
      <dsp:nvSpPr>
        <dsp:cNvPr id="0" name=""/>
        <dsp:cNvSpPr/>
      </dsp:nvSpPr>
      <dsp:spPr>
        <a:xfrm>
          <a:off x="2026922" y="397369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07462" y="-32996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415951" y="539540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415951" y="539540"/>
        <a:ext cx="1423368" cy="258573"/>
      </dsp:txXfrm>
    </dsp:sp>
    <dsp:sp modelId="{F3595227-F50B-4095-B7BC-B5F16E06E7FC}">
      <dsp:nvSpPr>
        <dsp:cNvPr id="0" name=""/>
        <dsp:cNvSpPr/>
      </dsp:nvSpPr>
      <dsp:spPr>
        <a:xfrm>
          <a:off x="4124025" y="181127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27072" y="-56124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3054" y="323297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3054" y="323297"/>
        <a:ext cx="1423368" cy="258573"/>
      </dsp:txXfrm>
    </dsp:sp>
    <dsp:sp modelId="{CFD3CF80-B4CD-40C7-9A31-0B7539CC2751}">
      <dsp:nvSpPr>
        <dsp:cNvPr id="0" name=""/>
        <dsp:cNvSpPr/>
      </dsp:nvSpPr>
      <dsp:spPr>
        <a:xfrm>
          <a:off x="6221128" y="0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24175" y="-777486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10157" y="107055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10157" y="107055"/>
        <a:ext cx="1423368" cy="258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27475" y="-67571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22426" y="814149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35 250 руб.</a:t>
          </a:r>
        </a:p>
      </dsp:txBody>
      <dsp:txXfrm>
        <a:off x="122426" y="814149"/>
        <a:ext cx="1428216" cy="274197"/>
      </dsp:txXfrm>
    </dsp:sp>
    <dsp:sp modelId="{12B5FF4F-4946-49D1-9FAB-BEB33C3E8D94}">
      <dsp:nvSpPr>
        <dsp:cNvPr id="0" name=""/>
        <dsp:cNvSpPr/>
      </dsp:nvSpPr>
      <dsp:spPr>
        <a:xfrm>
          <a:off x="1881595" y="490349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1291" y="-296879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46242" y="584841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38 260 руб.</a:t>
          </a:r>
        </a:p>
      </dsp:txBody>
      <dsp:txXfrm>
        <a:off x="2346242" y="584841"/>
        <a:ext cx="1428216" cy="274197"/>
      </dsp:txXfrm>
    </dsp:sp>
    <dsp:sp modelId="{F3595227-F50B-4095-B7BC-B5F16E06E7FC}">
      <dsp:nvSpPr>
        <dsp:cNvPr id="0" name=""/>
        <dsp:cNvSpPr/>
      </dsp:nvSpPr>
      <dsp:spPr>
        <a:xfrm>
          <a:off x="4105411" y="261041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5107" y="-526187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70058" y="355533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40 970 руб.</a:t>
          </a:r>
        </a:p>
      </dsp:txBody>
      <dsp:txXfrm>
        <a:off x="4570058" y="355533"/>
        <a:ext cx="1428216" cy="274197"/>
      </dsp:txXfrm>
    </dsp:sp>
    <dsp:sp modelId="{CFD3CF80-B4CD-40C7-9A31-0B7539CC2751}">
      <dsp:nvSpPr>
        <dsp:cNvPr id="0" name=""/>
        <dsp:cNvSpPr/>
      </dsp:nvSpPr>
      <dsp:spPr>
        <a:xfrm>
          <a:off x="6329227" y="31733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8923" y="-755495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93874" y="126225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 43 640 руб.</a:t>
          </a:r>
        </a:p>
      </dsp:txBody>
      <dsp:txXfrm>
        <a:off x="6793874" y="126225"/>
        <a:ext cx="1428216" cy="2741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105847" y="805402"/>
        <a:ext cx="1603314" cy="273941"/>
      </dsp:txXfrm>
    </dsp:sp>
    <dsp:sp modelId="{12B5FF4F-4946-49D1-9FAB-BEB33C3E8D94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771073" y="118120"/>
        <a:ext cx="1603314" cy="273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12B5FF4F-4946-49D1-9FAB-BEB33C3E8D94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75 000 руб.</a:t>
          </a: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81 400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87 190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92 858 руб.</a:t>
          </a:r>
        </a:p>
      </dsp:txBody>
      <dsp:txXfrm>
        <a:off x="6771073" y="118120"/>
        <a:ext cx="1603314" cy="2739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4452"/>
          <a:ext cx="1531812" cy="274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4452"/>
        <a:ext cx="1531812" cy="274562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771073" y="118120"/>
        <a:ext cx="1603314" cy="273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0.47544</cdr:x>
      <cdr:y>0.29272</cdr:y>
    </cdr:from>
    <cdr:to>
      <cdr:x>0.54802</cdr:x>
      <cdr:y>0.35675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586791" y="1686931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55,0</a:t>
          </a:r>
        </a:p>
      </cdr:txBody>
    </cdr:sp>
  </cdr:relSizeAnchor>
  <cdr:relSizeAnchor xmlns:cdr="http://schemas.openxmlformats.org/drawingml/2006/chartDrawing">
    <cdr:from>
      <cdr:x>0.30221</cdr:x>
      <cdr:y>0.16016</cdr:y>
    </cdr:from>
    <cdr:to>
      <cdr:x>0.37478</cdr:x>
      <cdr:y>0.2242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551210" y="923002"/>
          <a:ext cx="852758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70,0</a:t>
          </a:r>
        </a:p>
      </cdr:txBody>
    </cdr:sp>
  </cdr:relSizeAnchor>
  <cdr:relSizeAnchor xmlns:cdr="http://schemas.openxmlformats.org/drawingml/2006/chartDrawing">
    <cdr:from>
      <cdr:x>0.12305</cdr:x>
      <cdr:y>0</cdr:y>
    </cdr:from>
    <cdr:to>
      <cdr:x>0.19563</cdr:x>
      <cdr:y>0.06403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445972" y="-919114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93,5</a:t>
          </a:r>
        </a:p>
      </cdr:txBody>
    </cdr:sp>
  </cdr:relSizeAnchor>
  <cdr:relSizeAnchor xmlns:cdr="http://schemas.openxmlformats.org/drawingml/2006/chartDrawing">
    <cdr:from>
      <cdr:x>0.64794</cdr:x>
      <cdr:y>0.1805</cdr:y>
    </cdr:from>
    <cdr:to>
      <cdr:x>0.72052</cdr:x>
      <cdr:y>0.24453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613795" y="1040242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68,0</a:t>
          </a:r>
        </a:p>
      </cdr:txBody>
    </cdr:sp>
  </cdr:relSizeAnchor>
  <cdr:relSizeAnchor xmlns:cdr="http://schemas.openxmlformats.org/drawingml/2006/chartDrawing">
    <cdr:from>
      <cdr:x>0.82017</cdr:x>
      <cdr:y>0.17885</cdr:y>
    </cdr:from>
    <cdr:to>
      <cdr:x>0.89275</cdr:x>
      <cdr:y>0.24289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637714" y="1030720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67,9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0.82849</cdr:x>
      <cdr:y>0.56315</cdr:y>
    </cdr:from>
    <cdr:to>
      <cdr:x>0.88912</cdr:x>
      <cdr:y>0.64518</cdr:y>
    </cdr:to>
    <cdr:sp macro="" textlink="">
      <cdr:nvSpPr>
        <cdr:cNvPr id="2" name="TextBox 17"/>
        <cdr:cNvSpPr txBox="1"/>
      </cdr:nvSpPr>
      <cdr:spPr>
        <a:xfrm xmlns:a="http://schemas.openxmlformats.org/drawingml/2006/main" rot="10800000" flipV="1">
          <a:off x="10412366" y="3169796"/>
          <a:ext cx="76200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9pPr>
        </a:lstStyle>
        <a:p xmlns:a="http://schemas.openxmlformats.org/drawingml/2006/main">
          <a:r>
            <a: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5,1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>
          <a:extLst xmlns:a="http://schemas.openxmlformats.org/drawingml/2006/main">
            <a:ext uri="{FF2B5EF4-FFF2-40B4-BE49-F238E27FC236}">
              <a16:creationId xmlns:a16="http://schemas.microsoft.com/office/drawing/2014/main" id="{DDCA149C-352C-4CFA-BB29-F603794626D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>
              <a:solidFill>
                <a:srgbClr val="494545"/>
              </a:solidFill>
              <a:latin typeface="+mn-lt"/>
            </a:rPr>
            <a:t>26,3</a:t>
          </a:r>
        </a:p>
        <a:p xmlns:a="http://schemas.openxmlformats.org/drawingml/2006/main">
          <a:pPr algn="ctr"/>
          <a:r>
            <a:rPr lang="ru-RU" sz="2400" b="1" dirty="0">
              <a:solidFill>
                <a:srgbClr val="494545"/>
              </a:solidFill>
              <a:latin typeface="+mn-lt"/>
            </a:rPr>
            <a:t>млрд. руб.</a:t>
          </a: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72E5BFC8-7E63-4B13-AE02-4261AE9D7EC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>
              <a:solidFill>
                <a:srgbClr val="494545"/>
              </a:solidFill>
              <a:latin typeface="+mn-lt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0.29859</cdr:x>
      <cdr:y>0.34527</cdr:y>
    </cdr:from>
    <cdr:to>
      <cdr:x>0.36413</cdr:x>
      <cdr:y>0.3975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552701" y="2071904"/>
          <a:ext cx="779800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15 020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0.34896</cdr:x>
      <cdr:y>0.06975</cdr:y>
    </cdr:from>
    <cdr:to>
      <cdr:x>0.44781</cdr:x>
      <cdr:y>0.24346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151985" y="418540"/>
          <a:ext cx="1176126" cy="1042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0.60414</cdr:x>
      <cdr:y>0.34664</cdr:y>
    </cdr:from>
    <cdr:to>
      <cdr:x>0.65924</cdr:x>
      <cdr:y>0.39615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7188155" y="2080082"/>
          <a:ext cx="655584" cy="297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21 026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0.33744</cdr:y>
    </cdr:from>
    <cdr:to>
      <cdr:x>0.94756</cdr:x>
      <cdr:y>0.38866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8" y="2024907"/>
          <a:ext cx="709602" cy="307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>
              <a:solidFill>
                <a:srgbClr val="800080"/>
              </a:solidFill>
              <a:cs typeface="Arial"/>
            </a:rPr>
            <a:t>24 878</a:t>
          </a: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0.51639</cdr:x>
      <cdr:y>0.19421</cdr:y>
    </cdr:from>
    <cdr:to>
      <cdr:x>1</cdr:x>
      <cdr:y>0.34693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6144053" y="1165406"/>
          <a:ext cx="5754033" cy="916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51163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08.11.2023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42374"/>
            <a:ext cx="2951163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4"/>
            <a:ext cx="2951162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9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9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2" tIns="45832" rIns="91662" bIns="458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40"/>
          </a:xfrm>
          <a:prstGeom prst="rect">
            <a:avLst/>
          </a:prstGeom>
        </p:spPr>
        <p:txBody>
          <a:bodyPr vert="horz" lIns="91662" tIns="45832" rIns="91662" bIns="4583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31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33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34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:a16="http://schemas.microsoft.com/office/drawing/2014/main" id="{3AC66FCB-982B-4720-9067-86B2D9BCF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:a16="http://schemas.microsoft.com/office/drawing/2014/main" id="{B38097C7-B8C9-4795-873C-B52ABC64C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F91432-736F-4025-BE42-7E3695CC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729">
              <a:defRPr/>
            </a:pPr>
            <a:fld id="{4C9FB3A5-1A6E-4C7B-816A-773FCB7A0600}" type="slidenum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defTabSz="457729">
                <a:defRPr/>
              </a:pPr>
              <a:t>70</a:t>
            </a:fld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7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7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5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40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40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40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1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1" rIns="91299" bIns="4565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79" tIns="45441" rIns="90879" bIns="4544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2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2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67" tIns="45636" rIns="91267" bIns="4563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1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67" tIns="45636" rIns="91267" bIns="4563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0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9" y="9442942"/>
            <a:ext cx="2949415" cy="496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49" tIns="45427" rIns="90849" bIns="4542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986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98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5" y="9443885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78" tIns="45890" rIns="91778" bIns="45890" anchor="b"/>
          <a:lstStyle/>
          <a:p>
            <a:pPr algn="r" defTabSz="91542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5425"/>
              <a:t>98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778" tIns="45890" rIns="91778" bIns="45890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7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7713"/>
            <a:ext cx="6619875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7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7713"/>
            <a:ext cx="6619875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7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7713"/>
            <a:ext cx="6619875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30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08.11.2023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3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8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8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90.pn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9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03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02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9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проекту закона «Об областном бюджете на 2023 год и на плановый период</a:t>
            </a:r>
          </a:p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2024 и 2025 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625E5E"/>
                </a:solidFill>
                <a:latin typeface="Calibri"/>
              </a:rPr>
              <a:t>Основные направления налоговой политики области на 2023-2025 годы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принятие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улучшение</a:t>
            </a:r>
            <a:r>
              <a:rPr lang="ru-RU" sz="17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81512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в 2023-2025 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0288345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77745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obl@fin.lipetsk.ru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08133"/>
              </p:ext>
            </p:extLst>
          </p:nvPr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18970" y="4212819"/>
            <a:ext cx="2245043" cy="2240666"/>
            <a:chOff x="111351" y="4000497"/>
            <a:chExt cx="2245043" cy="22406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77" y="4000497"/>
              <a:ext cx="12668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11351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МИНИСТЕРСТВА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РОССИЙСКОЙ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ФЕДЕРАЦИИ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 </a:t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http://minfin.gov.ru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99222" y="4198191"/>
            <a:ext cx="2245043" cy="2240666"/>
            <a:chOff x="4991603" y="4000497"/>
            <a:chExt cx="2245043" cy="224066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91603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УПРАВЛЕНИЯ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ЛИПЕЦКОЙ</a:t>
              </a: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ОБЛАСТИ</a:t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http://ufin48.ru</a:t>
              </a:r>
            </a:p>
          </p:txBody>
        </p:sp>
        <p:pic>
          <p:nvPicPr>
            <p:cNvPr id="2052" name="Picture 4" descr="http://qrcoder.ru/code/?http%3A%2F%2Fufin48.ru&amp;4&amp;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7" t="9849" r="9848" b="10606"/>
            <a:stretch/>
          </p:blipFill>
          <p:spPr bwMode="auto">
            <a:xfrm>
              <a:off x="5067393" y="4000497"/>
              <a:ext cx="122500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478848" y="4164511"/>
            <a:ext cx="2405539" cy="2303602"/>
            <a:chOff x="2509123" y="3966817"/>
            <a:chExt cx="2405539" cy="23036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09123" y="5316312"/>
              <a:ext cx="24055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ПРАВИТЕЛЬСТВА </a:t>
              </a: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ЛИПЕЦКОЙ</a:t>
              </a: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ОБЛАСТИ</a:t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https://</a:t>
              </a:r>
              <a:r>
                <a:rPr lang="ru-RU" sz="1400" dirty="0" err="1">
                  <a:solidFill>
                    <a:srgbClr val="474343"/>
                  </a:solidFill>
                  <a:latin typeface="+mn-lt"/>
                </a:rPr>
                <a:t>липецкаяобласть.рф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  <p:pic>
          <p:nvPicPr>
            <p:cNvPr id="2054" name="Picture 6" descr="http://qrcoder.ru/code/?https%3A%2F%2F%EB%E8%EF%E5%F6%EA%E0%FF%EE%E1%EB%E0%F1%F2%FC.%F0%F4%2F&amp;4&amp;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7" t="8231" r="7012" b="6664"/>
            <a:stretch/>
          </p:blipFill>
          <p:spPr bwMode="auto">
            <a:xfrm>
              <a:off x="2576513" y="3966817"/>
              <a:ext cx="1295118" cy="128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656" y="1367077"/>
            <a:ext cx="61910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2023 году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в 2,0 млрд. рублей.</a:t>
            </a:r>
          </a:p>
          <a:p>
            <a:pPr>
              <a:defRPr sz="1000"/>
            </a:pPr>
            <a:endParaRPr lang="ru-RU" sz="2400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2400" b="1" u="sng" dirty="0">
                <a:solidFill>
                  <a:srgbClr val="494545"/>
                </a:solidFill>
                <a:latin typeface="+mn-lt"/>
                <a:cs typeface="Arial Cyr"/>
              </a:rPr>
              <a:t>исключительно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 инвестиционного, инновационного и социального характера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.</a:t>
            </a: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6905625" y="1741267"/>
            <a:ext cx="4901471" cy="4864056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92413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925,0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2023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953479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руб.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359222"/>
              </p:ext>
            </p:extLst>
          </p:nvPr>
        </p:nvGraphicFramePr>
        <p:xfrm>
          <a:off x="0" y="1953479"/>
          <a:ext cx="8448675" cy="495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243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842,9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2023 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38575" y="210417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руб.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785007"/>
              </p:ext>
            </p:extLst>
          </p:nvPr>
        </p:nvGraphicFramePr>
        <p:xfrm>
          <a:off x="3769567" y="1889471"/>
          <a:ext cx="8301135" cy="496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888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42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043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населения,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8224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9005105"/>
              </p:ext>
            </p:extLst>
          </p:nvPr>
        </p:nvGraphicFramePr>
        <p:xfrm>
          <a:off x="251927" y="1440143"/>
          <a:ext cx="11628129" cy="2460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071418"/>
              </p:ext>
            </p:extLst>
          </p:nvPr>
        </p:nvGraphicFramePr>
        <p:xfrm>
          <a:off x="223935" y="4245429"/>
          <a:ext cx="11656120" cy="2612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3606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97918" y="1096059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1" y="3822441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983035"/>
              </p:ext>
            </p:extLst>
          </p:nvPr>
        </p:nvGraphicFramePr>
        <p:xfrm>
          <a:off x="158620" y="1440702"/>
          <a:ext cx="11840547" cy="246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423425"/>
              </p:ext>
            </p:extLst>
          </p:nvPr>
        </p:nvGraphicFramePr>
        <p:xfrm>
          <a:off x="130628" y="4245429"/>
          <a:ext cx="11933853" cy="2612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2488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273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Кредитный рейтинг Липецкой области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  <p:grpSp>
        <p:nvGrpSpPr>
          <p:cNvPr id="5" name="Группа 3"/>
          <p:cNvGrpSpPr/>
          <p:nvPr/>
        </p:nvGrpSpPr>
        <p:grpSpPr>
          <a:xfrm>
            <a:off x="4281542" y="1300421"/>
            <a:ext cx="7723991" cy="3346860"/>
            <a:chOff x="4476731" y="3283054"/>
            <a:chExt cx="7910455" cy="3346860"/>
          </a:xfrm>
        </p:grpSpPr>
        <p:grpSp>
          <p:nvGrpSpPr>
            <p:cNvPr id="6" name="Группа 33"/>
            <p:cNvGrpSpPr/>
            <p:nvPr/>
          </p:nvGrpSpPr>
          <p:grpSpPr>
            <a:xfrm>
              <a:off x="4476731" y="3283054"/>
              <a:ext cx="7910455" cy="3346860"/>
              <a:chOff x="4257974" y="129586"/>
              <a:chExt cx="8268312" cy="3559763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257974" y="129586"/>
                <a:ext cx="8268312" cy="3559763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568900" y="358427"/>
                <a:ext cx="7391425" cy="3155084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124000" rtlCol="0" anchor="ctr"/>
              <a:lstStyle/>
              <a:p>
                <a:pPr algn="just"/>
                <a:r>
                  <a:rPr lang="ru-RU" sz="2400" b="1" dirty="0">
                    <a:solidFill>
                      <a:srgbClr val="534F4F"/>
                    </a:solidFill>
                  </a:rPr>
                  <a:t>Аналитическое Кредитное Рейтинговое Агентство </a:t>
                </a:r>
                <a:r>
                  <a:rPr lang="ru-RU" sz="2400" dirty="0">
                    <a:solidFill>
                      <a:srgbClr val="534F4F"/>
                    </a:solidFill>
                  </a:rPr>
                  <a:t>27 сентября 2022 года подтвердило кредитный рейтинг Липецкой области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прогноз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«Стабильный»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и выпусков облигаций области —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AA(RU).</a:t>
                </a: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201" y="3961149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571" y1="41972" x2="20571" y2="57746"/>
                        <a14:foregroundMark x1="54714" y1="41408" x2="55429" y2="64225"/>
                        <a14:foregroundMark x1="72571" y1="42535" x2="69429" y2="5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0174" r="16286" b="30174"/>
          <a:stretch/>
        </p:blipFill>
        <p:spPr bwMode="auto">
          <a:xfrm>
            <a:off x="351172" y="2014049"/>
            <a:ext cx="3261916" cy="9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9" y="4452973"/>
            <a:ext cx="4100433" cy="21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659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611" y="364417"/>
            <a:ext cx="1189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Рейтинг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742DF86-9227-4501-82ED-49DF696B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1" y="5249944"/>
            <a:ext cx="1692916" cy="15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F54252-8CB5-4CA3-896A-533D45C759F0}"/>
              </a:ext>
            </a:extLst>
          </p:cNvPr>
          <p:cNvSpPr txBox="1"/>
          <p:nvPr/>
        </p:nvSpPr>
        <p:spPr>
          <a:xfrm>
            <a:off x="1095741" y="984818"/>
            <a:ext cx="439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4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Национальном рейтинге инвестиционной привлекательности особых экономических зон России 2021 года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E4A5A-AFC1-441D-86F1-9E0242823D39}"/>
              </a:ext>
            </a:extLst>
          </p:cNvPr>
          <p:cNvSpPr txBox="1"/>
          <p:nvPr/>
        </p:nvSpPr>
        <p:spPr>
          <a:xfrm>
            <a:off x="6474383" y="984818"/>
            <a:ext cx="5232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4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оценка эффективности функционирования ОЭЗ по итогам 2021 года, произведенная Министерством экономического развития Российской Федерации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0D3862-143E-4F93-BAFE-C0DAD1DFC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7811"/>
            <a:ext cx="3804249" cy="30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BA771B5-4857-4BAE-A427-EC383825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69" y="3507811"/>
            <a:ext cx="3929018" cy="28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34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региональными финансами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Липецкая область по результатам проведенной Министерством финансов  Российской Федерации оценки качества управления региональными финансами за 2021 год отнесена к субъектам Российской Федерации с</a:t>
            </a:r>
          </a:p>
          <a:p>
            <a:pPr algn="ctr"/>
            <a:r>
              <a:rPr lang="ru-RU" sz="26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ВЫСОКИМ КАЧЕСТВОМ </a:t>
            </a:r>
          </a:p>
          <a:p>
            <a:pPr algn="ctr"/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7777" r="7370" b="8550"/>
          <a:stretch/>
        </p:blipFill>
        <p:spPr>
          <a:xfrm>
            <a:off x="3225112" y="4735900"/>
            <a:ext cx="1631738" cy="16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2023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94" y="1172962"/>
            <a:ext cx="79088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Формирование 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учитывая 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№474 «О национальных целях развития Российской Федерации на период до 2030 года»;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Ограничение бюджетного дефицита до  уровня не более 10 процентов от суммы доходов бюджета без учета объема безвозмездных поступлений;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Улучшение 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контроля.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9265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351991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chemeClr val="tx1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 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chemeClr val="tx1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19 - 39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40 - 67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>
                          <a:solidFill>
                            <a:schemeClr val="tx1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 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68 - 96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97 - 101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327" y="1353693"/>
            <a:ext cx="11539729" cy="51019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3559" y="131934"/>
            <a:ext cx="115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Информация  по  доходам  и  расходам  на  душу  населения </a:t>
            </a:r>
          </a:p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в  субъектах  </a:t>
            </a:r>
            <a:r>
              <a:rPr lang="ru-RU" sz="2800" b="1" dirty="0" err="1">
                <a:solidFill>
                  <a:srgbClr val="494545"/>
                </a:solidFill>
                <a:latin typeface="+mn-lt"/>
              </a:rPr>
              <a:t>ЦФО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  Российской  Федерации за 2021 год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452216"/>
              </p:ext>
            </p:extLst>
          </p:nvPr>
        </p:nvGraphicFramePr>
        <p:xfrm>
          <a:off x="518635" y="1550098"/>
          <a:ext cx="11185684" cy="4709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2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0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0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0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06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Белгородская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Курская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Липецкая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Воронежская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Тамбовская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Численность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тыс. чел.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1 531,92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1 083,58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1 113,68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2 287,68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980,98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Доходы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103 629,61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89 827,73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101 655,35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71 664,15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62 875,13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2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Расходы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82 083,68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80 949,99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69 775,01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63 252,99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58 553,56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6892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2023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119272"/>
              </p:ext>
            </p:extLst>
          </p:nvPr>
        </p:nvGraphicFramePr>
        <p:xfrm>
          <a:off x="796925" y="1819775"/>
          <a:ext cx="10588625" cy="439441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613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85 964,5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108 193,7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68 556,0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90 785,2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17 408,5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17 408,5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97254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14475"/>
            <a:ext cx="11191876" cy="485775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2024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193179"/>
              </p:ext>
            </p:extLst>
          </p:nvPr>
        </p:nvGraphicFramePr>
        <p:xfrm>
          <a:off x="796925" y="1829300"/>
          <a:ext cx="10588625" cy="434000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6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96 596,1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102 732,9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9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81 172,5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87 309,3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15 423,6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15 423,6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956933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8" y="1514475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2025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702626"/>
              </p:ext>
            </p:extLst>
          </p:nvPr>
        </p:nvGraphicFramePr>
        <p:xfrm>
          <a:off x="796925" y="1838325"/>
          <a:ext cx="10623550" cy="426153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6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9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9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3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3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89 160,8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93 281,2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7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3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73 056,8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77 177,2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36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16 104,0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16 104,0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0245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0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 областного бюджета на 2023 - 2025 годы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Calibri"/>
              </a:rPr>
              <a:t>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494545"/>
                </a:solidFill>
                <a:latin typeface="Calibri"/>
              </a:rPr>
              <a:t>млн. руб.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19438" y="1814488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2023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122" y="3434938"/>
            <a:ext cx="1582586" cy="1537411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880" y="2505082"/>
              <a:ext cx="849028" cy="4938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2024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9123" y="5067463"/>
            <a:ext cx="1582586" cy="1537411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1173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81364"/>
              </p:ext>
            </p:extLst>
          </p:nvPr>
        </p:nvGraphicFramePr>
        <p:xfrm>
          <a:off x="2457241" y="1776388"/>
          <a:ext cx="9033678" cy="4883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1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68 556,0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90 785,2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-22 229,2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81 172,5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87 309,3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-6 136,8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73 056,8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77 177,2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-4 120,4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60605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49927" y="6428933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  <a:cs typeface="Arial" charset="0"/>
              </a:rPr>
              <a:t>* - в соответствии с редакцией Федерального Закона о федеральном бюджете на 2023 -2025 годы (в первом чтении)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24307" y="705297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290" y="53535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областного бюджета 2021-2025 годы 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06858"/>
              </p:ext>
            </p:extLst>
          </p:nvPr>
        </p:nvGraphicFramePr>
        <p:xfrm>
          <a:off x="-71120" y="905352"/>
          <a:ext cx="12080240" cy="5523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177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975" y="61297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Факторы, влияющие на объем налоговых и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неналоговых доходов в 2023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558537"/>
              </p:ext>
            </p:extLst>
          </p:nvPr>
        </p:nvGraphicFramePr>
        <p:xfrm>
          <a:off x="460375" y="1109133"/>
          <a:ext cx="11431364" cy="5483880"/>
        </p:xfrm>
        <a:graphic>
          <a:graphicData uri="http://schemas.openxmlformats.org/drawingml/2006/table">
            <a:tbl>
              <a:tblPr firstRow="1" bandRow="1"/>
              <a:tblGrid>
                <a:gridCol w="1143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1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7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2023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6,1%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9,4 %. 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3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Прекращение с 1 января 2023 года действия консолидированных групп налогоплательщиков. Изменение механизма распределения поступления по налогу на прибыль организаций.</a:t>
                      </a:r>
                    </a:p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Индексация ставок акцизов на подакцизные товары, в среднем, на 4 процента.</a:t>
                      </a:r>
                    </a:p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Увеличение доли доходов от акцизов на крепкую алкогольную продукцию, распределяемую между субъектами Российской Федерации исходя из объемов розничной реализации до 100 процентов.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066639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98396" y="1310009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0844" y="-24771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Структура налоговых и неналоговых доходов</a:t>
            </a:r>
          </a:p>
          <a:p>
            <a:pPr algn="ctr"/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областного бюджета в 2021 - 2025 годах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313958"/>
              </p:ext>
            </p:extLst>
          </p:nvPr>
        </p:nvGraphicFramePr>
        <p:xfrm>
          <a:off x="224286" y="919114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616590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231" y="974594"/>
            <a:ext cx="1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036" y="0"/>
            <a:ext cx="1127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безвозмездных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поступлений в областной бюджет в 2021 - 2025 годах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58711"/>
            <a:ext cx="121920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*В ходе формирования и исполнения федерального бюджета в период 2023 – 2025 годов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объемы межбюджетных трансфертов будут дополнительно распределяться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401432"/>
              </p:ext>
            </p:extLst>
          </p:nvPr>
        </p:nvGraphicFramePr>
        <p:xfrm>
          <a:off x="-187960" y="705179"/>
          <a:ext cx="12567920" cy="5628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 rot="10800000" flipV="1">
            <a:off x="1924823" y="1613737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19,6</a:t>
            </a:r>
          </a:p>
        </p:txBody>
      </p:sp>
      <p:sp>
        <p:nvSpPr>
          <p:cNvPr id="18" name="TextBox 17"/>
          <p:cNvSpPr txBox="1"/>
          <p:nvPr/>
        </p:nvSpPr>
        <p:spPr>
          <a:xfrm rot="10800000" flipV="1">
            <a:off x="3999643" y="1257284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21,8</a:t>
            </a: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6012764" y="2555116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13,5</a:t>
            </a:r>
          </a:p>
        </p:txBody>
      </p:sp>
      <p:sp>
        <p:nvSpPr>
          <p:cNvPr id="20" name="TextBox 19"/>
          <p:cNvSpPr txBox="1"/>
          <p:nvPr/>
        </p:nvSpPr>
        <p:spPr>
          <a:xfrm rot="10800000" flipV="1">
            <a:off x="8083964" y="2572305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13,2</a:t>
            </a:r>
          </a:p>
        </p:txBody>
      </p:sp>
    </p:spTree>
    <p:extLst>
      <p:ext uri="{BB962C8B-B14F-4D97-AF65-F5344CB8AC3E}">
        <p14:creationId xmlns:p14="http://schemas.microsoft.com/office/powerpoint/2010/main" val="2160663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06282" y="1208669"/>
            <a:ext cx="13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67966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в 2021 - 2025 годах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формирования и исполнения областного бюджета в период 2023 – 2025 годов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дополнительно распределяться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175308"/>
              </p:ext>
            </p:extLst>
          </p:nvPr>
        </p:nvGraphicFramePr>
        <p:xfrm>
          <a:off x="-192832" y="962527"/>
          <a:ext cx="12577664" cy="5388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7279" y="2069336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24,5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7944" y="1068802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33,8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5955664" y="1876196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25,9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50003" y="2638184"/>
            <a:ext cx="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87182" y="263818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18,9</a:t>
            </a:r>
          </a:p>
        </p:txBody>
      </p:sp>
    </p:spTree>
    <p:extLst>
      <p:ext uri="{BB962C8B-B14F-4D97-AF65-F5344CB8AC3E}">
        <p14:creationId xmlns:p14="http://schemas.microsoft.com/office/powerpoint/2010/main" val="247076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104140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1598" y="2818079"/>
            <a:ext cx="71278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городских округов, бюджеты городских округов с внутригородским делением, бюджеты городских и сельских поселений, бюджеты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flipH="1">
            <a:off x="24429" y="1399032"/>
            <a:ext cx="12143140" cy="1407854"/>
          </a:xfrm>
          <a:prstGeom prst="homePlate">
            <a:avLst/>
          </a:prstGeom>
          <a:gradFill>
            <a:gsLst>
              <a:gs pos="7500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-7992" y="4447526"/>
            <a:ext cx="12143140" cy="158857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-7992" y="2880359"/>
            <a:ext cx="12143140" cy="1471721"/>
          </a:xfrm>
          <a:prstGeom prst="homePlate">
            <a:avLst/>
          </a:prstGeom>
          <a:gradFill>
            <a:gsLst>
              <a:gs pos="7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2023 - 2025 годы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6226" y="36988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430" y="2499109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4174" y="4057782"/>
            <a:ext cx="4527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430" y="5806173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00375" y="964340"/>
            <a:ext cx="3308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расходов, 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9036" y="711201"/>
            <a:ext cx="7483929" cy="59135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646593"/>
              </p:ext>
            </p:extLst>
          </p:nvPr>
        </p:nvGraphicFramePr>
        <p:xfrm>
          <a:off x="4673250" y="817233"/>
          <a:ext cx="7175500" cy="57343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18 138,9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18 100,5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17 036,6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1 682,9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1 345,6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955,5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9 997,8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9 497,0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5 649,8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21 054,7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20 932,0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21 164,8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1 681,1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1 724,7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1 565,3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21 189,6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21 424,6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15 178,0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4 119,3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3 096,5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2 989,2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7 471,2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3 113,2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3 116,5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44,9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1 019,1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2 813,3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1 105,9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4 958,8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6 390,8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90 785,2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87 309,3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77 177,2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566602"/>
              </p:ext>
            </p:extLst>
          </p:nvPr>
        </p:nvGraphicFramePr>
        <p:xfrm>
          <a:off x="-241782" y="1399032"/>
          <a:ext cx="4859079" cy="119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852266"/>
              </p:ext>
            </p:extLst>
          </p:nvPr>
        </p:nvGraphicFramePr>
        <p:xfrm>
          <a:off x="24430" y="2783042"/>
          <a:ext cx="4572000" cy="138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448409"/>
              </p:ext>
            </p:extLst>
          </p:nvPr>
        </p:nvGraphicFramePr>
        <p:xfrm>
          <a:off x="-381778" y="4421544"/>
          <a:ext cx="5022980" cy="1640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4430" y="6551562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 Условно утвержденные расходы будут распределены в 2024-2025 гг.</a:t>
            </a:r>
          </a:p>
        </p:txBody>
      </p:sp>
    </p:spTree>
    <p:extLst>
      <p:ext uri="{BB962C8B-B14F-4D97-AF65-F5344CB8AC3E}">
        <p14:creationId xmlns:p14="http://schemas.microsoft.com/office/powerpoint/2010/main" val="2604809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430" y="126218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489" y="860178"/>
            <a:ext cx="9613348" cy="56712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858111" y="522666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915495"/>
              </p:ext>
            </p:extLst>
          </p:nvPr>
        </p:nvGraphicFramePr>
        <p:xfrm>
          <a:off x="174949" y="928543"/>
          <a:ext cx="9414258" cy="5478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2024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2025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18 138,9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18 100,5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17 036,6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4 136,7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4 136,7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4 372,0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10 297,3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10 584,3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9 472,5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549,6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454,2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335,3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1 970,6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1 855,8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1 831,4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126,3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126,3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123,6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83,0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81,2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81,2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975,4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861,9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820,6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0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1 682,9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1 345,6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955,5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1 642,2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1 304,9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914,7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9 997,8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9 497,0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5 649,8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4 713,4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4 799,7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2 667,1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1 917,2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1 980,0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1 037,5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97,9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79,6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72,4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Санаторно-оздоровительная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291,6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290,4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290,4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32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186,6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186,6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186,6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2 791,2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2 160,7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1 395,9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488" y="6510117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2890646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2023 - 2025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159646"/>
              </p:ext>
            </p:extLst>
          </p:nvPr>
        </p:nvGraphicFramePr>
        <p:xfrm>
          <a:off x="160807" y="953778"/>
          <a:ext cx="11719249" cy="5745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519446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4180184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9906953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65829" y="1035282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340572"/>
              </p:ext>
            </p:extLst>
          </p:nvPr>
        </p:nvGraphicFramePr>
        <p:xfrm>
          <a:off x="2300687" y="1342710"/>
          <a:ext cx="9414258" cy="4528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21 054,7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20 932,0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21 164,8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300,6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302,1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303,1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обслуживание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2 851,5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2 978,5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2 796,7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11 273,4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11 779,0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12 149,2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6 228,2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5 484,3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5 530,2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388,0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385,6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1 681,1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1 724,7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1 565,3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966,3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662,6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515,7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696,2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1 043,6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1 031,0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117,7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117,7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117,7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31,8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31,8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31,8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6" y="4358641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4340" y="618744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3560179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2023 - 2025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2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831744"/>
              </p:ext>
            </p:extLst>
          </p:nvPr>
        </p:nvGraphicFramePr>
        <p:xfrm>
          <a:off x="167951" y="914400"/>
          <a:ext cx="11840547" cy="5822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4416" y="653392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307922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6622" y="19450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90" y="1017037"/>
            <a:ext cx="9098584" cy="55330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393666" y="71772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316205"/>
              </p:ext>
            </p:extLst>
          </p:nvPr>
        </p:nvGraphicFramePr>
        <p:xfrm>
          <a:off x="357555" y="1102338"/>
          <a:ext cx="8870544" cy="533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9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21 189,6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21 424,6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15 178,0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3 314,4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3 186,9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3 049,0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1 698,8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1 749,6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11 890,7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13 024,8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7 735,4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668,8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2 883,0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2 051,5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1 214,8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4 119,3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3 096,5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2 989,2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3 039,5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2 078,2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02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2425959"/>
            <a:ext cx="2450072" cy="24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0690" y="6538411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539085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32" y="-730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расходов на поддержку реального сектора экономики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2023 - 2025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2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339014"/>
              </p:ext>
            </p:extLst>
          </p:nvPr>
        </p:nvGraphicFramePr>
        <p:xfrm>
          <a:off x="-130630" y="881082"/>
          <a:ext cx="12419045" cy="5836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1268" y="6522345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2290081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933061"/>
            <a:ext cx="11690623" cy="524783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26660" y="86194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386218"/>
              </p:ext>
            </p:extLst>
          </p:nvPr>
        </p:nvGraphicFramePr>
        <p:xfrm>
          <a:off x="462000" y="1198008"/>
          <a:ext cx="11268000" cy="4901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7 471,2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3 113,2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3 116,5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101,1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100,6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280,7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280,1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280,1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153,5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148,6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148,5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182,3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 </a:t>
                      </a:r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5 873,4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2 345,4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2 476,3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44,0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44,9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45,2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38,8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0689" y="6255537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будут распределены в окончательной редакции Закона об областном бюджете</a:t>
            </a:r>
          </a:p>
        </p:txBody>
      </p:sp>
    </p:spTree>
    <p:extLst>
      <p:ext uri="{BB962C8B-B14F-4D97-AF65-F5344CB8AC3E}">
        <p14:creationId xmlns:p14="http://schemas.microsoft.com/office/powerpoint/2010/main" val="3352429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689" y="942392"/>
            <a:ext cx="11690623" cy="573832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85837" y="856367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72052"/>
              </p:ext>
            </p:extLst>
          </p:nvPr>
        </p:nvGraphicFramePr>
        <p:xfrm>
          <a:off x="480000" y="1204214"/>
          <a:ext cx="11232000" cy="5310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1 019,1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896,1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866,7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юстиции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89,0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91,8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93,8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793,9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703,9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703,9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Миграционная политика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62,4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31,5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73,8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68,9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68,9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380,0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740,0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850,0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2 813,3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1 105,9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1 039,2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1 557,0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739,8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673,1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дотации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1 024,1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116,0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116,0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232,2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250,1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250,1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4 958,8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6 390,8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8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1986154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3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прочих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2023 - 2025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2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014234"/>
              </p:ext>
            </p:extLst>
          </p:nvPr>
        </p:nvGraphicFramePr>
        <p:xfrm>
          <a:off x="-158620" y="886409"/>
          <a:ext cx="12241763" cy="5971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325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2023 – 2025 годы в Липецкой области сформировано </a:t>
            </a:r>
            <a:r>
              <a:rPr lang="ru-RU" sz="2600" b="1" u="sng" dirty="0">
                <a:solidFill>
                  <a:srgbClr val="494545"/>
                </a:solidFill>
                <a:latin typeface="+mn-lt"/>
              </a:rPr>
              <a:t>314 бюджетов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 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18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286 бюджетов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367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не только по программам и их подпрограммам, но и по основным мероприятиям, что позволяет обеспечить увязку расходов бюджета с конкретными программными мероприятиями и целевыми показателями, а также предоставляет возможность оценки достижения целей, задач и запланированных результатов реализации госпрограмм. 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313872" y="1911841"/>
            <a:ext cx="11878128" cy="2929340"/>
            <a:chOff x="313872" y="1911841"/>
            <a:chExt cx="11878128" cy="292934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72" y="2481394"/>
              <a:ext cx="1790226" cy="1790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2595831" y="1911841"/>
              <a:ext cx="5311912" cy="704384"/>
              <a:chOff x="2595831" y="1850798"/>
              <a:chExt cx="5311912" cy="70438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2595831" y="3024319"/>
              <a:ext cx="5311912" cy="704384"/>
              <a:chOff x="2595831" y="1850798"/>
              <a:chExt cx="5311912" cy="70438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2</a:t>
                </a:r>
              </a:p>
            </p:txBody>
          </p:sp>
          <p:grpSp>
            <p:nvGrpSpPr>
              <p:cNvPr id="57" name="Группа 5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2595831" y="4136797"/>
              <a:ext cx="5311912" cy="704384"/>
              <a:chOff x="2595831" y="1850798"/>
              <a:chExt cx="5311912" cy="704384"/>
            </a:xfrm>
          </p:grpSpPr>
          <p:sp>
            <p:nvSpPr>
              <p:cNvPr id="67" name="Прямоугольник 66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9500"/>
                <a:r>
                  <a:rPr lang="ru-RU" b="1" dirty="0">
                    <a:solidFill>
                      <a:srgbClr val="474343"/>
                    </a:solidFill>
                  </a:rPr>
                  <a:t>ЗАДАЧА 3</a:t>
                </a:r>
              </a:p>
            </p:txBody>
          </p:sp>
          <p:grpSp>
            <p:nvGrpSpPr>
              <p:cNvPr id="68" name="Группа 67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8928081" y="2971572"/>
              <a:ext cx="32639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2398142" y="2264032"/>
              <a:ext cx="878457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99" name="Прямая со стрелкой 4098"/>
            <p:cNvCxnSpPr>
              <a:stCxn id="4098" idx="3"/>
            </p:cNvCxnSpPr>
            <p:nvPr/>
          </p:nvCxnSpPr>
          <p:spPr>
            <a:xfrm>
              <a:off x="2104098" y="3376507"/>
              <a:ext cx="1010038" cy="5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022566" y="2264024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3" name="Прямая со стрелкой 82"/>
            <p:cNvCxnSpPr/>
            <p:nvPr/>
          </p:nvCxnSpPr>
          <p:spPr>
            <a:xfrm>
              <a:off x="8022566" y="3376492"/>
              <a:ext cx="791215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670760" y="3626383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53813" y="1420019"/>
            <a:ext cx="2106295" cy="4043680"/>
            <a:chOff x="200025" y="1452881"/>
            <a:chExt cx="2106295" cy="404368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00025" y="1452881"/>
              <a:ext cx="2106295" cy="4043680"/>
            </a:xfrm>
            <a:prstGeom prst="roundRect">
              <a:avLst>
                <a:gd name="adj" fmla="val 19842"/>
              </a:avLst>
            </a:prstGeom>
            <a:solidFill>
              <a:srgbClr val="D0CEC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sz="1600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государственная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программа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сформирована в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бюджете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Липецкой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области на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2023-2025 годы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65308" y="1623411"/>
              <a:ext cx="1575727" cy="1588570"/>
              <a:chOff x="507073" y="1458303"/>
              <a:chExt cx="1786204" cy="180076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507073" y="1458303"/>
                <a:ext cx="1786204" cy="180076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534F4F"/>
                  </a:solidFill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47845" y="1719884"/>
                <a:ext cx="1304661" cy="1277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ru-RU" sz="3000" b="1" dirty="0">
                    <a:solidFill>
                      <a:srgbClr val="534F4F"/>
                    </a:solidFill>
                  </a:rPr>
                  <a:t>21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19099" y="176656"/>
            <a:ext cx="11772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Программный бюджет Липецкой области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980722" y="965359"/>
            <a:ext cx="8230555" cy="4953000"/>
            <a:chOff x="2792729" y="772406"/>
            <a:chExt cx="8874125" cy="4953000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1380780055"/>
                </p:ext>
              </p:extLst>
            </p:nvPr>
          </p:nvGraphicFramePr>
          <p:xfrm>
            <a:off x="2792729" y="772406"/>
            <a:ext cx="8874125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212862" y="1282859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9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87649" y="2429868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87649" y="3593675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2862" y="4731609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4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655066"/>
            <a:ext cx="1219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Непрограммные расходы 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 содержание Областного совета депутатов, Контрольно-счетной палаты, Избирательной комиссии, аппарата Уполномоченного по правам человека, аппарата Уполномоченного по правам ребенка, аппарата Уполномоченного по защите прав предпринимателей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0044897" y="1420019"/>
            <a:ext cx="2106295" cy="4043680"/>
            <a:chOff x="10044897" y="1420019"/>
            <a:chExt cx="2106295" cy="404368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044897" y="1420019"/>
              <a:ext cx="2106295" cy="4043680"/>
              <a:chOff x="200025" y="1452881"/>
              <a:chExt cx="2106295" cy="4043680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00025" y="1452881"/>
                <a:ext cx="2106295" cy="4043680"/>
              </a:xfrm>
              <a:prstGeom prst="roundRect">
                <a:avLst>
                  <a:gd name="adj" fmla="val 19842"/>
                </a:avLst>
              </a:prstGeom>
              <a:solidFill>
                <a:srgbClr val="D0CEC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r>
                  <a:rPr lang="ru-RU" sz="1600" b="1" dirty="0">
                    <a:solidFill>
                      <a:srgbClr val="494545"/>
                    </a:solidFill>
                  </a:rPr>
                  <a:t>расходов по государственным программам в общем объеме расходов бюджета Липецкой области на 2023 год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465308" y="1623411"/>
                <a:ext cx="1575727" cy="1588570"/>
                <a:chOff x="507073" y="1458303"/>
                <a:chExt cx="1786204" cy="1800763"/>
              </a:xfrm>
            </p:grpSpPr>
            <p:sp>
              <p:nvSpPr>
                <p:cNvPr id="4" name="Овал 3"/>
                <p:cNvSpPr/>
                <p:nvPr/>
              </p:nvSpPr>
              <p:spPr>
                <a:xfrm>
                  <a:off x="507073" y="1458303"/>
                  <a:ext cx="1786204" cy="180076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534F4F"/>
                    </a:solidFill>
                  </a:endParaRPr>
                </a:p>
              </p:txBody>
            </p:sp>
            <p:sp>
              <p:nvSpPr>
                <p:cNvPr id="5" name="Овал 4"/>
                <p:cNvSpPr/>
                <p:nvPr/>
              </p:nvSpPr>
              <p:spPr>
                <a:xfrm>
                  <a:off x="747845" y="1719884"/>
                  <a:ext cx="1304661" cy="127760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ru-RU" sz="3000" b="1" dirty="0">
                    <a:solidFill>
                      <a:srgbClr val="534F4F"/>
                    </a:solidFill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10522582" y="2107835"/>
              <a:ext cx="11512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>
                  <a:solidFill>
                    <a:srgbClr val="534F4F"/>
                  </a:solidFill>
                  <a:latin typeface="+mn-lt"/>
                </a:rPr>
                <a:t>93,6%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5250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096882"/>
            <a:ext cx="11839574" cy="3608717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88463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«Социальная поддержка граждан, реализация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семейно-демографической политики Липецкой области»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26489"/>
              </p:ext>
            </p:extLst>
          </p:nvPr>
        </p:nvGraphicFramePr>
        <p:xfrm>
          <a:off x="303128" y="3237646"/>
          <a:ext cx="11576927" cy="3477768"/>
        </p:xfrm>
        <a:graphic>
          <a:graphicData uri="http://schemas.openxmlformats.org/drawingml/2006/table">
            <a:tbl>
              <a:tblPr/>
              <a:tblGrid>
                <a:gridCol w="5391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3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23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23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23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23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911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Объем финансирования по государственной программе «Социальная поддержка граждан, реализация семейно-демографической политики  Липецкой области» на 2014-2025 гг. в том числе: 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14 210,4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14 659,9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14 250,2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13 624,2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13 472,2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8 367,9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9 001,2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11 264,8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11 560,7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11</a:t>
                      </a: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 755,4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5 453,8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5 269,3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2 985,4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2 063,6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1 716,9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18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социальных услуг в учреждения социального обслуживания населения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Суммарный коэффициент рождаемости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 на 1 женщину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1,350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1,360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1,370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1,380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1,380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458075" y="1204198"/>
            <a:ext cx="45577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494545"/>
                </a:solidFill>
                <a:latin typeface="+mn-lt"/>
              </a:rPr>
              <a:t>Повышение уровня и качества жизни граждан, нуждающихся в социальной поддержке, улучшение демографической ситуации.</a:t>
            </a:r>
          </a:p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2023 год – 15,5%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4" y="1204199"/>
            <a:ext cx="50339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Задачи программы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Повышение уровня жизни социально незащищенных категорий населения;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Формирование эффективной системы социального обслуживания населения;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условий для улучшения демографической ситуации и положения семей с детьми;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условий для интеграции инвалидов в общество.</a:t>
            </a:r>
            <a:endParaRPr lang="en-US" sz="14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99" y="1204197"/>
            <a:ext cx="202555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4008384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88257" y="1197655"/>
            <a:ext cx="54032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endParaRPr lang="ru-RU" sz="12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494545"/>
                </a:solidFill>
                <a:latin typeface="+mn-lt"/>
              </a:rPr>
              <a:t>Повышение качества и доступности медицинской помощи, лекарственного обеспечения 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2023 год – 16,7 %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98" y="2740497"/>
            <a:ext cx="1104900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2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приоритета профилактики в сфере охраны здоровья и развития первичной медико-санитарной помощи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службы родовспоможения и детства.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медицинской реабилитации населения и совершенствование системы санаторно-курортного лечения, том числе детей.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паллиативной медицинской помощи, в том числе детям.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системы здравоохранения высококвалифицированными и мотивированными кадрами.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удовлетворенности населения качественными, эффективными и безопасными лекарственными препаратами.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и масштабирование аппаратно-программных решений для оказания медицинских услуг на основе современных информационно-коммуникационных технологий.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специализированной медицинской помощи матерям и детям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и модернизация первичного звена здравоохранения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8" y="830210"/>
            <a:ext cx="2291885" cy="229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72" y="911317"/>
            <a:ext cx="2210778" cy="221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656362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205657"/>
            <a:ext cx="11839574" cy="50522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6700" y="0"/>
            <a:ext cx="119253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здравоохранения Липецкой области»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440342"/>
              </p:ext>
            </p:extLst>
          </p:nvPr>
        </p:nvGraphicFramePr>
        <p:xfrm>
          <a:off x="345866" y="1312676"/>
          <a:ext cx="11500268" cy="4897306"/>
        </p:xfrm>
        <a:graphic>
          <a:graphicData uri="http://schemas.openxmlformats.org/drawingml/2006/table">
            <a:tbl>
              <a:tblPr/>
              <a:tblGrid>
                <a:gridCol w="5139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4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9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7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94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14 920,0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17 380,9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15 296,9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15 066,6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12 428,8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12 288,5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14 198,6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13 260,9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12 410,6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12 154,3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2 631,5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3 182,3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2 036,0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2 656,0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274,5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33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69,25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70,07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72,36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72,84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74,08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517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18,6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18,2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Удовлетворенность населения качеством медицинской помощи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817747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4381500"/>
            <a:ext cx="11839574" cy="239886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618028"/>
              </p:ext>
            </p:extLst>
          </p:nvPr>
        </p:nvGraphicFramePr>
        <p:xfrm>
          <a:off x="327423" y="4583263"/>
          <a:ext cx="11537155" cy="2039616"/>
        </p:xfrm>
        <a:graphic>
          <a:graphicData uri="http://schemas.openxmlformats.org/drawingml/2006/table">
            <a:tbl>
              <a:tblPr/>
              <a:tblGrid>
                <a:gridCol w="500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6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15 798,4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17 599,2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17 307,1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17 575,2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16 362,8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20,3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88,0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47,2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47,4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35,1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14 453,7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16 329,0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16 161,9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15 920,0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15 784,3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1 324,4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1 182,2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1 098,0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1 607,8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543,4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36106" y="894441"/>
            <a:ext cx="59197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Повышение доступности и качества образования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19,2%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3" y="2256623"/>
            <a:ext cx="118395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инновационного социально ориентированного развития дошкольного, общего и дополнительного образования.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Приведение содержания и структуры профессионального образования в соответствие с актуальными проблемами рынка труда, ориентированного на инновационность развития экономики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Социализация детей, находящихся в организациях для детей-сирот и детей, оставшихся без попечения родителей, психолого-педагогическая и медико-социальная помощь, реабилитация и коррекция детей.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эффективной системы организации отдыха и оздоровления детей, способствующей их воспитанию и развитию.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односменного режима обучения в 1 - 11 (12) классах в общеобразовательных организациях Липецкой области.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25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53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724056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988704"/>
            <a:ext cx="11839574" cy="55673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Ожидаемые результаты реализации 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156836"/>
              </p:ext>
            </p:extLst>
          </p:nvPr>
        </p:nvGraphicFramePr>
        <p:xfrm>
          <a:off x="390352" y="1187556"/>
          <a:ext cx="11411296" cy="5169667"/>
        </p:xfrm>
        <a:graphic>
          <a:graphicData uri="http://schemas.openxmlformats.org/drawingml/2006/table">
            <a:tbl>
              <a:tblPr/>
              <a:tblGrid>
                <a:gridCol w="6551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318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детей, охваченных образовательными услугами (отношение численности воспитанников организаций дошкольного образования и обучающихся общеобразовательных организаций к численности детей в возрасте от 1 до 18 лет)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выпускников профессиональных образовательных организаций очной формы обучения, трудоустроившихся в течение одного года по полученной специальности (профессии)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72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организаций для детей-сирот и детей, оставшихся без попечения родителей, продолживших обучение в организациях профессионального образования, от общего числа выпускников организаций для детей-сирот и детей, оставшихся без попечения родителей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школьного возраста до 15 лет (включительно), обеспеченных всеми видами отдыха и оздоровления, от общего количества детей школьного возраста до 15 лет (включительно), проживающих на территории области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обучающихся, занимающихся в первую смену, от общей численности обучающихся в общеобразовательных организациях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19372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685390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2986628"/>
            <a:ext cx="11839574" cy="37937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физической культуры и спорта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" y="1079951"/>
            <a:ext cx="41554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Формирование здорового образа жизни населения, обеспечение развития спорта, создание условий, обеспечивающих возможность гражданам систематически заниматься физической культурой и спортом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2023 год – 1,8%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76925" y="966627"/>
            <a:ext cx="61388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Задачи программы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Приобщение населения области к регулярным занятиям физической культуры и спортом, развитие физической культуры и спорта лиц с ограниченными возможностями здоровья и инвалидов, адаптивной физической культуры и адаптивного спорта;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Совершенствование системы подготовки спортсменов высокого класса и спортивного резерва для повышения конкурентоспособности липецкого спорта на всероссийском и международном уровнях.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07412"/>
              </p:ext>
            </p:extLst>
          </p:nvPr>
        </p:nvGraphicFramePr>
        <p:xfrm>
          <a:off x="176212" y="3064839"/>
          <a:ext cx="11630305" cy="3756059"/>
        </p:xfrm>
        <a:graphic>
          <a:graphicData uri="http://schemas.openxmlformats.org/drawingml/2006/table">
            <a:tbl>
              <a:tblPr/>
              <a:tblGrid>
                <a:gridCol w="4780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1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5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5332">
                  <a:extLst>
                    <a:ext uri="{9D8B030D-6E8A-4147-A177-3AD203B41FA5}">
                      <a16:colId xmlns:a16="http://schemas.microsoft.com/office/drawing/2014/main" val="642250498"/>
                    </a:ext>
                  </a:extLst>
                </a:gridCol>
                <a:gridCol w="1133864">
                  <a:extLst>
                    <a:ext uri="{9D8B030D-6E8A-4147-A177-3AD203B41FA5}">
                      <a16:colId xmlns:a16="http://schemas.microsoft.com/office/drawing/2014/main" val="2571810345"/>
                    </a:ext>
                  </a:extLst>
                </a:gridCol>
              </a:tblGrid>
              <a:tr h="6244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 1 115,0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1 976,0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1 680,8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1 545,1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1 565,0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915,8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1 542,8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1 582,8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1 531,8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1 539,0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199,2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433,2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4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56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57,5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566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от общего числа инвалидов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111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спортсменов высокого класса, занимающихся на этапах совершенствования спортивного мастерства и высшего спортивного мастерства в областных спортивных школах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чел.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1" y="921879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388458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19576"/>
            <a:ext cx="11839574" cy="326078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000662"/>
              </p:ext>
            </p:extLst>
          </p:nvPr>
        </p:nvGraphicFramePr>
        <p:xfrm>
          <a:off x="176216" y="3519575"/>
          <a:ext cx="11612371" cy="3260786"/>
        </p:xfrm>
        <a:graphic>
          <a:graphicData uri="http://schemas.openxmlformats.org/drawingml/2006/table">
            <a:tbl>
              <a:tblPr/>
              <a:tblGrid>
                <a:gridCol w="5573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val="817613751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val="71191300"/>
                    </a:ext>
                  </a:extLst>
                </a:gridCol>
              </a:tblGrid>
              <a:tr h="6472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1 558,1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2 241,2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2 037,7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1 826,9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1 349,4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1 323,6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1 925,1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1 908,1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1 790,5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1 335,9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234,5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316,1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129,6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 Липецкой области качеством предоставляемых услуг в сфере культуры и искусства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детей, привлекаемых к участию в творческих мероприятиях, в общем количестве детей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8,3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культуры и туризма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7694" y="802944"/>
            <a:ext cx="6834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прав граждан на доступ к культурным ценностям и участие в культурной жизни, создание условий для развития туризма и рекреации.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2023 год – 2,2%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85751" y="1908397"/>
            <a:ext cx="88300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Задачи программы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конституционного права населения области на доступ к культурным ценностям, создание условий для сохранения и развития культурного потенциала Липецкой области;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Формирование и сохранение конкурентоспособной туристской индустрии, способствующей социально-экономическому развитию Липецкой области;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хранения, комплектования, учета и использования документов Архивного фонда Российской Федерации и других архивных документов в интересах граждан, общества и государства.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4" y="19100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2807135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«Эффективное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муниципальной службы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4363" y="1538676"/>
            <a:ext cx="5481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области.</a:t>
            </a: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2023 год – 1,8%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419" y="3680639"/>
            <a:ext cx="108251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и доступности предоставления государственных и муниципальных услуг на территории Липецкой области, в том числе предоставляемых в формате </a:t>
            </a:r>
            <a:r>
              <a:rPr lang="ru-RU" sz="1600" dirty="0" err="1">
                <a:solidFill>
                  <a:srgbClr val="534F4F"/>
                </a:solidFill>
                <a:latin typeface="+mn-lt"/>
              </a:rPr>
              <a:t>МФЦ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государственного управления на основе применения информационных и телекоммуникационных технологий, развитие инфраструктуры электронного правительства;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Совершенствование системы формирования кадрового состава государственной гражданской и муниципальной службы;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эффективного управления и распоряжения областным имуществом, а также предоставления земельных участков, государственная собственность на которые не разграничена на территории городского округа город Липецк и сельских поселений, входящих в состав Липецкого муниципального района.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76" y="970827"/>
            <a:ext cx="2890024" cy="289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548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576476"/>
            <a:ext cx="11839574" cy="520606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975685"/>
              </p:ext>
            </p:extLst>
          </p:nvPr>
        </p:nvGraphicFramePr>
        <p:xfrm>
          <a:off x="176213" y="1723121"/>
          <a:ext cx="11616983" cy="4896671"/>
        </p:xfrm>
        <a:graphic>
          <a:graphicData uri="http://schemas.openxmlformats.org/drawingml/2006/table">
            <a:tbl>
              <a:tblPr/>
              <a:tblGrid>
                <a:gridCol w="5533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15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1 160,7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1 226,4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1 650,5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1 234,1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1 377,8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1 143,2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1 213,5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1 647,3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1 230,8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1 273,7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104,1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5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81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государственных гражданских служащих, принявших участие в мероприятиях по профессиональному развитию, качеством обучения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граждан, состоящих в кадровых резервах Липецкой области, принявших участие в мероприятиях по профессиональному развитию, качеством обучения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8712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Выполнение плана по доходам от управления и распоряжения областным имуществом (за исключением доходов от приватизации), а также предоставления земельных участков, государственная собственность на которые не разграничена, на территории городского округа город Липецк и сельских поселений, входящих в состав Липецкого муниципального района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450" y="-1427"/>
            <a:ext cx="11087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«Эффективное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муниципальной службы в Липецкой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2034956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308724"/>
            <a:ext cx="11839574" cy="347163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338176"/>
              </p:ext>
            </p:extLst>
          </p:nvPr>
        </p:nvGraphicFramePr>
        <p:xfrm>
          <a:off x="216693" y="3308726"/>
          <a:ext cx="11799094" cy="3279773"/>
        </p:xfrm>
        <a:graphic>
          <a:graphicData uri="http://schemas.openxmlformats.org/drawingml/2006/table">
            <a:tbl>
              <a:tblPr/>
              <a:tblGrid>
                <a:gridCol w="566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20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 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416,1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489,2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488,7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453,3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423,1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406,6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482,7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455,4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443,6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423,1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9,5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6,5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33,5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99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53,0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55,0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56,0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57,0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760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СО НКО от общего числа общественных объединений и иных некоммерческих организаций, осуществляющих уставную деятельность на территории Липецкой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760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положительно оценивающих состояние межнациональных отношений, в общей численности граждан Липецкой области, проживающих в 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85,0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«Реализация внутренней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04089"/>
            <a:ext cx="11703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общественно-политической стабильности, содействие развитию институтов гражданского общества в Липецкой области.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– 0,5%</a:t>
            </a:r>
          </a:p>
          <a:p>
            <a:pPr algn="ctr">
              <a:defRPr/>
            </a:pPr>
            <a:endParaRPr lang="ru-RU" sz="1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09" y="1754525"/>
            <a:ext cx="8856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повышения гражданской активности населения, в том числе молодежи, в социально-экономическом развитии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стабильного информационного пространства, освещающего деятельность исполнительных органов государственной власти области и социально-экономическое развитие Липецкой области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Укрепление гражданского единства, гармонизация межэтнических отношений в Липецкой области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082" y="1317518"/>
            <a:ext cx="2036038" cy="203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556437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97216"/>
            <a:ext cx="11839574" cy="318314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321910"/>
              </p:ext>
            </p:extLst>
          </p:nvPr>
        </p:nvGraphicFramePr>
        <p:xfrm>
          <a:off x="352426" y="3804250"/>
          <a:ext cx="11527627" cy="2820836"/>
        </p:xfrm>
        <a:graphic>
          <a:graphicData uri="http://schemas.openxmlformats.org/drawingml/2006/table">
            <a:tbl>
              <a:tblPr/>
              <a:tblGrid>
                <a:gridCol w="5532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9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9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9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9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9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94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1 253,6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1 423,9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1 300,3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1 246,7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1 250,7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1 239,3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1 376,3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1 300,3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1 246,7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1 250,7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14,3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47,6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29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профилактики правонарушений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(в </a:t>
                      </a:r>
                      <a:r>
                        <a:rPr lang="ru-RU" sz="1400" b="0" i="0" u="none" strike="noStrike" baseline="0" dirty="0" err="1">
                          <a:solidFill>
                            <a:srgbClr val="534F4F"/>
                          </a:solidFill>
                          <a:latin typeface="+mn-lt"/>
                        </a:rPr>
                        <a:t>т.ч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. чрезвычайных ситуаций, пожаров (случаев неконтролируемого горения)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5 131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4 874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4 631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4 532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4 527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3919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 безопасности, профилактика терроризма и экстремизма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0623" y="872615"/>
            <a:ext cx="49507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безопасности условий жизни населения</a:t>
            </a:r>
          </a:p>
          <a:p>
            <a:pPr algn="ctr">
              <a:lnSpc>
                <a:spcPct val="150000"/>
              </a:lnSpc>
              <a:defRPr/>
            </a:pPr>
            <a:endParaRPr lang="ru-RU" sz="100" b="1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– 1,4%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84517" y="2027556"/>
            <a:ext cx="7822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sz="800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Укрепление законности и правопорядка на территории области.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условий для защиты населения и территории Липецкой области от чрезвычайных ситуаций природного и техногенного характера, пожаров и иных происшествий.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своевременного и качественного осуществления правосудия мировыми судьями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3" y="1308771"/>
            <a:ext cx="1869544" cy="186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3331" y="1256595"/>
            <a:ext cx="1973896" cy="19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9708108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837029"/>
            <a:ext cx="11839574" cy="293124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669142"/>
              </p:ext>
            </p:extLst>
          </p:nvPr>
        </p:nvGraphicFramePr>
        <p:xfrm>
          <a:off x="392908" y="3975053"/>
          <a:ext cx="11391740" cy="2724685"/>
        </p:xfrm>
        <a:graphic>
          <a:graphicData uri="http://schemas.openxmlformats.org/drawingml/2006/table">
            <a:tbl>
              <a:tblPr/>
              <a:tblGrid>
                <a:gridCol w="5467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2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6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1 240,7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1 161,7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>
                          <a:solidFill>
                            <a:srgbClr val="474343"/>
                          </a:solidFill>
                          <a:latin typeface="+mn-lt"/>
                          <a:ea typeface="+mn-ea"/>
                          <a:cs typeface="+mn-cs"/>
                        </a:rPr>
                        <a:t>1 002,4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>
                          <a:solidFill>
                            <a:srgbClr val="474343"/>
                          </a:solidFill>
                          <a:latin typeface="+mn-lt"/>
                          <a:ea typeface="+mn-ea"/>
                          <a:cs typeface="+mn-cs"/>
                        </a:rPr>
                        <a:t>908,2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>
                          <a:solidFill>
                            <a:srgbClr val="474343"/>
                          </a:solidFill>
                          <a:latin typeface="+mn-lt"/>
                          <a:ea typeface="+mn-ea"/>
                          <a:cs typeface="+mn-cs"/>
                        </a:rPr>
                        <a:t>891,0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>
                          <a:solidFill>
                            <a:srgbClr val="534F4F"/>
                          </a:solidFill>
                          <a:latin typeface="+mn-lt"/>
                        </a:rPr>
                        <a:t>274,1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>
                          <a:solidFill>
                            <a:srgbClr val="534F4F"/>
                          </a:solidFill>
                          <a:latin typeface="+mn-lt"/>
                        </a:rPr>
                        <a:t>288,6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393,5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321,1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320,0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>
                          <a:solidFill>
                            <a:srgbClr val="534F4F"/>
                          </a:solidFill>
                          <a:latin typeface="+mn-lt"/>
                        </a:rPr>
                        <a:t>376,6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>
                          <a:solidFill>
                            <a:srgbClr val="534F4F"/>
                          </a:solidFill>
                          <a:latin typeface="+mn-lt"/>
                        </a:rPr>
                        <a:t>283,1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608,9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587,1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571,0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9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трудоустроенных граждан в общем числе граждан, обратившихся за содействием в трудоустройстве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87,4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87,5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87,5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37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организаций, расположенных на территории области, имеющих декларацию соответствия условий труда государственным нормативным требованиям охраны труда</a:t>
                      </a: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рынка труда</a:t>
            </a:r>
          </a:p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88929" y="773259"/>
            <a:ext cx="495075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эффективного развития рынка труда и кадрового потенциала области, обеспечение занятости населения и безопасных условий труда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2023 год – 1,1%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23930" y="1994433"/>
            <a:ext cx="795612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гибкости рынка труда, обеспечение кадрового потенциала в соответствии с потребностями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интеграции в трудовую деятельность лиц с ограниченными физическими возможностями.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Улучшение демографической ситуации в регионе за счет увеличения миграционного прироста.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Содействие высокой квалификации и сохранению здоровья работников, обеспечение защиты трудовых прав граждан.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5" y="1643062"/>
            <a:ext cx="2127221" cy="179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211" y="909818"/>
            <a:ext cx="1466491" cy="14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4137893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367041"/>
            <a:ext cx="11839576" cy="331469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921835"/>
              </p:ext>
            </p:extLst>
          </p:nvPr>
        </p:nvGraphicFramePr>
        <p:xfrm>
          <a:off x="359587" y="3439066"/>
          <a:ext cx="11463287" cy="3146848"/>
        </p:xfrm>
        <a:graphic>
          <a:graphicData uri="http://schemas.openxmlformats.org/drawingml/2006/table">
            <a:tbl>
              <a:tblPr/>
              <a:tblGrid>
                <a:gridCol w="5982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512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437,6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601,8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575,8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288,4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185,2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236,4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363,1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299,6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184,6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184,7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3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201,18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238,7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276,2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4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Индекс промышленного производства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</a:t>
                      </a:r>
                      <a:r>
                        <a:rPr lang="ru-RU" sz="1400" u="none" strike="noStrike" dirty="0" err="1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инновационно</a:t>
                      </a:r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активных организаций в общем числе обследованных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24,8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Оборот субъектов малого и среднего предпринимательства в постоянных ценах по отношению к показателю 2018 года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1500" y="0"/>
            <a:ext cx="116204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«Модернизация и инновационное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экономики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06" y="917715"/>
            <a:ext cx="591502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модернизации существующих производств, стимулирование инновационной и экономической активности бизнеса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2023 год – 0,6%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2207960"/>
            <a:ext cx="1183957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благоприятных условий для модернизации и диверсификации промышленности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региональной инновационной системы, формирование условий для инновационного развития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вклада малого и среднего предпринимательства в экономику области с одновременным увеличением в структуре производственного и инновационного сектора.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851273"/>
            <a:ext cx="1769972" cy="17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5" y="892552"/>
            <a:ext cx="1035420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371" y="1788093"/>
            <a:ext cx="1035419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916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369" y="2669721"/>
            <a:ext cx="11839576" cy="407952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553434"/>
              </p:ext>
            </p:extLst>
          </p:nvPr>
        </p:nvGraphicFramePr>
        <p:xfrm>
          <a:off x="386513" y="2767999"/>
          <a:ext cx="11463287" cy="3910485"/>
        </p:xfrm>
        <a:graphic>
          <a:graphicData uri="http://schemas.openxmlformats.org/drawingml/2006/table">
            <a:tbl>
              <a:tblPr/>
              <a:tblGrid>
                <a:gridCol w="5807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6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91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00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1 004,8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1 162,2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1 441,8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748,3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55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1 004,8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1 162,2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1 441,8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748,3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69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Объем инвестиций в основной капитал на душу населения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137,0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147,3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159,1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172,1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172,1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Calibri"/>
                          <a:ea typeface=""/>
                          <a:cs typeface="Times New Roman" panose="02020603050405020304" pitchFamily="18" charset="0"/>
                        </a:rPr>
                        <a:t>Доля инвестиций в основной капитал в валовом региональном продукте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16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вновь зарегистрированных предприятий резидентов  особых экономических зон федерального  уровня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644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инвестиций, освоенный инвесторами, включенными в перечень новых инвестиционных проектов, который утвержден Правительственной комиссией по региональному развитию в Российской Федерации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6,590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6,072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31,746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54" y="0"/>
            <a:ext cx="120157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привлекательности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3524" y="784376"/>
            <a:ext cx="6400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494545"/>
                </a:solidFill>
                <a:latin typeface="+mn-lt"/>
              </a:rPr>
              <a:t>Обеспечение высокой инвестиционной привлекательности Липецкой области.</a:t>
            </a:r>
          </a:p>
          <a:p>
            <a:pPr algn="ctr">
              <a:defRPr/>
            </a:pPr>
            <a:endParaRPr lang="ru-RU" sz="14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2023 год –  1,3%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06451" y="1833970"/>
            <a:ext cx="64008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94545"/>
                </a:solidFill>
                <a:latin typeface="+mn-lt"/>
              </a:rPr>
              <a:t>Задачи программы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Формирование благоприятной инвестиционной среды.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и развитие инфраструктуры особых экономических зон.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3" y="1047750"/>
            <a:ext cx="2038589" cy="1519711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156371" y="994470"/>
            <a:ext cx="1859416" cy="1675251"/>
            <a:chOff x="10061745" y="994470"/>
            <a:chExt cx="1954042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954042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170883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9743" y="1334223"/>
            <a:ext cx="58579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продовольственной безопасности на основе устойчивого развития агропромышленного комплекса и повышения территориальной доступности социально значимых продовольственных товаров и развитие экспортного потенциала агропромышленного комплекса Липецкой области 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3,8%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988" y="3401617"/>
            <a:ext cx="119908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устойчивого развития сельского хозяйства и переработки его продукции на основе проведения комплексной модернизации материально-технической базы.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Насыщение потребительского рынка сельскохозяйственной продукцией местных товаропроизводителей, повышение мотивации труда и стимулирование деловой активности сельского населения, ведущего личные подсобные хозяйства на территории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устойчивого развития сельских территорий, повышения занятости и уровня жизни сельского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прав потребителей на приобретение качественных и безопасных пищевых продуктов, реализуемых на потребительском рынке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производства основных видов продукции растениеводства за счет гарантированного обеспечения урожайности сельскохозяйственных культур вне зависимости от природных условий.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экспорта продукции АПК за счет создания новой товарной массы (в том числе с высокой добавленной стоимостью).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использования земельных ресурсов.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83" y="1334223"/>
            <a:ext cx="2025833" cy="2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39" y="1713270"/>
            <a:ext cx="1996284" cy="199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0" y="1215373"/>
            <a:ext cx="1222035" cy="1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291448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354348"/>
            <a:ext cx="11839576" cy="52179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454120"/>
              </p:ext>
            </p:extLst>
          </p:nvPr>
        </p:nvGraphicFramePr>
        <p:xfrm>
          <a:off x="414630" y="1562031"/>
          <a:ext cx="11362739" cy="4802537"/>
        </p:xfrm>
        <a:graphic>
          <a:graphicData uri="http://schemas.openxmlformats.org/drawingml/2006/table">
            <a:tbl>
              <a:tblPr/>
              <a:tblGrid>
                <a:gridCol w="59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050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3883,1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3952,0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3453,8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3311,5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3327,1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945,5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1391,8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1280,9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1209,5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1245,1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2531,4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2188,0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1793,6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1722,7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1702,7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405,0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370,9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7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36195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sng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самообеспеченности области (производство к фонду внутреннего потребления):</a:t>
                      </a:r>
                      <a:endParaRPr kumimoji="0" lang="ru-RU" sz="1400" b="0" i="1" u="sng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молоком и молокопродуктами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мясом и мясопродуктами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раз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3,1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зерном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Количество высокопроизводительных рабочих мест в сельской местности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тыс.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16,55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16,7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16,75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475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Темп роста экспорта продукции агропромышленного комплекса по отношению к уровню 2017 года</a:t>
                      </a: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188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Вакцинопрофилактика животных и птиц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22976145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071004"/>
            <a:ext cx="11839576" cy="36726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9995" y="0"/>
            <a:ext cx="115420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кооперации и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коллективных форм собственности по Липецкой области»</a:t>
            </a:r>
            <a:endParaRPr lang="ru-RU" sz="2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92552"/>
            <a:ext cx="2910787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Развитие  коллективных форм собственности для обеспечения занятости и повышения  уровня  жизни 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0,3%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79054" y="980589"/>
            <a:ext cx="6336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и стимулирование развития на территории области кооперативов различной  специализации.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сельскохозяйственной потребительской кооперации.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Организация системы сбыта сельскохозяйственной продукции.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развития народных предприятий и акционерных обществ, за исключением публичных акционерных обществ.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091512"/>
            <a:ext cx="1828639" cy="182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893654"/>
              </p:ext>
            </p:extLst>
          </p:nvPr>
        </p:nvGraphicFramePr>
        <p:xfrm>
          <a:off x="360630" y="3231565"/>
          <a:ext cx="11470739" cy="3388675"/>
        </p:xfrm>
        <a:graphic>
          <a:graphicData uri="http://schemas.openxmlformats.org/drawingml/2006/table">
            <a:tbl>
              <a:tblPr/>
              <a:tblGrid>
                <a:gridCol w="6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87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185,0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243,2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229,8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308,9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23,0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28,1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26,1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27,1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19,2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92,2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148,4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111,1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149,9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2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68,7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65,6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91,5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130,8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0,8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03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5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личных подсобных хозяйств, вовлеченных в сельскохозяйственные потребительские  кооперативы движение (кроме кредитных)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Рост доходов граждан от участия в кооперативной деятельности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10498867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698020"/>
            <a:ext cx="11839576" cy="40171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26099"/>
              </p:ext>
            </p:extLst>
          </p:nvPr>
        </p:nvGraphicFramePr>
        <p:xfrm>
          <a:off x="353999" y="2838403"/>
          <a:ext cx="11541910" cy="3605940"/>
        </p:xfrm>
        <a:graphic>
          <a:graphicData uri="http://schemas.openxmlformats.org/drawingml/2006/table">
            <a:tbl>
              <a:tblPr/>
              <a:tblGrid>
                <a:gridCol w="6330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839">
                  <a:extLst>
                    <a:ext uri="{9D8B030D-6E8A-4147-A177-3AD203B41FA5}">
                      <a16:colId xmlns:a16="http://schemas.microsoft.com/office/drawing/2014/main" val="3812764675"/>
                    </a:ext>
                  </a:extLst>
                </a:gridCol>
              </a:tblGrid>
              <a:tr h="47501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9 215,80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13 861,35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15 050,48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15 403,88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11 143,35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246,05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59,68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9,90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7 986,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11 204,57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9 556,77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10 037,26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10 390,73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983,07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2 597,10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5 483,71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5 356,72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752,62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построенных и реконструированных автомобильных дорог регионального  значения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17,68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8,38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13,56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13,56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отремонтированных автомобильных дорог регионального значения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280,73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354,7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380,9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400,7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400,7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отремонтированных  мостовых сооружений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143,61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461,05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741,4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513,2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513,2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межмуниципальных маршрутов на автомобильном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пригородных поездов на железнодорожном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садоводческих маршрутов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2" y="833817"/>
            <a:ext cx="70065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доступности и пропускной способности  транспортной инфраструктуры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</a:t>
            </a:r>
            <a:r>
              <a:rPr lang="en-US" sz="1400" b="1" u="sng" dirty="0">
                <a:solidFill>
                  <a:srgbClr val="534F4F"/>
                </a:solidFill>
                <a:latin typeface="+mn-lt"/>
              </a:rPr>
              <a:t>3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 год – 16,6%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72288" y="836000"/>
            <a:ext cx="531971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современной и эффективной транспортной инфраструктуры, повышение технического уровня автомобильных  дорог, их пропускной способности, уровня безопасности   дорожного движения.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Поддержка и развитие транспортного комплекса Липецкой области.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3" y="1861884"/>
            <a:ext cx="777108" cy="7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43" y="1592270"/>
            <a:ext cx="1669837" cy="166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76" y="2109914"/>
            <a:ext cx="484252" cy="4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383306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3382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677198"/>
              </p:ext>
            </p:extLst>
          </p:nvPr>
        </p:nvGraphicFramePr>
        <p:xfrm>
          <a:off x="174172" y="2781300"/>
          <a:ext cx="11839576" cy="3957083"/>
        </p:xfrm>
        <a:graphic>
          <a:graphicData uri="http://schemas.openxmlformats.org/drawingml/2006/table">
            <a:tbl>
              <a:tblPr/>
              <a:tblGrid>
                <a:gridCol w="5791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4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5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32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  <a:p>
                      <a:endParaRPr lang="ru-RU" sz="1200" dirty="0"/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510,5</a:t>
                      </a:r>
                      <a:endParaRPr lang="ru-RU" sz="12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485,1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354,1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304,5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306,4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309,3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349,9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293,4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294,1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21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201,2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148,2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6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544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площади погибших и поврежденных лесных насаждений (с усыханием более 40%) с учетом проведенных мероприятий по защите леса в общей площади земель населенных пунктов городского округа, занятых лесными насаждениями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52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фактического объема заготовки древесины к установленному допустимому объему изъятия древесины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52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66,6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73,4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76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Проведено уходов за лесными насаждениями в отчетном периоде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3 313,9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2 990,8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2 176,3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1 571,7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1 045,6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1167999"/>
            <a:ext cx="43043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сохранности и повышение продуктивности лесов на землях лесного фонда и землях населенных пунктов городского округа.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площади лесов на землях иных категорий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3" y="1020462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19817" y="1020462"/>
            <a:ext cx="446023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Сохранение и повышение ресурсно-экологического потенциала лесов  в Липецкой области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на 2023 год – 0,4 %</a:t>
            </a:r>
          </a:p>
        </p:txBody>
      </p:sp>
    </p:spTree>
    <p:extLst>
      <p:ext uri="{BB962C8B-B14F-4D97-AF65-F5344CB8AC3E}">
        <p14:creationId xmlns:p14="http://schemas.microsoft.com/office/powerpoint/2010/main" val="1528449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2" y="2970609"/>
            <a:ext cx="11839576" cy="38397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687424"/>
              </p:ext>
            </p:extLst>
          </p:nvPr>
        </p:nvGraphicFramePr>
        <p:xfrm>
          <a:off x="354001" y="3042794"/>
          <a:ext cx="11483998" cy="3474720"/>
        </p:xfrm>
        <a:graphic>
          <a:graphicData uri="http://schemas.openxmlformats.org/drawingml/2006/table">
            <a:tbl>
              <a:tblPr/>
              <a:tblGrid>
                <a:gridCol w="6152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1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3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endParaRPr lang="ru-RU" dirty="0"/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437,6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1 164,0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2 391,2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444,1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371,9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362,9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527,6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1 425,5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427,4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338,4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69,7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632,9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960,7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33,4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0" i="0" u="none" strike="noStrike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области, охваченного системой обращения с отходами, к общей численности населения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Прирост водных ресурсов в результате проведения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водоохранных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мероприятий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тыс.м3.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33,7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60,0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110,0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110,0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110,0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наиболее ценной в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охотхозяйственном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отношении группы диких копытных животных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5453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6856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6911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cs typeface="Times New Roman" pitchFamily="18" charset="0"/>
                        </a:rPr>
                        <a:t>6955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7021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Отношение фактической численности основных видов охотничьих ресурсов к расчетной численности в 2013 году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100,4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101,2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101,8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102,8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3319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46267"/>
            <a:ext cx="71501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Охрана и улучшение состояния окружающей среды в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Создание системы обращения с отходами на территории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защищенности населения и объектов экономики от наводнений и иного негативного воздействия вод, восстановление водных объектов до состояния, обеспечивающего экологически благоприятные условия жизни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Воспроизводство минерально-сырьевой базы Липецкой области, рациональное использование и охрана недр.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сохранения и рационального использования объектов животного мира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85" y="1210288"/>
            <a:ext cx="1564838" cy="156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824823" y="746409"/>
            <a:ext cx="32726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ресурсов,  создание системы обращения с отходами производства и потребления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2023 год –  2,6 %</a:t>
            </a:r>
          </a:p>
        </p:txBody>
      </p:sp>
    </p:spTree>
    <p:extLst>
      <p:ext uri="{BB962C8B-B14F-4D97-AF65-F5344CB8AC3E}">
        <p14:creationId xmlns:p14="http://schemas.microsoft.com/office/powerpoint/2010/main" val="40889673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29321" y="1638234"/>
            <a:ext cx="4900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населения Липецкой области комфортным и доступным жильем и  услугами ЖКХ</a:t>
            </a:r>
          </a:p>
          <a:p>
            <a:pPr algn="ctr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5,3%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0342" y="3512456"/>
            <a:ext cx="811260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обеспечения населения Липецкой области  качественным жильем, отвечающим стандартам ценовой доступности,  энергоэффективности и экологичности.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условий проживания населения Липецкой области за счет обеспечения населенных пунктов области социальной инфраструктурой.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 Повышение качества условий проживания населения Липецкой области за счет обеспечения населенных пунктов области коммунальной инфраструктурой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99" y="3512456"/>
            <a:ext cx="30765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1514703" y="1494902"/>
            <a:ext cx="2791942" cy="173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27643320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480328"/>
            <a:ext cx="11839576" cy="490142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10221"/>
              </p:ext>
            </p:extLst>
          </p:nvPr>
        </p:nvGraphicFramePr>
        <p:xfrm>
          <a:off x="360629" y="1683493"/>
          <a:ext cx="11459894" cy="4495090"/>
        </p:xfrm>
        <a:graphic>
          <a:graphicData uri="http://schemas.openxmlformats.org/drawingml/2006/table">
            <a:tbl>
              <a:tblPr/>
              <a:tblGrid>
                <a:gridCol w="5653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0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38 772,1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23 489,1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20 195,5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19 788,0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18 965,4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325,3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76,1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69,6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109,0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109,0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2 752,3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5 785,6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4 772,7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4 025,3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3 207,1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560,0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156,0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27,0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23,7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23,1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marL="361950" indent="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 средства бюджетов  государственных внебюджетных фондов, средства государственных корпораций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3 056,9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4 089,7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1 500,0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1 500,0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1 500,0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32 077,6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13 381,7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13 826,2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14 130,0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14 126,2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8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1235,2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1450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стандартного 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1049,9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1045,5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1232,5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1273,3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1273,3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капитально отремонтированных домов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построенного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(приобретенного)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жилья для переселения граждан из аварийного жилищного фонда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35,3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48,57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43,17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Строительство и реконструкция водопроводных сетей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43,63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4914927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1"/>
            <a:ext cx="11839576" cy="375945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934855"/>
              </p:ext>
            </p:extLst>
          </p:nvPr>
        </p:nvGraphicFramePr>
        <p:xfrm>
          <a:off x="364355" y="2999836"/>
          <a:ext cx="11470458" cy="3468181"/>
        </p:xfrm>
        <a:graphic>
          <a:graphicData uri="http://schemas.openxmlformats.org/drawingml/2006/table">
            <a:tbl>
              <a:tblPr/>
              <a:tblGrid>
                <a:gridCol w="6015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2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87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6959">
                  <a:extLst>
                    <a:ext uri="{9D8B030D-6E8A-4147-A177-3AD203B41FA5}">
                      <a16:colId xmlns:a16="http://schemas.microsoft.com/office/drawing/2014/main" val="2564671743"/>
                    </a:ext>
                  </a:extLst>
                </a:gridCol>
              </a:tblGrid>
              <a:tr h="5280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1 111,5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1 097,7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642,4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470,7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470,7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22,6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21,6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530,7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592,3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618,4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447,9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447,9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550,9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477,9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*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4,9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6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относительно уровня 2018 года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принявших участие в решении вопросов развития городской среды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713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благоустроенных территорий общего пользования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111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115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0843" y="-8436"/>
            <a:ext cx="116411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«Формирование современной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городской среды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5073" y="840728"/>
            <a:ext cx="718185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474343"/>
                </a:solidFill>
                <a:latin typeface="+mn-lt"/>
              </a:rPr>
              <a:t>Повышение качества и комфорта городской среды на территории Липецкой области.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2023 год – 0,7 %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33672" y="1981596"/>
            <a:ext cx="672465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Задача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проведения мероприятий по благоустройству территорий муниципальных образований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6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3668" y="6540759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  <a:cs typeface="Arial" charset="0"/>
              </a:rPr>
              <a:t>* - в соответствии с редакцией Федерального Закона о федеральном бюджете на 2023 -2025 годы (в первом чтении)</a:t>
            </a:r>
          </a:p>
        </p:txBody>
      </p:sp>
    </p:spTree>
    <p:extLst>
      <p:ext uri="{BB962C8B-B14F-4D97-AF65-F5344CB8AC3E}">
        <p14:creationId xmlns:p14="http://schemas.microsoft.com/office/powerpoint/2010/main" val="23504350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4319" y="2903520"/>
            <a:ext cx="11741467" cy="38538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887622"/>
            <a:ext cx="429418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уровня и качества жизни сельского населения на основе развития социальной инфраструктуры и инженерного обустройства населенных пунктов, расположенных в сельской местности</a:t>
            </a: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0,5%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1016" y="980589"/>
            <a:ext cx="5874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Удовлетворение потребностей населения, проживающего на сельских территориях, в благоустроенном жилье.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комплексного обустройства населенных пунктов, расположенных на сельских территориях, объектами социальной, инженерной и транспортной инфраструктуры.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занятости сельского населения.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035807"/>
              </p:ext>
            </p:extLst>
          </p:nvPr>
        </p:nvGraphicFramePr>
        <p:xfrm>
          <a:off x="409316" y="2996136"/>
          <a:ext cx="11470740" cy="3621821"/>
        </p:xfrm>
        <a:graphic>
          <a:graphicData uri="http://schemas.openxmlformats.org/drawingml/2006/table">
            <a:tbl>
              <a:tblPr/>
              <a:tblGrid>
                <a:gridCol w="5881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6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4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851,3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1032,3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424,1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170,1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10,0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88,4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11,3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59,6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46,7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683,1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842,0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381,1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160,3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55,2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Уровень занятости сельского населения трудоспособного возраста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газификации домов (квартир) сетевым газом на сельских территориях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3" y="1060283"/>
            <a:ext cx="1843236" cy="18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58931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9097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92137"/>
              </p:ext>
            </p:extLst>
          </p:nvPr>
        </p:nvGraphicFramePr>
        <p:xfrm>
          <a:off x="371999" y="2952937"/>
          <a:ext cx="11445533" cy="3717827"/>
        </p:xfrm>
        <a:graphic>
          <a:graphicData uri="http://schemas.openxmlformats.org/drawingml/2006/table">
            <a:tbl>
              <a:tblPr/>
              <a:tblGrid>
                <a:gridCol w="5578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7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1791">
                  <a:extLst>
                    <a:ext uri="{9D8B030D-6E8A-4147-A177-3AD203B41FA5}">
                      <a16:colId xmlns:a16="http://schemas.microsoft.com/office/drawing/2014/main" val="2843420057"/>
                    </a:ext>
                  </a:extLst>
                </a:gridCol>
              </a:tblGrid>
              <a:tr h="4378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</a:t>
                      </a:r>
                      <a:r>
                        <a:rPr lang="en-US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657,12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34,56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2 797,</a:t>
                      </a:r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</a:t>
                      </a:r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22,15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2 847,15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38,54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12,94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278,68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230,66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202,52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226,40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251,40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065323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2 339,90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2 586,8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2 586,8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3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Гкал/кв.м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1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субъекта Российской Федерации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Снижение потребления энергетических ресурсов в жилищно-коммунальном комплексе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5700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потерь воды при ее передаче в общем объеме переданной воды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553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развитие энергетики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3896" y="881937"/>
            <a:ext cx="483616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Надежное обеспечение области топливно-энергетическими ресурсами, внедрение </a:t>
            </a:r>
            <a:r>
              <a:rPr lang="ru-RU" sz="1400" b="1" dirty="0" err="1">
                <a:solidFill>
                  <a:srgbClr val="534F4F"/>
                </a:solidFill>
                <a:latin typeface="+mn-lt"/>
              </a:rPr>
              <a:t>энерго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- и ресурсосберегающих технологий, повышение энергетической эффективности.</a:t>
            </a:r>
          </a:p>
          <a:p>
            <a:pPr algn="ctr">
              <a:defRPr/>
            </a:pP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0,2%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09" y="1100408"/>
            <a:ext cx="468027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энергосбережения и повышение энергетической эффективности.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возрастающих потребностей экономики и населения области в энергоресурсах.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использования возобновляемых (альтернативных) источников энергии.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0" y="1100407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8796233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8840" y="968530"/>
            <a:ext cx="7894320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– 4,1 %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повышения эффективности использования средств областного бюджета.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Эффективное управление государственным долгом Липецкой области.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равных условий для устойчивого исполнения расходных обязательств муниципальных образований Липецкой области и повышения качества управления муниципальными финансами, в том числе при реализации инициативных проектов.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8151" y="0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213" y="3924300"/>
            <a:ext cx="11839574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185849"/>
              </p:ext>
            </p:extLst>
          </p:nvPr>
        </p:nvGraphicFramePr>
        <p:xfrm>
          <a:off x="352426" y="4085408"/>
          <a:ext cx="11487151" cy="2697881"/>
        </p:xfrm>
        <a:graphic>
          <a:graphicData uri="http://schemas.openxmlformats.org/drawingml/2006/table">
            <a:tbl>
              <a:tblPr/>
              <a:tblGrid>
                <a:gridCol w="5073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6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61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61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42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4 379,0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5 842,8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94545"/>
                          </a:solidFill>
                          <a:effectLst/>
                        </a:rPr>
                        <a:t>6 632,6</a:t>
                      </a:r>
                      <a:endParaRPr lang="ru-RU" sz="1100" b="1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94545"/>
                          </a:solidFill>
                          <a:effectLst/>
                        </a:rPr>
                        <a:t>3 70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effectLst/>
                        </a:rPr>
                        <a:t>7,5</a:t>
                      </a:r>
                      <a:endParaRPr lang="ru-RU" sz="1100" b="1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2 278,2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2 290,2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55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4 379,0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5 842,8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rgbClr val="494545"/>
                          </a:solidFill>
                          <a:effectLst/>
                        </a:rPr>
                        <a:t>6 632,6</a:t>
                      </a:r>
                      <a:endParaRPr lang="ru-RU" sz="1100" b="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rgbClr val="494545"/>
                          </a:solidFill>
                          <a:effectLst/>
                        </a:rPr>
                        <a:t>3 70</a:t>
                      </a:r>
                      <a:r>
                        <a:rPr lang="ru-RU" sz="1400" b="0" baseline="0" dirty="0">
                          <a:solidFill>
                            <a:srgbClr val="494545"/>
                          </a:solidFill>
                          <a:effectLst/>
                        </a:rPr>
                        <a:t>7,5</a:t>
                      </a:r>
                      <a:endParaRPr lang="ru-RU" sz="1100" b="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2 278,2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2 290,2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187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494545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7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37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35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33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32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8882199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630" y="802146"/>
            <a:ext cx="12035572" cy="574807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82187"/>
              </p:ext>
            </p:extLst>
          </p:nvPr>
        </p:nvGraphicFramePr>
        <p:xfrm>
          <a:off x="237491" y="903501"/>
          <a:ext cx="11753849" cy="551519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35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5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3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39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9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40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на 2023</a:t>
                      </a:r>
                      <a:r>
                        <a:rPr lang="ru-RU" sz="1600" b="1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  том  числе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2024 год*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2025 год*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14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федеральный бюджет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областной бюджет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местный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государственные внебюджетные фонды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15 698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7 947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5 463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2 253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18 404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7 129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"Демография"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1 511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805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1 188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"Образование"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846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1 358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 "Производительность труда"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"Культура"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"Здравоохранение"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4 679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1 803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2 178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5 536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2 499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"Жилье и городская среда"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2 122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"Экология"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899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804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55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"Малое и среднее предпринимательство и поддержка индивидуальной предпринимательской инициативы"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1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"Безопасные и качественные автомобильные дороги"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6 364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3 079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3 275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7 116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3 345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111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"Международная кооперация и экспорт"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774" y="0"/>
            <a:ext cx="11706225" cy="888829"/>
          </a:xfrm>
          <a:noFill/>
        </p:spPr>
        <p:txBody>
          <a:bodyPr/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Информация по  национальным  проектам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на 20</a:t>
            </a:r>
            <a:r>
              <a:rPr lang="en-US" sz="3000" b="1" dirty="0">
                <a:solidFill>
                  <a:srgbClr val="494545"/>
                </a:solidFill>
              </a:rPr>
              <a:t>2</a:t>
            </a:r>
            <a:r>
              <a:rPr lang="ru-RU" sz="3000" b="1" dirty="0">
                <a:solidFill>
                  <a:srgbClr val="494545"/>
                </a:solidFill>
              </a:rPr>
              <a:t>3 – 2025  годы</a:t>
            </a:r>
            <a:endParaRPr lang="ru-RU" sz="3000" dirty="0">
              <a:solidFill>
                <a:srgbClr val="4945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9575" y="503391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44058" y="6550223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  <a:cs typeface="Arial" charset="0"/>
              </a:rPr>
              <a:t>* - в соответствии с редакцией Федерального Закона о федеральном бюджете на 2023 -2025 годы (в первом чтении)</a:t>
            </a:r>
          </a:p>
        </p:txBody>
      </p:sp>
    </p:spTree>
    <p:extLst>
      <p:ext uri="{BB962C8B-B14F-4D97-AF65-F5344CB8AC3E}">
        <p14:creationId xmlns:p14="http://schemas.microsoft.com/office/powerpoint/2010/main" val="10474116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773" y="5248026"/>
            <a:ext cx="3731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74343"/>
                </a:solidFill>
                <a:latin typeface="+mn-lt"/>
              </a:rPr>
              <a:t>Информация о субсидиях, предоставляемых субъектам малого и среднего предпринимательства в 2022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и стимулирование субъектов малого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 и среднего предпринимательства</a:t>
            </a:r>
            <a:endParaRPr lang="ru-RU" sz="28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062" y="1191521"/>
            <a:ext cx="5755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>
                <a:solidFill>
                  <a:srgbClr val="474343"/>
                </a:solidFill>
                <a:latin typeface="+mn-lt"/>
              </a:rPr>
              <a:t>В рамках реализации национального проекта «Малое и среднее предпринимательство и поддержка индивидуальной предпринимательской инициативы» в Липецкой области создан центр «Мой Бизнес». Основными целями деятельности центра  являются: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увеличение доли предприятий малого и среднего бизнеса в Липецкой области;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вовлечение в международную и экспортную деятельность;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повышение информированности о существующих мерах поддержки;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снижение рисков на старте начинающих предпринимателей.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63839" y="5618967"/>
            <a:ext cx="269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Официальный сайт </a:t>
            </a:r>
          </a:p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центра «Мой Бизнес»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5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351" y="1802167"/>
            <a:ext cx="55742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Грант "Легкий старт"</a:t>
            </a:r>
            <a:br>
              <a:rPr lang="ru-RU" dirty="0"/>
            </a:br>
            <a:r>
              <a:rPr lang="ru-RU" dirty="0"/>
              <a:t>На открытие бизнеса</a:t>
            </a:r>
          </a:p>
          <a:p>
            <a:endParaRPr lang="ru-RU" dirty="0"/>
          </a:p>
          <a:p>
            <a:r>
              <a:rPr lang="ru-RU" dirty="0"/>
              <a:t>Получатели услуги:</a:t>
            </a:r>
          </a:p>
          <a:p>
            <a:r>
              <a:rPr lang="ru-RU" dirty="0"/>
              <a:t>Физические лица, старше 18 лет, не осуществлявшие предпринимательскую деятельность в качестве индивидуальных предпринимателей или юридических лиц в течение последних 3 (трех) лет</a:t>
            </a:r>
          </a:p>
          <a:p>
            <a:endParaRPr lang="ru-RU" dirty="0"/>
          </a:p>
          <a:p>
            <a:r>
              <a:rPr lang="ru-RU" dirty="0"/>
              <a:t>Размер гранта:</a:t>
            </a:r>
          </a:p>
          <a:p>
            <a:r>
              <a:rPr lang="ru-RU" dirty="0"/>
              <a:t>не более 600 тыс. руб.</a:t>
            </a:r>
          </a:p>
          <a:p>
            <a:r>
              <a:rPr lang="ru-RU" dirty="0"/>
              <a:t> </a:t>
            </a:r>
          </a:p>
        </p:txBody>
      </p:sp>
      <p:pic>
        <p:nvPicPr>
          <p:cNvPr id="1026" name="Picture 2" descr="C:\2019\2021\logo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9" y="968082"/>
            <a:ext cx="4931719" cy="8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294146"/>
            <a:ext cx="1142948" cy="11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59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(в </a:t>
              </a:r>
              <a:r>
                <a:rPr lang="ru-RU" sz="1600" dirty="0" err="1">
                  <a:solidFill>
                    <a:srgbClr val="494545"/>
                  </a:solidFill>
                  <a:latin typeface="Calibri"/>
                </a:rPr>
                <a:t>т.ч</a:t>
              </a:r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Calibri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- поступающие в бюджет денежные средства, за исключением средств, являющихся источниками финансирования дефицита бюджета.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3308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C891B2-356D-48D1-B954-9DD278A90743}"/>
              </a:ext>
            </a:extLst>
          </p:cNvPr>
          <p:cNvSpPr txBox="1"/>
          <p:nvPr/>
        </p:nvSpPr>
        <p:spPr>
          <a:xfrm>
            <a:off x="1713454" y="374058"/>
            <a:ext cx="9986739" cy="54168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329990">
              <a:lnSpc>
                <a:spcPct val="85000"/>
              </a:lnSpc>
              <a:defRPr/>
            </a:pPr>
            <a:r>
              <a:rPr lang="ru-RU" sz="3200" b="1" dirty="0">
                <a:solidFill>
                  <a:srgbClr val="534F4F"/>
                </a:solidFill>
                <a:ea typeface="Roboto Black" panose="02000000000000000000" pitchFamily="2" charset="0"/>
              </a:rPr>
              <a:t>Грант «Инвестиционный» - до 10 млн. рублей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C7386-09BA-41C8-BFA2-8E829E56499C}"/>
              </a:ext>
            </a:extLst>
          </p:cNvPr>
          <p:cNvSpPr txBox="1"/>
          <p:nvPr/>
        </p:nvSpPr>
        <p:spPr>
          <a:xfrm>
            <a:off x="672297" y="1879392"/>
            <a:ext cx="1637735" cy="5539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КОМУ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052FAE-228E-46E8-8B14-9113891A6F8F}"/>
              </a:ext>
            </a:extLst>
          </p:cNvPr>
          <p:cNvSpPr txBox="1"/>
          <p:nvPr/>
        </p:nvSpPr>
        <p:spPr>
          <a:xfrm>
            <a:off x="2565753" y="1634955"/>
            <a:ext cx="9393125" cy="1231102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>
                <a:solidFill>
                  <a:srgbClr val="534F4F"/>
                </a:solidFill>
              </a:rPr>
              <a:t>Субъектам МСП, зарегистрированным и осуществляющим деятельность в Липецкой области, на реализацию значимых для региона проектов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E69E34-094A-451A-8610-91A0D6F9B3ED}"/>
              </a:ext>
            </a:extLst>
          </p:cNvPr>
          <p:cNvSpPr txBox="1"/>
          <p:nvPr/>
        </p:nvSpPr>
        <p:spPr>
          <a:xfrm>
            <a:off x="111902" y="3886748"/>
            <a:ext cx="2586528" cy="5539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КАТЕГОРИИ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DE88AE-67C4-43C3-9214-9A7954D8198D}"/>
              </a:ext>
            </a:extLst>
          </p:cNvPr>
          <p:cNvSpPr txBox="1"/>
          <p:nvPr/>
        </p:nvSpPr>
        <p:spPr>
          <a:xfrm>
            <a:off x="2698430" y="3048937"/>
            <a:ext cx="9488020" cy="3447093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b="1" dirty="0">
                <a:solidFill>
                  <a:srgbClr val="534F4F"/>
                </a:solidFill>
              </a:rPr>
              <a:t>Проекты в приоритетных отраслях:</a:t>
            </a:r>
          </a:p>
          <a:p>
            <a:pPr marL="342900" indent="-342900">
              <a:buFontTx/>
              <a:buChar char="-"/>
            </a:pPr>
            <a:r>
              <a:rPr lang="ru-RU" sz="2400" i="1" dirty="0">
                <a:solidFill>
                  <a:srgbClr val="534F4F"/>
                </a:solidFill>
              </a:rPr>
              <a:t>инновационной деятельности;</a:t>
            </a:r>
          </a:p>
          <a:p>
            <a:pPr marL="342900" indent="-342900">
              <a:buFontTx/>
              <a:buChar char="-"/>
            </a:pPr>
            <a:endParaRPr lang="ru-RU" sz="2400" i="1" dirty="0">
              <a:solidFill>
                <a:srgbClr val="534F4F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i="1" dirty="0">
                <a:solidFill>
                  <a:srgbClr val="534F4F"/>
                </a:solidFill>
              </a:rPr>
              <a:t>обрабатывающих производств (за исключением производства подакцизных товаров);</a:t>
            </a:r>
          </a:p>
          <a:p>
            <a:pPr marL="342900" indent="-342900">
              <a:buFontTx/>
              <a:buChar char="-"/>
            </a:pPr>
            <a:endParaRPr lang="ru-RU" sz="2400" i="1" dirty="0">
              <a:solidFill>
                <a:srgbClr val="534F4F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i="1" dirty="0">
                <a:solidFill>
                  <a:srgbClr val="534F4F"/>
                </a:solidFill>
              </a:rPr>
              <a:t>социальной сферы;</a:t>
            </a:r>
          </a:p>
          <a:p>
            <a:pPr marL="342900" indent="-342900">
              <a:buFontTx/>
              <a:buChar char="-"/>
            </a:pPr>
            <a:endParaRPr lang="ru-RU" sz="2400" i="1" dirty="0">
              <a:solidFill>
                <a:srgbClr val="534F4F"/>
              </a:solidFill>
            </a:endParaRPr>
          </a:p>
          <a:p>
            <a:r>
              <a:rPr lang="ru-RU" sz="2400" i="1" dirty="0">
                <a:solidFill>
                  <a:srgbClr val="534F4F"/>
                </a:solidFill>
              </a:rPr>
              <a:t> - информационных технологий.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C2ED233-4F03-450D-B356-21D698C12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2" y="4871629"/>
            <a:ext cx="1706738" cy="1706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4240359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(1)</a:t>
            </a: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от трудовой деятельности в регионе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в 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25612492"/>
              </p:ext>
            </p:extLst>
          </p:nvPr>
        </p:nvGraphicFramePr>
        <p:xfrm>
          <a:off x="1246907" y="2334864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>
            <p:extLst>
              <p:ext uri="{D42A27DB-BD31-4B8C-83A1-F6EECF244321}">
                <p14:modId xmlns:p14="http://schemas.microsoft.com/office/powerpoint/2010/main" val="936584873"/>
              </p:ext>
            </p:extLst>
          </p:nvPr>
        </p:nvGraphicFramePr>
        <p:xfrm>
          <a:off x="1214700" y="4753369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719512" y="1132068"/>
            <a:ext cx="2347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1 сентября 2022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136427" y="1129656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409132" y="111617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541846" y="1100627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76247" y="137423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5601672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7779491" y="125904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908890" y="241932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603614" y="212051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8825933" y="195623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908889" y="4862670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525250" y="466001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825933" y="4548618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21539683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 учителей*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3942946787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2275364344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32223" y="22934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431551" y="21241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4097622" y="489035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383749" y="468251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2361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587474" y="1161214"/>
            <a:ext cx="2317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сентября 2022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97622" y="113611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33109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574074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01785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12194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(2)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8E191-807F-49A6-BD3D-D9A0840AD27C}"/>
              </a:ext>
            </a:extLst>
          </p:cNvPr>
          <p:cNvSpPr txBox="1"/>
          <p:nvPr/>
        </p:nvSpPr>
        <p:spPr>
          <a:xfrm>
            <a:off x="229990" y="3929968"/>
            <a:ext cx="6422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n-lt"/>
              </a:rPr>
              <a:t>* при оценке не учитываются федеральные выплаты, установленные за классное руководство </a:t>
            </a:r>
          </a:p>
        </p:txBody>
      </p:sp>
    </p:spTree>
    <p:extLst>
      <p:ext uri="{BB962C8B-B14F-4D97-AF65-F5344CB8AC3E}">
        <p14:creationId xmlns:p14="http://schemas.microsoft.com/office/powerpoint/2010/main" val="28242072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2976002985"/>
              </p:ext>
            </p:extLst>
          </p:nvPr>
        </p:nvGraphicFramePr>
        <p:xfrm>
          <a:off x="1199055" y="168495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798458977"/>
              </p:ext>
            </p:extLst>
          </p:nvPr>
        </p:nvGraphicFramePr>
        <p:xfrm>
          <a:off x="1196891" y="5295847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42382" y="17544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+ 8,5%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222216" y="159184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+ 7,1%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4" y="141592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+ 6,5%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902044" y="533909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+ 8,5%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315790" y="51375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+ 7,1%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3" y="496824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+ 6,5%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6356" y="985034"/>
            <a:ext cx="2317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сентября 2022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03088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22216" y="96881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330233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5" y="1071799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124092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69194" y="1071800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>
            <p:extLst>
              <p:ext uri="{D42A27DB-BD31-4B8C-83A1-F6EECF244321}">
                <p14:modId xmlns:p14="http://schemas.microsoft.com/office/powerpoint/2010/main" val="3728795381"/>
              </p:ext>
            </p:extLst>
          </p:nvPr>
        </p:nvGraphicFramePr>
        <p:xfrm>
          <a:off x="1277030" y="3509685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3942382" y="349390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+ 8,5%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14536" y="332462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+ 7,1%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870816" y="318323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+ 6,5%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38890713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3799366281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3311533767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3938767" y="23309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219441" y="209967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091166" y="490283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222440" y="46878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6428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3951" y="1144884"/>
            <a:ext cx="2317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сентября 2022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04689" y="1162100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64134" y="1134054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624874" y="113405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4949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492994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74804" y="149184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16964966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15" y="39951"/>
            <a:ext cx="10330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7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заработной платы работников бюджетной сферы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1493" y="881576"/>
            <a:ext cx="11829014" cy="1480655"/>
            <a:chOff x="177579" y="1507342"/>
            <a:chExt cx="11726713" cy="948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7579" y="1507342"/>
              <a:ext cx="11726713" cy="948428"/>
              <a:chOff x="189060" y="1371601"/>
              <a:chExt cx="11726713" cy="948428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8" y="1371601"/>
                <a:ext cx="11039475" cy="948428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189060" y="1583928"/>
                <a:ext cx="4212187" cy="573421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47092" y="1776284"/>
              <a:ext cx="1610700" cy="37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МРОТ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052724" y="1707118"/>
              <a:ext cx="2108392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16 242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371753" y="1592394"/>
              <a:ext cx="2043453" cy="80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с 1 июня </a:t>
              </a:r>
            </a:p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2022 года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15 279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ятиугольник 14">
            <a:extLst>
              <a:ext uri="{FF2B5EF4-FFF2-40B4-BE49-F238E27FC236}">
                <a16:creationId xmlns:a16="http://schemas.microsoft.com/office/drawing/2014/main" id="{BB1324E6-4FC0-45F7-9F82-DC250C2A3627}"/>
              </a:ext>
            </a:extLst>
          </p:cNvPr>
          <p:cNvSpPr/>
          <p:nvPr/>
        </p:nvSpPr>
        <p:spPr>
          <a:xfrm>
            <a:off x="6166267" y="1420148"/>
            <a:ext cx="3066112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081F09-A807-4CA7-9B84-45CE551F7746}"/>
              </a:ext>
            </a:extLst>
          </p:cNvPr>
          <p:cNvSpPr/>
          <p:nvPr/>
        </p:nvSpPr>
        <p:spPr>
          <a:xfrm>
            <a:off x="6440725" y="1478371"/>
            <a:ext cx="255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6,3%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9916012-CA8D-4FC2-A8D6-D8F727394C6F}"/>
              </a:ext>
            </a:extLst>
          </p:cNvPr>
          <p:cNvGrpSpPr/>
          <p:nvPr/>
        </p:nvGrpSpPr>
        <p:grpSpPr>
          <a:xfrm>
            <a:off x="652879" y="2559983"/>
            <a:ext cx="11497967" cy="1527601"/>
            <a:chOff x="377773" y="1507340"/>
            <a:chExt cx="11569653" cy="2519096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BC0EDEE-C0AD-40A1-945F-41CF1489BF70}"/>
                </a:ext>
              </a:extLst>
            </p:cNvPr>
            <p:cNvGrpSpPr/>
            <p:nvPr/>
          </p:nvGrpSpPr>
          <p:grpSpPr>
            <a:xfrm>
              <a:off x="377773" y="1507340"/>
              <a:ext cx="11569653" cy="2519096"/>
              <a:chOff x="389254" y="1371599"/>
              <a:chExt cx="11569653" cy="2519096"/>
            </a:xfrm>
          </p:grpSpPr>
          <p:sp>
            <p:nvSpPr>
              <p:cNvPr id="28" name="Пятиугольник 9">
                <a:extLst>
                  <a:ext uri="{FF2B5EF4-FFF2-40B4-BE49-F238E27FC236}">
                    <a16:creationId xmlns:a16="http://schemas.microsoft.com/office/drawing/2014/main" id="{81923AE5-97AC-49F4-87D6-A51C4D92CC1A}"/>
                  </a:ext>
                </a:extLst>
              </p:cNvPr>
              <p:cNvSpPr/>
              <p:nvPr/>
            </p:nvSpPr>
            <p:spPr>
              <a:xfrm>
                <a:off x="919432" y="1371599"/>
                <a:ext cx="11039475" cy="2519096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ятиугольник 14">
                <a:extLst>
                  <a:ext uri="{FF2B5EF4-FFF2-40B4-BE49-F238E27FC236}">
                    <a16:creationId xmlns:a16="http://schemas.microsoft.com/office/drawing/2014/main" id="{AA663E64-9D80-4060-864A-6FC263211222}"/>
                  </a:ext>
                </a:extLst>
              </p:cNvPr>
              <p:cNvSpPr/>
              <p:nvPr/>
            </p:nvSpPr>
            <p:spPr>
              <a:xfrm>
                <a:off x="389254" y="1679446"/>
                <a:ext cx="3919653" cy="2000188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2AAC69A-3E5B-4431-8BC6-816F1EDBFD88}"/>
                </a:ext>
              </a:extLst>
            </p:cNvPr>
            <p:cNvSpPr/>
            <p:nvPr/>
          </p:nvSpPr>
          <p:spPr>
            <a:xfrm>
              <a:off x="377773" y="1599901"/>
              <a:ext cx="3632221" cy="1674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Прочие категории работников, не попадающие под действие Указов Президента РФ   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EA7F67-2730-4159-8824-145D5DA082FE}"/>
                </a:ext>
              </a:extLst>
            </p:cNvPr>
            <p:cNvSpPr/>
            <p:nvPr/>
          </p:nvSpPr>
          <p:spPr>
            <a:xfrm>
              <a:off x="9052176" y="2288759"/>
              <a:ext cx="2108392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96918EB-5BED-42B4-B0A7-CF4C424F35F2}"/>
                </a:ext>
              </a:extLst>
            </p:cNvPr>
            <p:cNvSpPr/>
            <p:nvPr/>
          </p:nvSpPr>
          <p:spPr>
            <a:xfrm>
              <a:off x="4287682" y="2292491"/>
              <a:ext cx="2043453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2022 год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740B510-FD48-450C-AB2E-AD0D65875822}"/>
              </a:ext>
            </a:extLst>
          </p:cNvPr>
          <p:cNvSpPr txBox="1"/>
          <p:nvPr/>
        </p:nvSpPr>
        <p:spPr>
          <a:xfrm>
            <a:off x="6106867" y="4496018"/>
            <a:ext cx="5903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Всего на повышение оплаты труда работникам бюджетной сферы, в том числе компенсационных и стимулирующих выплат предусмотрено </a:t>
            </a: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2,8 млрд. руб.</a:t>
            </a:r>
          </a:p>
        </p:txBody>
      </p:sp>
      <p:sp>
        <p:nvSpPr>
          <p:cNvPr id="30" name="Пятиугольник 14">
            <a:extLst>
              <a:ext uri="{FF2B5EF4-FFF2-40B4-BE49-F238E27FC236}">
                <a16:creationId xmlns:a16="http://schemas.microsoft.com/office/drawing/2014/main" id="{FC5EE0D5-BAF1-4331-8329-D3408470504D}"/>
              </a:ext>
            </a:extLst>
          </p:cNvPr>
          <p:cNvSpPr/>
          <p:nvPr/>
        </p:nvSpPr>
        <p:spPr>
          <a:xfrm>
            <a:off x="6596325" y="3031209"/>
            <a:ext cx="2733675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5619B2-A674-48F2-9791-76ABF9A190BC}"/>
              </a:ext>
            </a:extLst>
          </p:cNvPr>
          <p:cNvSpPr/>
          <p:nvPr/>
        </p:nvSpPr>
        <p:spPr>
          <a:xfrm>
            <a:off x="6485105" y="2923890"/>
            <a:ext cx="2573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5,5%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1 октября 2023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723C8-E156-452C-B80D-82CB829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35" y="4254037"/>
            <a:ext cx="5576860" cy="2484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8373284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831330"/>
              </p:ext>
            </p:extLst>
          </p:nvPr>
        </p:nvGraphicFramePr>
        <p:xfrm>
          <a:off x="209391" y="3603533"/>
          <a:ext cx="11810331" cy="3023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846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(экстренный</a:t>
                      </a:r>
                      <a:r>
                        <a:rPr lang="ru-RU" sz="12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0" u="none" strike="noStrike" kern="1200" dirty="0"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2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50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Универсальное пособие гражданам, имеющим детей, и беременным женщинам </a:t>
                      </a:r>
                      <a:r>
                        <a:rPr lang="ru-RU" sz="1200" b="0" i="1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(с 1 января 2023 года)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Ежемесячное пособие на ребенка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11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(приобретение бытовой техники)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178564"/>
            <a:ext cx="11761709" cy="1227245"/>
            <a:chOff x="-1" y="3081938"/>
            <a:chExt cx="12190595" cy="85973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876299" y="3540179"/>
              <a:ext cx="4649858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6943058" y="3540179"/>
              <a:ext cx="497271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Правительства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2023 год (прогноз)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11 931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13 005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10 665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12 364 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с 1 июня 2022 года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в расчете на душу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11 553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трудоспособного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12 593 руб.                 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пенсионеров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10 109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детей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11 719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76638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8 970,3</a:t>
            </a: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4" y="5906365"/>
            <a:ext cx="12143142" cy="88852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6" y="4489458"/>
            <a:ext cx="12143144" cy="1339975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-9" y="3175651"/>
            <a:ext cx="12143143" cy="125519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-6" y="1916645"/>
            <a:ext cx="12143144" cy="1200438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43140" cy="84680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990925"/>
            <a:ext cx="68454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универсального пособия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гражданам, имеющим детей, и </a:t>
            </a: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беременным женщинам;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50523" y="1989892"/>
            <a:ext cx="695766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семью,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50521" y="3175122"/>
            <a:ext cx="711571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  школьного возраста 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детей-сирот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Отдых и оздоровление детей, находящихся в трудной жизненной ситуации, детей из многодетных и малообеспеченных семей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0522" y="5906365"/>
            <a:ext cx="6665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Долечивание граждан, нуждающихся в реабилитации после стационарного лечения в санаторно-курортных учреждениях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50521" y="4489458"/>
            <a:ext cx="677475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</a:t>
            </a:r>
            <a:r>
              <a:rPr lang="ru-RU" sz="120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коммунальных услуг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Региональные доплаты к пенсиям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20174" y="-24738"/>
            <a:ext cx="8105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171" y="1112639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3 479,9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21162" y="218943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586,3 </a:t>
            </a:r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21169" y="3414461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1 003,2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21164" y="4801094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2 929,1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21166" y="599187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>
                <a:solidFill>
                  <a:srgbClr val="394659"/>
                </a:solidFill>
              </a:rPr>
              <a:t>971,8</a:t>
            </a:r>
            <a:endParaRPr lang="ru-RU" sz="2200" b="1" dirty="0">
              <a:solidFill>
                <a:srgbClr val="394659"/>
              </a:solidFill>
            </a:endParaRP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1105500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6" y="2127591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20" y="3232636"/>
            <a:ext cx="3067051" cy="103439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8" y="4489458"/>
            <a:ext cx="3067051" cy="133997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991875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705125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133350" y="4967685"/>
            <a:ext cx="10663434" cy="1774247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6714" y="4839145"/>
            <a:ext cx="10622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340,2 млн. руб. в 2023 году,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341,8 млн.руб. в 2024 году, 341,8 млн. руб. в 2025 году: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679247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4" y="4739955"/>
            <a:ext cx="2053701" cy="2166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441" y="628766"/>
            <a:ext cx="2159559" cy="21595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84627"/>
            <a:ext cx="2271696" cy="2219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10" y="2929258"/>
            <a:ext cx="9747389" cy="1890392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714" y="848362"/>
            <a:ext cx="101045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детьми:</a:t>
            </a:r>
            <a:endParaRPr lang="ru-RU" sz="1400" b="1" i="1" dirty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выплата ежемесячных пособий гражданам, имеющим детей  (по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199,7 млн.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ежегодно);</a:t>
            </a:r>
          </a:p>
          <a:p>
            <a:pPr algn="just">
              <a:lnSpc>
                <a:spcPct val="90000"/>
              </a:lnSpc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базовый размер ежемесячного пособия составляет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302 до 692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из многодетных семей –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456 до 825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одиноких матерей –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610 до 958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детей-инвалидов –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1166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семьям на ребенка (детей) от полутора до трех лет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1000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8410" y="2785383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Улучшение демографической ситуации: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лицам из числа детей-сирот и детей, оставшихся без попечения родителей, в связи с рождением ребенка (детей)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–в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270,0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1200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136,5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78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3 479,9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1913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586,3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3" y="1011285"/>
            <a:ext cx="9233642" cy="2928667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поддержку приемных и опекунских семей</a:t>
            </a:r>
          </a:p>
          <a:p>
            <a:r>
              <a:rPr lang="ru-RU" b="1" u="sng" dirty="0">
                <a:solidFill>
                  <a:srgbClr val="534F4F"/>
                </a:solidFill>
              </a:rPr>
              <a:t>398,4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  <a:r>
              <a:rPr lang="ru-RU" sz="1600" b="1" dirty="0">
                <a:solidFill>
                  <a:srgbClr val="534F4F"/>
                </a:solidFill>
              </a:rPr>
              <a:t>, в том числе: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при устройстве  в семью детей старше 7 лет и детей-инвалидов</a:t>
            </a:r>
          </a:p>
          <a:p>
            <a:pPr marL="266700"/>
            <a:r>
              <a:rPr lang="ru-RU" sz="1600" b="1" u="sng" dirty="0">
                <a:solidFill>
                  <a:srgbClr val="534F4F"/>
                </a:solidFill>
              </a:rPr>
              <a:t>10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содержание ребенка в приемных и опекунских семьях (расходы личные нужды, на проезд, коммунальные услуги, бытовые услуги, приобретение предметов личной гигиены, мебели, мягкого инвентаря и др.) – </a:t>
            </a:r>
            <a:r>
              <a:rPr lang="ru-RU" sz="1600" b="1" u="sng" dirty="0">
                <a:solidFill>
                  <a:srgbClr val="534F4F"/>
                </a:solidFill>
              </a:rPr>
              <a:t>322,1 млн. руб. </a:t>
            </a:r>
          </a:p>
          <a:p>
            <a:r>
              <a:rPr lang="ru-RU" sz="1600" i="1" dirty="0">
                <a:solidFill>
                  <a:schemeClr val="tx1"/>
                </a:solidFill>
              </a:rPr>
              <a:t>С 1 января 2023 года размер выплат составит от 11 424 руб. до 13 104 руб. </a:t>
            </a:r>
            <a:r>
              <a:rPr lang="ru-RU" sz="1400" i="1" dirty="0">
                <a:solidFill>
                  <a:schemeClr val="tx1"/>
                </a:solidFill>
              </a:rPr>
              <a:t>(в зависимости от возраста ребенка и места проживания)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вознаграждение приемному родителю  - </a:t>
            </a:r>
            <a:r>
              <a:rPr lang="ru-RU" sz="1600" b="1" u="sng" dirty="0">
                <a:solidFill>
                  <a:schemeClr val="tx1"/>
                </a:solidFill>
              </a:rPr>
              <a:t>66,3 млн. руб.</a:t>
            </a:r>
          </a:p>
          <a:p>
            <a:r>
              <a:rPr lang="ru-RU" sz="1600" i="1" dirty="0">
                <a:solidFill>
                  <a:schemeClr val="tx1"/>
                </a:solidFill>
              </a:rPr>
              <a:t>С 1 января 2023 года размер выплат составит от 5 940 руб. до 27 565 руб.</a:t>
            </a:r>
            <a:r>
              <a:rPr lang="ru-RU" sz="1600" b="1" i="1" dirty="0">
                <a:solidFill>
                  <a:schemeClr val="tx1"/>
                </a:solidFill>
              </a:rPr>
              <a:t> </a:t>
            </a:r>
            <a:r>
              <a:rPr lang="ru-RU" sz="1400" i="1" dirty="0">
                <a:solidFill>
                  <a:schemeClr val="tx1"/>
                </a:solidFill>
              </a:rPr>
              <a:t>(</a:t>
            </a:r>
            <a:r>
              <a:rPr lang="ru-RU" sz="1400" i="1" dirty="0">
                <a:solidFill>
                  <a:srgbClr val="534F4F"/>
                </a:solidFill>
              </a:rPr>
              <a:t>в зависимости от количества приемных детей)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364420" y="3958770"/>
            <a:ext cx="9540197" cy="2833916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>
                <a:solidFill>
                  <a:srgbClr val="534F4F"/>
                </a:solidFill>
              </a:rPr>
              <a:t>187,9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</a:t>
            </a:r>
            <a:r>
              <a:rPr lang="ru-RU" sz="1600" b="1" u="sng" dirty="0">
                <a:solidFill>
                  <a:srgbClr val="534F4F"/>
                </a:solidFill>
              </a:rPr>
              <a:t>28,5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социальная поддержка детей-сирот и детей, оставшихся без попечения родителей (расходы личные нужды, на проезд, коммунальные услуги, бытовые услуги, приобретение предметов личной гигиены,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учебной литературы и письменных принадлежностей, м</a:t>
            </a:r>
            <a:r>
              <a:rPr lang="ru-RU" sz="1600" dirty="0">
                <a:solidFill>
                  <a:srgbClr val="534F4F"/>
                </a:solidFill>
              </a:rPr>
              <a:t>ебели, мягкого инвентаря и др.)  </a:t>
            </a:r>
            <a:r>
              <a:rPr lang="ru-RU" sz="1600" b="1" u="sng" dirty="0">
                <a:solidFill>
                  <a:srgbClr val="534F4F"/>
                </a:solidFill>
              </a:rPr>
              <a:t>107,4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детям-сиротам на ремонт жилья </a:t>
            </a:r>
            <a:r>
              <a:rPr lang="ru-RU" sz="1600" b="1" u="sng" dirty="0">
                <a:solidFill>
                  <a:srgbClr val="534F4F"/>
                </a:solidFill>
              </a:rPr>
              <a:t>2,1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  <a:latin typeface="+mj-lt"/>
              </a:rPr>
              <a:t>ежемесячная денежная компенсация расходов по договору найма (поднайма) жилого помещения детям-сиротам </a:t>
            </a:r>
            <a:r>
              <a:rPr lang="ru-RU" sz="1600" b="1" u="sng" dirty="0">
                <a:solidFill>
                  <a:srgbClr val="534F4F"/>
                </a:solidFill>
                <a:latin typeface="+mj-lt"/>
              </a:rPr>
              <a:t>49,9 млн. руб</a:t>
            </a:r>
            <a:r>
              <a:rPr lang="ru-RU" sz="1600" b="1" u="sng" dirty="0">
                <a:solidFill>
                  <a:srgbClr val="394659"/>
                </a:solidFill>
                <a:latin typeface="+mj-lt"/>
              </a:rPr>
              <a:t>. </a:t>
            </a:r>
            <a:r>
              <a:rPr lang="ru-RU" sz="1600" i="1" dirty="0">
                <a:solidFill>
                  <a:srgbClr val="394659"/>
                </a:solidFill>
                <a:latin typeface="+mj-lt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201094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Виды налогов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6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Местные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Федеральные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Региональные</a:t>
                </a: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иные 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субъектов Российской Федерации (регулируются законами субъектов Российской Федерации)</a:t>
            </a: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транспортный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муниципальных образований (регулируются нормативными актами представительных органов муниципальных образований)</a:t>
            </a: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земельный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физических лиц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93838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1 003,2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211301" y="818523"/>
            <a:ext cx="8426331" cy="5934974"/>
            <a:chOff x="3417737" y="836762"/>
            <a:chExt cx="8426331" cy="5934974"/>
          </a:xfrm>
        </p:grpSpPr>
        <p:graphicFrame>
          <p:nvGraphicFramePr>
            <p:cNvPr id="2" name="Схема 1"/>
            <p:cNvGraphicFramePr/>
            <p:nvPr>
              <p:extLst>
                <p:ext uri="{D42A27DB-BD31-4B8C-83A1-F6EECF244321}">
                  <p14:modId xmlns:p14="http://schemas.microsoft.com/office/powerpoint/2010/main" val="1344056987"/>
                </p:ext>
              </p:extLst>
            </p:nvPr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547735" y="1263346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640,0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80541" y="2773761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95,4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82257" y="4274204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27,2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474343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4009" y="5679188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240,6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44" y="5419782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7" y="938500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254748" y="2550943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0" y="3457253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6583502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2 929,1</a:t>
            </a: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4" y="3930829"/>
            <a:ext cx="12143141" cy="705265"/>
            <a:chOff x="48854" y="3643559"/>
            <a:chExt cx="12143142" cy="705265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643561"/>
              <a:ext cx="12143142" cy="705263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942226" y="3700726"/>
              <a:ext cx="787408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350 тыс. руб.) или ежемесячного (в размере величины прожиточного минимума, установленной на дату заключения социального контракта) социального пособия.</a:t>
              </a: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2228099" y="3643559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309,9</a:t>
              </a:r>
              <a:r>
                <a:rPr lang="ru-RU" sz="2200" b="1" dirty="0">
                  <a:solidFill>
                    <a:srgbClr val="394659"/>
                  </a:solidFill>
                </a:rPr>
                <a:t>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0" y="4756877"/>
            <a:ext cx="12143137" cy="1098510"/>
            <a:chOff x="-6" y="4489458"/>
            <a:chExt cx="12143137" cy="1098510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8"/>
              <a:ext cx="12143137" cy="1089530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498439"/>
              <a:ext cx="8429994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слухопротезирование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сезонный проезд отдельных категорий граждан на дачные и садовые участки,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иное социальное обеспечение.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1 048,4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4" y="5932457"/>
            <a:ext cx="12143141" cy="788433"/>
            <a:chOff x="-4" y="5932457"/>
            <a:chExt cx="12143141" cy="788433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893370" y="6129959"/>
              <a:ext cx="7674743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инвалиды, члены семьи лиц, принимающих участие в специальной военной операции)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2179240" y="5932457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236,3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863331"/>
            <a:ext cx="12143143" cy="1930879"/>
            <a:chOff x="0" y="1620444"/>
            <a:chExt cx="12143143" cy="1930879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637882"/>
              <a:ext cx="12143143" cy="191344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00208" y="1620444"/>
              <a:ext cx="8785950" cy="192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89 087 ветеранам труда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             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проезд на железнодорожном и автомобильном транспорте муниципального и межмуниципального сообщения с           оплатой 50% стоимости проезда;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2023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570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785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900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785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86080" y="22223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1 334,5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2230509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1" y="5943686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604" y="4807483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81142" y="386686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23066630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212080" y="1176577"/>
            <a:ext cx="7917476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ветераны, инвалиды,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труженики тыла, члены семьи лиц,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принимающих участие в специальной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военной операции и др.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801665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236,3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86,8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 dirty="0">
                <a:solidFill>
                  <a:srgbClr val="474343"/>
                </a:solidFill>
              </a:rPr>
              <a:t>(7 542 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 dirty="0">
                <a:solidFill>
                  <a:srgbClr val="474343"/>
                </a:solidFill>
              </a:rPr>
              <a:t>(61 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82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27,2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7478610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98903625"/>
              </p:ext>
            </p:extLst>
          </p:nvPr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7860982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1 327,7</a:t>
            </a: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2023 – 2025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48855" y="4311662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19540" y="4334591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64,4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64,4 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106,4 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73979" y="4423913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«Ипотечное жилищное кредитование»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8857" y="1771048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19540" y="179427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229,8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203,4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218,1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3981" y="1883294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«О государственной поддержке в обеспечении жильем молодых семей»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48856" y="5575856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19541" y="5598780"/>
            <a:ext cx="45340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5,7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1,6 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3980" y="5688102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«Создание условий для обеспечения доступным и комфортным жильем сельского населения»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48857" y="3049914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19540" y="3073136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133,0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193,0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108,0 млн. руб.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73981" y="3162160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«Свой Дом»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</a:t>
            </a: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будет обеспечено 2300 семей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41" y="1783946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36" y="3026255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51" y="555079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08" y="4324267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28503511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502818"/>
            <a:ext cx="11839576" cy="42504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552898"/>
              </p:ext>
            </p:extLst>
          </p:nvPr>
        </p:nvGraphicFramePr>
        <p:xfrm>
          <a:off x="418439" y="2597382"/>
          <a:ext cx="11355120" cy="4061276"/>
        </p:xfrm>
        <a:graphic>
          <a:graphicData uri="http://schemas.openxmlformats.org/drawingml/2006/table">
            <a:tbl>
              <a:tblPr/>
              <a:tblGrid>
                <a:gridCol w="378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0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«О государственной поддержке в обеспечении  жильем молодых семей» 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Подпрограммы «Свой Дом», «Ипотечное жилищное кредитование»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семьям, изъявившим желание получить социальную выплату взамен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«Свой Дом»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«Создание условий для обеспечения доступным и комфортным жильем сельского населения»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населения Липецкой области качественным жильем, социальной инфраструктурой и услугами ЖКХ»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42435396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287" y="15460"/>
            <a:ext cx="9978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0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Меры социальной поддержки молодых педагогов и специалистов лесного хозяйства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573321" y="130087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(учителя, учителя-логопеды, учителя-дефектологи, педагоги-психологи) впервые трудоустроившимся в общеобразовательные организации, дошкольные образовательные организации в год окончания организации высшего или профессионального образования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120 000 руб.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37,2 млн. руб.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289011" y="3981443"/>
            <a:ext cx="6589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выплата молодым специалистам лесного хозяйства,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2023-2025 гг. по 360,0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957" y="1033975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27" y="2740855"/>
            <a:ext cx="4106824" cy="45370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2142357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971,8</a:t>
            </a:r>
          </a:p>
          <a:p>
            <a:pPr marL="0" lvl="1" indent="807402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4720" y="4938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0"/>
            <a:ext cx="12143143" cy="1198880"/>
            <a:chOff x="-13044" y="1340177"/>
            <a:chExt cx="12143143" cy="1255806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1255806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307682" y="1395654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sz="20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45556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915,0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40" y="2515829"/>
            <a:ext cx="12031460" cy="1208207"/>
            <a:chOff x="36738" y="665081"/>
            <a:chExt cx="12143143" cy="1584179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245779" y="750037"/>
              <a:ext cx="77250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85671" y="100074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22,3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12080" y="3833287"/>
            <a:ext cx="11918019" cy="1200329"/>
            <a:chOff x="150179" y="187187"/>
            <a:chExt cx="12143143" cy="1609408"/>
          </a:xfrm>
        </p:grpSpPr>
        <p:sp>
          <p:nvSpPr>
            <p:cNvPr id="35" name="Пятиугольник 34"/>
            <p:cNvSpPr/>
            <p:nvPr/>
          </p:nvSpPr>
          <p:spPr>
            <a:xfrm>
              <a:off x="150179" y="212416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359220" y="187187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Организация долечивания работающих граждан</a:t>
              </a:r>
            </a:p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 санаторно-курортных учреждениях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нуждающихся в реабилитации непосредственно после стационарного лечения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31100" y="545606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22,0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8" y="1341759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566" y="2519606"/>
            <a:ext cx="1204430" cy="120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668" y="3833287"/>
            <a:ext cx="1142388" cy="11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87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224372" y="5140960"/>
            <a:ext cx="11905727" cy="119888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2066" y="5300086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12,5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121" y="5195635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>
                <a:solidFill>
                  <a:srgbClr val="534F4F"/>
                </a:solidFill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275767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5655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 2023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62606862"/>
              </p:ext>
            </p:extLst>
          </p:nvPr>
        </p:nvGraphicFramePr>
        <p:xfrm>
          <a:off x="0" y="1019582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23 646,50 рублей </a:t>
            </a:r>
          </a:p>
          <a:p>
            <a:pPr algn="ctr"/>
            <a:r>
              <a:rPr lang="ru-RU" sz="2600" b="1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18971728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и 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210814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67475" y="15227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Расходы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032" y="1276531"/>
            <a:ext cx="53126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06.10.1999г. № 184-ФЗ «Об общих принципах организации законодательных (представительных) и исполнительных органов государственной власти субъектов РФ», от 06.10.2003г. № 131-ФЗ «Об общих принципах организации местного самоуправления в Российской Федерации», 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25595" y="3629106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6,7 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25595" y="4705980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150 тыс. руб. в каждом учебном году</a:t>
            </a:r>
            <a:r>
              <a:rPr lang="ru-RU" sz="16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25594" y="5787263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5 тыс. руб. ежемесячно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поддержки медицинских работников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110776" y="994990"/>
            <a:ext cx="1220257" cy="1218382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373129" y="995680"/>
            <a:ext cx="1220257" cy="1218382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692957" y="995680"/>
            <a:ext cx="1220257" cy="1218382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595" y="1699234"/>
            <a:ext cx="4341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89060"/>
              </p:ext>
            </p:extLst>
          </p:nvPr>
        </p:nvGraphicFramePr>
        <p:xfrm>
          <a:off x="4509438" y="2299398"/>
          <a:ext cx="6974682" cy="90497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4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70,9</a:t>
                      </a: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70,9</a:t>
                      </a: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70,9</a:t>
                      </a: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27" y="5425267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8" y="3249435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4" y="4105940"/>
            <a:ext cx="1655249" cy="165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998528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6" y="3269686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>
                <a:solidFill>
                  <a:srgbClr val="534F4F"/>
                </a:solidFill>
              </a:rPr>
              <a:t>50 тыс. руб. и 100  тыс. руб.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7" y="5608940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на приобретение и строительство жилья  -  </a:t>
            </a:r>
            <a:r>
              <a:rPr lang="ru-RU" sz="1400" b="1" dirty="0">
                <a:solidFill>
                  <a:srgbClr val="534F4F"/>
                </a:solidFill>
              </a:rPr>
              <a:t>60%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0" y="613556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rgbClr val="534F4F"/>
                </a:solidFill>
              </a:rPr>
              <a:t>Единовременная социальная выплаты врачам государственных медицинских организаций области, впервые трудоустроившимся на территории области по дефицитным специальностям – </a:t>
            </a:r>
            <a:r>
              <a:rPr lang="ru-RU" sz="1400" b="1" dirty="0">
                <a:solidFill>
                  <a:srgbClr val="534F4F"/>
                </a:solidFill>
              </a:rPr>
              <a:t>1,5 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440" y="220189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744976"/>
              </p:ext>
            </p:extLst>
          </p:nvPr>
        </p:nvGraphicFramePr>
        <p:xfrm>
          <a:off x="4528869" y="2044187"/>
          <a:ext cx="6955251" cy="883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18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8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36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120,4</a:t>
                      </a: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120,4</a:t>
                      </a: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120,9</a:t>
                      </a: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6" y="3982585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Единовременные 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 (на условиях софинансирования с федеральным бюджетом) </a:t>
            </a:r>
          </a:p>
          <a:p>
            <a:pPr marL="92075" lvl="0" algn="just"/>
            <a:r>
              <a:rPr lang="ru-RU" sz="1400" b="1" dirty="0">
                <a:solidFill>
                  <a:srgbClr val="534F4F"/>
                </a:solidFill>
              </a:rPr>
              <a:t>врачам  -  от  1 млн. руб. до 1,5 млн.; фельдшерам, а также акушеркам и медицинским сестрам –  от  0,5 млн. руб. до 0,75 млн. руб.</a:t>
            </a:r>
          </a:p>
        </p:txBody>
      </p:sp>
      <p:grpSp>
        <p:nvGrpSpPr>
          <p:cNvPr id="2" name="Группа 24"/>
          <p:cNvGrpSpPr/>
          <p:nvPr/>
        </p:nvGrpSpPr>
        <p:grpSpPr>
          <a:xfrm>
            <a:off x="5124298" y="749056"/>
            <a:ext cx="1220257" cy="1218382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</a:p>
          </p:txBody>
        </p:sp>
      </p:grpSp>
      <p:grpSp>
        <p:nvGrpSpPr>
          <p:cNvPr id="3" name="Группа 28"/>
          <p:cNvGrpSpPr/>
          <p:nvPr/>
        </p:nvGrpSpPr>
        <p:grpSpPr>
          <a:xfrm>
            <a:off x="7386651" y="749746"/>
            <a:ext cx="1220257" cy="1218382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grpSp>
        <p:nvGrpSpPr>
          <p:cNvPr id="5" name="Группа 35"/>
          <p:cNvGrpSpPr/>
          <p:nvPr/>
        </p:nvGrpSpPr>
        <p:grpSpPr>
          <a:xfrm>
            <a:off x="9706479" y="749746"/>
            <a:ext cx="1220257" cy="1218382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6" y="4956858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>
                <a:solidFill>
                  <a:srgbClr val="534F4F"/>
                </a:solidFill>
              </a:rPr>
              <a:t>10-15 тыс. руб.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10" y="876380"/>
            <a:ext cx="1516132" cy="13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5" y="866824"/>
            <a:ext cx="1516132" cy="1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поддержки медицинских работников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22462325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ятиугольник 37"/>
          <p:cNvSpPr/>
          <p:nvPr/>
        </p:nvSpPr>
        <p:spPr>
          <a:xfrm>
            <a:off x="416432" y="3139484"/>
            <a:ext cx="11617117" cy="89351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738038" y="4838232"/>
            <a:ext cx="11453962" cy="150658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94900" y="1234407"/>
            <a:ext cx="11862115" cy="1187152"/>
          </a:xfrm>
          <a:prstGeom prst="homePlate">
            <a:avLst>
              <a:gd name="adj" fmla="val 1301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78045" y="1217178"/>
            <a:ext cx="831217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ctr"/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11 ФАП: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Захаровка),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Петровка и п. Первомайский),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(п. Тимирязевский), Елецкий (с. Ольховец и с. Малая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Задонский (с. Нижнее Казачье),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Краснинский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Бредихино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Лев-Толстовский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Домачи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Липецкий (с. Большая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Кульминка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Новоуглянка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);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2 ОВОП: 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Талицкий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Чалмык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и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Ярлуково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ru-RU" sz="1200" i="1" dirty="0">
              <a:solidFill>
                <a:srgbClr val="534F4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05088" y="1602812"/>
            <a:ext cx="2265773" cy="40191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2023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85306" y="4143790"/>
            <a:ext cx="11755713" cy="582404"/>
            <a:chOff x="282848" y="3088705"/>
            <a:chExt cx="12143143" cy="618008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282848" y="3119959"/>
              <a:ext cx="12143143" cy="55078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851271" y="3138443"/>
              <a:ext cx="9315894" cy="568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поликлиники в </a:t>
              </a:r>
              <a:r>
                <a:rPr lang="ru-RU" sz="1600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мкр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"Елецкий" </a:t>
              </a:r>
              <a:r>
                <a:rPr lang="ru-RU" sz="1600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г.Липецк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на 600 пос./смену для взрослых и 200 пос./смену для детей</a:t>
              </a: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465232" y="3088705"/>
              <a:ext cx="2330887" cy="43395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2024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8019" y="2486472"/>
            <a:ext cx="11862115" cy="545832"/>
            <a:chOff x="48857" y="5094837"/>
            <a:chExt cx="12143143" cy="606208"/>
          </a:xfrm>
        </p:grpSpPr>
        <p:sp>
          <p:nvSpPr>
            <p:cNvPr id="97" name="Пятиугольник 96"/>
            <p:cNvSpPr/>
            <p:nvPr/>
          </p:nvSpPr>
          <p:spPr>
            <a:xfrm>
              <a:off x="48857" y="5094837"/>
              <a:ext cx="12143143" cy="60620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825690" y="5191903"/>
              <a:ext cx="9216916" cy="313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стационарно-поликлинического корпуса ГУЗ «Добровская РБ»</a:t>
              </a:r>
            </a:p>
          </p:txBody>
        </p:sp>
        <p:sp>
          <p:nvSpPr>
            <p:cNvPr id="99" name="Скругленный прямоугольник 98"/>
            <p:cNvSpPr/>
            <p:nvPr/>
          </p:nvSpPr>
          <p:spPr>
            <a:xfrm>
              <a:off x="375668" y="5119737"/>
              <a:ext cx="2313779" cy="45826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3498" y="36002"/>
            <a:ext cx="10380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здравоохранения в 2023 - 2025 годы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747" y="197715"/>
            <a:ext cx="1344173" cy="125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441324" y="3352461"/>
            <a:ext cx="2286229" cy="430887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2024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61871" y="5263598"/>
            <a:ext cx="2286230" cy="40862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2025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35022" y="3247164"/>
            <a:ext cx="9305997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11 ФАП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Казаково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(п. совхоза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Песковатский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Данковский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Малинки),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Богородицкое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Братовщина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Елецкий (с. Волчье), Задонский (д. Поповка), Лев-Толстовский (с. Знаменское), Липецкий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Крутогорье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Студеные Хутора),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Медовка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ru-RU" sz="1400" i="1" dirty="0">
              <a:solidFill>
                <a:srgbClr val="534F4F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35022" y="4899026"/>
            <a:ext cx="9312711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ctr"/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19 ФАП: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Нижнее Чесночное),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Коробовка и п.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Волгоэлектросетьстрой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Чечеры и с. Путятино),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село Большая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Елецкий (д. Екатериновка, с. Большие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Извалы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Архангельское), Задонский (п. Освобождение, с. Черниговка и ж/д станция Дон), Лебедянский (с. Михайловка и с. Большие Избищи), Липецкий (с. Крутые Хутора),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Становлянский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(д.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Бродки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 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Злобино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Тербунский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Тульское),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Красное);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4 ОВОП: 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Большой Самовец и 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Двуречки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Липецкий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Сенцово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и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Завальное)</a:t>
            </a:r>
          </a:p>
        </p:txBody>
      </p:sp>
    </p:spTree>
    <p:extLst>
      <p:ext uri="{BB962C8B-B14F-4D97-AF65-F5344CB8AC3E}">
        <p14:creationId xmlns:p14="http://schemas.microsoft.com/office/powerpoint/2010/main" val="5092504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84463" y="131698"/>
            <a:ext cx="11607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физкультуры и спорта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2023 - 2025 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93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-1" y="1497758"/>
            <a:ext cx="11348722" cy="1070356"/>
            <a:chOff x="42752" y="6178360"/>
            <a:chExt cx="11568114" cy="612719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42752" y="6178360"/>
              <a:ext cx="11568114" cy="61271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97263" lvl="1" indent="93663"/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Строительство ледового дворца в с. </a:t>
              </a:r>
              <a:r>
                <a:rPr lang="ru-RU" sz="2000" b="1" dirty="0" err="1">
                  <a:solidFill>
                    <a:srgbClr val="494545"/>
                  </a:solidFill>
                  <a:cs typeface="Arial" pitchFamily="34" charset="0"/>
                </a:rPr>
                <a:t>Хрущевка</a:t>
              </a:r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 </a:t>
              </a:r>
            </a:p>
            <a:p>
              <a:pPr marL="3497263" lvl="1" indent="93663"/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Липецкого района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0600" y="6232440"/>
              <a:ext cx="2970982" cy="50455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-1" y="2972634"/>
            <a:ext cx="11348722" cy="1044756"/>
            <a:chOff x="0" y="4637759"/>
            <a:chExt cx="12167573" cy="71960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0" y="4637759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800100"/>
              <a:r>
                <a:rPr lang="ru-RU" sz="2000" b="1" dirty="0">
                  <a:solidFill>
                    <a:srgbClr val="494545"/>
                  </a:solidFill>
                </a:rPr>
                <a:t>Физкультурно-оздоровительный комплекс в городе Ельце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39927" y="4723211"/>
              <a:ext cx="3098293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  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98" y="605048"/>
            <a:ext cx="2039259" cy="203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7B42A38-E901-4F28-B9BD-4FE1C3E43449}"/>
              </a:ext>
            </a:extLst>
          </p:cNvPr>
          <p:cNvGrpSpPr/>
          <p:nvPr/>
        </p:nvGrpSpPr>
        <p:grpSpPr>
          <a:xfrm>
            <a:off x="0" y="4421910"/>
            <a:ext cx="11348722" cy="1044756"/>
            <a:chOff x="0" y="4637759"/>
            <a:chExt cx="12167573" cy="719607"/>
          </a:xfrm>
        </p:grpSpPr>
        <p:sp>
          <p:nvSpPr>
            <p:cNvPr id="18" name="Пятиугольник 14">
              <a:extLst>
                <a:ext uri="{FF2B5EF4-FFF2-40B4-BE49-F238E27FC236}">
                  <a16:creationId xmlns:a16="http://schemas.microsoft.com/office/drawing/2014/main" id="{A38EFDDF-0371-4D91-B397-42002F95DC73}"/>
                </a:ext>
              </a:extLst>
            </p:cNvPr>
            <p:cNvSpPr/>
            <p:nvPr/>
          </p:nvSpPr>
          <p:spPr>
            <a:xfrm>
              <a:off x="0" y="4637759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800100"/>
              <a:r>
                <a:rPr lang="ru-RU" sz="2000" b="1" dirty="0">
                  <a:solidFill>
                    <a:srgbClr val="494545"/>
                  </a:solidFill>
                </a:rPr>
                <a:t>Строительство крытой ледовой площадки «Золотая шайба» в пос. Лев-Толстой</a:t>
              </a:r>
            </a:p>
          </p:txBody>
        </p:sp>
        <p:sp>
          <p:nvSpPr>
            <p:cNvPr id="20" name="Скругленный прямоугольник 15">
              <a:extLst>
                <a:ext uri="{FF2B5EF4-FFF2-40B4-BE49-F238E27FC236}">
                  <a16:creationId xmlns:a16="http://schemas.microsoft.com/office/drawing/2014/main" id="{96E98493-92FB-4E09-B751-1893FE38593C}"/>
                </a:ext>
              </a:extLst>
            </p:cNvPr>
            <p:cNvSpPr/>
            <p:nvPr/>
          </p:nvSpPr>
          <p:spPr>
            <a:xfrm>
              <a:off x="339927" y="4723211"/>
              <a:ext cx="3098293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2024 год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9619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7329" y="210500"/>
            <a:ext cx="11654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(реконструкция)объектов культуры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2023 - 2025 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94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43352" y="2299452"/>
            <a:ext cx="11846012" cy="1176225"/>
            <a:chOff x="330005" y="-1360833"/>
            <a:chExt cx="12167573" cy="880361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330005" y="-1360833"/>
              <a:ext cx="12167573" cy="880361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     Реконструкция городского дворца молодежи</a:t>
              </a:r>
            </a:p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     Октябрь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503409" y="-1205666"/>
              <a:ext cx="3236685" cy="5700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pic>
        <p:nvPicPr>
          <p:cNvPr id="1028" name="Picture 4" descr="Современные люди занимаются различными культурными мероприятиями Premium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466" y="885480"/>
            <a:ext cx="2616898" cy="1743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0099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799" y="-13794"/>
            <a:ext cx="1150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образования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2023 - 2025 годы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8181" y="1651791"/>
            <a:ext cx="12073687" cy="539675"/>
            <a:chOff x="-61082" y="2618775"/>
            <a:chExt cx="12167573" cy="640161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-61082" y="2619913"/>
              <a:ext cx="12167573" cy="63902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>
                  <a:solidFill>
                    <a:srgbClr val="474343"/>
                  </a:solidFill>
                </a:rPr>
                <a:t>Детский сад на 350 мест 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14853" y="2618775"/>
              <a:ext cx="2073786" cy="63024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-62489" y="3535143"/>
            <a:ext cx="12073685" cy="527941"/>
            <a:chOff x="-12214" y="4823891"/>
            <a:chExt cx="12167571" cy="881854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-12214" y="4823891"/>
              <a:ext cx="12167571" cy="881854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 lvl="0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Школа на 1 500 </a:t>
              </a:r>
              <a:r>
                <a:rPr lang="ru-RU" sz="1600" b="1" dirty="0">
                  <a:solidFill>
                    <a:srgbClr val="474343"/>
                  </a:solidFill>
                </a:rPr>
                <a:t>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  <a:endParaRPr lang="ru-RU" sz="16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174247" y="4823893"/>
              <a:ext cx="2052731" cy="87329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-18181" y="1178237"/>
            <a:ext cx="12073685" cy="356567"/>
            <a:chOff x="12220" y="4935373"/>
            <a:chExt cx="12167571" cy="459440"/>
          </a:xfrm>
        </p:grpSpPr>
        <p:sp>
          <p:nvSpPr>
            <p:cNvPr id="17" name="Пятиугольник 16"/>
            <p:cNvSpPr/>
            <p:nvPr/>
          </p:nvSpPr>
          <p:spPr>
            <a:xfrm>
              <a:off x="12220" y="4935373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5575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Детский сад на 224 места в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мкр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-н "Университетский" в городе Липецке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23109" y="4945260"/>
              <a:ext cx="2052731" cy="44955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-44307" y="3065601"/>
            <a:ext cx="12037322" cy="318871"/>
            <a:chOff x="36650" y="4365883"/>
            <a:chExt cx="12167573" cy="629198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36650" y="4365883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474343"/>
                  </a:solidFill>
                </a:rPr>
                <a:t>Школа на 1224 места в г. Лебедянь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-44307" y="2339374"/>
            <a:ext cx="12073685" cy="542116"/>
            <a:chOff x="-94755" y="4992146"/>
            <a:chExt cx="12167571" cy="463082"/>
          </a:xfrm>
        </p:grpSpPr>
        <p:sp>
          <p:nvSpPr>
            <p:cNvPr id="39" name="Пятиугольник 38"/>
            <p:cNvSpPr/>
            <p:nvPr/>
          </p:nvSpPr>
          <p:spPr>
            <a:xfrm>
              <a:off x="-94755" y="4992146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Детский сад на 200 мест в рамках комплексного развития территории микрорайона "Северо-Восточный" городского поселения г. Усмань Липецкой области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81179" y="4996419"/>
              <a:ext cx="2073786" cy="45880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-62489" y="4225297"/>
            <a:ext cx="12037322" cy="318871"/>
            <a:chOff x="10241" y="4363160"/>
            <a:chExt cx="12167573" cy="629198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10241" y="4363160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3988"/>
              <a:r>
                <a:rPr lang="ru-RU" sz="1600" b="1" dirty="0">
                  <a:solidFill>
                    <a:srgbClr val="534F4F"/>
                  </a:solidFill>
                </a:rPr>
                <a:t>Детский сад на 220 мест в с. Становое </a:t>
              </a: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2025 год</a:t>
              </a:r>
            </a:p>
          </p:txBody>
        </p:sp>
      </p:grpSp>
      <p:pic>
        <p:nvPicPr>
          <p:cNvPr id="2" name="Picture 2" descr="https://static.tildacdn.com/tild3733-6139-4334-b035-656538386633/9388a728bf50ec53730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597" y="4641322"/>
            <a:ext cx="2884692" cy="19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8821159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1047750"/>
            <a:ext cx="11863387" cy="550247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2214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2023-2025 годы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98023"/>
              </p:ext>
            </p:extLst>
          </p:nvPr>
        </p:nvGraphicFramePr>
        <p:xfrm>
          <a:off x="358267" y="1184076"/>
          <a:ext cx="11486600" cy="5373473"/>
        </p:xfrm>
        <a:graphic>
          <a:graphicData uri="http://schemas.openxmlformats.org/drawingml/2006/table">
            <a:tbl>
              <a:tblPr/>
              <a:tblGrid>
                <a:gridCol w="792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0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11 890,96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13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025,08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7 735,62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6 872,65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7 249,08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5 970,75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1 330,00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360</a:t>
                      </a: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1 390,00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3 313,44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4 041,13*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0,00*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11 890,96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13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025,08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7 735,62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5 078,10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8 138,52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3 718,06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1 243,09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1 856,30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1 391,57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990,13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2 018,90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936,42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7026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962,07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222,67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</a:t>
                      </a:r>
                      <a:r>
                        <a:rPr lang="ru-RU" sz="1400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фотовидеофиксации</a:t>
                      </a: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нарушений ПДД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144,00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315,12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216,00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122,82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122,82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122,82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Приобретение дорожно-строительной техники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741457" y="56529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31541" y="6550223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  <a:cs typeface="Arial" charset="0"/>
              </a:rPr>
              <a:t>* - в соответствии с редакцией Федерального Закона о федеральном бюджете на 2023 -2025 годы (в первом чтении)</a:t>
            </a:r>
          </a:p>
        </p:txBody>
      </p:sp>
    </p:spTree>
    <p:extLst>
      <p:ext uri="{BB962C8B-B14F-4D97-AF65-F5344CB8AC3E}">
        <p14:creationId xmlns:p14="http://schemas.microsoft.com/office/powerpoint/2010/main" val="20391564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720" y="76200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бюджета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2023 год и на плановый период 2024 и 2025 годов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883962"/>
              </p:ext>
            </p:extLst>
          </p:nvPr>
        </p:nvGraphicFramePr>
        <p:xfrm>
          <a:off x="92598" y="2444930"/>
          <a:ext cx="11344458" cy="390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863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8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ВСЕГО, в том числе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22 229,2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6 136,8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4 120,5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6919519" y="1074788"/>
            <a:ext cx="1382686" cy="1387410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7351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</a:p>
          </p:txBody>
        </p:sp>
      </p:grpSp>
      <p:grpSp>
        <p:nvGrpSpPr>
          <p:cNvPr id="6" name="Группа 28"/>
          <p:cNvGrpSpPr/>
          <p:nvPr/>
        </p:nvGrpSpPr>
        <p:grpSpPr>
          <a:xfrm>
            <a:off x="8464931" y="1066155"/>
            <a:ext cx="1382686" cy="1387410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67350" y="2519607"/>
              <a:ext cx="856087" cy="4828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grpSp>
        <p:nvGrpSpPr>
          <p:cNvPr id="7" name="Группа 35"/>
          <p:cNvGrpSpPr/>
          <p:nvPr/>
        </p:nvGrpSpPr>
        <p:grpSpPr>
          <a:xfrm>
            <a:off x="9985026" y="1057518"/>
            <a:ext cx="1382686" cy="1387410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67642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75448"/>
              </p:ext>
            </p:extLst>
          </p:nvPr>
        </p:nvGraphicFramePr>
        <p:xfrm>
          <a:off x="115746" y="2845044"/>
          <a:ext cx="11336810" cy="39113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852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26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Кредиты кредитных организаций и государственные ценные бумаги: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-200,0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4 850,0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4 750,0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83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размещение государственных ценных бумаг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2 500,0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3 000,0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93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погашение  государственных ценных бумаг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</a:t>
                      </a:r>
                      <a:r>
                        <a:rPr lang="ru-RU" sz="1800" b="0" i="0" u="none" strike="noStrike" baseline="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300,0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</a:t>
                      </a:r>
                      <a:r>
                        <a:rPr lang="ru-RU" sz="1800" b="0" i="0" u="none" strike="noStrike" baseline="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450,0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-1 450,0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88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1 100,0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3 800,0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4 300,0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36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погашение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-1 100,0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8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Бюджетные кредиты из  федерального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1 070,4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1 043,6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-1 010,2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19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5 924,8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800" b="0" i="0" u="none" strike="noStrike" kern="1200" baseline="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448,5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668,7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8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-4 854,4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-404,9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-1 678,9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55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Исполнение государственных гарантий  субъектов  РФ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37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Остатки средств на счете бюджета на начало года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21 068,9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" y="1366503"/>
            <a:ext cx="449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534F4F"/>
                </a:solidFill>
                <a:latin typeface="+mn-lt"/>
              </a:rPr>
              <a:t>Источники финансирования дефицита областного бюджета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889325" y="688190"/>
            <a:ext cx="106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534F4F"/>
                </a:solidFill>
                <a:latin typeface="+mn-lt"/>
              </a:rPr>
              <a:t>тыс. руб.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28757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2023 год и на плановый период 2024-2025 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98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661302"/>
              </p:ext>
            </p:extLst>
          </p:nvPr>
        </p:nvGraphicFramePr>
        <p:xfrm>
          <a:off x="0" y="3005988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8661315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3710284"/>
              </p:ext>
            </p:extLst>
          </p:nvPr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930860656"/>
      </p:ext>
    </p:extLst>
  </p:cSld>
  <p:clrMapOvr>
    <a:masterClrMapping/>
  </p:clrMapOvr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23380</TotalTime>
  <Words>13046</Words>
  <Application>Microsoft Office PowerPoint</Application>
  <PresentationFormat>Широкоэкранный</PresentationFormat>
  <Paragraphs>3228</Paragraphs>
  <Slides>101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101</vt:i4>
      </vt:variant>
    </vt:vector>
  </HeadingPairs>
  <TitlesOfParts>
    <vt:vector size="110" baseType="lpstr">
      <vt:lpstr>Cambria Math</vt:lpstr>
      <vt:lpstr>Arial</vt:lpstr>
      <vt:lpstr>Gotham Pro</vt:lpstr>
      <vt:lpstr>Times New Roman</vt:lpstr>
      <vt:lpstr>Calibri</vt:lpstr>
      <vt:lpstr>Wingdings</vt:lpstr>
      <vt:lpstr>Wingdings 2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2023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по  национальным  проектам на 2023 – 2025 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2023 год и на плановый период 2024-2025 годов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u1596</cp:lastModifiedBy>
  <cp:revision>1782</cp:revision>
  <cp:lastPrinted>2022-11-18T05:53:07Z</cp:lastPrinted>
  <dcterms:created xsi:type="dcterms:W3CDTF">2018-01-21T18:20:29Z</dcterms:created>
  <dcterms:modified xsi:type="dcterms:W3CDTF">2023-11-08T08:32:57Z</dcterms:modified>
</cp:coreProperties>
</file>