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104"/>
  </p:notesMasterIdLst>
  <p:handoutMasterIdLst>
    <p:handoutMasterId r:id="rId105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290" r:id="rId9"/>
    <p:sldId id="1289" r:id="rId10"/>
    <p:sldId id="757" r:id="rId11"/>
    <p:sldId id="1291" r:id="rId12"/>
    <p:sldId id="1292" r:id="rId13"/>
    <p:sldId id="1365" r:id="rId14"/>
    <p:sldId id="1366" r:id="rId15"/>
    <p:sldId id="1367" r:id="rId16"/>
    <p:sldId id="1368" r:id="rId17"/>
    <p:sldId id="1316" r:id="rId18"/>
    <p:sldId id="1317" r:id="rId19"/>
    <p:sldId id="903" r:id="rId20"/>
    <p:sldId id="1129" r:id="rId21"/>
    <p:sldId id="768" r:id="rId22"/>
    <p:sldId id="1141" r:id="rId23"/>
    <p:sldId id="1142" r:id="rId24"/>
    <p:sldId id="1143" r:id="rId25"/>
    <p:sldId id="1144" r:id="rId26"/>
    <p:sldId id="1293" r:id="rId27"/>
    <p:sldId id="1294" r:id="rId28"/>
    <p:sldId id="1295" r:id="rId29"/>
    <p:sldId id="1383" r:id="rId30"/>
    <p:sldId id="1384" r:id="rId31"/>
    <p:sldId id="1061" r:id="rId32"/>
    <p:sldId id="1385" r:id="rId33"/>
    <p:sldId id="1390" r:id="rId34"/>
    <p:sldId id="1386" r:id="rId35"/>
    <p:sldId id="1391" r:id="rId36"/>
    <p:sldId id="1387" r:id="rId37"/>
    <p:sldId id="1392" r:id="rId38"/>
    <p:sldId id="1388" r:id="rId39"/>
    <p:sldId id="1389" r:id="rId40"/>
    <p:sldId id="1393" r:id="rId41"/>
    <p:sldId id="1009" r:id="rId42"/>
    <p:sldId id="950" r:id="rId43"/>
    <p:sldId id="1417" r:id="rId44"/>
    <p:sldId id="1404" r:id="rId45"/>
    <p:sldId id="1405" r:id="rId46"/>
    <p:sldId id="1409" r:id="rId47"/>
    <p:sldId id="1434" r:id="rId48"/>
    <p:sldId id="1407" r:id="rId49"/>
    <p:sldId id="1408" r:id="rId50"/>
    <p:sldId id="1418" r:id="rId51"/>
    <p:sldId id="1419" r:id="rId52"/>
    <p:sldId id="1402" r:id="rId53"/>
    <p:sldId id="1403" r:id="rId54"/>
    <p:sldId id="1420" r:id="rId55"/>
    <p:sldId id="1428" r:id="rId56"/>
    <p:sldId id="1429" r:id="rId57"/>
    <p:sldId id="1395" r:id="rId58"/>
    <p:sldId id="1396" r:id="rId59"/>
    <p:sldId id="1397" r:id="rId60"/>
    <p:sldId id="1370" r:id="rId61"/>
    <p:sldId id="1382" r:id="rId62"/>
    <p:sldId id="1394" r:id="rId63"/>
    <p:sldId id="1373" r:id="rId64"/>
    <p:sldId id="1374" r:id="rId65"/>
    <p:sldId id="1369" r:id="rId66"/>
    <p:sldId id="1398" r:id="rId67"/>
    <p:sldId id="1371" r:id="rId68"/>
    <p:sldId id="976" r:id="rId69"/>
    <p:sldId id="1375" r:id="rId70"/>
    <p:sldId id="1320" r:id="rId71"/>
    <p:sldId id="1321" r:id="rId72"/>
    <p:sldId id="1411" r:id="rId73"/>
    <p:sldId id="1412" r:id="rId74"/>
    <p:sldId id="1413" r:id="rId75"/>
    <p:sldId id="1414" r:id="rId76"/>
    <p:sldId id="1415" r:id="rId77"/>
    <p:sldId id="1435" r:id="rId78"/>
    <p:sldId id="1436" r:id="rId79"/>
    <p:sldId id="1430" r:id="rId80"/>
    <p:sldId id="1439" r:id="rId81"/>
    <p:sldId id="1437" r:id="rId82"/>
    <p:sldId id="1425" r:id="rId83"/>
    <p:sldId id="1426" r:id="rId84"/>
    <p:sldId id="1427" r:id="rId85"/>
    <p:sldId id="1376" r:id="rId86"/>
    <p:sldId id="1377" r:id="rId87"/>
    <p:sldId id="1438" r:id="rId88"/>
    <p:sldId id="1307" r:id="rId89"/>
    <p:sldId id="1406" r:id="rId90"/>
    <p:sldId id="1309" r:id="rId91"/>
    <p:sldId id="1310" r:id="rId92"/>
    <p:sldId id="1311" r:id="rId93"/>
    <p:sldId id="1378" r:id="rId94"/>
    <p:sldId id="1379" r:id="rId95"/>
    <p:sldId id="1380" r:id="rId96"/>
    <p:sldId id="1381" r:id="rId97"/>
    <p:sldId id="1372" r:id="rId98"/>
    <p:sldId id="1322" r:id="rId99"/>
    <p:sldId id="1323" r:id="rId100"/>
    <p:sldId id="1324" r:id="rId101"/>
    <p:sldId id="1325" r:id="rId102"/>
    <p:sldId id="781" r:id="rId103"/>
  </p:sldIdLst>
  <p:sldSz cx="12192000" cy="6858000"/>
  <p:notesSz cx="6808788" cy="9940925"/>
  <p:embeddedFontLst>
    <p:embeddedFont>
      <p:font typeface="Wingdings 2" panose="05020102010507070707" pitchFamily="18" charset="2"/>
      <p:regular r:id="rId106"/>
    </p:embeddedFont>
    <p:embeddedFont>
      <p:font typeface="Gotham Pro" panose="02000503040000020004" charset="0"/>
      <p:regular r:id="rId107"/>
      <p:bold r:id="rId108"/>
      <p:italic r:id="rId109"/>
      <p:boldItalic r:id="rId110"/>
    </p:embeddedFont>
    <p:embeddedFont>
      <p:font typeface="Cambria Math" panose="02040503050406030204" pitchFamily="18" charset="0"/>
      <p:regular r:id="rId111"/>
    </p:embeddedFont>
    <p:embeddedFont>
      <p:font typeface="Calibri" panose="020F0502020204030204" pitchFamily="34" charset="0"/>
      <p:regular r:id="rId112"/>
      <p:bold r:id="rId113"/>
      <p:italic r:id="rId114"/>
      <p:boldItalic r:id="rId115"/>
    </p:embeddedFont>
    <p:embeddedFont>
      <p:font typeface="Andalus" panose="02020603050405020304" pitchFamily="18" charset="-78"/>
      <p:regular r:id="rId116"/>
    </p:embeddedFont>
    <p:embeddedFont>
      <p:font typeface="Arial Cyr" panose="020B0604020202020204" pitchFamily="34" charset="0"/>
      <p:regular r:id="rId117"/>
      <p:bold r:id="rId118"/>
      <p:italic r:id="rId119"/>
      <p:boldItalic r:id="rId12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545"/>
    <a:srgbClr val="534F4F"/>
    <a:srgbClr val="6EAA2E"/>
    <a:srgbClr val="EF9715"/>
    <a:srgbClr val="B51BB1"/>
    <a:srgbClr val="005F81"/>
    <a:srgbClr val="394659"/>
    <a:srgbClr val="D0CECE"/>
    <a:srgbClr val="474343"/>
    <a:srgbClr val="F5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5" autoAdjust="0"/>
    <p:restoredTop sz="93141" autoAdjust="0"/>
  </p:normalViewPr>
  <p:slideViewPr>
    <p:cSldViewPr snapToGrid="0">
      <p:cViewPr>
        <p:scale>
          <a:sx n="75" d="100"/>
          <a:sy n="75" d="100"/>
        </p:scale>
        <p:origin x="-1181" y="-1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53"/>
        <p:guide orient="horz" pos="3132"/>
        <p:guide pos="2149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12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7.fntdata"/><Relationship Id="rId16" Type="http://schemas.openxmlformats.org/officeDocument/2006/relationships/slide" Target="slides/slide14.xml"/><Relationship Id="rId107" Type="http://schemas.openxmlformats.org/officeDocument/2006/relationships/font" Target="fonts/font2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8.fntdata"/><Relationship Id="rId118" Type="http://schemas.openxmlformats.org/officeDocument/2006/relationships/font" Target="fonts/font13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font" Target="fonts/font3.fntdata"/><Relationship Id="rId124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9.fntdata"/><Relationship Id="rId119" Type="http://schemas.openxmlformats.org/officeDocument/2006/relationships/font" Target="fonts/font14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4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120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5.fntdata"/><Relationship Id="rId115" Type="http://schemas.openxmlformats.org/officeDocument/2006/relationships/font" Target="fonts/font10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6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&#1085;&#1086;&#1074;&#1099;&#1077;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2;&#1041;&#1058;%20%20&#1052;&#1054;%20%202023-2025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&#1085;&#1086;&#1074;&#1099;&#1077;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&#1085;&#1086;&#1074;&#1099;&#1077;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&#1085;&#1086;&#1074;&#1099;&#1077;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&#1085;&#1086;&#1074;&#1099;&#1077;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&#1085;&#1086;&#1074;&#1099;&#1077;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72;&#1088;&#1072;&#1084;&#1077;&#1090;&#1088;&#1099;%20%20&#1073;&#1102;&#1076;&#1078;&#1077;&#1090;&#1072;%20%202023-2025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2;&#1041;&#1058;%20%20&#1060;&#1041;%20%202023-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ИТОГО!$A$15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2.131099419088028E-2"/>
                  <c:y val="-2.1262311631823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048795352704173E-2"/>
                  <c:y val="-1.417487442121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310882322144318E-2"/>
                  <c:y val="-1.6537353491418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048795352704225E-2"/>
                  <c:y val="-1.6537353491418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5573193029056338E-2"/>
                  <c:y val="-7.087623232581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8469528298762805E-2"/>
                  <c:y val="-2.362479070202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ИТОГО!$C$15:$H$15</c:f>
              <c:numCache>
                <c:formatCode>#,##0.0</c:formatCode>
                <c:ptCount val="6"/>
                <c:pt idx="0">
                  <c:v>619.21656000000007</c:v>
                </c:pt>
                <c:pt idx="1">
                  <c:v>730.62694999999997</c:v>
                </c:pt>
                <c:pt idx="2">
                  <c:v>841.76211000000001</c:v>
                </c:pt>
                <c:pt idx="3">
                  <c:v>900.41526999999996</c:v>
                </c:pt>
                <c:pt idx="4">
                  <c:v>951.23632999999995</c:v>
                </c:pt>
                <c:pt idx="5">
                  <c:v>1006.84901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225856"/>
        <c:axId val="42249024"/>
        <c:axId val="0"/>
      </c:bar3DChart>
      <c:catAx>
        <c:axId val="11922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494545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2249024"/>
        <c:crosses val="autoZero"/>
        <c:auto val="1"/>
        <c:lblAlgn val="ctr"/>
        <c:lblOffset val="100"/>
        <c:noMultiLvlLbl val="0"/>
      </c:catAx>
      <c:valAx>
        <c:axId val="42249024"/>
        <c:scaling>
          <c:orientation val="minMax"/>
          <c:max val="1100"/>
          <c:min val="0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494545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92258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4.6725303569999994</c:v>
                </c:pt>
                <c:pt idx="1">
                  <c:v>5.6927052113899999</c:v>
                </c:pt>
                <c:pt idx="2">
                  <c:v>3.0368914000000005</c:v>
                </c:pt>
                <c:pt idx="3">
                  <c:v>0.85579778331999989</c:v>
                </c:pt>
                <c:pt idx="4">
                  <c:v>0.78912989859999993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4B-4EE9-818B-E4F3FFB71426}"/>
            </c:ext>
          </c:extLst>
        </c:ser>
        <c:ser>
          <c:idx val="3"/>
          <c:order val="1"/>
          <c:tx>
            <c:strRef>
              <c:f>млрд!$A$10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5.6987989308200016</c:v>
                </c:pt>
                <c:pt idx="1">
                  <c:v>12.793012312490001</c:v>
                </c:pt>
                <c:pt idx="2">
                  <c:v>8.0084050508600004</c:v>
                </c:pt>
                <c:pt idx="3">
                  <c:v>6.6665262214100007</c:v>
                </c:pt>
                <c:pt idx="4">
                  <c:v>3.4066263488800006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64B-4EE9-818B-E4F3FFB71426}"/>
            </c:ext>
          </c:extLst>
        </c:ser>
        <c:ser>
          <c:idx val="1"/>
          <c:order val="2"/>
          <c:tx>
            <c:strRef>
              <c:f>млрд!$A$11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12.071568153560001</c:v>
                </c:pt>
                <c:pt idx="1">
                  <c:v>13.409949933449999</c:v>
                </c:pt>
                <c:pt idx="2">
                  <c:v>14.670180247160003</c:v>
                </c:pt>
                <c:pt idx="3">
                  <c:v>14.67712881716</c:v>
                </c:pt>
                <c:pt idx="4">
                  <c:v>14.657010917159999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4B-4EE9-818B-E4F3FFB71426}"/>
            </c:ext>
          </c:extLst>
        </c:ser>
        <c:ser>
          <c:idx val="2"/>
          <c:order val="3"/>
          <c:tx>
            <c:strRef>
              <c:f>млрд!$A$12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2.0171467804300001</c:v>
                </c:pt>
                <c:pt idx="1">
                  <c:v>1.74638186155</c:v>
                </c:pt>
                <c:pt idx="2">
                  <c:v>2.6790013125399996</c:v>
                </c:pt>
                <c:pt idx="3">
                  <c:v>1.3632626759000002</c:v>
                </c:pt>
                <c:pt idx="4">
                  <c:v>1.3235426423899999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4B-4EE9-818B-E4F3FFB71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2403712"/>
        <c:axId val="119542272"/>
        <c:axId val="0"/>
      </c:bar3DChart>
      <c:catAx>
        <c:axId val="132403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19542272"/>
        <c:crosses val="autoZero"/>
        <c:auto val="1"/>
        <c:lblAlgn val="ctr"/>
        <c:lblOffset val="100"/>
        <c:noMultiLvlLbl val="0"/>
      </c:catAx>
      <c:valAx>
        <c:axId val="11954227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324037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5.2309661383218485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слайд'!$A$21</c:f>
              <c:strCache>
                <c:ptCount val="1"/>
                <c:pt idx="0">
                  <c:v>Социально-значимые расходы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diamond"/>
            <c:size val="11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7.197190262258249E-2"/>
                  <c:y val="-0.15931157329586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9401477528918704E-2"/>
                  <c:y val="-0.159311573295867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281700374654637E-2"/>
                  <c:y val="-2.789834165433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слайд'!$G$21:$I$21</c:f>
              <c:numCache>
                <c:formatCode>#,##0.00</c:formatCode>
                <c:ptCount val="3"/>
                <c:pt idx="0">
                  <c:v>60.553846896640131</c:v>
                </c:pt>
                <c:pt idx="1">
                  <c:v>58.726844786451991</c:v>
                </c:pt>
                <c:pt idx="2">
                  <c:v>62.007025107095316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82F-4A0B-81AB-6F81C8769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6880"/>
        <c:axId val="119543424"/>
      </c:lineChart>
      <c:catAx>
        <c:axId val="13458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9543424"/>
        <c:crosses val="autoZero"/>
        <c:auto val="1"/>
        <c:lblAlgn val="ctr"/>
        <c:lblOffset val="100"/>
        <c:noMultiLvlLbl val="0"/>
      </c:catAx>
      <c:valAx>
        <c:axId val="119543424"/>
        <c:scaling>
          <c:orientation val="minMax"/>
          <c:max val="63"/>
          <c:min val="57.5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one"/>
        <c:crossAx val="134586880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0.19209981706148768"/>
          <c:w val="0.86235870516185475"/>
          <c:h val="0.412744731041364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слайд'!$A$22</c:f>
              <c:strCache>
                <c:ptCount val="1"/>
                <c:pt idx="0">
                  <c:v>Расходы на поддержку реального сектора экономики</c:v>
                </c:pt>
              </c:strCache>
            </c:strRef>
          </c:tx>
          <c:spPr>
            <a:ln w="50800">
              <a:solidFill>
                <a:schemeClr val="accent4">
                  <a:lumMod val="75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7.3320476902320783E-2"/>
                  <c:y val="-0.10642283984978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433419593654856E-2"/>
                  <c:y val="0.11402447126762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3320277824726998E-2"/>
                  <c:y val="-0.152032628356838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слайд'!$G$22:$I$22</c:f>
              <c:numCache>
                <c:formatCode>#,##0.00</c:formatCode>
                <c:ptCount val="3"/>
                <c:pt idx="0">
                  <c:v>28.952282468416584</c:v>
                </c:pt>
                <c:pt idx="1">
                  <c:v>31.525347307565195</c:v>
                </c:pt>
                <c:pt idx="2">
                  <c:v>25.676929322468677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69C-4EF2-AA3D-8B363FEBD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7904"/>
        <c:axId val="119545152"/>
      </c:lineChart>
      <c:catAx>
        <c:axId val="13458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9545152"/>
        <c:crosses val="autoZero"/>
        <c:auto val="1"/>
        <c:lblAlgn val="ctr"/>
        <c:lblOffset val="100"/>
        <c:noMultiLvlLbl val="0"/>
      </c:catAx>
      <c:valAx>
        <c:axId val="119545152"/>
        <c:scaling>
          <c:orientation val="minMax"/>
          <c:max val="32"/>
          <c:min val="24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one"/>
        <c:crossAx val="134587904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3307086614172"/>
          <c:y val="4.9798759357442657E-2"/>
          <c:w val="0.80345581802274713"/>
          <c:h val="0.62424312456667441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слайд'!$A$23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ln w="50800">
              <a:solidFill>
                <a:srgbClr val="534F4F"/>
              </a:solidFill>
            </a:ln>
          </c:spPr>
          <c:marker>
            <c:symbol val="diamond"/>
            <c:size val="11"/>
            <c:spPr>
              <a:solidFill>
                <a:srgbClr val="534F4F"/>
              </a:solidFill>
              <a:ln>
                <a:solidFill>
                  <a:srgbClr val="534F4F"/>
                </a:solidFill>
              </a:ln>
            </c:spPr>
          </c:marker>
          <c:dLbls>
            <c:dLbl>
              <c:idx val="0"/>
              <c:layout>
                <c:manualLayout>
                  <c:x val="-9.9300905983935192E-2"/>
                  <c:y val="-0.14737830906446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4475679487951446E-2"/>
                  <c:y val="-0.14737830906446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342703846385408E-2"/>
                  <c:y val="-6.915725625930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слайд'!$G$23:$I$23</c:f>
              <c:numCache>
                <c:formatCode>#,##0.00</c:formatCode>
                <c:ptCount val="3"/>
                <c:pt idx="0">
                  <c:v>10.493870634943299</c:v>
                </c:pt>
                <c:pt idx="1">
                  <c:v>9.7478079059827927</c:v>
                </c:pt>
                <c:pt idx="2">
                  <c:v>12.316045570436021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C86-4F66-A7E6-D0CF23649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8928"/>
        <c:axId val="134636672"/>
      </c:lineChart>
      <c:catAx>
        <c:axId val="13458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34636672"/>
        <c:crosses val="autoZero"/>
        <c:auto val="1"/>
        <c:lblAlgn val="ctr"/>
        <c:lblOffset val="100"/>
        <c:noMultiLvlLbl val="0"/>
      </c:catAx>
      <c:valAx>
        <c:axId val="134636672"/>
        <c:scaling>
          <c:orientation val="minMax"/>
          <c:max val="13"/>
          <c:min val="9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one"/>
        <c:crossAx val="13458892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1C-452E-9BF9-C889B065851C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1C-452E-9BF9-C889B065851C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1C-452E-9BF9-C889B065851C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61C-452E-9BF9-C889B065851C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61C-452E-9BF9-C889B065851C}"/>
            </c:ext>
          </c:extLst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7003444871153819E-2"/>
                  <c:y val="-2.0958256214407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04052789592726E-2"/>
                  <c:y val="-3.0954356947607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003039592194544E-2"/>
                  <c:y val="-2.2110254962577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доли'!$J$1:$L$1</c:f>
              <c:numCache>
                <c:formatCode>#,##0.0</c:formatCode>
                <c:ptCount val="3"/>
                <c:pt idx="0">
                  <c:v>21.292701900390082</c:v>
                </c:pt>
                <c:pt idx="1">
                  <c:v>20.868054137923256</c:v>
                </c:pt>
                <c:pt idx="2">
                  <c:v>22.540688193168943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61C-452E-9BF9-C889B065851C}"/>
            </c:ext>
          </c:extLst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solidFill>
              <a:srgbClr val="92D05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3004660708031636E-2"/>
                  <c:y val="-3.3165382443865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003444871153742E-2"/>
                  <c:y val="-3.5376407940123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00243167375549E-2"/>
                  <c:y val="-1.7688203970061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доли'!$J$3:$L$3</c:f>
              <c:numCache>
                <c:formatCode>#,##0.0</c:formatCode>
                <c:ptCount val="3"/>
                <c:pt idx="0">
                  <c:v>12.02854756337285</c:v>
                </c:pt>
                <c:pt idx="1">
                  <c:v>10.755742062440605</c:v>
                </c:pt>
                <c:pt idx="2">
                  <c:v>9.1328627426280207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61C-452E-9BF9-C889B065851C}"/>
            </c:ext>
          </c:extLst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rgbClr val="FFC00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4004863347511271E-2"/>
                  <c:y val="-2.6532305955092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04052789592726E-2"/>
                  <c:y val="-2.4321280458834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003850150113091E-2"/>
                  <c:y val="-1.5477178473804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доли'!$J$2:$L$2</c:f>
              <c:numCache>
                <c:formatCode>#,##0.0</c:formatCode>
                <c:ptCount val="3"/>
                <c:pt idx="0">
                  <c:v>1.801647058882301</c:v>
                </c:pt>
                <c:pt idx="1">
                  <c:v>1.800895030340371</c:v>
                </c:pt>
                <c:pt idx="2">
                  <c:v>1.2589409944411762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61C-452E-9BF9-C889B0658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8305792"/>
        <c:axId val="134639552"/>
        <c:axId val="0"/>
      </c:bar3DChart>
      <c:catAx>
        <c:axId val="15830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34639552"/>
        <c:crosses val="autoZero"/>
        <c:auto val="1"/>
        <c:lblAlgn val="ctr"/>
        <c:lblOffset val="100"/>
        <c:noMultiLvlLbl val="0"/>
      </c:catAx>
      <c:valAx>
        <c:axId val="13463955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583057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BF-4F17-9885-F5B2631E881C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BF-4F17-9885-F5B2631E881C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BF-4F17-9885-F5B2631E881C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CBF-4F17-9885-F5B2631E881C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CBF-4F17-9885-F5B2631E881C}"/>
            </c:ext>
          </c:extLst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016648860742731E-2"/>
                  <c:y val="-2.0010269397493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22303584946159E-2"/>
                  <c:y val="-2.001009433105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02222475697929E-2"/>
                  <c:y val="-2.6680300841176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доли'!$J$4:$L$4</c:f>
              <c:numCache>
                <c:formatCode>#,##0.0</c:formatCode>
                <c:ptCount val="3"/>
                <c:pt idx="0">
                  <c:v>23.38384176341799</c:v>
                </c:pt>
                <c:pt idx="1">
                  <c:v>23.22626702592968</c:v>
                </c:pt>
                <c:pt idx="2">
                  <c:v>26.90141292828277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CBF-4F17-9885-F5B2631E881C}"/>
            </c:ext>
          </c:extLst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015612509462313E-2"/>
                  <c:y val="-2.890346958929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014497330215005E-2"/>
                  <c:y val="-3.112698847029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01784286795678E-2"/>
                  <c:y val="-2.668012577473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доли'!$J$5:$L$5</c:f>
              <c:numCache>
                <c:formatCode>#,##0.0</c:formatCode>
                <c:ptCount val="3"/>
                <c:pt idx="0">
                  <c:v>1.8047702669495749</c:v>
                </c:pt>
                <c:pt idx="1">
                  <c:v>1.831506309407182</c:v>
                </c:pt>
                <c:pt idx="2">
                  <c:v>1.8945626909759004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CBF-4F17-9885-F5B2631E881C}"/>
            </c:ext>
          </c:extLst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017842867956891E-2"/>
                  <c:y val="-2.445678196017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22303584946086E-2"/>
                  <c:y val="-3.11268134038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021188405698851E-2"/>
                  <c:y val="-2.890346958929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доли'!$J$6:$L$6</c:f>
              <c:numCache>
                <c:formatCode>#,##0.0</c:formatCode>
                <c:ptCount val="3"/>
                <c:pt idx="0">
                  <c:v>0.24233834362733753</c:v>
                </c:pt>
                <c:pt idx="1">
                  <c:v>0.24438022041090277</c:v>
                </c:pt>
                <c:pt idx="2">
                  <c:v>0.27855755759849116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CBF-4F17-9885-F5B2631E8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763904"/>
        <c:axId val="134641856"/>
        <c:axId val="0"/>
      </c:bar3DChart>
      <c:catAx>
        <c:axId val="15276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34641856"/>
        <c:crosses val="autoZero"/>
        <c:auto val="1"/>
        <c:lblAlgn val="ctr"/>
        <c:lblOffset val="100"/>
        <c:noMultiLvlLbl val="0"/>
      </c:catAx>
      <c:valAx>
        <c:axId val="134641856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527639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6E-4545-86D7-287FBC43EF5E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86E-4545-86D7-287FBC43EF5E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86E-4545-86D7-287FBC43EF5E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86E-4545-86D7-287FBC43EF5E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86E-4545-86D7-287FBC43EF5E}"/>
            </c:ext>
          </c:extLst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811501996202126E-2"/>
                  <c:y val="-2.1835228613983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776158620490025E-2"/>
                  <c:y val="-3.4936365782374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752596370015291E-2"/>
                  <c:y val="-3.2752842920975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доли'!$J$7:$L$7</c:f>
              <c:numCache>
                <c:formatCode>#,##0.0</c:formatCode>
                <c:ptCount val="3"/>
                <c:pt idx="0">
                  <c:v>23.188124362790816</c:v>
                </c:pt>
                <c:pt idx="1">
                  <c:v>25.669096459718933</c:v>
                </c:pt>
                <c:pt idx="2">
                  <c:v>21.76881333681613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86E-4545-86D7-287FBC43EF5E}"/>
            </c:ext>
          </c:extLst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FF0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811501996202092E-2"/>
                  <c:y val="-2.4018751475382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764377495252585E-2"/>
                  <c:y val="-2.6202274336780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787939745727392E-2"/>
                  <c:y val="-2.6202274336780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доли'!$J$8:$L$8</c:f>
              <c:numCache>
                <c:formatCode>#,##0.0</c:formatCode>
                <c:ptCount val="3"/>
                <c:pt idx="0">
                  <c:v>4.6044948876763367</c:v>
                </c:pt>
                <c:pt idx="1">
                  <c:v>5.7511236868995832</c:v>
                </c:pt>
                <c:pt idx="2">
                  <c:v>3.788286462864928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86E-4545-86D7-287FBC43EF5E}"/>
            </c:ext>
          </c:extLst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rgbClr val="00B05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7787861933217568E-2"/>
                  <c:y val="-2.1835228613983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799720870964686E-2"/>
                  <c:y val="-4.3670457227967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752596370015291E-2"/>
                  <c:y val="-3.2752842920975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доли'!$J$9:$L$9</c:f>
              <c:numCache>
                <c:formatCode>#,##0.0</c:formatCode>
                <c:ptCount val="3"/>
                <c:pt idx="0">
                  <c:v>1.1596632179494333</c:v>
                </c:pt>
                <c:pt idx="1">
                  <c:v>0.10512716094668129</c:v>
                </c:pt>
                <c:pt idx="2">
                  <c:v>0.11982952278761652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86E-4545-86D7-287FBC43E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963264"/>
        <c:axId val="134701632"/>
        <c:axId val="0"/>
      </c:bar3DChart>
      <c:catAx>
        <c:axId val="13396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34701632"/>
        <c:crosses val="autoZero"/>
        <c:auto val="1"/>
        <c:lblAlgn val="ctr"/>
        <c:lblOffset val="100"/>
        <c:noMultiLvlLbl val="0"/>
      </c:catAx>
      <c:valAx>
        <c:axId val="13470163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3396326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49-4215-8276-85C2ED40537D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49-4215-8276-85C2ED40537D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49-4215-8276-85C2ED40537D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949-4215-8276-85C2ED40537D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949-4215-8276-85C2ED40537D}"/>
            </c:ext>
          </c:extLst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1706458575683322E-2"/>
                  <c:y val="-1.633107188873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835004623120564E-2"/>
                  <c:y val="-1.8372094219428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35004623120564E-2"/>
                  <c:y val="-1.224806281295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доли'!$J$10:$L$10</c:f>
              <c:numCache>
                <c:formatCode>#,##0.0</c:formatCode>
                <c:ptCount val="3"/>
                <c:pt idx="0">
                  <c:v>5.3378874896284811</c:v>
                </c:pt>
                <c:pt idx="1">
                  <c:v>3.302074400645473</c:v>
                </c:pt>
                <c:pt idx="2">
                  <c:v>3.8168180267390941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949-4215-8276-85C2ED40537D}"/>
            </c:ext>
          </c:extLst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642311248554279E-2"/>
                  <c:y val="-1.224806281295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42311248554279E-2"/>
                  <c:y val="-1.0206719010793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35004623120564E-2"/>
                  <c:y val="-1.4289406615111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доли'!$J$14:$L$14</c:f>
              <c:numCache>
                <c:formatCode>#,##0.0</c:formatCode>
                <c:ptCount val="3"/>
                <c:pt idx="0">
                  <c:v>3.4392643520708908</c:v>
                </c:pt>
                <c:pt idx="1">
                  <c:v>1.1732584838498707</c:v>
                </c:pt>
                <c:pt idx="2">
                  <c:v>1.256721779229113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949-4215-8276-85C2ED40537D}"/>
            </c:ext>
          </c:extLst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rgbClr val="FFC00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642311248554241E-2"/>
                  <c:y val="-1.6330750417270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99151950249625E-2"/>
                  <c:y val="-1.224806281295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99235747975836E-2"/>
                  <c:y val="-1.224806281295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доли'!$J$12:$L$12</c:f>
              <c:numCache>
                <c:formatCode>#,##0.0</c:formatCode>
                <c:ptCount val="3"/>
                <c:pt idx="0">
                  <c:v>1.0836631408048807</c:v>
                </c:pt>
                <c:pt idx="1">
                  <c:v>0.95061150468063371</c:v>
                </c:pt>
                <c:pt idx="2">
                  <c:v>1.0478490785917467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949-4215-8276-85C2ED40537D}"/>
            </c:ext>
          </c:extLst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spPr>
            <a:solidFill>
              <a:srgbClr val="92D05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963466872831421E-2"/>
                  <c:y val="-1.224806281295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99235747975914E-2"/>
                  <c:y val="-2.04134380215874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99235747975836E-2"/>
                  <c:y val="-1.0206719010793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доли'!$J$13:$L$13</c:f>
              <c:numCache>
                <c:formatCode>#,##0.0</c:formatCode>
                <c:ptCount val="3"/>
                <c:pt idx="0">
                  <c:v>0.39977898975938769</c:v>
                </c:pt>
                <c:pt idx="1">
                  <c:v>0.78507655178461189</c:v>
                </c:pt>
                <c:pt idx="2">
                  <c:v>1.0278934674201221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949-4215-8276-85C2ED40537D}"/>
            </c:ext>
          </c:extLst>
        </c:ser>
        <c:ser>
          <c:idx val="9"/>
          <c:order val="9"/>
          <c:tx>
            <c:strRef>
              <c:f>'В слайд новый доли'!$A$11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1706542373409668E-2"/>
                  <c:y val="-1.224806281295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2.1284622497108559E-2"/>
                  <c:y val="-1.4289406615111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доли'!$J$11:$L$11</c:f>
              <c:numCache>
                <c:formatCode>#,##0.0</c:formatCode>
                <c:ptCount val="3"/>
                <c:pt idx="0">
                  <c:v>0.23327666267965869</c:v>
                </c:pt>
                <c:pt idx="1">
                  <c:v>4.7609376111589032E-2</c:v>
                </c:pt>
                <c:pt idx="2">
                  <c:v>5.4704127550169214E-2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949-4215-8276-85C2ED405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184448"/>
        <c:axId val="134703936"/>
        <c:axId val="0"/>
      </c:bar3DChart>
      <c:catAx>
        <c:axId val="13418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34703936"/>
        <c:crosses val="autoZero"/>
        <c:auto val="1"/>
        <c:lblAlgn val="ctr"/>
        <c:lblOffset val="100"/>
        <c:noMultiLvlLbl val="0"/>
      </c:catAx>
      <c:valAx>
        <c:axId val="1347039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34184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444E-4"/>
                  <c:y val="2.39561528369535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48E-3"/>
                  <c:y val="-4.88868445297433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12582747.600000001</c:v>
                </c:pt>
                <c:pt idx="1">
                  <c:v>14273451.499999998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</a:t>
                    </a:r>
                    <a:r>
                      <a:rPr lang="en-US" sz="1800" baseline="0" dirty="0" smtClean="0"/>
                      <a:t>076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</a:t>
                    </a:r>
                    <a:r>
                      <a:rPr lang="en-US" sz="1800" baseline="0" dirty="0" smtClean="0"/>
                      <a:t>189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964</c:v>
                </c:pt>
                <c:pt idx="1">
                  <c:v>1076</c:v>
                </c:pt>
                <c:pt idx="2">
                  <c:v>1189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01706036745407E-2"/>
                  <c:y val="-0.322053244863291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15 020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5.5208251312335956E-2"/>
                  <c:y val="-0.4027950694340694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21 026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8.3333333333333176E-2"/>
                  <c:y val="-0.403416383346995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24 878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15020</c:v>
                </c:pt>
                <c:pt idx="1">
                  <c:v>21026</c:v>
                </c:pt>
                <c:pt idx="2">
                  <c:v>24878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08180736"/>
        <c:axId val="230553792"/>
        <c:axId val="0"/>
      </c:bar3DChart>
      <c:catAx>
        <c:axId val="2081807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30553792"/>
        <c:crosses val="autoZero"/>
        <c:auto val="0"/>
        <c:lblAlgn val="ctr"/>
        <c:lblOffset val="100"/>
        <c:noMultiLvlLbl val="0"/>
      </c:catAx>
      <c:valAx>
        <c:axId val="230553792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0818073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ИТОГО!$A$17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solidFill>
              <a:srgbClr val="EF9715"/>
            </a:soli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rgbClr val="92D050"/>
                  </a:gs>
                  <a:gs pos="50000">
                    <a:srgbClr val="6EAA2E"/>
                  </a:gs>
                  <a:gs pos="100000">
                    <a:srgbClr val="6EAA2E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2.0918513331375604E-2"/>
                  <c:y val="-1.5780788691511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41795236696805E-2"/>
                  <c:y val="-1.052052579434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44761571302712E-2"/>
                  <c:y val="-1.052052579434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941677584765754E-2"/>
                  <c:y val="-1.8410920140096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930154284036232E-2"/>
                  <c:y val="-1.8411127237061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2412692855045293E-2"/>
                  <c:y val="-1.052052579434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ИТОГО!$C$17:$H$17</c:f>
              <c:numCache>
                <c:formatCode>#,##0.0</c:formatCode>
                <c:ptCount val="6"/>
                <c:pt idx="0">
                  <c:v>543.45845181674565</c:v>
                </c:pt>
                <c:pt idx="1">
                  <c:v>647.60410388229036</c:v>
                </c:pt>
                <c:pt idx="2">
                  <c:v>755.8248271527342</c:v>
                </c:pt>
                <c:pt idx="3">
                  <c:v>820.49869691999265</c:v>
                </c:pt>
                <c:pt idx="4">
                  <c:v>874.70007356321833</c:v>
                </c:pt>
                <c:pt idx="5">
                  <c:v>934.25722371717541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628416"/>
        <c:axId val="42251904"/>
        <c:axId val="0"/>
      </c:bar3DChart>
      <c:catAx>
        <c:axId val="12562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494545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2251904"/>
        <c:crosses val="autoZero"/>
        <c:auto val="1"/>
        <c:lblAlgn val="ctr"/>
        <c:lblOffset val="100"/>
        <c:noMultiLvlLbl val="0"/>
      </c:catAx>
      <c:valAx>
        <c:axId val="42251904"/>
        <c:scaling>
          <c:orientation val="minMax"/>
          <c:max val="1100"/>
          <c:min val="0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494545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5628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649302170562013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2023565807139065E-4"/>
                  <c:y val="6.30487855684698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704-407E-8D21-12CFBADF3E11}"/>
                </c:ext>
              </c:extLst>
            </c:dLbl>
            <c:dLbl>
              <c:idx val="1"/>
              <c:layout>
                <c:manualLayout>
                  <c:x val="9.5872563032399234E-4"/>
                  <c:y val="-4.73757446985793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704-407E-8D21-12CFBADF3E11}"/>
                </c:ext>
              </c:extLst>
            </c:dLbl>
            <c:dLbl>
              <c:idx val="2"/>
              <c:layout>
                <c:manualLayout>
                  <c:x val="2.3198329288336007E-3"/>
                  <c:y val="-1.35052544768279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2400</c:v>
                </c:pt>
                <c:pt idx="1">
                  <c:v>3450</c:v>
                </c:pt>
                <c:pt idx="2">
                  <c:v>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aseline="0" dirty="0" smtClean="0"/>
                      <a:t>1 100</a:t>
                    </a:r>
                    <a:endParaRPr lang="en-US" sz="16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704-407E-8D21-12CFBADF3E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aseline="0" dirty="0" smtClean="0"/>
                      <a:t>4 900</a:t>
                    </a:r>
                    <a:endParaRPr lang="en-US" sz="16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1100</c:v>
                </c:pt>
                <c:pt idx="1">
                  <c:v>4900</c:v>
                </c:pt>
                <c:pt idx="2">
                  <c:v>8100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10 556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11 599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10 589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10556</c:v>
                </c:pt>
                <c:pt idx="1">
                  <c:v>11599</c:v>
                </c:pt>
                <c:pt idx="2">
                  <c:v>10589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2507053655520727E-3"/>
                  <c:y val="-1.987418239386745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4704-407E-8D21-12CFBADF3E11}"/>
                </c:ext>
              </c:extLst>
            </c:dLbl>
            <c:dLbl>
              <c:idx val="1"/>
              <c:layout>
                <c:manualLayout>
                  <c:x val="-6.1959545426046618E-3"/>
                  <c:y val="-2.149064700245802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4704-407E-8D21-12CFBADF3E11}"/>
                </c:ext>
              </c:extLst>
            </c:dLbl>
            <c:dLbl>
              <c:idx val="2"/>
              <c:layout>
                <c:manualLayout>
                  <c:x val="2.032259642433245E-4"/>
                  <c:y val="-4.465275173936586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4704-407E-8D21-12CFBADF3E11}"/>
                </c:ext>
              </c:extLst>
            </c:dLbl>
            <c:dLbl>
              <c:idx val="3"/>
              <c:layout>
                <c:manualLayout>
                  <c:x val="2.7319415586728501E-3"/>
                  <c:y val="-1.6443728082565999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704-407E-8D21-12CFBADF3E11}"/>
                </c:ext>
              </c:extLst>
            </c:dLbl>
            <c:dLbl>
              <c:idx val="4"/>
              <c:layout>
                <c:manualLayout>
                  <c:x val="5.4640982393234158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964</c:v>
                </c:pt>
                <c:pt idx="1">
                  <c:v>1076</c:v>
                </c:pt>
                <c:pt idx="2">
                  <c:v>1189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839680"/>
        <c:axId val="4877920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0.11663237263539701"/>
                  <c:y val="1.704203641211515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22,2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0.12156913305215646"/>
                  <c:y val="-5.95958838478523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24,9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8911972900515263E-2"/>
                      <c:h val="5.6148148148148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-0.10827127993527709"/>
                  <c:y val="-1.010523684539432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29,9</a:t>
                    </a:r>
                    <a:endParaRPr lang="en-US" sz="16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22.2</c:v>
                </c:pt>
                <c:pt idx="1">
                  <c:v>24.9</c:v>
                </c:pt>
                <c:pt idx="2">
                  <c:v>29.9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840192"/>
        <c:axId val="48779776"/>
      </c:lineChart>
      <c:catAx>
        <c:axId val="168839680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487792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8779200"/>
        <c:scaling>
          <c:orientation val="minMax"/>
          <c:max val="26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68839680"/>
        <c:crosses val="autoZero"/>
        <c:crossBetween val="between"/>
      </c:valAx>
      <c:valAx>
        <c:axId val="487797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68840192"/>
        <c:crosses val="max"/>
        <c:crossBetween val="between"/>
      </c:valAx>
      <c:catAx>
        <c:axId val="1688401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4877977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4437327146567946E-2"/>
          <c:y val="0.80149181352330956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ИТОГО!$A$18</c:f>
              <c:strCache>
                <c:ptCount val="1"/>
                <c:pt idx="0">
                  <c:v>Численность населения (в среднегодовом исчислении)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accent2">
                    <a:lumMod val="50000"/>
                  </a:schemeClr>
                </a:solidFill>
                <a:miter lim="800000"/>
              </a:ln>
            </c:spPr>
          </c:marker>
          <c:dLbls>
            <c:dLbl>
              <c:idx val="0"/>
              <c:layout>
                <c:manualLayout>
                  <c:x val="-4.7916666666666677E-2"/>
                  <c:y val="9.8662701743861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333333333333333E-2"/>
                  <c:y val="-9.866270174386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000000000000001E-2"/>
                  <c:y val="-8.7700179327876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125000000000077E-2"/>
                  <c:y val="-0.10414396295185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32E-2"/>
                  <c:y val="-0.104143962951853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7708333333333333E-2"/>
                  <c:y val="-0.10414396295185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ИТОГО!$C$18:$H$18</c:f>
              <c:numCache>
                <c:formatCode>#,##0.0</c:formatCode>
                <c:ptCount val="6"/>
                <c:pt idx="0">
                  <c:v>1133.8</c:v>
                </c:pt>
                <c:pt idx="1">
                  <c:v>1120.9000000000001</c:v>
                </c:pt>
                <c:pt idx="2">
                  <c:v>1108.2</c:v>
                </c:pt>
                <c:pt idx="3">
                  <c:v>1092.4000000000001</c:v>
                </c:pt>
                <c:pt idx="4">
                  <c:v>1082.5999999999999</c:v>
                </c:pt>
                <c:pt idx="5">
                  <c:v>1072.3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338496"/>
        <c:axId val="42253632"/>
      </c:lineChart>
      <c:catAx>
        <c:axId val="11933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42253632"/>
        <c:crosses val="autoZero"/>
        <c:auto val="1"/>
        <c:lblAlgn val="ctr"/>
        <c:lblOffset val="100"/>
        <c:noMultiLvlLbl val="0"/>
      </c:catAx>
      <c:valAx>
        <c:axId val="42253632"/>
        <c:scaling>
          <c:orientation val="minMax"/>
          <c:min val="106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19338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ИТОГО!$A$19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0800" cap="sq">
              <a:solidFill>
                <a:schemeClr val="accent2">
                  <a:lumMod val="50000"/>
                </a:schemeClr>
              </a:solidFill>
              <a:round/>
            </a:ln>
          </c:spPr>
          <c:marker>
            <c:symbol val="diamond"/>
            <c:size val="11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accent2">
                    <a:lumMod val="50000"/>
                  </a:schemeClr>
                </a:solidFill>
                <a:miter lim="800000"/>
              </a:ln>
            </c:spPr>
          </c:marker>
          <c:dLbls>
            <c:dLbl>
              <c:idx val="0"/>
              <c:layout>
                <c:manualLayout>
                  <c:x val="-3.8007862606398331E-2"/>
                  <c:y val="-9.8406711581256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505896954798743E-2"/>
                  <c:y val="-8.9034643811612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230958451553773E-2"/>
                  <c:y val="9.3720677696434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394349032221136E-2"/>
                  <c:y val="-8.4348609926790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4840540722531954E-2"/>
                  <c:y val="-7.4976542157147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617444877376426E-2"/>
                  <c:y val="-8.9034643811612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ИТОГО!$C$19:$H$19</c:f>
              <c:numCache>
                <c:formatCode>#,##0.0</c:formatCode>
                <c:ptCount val="6"/>
                <c:pt idx="0">
                  <c:v>106.1</c:v>
                </c:pt>
                <c:pt idx="1">
                  <c:v>109.1</c:v>
                </c:pt>
                <c:pt idx="2">
                  <c:v>112.6</c:v>
                </c:pt>
                <c:pt idx="3">
                  <c:v>104.8</c:v>
                </c:pt>
                <c:pt idx="4">
                  <c:v>103.8</c:v>
                </c:pt>
                <c:pt idx="5">
                  <c:v>104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339008"/>
        <c:axId val="41985152"/>
      </c:lineChart>
      <c:catAx>
        <c:axId val="11933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41985152"/>
        <c:crosses val="autoZero"/>
        <c:auto val="1"/>
        <c:lblAlgn val="ctr"/>
        <c:lblOffset val="100"/>
        <c:noMultiLvlLbl val="0"/>
      </c:catAx>
      <c:valAx>
        <c:axId val="41985152"/>
        <c:scaling>
          <c:orientation val="minMax"/>
          <c:min val="10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19339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ИТОГО!$A$20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accent2">
                    <a:lumMod val="50000"/>
                  </a:schemeClr>
                </a:solidFill>
                <a:miter lim="800000"/>
              </a:ln>
            </c:spPr>
          </c:marker>
          <c:dLbls>
            <c:dLbl>
              <c:idx val="0"/>
              <c:layout>
                <c:manualLayout>
                  <c:x val="-3.7500000000000012E-2"/>
                  <c:y val="8.6446124112300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9374999999999997E-2"/>
                  <c:y val="9.1849006869318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916666666666665E-2"/>
                  <c:y val="-9.7251889626337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125000000000077E-2"/>
                  <c:y val="-8.1043241355281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29166666666667E-2"/>
                  <c:y val="-9.1849006869318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5416666666666818E-2"/>
                  <c:y val="-9.7251889626337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ИТОГО!$C$20:$H$20</c:f>
              <c:numCache>
                <c:formatCode>#,##0.0</c:formatCode>
                <c:ptCount val="6"/>
                <c:pt idx="0">
                  <c:v>1231.8</c:v>
                </c:pt>
                <c:pt idx="1">
                  <c:v>1235.2</c:v>
                </c:pt>
                <c:pt idx="2">
                  <c:v>988.16</c:v>
                </c:pt>
                <c:pt idx="3">
                  <c:v>1060.6300000000001</c:v>
                </c:pt>
                <c:pt idx="4">
                  <c:v>1077.6300000000001</c:v>
                </c:pt>
                <c:pt idx="5">
                  <c:v>1113.5999999999999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518720"/>
        <c:axId val="41987456"/>
      </c:lineChart>
      <c:catAx>
        <c:axId val="11951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41987456"/>
        <c:crosses val="autoZero"/>
        <c:auto val="1"/>
        <c:lblAlgn val="ctr"/>
        <c:lblOffset val="100"/>
        <c:noMultiLvlLbl val="0"/>
      </c:catAx>
      <c:valAx>
        <c:axId val="41987456"/>
        <c:scaling>
          <c:orientation val="minMax"/>
          <c:min val="95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19518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ИТОГО!$A$21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accent2">
                    <a:lumMod val="50000"/>
                  </a:schemeClr>
                </a:solidFill>
                <a:miter lim="800000"/>
              </a:ln>
            </c:spPr>
          </c:marker>
          <c:dLbls>
            <c:dLbl>
              <c:idx val="0"/>
              <c:layout>
                <c:manualLayout>
                  <c:x val="-2.9445895485619621E-2"/>
                  <c:y val="-8.881484629903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23933898767396E-2"/>
                  <c:y val="-9.8683162554479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136060738701131E-2"/>
                  <c:y val="-8.881484629903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084421614214717E-2"/>
                  <c:y val="-8.881484629903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23933898767396E-2"/>
                  <c:y val="7.4012371915859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497534610106038E-2"/>
                  <c:y val="7.4012371915859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ИТОГО!$C$21:$H$21</c:f>
              <c:numCache>
                <c:formatCode>#,##0.0</c:formatCode>
                <c:ptCount val="6"/>
                <c:pt idx="0">
                  <c:v>171.80420000000001</c:v>
                </c:pt>
                <c:pt idx="1">
                  <c:v>179.4</c:v>
                </c:pt>
                <c:pt idx="2">
                  <c:v>187.29732999999999</c:v>
                </c:pt>
                <c:pt idx="3">
                  <c:v>180.49206000000001</c:v>
                </c:pt>
                <c:pt idx="4">
                  <c:v>183.73455999999999</c:v>
                </c:pt>
                <c:pt idx="5">
                  <c:v>196.80912000000001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519232"/>
        <c:axId val="41989184"/>
      </c:lineChart>
      <c:catAx>
        <c:axId val="11951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41989184"/>
        <c:crosses val="autoZero"/>
        <c:auto val="1"/>
        <c:lblAlgn val="ctr"/>
        <c:lblOffset val="100"/>
        <c:noMultiLvlLbl val="0"/>
      </c:catAx>
      <c:valAx>
        <c:axId val="41989184"/>
        <c:scaling>
          <c:orientation val="minMax"/>
          <c:max val="200"/>
          <c:min val="16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19519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налоговые и неналоговые доходы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ОБ 2023-2025 гг.'!$A$7:$A$11</c:f>
              <c:strCache>
                <c:ptCount val="5"/>
                <c:pt idx="0">
                  <c:v>2021 год</c:v>
                </c:pt>
                <c:pt idx="1">
                  <c:v>2022 год </c:v>
                </c:pt>
                <c:pt idx="2">
                  <c:v>2023  год</c:v>
                </c:pt>
                <c:pt idx="3">
                  <c:v>2024  год</c:v>
                </c:pt>
                <c:pt idx="4">
                  <c:v>2025  год</c:v>
                </c:pt>
              </c:strCache>
            </c:strRef>
          </c:cat>
          <c:val>
            <c:numRef>
              <c:f>'Доходы ОБ 2023-2025 гг.'!$C$7:$C$11</c:f>
              <c:numCache>
                <c:formatCode>#,##0.0</c:formatCode>
                <c:ptCount val="5"/>
                <c:pt idx="0">
                  <c:v>93.485328990689993</c:v>
                </c:pt>
                <c:pt idx="1">
                  <c:v>70</c:v>
                </c:pt>
                <c:pt idx="2">
                  <c:v>55.034846666300005</c:v>
                </c:pt>
                <c:pt idx="3">
                  <c:v>67.974629683300009</c:v>
                </c:pt>
                <c:pt idx="4">
                  <c:v>67.909765584300004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86-448A-9F47-5F0CAE9DC297}"/>
            </c:ext>
          </c:extLst>
        </c:ser>
        <c:ser>
          <c:idx val="1"/>
          <c:order val="1"/>
          <c:tx>
            <c:strRef>
              <c:f>'Доходы ОБ 2023-2025 гг.'!$D$5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ОБ 2023-2025 гг.'!$A$7:$A$11</c:f>
              <c:strCache>
                <c:ptCount val="5"/>
                <c:pt idx="0">
                  <c:v>2021 год</c:v>
                </c:pt>
                <c:pt idx="1">
                  <c:v>2022 год </c:v>
                </c:pt>
                <c:pt idx="2">
                  <c:v>2023  год</c:v>
                </c:pt>
                <c:pt idx="3">
                  <c:v>2024  год</c:v>
                </c:pt>
                <c:pt idx="4">
                  <c:v>2025  год</c:v>
                </c:pt>
              </c:strCache>
            </c:strRef>
          </c:cat>
          <c:val>
            <c:numRef>
              <c:f>'Доходы ОБ 2023-2025 гг.'!$D$7:$D$11</c:f>
              <c:numCache>
                <c:formatCode>#,##0.0</c:formatCode>
                <c:ptCount val="5"/>
                <c:pt idx="0">
                  <c:v>19.726205739000005</c:v>
                </c:pt>
                <c:pt idx="1">
                  <c:v>22.005360488179999</c:v>
                </c:pt>
                <c:pt idx="2">
                  <c:v>17.78845516869</c:v>
                </c:pt>
                <c:pt idx="3">
                  <c:v>20.146893899999998</c:v>
                </c:pt>
                <c:pt idx="4">
                  <c:v>10.6631547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86-448A-9F47-5F0CAE9DC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2811264"/>
        <c:axId val="41990912"/>
        <c:axId val="0"/>
      </c:bar3DChart>
      <c:catAx>
        <c:axId val="132811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494545"/>
                </a:solidFill>
              </a:defRPr>
            </a:pPr>
            <a:endParaRPr lang="ru-RU"/>
          </a:p>
        </c:txPr>
        <c:crossAx val="41990912"/>
        <c:crosses val="autoZero"/>
        <c:auto val="1"/>
        <c:lblAlgn val="ctr"/>
        <c:lblOffset val="100"/>
        <c:noMultiLvlLbl val="0"/>
      </c:catAx>
      <c:valAx>
        <c:axId val="4199091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494545"/>
                </a:solidFill>
              </a:defRPr>
            </a:pPr>
            <a:endParaRPr lang="ru-RU"/>
          </a:p>
        </c:txPr>
        <c:crossAx val="1328112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09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стр-ры'!$L$16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стр-ры'!$M$16:$Q$16</c:f>
              <c:numCache>
                <c:formatCode>General</c:formatCode>
                <c:ptCount val="5"/>
                <c:pt idx="0">
                  <c:v>15.200000000000003</c:v>
                </c:pt>
                <c:pt idx="1">
                  <c:v>22.400000000000002</c:v>
                </c:pt>
                <c:pt idx="2">
                  <c:v>14.900000000000002</c:v>
                </c:pt>
                <c:pt idx="3">
                  <c:v>16</c:v>
                </c:pt>
                <c:pt idx="4">
                  <c:v>14.100000000000007</c:v>
                </c:pt>
              </c:numCache>
            </c:numRef>
          </c:val>
        </c:ser>
        <c:ser>
          <c:idx val="1"/>
          <c:order val="1"/>
          <c:tx>
            <c:strRef>
              <c:f>'данные для стр-ры'!$L$17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стр-ры'!$M$17:$Q$17</c:f>
              <c:numCache>
                <c:formatCode>General</c:formatCode>
                <c:ptCount val="5"/>
                <c:pt idx="0">
                  <c:v>5.5</c:v>
                </c:pt>
                <c:pt idx="1">
                  <c:v>6.2</c:v>
                </c:pt>
                <c:pt idx="2" formatCode="0.0">
                  <c:v>6.2</c:v>
                </c:pt>
                <c:pt idx="3">
                  <c:v>6.3</c:v>
                </c:pt>
                <c:pt idx="4">
                  <c:v>6.4</c:v>
                </c:pt>
              </c:numCache>
            </c:numRef>
          </c:val>
        </c:ser>
        <c:ser>
          <c:idx val="2"/>
          <c:order val="2"/>
          <c:tx>
            <c:strRef>
              <c:f>'данные для стр-ры'!$L$18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стр-ры'!$M$18:$Q$18</c:f>
            </c:numRef>
          </c:val>
        </c:ser>
        <c:ser>
          <c:idx val="3"/>
          <c:order val="3"/>
          <c:tx>
            <c:strRef>
              <c:f>'данные для стр-ры'!$L$19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стр-ры'!$M$19:$Q$19</c:f>
              <c:numCache>
                <c:formatCode>General</c:formatCode>
                <c:ptCount val="5"/>
                <c:pt idx="0">
                  <c:v>15.5</c:v>
                </c:pt>
                <c:pt idx="1">
                  <c:v>15.4</c:v>
                </c:pt>
                <c:pt idx="2" formatCode="0.0">
                  <c:v>15.9</c:v>
                </c:pt>
                <c:pt idx="3">
                  <c:v>19.8</c:v>
                </c:pt>
                <c:pt idx="4">
                  <c:v>21</c:v>
                </c:pt>
              </c:numCache>
            </c:numRef>
          </c:val>
        </c:ser>
        <c:ser>
          <c:idx val="4"/>
          <c:order val="4"/>
          <c:tx>
            <c:strRef>
              <c:f>'данные для стр-ры'!$L$20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стр-ры'!$M$20:$Q$20</c:f>
              <c:numCache>
                <c:formatCode>General</c:formatCode>
                <c:ptCount val="5"/>
                <c:pt idx="0">
                  <c:v>57.3</c:v>
                </c:pt>
                <c:pt idx="1">
                  <c:v>26</c:v>
                </c:pt>
                <c:pt idx="2">
                  <c:v>18</c:v>
                </c:pt>
                <c:pt idx="3">
                  <c:v>25.9</c:v>
                </c:pt>
                <c:pt idx="4">
                  <c:v>26.4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406272"/>
        <c:axId val="40259520"/>
        <c:axId val="0"/>
      </c:bar3DChart>
      <c:catAx>
        <c:axId val="18840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40259520"/>
        <c:crosses val="autoZero"/>
        <c:auto val="1"/>
        <c:lblAlgn val="ctr"/>
        <c:lblOffset val="100"/>
        <c:noMultiLvlLbl val="0"/>
      </c:catAx>
      <c:valAx>
        <c:axId val="40259520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8840627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21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2.3254823999999998</c:v>
                </c:pt>
                <c:pt idx="1">
                  <c:v>0.69886859999999995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92-48D0-9F2D-D3FCAE27774F}"/>
            </c:ext>
          </c:extLst>
        </c:ser>
        <c:ser>
          <c:idx val="4"/>
          <c:order val="1"/>
          <c:tx>
            <c:strRef>
              <c:f>млрд!$A$7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млрд!$B$7:$F$7</c:f>
              <c:numCache>
                <c:formatCode>#,##0.0</c:formatCode>
                <c:ptCount val="5"/>
                <c:pt idx="0">
                  <c:v>7.5046084364199999</c:v>
                </c:pt>
                <c:pt idx="1">
                  <c:v>11.256812500000001</c:v>
                </c:pt>
                <c:pt idx="2">
                  <c:v>12.314643800000001</c:v>
                </c:pt>
                <c:pt idx="3">
                  <c:v>17.168158999999999</c:v>
                </c:pt>
                <c:pt idx="4">
                  <c:v>7.6442940999999998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92-48D0-9F2D-D3FCAE27774F}"/>
            </c:ext>
          </c:extLst>
        </c:ser>
        <c:ser>
          <c:idx val="1"/>
          <c:order val="2"/>
          <c:tx>
            <c:strRef>
              <c:f>млрд!$A$8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млрд!$B$8:$F$8</c:f>
              <c:numCache>
                <c:formatCode>#,##0.0</c:formatCode>
                <c:ptCount val="5"/>
                <c:pt idx="0">
                  <c:v>3.2948131477800002</c:v>
                </c:pt>
                <c:pt idx="1">
                  <c:v>2.9235377999999996</c:v>
                </c:pt>
                <c:pt idx="2">
                  <c:v>2.3289024999999999</c:v>
                </c:pt>
                <c:pt idx="3">
                  <c:v>2.3457146</c:v>
                </c:pt>
                <c:pt idx="4">
                  <c:v>2.3858402999999999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92-48D0-9F2D-D3FCAE27774F}"/>
            </c:ext>
          </c:extLst>
        </c:ser>
        <c:ser>
          <c:idx val="2"/>
          <c:order val="3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5.0247484826199997</c:v>
                </c:pt>
                <c:pt idx="1">
                  <c:v>4.7706016470900003</c:v>
                </c:pt>
                <c:pt idx="2">
                  <c:v>2.9109873999999998</c:v>
                </c:pt>
                <c:pt idx="3">
                  <c:v>0.63302030000000009</c:v>
                </c:pt>
                <c:pt idx="4">
                  <c:v>0.63302030000000009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92-48D0-9F2D-D3FCAE27774F}"/>
            </c:ext>
          </c:extLst>
        </c:ser>
        <c:ser>
          <c:idx val="3"/>
          <c:order val="4"/>
          <c:tx>
            <c:strRef>
              <c:f>млрд!$A$10</c:f>
              <c:strCache>
                <c:ptCount val="1"/>
                <c:pt idx="0">
                  <c:v>Поступления от Фонда содействия реформированию ЖКХ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2"/>
              <c:layout>
                <c:manualLayout>
                  <c:x val="1.058094997435161E-3"/>
                  <c:y val="-7.6233512251985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1.4887799415499998</c:v>
                </c:pt>
                <c:pt idx="1">
                  <c:v>2.48624254453</c:v>
                </c:pt>
                <c:pt idx="2">
                  <c:v>0.23392146869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C92-48D0-9F2D-D3FCAE277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2215808"/>
        <c:axId val="119539968"/>
        <c:axId val="0"/>
      </c:bar3DChart>
      <c:catAx>
        <c:axId val="132215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19539968"/>
        <c:crosses val="autoZero"/>
        <c:auto val="1"/>
        <c:lblAlgn val="ctr"/>
        <c:lblOffset val="100"/>
        <c:noMultiLvlLbl val="0"/>
      </c:catAx>
      <c:valAx>
        <c:axId val="119539968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3221580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4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  <dgm:t>
        <a:bodyPr/>
        <a:lstStyle/>
        <a:p>
          <a:endParaRPr lang="ru-RU"/>
        </a:p>
      </dgm:t>
    </dgm:pt>
    <dgm:pt modelId="{71BF57A5-3ED7-481B-9D80-8D38BB1727BB}" type="pres">
      <dgm:prSet presAssocID="{440B95C6-2FF8-43F8-957E-8C9B44A3DCB8}" presName="extraNode" presStyleLbl="node1" presStyleIdx="0" presStyleCnt="4"/>
      <dgm:spPr/>
    </dgm:pt>
    <dgm:pt modelId="{4BD0D328-2345-4211-BE41-58A81E6F3350}" type="pres">
      <dgm:prSet presAssocID="{440B95C6-2FF8-43F8-957E-8C9B44A3DCB8}" presName="dstNode" presStyleLbl="node1" presStyleIdx="0" presStyleCnt="4"/>
      <dgm:spPr/>
    </dgm:pt>
    <dgm:pt modelId="{84A14E12-9897-4770-8ED0-303EFC1F0BFE}" type="pres">
      <dgm:prSet presAssocID="{295660D5-50C0-457B-9F69-2908F6A3A68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4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E8F8CA5-8748-47E7-8626-05607CCB0E8A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B7BAEAD-E6C3-4385-81D9-3BAED1D0B79B}" type="presOf" srcId="{57528B99-E608-4D43-8BCB-8B2813661BEC}" destId="{D85F1854-E5F6-41B9-9EFC-2FE85720D240}" srcOrd="0" destOrd="0" presId="urn:microsoft.com/office/officeart/2009/3/layout/StepUpProcess"/>
    <dgm:cxn modelId="{FBB0F6F3-A11E-4E7A-BCB5-E3939FAFC80B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82023F74-7248-47B0-8936-26BA00709893}" type="presOf" srcId="{4E7F4808-C894-40ED-B5BE-06D9FCD46DB9}" destId="{59E6176D-A2F1-45D4-A790-2A9C57E110E9}" srcOrd="0" destOrd="0" presId="urn:microsoft.com/office/officeart/2009/3/layout/StepUpProcess"/>
    <dgm:cxn modelId="{3C0BA1AD-21DA-40CF-AC6B-D3C11913A9D3}" type="presOf" srcId="{D9952A6E-51E9-46F5-AA97-003063CFD45C}" destId="{1EB1F125-C213-44F7-995F-770C58E2B83A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A5021411-3CF0-447A-8C00-D99AC4F02EFA}" type="presParOf" srcId="{59E6176D-A2F1-45D4-A790-2A9C57E110E9}" destId="{F3801B51-3C8A-4144-9300-DD4FFF871AEC}" srcOrd="0" destOrd="0" presId="urn:microsoft.com/office/officeart/2009/3/layout/StepUpProcess"/>
    <dgm:cxn modelId="{D177EC04-5BB4-4AF1-8C58-BCCBC34B2122}" type="presParOf" srcId="{F3801B51-3C8A-4144-9300-DD4FFF871AEC}" destId="{0F98B4A9-900D-4D3A-917D-1B448D3EABEF}" srcOrd="0" destOrd="0" presId="urn:microsoft.com/office/officeart/2009/3/layout/StepUpProcess"/>
    <dgm:cxn modelId="{E6C91AE1-F6C7-4571-8F37-B673F546493D}" type="presParOf" srcId="{F3801B51-3C8A-4144-9300-DD4FFF871AEC}" destId="{3E7CE4A3-BB67-4B35-8CCE-1A31A01EBFCA}" srcOrd="1" destOrd="0" presId="urn:microsoft.com/office/officeart/2009/3/layout/StepUpProcess"/>
    <dgm:cxn modelId="{FE30FDE2-6D8B-4308-BBEF-91ECCC989773}" type="presParOf" srcId="{F3801B51-3C8A-4144-9300-DD4FFF871AEC}" destId="{EFED36D8-9297-439E-8833-47CB3FCF921F}" srcOrd="2" destOrd="0" presId="urn:microsoft.com/office/officeart/2009/3/layout/StepUpProcess"/>
    <dgm:cxn modelId="{F0167A92-AAD0-4699-A126-556C70DD5601}" type="presParOf" srcId="{59E6176D-A2F1-45D4-A790-2A9C57E110E9}" destId="{FC89241E-0F22-4FEE-A867-166C8B8B31E1}" srcOrd="1" destOrd="0" presId="urn:microsoft.com/office/officeart/2009/3/layout/StepUpProcess"/>
    <dgm:cxn modelId="{23D082F8-2EFE-4AD9-81FF-1AD66B6281E0}" type="presParOf" srcId="{FC89241E-0F22-4FEE-A867-166C8B8B31E1}" destId="{652BFF31-ADA5-4A5F-AC0B-C11DAA825A46}" srcOrd="0" destOrd="0" presId="urn:microsoft.com/office/officeart/2009/3/layout/StepUpProcess"/>
    <dgm:cxn modelId="{3554D358-1A4C-4860-96EF-7A1D68F75A91}" type="presParOf" srcId="{59E6176D-A2F1-45D4-A790-2A9C57E110E9}" destId="{56C143B6-1C15-4DE4-9866-D697EF85A06B}" srcOrd="2" destOrd="0" presId="urn:microsoft.com/office/officeart/2009/3/layout/StepUpProcess"/>
    <dgm:cxn modelId="{99A6FA49-469E-4551-A4C2-2513CF11E2FF}" type="presParOf" srcId="{56C143B6-1C15-4DE4-9866-D697EF85A06B}" destId="{39FB82EE-FE53-4555-9BD1-160163DEE653}" srcOrd="0" destOrd="0" presId="urn:microsoft.com/office/officeart/2009/3/layout/StepUpProcess"/>
    <dgm:cxn modelId="{12DC17D9-F905-4BC0-9974-C664098D3780}" type="presParOf" srcId="{56C143B6-1C15-4DE4-9866-D697EF85A06B}" destId="{2AF64C49-9E45-4F3C-9BA6-D0A64ABAC6D7}" srcOrd="1" destOrd="0" presId="urn:microsoft.com/office/officeart/2009/3/layout/StepUpProcess"/>
    <dgm:cxn modelId="{ADF9498D-2AD6-404F-896A-3CEB9B3E4517}" type="presParOf" srcId="{56C143B6-1C15-4DE4-9866-D697EF85A06B}" destId="{F3595227-F50B-4095-B7BC-B5F16E06E7FC}" srcOrd="2" destOrd="0" presId="urn:microsoft.com/office/officeart/2009/3/layout/StepUpProcess"/>
    <dgm:cxn modelId="{675AFAD3-9D88-424F-BC4C-811A20CF0D93}" type="presParOf" srcId="{59E6176D-A2F1-45D4-A790-2A9C57E110E9}" destId="{E4C63162-EC8F-4014-89C2-1C168EB4B320}" srcOrd="3" destOrd="0" presId="urn:microsoft.com/office/officeart/2009/3/layout/StepUpProcess"/>
    <dgm:cxn modelId="{B7034934-9174-4BD0-B321-19D1EE359D29}" type="presParOf" srcId="{E4C63162-EC8F-4014-89C2-1C168EB4B320}" destId="{A6B68433-B7F7-4B95-90BC-BDD2D3550D71}" srcOrd="0" destOrd="0" presId="urn:microsoft.com/office/officeart/2009/3/layout/StepUpProcess"/>
    <dgm:cxn modelId="{85214A40-379A-4060-83D7-20853839A082}" type="presParOf" srcId="{59E6176D-A2F1-45D4-A790-2A9C57E110E9}" destId="{47CE394F-B1AB-4A59-BC63-5BB603E54DA5}" srcOrd="4" destOrd="0" presId="urn:microsoft.com/office/officeart/2009/3/layout/StepUpProcess"/>
    <dgm:cxn modelId="{AE90CDB9-0793-4D24-B798-9114F251F44D}" type="presParOf" srcId="{47CE394F-B1AB-4A59-BC63-5BB603E54DA5}" destId="{FCEC2791-FE35-4FC7-8A1F-D2E37EC5EF35}" srcOrd="0" destOrd="0" presId="urn:microsoft.com/office/officeart/2009/3/layout/StepUpProcess"/>
    <dgm:cxn modelId="{6A24904B-6FA7-4F9F-A846-4F6438C0140B}" type="presParOf" srcId="{47CE394F-B1AB-4A59-BC63-5BB603E54DA5}" destId="{D85F1854-E5F6-41B9-9EFC-2FE85720D240}" srcOrd="1" destOrd="0" presId="urn:microsoft.com/office/officeart/2009/3/layout/StepUpProcess"/>
    <dgm:cxn modelId="{64052A81-C472-4743-95EA-C22BFD086B85}" type="presParOf" srcId="{47CE394F-B1AB-4A59-BC63-5BB603E54DA5}" destId="{CFD3CF80-B4CD-40C7-9A31-0B7539CC2751}" srcOrd="2" destOrd="0" presId="urn:microsoft.com/office/officeart/2009/3/layout/StepUpProcess"/>
    <dgm:cxn modelId="{46660AE2-2B46-477E-8E11-1063E459736A}" type="presParOf" srcId="{59E6176D-A2F1-45D4-A790-2A9C57E110E9}" destId="{34A38246-BECB-4200-B1D8-2BBD9FFC0E31}" srcOrd="5" destOrd="0" presId="urn:microsoft.com/office/officeart/2009/3/layout/StepUpProcess"/>
    <dgm:cxn modelId="{4F4EBDA1-6D02-4B97-A195-39F0B292D1EC}" type="presParOf" srcId="{34A38246-BECB-4200-B1D8-2BBD9FFC0E31}" destId="{00863FDF-6092-4FB3-B4A3-016D61185CF2}" srcOrd="0" destOrd="0" presId="urn:microsoft.com/office/officeart/2009/3/layout/StepUpProcess"/>
    <dgm:cxn modelId="{F67C1F4A-DDE3-4838-80CD-57DFB9694934}" type="presParOf" srcId="{59E6176D-A2F1-45D4-A790-2A9C57E110E9}" destId="{B6275954-390C-4373-9A48-2CA3F28F5808}" srcOrd="6" destOrd="0" presId="urn:microsoft.com/office/officeart/2009/3/layout/StepUpProcess"/>
    <dgm:cxn modelId="{3E5296FF-EE1B-42D5-8B74-8B0BC8F2173D}" type="presParOf" srcId="{B6275954-390C-4373-9A48-2CA3F28F5808}" destId="{58BF2D5C-5BA9-407A-8A9B-C40257F52DE5}" srcOrd="0" destOrd="0" presId="urn:microsoft.com/office/officeart/2009/3/layout/StepUpProcess"/>
    <dgm:cxn modelId="{1064BAD8-E682-4DC8-ADA9-246D98CE13BA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4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3F3228-3599-4742-B104-F729E85ACA90}" type="pres">
      <dgm:prSet presAssocID="{5EEC0A97-5585-4474-9E7F-DA482FC59478}" presName="extraNode" presStyleLbl="node1" presStyleIdx="0" presStyleCnt="4"/>
      <dgm:spPr/>
    </dgm:pt>
    <dgm:pt modelId="{BDCE9C75-6B1E-471F-B9AF-E68DC9A38817}" type="pres">
      <dgm:prSet presAssocID="{5EEC0A97-5585-4474-9E7F-DA482FC59478}" presName="dstNode" presStyleLbl="node1" presStyleIdx="0" presStyleCnt="4"/>
      <dgm:spPr/>
    </dgm:pt>
    <dgm:pt modelId="{9B419F7B-0E29-4837-A139-F73F32B02462}" type="pres">
      <dgm:prSet presAssocID="{8FCAFD37-AD26-47A8-81D3-2E5FB496B309}" presName="text_1" presStyleLbl="node1" presStyleIdx="0" presStyleCnt="4" custScaleX="92967" custScaleY="150713" custLinFactNeighborX="-113" custLinFactNeighborY="-13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4" custScaleX="129991" custScaleY="125704" custLinFactNeighborX="-5294" custLinFactNeighborY="-939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4" custLinFactNeighborX="-765" custLinFactNeighborY="7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4" custScaleX="118833" custScaleY="109122" custLinFactNeighborX="-3323" custLinFactNeighborY="1372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4" custLinFactNeighborX="-160" custLinFactNeighborY="13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4" custScaleX="118833" custScaleY="109122" custLinFactNeighborX="-6514" custLinFactNeighborY="1278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4" custLinFactNeighborX="-1608" custLinFactNeighborY="28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4" custScaleX="118833" custScaleY="109122" custLinFactNeighborX="2080" custLinFactNeighborY="15439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</dgm:ptLst>
  <dgm:cxnLst>
    <dgm:cxn modelId="{7B35D2A0-4B63-4CF5-BAD6-AFE9EC6ECF90}" type="presOf" srcId="{8FCAFD37-AD26-47A8-81D3-2E5FB496B309}" destId="{9B419F7B-0E29-4837-A139-F73F32B02462}" srcOrd="0" destOrd="0" presId="urn:microsoft.com/office/officeart/2008/layout/VerticalCurvedList"/>
    <dgm:cxn modelId="{794F0744-768B-434A-ACB8-B731E54751F5}" type="presOf" srcId="{4B808550-F9E1-4C6A-94B9-DF7E7BE345D2}" destId="{4EDC28E9-A35A-484E-B3F3-DF3AEFAF1776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A6743903-8FEE-4F4E-AEE9-1DDB20CDC157}" type="presOf" srcId="{CBF8B448-AE06-4F1D-B556-91D30DFBC592}" destId="{F9A2B237-724F-40B4-8EB7-33ABE366F6E3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E3FA1699-B201-4C56-B338-A445524D56D2}" type="presOf" srcId="{4593FCC2-6F03-40E1-AB05-E533CC4D0D80}" destId="{6054B92C-E3AA-49CB-BF9F-DCC6DE3ADE02}" srcOrd="0" destOrd="0" presId="urn:microsoft.com/office/officeart/2008/layout/VerticalCurvedList"/>
    <dgm:cxn modelId="{54AC2F98-5E96-4D46-BEAB-1422A310CF83}" type="presOf" srcId="{C38F5AC5-DFB9-4509-A22E-D9CA19EFD33C}" destId="{AB911214-1412-44E6-97B7-B135980325F2}" srcOrd="0" destOrd="0" presId="urn:microsoft.com/office/officeart/2008/layout/VerticalCurvedList"/>
    <dgm:cxn modelId="{23932595-DC5C-402C-9C12-9A3C247EAB4F}" type="presOf" srcId="{5EEC0A97-5585-4474-9E7F-DA482FC59478}" destId="{0A1A7CE6-5F64-4652-8374-824FEF2E0A45}" srcOrd="0" destOrd="0" presId="urn:microsoft.com/office/officeart/2008/layout/VerticalCurvedList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B857F20A-9378-4E23-9CB0-3D24E241276A}" type="presParOf" srcId="{0A1A7CE6-5F64-4652-8374-824FEF2E0A45}" destId="{16B44136-C436-4867-980A-43DAC0C517CA}" srcOrd="0" destOrd="0" presId="urn:microsoft.com/office/officeart/2008/layout/VerticalCurvedList"/>
    <dgm:cxn modelId="{F8518F11-BB51-476B-8CD3-32FABFAEDC30}" type="presParOf" srcId="{16B44136-C436-4867-980A-43DAC0C517CA}" destId="{717E9CBB-539A-4770-B2EF-BA5E80742F4F}" srcOrd="0" destOrd="0" presId="urn:microsoft.com/office/officeart/2008/layout/VerticalCurvedList"/>
    <dgm:cxn modelId="{F0B2B526-1440-4D46-AA25-7C8C9FFA935F}" type="presParOf" srcId="{717E9CBB-539A-4770-B2EF-BA5E80742F4F}" destId="{A9F34A93-89A5-4960-81C9-CB07780B8CB6}" srcOrd="0" destOrd="0" presId="urn:microsoft.com/office/officeart/2008/layout/VerticalCurvedList"/>
    <dgm:cxn modelId="{FE04A280-23DB-48EF-9A0A-944F1B38F050}" type="presParOf" srcId="{717E9CBB-539A-4770-B2EF-BA5E80742F4F}" destId="{4EDC28E9-A35A-484E-B3F3-DF3AEFAF1776}" srcOrd="1" destOrd="0" presId="urn:microsoft.com/office/officeart/2008/layout/VerticalCurvedList"/>
    <dgm:cxn modelId="{A08D41EB-F127-497E-BAD9-7E42F883F009}" type="presParOf" srcId="{717E9CBB-539A-4770-B2EF-BA5E80742F4F}" destId="{CA3F3228-3599-4742-B104-F729E85ACA90}" srcOrd="2" destOrd="0" presId="urn:microsoft.com/office/officeart/2008/layout/VerticalCurvedList"/>
    <dgm:cxn modelId="{7E594B62-DDB8-4403-9BAA-AE4AC9A3743E}" type="presParOf" srcId="{717E9CBB-539A-4770-B2EF-BA5E80742F4F}" destId="{BDCE9C75-6B1E-471F-B9AF-E68DC9A38817}" srcOrd="3" destOrd="0" presId="urn:microsoft.com/office/officeart/2008/layout/VerticalCurvedList"/>
    <dgm:cxn modelId="{969BDD96-5DF6-4A0B-8924-6C842D750A9C}" type="presParOf" srcId="{16B44136-C436-4867-980A-43DAC0C517CA}" destId="{9B419F7B-0E29-4837-A139-F73F32B02462}" srcOrd="1" destOrd="0" presId="urn:microsoft.com/office/officeart/2008/layout/VerticalCurvedList"/>
    <dgm:cxn modelId="{7C2DC382-1D29-4C38-953D-75ACCC8001DF}" type="presParOf" srcId="{16B44136-C436-4867-980A-43DAC0C517CA}" destId="{175DDFF4-8440-4505-BBA0-CC3453422666}" srcOrd="2" destOrd="0" presId="urn:microsoft.com/office/officeart/2008/layout/VerticalCurvedList"/>
    <dgm:cxn modelId="{2C8C1E95-730A-4951-BCF4-0ECDFDB73883}" type="presParOf" srcId="{175DDFF4-8440-4505-BBA0-CC3453422666}" destId="{4E53794A-6DAD-4E6F-AA51-FC167C715F2E}" srcOrd="0" destOrd="0" presId="urn:microsoft.com/office/officeart/2008/layout/VerticalCurvedList"/>
    <dgm:cxn modelId="{B8C1CF81-8D72-49BD-B441-50FFA047100D}" type="presParOf" srcId="{16B44136-C436-4867-980A-43DAC0C517CA}" destId="{6054B92C-E3AA-49CB-BF9F-DCC6DE3ADE02}" srcOrd="3" destOrd="0" presId="urn:microsoft.com/office/officeart/2008/layout/VerticalCurvedList"/>
    <dgm:cxn modelId="{132B1D7D-7ED5-449A-B044-FF145DB0D7BE}" type="presParOf" srcId="{16B44136-C436-4867-980A-43DAC0C517CA}" destId="{FCF609FB-86FE-48B1-93ED-9615BF8B772C}" srcOrd="4" destOrd="0" presId="urn:microsoft.com/office/officeart/2008/layout/VerticalCurvedList"/>
    <dgm:cxn modelId="{3CEDD03C-2997-47AD-A817-6D12BACC2B84}" type="presParOf" srcId="{FCF609FB-86FE-48B1-93ED-9615BF8B772C}" destId="{001A828D-BA8C-4570-9BEF-C1391588FA46}" srcOrd="0" destOrd="0" presId="urn:microsoft.com/office/officeart/2008/layout/VerticalCurvedList"/>
    <dgm:cxn modelId="{4FF5861D-544B-4F25-A6D0-A22232234D98}" type="presParOf" srcId="{16B44136-C436-4867-980A-43DAC0C517CA}" destId="{AB911214-1412-44E6-97B7-B135980325F2}" srcOrd="5" destOrd="0" presId="urn:microsoft.com/office/officeart/2008/layout/VerticalCurvedList"/>
    <dgm:cxn modelId="{30584745-23A3-4FB5-B751-1A8DD7BAB314}" type="presParOf" srcId="{16B44136-C436-4867-980A-43DAC0C517CA}" destId="{803E66E8-2003-4603-8133-2EBD84AA085D}" srcOrd="6" destOrd="0" presId="urn:microsoft.com/office/officeart/2008/layout/VerticalCurvedList"/>
    <dgm:cxn modelId="{BD97B826-81A2-4617-A92E-584956776D23}" type="presParOf" srcId="{803E66E8-2003-4603-8133-2EBD84AA085D}" destId="{573D6AA8-EE03-46B4-851E-EC8AEF11A324}" srcOrd="0" destOrd="0" presId="urn:microsoft.com/office/officeart/2008/layout/VerticalCurvedList"/>
    <dgm:cxn modelId="{531AA1F9-6F66-40BD-83CD-AF648C859D42}" type="presParOf" srcId="{16B44136-C436-4867-980A-43DAC0C517CA}" destId="{F9A2B237-724F-40B4-8EB7-33ABE366F6E3}" srcOrd="7" destOrd="0" presId="urn:microsoft.com/office/officeart/2008/layout/VerticalCurvedList"/>
    <dgm:cxn modelId="{2A34AA89-0E57-4605-B18E-06CF34098739}" type="presParOf" srcId="{16B44136-C436-4867-980A-43DAC0C517CA}" destId="{5C07C235-BE43-4D2C-842B-DD08A1CD4508}" srcOrd="8" destOrd="0" presId="urn:microsoft.com/office/officeart/2008/layout/VerticalCurvedList"/>
    <dgm:cxn modelId="{6E90573C-B953-451B-BB58-82D25BEC469E}" type="presParOf" srcId="{5C07C235-BE43-4D2C-842B-DD08A1CD4508}" destId="{3CC04E6F-F693-473A-9480-FAF6218496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CD490E03-D468-43BA-BEBF-03F7A6EDF573}" type="presOf" srcId="{8C058D7D-814F-47C7-A39B-2CA92328FAE1}" destId="{8E63B8CE-E9B4-4B64-A059-AE603116C562}" srcOrd="0" destOrd="0" presId="urn:microsoft.com/office/officeart/2005/8/layout/chevron2"/>
    <dgm:cxn modelId="{639E6392-2C83-4E72-9C23-22A215222A97}" type="presOf" srcId="{976D5580-9F95-40AD-A769-B3CDEF41E43C}" destId="{10ED6CD1-A407-4C77-8E07-382F394AE98F}" srcOrd="0" destOrd="0" presId="urn:microsoft.com/office/officeart/2005/8/layout/chevron2"/>
    <dgm:cxn modelId="{6FCEA793-C33B-447D-BC6A-746D347B3993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772EF8F3-54D8-4401-A575-6D7AEFDF3A58}" type="presOf" srcId="{173C445B-43DF-41E1-AD78-638FC5DD16E8}" destId="{7CB85A0C-4C16-4E6E-ABE5-0A29B01B5DAE}" srcOrd="0" destOrd="0" presId="urn:microsoft.com/office/officeart/2005/8/layout/chevron2"/>
    <dgm:cxn modelId="{35996877-7A62-4627-B678-B715CE323B63}" type="presOf" srcId="{778BF3AA-9928-42F2-BC3D-23422361A372}" destId="{265B68A7-C829-49FC-BD19-C5B6BD74B06D}" srcOrd="0" destOrd="0" presId="urn:microsoft.com/office/officeart/2005/8/layout/chevron2"/>
    <dgm:cxn modelId="{2B58E21E-305F-405A-83FE-DA7E94B10E9A}" type="presOf" srcId="{8D405251-E712-41B7-A8EE-A1B185D322AD}" destId="{11C6DC8C-E550-49B0-A867-FAC0390739C4}" srcOrd="0" destOrd="0" presId="urn:microsoft.com/office/officeart/2005/8/layout/chevron2"/>
    <dgm:cxn modelId="{B67DA76B-D4E7-43BD-9071-6F35574FB78E}" type="presOf" srcId="{CF35C349-0017-4F13-9057-00380EC08841}" destId="{4F0370CA-6E58-42A1-B0A0-A6E5B28554BE}" srcOrd="0" destOrd="0" presId="urn:microsoft.com/office/officeart/2005/8/layout/chevron2"/>
    <dgm:cxn modelId="{6B15DFD2-E9D6-49B5-ADFB-4252F0AA8811}" type="presOf" srcId="{9DD83FF4-1EA4-4C71-B0F9-56DB705B5214}" destId="{FEC8ABDA-7428-4396-9033-DE7CA1EBC857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3806151A-6CCF-4488-922A-D8D3DC483B1F}" type="presOf" srcId="{507954F7-93DF-462E-B929-102B3B343C03}" destId="{D846726A-E631-40D2-951C-50EB09DF9818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2EE73996-9879-420C-A5E3-7B8E0FDFD3F4}" type="presOf" srcId="{982004FB-623B-4E1A-8F11-0F5B88A3D2A5}" destId="{4A646B63-A71B-4D11-872A-0F7FAA969745}" srcOrd="0" destOrd="0" presId="urn:microsoft.com/office/officeart/2005/8/layout/chevron2"/>
    <dgm:cxn modelId="{F35BA1AF-4A62-4033-AF7A-1A9FC5BA3044}" type="presOf" srcId="{10FD7BE8-B274-4BDF-808B-4612884E16EF}" destId="{499C7D28-433D-42DA-956C-43611CA8A97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7AAD1B56-3605-4BD2-B8F2-237B95F23E95}" type="presParOf" srcId="{8E63B8CE-E9B4-4B64-A059-AE603116C562}" destId="{8D63EC5C-2F49-4C68-BDA7-957D5E8B4251}" srcOrd="0" destOrd="0" presId="urn:microsoft.com/office/officeart/2005/8/layout/chevron2"/>
    <dgm:cxn modelId="{81642A5A-5268-4FA3-9C91-6F3744A5F3B7}" type="presParOf" srcId="{8D63EC5C-2F49-4C68-BDA7-957D5E8B4251}" destId="{10ED6CD1-A407-4C77-8E07-382F394AE98F}" srcOrd="0" destOrd="0" presId="urn:microsoft.com/office/officeart/2005/8/layout/chevron2"/>
    <dgm:cxn modelId="{E5228833-3CD3-4E01-A46B-C470B65F3B48}" type="presParOf" srcId="{8D63EC5C-2F49-4C68-BDA7-957D5E8B4251}" destId="{4F0370CA-6E58-42A1-B0A0-A6E5B28554BE}" srcOrd="1" destOrd="0" presId="urn:microsoft.com/office/officeart/2005/8/layout/chevron2"/>
    <dgm:cxn modelId="{C315D3DF-2149-443E-AD8A-E58B7C776563}" type="presParOf" srcId="{8E63B8CE-E9B4-4B64-A059-AE603116C562}" destId="{63DF5EE1-B889-4F90-9064-9C91B763570E}" srcOrd="1" destOrd="0" presId="urn:microsoft.com/office/officeart/2005/8/layout/chevron2"/>
    <dgm:cxn modelId="{CA74283E-D02C-48AF-A2A3-14890BC38015}" type="presParOf" srcId="{8E63B8CE-E9B4-4B64-A059-AE603116C562}" destId="{C468C02B-24C3-432C-92C9-A080610E9C56}" srcOrd="2" destOrd="0" presId="urn:microsoft.com/office/officeart/2005/8/layout/chevron2"/>
    <dgm:cxn modelId="{02564DC3-EDD8-4F1C-AA45-59D60EFC157E}" type="presParOf" srcId="{C468C02B-24C3-432C-92C9-A080610E9C56}" destId="{4A646B63-A71B-4D11-872A-0F7FAA969745}" srcOrd="0" destOrd="0" presId="urn:microsoft.com/office/officeart/2005/8/layout/chevron2"/>
    <dgm:cxn modelId="{9E4CE222-A043-42E9-B0B0-CCD74AEC9922}" type="presParOf" srcId="{C468C02B-24C3-432C-92C9-A080610E9C56}" destId="{499C7D28-433D-42DA-956C-43611CA8A97E}" srcOrd="1" destOrd="0" presId="urn:microsoft.com/office/officeart/2005/8/layout/chevron2"/>
    <dgm:cxn modelId="{9942CA9E-EE0B-4A28-B17C-5733C679B452}" type="presParOf" srcId="{8E63B8CE-E9B4-4B64-A059-AE603116C562}" destId="{5B0216D9-5769-4C5B-AC64-8816F0470596}" srcOrd="3" destOrd="0" presId="urn:microsoft.com/office/officeart/2005/8/layout/chevron2"/>
    <dgm:cxn modelId="{39139285-9962-46BD-83A7-B674B02AC4E0}" type="presParOf" srcId="{8E63B8CE-E9B4-4B64-A059-AE603116C562}" destId="{C6BA90C4-0761-4C7E-A701-99D34E1EDCF9}" srcOrd="4" destOrd="0" presId="urn:microsoft.com/office/officeart/2005/8/layout/chevron2"/>
    <dgm:cxn modelId="{3A5F0B87-E8FA-445C-9F00-336E2BD02899}" type="presParOf" srcId="{C6BA90C4-0761-4C7E-A701-99D34E1EDCF9}" destId="{D846726A-E631-40D2-951C-50EB09DF9818}" srcOrd="0" destOrd="0" presId="urn:microsoft.com/office/officeart/2005/8/layout/chevron2"/>
    <dgm:cxn modelId="{D4E9007D-ACE8-4B6D-AA20-076BD46DE9E4}" type="presParOf" srcId="{C6BA90C4-0761-4C7E-A701-99D34E1EDCF9}" destId="{3592BB21-7A9F-43DF-8A3D-BFDBC866B1D8}" srcOrd="1" destOrd="0" presId="urn:microsoft.com/office/officeart/2005/8/layout/chevron2"/>
    <dgm:cxn modelId="{D42C8120-87A2-4348-AD18-95E73F5215A3}" type="presParOf" srcId="{8E63B8CE-E9B4-4B64-A059-AE603116C562}" destId="{1A260771-7D56-47E1-B06B-BBC5F312DE6B}" srcOrd="5" destOrd="0" presId="urn:microsoft.com/office/officeart/2005/8/layout/chevron2"/>
    <dgm:cxn modelId="{296656E0-016B-4698-967B-C61366A633BD}" type="presParOf" srcId="{8E63B8CE-E9B4-4B64-A059-AE603116C562}" destId="{8C6F7283-151F-4DB4-B360-259A8F2D3CB1}" srcOrd="6" destOrd="0" presId="urn:microsoft.com/office/officeart/2005/8/layout/chevron2"/>
    <dgm:cxn modelId="{B8FA4610-5BF8-49DC-BEB7-3923F12F7AA3}" type="presParOf" srcId="{8C6F7283-151F-4DB4-B360-259A8F2D3CB1}" destId="{7CB85A0C-4C16-4E6E-ABE5-0A29B01B5DAE}" srcOrd="0" destOrd="0" presId="urn:microsoft.com/office/officeart/2005/8/layout/chevron2"/>
    <dgm:cxn modelId="{14830291-1D67-431B-BC8D-9E87BAC26283}" type="presParOf" srcId="{8C6F7283-151F-4DB4-B360-259A8F2D3CB1}" destId="{265B68A7-C829-49FC-BD19-C5B6BD74B06D}" srcOrd="1" destOrd="0" presId="urn:microsoft.com/office/officeart/2005/8/layout/chevron2"/>
    <dgm:cxn modelId="{22503E99-3723-495A-A4C7-1ACE151B4F4E}" type="presParOf" srcId="{8E63B8CE-E9B4-4B64-A059-AE603116C562}" destId="{6BB8221A-7AEE-4EFE-94D5-3A5A32643436}" srcOrd="7" destOrd="0" presId="urn:microsoft.com/office/officeart/2005/8/layout/chevron2"/>
    <dgm:cxn modelId="{825ED0DC-A094-41A3-B115-146E238C0536}" type="presParOf" srcId="{8E63B8CE-E9B4-4B64-A059-AE603116C562}" destId="{A46B585C-B2C2-4289-BC7D-C9510D2958FC}" srcOrd="8" destOrd="0" presId="urn:microsoft.com/office/officeart/2005/8/layout/chevron2"/>
    <dgm:cxn modelId="{E18E76DC-7E57-46A1-B2BF-DFDE77AE0E7D}" type="presParOf" srcId="{A46B585C-B2C2-4289-BC7D-C9510D2958FC}" destId="{11C6DC8C-E550-49B0-A867-FAC0390739C4}" srcOrd="0" destOrd="0" presId="urn:microsoft.com/office/officeart/2005/8/layout/chevron2"/>
    <dgm:cxn modelId="{9DD461EA-A2BA-46A4-9D4B-4F98A03A4A0B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81909" custScaleY="168793" custLinFactX="-1327" custLinFactNeighborX="-100000" custLinFactNeighborY="59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 custLinFactNeighborX="-37493" custLinFactNeighborY="7658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AF04F4-2ED1-4031-BF4E-47F93778999A}" type="presOf" srcId="{F16646FC-6848-418B-B1E3-96138E0FEEA5}" destId="{2AF64C49-9E45-4F3C-9BA6-D0A64ABAC6D7}" srcOrd="0" destOrd="0" presId="urn:microsoft.com/office/officeart/2009/3/layout/StepUpProcess"/>
    <dgm:cxn modelId="{082D5060-8248-4986-A293-BBB8855FDCDF}" type="presOf" srcId="{57528B99-E608-4D43-8BCB-8B2813661BEC}" destId="{D85F1854-E5F6-41B9-9EFC-2FE85720D240}" srcOrd="0" destOrd="0" presId="urn:microsoft.com/office/officeart/2009/3/layout/StepUpProcess"/>
    <dgm:cxn modelId="{364E3393-3D6C-4A36-86C6-95FDC3540D6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73D7B512-6F06-488D-8C9E-AE81A2CD72FD}" type="presOf" srcId="{D9952A6E-51E9-46F5-AA97-003063CFD45C}" destId="{1EB1F125-C213-44F7-995F-770C58E2B83A}" srcOrd="0" destOrd="0" presId="urn:microsoft.com/office/officeart/2009/3/layout/StepUpProcess"/>
    <dgm:cxn modelId="{59939AD0-5BA7-444D-8ACC-E484B3227772}" type="presOf" srcId="{78B007E3-3A39-4585-A51E-EF3B5C893869}" destId="{EF1764DB-FE8F-4E89-9B6E-91A2DC3A6EB5}" srcOrd="0" destOrd="0" presId="urn:microsoft.com/office/officeart/2009/3/layout/StepUpProcess"/>
    <dgm:cxn modelId="{ADA17F8E-5042-4CB3-9FB5-CDAD52D19266}" type="presParOf" srcId="{59E6176D-A2F1-45D4-A790-2A9C57E110E9}" destId="{71408DB2-FBD4-485C-BC8E-EB65B28797BE}" srcOrd="0" destOrd="0" presId="urn:microsoft.com/office/officeart/2009/3/layout/StepUpProcess"/>
    <dgm:cxn modelId="{3BAE4846-CE33-4CE2-9ED4-B8375B9F8BF9}" type="presParOf" srcId="{71408DB2-FBD4-485C-BC8E-EB65B28797BE}" destId="{71E6C355-13EB-4EBD-AC8F-05A4053FCF9E}" srcOrd="0" destOrd="0" presId="urn:microsoft.com/office/officeart/2009/3/layout/StepUpProcess"/>
    <dgm:cxn modelId="{9C233033-0D81-448B-A1D5-A6B9EA227859}" type="presParOf" srcId="{71408DB2-FBD4-485C-BC8E-EB65B28797BE}" destId="{EF1764DB-FE8F-4E89-9B6E-91A2DC3A6EB5}" srcOrd="1" destOrd="0" presId="urn:microsoft.com/office/officeart/2009/3/layout/StepUpProcess"/>
    <dgm:cxn modelId="{27AA078D-E03B-4E69-85DC-A43B03D8FC08}" type="presParOf" srcId="{71408DB2-FBD4-485C-BC8E-EB65B28797BE}" destId="{12B5FF4F-4946-49D1-9FAB-BEB33C3E8D94}" srcOrd="2" destOrd="0" presId="urn:microsoft.com/office/officeart/2009/3/layout/StepUpProcess"/>
    <dgm:cxn modelId="{B90D948C-99E3-419F-BAF1-9C47F419159A}" type="presParOf" srcId="{59E6176D-A2F1-45D4-A790-2A9C57E110E9}" destId="{E5A5AE98-0177-47ED-8AF6-C64D0ADAE841}" srcOrd="1" destOrd="0" presId="urn:microsoft.com/office/officeart/2009/3/layout/StepUpProcess"/>
    <dgm:cxn modelId="{7F5E6BF8-85EA-48A0-A03B-F779B72FCA83}" type="presParOf" srcId="{E5A5AE98-0177-47ED-8AF6-C64D0ADAE841}" destId="{26A766B6-D3A0-44F0-92C1-F3B751BB4BAD}" srcOrd="0" destOrd="0" presId="urn:microsoft.com/office/officeart/2009/3/layout/StepUpProcess"/>
    <dgm:cxn modelId="{6EF904C8-5D87-4201-9A75-E4401DF001E7}" type="presParOf" srcId="{59E6176D-A2F1-45D4-A790-2A9C57E110E9}" destId="{56C143B6-1C15-4DE4-9866-D697EF85A06B}" srcOrd="2" destOrd="0" presId="urn:microsoft.com/office/officeart/2009/3/layout/StepUpProcess"/>
    <dgm:cxn modelId="{EBB40619-B8BA-4B82-BA2D-75ED40635C9F}" type="presParOf" srcId="{56C143B6-1C15-4DE4-9866-D697EF85A06B}" destId="{39FB82EE-FE53-4555-9BD1-160163DEE653}" srcOrd="0" destOrd="0" presId="urn:microsoft.com/office/officeart/2009/3/layout/StepUpProcess"/>
    <dgm:cxn modelId="{73FE4BCB-5E21-4B9C-8646-4D2F12BC5A03}" type="presParOf" srcId="{56C143B6-1C15-4DE4-9866-D697EF85A06B}" destId="{2AF64C49-9E45-4F3C-9BA6-D0A64ABAC6D7}" srcOrd="1" destOrd="0" presId="urn:microsoft.com/office/officeart/2009/3/layout/StepUpProcess"/>
    <dgm:cxn modelId="{65FC5B75-7D2F-4E6C-875D-BF348118036E}" type="presParOf" srcId="{56C143B6-1C15-4DE4-9866-D697EF85A06B}" destId="{F3595227-F50B-4095-B7BC-B5F16E06E7FC}" srcOrd="2" destOrd="0" presId="urn:microsoft.com/office/officeart/2009/3/layout/StepUpProcess"/>
    <dgm:cxn modelId="{8ED3BA7A-A21F-4C4E-A8A7-95E0B8FB5FD8}" type="presParOf" srcId="{59E6176D-A2F1-45D4-A790-2A9C57E110E9}" destId="{E4C63162-EC8F-4014-89C2-1C168EB4B320}" srcOrd="3" destOrd="0" presId="urn:microsoft.com/office/officeart/2009/3/layout/StepUpProcess"/>
    <dgm:cxn modelId="{0FB2E71A-0C37-4DD7-B6CE-AFB344B39158}" type="presParOf" srcId="{E4C63162-EC8F-4014-89C2-1C168EB4B320}" destId="{A6B68433-B7F7-4B95-90BC-BDD2D3550D71}" srcOrd="0" destOrd="0" presId="urn:microsoft.com/office/officeart/2009/3/layout/StepUpProcess"/>
    <dgm:cxn modelId="{35773D6B-32BF-43AE-AE9F-4F65DC30EB96}" type="presParOf" srcId="{59E6176D-A2F1-45D4-A790-2A9C57E110E9}" destId="{47CE394F-B1AB-4A59-BC63-5BB603E54DA5}" srcOrd="4" destOrd="0" presId="urn:microsoft.com/office/officeart/2009/3/layout/StepUpProcess"/>
    <dgm:cxn modelId="{52B841AB-E20D-4C67-97D2-D7FE105C819A}" type="presParOf" srcId="{47CE394F-B1AB-4A59-BC63-5BB603E54DA5}" destId="{FCEC2791-FE35-4FC7-8A1F-D2E37EC5EF35}" srcOrd="0" destOrd="0" presId="urn:microsoft.com/office/officeart/2009/3/layout/StepUpProcess"/>
    <dgm:cxn modelId="{46F33631-2B87-41EB-8A18-98B8EDA9CEBF}" type="presParOf" srcId="{47CE394F-B1AB-4A59-BC63-5BB603E54DA5}" destId="{D85F1854-E5F6-41B9-9EFC-2FE85720D240}" srcOrd="1" destOrd="0" presId="urn:microsoft.com/office/officeart/2009/3/layout/StepUpProcess"/>
    <dgm:cxn modelId="{CB7FCD7F-C265-4004-AF9E-5B345ABB0A5D}" type="presParOf" srcId="{47CE394F-B1AB-4A59-BC63-5BB603E54DA5}" destId="{CFD3CF80-B4CD-40C7-9A31-0B7539CC2751}" srcOrd="2" destOrd="0" presId="urn:microsoft.com/office/officeart/2009/3/layout/StepUpProcess"/>
    <dgm:cxn modelId="{9DA75AC8-0A24-43D7-A5A6-6321AE4A03BF}" type="presParOf" srcId="{59E6176D-A2F1-45D4-A790-2A9C57E110E9}" destId="{34A38246-BECB-4200-B1D8-2BBD9FFC0E31}" srcOrd="5" destOrd="0" presId="urn:microsoft.com/office/officeart/2009/3/layout/StepUpProcess"/>
    <dgm:cxn modelId="{21077365-D34D-49F1-B176-ACDDCCDF9C3C}" type="presParOf" srcId="{34A38246-BECB-4200-B1D8-2BBD9FFC0E31}" destId="{00863FDF-6092-4FB3-B4A3-016D61185CF2}" srcOrd="0" destOrd="0" presId="urn:microsoft.com/office/officeart/2009/3/layout/StepUpProcess"/>
    <dgm:cxn modelId="{9F94AA65-0670-4434-9ABC-EDA70C4FA7BA}" type="presParOf" srcId="{59E6176D-A2F1-45D4-A790-2A9C57E110E9}" destId="{B6275954-390C-4373-9A48-2CA3F28F5808}" srcOrd="6" destOrd="0" presId="urn:microsoft.com/office/officeart/2009/3/layout/StepUpProcess"/>
    <dgm:cxn modelId="{A9717AA6-3995-465B-9F8D-E2428C1D7082}" type="presParOf" srcId="{B6275954-390C-4373-9A48-2CA3F28F5808}" destId="{58BF2D5C-5BA9-407A-8A9B-C40257F52DE5}" srcOrd="0" destOrd="0" presId="urn:microsoft.com/office/officeart/2009/3/layout/StepUpProcess"/>
    <dgm:cxn modelId="{CA7E49EC-BB10-454A-8352-E9DECEC162E8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35 250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38 260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 43 640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40 970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FA9A20-7D02-464A-980B-5F720EB2246C}" type="presOf" srcId="{D9952A6E-51E9-46F5-AA97-003063CFD45C}" destId="{1EB1F125-C213-44F7-995F-770C58E2B83A}" srcOrd="0" destOrd="0" presId="urn:microsoft.com/office/officeart/2009/3/layout/StepUpProcess"/>
    <dgm:cxn modelId="{8B3521CB-4CE8-463D-893B-800AD2842CA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B7AB431-5B0F-4575-BF6B-2B9B5C314BA3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3C50981D-C769-4377-8A8B-6B6FB30FAC24}" type="presOf" srcId="{57528B99-E608-4D43-8BCB-8B2813661BEC}" destId="{D85F1854-E5F6-41B9-9EFC-2FE85720D240}" srcOrd="0" destOrd="0" presId="urn:microsoft.com/office/officeart/2009/3/layout/StepUpProcess"/>
    <dgm:cxn modelId="{722ECEC0-264C-4FCF-9BD0-27DCF58FB69E}" type="presOf" srcId="{78B007E3-3A39-4585-A51E-EF3B5C893869}" destId="{EF1764DB-FE8F-4E89-9B6E-91A2DC3A6EB5}" srcOrd="0" destOrd="0" presId="urn:microsoft.com/office/officeart/2009/3/layout/StepUpProcess"/>
    <dgm:cxn modelId="{25ECA1EC-609C-481F-B39C-E530AB030921}" type="presParOf" srcId="{59E6176D-A2F1-45D4-A790-2A9C57E110E9}" destId="{71408DB2-FBD4-485C-BC8E-EB65B28797BE}" srcOrd="0" destOrd="0" presId="urn:microsoft.com/office/officeart/2009/3/layout/StepUpProcess"/>
    <dgm:cxn modelId="{95F68942-BC6F-48B4-ABB6-B34E088CEA30}" type="presParOf" srcId="{71408DB2-FBD4-485C-BC8E-EB65B28797BE}" destId="{71E6C355-13EB-4EBD-AC8F-05A4053FCF9E}" srcOrd="0" destOrd="0" presId="urn:microsoft.com/office/officeart/2009/3/layout/StepUpProcess"/>
    <dgm:cxn modelId="{FE59C9D4-6747-4542-8B1B-3A48BACD473C}" type="presParOf" srcId="{71408DB2-FBD4-485C-BC8E-EB65B28797BE}" destId="{EF1764DB-FE8F-4E89-9B6E-91A2DC3A6EB5}" srcOrd="1" destOrd="0" presId="urn:microsoft.com/office/officeart/2009/3/layout/StepUpProcess"/>
    <dgm:cxn modelId="{E296C196-3384-4D35-9D19-94678B422CBD}" type="presParOf" srcId="{71408DB2-FBD4-485C-BC8E-EB65B28797BE}" destId="{12B5FF4F-4946-49D1-9FAB-BEB33C3E8D94}" srcOrd="2" destOrd="0" presId="urn:microsoft.com/office/officeart/2009/3/layout/StepUpProcess"/>
    <dgm:cxn modelId="{985E2EB4-EB69-47E0-9C3D-AAB8F0017170}" type="presParOf" srcId="{59E6176D-A2F1-45D4-A790-2A9C57E110E9}" destId="{E5A5AE98-0177-47ED-8AF6-C64D0ADAE841}" srcOrd="1" destOrd="0" presId="urn:microsoft.com/office/officeart/2009/3/layout/StepUpProcess"/>
    <dgm:cxn modelId="{FEA04E9E-6F5B-4AC5-9C56-78E6EE633474}" type="presParOf" srcId="{E5A5AE98-0177-47ED-8AF6-C64D0ADAE841}" destId="{26A766B6-D3A0-44F0-92C1-F3B751BB4BAD}" srcOrd="0" destOrd="0" presId="urn:microsoft.com/office/officeart/2009/3/layout/StepUpProcess"/>
    <dgm:cxn modelId="{868305C7-FEA8-4996-9DC0-2C903D6FC3F9}" type="presParOf" srcId="{59E6176D-A2F1-45D4-A790-2A9C57E110E9}" destId="{56C143B6-1C15-4DE4-9866-D697EF85A06B}" srcOrd="2" destOrd="0" presId="urn:microsoft.com/office/officeart/2009/3/layout/StepUpProcess"/>
    <dgm:cxn modelId="{7D162036-292C-40D6-A61A-A898C4F16914}" type="presParOf" srcId="{56C143B6-1C15-4DE4-9866-D697EF85A06B}" destId="{39FB82EE-FE53-4555-9BD1-160163DEE653}" srcOrd="0" destOrd="0" presId="urn:microsoft.com/office/officeart/2009/3/layout/StepUpProcess"/>
    <dgm:cxn modelId="{D7A21CDA-D9BF-4BD1-AE73-CB5FF3F16E1E}" type="presParOf" srcId="{56C143B6-1C15-4DE4-9866-D697EF85A06B}" destId="{2AF64C49-9E45-4F3C-9BA6-D0A64ABAC6D7}" srcOrd="1" destOrd="0" presId="urn:microsoft.com/office/officeart/2009/3/layout/StepUpProcess"/>
    <dgm:cxn modelId="{3FA2529F-B183-4817-97FB-E683CBB12EF2}" type="presParOf" srcId="{56C143B6-1C15-4DE4-9866-D697EF85A06B}" destId="{F3595227-F50B-4095-B7BC-B5F16E06E7FC}" srcOrd="2" destOrd="0" presId="urn:microsoft.com/office/officeart/2009/3/layout/StepUpProcess"/>
    <dgm:cxn modelId="{E2B4D81C-3536-457C-9312-3D2A3E6E566E}" type="presParOf" srcId="{59E6176D-A2F1-45D4-A790-2A9C57E110E9}" destId="{E4C63162-EC8F-4014-89C2-1C168EB4B320}" srcOrd="3" destOrd="0" presId="urn:microsoft.com/office/officeart/2009/3/layout/StepUpProcess"/>
    <dgm:cxn modelId="{B63C017B-CFDF-4A26-A7AC-79EED96B42EE}" type="presParOf" srcId="{E4C63162-EC8F-4014-89C2-1C168EB4B320}" destId="{A6B68433-B7F7-4B95-90BC-BDD2D3550D71}" srcOrd="0" destOrd="0" presId="urn:microsoft.com/office/officeart/2009/3/layout/StepUpProcess"/>
    <dgm:cxn modelId="{89592E6A-EA7B-4D10-B52E-4B9EB8FB11C7}" type="presParOf" srcId="{59E6176D-A2F1-45D4-A790-2A9C57E110E9}" destId="{47CE394F-B1AB-4A59-BC63-5BB603E54DA5}" srcOrd="4" destOrd="0" presId="urn:microsoft.com/office/officeart/2009/3/layout/StepUpProcess"/>
    <dgm:cxn modelId="{838C6EC9-B4A8-4971-B184-B734DCC06DA2}" type="presParOf" srcId="{47CE394F-B1AB-4A59-BC63-5BB603E54DA5}" destId="{FCEC2791-FE35-4FC7-8A1F-D2E37EC5EF35}" srcOrd="0" destOrd="0" presId="urn:microsoft.com/office/officeart/2009/3/layout/StepUpProcess"/>
    <dgm:cxn modelId="{00D5C38D-F04D-4FE7-BFDD-B666CF235E87}" type="presParOf" srcId="{47CE394F-B1AB-4A59-BC63-5BB603E54DA5}" destId="{D85F1854-E5F6-41B9-9EFC-2FE85720D240}" srcOrd="1" destOrd="0" presId="urn:microsoft.com/office/officeart/2009/3/layout/StepUpProcess"/>
    <dgm:cxn modelId="{E4D29AC6-CABE-4262-AF03-AE2446EC9E03}" type="presParOf" srcId="{47CE394F-B1AB-4A59-BC63-5BB603E54DA5}" destId="{CFD3CF80-B4CD-40C7-9A31-0B7539CC2751}" srcOrd="2" destOrd="0" presId="urn:microsoft.com/office/officeart/2009/3/layout/StepUpProcess"/>
    <dgm:cxn modelId="{05A635F1-1FE4-4B52-B367-F2EF82234A45}" type="presParOf" srcId="{59E6176D-A2F1-45D4-A790-2A9C57E110E9}" destId="{34A38246-BECB-4200-B1D8-2BBD9FFC0E31}" srcOrd="5" destOrd="0" presId="urn:microsoft.com/office/officeart/2009/3/layout/StepUpProcess"/>
    <dgm:cxn modelId="{A5447CA3-3E0C-47B4-88DE-85C0892BA34B}" type="presParOf" srcId="{34A38246-BECB-4200-B1D8-2BBD9FFC0E31}" destId="{00863FDF-6092-4FB3-B4A3-016D61185CF2}" srcOrd="0" destOrd="0" presId="urn:microsoft.com/office/officeart/2009/3/layout/StepUpProcess"/>
    <dgm:cxn modelId="{69AA5A9B-1366-4DAB-93C1-C611C4E440AA}" type="presParOf" srcId="{59E6176D-A2F1-45D4-A790-2A9C57E110E9}" destId="{B6275954-390C-4373-9A48-2CA3F28F5808}" srcOrd="6" destOrd="0" presId="urn:microsoft.com/office/officeart/2009/3/layout/StepUpProcess"/>
    <dgm:cxn modelId="{79533AD5-9F9B-4F93-99A5-ECBFA8BB4A67}" type="presParOf" srcId="{B6275954-390C-4373-9A48-2CA3F28F5808}" destId="{58BF2D5C-5BA9-407A-8A9B-C40257F52DE5}" srcOrd="0" destOrd="0" presId="urn:microsoft.com/office/officeart/2009/3/layout/StepUpProcess"/>
    <dgm:cxn modelId="{83932FCE-8AAD-4AAF-9299-F95C45FDE880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FC9614C-9EB0-4EC3-B607-AEFA85E09F1A}" type="presOf" srcId="{F16646FC-6848-418B-B1E3-96138E0FEEA5}" destId="{2AF64C49-9E45-4F3C-9BA6-D0A64ABAC6D7}" srcOrd="0" destOrd="0" presId="urn:microsoft.com/office/officeart/2009/3/layout/StepUpProcess"/>
    <dgm:cxn modelId="{96C5DEB5-81CB-4ED9-9182-741141BEE832}" type="presOf" srcId="{78B007E3-3A39-4585-A51E-EF3B5C893869}" destId="{EF1764DB-FE8F-4E89-9B6E-91A2DC3A6EB5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22FFD5AD-76C7-4A59-9BC3-B970F7DEF20A}" type="presOf" srcId="{D9952A6E-51E9-46F5-AA97-003063CFD45C}" destId="{1EB1F125-C213-44F7-995F-770C58E2B83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66E4B275-CC76-4B17-9778-38C4E0F2B64F}" type="presOf" srcId="{4E7F4808-C894-40ED-B5BE-06D9FCD46DB9}" destId="{59E6176D-A2F1-45D4-A790-2A9C57E110E9}" srcOrd="0" destOrd="0" presId="urn:microsoft.com/office/officeart/2009/3/layout/StepUpProcess"/>
    <dgm:cxn modelId="{6CBEF974-A2C2-4D50-BF7F-A615A520AC53}" type="presOf" srcId="{57528B99-E608-4D43-8BCB-8B2813661BEC}" destId="{D85F1854-E5F6-41B9-9EFC-2FE85720D240}" srcOrd="0" destOrd="0" presId="urn:microsoft.com/office/officeart/2009/3/layout/StepUpProcess"/>
    <dgm:cxn modelId="{09EE378E-9425-4E21-9360-7CA4C31431B0}" type="presParOf" srcId="{59E6176D-A2F1-45D4-A790-2A9C57E110E9}" destId="{71408DB2-FBD4-485C-BC8E-EB65B28797BE}" srcOrd="0" destOrd="0" presId="urn:microsoft.com/office/officeart/2009/3/layout/StepUpProcess"/>
    <dgm:cxn modelId="{74C692AD-5F49-47D3-8C27-62BF27B79D73}" type="presParOf" srcId="{71408DB2-FBD4-485C-BC8E-EB65B28797BE}" destId="{71E6C355-13EB-4EBD-AC8F-05A4053FCF9E}" srcOrd="0" destOrd="0" presId="urn:microsoft.com/office/officeart/2009/3/layout/StepUpProcess"/>
    <dgm:cxn modelId="{2AA2C11C-39AD-470A-A8C5-570E81798ABF}" type="presParOf" srcId="{71408DB2-FBD4-485C-BC8E-EB65B28797BE}" destId="{EF1764DB-FE8F-4E89-9B6E-91A2DC3A6EB5}" srcOrd="1" destOrd="0" presId="urn:microsoft.com/office/officeart/2009/3/layout/StepUpProcess"/>
    <dgm:cxn modelId="{183700F6-F899-4128-A853-48FDFCB87D68}" type="presParOf" srcId="{71408DB2-FBD4-485C-BC8E-EB65B28797BE}" destId="{12B5FF4F-4946-49D1-9FAB-BEB33C3E8D94}" srcOrd="2" destOrd="0" presId="urn:microsoft.com/office/officeart/2009/3/layout/StepUpProcess"/>
    <dgm:cxn modelId="{CE68B7E4-7B2C-46CA-BC54-75DFB6FFAD5C}" type="presParOf" srcId="{59E6176D-A2F1-45D4-A790-2A9C57E110E9}" destId="{E5A5AE98-0177-47ED-8AF6-C64D0ADAE841}" srcOrd="1" destOrd="0" presId="urn:microsoft.com/office/officeart/2009/3/layout/StepUpProcess"/>
    <dgm:cxn modelId="{8CCF5387-DA26-476B-A9A4-4CF1C3FC0201}" type="presParOf" srcId="{E5A5AE98-0177-47ED-8AF6-C64D0ADAE841}" destId="{26A766B6-D3A0-44F0-92C1-F3B751BB4BAD}" srcOrd="0" destOrd="0" presId="urn:microsoft.com/office/officeart/2009/3/layout/StepUpProcess"/>
    <dgm:cxn modelId="{82DA0593-A3F4-4622-B694-5A2CECB85E1B}" type="presParOf" srcId="{59E6176D-A2F1-45D4-A790-2A9C57E110E9}" destId="{56C143B6-1C15-4DE4-9866-D697EF85A06B}" srcOrd="2" destOrd="0" presId="urn:microsoft.com/office/officeart/2009/3/layout/StepUpProcess"/>
    <dgm:cxn modelId="{8C4E392D-6B78-4B59-A8EB-75F3CB06C865}" type="presParOf" srcId="{56C143B6-1C15-4DE4-9866-D697EF85A06B}" destId="{39FB82EE-FE53-4555-9BD1-160163DEE653}" srcOrd="0" destOrd="0" presId="urn:microsoft.com/office/officeart/2009/3/layout/StepUpProcess"/>
    <dgm:cxn modelId="{B79AC411-EB02-47E1-88E1-B0CB50F1A476}" type="presParOf" srcId="{56C143B6-1C15-4DE4-9866-D697EF85A06B}" destId="{2AF64C49-9E45-4F3C-9BA6-D0A64ABAC6D7}" srcOrd="1" destOrd="0" presId="urn:microsoft.com/office/officeart/2009/3/layout/StepUpProcess"/>
    <dgm:cxn modelId="{31372002-C008-4779-A565-540D5C5A4432}" type="presParOf" srcId="{56C143B6-1C15-4DE4-9866-D697EF85A06B}" destId="{F3595227-F50B-4095-B7BC-B5F16E06E7FC}" srcOrd="2" destOrd="0" presId="urn:microsoft.com/office/officeart/2009/3/layout/StepUpProcess"/>
    <dgm:cxn modelId="{53453F85-E717-4EB0-8AE8-AC5BA6C4BB6A}" type="presParOf" srcId="{59E6176D-A2F1-45D4-A790-2A9C57E110E9}" destId="{E4C63162-EC8F-4014-89C2-1C168EB4B320}" srcOrd="3" destOrd="0" presId="urn:microsoft.com/office/officeart/2009/3/layout/StepUpProcess"/>
    <dgm:cxn modelId="{4A79A850-AD6E-4ACA-A924-0B50C7156139}" type="presParOf" srcId="{E4C63162-EC8F-4014-89C2-1C168EB4B320}" destId="{A6B68433-B7F7-4B95-90BC-BDD2D3550D71}" srcOrd="0" destOrd="0" presId="urn:microsoft.com/office/officeart/2009/3/layout/StepUpProcess"/>
    <dgm:cxn modelId="{ADCADC56-2DDF-4922-96F8-15ED81A9627F}" type="presParOf" srcId="{59E6176D-A2F1-45D4-A790-2A9C57E110E9}" destId="{47CE394F-B1AB-4A59-BC63-5BB603E54DA5}" srcOrd="4" destOrd="0" presId="urn:microsoft.com/office/officeart/2009/3/layout/StepUpProcess"/>
    <dgm:cxn modelId="{3ACC6E79-0637-4943-A871-42607B7F713F}" type="presParOf" srcId="{47CE394F-B1AB-4A59-BC63-5BB603E54DA5}" destId="{FCEC2791-FE35-4FC7-8A1F-D2E37EC5EF35}" srcOrd="0" destOrd="0" presId="urn:microsoft.com/office/officeart/2009/3/layout/StepUpProcess"/>
    <dgm:cxn modelId="{A9AF2B0F-1019-47BF-B427-A6E500BFBD42}" type="presParOf" srcId="{47CE394F-B1AB-4A59-BC63-5BB603E54DA5}" destId="{D85F1854-E5F6-41B9-9EFC-2FE85720D240}" srcOrd="1" destOrd="0" presId="urn:microsoft.com/office/officeart/2009/3/layout/StepUpProcess"/>
    <dgm:cxn modelId="{8602979A-327E-49C8-8D53-2850E114112C}" type="presParOf" srcId="{47CE394F-B1AB-4A59-BC63-5BB603E54DA5}" destId="{CFD3CF80-B4CD-40C7-9A31-0B7539CC2751}" srcOrd="2" destOrd="0" presId="urn:microsoft.com/office/officeart/2009/3/layout/StepUpProcess"/>
    <dgm:cxn modelId="{FAC86E17-9046-4807-A290-DEA06A137FD9}" type="presParOf" srcId="{59E6176D-A2F1-45D4-A790-2A9C57E110E9}" destId="{34A38246-BECB-4200-B1D8-2BBD9FFC0E31}" srcOrd="5" destOrd="0" presId="urn:microsoft.com/office/officeart/2009/3/layout/StepUpProcess"/>
    <dgm:cxn modelId="{4707D11E-6BBB-4D33-AE12-F9590970C351}" type="presParOf" srcId="{34A38246-BECB-4200-B1D8-2BBD9FFC0E31}" destId="{00863FDF-6092-4FB3-B4A3-016D61185CF2}" srcOrd="0" destOrd="0" presId="urn:microsoft.com/office/officeart/2009/3/layout/StepUpProcess"/>
    <dgm:cxn modelId="{60E4F85A-A2D0-4497-8D53-25F997358868}" type="presParOf" srcId="{59E6176D-A2F1-45D4-A790-2A9C57E110E9}" destId="{B6275954-390C-4373-9A48-2CA3F28F5808}" srcOrd="6" destOrd="0" presId="urn:microsoft.com/office/officeart/2009/3/layout/StepUpProcess"/>
    <dgm:cxn modelId="{81999CBC-F437-4221-BCBE-EEE6D5399BF4}" type="presParOf" srcId="{B6275954-390C-4373-9A48-2CA3F28F5808}" destId="{58BF2D5C-5BA9-407A-8A9B-C40257F52DE5}" srcOrd="0" destOrd="0" presId="urn:microsoft.com/office/officeart/2009/3/layout/StepUpProcess"/>
    <dgm:cxn modelId="{7BF4631B-CDA6-40D3-9D18-378830B2C293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75528C-07DD-4BCD-B913-BC84AD60BB7F}" type="presOf" srcId="{D9952A6E-51E9-46F5-AA97-003063CFD45C}" destId="{1EB1F125-C213-44F7-995F-770C58E2B83A}" srcOrd="0" destOrd="0" presId="urn:microsoft.com/office/officeart/2009/3/layout/StepUpProcess"/>
    <dgm:cxn modelId="{34F7FE1F-4C7A-41C4-94E0-A50BC4B1BCA7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E0F17B62-4271-4BCB-9F05-CA9397B903EC}" type="presOf" srcId="{78B007E3-3A39-4585-A51E-EF3B5C893869}" destId="{EF1764DB-FE8F-4E89-9B6E-91A2DC3A6EB5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696A27D-0F4B-444D-8317-D4903DD36CFF}" type="presOf" srcId="{57528B99-E608-4D43-8BCB-8B2813661BEC}" destId="{D85F1854-E5F6-41B9-9EFC-2FE85720D240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E622F3F1-6017-4FCB-AAE2-296C91DA00B9}" type="presOf" srcId="{4E7F4808-C894-40ED-B5BE-06D9FCD46DB9}" destId="{59E6176D-A2F1-45D4-A790-2A9C57E110E9}" srcOrd="0" destOrd="0" presId="urn:microsoft.com/office/officeart/2009/3/layout/StepUpProcess"/>
    <dgm:cxn modelId="{15D9F618-390D-4629-94DE-C2A8140A6A61}" type="presParOf" srcId="{59E6176D-A2F1-45D4-A790-2A9C57E110E9}" destId="{71408DB2-FBD4-485C-BC8E-EB65B28797BE}" srcOrd="0" destOrd="0" presId="urn:microsoft.com/office/officeart/2009/3/layout/StepUpProcess"/>
    <dgm:cxn modelId="{0090C393-573E-48F5-9E9C-D6A15FA0CAA0}" type="presParOf" srcId="{71408DB2-FBD4-485C-BC8E-EB65B28797BE}" destId="{71E6C355-13EB-4EBD-AC8F-05A4053FCF9E}" srcOrd="0" destOrd="0" presId="urn:microsoft.com/office/officeart/2009/3/layout/StepUpProcess"/>
    <dgm:cxn modelId="{0C80FFC9-B600-401E-A3B7-8C3374E27493}" type="presParOf" srcId="{71408DB2-FBD4-485C-BC8E-EB65B28797BE}" destId="{EF1764DB-FE8F-4E89-9B6E-91A2DC3A6EB5}" srcOrd="1" destOrd="0" presId="urn:microsoft.com/office/officeart/2009/3/layout/StepUpProcess"/>
    <dgm:cxn modelId="{5683660D-17B4-4693-99BA-8C6E63D7895F}" type="presParOf" srcId="{71408DB2-FBD4-485C-BC8E-EB65B28797BE}" destId="{12B5FF4F-4946-49D1-9FAB-BEB33C3E8D94}" srcOrd="2" destOrd="0" presId="urn:microsoft.com/office/officeart/2009/3/layout/StepUpProcess"/>
    <dgm:cxn modelId="{95422A9E-3398-4181-9C42-6B31A03F4F01}" type="presParOf" srcId="{59E6176D-A2F1-45D4-A790-2A9C57E110E9}" destId="{E5A5AE98-0177-47ED-8AF6-C64D0ADAE841}" srcOrd="1" destOrd="0" presId="urn:microsoft.com/office/officeart/2009/3/layout/StepUpProcess"/>
    <dgm:cxn modelId="{08A9E626-C8B0-4501-B098-DF4AD4BD81BC}" type="presParOf" srcId="{E5A5AE98-0177-47ED-8AF6-C64D0ADAE841}" destId="{26A766B6-D3A0-44F0-92C1-F3B751BB4BAD}" srcOrd="0" destOrd="0" presId="urn:microsoft.com/office/officeart/2009/3/layout/StepUpProcess"/>
    <dgm:cxn modelId="{77D72012-55EC-4308-AB95-89DAD7BB3525}" type="presParOf" srcId="{59E6176D-A2F1-45D4-A790-2A9C57E110E9}" destId="{56C143B6-1C15-4DE4-9866-D697EF85A06B}" srcOrd="2" destOrd="0" presId="urn:microsoft.com/office/officeart/2009/3/layout/StepUpProcess"/>
    <dgm:cxn modelId="{F665B58F-5966-490B-8A20-33D50ACADF70}" type="presParOf" srcId="{56C143B6-1C15-4DE4-9866-D697EF85A06B}" destId="{39FB82EE-FE53-4555-9BD1-160163DEE653}" srcOrd="0" destOrd="0" presId="urn:microsoft.com/office/officeart/2009/3/layout/StepUpProcess"/>
    <dgm:cxn modelId="{FD24C452-9DC0-427B-8D5C-2A01EA33D689}" type="presParOf" srcId="{56C143B6-1C15-4DE4-9866-D697EF85A06B}" destId="{2AF64C49-9E45-4F3C-9BA6-D0A64ABAC6D7}" srcOrd="1" destOrd="0" presId="urn:microsoft.com/office/officeart/2009/3/layout/StepUpProcess"/>
    <dgm:cxn modelId="{EF1371F3-FAA8-4090-824E-C67173DC62C5}" type="presParOf" srcId="{56C143B6-1C15-4DE4-9866-D697EF85A06B}" destId="{F3595227-F50B-4095-B7BC-B5F16E06E7FC}" srcOrd="2" destOrd="0" presId="urn:microsoft.com/office/officeart/2009/3/layout/StepUpProcess"/>
    <dgm:cxn modelId="{E600B3EA-2060-4796-AC4C-279156281CE2}" type="presParOf" srcId="{59E6176D-A2F1-45D4-A790-2A9C57E110E9}" destId="{E4C63162-EC8F-4014-89C2-1C168EB4B320}" srcOrd="3" destOrd="0" presId="urn:microsoft.com/office/officeart/2009/3/layout/StepUpProcess"/>
    <dgm:cxn modelId="{D6D0FB9D-B2B2-4442-9410-4B5A00F30A2A}" type="presParOf" srcId="{E4C63162-EC8F-4014-89C2-1C168EB4B320}" destId="{A6B68433-B7F7-4B95-90BC-BDD2D3550D71}" srcOrd="0" destOrd="0" presId="urn:microsoft.com/office/officeart/2009/3/layout/StepUpProcess"/>
    <dgm:cxn modelId="{0B68A3AC-0F57-47C2-B2F9-8D19BBC40C63}" type="presParOf" srcId="{59E6176D-A2F1-45D4-A790-2A9C57E110E9}" destId="{47CE394F-B1AB-4A59-BC63-5BB603E54DA5}" srcOrd="4" destOrd="0" presId="urn:microsoft.com/office/officeart/2009/3/layout/StepUpProcess"/>
    <dgm:cxn modelId="{3A724305-9BD7-4409-AF59-46923A6E22F5}" type="presParOf" srcId="{47CE394F-B1AB-4A59-BC63-5BB603E54DA5}" destId="{FCEC2791-FE35-4FC7-8A1F-D2E37EC5EF35}" srcOrd="0" destOrd="0" presId="urn:microsoft.com/office/officeart/2009/3/layout/StepUpProcess"/>
    <dgm:cxn modelId="{86FE5CCF-D114-42DF-9A6F-1DA51CA7CCC1}" type="presParOf" srcId="{47CE394F-B1AB-4A59-BC63-5BB603E54DA5}" destId="{D85F1854-E5F6-41B9-9EFC-2FE85720D240}" srcOrd="1" destOrd="0" presId="urn:microsoft.com/office/officeart/2009/3/layout/StepUpProcess"/>
    <dgm:cxn modelId="{E33710DA-DA59-44C4-9828-3315148103E8}" type="presParOf" srcId="{47CE394F-B1AB-4A59-BC63-5BB603E54DA5}" destId="{CFD3CF80-B4CD-40C7-9A31-0B7539CC2751}" srcOrd="2" destOrd="0" presId="urn:microsoft.com/office/officeart/2009/3/layout/StepUpProcess"/>
    <dgm:cxn modelId="{094B9DBF-7CC6-42B6-AE8B-FCA790AD23A2}" type="presParOf" srcId="{59E6176D-A2F1-45D4-A790-2A9C57E110E9}" destId="{34A38246-BECB-4200-B1D8-2BBD9FFC0E31}" srcOrd="5" destOrd="0" presId="urn:microsoft.com/office/officeart/2009/3/layout/StepUpProcess"/>
    <dgm:cxn modelId="{27F1A411-3C10-44EE-8996-18C39211658E}" type="presParOf" srcId="{34A38246-BECB-4200-B1D8-2BBD9FFC0E31}" destId="{00863FDF-6092-4FB3-B4A3-016D61185CF2}" srcOrd="0" destOrd="0" presId="urn:microsoft.com/office/officeart/2009/3/layout/StepUpProcess"/>
    <dgm:cxn modelId="{ECFCC076-DC9A-41D6-AA87-1445246C640F}" type="presParOf" srcId="{59E6176D-A2F1-45D4-A790-2A9C57E110E9}" destId="{B6275954-390C-4373-9A48-2CA3F28F5808}" srcOrd="6" destOrd="0" presId="urn:microsoft.com/office/officeart/2009/3/layout/StepUpProcess"/>
    <dgm:cxn modelId="{6481EB21-5B8A-4BD4-A10A-D76B2D89E89B}" type="presParOf" srcId="{B6275954-390C-4373-9A48-2CA3F28F5808}" destId="{58BF2D5C-5BA9-407A-8A9B-C40257F52DE5}" srcOrd="0" destOrd="0" presId="urn:microsoft.com/office/officeart/2009/3/layout/StepUpProcess"/>
    <dgm:cxn modelId="{0A4CF661-169C-43F1-ACA6-05F5F7DE5B23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75 000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81 400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92 858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87 190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CE687-8C31-4531-9677-DC664218E0D5}" type="presOf" srcId="{D9952A6E-51E9-46F5-AA97-003063CFD45C}" destId="{1EB1F125-C213-44F7-995F-770C58E2B83A}" srcOrd="0" destOrd="0" presId="urn:microsoft.com/office/officeart/2009/3/layout/StepUpProcess"/>
    <dgm:cxn modelId="{CA854C80-4D85-4B21-B862-327D940F31FD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A4DDBCAD-3F4E-4A10-849C-C6AE75F7CD6A}" type="presOf" srcId="{8E853283-DE9F-4575-91B5-50D13E09A129}" destId="{3E7CE4A3-BB67-4B35-8CCE-1A31A01EBFCA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37540B39-2504-426A-9689-51C432DCD707}" type="presOf" srcId="{4E7F4808-C894-40ED-B5BE-06D9FCD46DB9}" destId="{59E6176D-A2F1-45D4-A790-2A9C57E110E9}" srcOrd="0" destOrd="0" presId="urn:microsoft.com/office/officeart/2009/3/layout/StepUpProcess"/>
    <dgm:cxn modelId="{ECA0B09B-C3D8-4416-8C9B-6C2248717971}" type="presOf" srcId="{57528B99-E608-4D43-8BCB-8B2813661BEC}" destId="{D85F1854-E5F6-41B9-9EFC-2FE85720D240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926BFE1-AD2D-4F12-AA22-E46E12CAEFCA}" type="presParOf" srcId="{59E6176D-A2F1-45D4-A790-2A9C57E110E9}" destId="{F3801B51-3C8A-4144-9300-DD4FFF871AEC}" srcOrd="0" destOrd="0" presId="urn:microsoft.com/office/officeart/2009/3/layout/StepUpProcess"/>
    <dgm:cxn modelId="{02C890F8-41FB-43B7-978A-07B840649D38}" type="presParOf" srcId="{F3801B51-3C8A-4144-9300-DD4FFF871AEC}" destId="{0F98B4A9-900D-4D3A-917D-1B448D3EABEF}" srcOrd="0" destOrd="0" presId="urn:microsoft.com/office/officeart/2009/3/layout/StepUpProcess"/>
    <dgm:cxn modelId="{0464DD7C-36BD-4B45-9917-3F7472132D7C}" type="presParOf" srcId="{F3801B51-3C8A-4144-9300-DD4FFF871AEC}" destId="{3E7CE4A3-BB67-4B35-8CCE-1A31A01EBFCA}" srcOrd="1" destOrd="0" presId="urn:microsoft.com/office/officeart/2009/3/layout/StepUpProcess"/>
    <dgm:cxn modelId="{F016A39F-6421-464B-ACFA-56C1691EBD40}" type="presParOf" srcId="{F3801B51-3C8A-4144-9300-DD4FFF871AEC}" destId="{EFED36D8-9297-439E-8833-47CB3FCF921F}" srcOrd="2" destOrd="0" presId="urn:microsoft.com/office/officeart/2009/3/layout/StepUpProcess"/>
    <dgm:cxn modelId="{FAE17004-B6B3-4D37-BD09-6A77446492EF}" type="presParOf" srcId="{59E6176D-A2F1-45D4-A790-2A9C57E110E9}" destId="{FC89241E-0F22-4FEE-A867-166C8B8B31E1}" srcOrd="1" destOrd="0" presId="urn:microsoft.com/office/officeart/2009/3/layout/StepUpProcess"/>
    <dgm:cxn modelId="{8C03BBA4-9651-4A96-91BC-A530A071325A}" type="presParOf" srcId="{FC89241E-0F22-4FEE-A867-166C8B8B31E1}" destId="{652BFF31-ADA5-4A5F-AC0B-C11DAA825A46}" srcOrd="0" destOrd="0" presId="urn:microsoft.com/office/officeart/2009/3/layout/StepUpProcess"/>
    <dgm:cxn modelId="{D22E85F6-3C60-413C-9CAA-5B7FD624FAA5}" type="presParOf" srcId="{59E6176D-A2F1-45D4-A790-2A9C57E110E9}" destId="{56C143B6-1C15-4DE4-9866-D697EF85A06B}" srcOrd="2" destOrd="0" presId="urn:microsoft.com/office/officeart/2009/3/layout/StepUpProcess"/>
    <dgm:cxn modelId="{798EBBF9-7D45-40DE-B9C8-E695C18A72B4}" type="presParOf" srcId="{56C143B6-1C15-4DE4-9866-D697EF85A06B}" destId="{39FB82EE-FE53-4555-9BD1-160163DEE653}" srcOrd="0" destOrd="0" presId="urn:microsoft.com/office/officeart/2009/3/layout/StepUpProcess"/>
    <dgm:cxn modelId="{DB03AC8C-158E-4BAA-A3EC-AA9CD0152B71}" type="presParOf" srcId="{56C143B6-1C15-4DE4-9866-D697EF85A06B}" destId="{2AF64C49-9E45-4F3C-9BA6-D0A64ABAC6D7}" srcOrd="1" destOrd="0" presId="urn:microsoft.com/office/officeart/2009/3/layout/StepUpProcess"/>
    <dgm:cxn modelId="{B083E29F-0F45-4E94-A14B-E1F537E47789}" type="presParOf" srcId="{56C143B6-1C15-4DE4-9866-D697EF85A06B}" destId="{F3595227-F50B-4095-B7BC-B5F16E06E7FC}" srcOrd="2" destOrd="0" presId="urn:microsoft.com/office/officeart/2009/3/layout/StepUpProcess"/>
    <dgm:cxn modelId="{E1A1D711-D7CB-45E9-AB00-6AC7A806379C}" type="presParOf" srcId="{59E6176D-A2F1-45D4-A790-2A9C57E110E9}" destId="{E4C63162-EC8F-4014-89C2-1C168EB4B320}" srcOrd="3" destOrd="0" presId="urn:microsoft.com/office/officeart/2009/3/layout/StepUpProcess"/>
    <dgm:cxn modelId="{5CB00D53-5A95-460C-B0EB-238A9FC8245D}" type="presParOf" srcId="{E4C63162-EC8F-4014-89C2-1C168EB4B320}" destId="{A6B68433-B7F7-4B95-90BC-BDD2D3550D71}" srcOrd="0" destOrd="0" presId="urn:microsoft.com/office/officeart/2009/3/layout/StepUpProcess"/>
    <dgm:cxn modelId="{6AE1DA4C-7297-4A09-B89C-0DBE8697888A}" type="presParOf" srcId="{59E6176D-A2F1-45D4-A790-2A9C57E110E9}" destId="{47CE394F-B1AB-4A59-BC63-5BB603E54DA5}" srcOrd="4" destOrd="0" presId="urn:microsoft.com/office/officeart/2009/3/layout/StepUpProcess"/>
    <dgm:cxn modelId="{419ACE7E-0B07-46E6-94B2-706133149291}" type="presParOf" srcId="{47CE394F-B1AB-4A59-BC63-5BB603E54DA5}" destId="{FCEC2791-FE35-4FC7-8A1F-D2E37EC5EF35}" srcOrd="0" destOrd="0" presId="urn:microsoft.com/office/officeart/2009/3/layout/StepUpProcess"/>
    <dgm:cxn modelId="{B0E4ED29-A61E-4CDC-8692-CE8D3088FCC4}" type="presParOf" srcId="{47CE394F-B1AB-4A59-BC63-5BB603E54DA5}" destId="{D85F1854-E5F6-41B9-9EFC-2FE85720D240}" srcOrd="1" destOrd="0" presId="urn:microsoft.com/office/officeart/2009/3/layout/StepUpProcess"/>
    <dgm:cxn modelId="{508D5CBB-FAB1-4700-BE6C-965124181C14}" type="presParOf" srcId="{47CE394F-B1AB-4A59-BC63-5BB603E54DA5}" destId="{CFD3CF80-B4CD-40C7-9A31-0B7539CC2751}" srcOrd="2" destOrd="0" presId="urn:microsoft.com/office/officeart/2009/3/layout/StepUpProcess"/>
    <dgm:cxn modelId="{D304F9D6-135C-4902-AF62-DEAD9932A40E}" type="presParOf" srcId="{59E6176D-A2F1-45D4-A790-2A9C57E110E9}" destId="{34A38246-BECB-4200-B1D8-2BBD9FFC0E31}" srcOrd="5" destOrd="0" presId="urn:microsoft.com/office/officeart/2009/3/layout/StepUpProcess"/>
    <dgm:cxn modelId="{50721928-2603-4B9D-8F53-C647EDAC89F7}" type="presParOf" srcId="{34A38246-BECB-4200-B1D8-2BBD9FFC0E31}" destId="{00863FDF-6092-4FB3-B4A3-016D61185CF2}" srcOrd="0" destOrd="0" presId="urn:microsoft.com/office/officeart/2009/3/layout/StepUpProcess"/>
    <dgm:cxn modelId="{F15FBCEC-ED04-4AAD-9E07-D7721BA11F34}" type="presParOf" srcId="{59E6176D-A2F1-45D4-A790-2A9C57E110E9}" destId="{B6275954-390C-4373-9A48-2CA3F28F5808}" srcOrd="6" destOrd="0" presId="urn:microsoft.com/office/officeart/2009/3/layout/StepUpProcess"/>
    <dgm:cxn modelId="{097CF080-338B-4AEA-9305-DD5E28BB8809}" type="presParOf" srcId="{B6275954-390C-4373-9A48-2CA3F28F5808}" destId="{58BF2D5C-5BA9-407A-8A9B-C40257F52DE5}" srcOrd="0" destOrd="0" presId="urn:microsoft.com/office/officeart/2009/3/layout/StepUpProcess"/>
    <dgm:cxn modelId="{F5E27BEF-A8EB-44DA-87E3-38382E7DAD16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ScaleY="103659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A3AD4B60-F770-488A-8AF6-A5E41C4A94C3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6EE6437B-51B2-4BA3-A4C6-51AD9C3F6676}" type="presOf" srcId="{4E7F4808-C894-40ED-B5BE-06D9FCD46DB9}" destId="{59E6176D-A2F1-45D4-A790-2A9C57E110E9}" srcOrd="0" destOrd="0" presId="urn:microsoft.com/office/officeart/2009/3/layout/StepUpProcess"/>
    <dgm:cxn modelId="{B4D6DEC9-6CE7-4B2B-BCE4-B88F5B26AA26}" type="presOf" srcId="{D9952A6E-51E9-46F5-AA97-003063CFD45C}" destId="{1EB1F125-C213-44F7-995F-770C58E2B83A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18EEBE81-2CC0-4386-80A1-220F351B3146}" type="presOf" srcId="{F16646FC-6848-418B-B1E3-96138E0FEEA5}" destId="{2AF64C49-9E45-4F3C-9BA6-D0A64ABAC6D7}" srcOrd="0" destOrd="0" presId="urn:microsoft.com/office/officeart/2009/3/layout/StepUpProcess"/>
    <dgm:cxn modelId="{154D1EAC-0E80-4FF8-8E9F-4CF3343448F8}" type="presOf" srcId="{57528B99-E608-4D43-8BCB-8B2813661BEC}" destId="{D85F1854-E5F6-41B9-9EFC-2FE85720D240}" srcOrd="0" destOrd="0" presId="urn:microsoft.com/office/officeart/2009/3/layout/StepUpProcess"/>
    <dgm:cxn modelId="{E5D298F0-75F5-4824-81CA-C49076F9887F}" type="presParOf" srcId="{59E6176D-A2F1-45D4-A790-2A9C57E110E9}" destId="{F3801B51-3C8A-4144-9300-DD4FFF871AEC}" srcOrd="0" destOrd="0" presId="urn:microsoft.com/office/officeart/2009/3/layout/StepUpProcess"/>
    <dgm:cxn modelId="{62EC68F7-EF58-4D0F-B56E-50776E47F10F}" type="presParOf" srcId="{F3801B51-3C8A-4144-9300-DD4FFF871AEC}" destId="{0F98B4A9-900D-4D3A-917D-1B448D3EABEF}" srcOrd="0" destOrd="0" presId="urn:microsoft.com/office/officeart/2009/3/layout/StepUpProcess"/>
    <dgm:cxn modelId="{650D611A-0373-470B-822F-51413768D0F4}" type="presParOf" srcId="{F3801B51-3C8A-4144-9300-DD4FFF871AEC}" destId="{3E7CE4A3-BB67-4B35-8CCE-1A31A01EBFCA}" srcOrd="1" destOrd="0" presId="urn:microsoft.com/office/officeart/2009/3/layout/StepUpProcess"/>
    <dgm:cxn modelId="{3DB80AA5-5CFF-4177-B0E7-C6B7E3DD9746}" type="presParOf" srcId="{F3801B51-3C8A-4144-9300-DD4FFF871AEC}" destId="{EFED36D8-9297-439E-8833-47CB3FCF921F}" srcOrd="2" destOrd="0" presId="urn:microsoft.com/office/officeart/2009/3/layout/StepUpProcess"/>
    <dgm:cxn modelId="{82C041F1-A087-449B-A732-02485E17E382}" type="presParOf" srcId="{59E6176D-A2F1-45D4-A790-2A9C57E110E9}" destId="{FC89241E-0F22-4FEE-A867-166C8B8B31E1}" srcOrd="1" destOrd="0" presId="urn:microsoft.com/office/officeart/2009/3/layout/StepUpProcess"/>
    <dgm:cxn modelId="{96B64CD6-7622-481A-B4E4-C4089841E9AD}" type="presParOf" srcId="{FC89241E-0F22-4FEE-A867-166C8B8B31E1}" destId="{652BFF31-ADA5-4A5F-AC0B-C11DAA825A46}" srcOrd="0" destOrd="0" presId="urn:microsoft.com/office/officeart/2009/3/layout/StepUpProcess"/>
    <dgm:cxn modelId="{C74E098A-67CD-4CF9-B8B6-E24ED66DC83D}" type="presParOf" srcId="{59E6176D-A2F1-45D4-A790-2A9C57E110E9}" destId="{56C143B6-1C15-4DE4-9866-D697EF85A06B}" srcOrd="2" destOrd="0" presId="urn:microsoft.com/office/officeart/2009/3/layout/StepUpProcess"/>
    <dgm:cxn modelId="{2B297B1E-2444-456E-AB4A-37AFD33DB1A3}" type="presParOf" srcId="{56C143B6-1C15-4DE4-9866-D697EF85A06B}" destId="{39FB82EE-FE53-4555-9BD1-160163DEE653}" srcOrd="0" destOrd="0" presId="urn:microsoft.com/office/officeart/2009/3/layout/StepUpProcess"/>
    <dgm:cxn modelId="{103764D2-7D4E-4284-9555-465B2CD88AC2}" type="presParOf" srcId="{56C143B6-1C15-4DE4-9866-D697EF85A06B}" destId="{2AF64C49-9E45-4F3C-9BA6-D0A64ABAC6D7}" srcOrd="1" destOrd="0" presId="urn:microsoft.com/office/officeart/2009/3/layout/StepUpProcess"/>
    <dgm:cxn modelId="{1F4B2301-86E5-46E8-A2E5-3C2D704EBA5D}" type="presParOf" srcId="{56C143B6-1C15-4DE4-9866-D697EF85A06B}" destId="{F3595227-F50B-4095-B7BC-B5F16E06E7FC}" srcOrd="2" destOrd="0" presId="urn:microsoft.com/office/officeart/2009/3/layout/StepUpProcess"/>
    <dgm:cxn modelId="{6C63E1B7-172B-47EC-B276-71421688FB6B}" type="presParOf" srcId="{59E6176D-A2F1-45D4-A790-2A9C57E110E9}" destId="{E4C63162-EC8F-4014-89C2-1C168EB4B320}" srcOrd="3" destOrd="0" presId="urn:microsoft.com/office/officeart/2009/3/layout/StepUpProcess"/>
    <dgm:cxn modelId="{586D6D1F-FAB2-46DB-A3F2-F89269E2F8FC}" type="presParOf" srcId="{E4C63162-EC8F-4014-89C2-1C168EB4B320}" destId="{A6B68433-B7F7-4B95-90BC-BDD2D3550D71}" srcOrd="0" destOrd="0" presId="urn:microsoft.com/office/officeart/2009/3/layout/StepUpProcess"/>
    <dgm:cxn modelId="{8C8FC1B9-3006-4258-A56C-26F717C4E713}" type="presParOf" srcId="{59E6176D-A2F1-45D4-A790-2A9C57E110E9}" destId="{47CE394F-B1AB-4A59-BC63-5BB603E54DA5}" srcOrd="4" destOrd="0" presId="urn:microsoft.com/office/officeart/2009/3/layout/StepUpProcess"/>
    <dgm:cxn modelId="{74EDB4A7-8FA5-4A6D-9E0B-B9A4AAB4A94C}" type="presParOf" srcId="{47CE394F-B1AB-4A59-BC63-5BB603E54DA5}" destId="{FCEC2791-FE35-4FC7-8A1F-D2E37EC5EF35}" srcOrd="0" destOrd="0" presId="urn:microsoft.com/office/officeart/2009/3/layout/StepUpProcess"/>
    <dgm:cxn modelId="{798F7A23-73A1-4CBB-A0DB-5771A9454D44}" type="presParOf" srcId="{47CE394F-B1AB-4A59-BC63-5BB603E54DA5}" destId="{D85F1854-E5F6-41B9-9EFC-2FE85720D240}" srcOrd="1" destOrd="0" presId="urn:microsoft.com/office/officeart/2009/3/layout/StepUpProcess"/>
    <dgm:cxn modelId="{1A32F382-8372-4EB4-AFC3-D0826A84D173}" type="presParOf" srcId="{47CE394F-B1AB-4A59-BC63-5BB603E54DA5}" destId="{CFD3CF80-B4CD-40C7-9A31-0B7539CC2751}" srcOrd="2" destOrd="0" presId="urn:microsoft.com/office/officeart/2009/3/layout/StepUpProcess"/>
    <dgm:cxn modelId="{9D4556C7-4D24-484B-AAF0-B3E63C305281}" type="presParOf" srcId="{59E6176D-A2F1-45D4-A790-2A9C57E110E9}" destId="{34A38246-BECB-4200-B1D8-2BBD9FFC0E31}" srcOrd="5" destOrd="0" presId="urn:microsoft.com/office/officeart/2009/3/layout/StepUpProcess"/>
    <dgm:cxn modelId="{11BB5784-626C-49BE-A9E2-3063FAA97237}" type="presParOf" srcId="{34A38246-BECB-4200-B1D8-2BBD9FFC0E31}" destId="{00863FDF-6092-4FB3-B4A3-016D61185CF2}" srcOrd="0" destOrd="0" presId="urn:microsoft.com/office/officeart/2009/3/layout/StepUpProcess"/>
    <dgm:cxn modelId="{E6B517AF-ED40-4182-8A3C-A1E23EF8BFEC}" type="presParOf" srcId="{59E6176D-A2F1-45D4-A790-2A9C57E110E9}" destId="{B6275954-390C-4373-9A48-2CA3F28F5808}" srcOrd="6" destOrd="0" presId="urn:microsoft.com/office/officeart/2009/3/layout/StepUpProcess"/>
    <dgm:cxn modelId="{4EFBE959-AE84-410C-B474-21BAB8A645BA}" type="presParOf" srcId="{B6275954-390C-4373-9A48-2CA3F28F5808}" destId="{58BF2D5C-5BA9-407A-8A9B-C40257F52DE5}" srcOrd="0" destOrd="0" presId="urn:microsoft.com/office/officeart/2009/3/layout/StepUpProcess"/>
    <dgm:cxn modelId="{7A526F3F-E077-412C-AED5-A31AC769146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A06B4F-654C-47D1-B19F-112EA9DF9BD9}" type="presOf" srcId="{4E7F4808-C894-40ED-B5BE-06D9FCD46DB9}" destId="{59E6176D-A2F1-45D4-A790-2A9C57E110E9}" srcOrd="0" destOrd="0" presId="urn:microsoft.com/office/officeart/2009/3/layout/StepUpProcess"/>
    <dgm:cxn modelId="{609E7BD1-956E-4C46-8836-044F274FF388}" type="presOf" srcId="{F16646FC-6848-418B-B1E3-96138E0FEEA5}" destId="{2AF64C49-9E45-4F3C-9BA6-D0A64ABAC6D7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6AB7AAAE-76FB-4033-8029-D2A42EE9BB9A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6A7B03CA-B8AD-41DA-AD50-9FDF3683801B}" type="presOf" srcId="{D9952A6E-51E9-46F5-AA97-003063CFD45C}" destId="{1EB1F125-C213-44F7-995F-770C58E2B83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AA96D276-6DBC-493D-A054-CC09E31ED45B}" type="presOf" srcId="{57528B99-E608-4D43-8BCB-8B2813661BEC}" destId="{D85F1854-E5F6-41B9-9EFC-2FE85720D240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2E297BFB-74BA-4EEC-B63B-5C7BD8D7A943}" type="presParOf" srcId="{59E6176D-A2F1-45D4-A790-2A9C57E110E9}" destId="{F3801B51-3C8A-4144-9300-DD4FFF871AEC}" srcOrd="0" destOrd="0" presId="urn:microsoft.com/office/officeart/2009/3/layout/StepUpProcess"/>
    <dgm:cxn modelId="{A3AEF00C-C8FA-412E-BB89-230BF6B754BE}" type="presParOf" srcId="{F3801B51-3C8A-4144-9300-DD4FFF871AEC}" destId="{0F98B4A9-900D-4D3A-917D-1B448D3EABEF}" srcOrd="0" destOrd="0" presId="urn:microsoft.com/office/officeart/2009/3/layout/StepUpProcess"/>
    <dgm:cxn modelId="{BBE68F44-D297-4E37-B0A6-4897F6D370EE}" type="presParOf" srcId="{F3801B51-3C8A-4144-9300-DD4FFF871AEC}" destId="{3E7CE4A3-BB67-4B35-8CCE-1A31A01EBFCA}" srcOrd="1" destOrd="0" presId="urn:microsoft.com/office/officeart/2009/3/layout/StepUpProcess"/>
    <dgm:cxn modelId="{EA2198EB-4FA3-459A-9630-A6DBB0401AB1}" type="presParOf" srcId="{F3801B51-3C8A-4144-9300-DD4FFF871AEC}" destId="{EFED36D8-9297-439E-8833-47CB3FCF921F}" srcOrd="2" destOrd="0" presId="urn:microsoft.com/office/officeart/2009/3/layout/StepUpProcess"/>
    <dgm:cxn modelId="{CC20ACF6-3DF8-4BA9-BA60-AB6AE88D0A10}" type="presParOf" srcId="{59E6176D-A2F1-45D4-A790-2A9C57E110E9}" destId="{FC89241E-0F22-4FEE-A867-166C8B8B31E1}" srcOrd="1" destOrd="0" presId="urn:microsoft.com/office/officeart/2009/3/layout/StepUpProcess"/>
    <dgm:cxn modelId="{B836069F-8475-410A-83FC-51F07FBEE979}" type="presParOf" srcId="{FC89241E-0F22-4FEE-A867-166C8B8B31E1}" destId="{652BFF31-ADA5-4A5F-AC0B-C11DAA825A46}" srcOrd="0" destOrd="0" presId="urn:microsoft.com/office/officeart/2009/3/layout/StepUpProcess"/>
    <dgm:cxn modelId="{51E14F58-1335-446E-98A8-CA2DC745755D}" type="presParOf" srcId="{59E6176D-A2F1-45D4-A790-2A9C57E110E9}" destId="{56C143B6-1C15-4DE4-9866-D697EF85A06B}" srcOrd="2" destOrd="0" presId="urn:microsoft.com/office/officeart/2009/3/layout/StepUpProcess"/>
    <dgm:cxn modelId="{B8028B07-161C-4E6C-9A7B-201AD92C1697}" type="presParOf" srcId="{56C143B6-1C15-4DE4-9866-D697EF85A06B}" destId="{39FB82EE-FE53-4555-9BD1-160163DEE653}" srcOrd="0" destOrd="0" presId="urn:microsoft.com/office/officeart/2009/3/layout/StepUpProcess"/>
    <dgm:cxn modelId="{14277BE5-7CFE-4470-9646-DE69F66E2872}" type="presParOf" srcId="{56C143B6-1C15-4DE4-9866-D697EF85A06B}" destId="{2AF64C49-9E45-4F3C-9BA6-D0A64ABAC6D7}" srcOrd="1" destOrd="0" presId="urn:microsoft.com/office/officeart/2009/3/layout/StepUpProcess"/>
    <dgm:cxn modelId="{7F80C40D-CF95-4B61-9E0E-BE2E910D57D9}" type="presParOf" srcId="{56C143B6-1C15-4DE4-9866-D697EF85A06B}" destId="{F3595227-F50B-4095-B7BC-B5F16E06E7FC}" srcOrd="2" destOrd="0" presId="urn:microsoft.com/office/officeart/2009/3/layout/StepUpProcess"/>
    <dgm:cxn modelId="{C0A2DA78-EB01-4766-865C-2CBCFF6869E4}" type="presParOf" srcId="{59E6176D-A2F1-45D4-A790-2A9C57E110E9}" destId="{E4C63162-EC8F-4014-89C2-1C168EB4B320}" srcOrd="3" destOrd="0" presId="urn:microsoft.com/office/officeart/2009/3/layout/StepUpProcess"/>
    <dgm:cxn modelId="{7F132777-31AC-4676-8D59-236825546C78}" type="presParOf" srcId="{E4C63162-EC8F-4014-89C2-1C168EB4B320}" destId="{A6B68433-B7F7-4B95-90BC-BDD2D3550D71}" srcOrd="0" destOrd="0" presId="urn:microsoft.com/office/officeart/2009/3/layout/StepUpProcess"/>
    <dgm:cxn modelId="{8D9B8ACE-D13F-4CD8-8DAB-32A3244D9EAE}" type="presParOf" srcId="{59E6176D-A2F1-45D4-A790-2A9C57E110E9}" destId="{47CE394F-B1AB-4A59-BC63-5BB603E54DA5}" srcOrd="4" destOrd="0" presId="urn:microsoft.com/office/officeart/2009/3/layout/StepUpProcess"/>
    <dgm:cxn modelId="{C7238A47-9928-4BBD-BEBD-FC9ED9356879}" type="presParOf" srcId="{47CE394F-B1AB-4A59-BC63-5BB603E54DA5}" destId="{FCEC2791-FE35-4FC7-8A1F-D2E37EC5EF35}" srcOrd="0" destOrd="0" presId="urn:microsoft.com/office/officeart/2009/3/layout/StepUpProcess"/>
    <dgm:cxn modelId="{7012A8C8-B7D2-4E7D-BE5C-F58E0C9F1B5E}" type="presParOf" srcId="{47CE394F-B1AB-4A59-BC63-5BB603E54DA5}" destId="{D85F1854-E5F6-41B9-9EFC-2FE85720D240}" srcOrd="1" destOrd="0" presId="urn:microsoft.com/office/officeart/2009/3/layout/StepUpProcess"/>
    <dgm:cxn modelId="{24C54202-5333-4401-9C76-B2EC75D3C869}" type="presParOf" srcId="{47CE394F-B1AB-4A59-BC63-5BB603E54DA5}" destId="{CFD3CF80-B4CD-40C7-9A31-0B7539CC2751}" srcOrd="2" destOrd="0" presId="urn:microsoft.com/office/officeart/2009/3/layout/StepUpProcess"/>
    <dgm:cxn modelId="{4D0F0A79-D1E3-4CE3-B907-790E9FA7B312}" type="presParOf" srcId="{59E6176D-A2F1-45D4-A790-2A9C57E110E9}" destId="{34A38246-BECB-4200-B1D8-2BBD9FFC0E31}" srcOrd="5" destOrd="0" presId="urn:microsoft.com/office/officeart/2009/3/layout/StepUpProcess"/>
    <dgm:cxn modelId="{252583C4-7855-4408-BC16-ABE1F375AA60}" type="presParOf" srcId="{34A38246-BECB-4200-B1D8-2BBD9FFC0E31}" destId="{00863FDF-6092-4FB3-B4A3-016D61185CF2}" srcOrd="0" destOrd="0" presId="urn:microsoft.com/office/officeart/2009/3/layout/StepUpProcess"/>
    <dgm:cxn modelId="{DA02AB88-CC0E-4746-B93C-9DF3B10BE629}" type="presParOf" srcId="{59E6176D-A2F1-45D4-A790-2A9C57E110E9}" destId="{B6275954-390C-4373-9A48-2CA3F28F5808}" srcOrd="6" destOrd="0" presId="urn:microsoft.com/office/officeart/2009/3/layout/StepUpProcess"/>
    <dgm:cxn modelId="{45FC4FDD-6445-4EA1-8F79-425FD0658934}" type="presParOf" srcId="{B6275954-390C-4373-9A48-2CA3F28F5808}" destId="{58BF2D5C-5BA9-407A-8A9B-C40257F52DE5}" srcOrd="0" destOrd="0" presId="urn:microsoft.com/office/officeart/2009/3/layout/StepUpProcess"/>
    <dgm:cxn modelId="{820FEF3E-8AF1-44CB-B6CF-3483F4ED086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A9D02054-935B-4BBB-B330-08B2C1AF3320}" type="presOf" srcId="{D9952A6E-51E9-46F5-AA97-003063CFD45C}" destId="{1EB1F125-C213-44F7-995F-770C58E2B83A}" srcOrd="0" destOrd="0" presId="urn:microsoft.com/office/officeart/2009/3/layout/StepUpProcess"/>
    <dgm:cxn modelId="{632BFF98-691C-42EF-96D5-7380CF6A01CC}" type="presOf" srcId="{8E853283-DE9F-4575-91B5-50D13E09A129}" destId="{3E7CE4A3-BB67-4B35-8CCE-1A31A01EBFCA}" srcOrd="0" destOrd="0" presId="urn:microsoft.com/office/officeart/2009/3/layout/StepUpProcess"/>
    <dgm:cxn modelId="{BD24F382-F4A1-4178-93AA-CB312A345DE8}" type="presOf" srcId="{F16646FC-6848-418B-B1E3-96138E0FEEA5}" destId="{2AF64C49-9E45-4F3C-9BA6-D0A64ABAC6D7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81BB18B5-51D3-4AE9-8340-3D2B99C6302A}" type="presOf" srcId="{4E7F4808-C894-40ED-B5BE-06D9FCD46DB9}" destId="{59E6176D-A2F1-45D4-A790-2A9C57E110E9}" srcOrd="0" destOrd="0" presId="urn:microsoft.com/office/officeart/2009/3/layout/StepUpProcess"/>
    <dgm:cxn modelId="{BA854B25-ED1F-4B5D-8D80-2798A85B327B}" type="presOf" srcId="{57528B99-E608-4D43-8BCB-8B2813661BEC}" destId="{D85F1854-E5F6-41B9-9EFC-2FE85720D240}" srcOrd="0" destOrd="0" presId="urn:microsoft.com/office/officeart/2009/3/layout/StepUpProcess"/>
    <dgm:cxn modelId="{40247FAA-1A7F-4BF6-AC2D-87EFAEA354CC}" type="presParOf" srcId="{59E6176D-A2F1-45D4-A790-2A9C57E110E9}" destId="{F3801B51-3C8A-4144-9300-DD4FFF871AEC}" srcOrd="0" destOrd="0" presId="urn:microsoft.com/office/officeart/2009/3/layout/StepUpProcess"/>
    <dgm:cxn modelId="{2BB9DF1A-5E22-4857-8E0A-ACE4BD0DCF2F}" type="presParOf" srcId="{F3801B51-3C8A-4144-9300-DD4FFF871AEC}" destId="{0F98B4A9-900D-4D3A-917D-1B448D3EABEF}" srcOrd="0" destOrd="0" presId="urn:microsoft.com/office/officeart/2009/3/layout/StepUpProcess"/>
    <dgm:cxn modelId="{9254EC1E-8968-46BC-9E4E-7B5EDF46B42C}" type="presParOf" srcId="{F3801B51-3C8A-4144-9300-DD4FFF871AEC}" destId="{3E7CE4A3-BB67-4B35-8CCE-1A31A01EBFCA}" srcOrd="1" destOrd="0" presId="urn:microsoft.com/office/officeart/2009/3/layout/StepUpProcess"/>
    <dgm:cxn modelId="{105797DC-AA11-4169-B45B-DC2436DC015A}" type="presParOf" srcId="{F3801B51-3C8A-4144-9300-DD4FFF871AEC}" destId="{EFED36D8-9297-439E-8833-47CB3FCF921F}" srcOrd="2" destOrd="0" presId="urn:microsoft.com/office/officeart/2009/3/layout/StepUpProcess"/>
    <dgm:cxn modelId="{943BF280-1972-49A8-9118-8CC53059BF8D}" type="presParOf" srcId="{59E6176D-A2F1-45D4-A790-2A9C57E110E9}" destId="{FC89241E-0F22-4FEE-A867-166C8B8B31E1}" srcOrd="1" destOrd="0" presId="urn:microsoft.com/office/officeart/2009/3/layout/StepUpProcess"/>
    <dgm:cxn modelId="{98CCE2EE-FB95-461C-961A-40D14D5F985A}" type="presParOf" srcId="{FC89241E-0F22-4FEE-A867-166C8B8B31E1}" destId="{652BFF31-ADA5-4A5F-AC0B-C11DAA825A46}" srcOrd="0" destOrd="0" presId="urn:microsoft.com/office/officeart/2009/3/layout/StepUpProcess"/>
    <dgm:cxn modelId="{B1F01FFA-91CB-4C14-8496-06D2C50EECCB}" type="presParOf" srcId="{59E6176D-A2F1-45D4-A790-2A9C57E110E9}" destId="{56C143B6-1C15-4DE4-9866-D697EF85A06B}" srcOrd="2" destOrd="0" presId="urn:microsoft.com/office/officeart/2009/3/layout/StepUpProcess"/>
    <dgm:cxn modelId="{F6B7CA1B-2A7D-4DED-8E11-BA81F3664A77}" type="presParOf" srcId="{56C143B6-1C15-4DE4-9866-D697EF85A06B}" destId="{39FB82EE-FE53-4555-9BD1-160163DEE653}" srcOrd="0" destOrd="0" presId="urn:microsoft.com/office/officeart/2009/3/layout/StepUpProcess"/>
    <dgm:cxn modelId="{D1D34AC7-E643-494C-88FA-34D5C55432AE}" type="presParOf" srcId="{56C143B6-1C15-4DE4-9866-D697EF85A06B}" destId="{2AF64C49-9E45-4F3C-9BA6-D0A64ABAC6D7}" srcOrd="1" destOrd="0" presId="urn:microsoft.com/office/officeart/2009/3/layout/StepUpProcess"/>
    <dgm:cxn modelId="{EC590899-4151-4A74-8761-853891D9616E}" type="presParOf" srcId="{56C143B6-1C15-4DE4-9866-D697EF85A06B}" destId="{F3595227-F50B-4095-B7BC-B5F16E06E7FC}" srcOrd="2" destOrd="0" presId="urn:microsoft.com/office/officeart/2009/3/layout/StepUpProcess"/>
    <dgm:cxn modelId="{1FE50492-1DB0-41AC-A5E3-5AC379B4320A}" type="presParOf" srcId="{59E6176D-A2F1-45D4-A790-2A9C57E110E9}" destId="{E4C63162-EC8F-4014-89C2-1C168EB4B320}" srcOrd="3" destOrd="0" presId="urn:microsoft.com/office/officeart/2009/3/layout/StepUpProcess"/>
    <dgm:cxn modelId="{C431E81C-DA20-4A1B-A01E-A2F41A211CE2}" type="presParOf" srcId="{E4C63162-EC8F-4014-89C2-1C168EB4B320}" destId="{A6B68433-B7F7-4B95-90BC-BDD2D3550D71}" srcOrd="0" destOrd="0" presId="urn:microsoft.com/office/officeart/2009/3/layout/StepUpProcess"/>
    <dgm:cxn modelId="{C172D065-2EB6-49CB-8566-F2C88BC94450}" type="presParOf" srcId="{59E6176D-A2F1-45D4-A790-2A9C57E110E9}" destId="{47CE394F-B1AB-4A59-BC63-5BB603E54DA5}" srcOrd="4" destOrd="0" presId="urn:microsoft.com/office/officeart/2009/3/layout/StepUpProcess"/>
    <dgm:cxn modelId="{3AA21128-161C-4BD9-97F6-213AFE9D8E95}" type="presParOf" srcId="{47CE394F-B1AB-4A59-BC63-5BB603E54DA5}" destId="{FCEC2791-FE35-4FC7-8A1F-D2E37EC5EF35}" srcOrd="0" destOrd="0" presId="urn:microsoft.com/office/officeart/2009/3/layout/StepUpProcess"/>
    <dgm:cxn modelId="{2413718D-D397-4F69-A312-DE4DD3816AA6}" type="presParOf" srcId="{47CE394F-B1AB-4A59-BC63-5BB603E54DA5}" destId="{D85F1854-E5F6-41B9-9EFC-2FE85720D240}" srcOrd="1" destOrd="0" presId="urn:microsoft.com/office/officeart/2009/3/layout/StepUpProcess"/>
    <dgm:cxn modelId="{3D292D11-7E44-4926-8D87-4C0E698CECDD}" type="presParOf" srcId="{47CE394F-B1AB-4A59-BC63-5BB603E54DA5}" destId="{CFD3CF80-B4CD-40C7-9A31-0B7539CC2751}" srcOrd="2" destOrd="0" presId="urn:microsoft.com/office/officeart/2009/3/layout/StepUpProcess"/>
    <dgm:cxn modelId="{C7385A13-76C2-458F-B51E-B5E72F552CFE}" type="presParOf" srcId="{59E6176D-A2F1-45D4-A790-2A9C57E110E9}" destId="{34A38246-BECB-4200-B1D8-2BBD9FFC0E31}" srcOrd="5" destOrd="0" presId="urn:microsoft.com/office/officeart/2009/3/layout/StepUpProcess"/>
    <dgm:cxn modelId="{853FCC78-4D1F-4D46-88A7-710C631855E3}" type="presParOf" srcId="{34A38246-BECB-4200-B1D8-2BBD9FFC0E31}" destId="{00863FDF-6092-4FB3-B4A3-016D61185CF2}" srcOrd="0" destOrd="0" presId="urn:microsoft.com/office/officeart/2009/3/layout/StepUpProcess"/>
    <dgm:cxn modelId="{AC96DFCB-1D1A-4FF2-84EC-63C7BAF4EF2B}" type="presParOf" srcId="{59E6176D-A2F1-45D4-A790-2A9C57E110E9}" destId="{B6275954-390C-4373-9A48-2CA3F28F5808}" srcOrd="6" destOrd="0" presId="urn:microsoft.com/office/officeart/2009/3/layout/StepUpProcess"/>
    <dgm:cxn modelId="{5E73A19C-EAAD-4852-908E-598253A4CB34}" type="presParOf" srcId="{B6275954-390C-4373-9A48-2CA3F28F5808}" destId="{58BF2D5C-5BA9-407A-8A9B-C40257F52DE5}" srcOrd="0" destOrd="0" presId="urn:microsoft.com/office/officeart/2009/3/layout/StepUpProcess"/>
    <dgm:cxn modelId="{6E9DEEBD-F192-4E5E-9DA9-B65ECB61D028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558813" y="380786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sp:txBody>
      <dsp:txXfrm>
        <a:off x="558813" y="380786"/>
        <a:ext cx="7602514" cy="761969"/>
      </dsp:txXfrm>
    </dsp:sp>
    <dsp:sp modelId="{72DEF424-373E-4F13-96DB-14108CE10D59}">
      <dsp:nvSpPr>
        <dsp:cNvPr id="0" name=""/>
        <dsp:cNvSpPr/>
      </dsp:nvSpPr>
      <dsp:spPr>
        <a:xfrm>
          <a:off x="82582" y="285540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95667" y="1523939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sp:txBody>
      <dsp:txXfrm>
        <a:off x="995667" y="1523939"/>
        <a:ext cx="7165659" cy="761969"/>
      </dsp:txXfrm>
    </dsp:sp>
    <dsp:sp modelId="{98A578EE-C0AB-4297-B8DB-C7BAA8EF41B7}">
      <dsp:nvSpPr>
        <dsp:cNvPr id="0" name=""/>
        <dsp:cNvSpPr/>
      </dsp:nvSpPr>
      <dsp:spPr>
        <a:xfrm>
          <a:off x="519436" y="1428692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995667" y="2667091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sp:txBody>
      <dsp:txXfrm>
        <a:off x="995667" y="2667091"/>
        <a:ext cx="7165659" cy="761969"/>
      </dsp:txXfrm>
    </dsp:sp>
    <dsp:sp modelId="{EBBEA12A-B6DC-4797-AE00-B33632D66F56}">
      <dsp:nvSpPr>
        <dsp:cNvPr id="0" name=""/>
        <dsp:cNvSpPr/>
      </dsp:nvSpPr>
      <dsp:spPr>
        <a:xfrm>
          <a:off x="519436" y="2571845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558813" y="3810243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sp:txBody>
      <dsp:txXfrm>
        <a:off x="558813" y="3810243"/>
        <a:ext cx="7602514" cy="761969"/>
      </dsp:txXfrm>
    </dsp:sp>
    <dsp:sp modelId="{6659AD73-16AC-44A1-99DE-878E5D9039D6}">
      <dsp:nvSpPr>
        <dsp:cNvPr id="0" name=""/>
        <dsp:cNvSpPr/>
      </dsp:nvSpPr>
      <dsp:spPr>
        <a:xfrm>
          <a:off x="82582" y="3714997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31767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1008349" y="102155"/>
          <a:ext cx="7134079" cy="1376064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1008349" y="102155"/>
        <a:ext cx="7134079" cy="1376064"/>
      </dsp:txXfrm>
    </dsp:sp>
    <dsp:sp modelId="{4E53794A-6DAD-4E6F-AA51-FC167C715F2E}">
      <dsp:nvSpPr>
        <dsp:cNvPr id="0" name=""/>
        <dsp:cNvSpPr/>
      </dsp:nvSpPr>
      <dsp:spPr>
        <a:xfrm>
          <a:off x="0" y="88258"/>
          <a:ext cx="1483581" cy="143465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215937" y="189856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15937" y="1898567"/>
        <a:ext cx="7150311" cy="913036"/>
      </dsp:txXfrm>
    </dsp:sp>
    <dsp:sp modelId="{001A828D-BA8C-4570-9BEF-C1391588FA46}">
      <dsp:nvSpPr>
        <dsp:cNvPr id="0" name=""/>
        <dsp:cNvSpPr/>
      </dsp:nvSpPr>
      <dsp:spPr>
        <a:xfrm>
          <a:off x="554594" y="167554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259196" y="331930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59196" y="3319307"/>
        <a:ext cx="7150311" cy="913036"/>
      </dsp:txXfrm>
    </dsp:sp>
    <dsp:sp modelId="{573D6AA8-EE03-46B4-851E-EC8AEF11A324}">
      <dsp:nvSpPr>
        <dsp:cNvPr id="0" name=""/>
        <dsp:cNvSpPr/>
      </dsp:nvSpPr>
      <dsp:spPr>
        <a:xfrm>
          <a:off x="518175" y="3175583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623778" y="4821644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623778" y="4821644"/>
        <a:ext cx="7673776" cy="913036"/>
      </dsp:txXfrm>
    </dsp:sp>
    <dsp:sp modelId="{3CC04E6F-F693-473A-9480-FAF6218496C5}">
      <dsp:nvSpPr>
        <dsp:cNvPr id="0" name=""/>
        <dsp:cNvSpPr/>
      </dsp:nvSpPr>
      <dsp:spPr>
        <a:xfrm>
          <a:off x="92793" y="457567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032865" y="-128760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93280" y="748878"/>
          <a:ext cx="1421571" cy="43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93280" y="748878"/>
        <a:ext cx="1421571" cy="436454"/>
      </dsp:txXfrm>
    </dsp:sp>
    <dsp:sp modelId="{12B5FF4F-4946-49D1-9FAB-BEB33C3E8D94}">
      <dsp:nvSpPr>
        <dsp:cNvPr id="0" name=""/>
        <dsp:cNvSpPr/>
      </dsp:nvSpPr>
      <dsp:spPr>
        <a:xfrm>
          <a:off x="2026922" y="397369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07462" y="-32996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415951" y="539540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415951" y="539540"/>
        <a:ext cx="1423368" cy="258573"/>
      </dsp:txXfrm>
    </dsp:sp>
    <dsp:sp modelId="{F3595227-F50B-4095-B7BC-B5F16E06E7FC}">
      <dsp:nvSpPr>
        <dsp:cNvPr id="0" name=""/>
        <dsp:cNvSpPr/>
      </dsp:nvSpPr>
      <dsp:spPr>
        <a:xfrm>
          <a:off x="4124025" y="181127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27072" y="-56124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3054" y="323297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3054" y="323297"/>
        <a:ext cx="1423368" cy="258573"/>
      </dsp:txXfrm>
    </dsp:sp>
    <dsp:sp modelId="{CFD3CF80-B4CD-40C7-9A31-0B7539CC2751}">
      <dsp:nvSpPr>
        <dsp:cNvPr id="0" name=""/>
        <dsp:cNvSpPr/>
      </dsp:nvSpPr>
      <dsp:spPr>
        <a:xfrm>
          <a:off x="6221128" y="0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24175" y="-777486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10157" y="107055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10157" y="107055"/>
        <a:ext cx="1423368" cy="258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27475" y="-67571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2426" y="814149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35 250 руб.</a:t>
          </a:r>
        </a:p>
      </dsp:txBody>
      <dsp:txXfrm>
        <a:off x="122426" y="814149"/>
        <a:ext cx="1428216" cy="274197"/>
      </dsp:txXfrm>
    </dsp:sp>
    <dsp:sp modelId="{12B5FF4F-4946-49D1-9FAB-BEB33C3E8D94}">
      <dsp:nvSpPr>
        <dsp:cNvPr id="0" name=""/>
        <dsp:cNvSpPr/>
      </dsp:nvSpPr>
      <dsp:spPr>
        <a:xfrm>
          <a:off x="1881595" y="490349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1291" y="-296879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46242" y="584841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38 260 руб.</a:t>
          </a:r>
        </a:p>
      </dsp:txBody>
      <dsp:txXfrm>
        <a:off x="2346242" y="584841"/>
        <a:ext cx="1428216" cy="274197"/>
      </dsp:txXfrm>
    </dsp:sp>
    <dsp:sp modelId="{F3595227-F50B-4095-B7BC-B5F16E06E7FC}">
      <dsp:nvSpPr>
        <dsp:cNvPr id="0" name=""/>
        <dsp:cNvSpPr/>
      </dsp:nvSpPr>
      <dsp:spPr>
        <a:xfrm>
          <a:off x="4105411" y="261041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5107" y="-526187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70058" y="355533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40 970 руб.</a:t>
          </a:r>
        </a:p>
      </dsp:txBody>
      <dsp:txXfrm>
        <a:off x="4570058" y="355533"/>
        <a:ext cx="1428216" cy="274197"/>
      </dsp:txXfrm>
    </dsp:sp>
    <dsp:sp modelId="{CFD3CF80-B4CD-40C7-9A31-0B7539CC2751}">
      <dsp:nvSpPr>
        <dsp:cNvPr id="0" name=""/>
        <dsp:cNvSpPr/>
      </dsp:nvSpPr>
      <dsp:spPr>
        <a:xfrm>
          <a:off x="6329227" y="31733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8923" y="-755495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93874" y="126225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 43 640 руб.</a:t>
          </a:r>
        </a:p>
      </dsp:txBody>
      <dsp:txXfrm>
        <a:off x="6793874" y="126225"/>
        <a:ext cx="1428216" cy="274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105847" y="805402"/>
        <a:ext cx="1603314" cy="273941"/>
      </dsp:txXfrm>
    </dsp:sp>
    <dsp:sp modelId="{12B5FF4F-4946-49D1-9FAB-BEB33C3E8D94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771073" y="118120"/>
        <a:ext cx="1603314" cy="273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12B5FF4F-4946-49D1-9FAB-BEB33C3E8D94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75 000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81 400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87 190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92 858 руб.</a:t>
          </a:r>
        </a:p>
      </dsp:txBody>
      <dsp:txXfrm>
        <a:off x="6771073" y="118120"/>
        <a:ext cx="1603314" cy="273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4452"/>
          <a:ext cx="1531812" cy="27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4452"/>
        <a:ext cx="1531812" cy="274562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771073" y="118120"/>
        <a:ext cx="1603314" cy="27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0.47544</cdr:x>
      <cdr:y>0.29272</cdr:y>
    </cdr:from>
    <cdr:to>
      <cdr:x>0.54802</cdr:x>
      <cdr:y>0.35675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86791" y="1686931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55,0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0.30221</cdr:x>
      <cdr:y>0.16016</cdr:y>
    </cdr:from>
    <cdr:to>
      <cdr:x>0.37478</cdr:x>
      <cdr:y>0.2242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551210" y="923002"/>
          <a:ext cx="852758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70,0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0.12305</cdr:x>
      <cdr:y>0</cdr:y>
    </cdr:from>
    <cdr:to>
      <cdr:x>0.19563</cdr:x>
      <cdr:y>0.06403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445972" y="-919114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93,5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0.64794</cdr:x>
      <cdr:y>0.1805</cdr:y>
    </cdr:from>
    <cdr:to>
      <cdr:x>0.72052</cdr:x>
      <cdr:y>0.24453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613795" y="1040242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68,0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0.82017</cdr:x>
      <cdr:y>0.17885</cdr:y>
    </cdr:from>
    <cdr:to>
      <cdr:x>0.89275</cdr:x>
      <cdr:y>0.24289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637714" y="1030720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67,9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 smtClean="0">
              <a:solidFill>
                <a:srgbClr val="494545"/>
              </a:solidFill>
              <a:latin typeface="+mn-lt"/>
            </a:rPr>
            <a:t>26,9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rgbClr val="494545"/>
              </a:solidFill>
              <a:latin typeface="+mn-lt"/>
            </a:rPr>
            <a:t>млрд. руб.</a:t>
          </a:r>
          <a:endParaRPr lang="ru-RU" sz="2400" b="1" dirty="0">
            <a:solidFill>
              <a:srgbClr val="494545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0.29859</cdr:x>
      <cdr:y>0.34527</cdr:y>
    </cdr:from>
    <cdr:to>
      <cdr:x>0.36413</cdr:x>
      <cdr:y>0.3975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52701" y="2071904"/>
          <a:ext cx="779800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 smtClean="0">
              <a:solidFill>
                <a:srgbClr val="800080"/>
              </a:solidFill>
              <a:cs typeface="Arial"/>
            </a:rPr>
            <a:t>15 020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0.34896</cdr:x>
      <cdr:y>0.06975</cdr:y>
    </cdr:from>
    <cdr:to>
      <cdr:x>0.44781</cdr:x>
      <cdr:y>0.24346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151985" y="418540"/>
          <a:ext cx="1176126" cy="1042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0.60414</cdr:x>
      <cdr:y>0.34664</cdr:y>
    </cdr:from>
    <cdr:to>
      <cdr:x>0.65924</cdr:x>
      <cdr:y>0.39615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188155" y="2080082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 smtClean="0">
              <a:solidFill>
                <a:srgbClr val="800080"/>
              </a:solidFill>
              <a:cs typeface="Arial"/>
            </a:rPr>
            <a:t>21 026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0.33744</cdr:y>
    </cdr:from>
    <cdr:to>
      <cdr:x>0.94756</cdr:x>
      <cdr:y>0.38866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8" y="2024907"/>
          <a:ext cx="709602" cy="307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 smtClean="0">
              <a:solidFill>
                <a:srgbClr val="800080"/>
              </a:solidFill>
              <a:cs typeface="Arial"/>
            </a:rPr>
            <a:t>24 878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0.51639</cdr:x>
      <cdr:y>0.19421</cdr:y>
    </cdr:from>
    <cdr:to>
      <cdr:x>1</cdr:x>
      <cdr:y>0.34693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6144053" y="1165406"/>
          <a:ext cx="5754033" cy="916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9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9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34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7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xmlns="" id="{3AC66FCB-982B-4720-9067-86B2D9BCF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xmlns="" id="{B38097C7-B8C9-4795-873C-B52ABC64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3F91432-736F-4025-BE42-7E3695CC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729">
              <a:defRPr/>
            </a:pPr>
            <a:fld id="{4C9FB3A5-1A6E-4C7B-816A-773FCB7A0600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defTabSz="457729">
                <a:defRPr/>
              </a:pPr>
              <a:t>70</a:t>
            </a:fld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7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5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5" y="9442941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1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79" tIns="45441" rIns="90879" bIns="4544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2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2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67" tIns="45636" rIns="91267" bIns="4563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1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67" tIns="45636" rIns="91267" bIns="4563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0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9" y="9442942"/>
            <a:ext cx="2949415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49" tIns="45427" rIns="90849" bIns="4542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986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98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5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78" tIns="45890" rIns="91778" bIns="45890" anchor="b"/>
          <a:lstStyle/>
          <a:p>
            <a:pPr algn="r" defTabSz="91542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5425"/>
              <a:t>98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778" tIns="45890" rIns="91778" bIns="45890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20.12.2022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8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0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9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закону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«Об областном бюджете на 2023 год и на плановый период</a:t>
            </a:r>
          </a:p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2024 и 2025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Основные направления налоговой политики области на </a:t>
            </a:r>
            <a:r>
              <a:rPr lang="ru-RU" sz="1700" b="1" u="sng" dirty="0" smtClean="0">
                <a:solidFill>
                  <a:srgbClr val="625E5E"/>
                </a:solidFill>
                <a:latin typeface="Calibri"/>
              </a:rPr>
              <a:t>2023-2025 </a:t>
            </a: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годы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принятие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81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</a:t>
            </a:r>
            <a:r>
              <a:rPr lang="ru-RU" sz="2200" b="1" dirty="0" smtClean="0">
                <a:solidFill>
                  <a:srgbClr val="494545"/>
                </a:solidFill>
                <a:latin typeface="+mn-lt"/>
              </a:rPr>
              <a:t>2023-2025 </a:t>
            </a:r>
            <a:r>
              <a:rPr lang="ru-RU" sz="2200" b="1" dirty="0">
                <a:solidFill>
                  <a:srgbClr val="494545"/>
                </a:solidFill>
                <a:latin typeface="+mn-lt"/>
              </a:rPr>
              <a:t>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88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7745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МИНИСТЕРСТВА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РОССИЙСКОЙ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ФЕДЕРАЦИИ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 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http://minfin.gov.ru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УПРАВЛЕНИЯ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ЛИПЕЦКОЙ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ПРАВИТЕЛЬСТВА </a:t>
              </a:r>
              <a:endParaRPr lang="ru-RU" sz="1400" b="1" dirty="0">
                <a:solidFill>
                  <a:srgbClr val="474343"/>
                </a:solidFill>
                <a:latin typeface="+mn-lt"/>
              </a:endParaRP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ЛИПЕЦКОЙ</a:t>
              </a: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 smtClean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 smtClean="0">
                  <a:solidFill>
                    <a:srgbClr val="474343"/>
                  </a:solidFill>
                  <a:latin typeface="+mn-lt"/>
                </a:rPr>
                <a:t>https://</a:t>
              </a:r>
              <a:r>
                <a:rPr lang="ru-RU" sz="1400" dirty="0" err="1" smtClean="0">
                  <a:solidFill>
                    <a:srgbClr val="474343"/>
                  </a:solidFill>
                  <a:latin typeface="+mn-lt"/>
                </a:rPr>
                <a:t>липецкаяобласть.рф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 smtClean="0">
                <a:solidFill>
                  <a:srgbClr val="494545"/>
                </a:solidFill>
                <a:latin typeface="+mn-lt"/>
                <a:cs typeface="Arial Cyr"/>
              </a:rPr>
              <a:t>2023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году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налоговых льгот, </a:t>
            </a:r>
            <a:r>
              <a:rPr lang="ru-RU" sz="2400" dirty="0" smtClean="0">
                <a:solidFill>
                  <a:srgbClr val="494545"/>
                </a:solidFill>
                <a:latin typeface="+mn-lt"/>
                <a:cs typeface="Arial Cyr"/>
              </a:rPr>
              <a:t>установленных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региональным законодательством,  оценивается в </a:t>
            </a:r>
            <a:r>
              <a:rPr lang="ru-RU" sz="2400" dirty="0" smtClean="0">
                <a:solidFill>
                  <a:srgbClr val="494545"/>
                </a:solidFill>
                <a:latin typeface="+mn-lt"/>
                <a:cs typeface="Arial Cyr"/>
              </a:rPr>
              <a:t>2,0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млрд. рублей.</a:t>
            </a:r>
          </a:p>
          <a:p>
            <a:pPr>
              <a:defRPr sz="1000"/>
            </a:pP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b="1" u="sng" dirty="0">
                <a:solidFill>
                  <a:srgbClr val="494545"/>
                </a:solidFill>
                <a:latin typeface="+mn-lt"/>
                <a:cs typeface="Arial Cyr"/>
              </a:rPr>
              <a:t>исключительно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 инвестиционного, инновационного и социального характера</a:t>
            </a:r>
            <a:r>
              <a:rPr lang="ru-RU" sz="2400" dirty="0" smtClean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924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900,4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2023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306926"/>
              </p:ext>
            </p:extLst>
          </p:nvPr>
        </p:nvGraphicFramePr>
        <p:xfrm>
          <a:off x="1" y="1819174"/>
          <a:ext cx="8939048" cy="50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6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820,5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998293"/>
              </p:ext>
            </p:extLst>
          </p:nvPr>
        </p:nvGraphicFramePr>
        <p:xfrm>
          <a:off x="3692352" y="2029344"/>
          <a:ext cx="8499648" cy="482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882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786025"/>
              </p:ext>
            </p:extLst>
          </p:nvPr>
        </p:nvGraphicFramePr>
        <p:xfrm>
          <a:off x="0" y="1505457"/>
          <a:ext cx="12192000" cy="2316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982440"/>
              </p:ext>
            </p:extLst>
          </p:nvPr>
        </p:nvGraphicFramePr>
        <p:xfrm>
          <a:off x="0" y="4159471"/>
          <a:ext cx="12191999" cy="271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38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5336863"/>
              </p:ext>
            </p:extLst>
          </p:nvPr>
        </p:nvGraphicFramePr>
        <p:xfrm>
          <a:off x="-1" y="1557724"/>
          <a:ext cx="12192000" cy="2350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470959"/>
              </p:ext>
            </p:extLst>
          </p:nvPr>
        </p:nvGraphicFramePr>
        <p:xfrm>
          <a:off x="0" y="4284107"/>
          <a:ext cx="12076386" cy="2573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84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273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grpSp>
        <p:nvGrpSpPr>
          <p:cNvPr id="5" name="Группа 3"/>
          <p:cNvGrpSpPr/>
          <p:nvPr/>
        </p:nvGrpSpPr>
        <p:grpSpPr>
          <a:xfrm>
            <a:off x="4281542" y="1300421"/>
            <a:ext cx="7723991" cy="3346860"/>
            <a:chOff x="4476731" y="3283054"/>
            <a:chExt cx="7910455" cy="3346860"/>
          </a:xfrm>
        </p:grpSpPr>
        <p:grpSp>
          <p:nvGrpSpPr>
            <p:cNvPr id="6" name="Группа 33"/>
            <p:cNvGrpSpPr/>
            <p:nvPr/>
          </p:nvGrpSpPr>
          <p:grpSpPr>
            <a:xfrm>
              <a:off x="4476731" y="3283054"/>
              <a:ext cx="7910455" cy="3346860"/>
              <a:chOff x="4257974" y="129586"/>
              <a:chExt cx="8268312" cy="3559763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257974" y="129586"/>
                <a:ext cx="8268312" cy="3559763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568900" y="358427"/>
                <a:ext cx="7391425" cy="3155084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sz="2400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sz="2400" dirty="0" smtClean="0">
                    <a:solidFill>
                      <a:srgbClr val="534F4F"/>
                    </a:solidFill>
                  </a:rPr>
                  <a:t>27 сентября 2022 </a:t>
                </a:r>
                <a:r>
                  <a:rPr lang="ru-RU" sz="2400" dirty="0">
                    <a:solidFill>
                      <a:srgbClr val="534F4F"/>
                    </a:solidFill>
                  </a:rPr>
                  <a:t>года подтвердило кредитный рейтинг Липецкой области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и выпусков облигаций области —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201" y="3961149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351172" y="2014049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9" y="4452973"/>
            <a:ext cx="4100433" cy="21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6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611" y="364417"/>
            <a:ext cx="1189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Рейтинг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742DF86-9227-4501-82ED-49DF696B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1" y="5249944"/>
            <a:ext cx="1692916" cy="15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F54252-8CB5-4CA3-896A-533D45C759F0}"/>
              </a:ext>
            </a:extLst>
          </p:cNvPr>
          <p:cNvSpPr txBox="1"/>
          <p:nvPr/>
        </p:nvSpPr>
        <p:spPr>
          <a:xfrm>
            <a:off x="1095741" y="984818"/>
            <a:ext cx="439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4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Национальном рейтинге инвестиционной привлекательности особых экономических зон России 2021 года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5E4A5A-AFC1-441D-86F1-9E0242823D39}"/>
              </a:ext>
            </a:extLst>
          </p:cNvPr>
          <p:cNvSpPr txBox="1"/>
          <p:nvPr/>
        </p:nvSpPr>
        <p:spPr>
          <a:xfrm>
            <a:off x="6474383" y="984818"/>
            <a:ext cx="5232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4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по итогам 2021 года, произведенная Министерством экономического развития Российской Федерации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E0D3862-143E-4F93-BAFE-C0DAD1DF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7811"/>
            <a:ext cx="3804249" cy="30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BA771B5-4857-4BAE-A427-EC383825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69" y="3507811"/>
            <a:ext cx="3929018" cy="28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 Российской Федерации оценки качества управления региональными финансами за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2021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ВЫСОКИМ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7777" r="7370" b="8550"/>
          <a:stretch/>
        </p:blipFill>
        <p:spPr>
          <a:xfrm>
            <a:off x="3225112" y="4735900"/>
            <a:ext cx="1631738" cy="16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учитывая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Ограничение бюджетного дефицита до  уровня не более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10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процентов от суммы доходов бюджета без учета объема безвозмездных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поступлений;</a:t>
            </a:r>
            <a:endParaRPr lang="ru-RU" dirty="0">
              <a:solidFill>
                <a:srgbClr val="494545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180606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 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19 - 39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40 - 67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..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68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96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………………….....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97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101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327" y="1353693"/>
            <a:ext cx="11539729" cy="51019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</a:p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в  субъектах  </a:t>
            </a:r>
            <a:r>
              <a:rPr lang="ru-RU" sz="2800" b="1" dirty="0" err="1">
                <a:solidFill>
                  <a:srgbClr val="494545"/>
                </a:solidFill>
                <a:latin typeface="+mn-lt"/>
              </a:rPr>
              <a:t>ЦФО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  Российской  Федерации за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2021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786254"/>
              </p:ext>
            </p:extLst>
          </p:nvPr>
        </p:nvGraphicFramePr>
        <p:xfrm>
          <a:off x="518635" y="1550098"/>
          <a:ext cx="11185684" cy="4709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25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1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Белгородская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Курская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Липецкая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Воронежская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Тамбовская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Численность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тыс. чел.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1 531,92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1 083,58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1 113,68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2 287,68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980,98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Доходы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103 629,61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89 827,73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101 655,35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71 664,15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62 875,13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12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Расходы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82 083,68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80 949,99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69 775,01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63 252,99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58 553,56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2023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72969"/>
              </p:ext>
            </p:extLst>
          </p:nvPr>
        </p:nvGraphicFramePr>
        <p:xfrm>
          <a:off x="796925" y="1819775"/>
          <a:ext cx="10588625" cy="421951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9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90 231,9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112 </a:t>
                      </a:r>
                      <a:r>
                        <a:rPr lang="ru-RU" sz="1800" b="1" i="0" u="none" strike="noStrike" kern="1200" dirty="0" smtClean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461,0</a:t>
                      </a:r>
                      <a:endParaRPr lang="ru-RU" sz="1800" b="1" i="0" u="none" strike="noStrike" kern="1200" dirty="0">
                        <a:solidFill>
                          <a:srgbClr val="49454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72 823,3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95 052,5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 (без учета межбюджетных 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17 408,5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17 408,5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689536"/>
              </p:ext>
            </p:extLst>
          </p:nvPr>
        </p:nvGraphicFramePr>
        <p:xfrm>
          <a:off x="796925" y="1829300"/>
          <a:ext cx="10588625" cy="41982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46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103 545,1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109 681,9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95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88 121,5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94 258,3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 (без учета межбюджетных трансфертов)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15 423,6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15 423,6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2025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516910"/>
              </p:ext>
            </p:extLst>
          </p:nvPr>
        </p:nvGraphicFramePr>
        <p:xfrm>
          <a:off x="796925" y="1838325"/>
          <a:ext cx="10623550" cy="422657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9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98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20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94 676,9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98 797,4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31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78 572,9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82 693,4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 (без учета межбюджетных трансфертов)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16 104,0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16 104,0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на 2023 - 2025 годы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 smtClean="0">
                <a:solidFill>
                  <a:srgbClr val="494545"/>
                </a:solidFill>
                <a:latin typeface="Calibri"/>
              </a:rPr>
              <a:t>млн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. руб</a:t>
            </a:r>
            <a:r>
              <a:rPr lang="ru-RU" sz="2000" b="1" dirty="0" smtClean="0">
                <a:solidFill>
                  <a:srgbClr val="494545"/>
                </a:solidFill>
                <a:latin typeface="Calibri"/>
              </a:rPr>
              <a:t>.</a:t>
            </a:r>
            <a:endParaRPr lang="ru-RU" sz="2000" b="1" dirty="0">
              <a:solidFill>
                <a:srgbClr val="494545"/>
              </a:solidFill>
              <a:latin typeface="Calibri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2023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8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2025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32951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112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12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72 823,3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95 052,5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-22 229,2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88 121,5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94 258,3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-6 136,8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78 572,9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82 693,4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-4 120,5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24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24307" y="705297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290" y="53535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областного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бюджета в 2021-2025 годах </a:t>
            </a:r>
            <a:endParaRPr lang="ru-RU" sz="28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865750"/>
              </p:ext>
            </p:extLst>
          </p:nvPr>
        </p:nvGraphicFramePr>
        <p:xfrm>
          <a:off x="221381" y="519764"/>
          <a:ext cx="11781322" cy="6246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1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 smtClean="0">
                <a:solidFill>
                  <a:srgbClr val="494545"/>
                </a:solidFill>
              </a:rPr>
            </a:br>
            <a:r>
              <a:rPr lang="ru-RU" sz="3000" b="1" dirty="0" smtClean="0">
                <a:solidFill>
                  <a:srgbClr val="494545"/>
                </a:solidFill>
              </a:rPr>
              <a:t>неналоговых доходов в 2023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558537"/>
              </p:ext>
            </p:extLst>
          </p:nvPr>
        </p:nvGraphicFramePr>
        <p:xfrm>
          <a:off x="460375" y="1109133"/>
          <a:ext cx="11431364" cy="5483880"/>
        </p:xfrm>
        <a:graphic>
          <a:graphicData uri="http://schemas.openxmlformats.org/drawingml/2006/table">
            <a:tbl>
              <a:tblPr firstRow="1" bandRow="1"/>
              <a:tblGrid>
                <a:gridCol w="11431364"/>
              </a:tblGrid>
              <a:tr h="551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21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2023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6,1%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9,4 %. 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9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7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Прекращение с 1 января 2023 года действия консолидированных групп налогоплательщиков. Изменение механизма распределения поступления по налогу на прибыль организаций.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Индексация ставок акцизов на подакцизные товары, в среднем, на 4 процента.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Увеличение доли доходов от акцизов на крепкую алкогольную продукцию, распределяемую между субъектами Российской Федерации исходя из объемов розничной реализации до 100 процентов.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0666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98396" y="1310009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0844" y="-24771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Структура налоговых и неналоговых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доходов</a:t>
            </a:r>
          </a:p>
          <a:p>
            <a:pPr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областного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бюджета в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2021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2025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годах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313958"/>
              </p:ext>
            </p:extLst>
          </p:nvPr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6165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88140" y="1023270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поступлений в областной бюджет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2021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58711"/>
            <a:ext cx="12192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*В ходе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исполнения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федерального бюджета в период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2025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объемы межбюджетных трансфертов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будут дополнительно распределяться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157850"/>
              </p:ext>
            </p:extLst>
          </p:nvPr>
        </p:nvGraphicFramePr>
        <p:xfrm>
          <a:off x="94648" y="808522"/>
          <a:ext cx="12002703" cy="5546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 rot="10800000" flipV="1">
            <a:off x="2049947" y="1592322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3992647" y="1207937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22,2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6011563" y="1893474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17,7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9930136" y="3009430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7964674" y="1491500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20,1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3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06282" y="1208669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2021 - 2025 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исполнения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областного бюджета в период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годов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дополнительно 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4860" y="1002771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33,6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003790" y="1575375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28,4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78878" y="2110986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23,7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93060" y="2407351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912597"/>
              </p:ext>
            </p:extLst>
          </p:nvPr>
        </p:nvGraphicFramePr>
        <p:xfrm>
          <a:off x="-250257" y="837398"/>
          <a:ext cx="12705348" cy="557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62385" y="2037040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24,5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1598" y="2818079"/>
            <a:ext cx="71278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24429" y="1399032"/>
            <a:ext cx="12143140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-7992" y="4447526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59"/>
            <a:ext cx="12143140" cy="1471721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2023 - 2025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174" y="4057782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0375" y="964340"/>
            <a:ext cx="330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расходов, %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62031"/>
              </p:ext>
            </p:extLst>
          </p:nvPr>
        </p:nvGraphicFramePr>
        <p:xfrm>
          <a:off x="4673250" y="817233"/>
          <a:ext cx="7175500" cy="5738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6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6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20 239,2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19 669,9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18 639,7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1 712,5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1 697,5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1 041,1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11 433,4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10 138,2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7 552,3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22 226,9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21 892,7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22 245,7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1 715,5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1 726,3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1 566,7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230,3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230,3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230,3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22 040,9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24 195,3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18 001,4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4 376,7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5 420,9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3 132,7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1 102,3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5 073,8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3 112,5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3 156,3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221,7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44,9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45,2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1 030,0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896,0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866,5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380,0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740,0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850,0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3 269,1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1 105,9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1 039,2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3 288,8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4 227,3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95 052,5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94 258,3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/>
                        </a:rPr>
                        <a:t>82 693,4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4430" y="6551562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 Условно утвержденные расходы будут распределены в 2024-2025 гг.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639086"/>
              </p:ext>
            </p:extLst>
          </p:nvPr>
        </p:nvGraphicFramePr>
        <p:xfrm>
          <a:off x="-350638" y="1505074"/>
          <a:ext cx="4940817" cy="1195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194956"/>
              </p:ext>
            </p:extLst>
          </p:nvPr>
        </p:nvGraphicFramePr>
        <p:xfrm>
          <a:off x="-381965" y="2698773"/>
          <a:ext cx="5023167" cy="1670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812029"/>
              </p:ext>
            </p:extLst>
          </p:nvPr>
        </p:nvGraphicFramePr>
        <p:xfrm>
          <a:off x="-474562" y="4461495"/>
          <a:ext cx="5115764" cy="16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430" y="126218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расходы (1)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860178"/>
            <a:ext cx="9613348" cy="5671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58111" y="522666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4508"/>
              </p:ext>
            </p:extLst>
          </p:nvPr>
        </p:nvGraphicFramePr>
        <p:xfrm>
          <a:off x="174949" y="928543"/>
          <a:ext cx="9414258" cy="54967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2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20 239,2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19 669,9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18 639,7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4 460,9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4 460,9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4 696,2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11 163,9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11 708,8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10 604,4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584,2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472,6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353,6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2 059,9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1 958,0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1 959,8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9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129,0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126,5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123,9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328,4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81,2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81,2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1 512,9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861,9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820,5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1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1 712,5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1 697,5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1 041,1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1 671,8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1 656,7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1 000,3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05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40,7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40,7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40,8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11 433,4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10 138,2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7 552,3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5 777,8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5 028,7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2 896,1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2 231,2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2 312,1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1 513,2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105,5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86,9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307,2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306,0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306,0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32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198,6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198,6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2 808,9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2 205,6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2 551,4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88" y="6510117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03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72027"/>
              </p:ext>
            </p:extLst>
          </p:nvPr>
        </p:nvGraphicFramePr>
        <p:xfrm>
          <a:off x="-243068" y="775504"/>
          <a:ext cx="12697427" cy="5743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378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65829" y="1035282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776601"/>
              </p:ext>
            </p:extLst>
          </p:nvPr>
        </p:nvGraphicFramePr>
        <p:xfrm>
          <a:off x="2300687" y="1342710"/>
          <a:ext cx="9414258" cy="4528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8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22 226,9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21 892,7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22 245,7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300,6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302,1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303,1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3 180,7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3 031,7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2 959,7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12 192,7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12 681,6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13 096,8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6 133,1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5 479,0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5 490,3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419,7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398,3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395,8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1 715,5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1 726,3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1 566,7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982,7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637,8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490,9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714,2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1 070,0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1 057,2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230,3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230,3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230,3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80,8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80,8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80,8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117,7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117,7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117,7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6" y="4358641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расходы (2)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4340" y="618744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4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16" y="653392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2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363961"/>
              </p:ext>
            </p:extLst>
          </p:nvPr>
        </p:nvGraphicFramePr>
        <p:xfrm>
          <a:off x="-254643" y="821803"/>
          <a:ext cx="12685853" cy="5712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99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622" y="19450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90" y="1017037"/>
            <a:ext cx="9098584" cy="55330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393666" y="71772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319120"/>
              </p:ext>
            </p:extLst>
          </p:nvPr>
        </p:nvGraphicFramePr>
        <p:xfrm>
          <a:off x="357555" y="1102338"/>
          <a:ext cx="8870544" cy="533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9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22 040,9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24 195,3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18 001,4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771,5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437,5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3 472,4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3 378,4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3 116,2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145,7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132,0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153,6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559,3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449,3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454,6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1 335,4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1 697,4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1 746,6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12 011,7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15 351,4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10 275,2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805,0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644,6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603,3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2 935,3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2 107,7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1 209,9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4 376,7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5 420,9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3 132,7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347,1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2 390,6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4 176,9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2 214,9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1 211,6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780,9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454,6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502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427,3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1 102,3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1 101,3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690" y="6538411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89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расходов на поддержку реального сектора экономики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1268" y="6522345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6026415"/>
              </p:ext>
            </p:extLst>
          </p:nvPr>
        </p:nvGraphicFramePr>
        <p:xfrm>
          <a:off x="-329173" y="706056"/>
          <a:ext cx="12851404" cy="5816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 (1)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933060"/>
            <a:ext cx="11690623" cy="579286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26660" y="86194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275850"/>
              </p:ext>
            </p:extLst>
          </p:nvPr>
        </p:nvGraphicFramePr>
        <p:xfrm>
          <a:off x="462000" y="1198008"/>
          <a:ext cx="11268000" cy="5263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0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5 073,8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3 112,5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3 156,3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9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9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101,1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46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280,7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280,1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280,1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9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153,8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148,6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148,5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56,3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56,3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</a:t>
                      </a:r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3 475,7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2 344,7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2 516,0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221,7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44,9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45,2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38,8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40,6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42,0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4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182,9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3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942392"/>
            <a:ext cx="11690623" cy="573832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85837" y="856367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47875"/>
              </p:ext>
            </p:extLst>
          </p:nvPr>
        </p:nvGraphicFramePr>
        <p:xfrm>
          <a:off x="480000" y="1204214"/>
          <a:ext cx="11232000" cy="5310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1 030,0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896,0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866,5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88,8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91,6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93,6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805,1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704,0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704,0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62,4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31,5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73,8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68,9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68,9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380,0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740,0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850,0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3 269,1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1 105,9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1 039,2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1 923,7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739,8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673,1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3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1 113,2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116,0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116,0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232,2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250,1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250,1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3 288,8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4 227,3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 (2)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43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2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383872"/>
              </p:ext>
            </p:extLst>
          </p:nvPr>
        </p:nvGraphicFramePr>
        <p:xfrm>
          <a:off x="127322" y="636608"/>
          <a:ext cx="11933498" cy="6221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87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2023 – 2025 годы в Липецкой области сформировано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314 бюджетов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18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286 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36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не только по программам и их подпрограммам, но и по основным мероприятиям, что позволяет обеспечить увязку расходов бюджета с конкретными программными мероприятиями и целевыми показателями, а также предоставляет возможность оценки достижения целей, задач и запланированных результатов реализации госпрограмм. 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313872" y="1911841"/>
            <a:ext cx="11878128" cy="2929340"/>
            <a:chOff x="313872" y="1911841"/>
            <a:chExt cx="11878128" cy="292934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2" y="2481394"/>
              <a:ext cx="1790226" cy="1790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2595831" y="1911841"/>
              <a:ext cx="5311912" cy="704384"/>
              <a:chOff x="2595831" y="1850798"/>
              <a:chExt cx="5311912" cy="70438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2595831" y="3024319"/>
              <a:ext cx="5311912" cy="704384"/>
              <a:chOff x="2595831" y="1850798"/>
              <a:chExt cx="5311912" cy="70438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2</a:t>
                </a:r>
              </a:p>
            </p:txBody>
          </p:sp>
          <p:grpSp>
            <p:nvGrpSpPr>
              <p:cNvPr id="57" name="Группа 5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2595831" y="4136797"/>
              <a:ext cx="5311912" cy="704384"/>
              <a:chOff x="2595831" y="1850798"/>
              <a:chExt cx="5311912" cy="704384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9500"/>
                <a:r>
                  <a:rPr lang="ru-RU" b="1" dirty="0">
                    <a:solidFill>
                      <a:srgbClr val="474343"/>
                    </a:solidFill>
                  </a:rPr>
                  <a:t>ЗАДАЧА 3</a:t>
                </a:r>
              </a:p>
            </p:txBody>
          </p:sp>
          <p:grpSp>
            <p:nvGrpSpPr>
              <p:cNvPr id="68" name="Группа 67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8928081" y="2971572"/>
              <a:ext cx="32639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2398142" y="2264032"/>
              <a:ext cx="878457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99" name="Прямая со стрелкой 4098"/>
            <p:cNvCxnSpPr>
              <a:stCxn id="4098" idx="3"/>
            </p:cNvCxnSpPr>
            <p:nvPr/>
          </p:nvCxnSpPr>
          <p:spPr>
            <a:xfrm>
              <a:off x="2104098" y="3376507"/>
              <a:ext cx="1010038" cy="5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022566" y="2264024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3" name="Прямая со стрелкой 82"/>
            <p:cNvCxnSpPr/>
            <p:nvPr/>
          </p:nvCxnSpPr>
          <p:spPr>
            <a:xfrm>
              <a:off x="8022566" y="3376492"/>
              <a:ext cx="791215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670760" y="3626383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государственная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программа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сформирована 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Липецкой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2023-2025 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Программный бюджет Липецкой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1380780055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212862" y="1282859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9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7649" y="2429868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7649" y="3593675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862" y="4731609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Непрограммные 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Избирательной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комиссии, аппарата Уполномоченного по правам человека, аппарата Уполномоченного по правам ребенка, аппарата Уполномоченного по защите прав предпринимателей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>
                    <a:solidFill>
                      <a:srgbClr val="494545"/>
                    </a:solidFill>
                  </a:rPr>
                  <a:t>расходов по государственным программам в общем объеме расходов бюджета Липецкой области на 2023 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2" y="2107835"/>
              <a:ext cx="115127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534F4F"/>
                  </a:solidFill>
                  <a:latin typeface="+mn-lt"/>
                </a:rPr>
                <a:t>96,2%</a:t>
              </a:r>
              <a:endParaRPr lang="ru-RU" sz="3000" b="1" dirty="0">
                <a:solidFill>
                  <a:srgbClr val="534F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096882"/>
            <a:ext cx="11839574" cy="3608717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88463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Социальная поддержка граждан,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реализация 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семейно-демографической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политики Липецкой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8207"/>
              </p:ext>
            </p:extLst>
          </p:nvPr>
        </p:nvGraphicFramePr>
        <p:xfrm>
          <a:off x="303128" y="3237646"/>
          <a:ext cx="11576927" cy="3477768"/>
        </p:xfrm>
        <a:graphic>
          <a:graphicData uri="http://schemas.openxmlformats.org/drawingml/2006/table">
            <a:tbl>
              <a:tblPr/>
              <a:tblGrid>
                <a:gridCol w="53919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30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23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23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23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923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92377"/>
              </a:tblGrid>
              <a:tr h="4591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Объем финансирования по государственной программе «Социальная поддержка граждан, реализация семейно-демографической политики  Липецкой области» на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2014-2025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гг. в том числе: 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11 186,3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15 341,7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15 410,6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14 592,3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14</a:t>
                      </a:r>
                      <a:r>
                        <a:rPr lang="ru-RU" sz="1400" b="1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 547,1</a:t>
                      </a:r>
                      <a:endParaRPr lang="ru-RU" sz="1400" b="1" i="0" u="none" strike="noStrike" dirty="0" smtClean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6 304,3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9 936,9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11 479,8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11 717,1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11 911,4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4 881,9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5 404,8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3 930,8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2 875,2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2 635,7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18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социальных услуг в учреждения социального обслуживания населения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Суммарный коэффициент рождаемости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 на 1 женщину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1,350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1,360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1,370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458075" y="1204198"/>
            <a:ext cx="455771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494545"/>
                </a:solidFill>
                <a:latin typeface="+mn-lt"/>
              </a:rPr>
              <a:t>Повышение уровня и качества жизни граждан, нуждающихся в социальной поддержке, улучшение демографической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ситуации.</a:t>
            </a:r>
          </a:p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расходов на 2023 год – 16,2 %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4" y="1204199"/>
            <a:ext cx="50339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уровня жизни социально незащищенных категорий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Формирование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эффективной системы социального обслуживания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условий для улучшения демографической ситуации и положения семей с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детьми;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условий для интеграции инвалидов в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9" y="1204197"/>
            <a:ext cx="202555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46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8257" y="1197655"/>
            <a:ext cx="54032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2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качества и доступности медицинской помощи, лекарственного обеспечения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17,6 % </a:t>
            </a:r>
            <a:endParaRPr lang="ru-RU" sz="16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98" y="2740497"/>
            <a:ext cx="1104900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2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приоритета профилактики в сфере охраны здоровья и развития первичной медико-санитарной помощи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службы родовспоможения и детства.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медицинской реабилитации населения и совершенствование системы санаторно-курортного лечения, том числе детей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паллиативной медицинской помощи, в том числе детям.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системы здравоохранения высококвалифицированными и мотивированными кадрами.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удовлетворенности населения качественными, эффективными и безопасными лекарственными препаратами.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и масштабирование аппаратно-программных решений для оказания медицинских услуг на основе современных информационно-коммуникационных технологий.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специализированной медицинской помощи матерям и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детям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и модернизация первичного звена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здравоохранения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8" y="830210"/>
            <a:ext cx="2291885" cy="229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72" y="911317"/>
            <a:ext cx="2210778" cy="221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61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205657"/>
            <a:ext cx="11839574" cy="50522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6700" y="0"/>
            <a:ext cx="11925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626455"/>
              </p:ext>
            </p:extLst>
          </p:nvPr>
        </p:nvGraphicFramePr>
        <p:xfrm>
          <a:off x="345866" y="1312676"/>
          <a:ext cx="11500268" cy="4897306"/>
        </p:xfrm>
        <a:graphic>
          <a:graphicData uri="http://schemas.openxmlformats.org/drawingml/2006/table">
            <a:tbl>
              <a:tblPr/>
              <a:tblGrid>
                <a:gridCol w="5139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4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94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494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14 920,0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400" b="1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16 612,1</a:t>
                      </a:r>
                      <a:endParaRPr lang="ru-RU" sz="1400" b="1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16 751,5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15 726,7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14 350,2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12 288,5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14 033,0</a:t>
                      </a: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13 801,5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12 734,1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12 477,8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2 631,5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2 579,1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2 950,0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2 992,6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1 872,4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133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69,25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70,07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72,36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72,84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74,08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517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17,7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17,3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Удовлетворенность населения качеством медицинской помощи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31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4381500"/>
            <a:ext cx="11839574" cy="239886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08613"/>
              </p:ext>
            </p:extLst>
          </p:nvPr>
        </p:nvGraphicFramePr>
        <p:xfrm>
          <a:off x="327423" y="4583263"/>
          <a:ext cx="11537155" cy="2039616"/>
        </p:xfrm>
        <a:graphic>
          <a:graphicData uri="http://schemas.openxmlformats.org/drawingml/2006/table">
            <a:tbl>
              <a:tblPr/>
              <a:tblGrid>
                <a:gridCol w="5006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67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07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07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07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07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407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15 798,4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18 352,4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18 998,0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19 057,8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17 890,9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20,3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105,8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46,3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64,3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63,8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14 453,7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16 924,5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17 896,6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17 206,8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17 086,7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1 324,4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1 322,1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1 055,1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1 786,7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740,4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36106" y="894441"/>
            <a:ext cx="59197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доступности и качества образования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19,9%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3" y="2256623"/>
            <a:ext cx="118395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инновационного социально ориентированного развития дошкольного, общего и дополнительного образования.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Приведение содержания и структуры профессионального образования в соответствие с актуальными проблемами рынка труда, ориентированного на инновационность развития экономики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Социализация детей, находящихся в организациях для детей-сирот и детей, оставшихся без попечения родителей, психолого-педагогическая и медико-социальная помощь, реабилитация и коррекция детей.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эффективной системы организации отдыха и оздоровления детей, способствующей их воспитанию и развитию.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односменного режима обучения в 1 - 11 (12) классах в общеобразовательных организациях Липецкой области.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25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3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3060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988704"/>
            <a:ext cx="11839574" cy="55673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Ожидаемые результаты реализации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861347"/>
              </p:ext>
            </p:extLst>
          </p:nvPr>
        </p:nvGraphicFramePr>
        <p:xfrm>
          <a:off x="298764" y="1204047"/>
          <a:ext cx="11502884" cy="5336650"/>
        </p:xfrm>
        <a:graphic>
          <a:graphicData uri="http://schemas.openxmlformats.org/drawingml/2006/table">
            <a:tbl>
              <a:tblPr/>
              <a:tblGrid>
                <a:gridCol w="6085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1556">
                  <a:extLst>
                    <a:ext uri="{9D8B030D-6E8A-4147-A177-3AD203B41FA5}">
                      <a16:colId xmlns="" xmlns:a16="http://schemas.microsoft.com/office/drawing/2014/main" val="130879329"/>
                    </a:ext>
                  </a:extLst>
                </a:gridCol>
                <a:gridCol w="843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38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28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28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28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4641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69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услугами (отношение численности воспитанников организаций дошкольного образования и обучающихся общеобразовательных организаций к численности детей в возрасте от 1 до 18 лет)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6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935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 полученной специальности (профессии)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59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организаций для детей-сирот и детей, оставшихся без попечения родителей, продолживших обучение в организациях профессионального образования, от общего числа выпускников организаций для детей-сирот и детей, оставшихся без попечения родителей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569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школьного возраста до 15 лет (включительно), обеспеченных всеми видами отдыха и оздоровления, от общего количества детей школьного возраста до 15 лет (включительно), проживающих на территории области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83,5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83,5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83,5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81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обучающихся, занимающихся в первую смену, от общей численности обучающихся в общеобразовательных организациях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858536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2986628"/>
            <a:ext cx="11839574" cy="37937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Липецкой области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079951"/>
            <a:ext cx="4155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Формирование здорового образа жизни населения, обеспечение развития спорта, создание условий, обеспечивающих возможность гражданам систематически заниматься физической культурой 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спортом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2023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год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– 1,8%</a:t>
            </a: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6925" y="966627"/>
            <a:ext cx="61388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Задачи программы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Приобщение населения области к регулярным занятиям физической культуры и спортом, развитие физической культуры и спорта лиц с ограниченными возможностями здоровья и инвалидов, адаптивной физической культуры и адаптивного спорта;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Совершенствование системы подготовки спортсменов высокого класса и спортивного резерва для повышения конкурентоспособности липецкого спорта на всероссийском и международном уровнях.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71057"/>
              </p:ext>
            </p:extLst>
          </p:nvPr>
        </p:nvGraphicFramePr>
        <p:xfrm>
          <a:off x="176211" y="3064839"/>
          <a:ext cx="11553046" cy="3756059"/>
        </p:xfrm>
        <a:graphic>
          <a:graphicData uri="http://schemas.openxmlformats.org/drawingml/2006/table">
            <a:tbl>
              <a:tblPr/>
              <a:tblGrid>
                <a:gridCol w="47484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02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70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63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5753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37059">
                  <a:extLst>
                    <a:ext uri="{9D8B030D-6E8A-4147-A177-3AD203B41FA5}">
                      <a16:colId xmlns="" xmlns:a16="http://schemas.microsoft.com/office/drawing/2014/main" val="642250498"/>
                    </a:ext>
                  </a:extLst>
                </a:gridCol>
                <a:gridCol w="1126332">
                  <a:extLst>
                    <a:ext uri="{9D8B030D-6E8A-4147-A177-3AD203B41FA5}">
                      <a16:colId xmlns="" xmlns:a16="http://schemas.microsoft.com/office/drawing/2014/main" val="2571810345"/>
                    </a:ext>
                  </a:extLst>
                </a:gridCol>
              </a:tblGrid>
              <a:tr h="6244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 1 115,0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1 936,1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1 715,4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1 547,0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1 566,6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915,8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1 502,9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1 617,1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1 531,8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1 540,6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199,2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98,3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13,6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4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056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57,5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56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от общего числа инвалидов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1111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спортсменов высокого класса, занимающихся на этапах совершенствования спортивного мастерства и высшего спортивного мастерства в областных спортивных школах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1" y="921879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47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19576"/>
            <a:ext cx="11839574" cy="32607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358594"/>
              </p:ext>
            </p:extLst>
          </p:nvPr>
        </p:nvGraphicFramePr>
        <p:xfrm>
          <a:off x="176211" y="3519575"/>
          <a:ext cx="11594610" cy="3260786"/>
        </p:xfrm>
        <a:graphic>
          <a:graphicData uri="http://schemas.openxmlformats.org/drawingml/2006/table">
            <a:tbl>
              <a:tblPr/>
              <a:tblGrid>
                <a:gridCol w="55651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4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9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49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0491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04916">
                  <a:extLst>
                    <a:ext uri="{9D8B030D-6E8A-4147-A177-3AD203B41FA5}">
                      <a16:colId xmlns="" xmlns:a16="http://schemas.microsoft.com/office/drawing/2014/main" val="817613751"/>
                    </a:ext>
                  </a:extLst>
                </a:gridCol>
                <a:gridCol w="1004916">
                  <a:extLst>
                    <a:ext uri="{9D8B030D-6E8A-4147-A177-3AD203B41FA5}">
                      <a16:colId xmlns="" xmlns:a16="http://schemas.microsoft.com/office/drawing/2014/main" val="71191300"/>
                    </a:ext>
                  </a:extLst>
                </a:gridCol>
              </a:tblGrid>
              <a:tr h="6472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1 558,1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2 242,9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095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2 197,0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1 453,1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1 323,6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1 926,8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1 850,9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1 676,3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1 438,7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234,5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244,1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520,7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14,4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 Липецкой области качеством предоставляемых услуг в сфере культуры и искусства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детей, привлекаемых к участию в творческих мероприятиях, в общем количестве детей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Липецкой области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694" y="802944"/>
            <a:ext cx="683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прав граждан на доступ к культурным ценностям и участие в культурной жизни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создание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условий для развития туризма и рекреации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2023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год –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2,2%</a:t>
            </a: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5751" y="1908397"/>
            <a:ext cx="88300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Задачи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конституционного права населения области на доступ к культурным ценностям, создание условий для сохранения и развития культурного потенциала Липецкой области;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Формирование и сохранение конкурентоспособной туристской индустрии, способствующей социально-экономическому развитию Липецкой области;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хранения, комплектования, учета и использования документов Архивного фонда Российской Федерации и других архивных документов в интересах граждан, общества и государства.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4" y="19100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363" y="1538676"/>
            <a:ext cx="54816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2023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1,7%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419" y="3680639"/>
            <a:ext cx="10825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и доступности предоставления государственных и муниципальных услуг на территории Липецкой области, в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том числе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предоставляемых в формате </a:t>
            </a:r>
            <a:r>
              <a:rPr lang="ru-RU" sz="1600" dirty="0" err="1" smtClean="0">
                <a:solidFill>
                  <a:srgbClr val="534F4F"/>
                </a:solidFill>
                <a:latin typeface="+mn-lt"/>
              </a:rPr>
              <a:t>МФЦ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;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государственного управления на основе применения информационных и телекоммуникационных технологий, развитие инфраструктуры электронного правительства;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Совершенствование системы формирования кадрового состава государственной гражданской и муниципальной службы;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эффективного управления и распоряжения областным имуществом, а также предоставления земельных участков, государственная собственность на которые не разграничена на территории городского округа город Липецк и сельских поселений, входящих в состав Липецкого муниципального района.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76" y="970827"/>
            <a:ext cx="2890024" cy="28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67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576476"/>
            <a:ext cx="11839574" cy="520606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80779"/>
              </p:ext>
            </p:extLst>
          </p:nvPr>
        </p:nvGraphicFramePr>
        <p:xfrm>
          <a:off x="176213" y="1723121"/>
          <a:ext cx="11616983" cy="4896671"/>
        </p:xfrm>
        <a:graphic>
          <a:graphicData uri="http://schemas.openxmlformats.org/drawingml/2006/table">
            <a:tbl>
              <a:tblPr/>
              <a:tblGrid>
                <a:gridCol w="5533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96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88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8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88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788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78832"/>
              </a:tblGrid>
              <a:tr h="501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1 160,7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1 463,7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1 650,5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1 219,6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1 418,2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1 160,7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1 460,2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1 647,3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1 216,4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1 314,2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104,0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55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881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государственных гражданских служащих,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граждан, состоящих в кадровых резервах Липецкой области,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8712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Выполнение плана по доходам от управления и распоряжения областным имуществом (за исключением доходов от приватизации), а также предоставления земельных участков, государственная собственность на которые не разграничена, на территории городского округа город Липецк и сельских поселений, входящих в состав Липецкого муниципального района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-1427"/>
            <a:ext cx="11087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6825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308724"/>
            <a:ext cx="11839574" cy="347163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481107"/>
              </p:ext>
            </p:extLst>
          </p:nvPr>
        </p:nvGraphicFramePr>
        <p:xfrm>
          <a:off x="216693" y="3308726"/>
          <a:ext cx="11799094" cy="3279773"/>
        </p:xfrm>
        <a:graphic>
          <a:graphicData uri="http://schemas.openxmlformats.org/drawingml/2006/table">
            <a:tbl>
              <a:tblPr/>
              <a:tblGrid>
                <a:gridCol w="5663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2639"/>
              </a:tblGrid>
              <a:tr h="5020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416,1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508,7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832,3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504,4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494,0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406,6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484,6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508,5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438,1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437,6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24,1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323,8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66,3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56,4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099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53,0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57,0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6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СО НКО от общего числа общественных объединений и иных некоммерческих организаций, осуществляющих уставную деятельность на территории Липецкой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95,0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76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положительно оценивающих состояние межнациональных отношений, в общей численности граждан Липецкой области, проживающих в 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85,0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«Реализация внутренней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04089"/>
            <a:ext cx="11703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общественно-политической стабильности, содействие развитию институтов гражданского общества в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расходов на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2023 год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0,9%</a:t>
            </a: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754525"/>
            <a:ext cx="8856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гражданской активности населения, в том числе молодежи, в социально-экономическом развитии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стабильного информационного пространства, освещающего деятельность исполнительных органов государственной власти области и социально-экономическое развитие Липецкой области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Укрепление гражданского единства, гармонизация межэтнических отношений в Липецкой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90" y="1296531"/>
            <a:ext cx="2043229" cy="204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6240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97216"/>
            <a:ext cx="11839574" cy="318314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422987"/>
              </p:ext>
            </p:extLst>
          </p:nvPr>
        </p:nvGraphicFramePr>
        <p:xfrm>
          <a:off x="352426" y="3804250"/>
          <a:ext cx="11527627" cy="2820836"/>
        </p:xfrm>
        <a:graphic>
          <a:graphicData uri="http://schemas.openxmlformats.org/drawingml/2006/table">
            <a:tbl>
              <a:tblPr/>
              <a:tblGrid>
                <a:gridCol w="5532967"/>
                <a:gridCol w="999110"/>
                <a:gridCol w="999110"/>
                <a:gridCol w="999110"/>
                <a:gridCol w="999110"/>
                <a:gridCol w="999110"/>
                <a:gridCol w="999110"/>
              </a:tblGrid>
              <a:tr h="529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1 253,6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1 407,3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1 441,1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1 322,2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1 326,2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1 239,3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1 407,3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1 441,1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1 322,2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1 326,2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14,3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профилактики правонарушений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(в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534F4F"/>
                          </a:solidFill>
                          <a:latin typeface="+mn-lt"/>
                        </a:rPr>
                        <a:t>т.ч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. чрезвычайных ситуаций, пожаров (случаев неконтролируемого горения)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4 542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4 537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532</a:t>
                      </a:r>
                      <a:endParaRPr lang="ru-RU" sz="1400" b="0" i="0" u="none" strike="noStrike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4 527</a:t>
                      </a:r>
                      <a:endParaRPr lang="ru-RU" sz="1400" b="0" i="0" u="none" strike="noStrike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«Обеспечение общественной безопасности, 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0623" y="872615"/>
            <a:ext cx="49507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безопасности условий жизни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lnSpc>
                <a:spcPct val="150000"/>
              </a:lnSpc>
              <a:defRPr/>
            </a:pPr>
            <a:endParaRPr lang="ru-RU" sz="1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Доля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в общем объеме расходов на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1,5%</a:t>
            </a:r>
            <a:endParaRPr lang="ru-RU" sz="14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4517" y="2027556"/>
            <a:ext cx="7822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sz="8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Укрепление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законности и правопорядка на территории области.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защиты населения и территории Липецкой области от чрезвычайных ситуаций природного и техногенного характера, пожаров и иных происшествий.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своевременного и качественного осуществления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правосудия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мировыми судьями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3" y="1308771"/>
            <a:ext cx="1869544" cy="18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3331" y="1256595"/>
            <a:ext cx="1973896" cy="19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26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837029"/>
            <a:ext cx="11839574" cy="293124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276662"/>
              </p:ext>
            </p:extLst>
          </p:nvPr>
        </p:nvGraphicFramePr>
        <p:xfrm>
          <a:off x="392908" y="3975053"/>
          <a:ext cx="11391740" cy="2724685"/>
        </p:xfrm>
        <a:graphic>
          <a:graphicData uri="http://schemas.openxmlformats.org/drawingml/2006/table">
            <a:tbl>
              <a:tblPr/>
              <a:tblGrid>
                <a:gridCol w="54677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8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87333"/>
              </a:tblGrid>
              <a:tr h="492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6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584,1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687,4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1 197,2</a:t>
                      </a:r>
                      <a:endParaRPr lang="ru-RU" sz="14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900,4</a:t>
                      </a:r>
                      <a:endParaRPr lang="ru-RU" sz="14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891,4</a:t>
                      </a:r>
                      <a:endParaRPr lang="ru-RU" sz="14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бюджета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264,8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364,2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393,8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321,5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320,4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319,3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323,2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803,4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578,9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571,0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19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в общем числе граждан, обратившихся за содействием в трудоустройстве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87,4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87,5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87,5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3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организаций, расположенных на территории области, имеющих декларацию соответствия условий труда государственным нормативным требованиям охраны труда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рынка труда</a:t>
            </a: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8929" y="773259"/>
            <a:ext cx="495075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эффективного развития рынка труда и кадрового потенциала области, обеспечение занятости населения и безопасных условий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труда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1,3%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0410" y="1987346"/>
            <a:ext cx="795612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гибкости рынка труда, обеспечение кадрового потенциала в соответствии с потребностями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условий для интеграции в трудовую деятельность лиц с ограниченными физическими возможностями.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Улучшение демографической ситуации в регионе за счет увеличения миграционного прироста.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Содействие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высокой квалификации и сохранению здоровья работников, обеспечение защиты трудовых прав граждан.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5" y="1643062"/>
            <a:ext cx="2127221" cy="179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211" y="909818"/>
            <a:ext cx="1466491" cy="1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2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367041"/>
            <a:ext cx="11839576" cy="331469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72173"/>
              </p:ext>
            </p:extLst>
          </p:nvPr>
        </p:nvGraphicFramePr>
        <p:xfrm>
          <a:off x="359587" y="3439066"/>
          <a:ext cx="11463287" cy="3329611"/>
        </p:xfrm>
        <a:graphic>
          <a:graphicData uri="http://schemas.openxmlformats.org/drawingml/2006/table">
            <a:tbl>
              <a:tblPr/>
              <a:tblGrid>
                <a:gridCol w="5982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2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51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437,6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601,8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584,6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323,6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182,0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236,4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281,3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187,2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181,5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33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201,18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238,7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303,3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4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06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Индекс промышленного производства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</a:t>
                      </a:r>
                      <a:r>
                        <a:rPr lang="ru-RU" sz="1400" u="none" strike="noStrike" dirty="0" err="1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инновационно</a:t>
                      </a:r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активных организаций в общем числе обследованных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82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инновационной активности организаций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71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Оборот субъектов малого и среднего предпринимательства в постоянных ценах по отношению к показателю 2018 года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500" y="0"/>
            <a:ext cx="11620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«Модернизация и инновационное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экономики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06" y="917715"/>
            <a:ext cx="59150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модернизации существующих производств, стимулирование инновационной и экономической активности бизнеса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2023 год – 0,6%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2207960"/>
            <a:ext cx="118395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благоприятных условий для модернизации и диверсификации промышленности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региональной инновационной системы, формирование условий для инновационного развития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вклада малого и среднего предпринимательства в экономику области с одновременным увеличением в структуре производственного и инновационного сектора.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851273"/>
            <a:ext cx="1769972" cy="17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5" y="892552"/>
            <a:ext cx="1035420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371" y="1788093"/>
            <a:ext cx="1035419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5656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369" y="2669721"/>
            <a:ext cx="11839576" cy="4079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97902"/>
              </p:ext>
            </p:extLst>
          </p:nvPr>
        </p:nvGraphicFramePr>
        <p:xfrm>
          <a:off x="386513" y="2767999"/>
          <a:ext cx="11463287" cy="3910485"/>
        </p:xfrm>
        <a:graphic>
          <a:graphicData uri="http://schemas.openxmlformats.org/drawingml/2006/table">
            <a:tbl>
              <a:tblPr/>
              <a:tblGrid>
                <a:gridCol w="5807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7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1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60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91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600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1 004,6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1 162,2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1 441,8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748,3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55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1 004,6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1 162,2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1 441,8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748,3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69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инвестиций в основной капитал на душу населения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137,0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185,2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215,8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240,9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1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Calibri"/>
                          <a:ea typeface=""/>
                          <a:cs typeface="Times New Roman" panose="02020603050405020304" pitchFamily="18" charset="0"/>
                        </a:rPr>
                        <a:t>Доля инвестиций в основной капитал в валовом региональном продукте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26,9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26,8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916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предприятий резидентов  особых экономических зон федерального  уровня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464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инвестиций, освоенный инвесторами, включенными в перечень новых инвестиционных проектов, который утвержден Правительственной комиссией по региональному развитию в Российской Федерации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6,590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6,072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31,746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54" y="0"/>
            <a:ext cx="12015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привлекательности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3524" y="784376"/>
            <a:ext cx="64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94545"/>
                </a:solidFill>
                <a:latin typeface="+mn-lt"/>
              </a:rPr>
              <a:t>Обеспечение высокой инвестиционной привлекательности Липецкой области.</a:t>
            </a:r>
          </a:p>
          <a:p>
            <a:pPr algn="ctr">
              <a:defRPr/>
            </a:pPr>
            <a:endParaRPr lang="ru-RU" sz="14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2023 год –  1,2 %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06451" y="1833970"/>
            <a:ext cx="64008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Формирование благоприятной инвестиционной среды.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и развитие инфраструктуры особых экономических зон.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3" y="1047750"/>
            <a:ext cx="2038589" cy="1519711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156371" y="994470"/>
            <a:ext cx="1859416" cy="1675251"/>
            <a:chOff x="10061745" y="994470"/>
            <a:chExt cx="1954042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954042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742423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9743" y="1334223"/>
            <a:ext cx="58579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продовольственной безопасности на основе устойчивого развития агропромышленного комплекса и повышения территориальной доступности социально значимых продовольственных товаров и развитие экспортного потенциала агропромышленного комплекса Липецкой области 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3,9%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3401617"/>
            <a:ext cx="119908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устойчивого развития сельского хозяйства и переработки его продукции на основе проведения комплексной модернизации материально-технической базы.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Насыщение потребительского рынка сельскохозяйственной продукцией местных товаропроизводителей, повышение мотивации труда и стимулирование деловой активности сельского населения, ведущего личные подсобные хозяйства на территории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устойчивого развития сельских территорий, повышения занятости и уровня жизни сельского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прав потребителей на приобретение качественных и безопасных пищевых продуктов, реализуемых на потребительском рынке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производства основных видов продукции растениеводства за счет гарантированного обеспечения урожайности сельскохозяйственных культур вне зависимости от природных условий.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экспорта продукции АПК за счет создания новой товарной массы (в том числе с высокой добавленной стоимостью).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использования земельных ресурсов.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3" y="1334223"/>
            <a:ext cx="2025833" cy="2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39" y="1713270"/>
            <a:ext cx="1996284" cy="199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0" y="1215373"/>
            <a:ext cx="1222035" cy="1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673630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354348"/>
            <a:ext cx="11839576" cy="52179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20767"/>
              </p:ext>
            </p:extLst>
          </p:nvPr>
        </p:nvGraphicFramePr>
        <p:xfrm>
          <a:off x="414630" y="1562031"/>
          <a:ext cx="11362739" cy="4802537"/>
        </p:xfrm>
        <a:graphic>
          <a:graphicData uri="http://schemas.openxmlformats.org/drawingml/2006/table">
            <a:tbl>
              <a:tblPr/>
              <a:tblGrid>
                <a:gridCol w="590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05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3883,1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3952,0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3561,8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3426,7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3394,7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945,5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1391,8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1272,9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1231,2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1262,2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2531,4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2188,0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1909,6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1816,2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1753,2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405,0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370,9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57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4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36195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sng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самообеспеченности области (производство к фонду внутреннего потребления):</a:t>
                      </a:r>
                      <a:endParaRPr kumimoji="0" lang="ru-RU" sz="1400" b="0" i="1" u="sng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молоком и молокопродуктами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мясом и мясопродуктами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раз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3,1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зерном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Количество высокопроизводительных рабочих мест в сельской местности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тыс.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2475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Темп роста экспорта продукции агропромышленного комплекса по отношению к уровню 2017 года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188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Вакцинопрофилактика животных и птиц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159041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071004"/>
            <a:ext cx="11839576" cy="36726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9995" y="0"/>
            <a:ext cx="11542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кооперации и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коллективных форм собственности по Липецкой области»</a:t>
            </a:r>
            <a:endParaRPr lang="ru-RU" sz="2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92552"/>
            <a:ext cx="2910787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Развитие  коллективных форм собственности для обеспечения занятости и повышения  уровня  жизни 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0,5%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9054" y="980589"/>
            <a:ext cx="6336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и стимулирование развития на территории области кооперативов различной  специализации.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сельскохозяйственной потребительской кооперации.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Организация системы сбыта сельскохозяйственной продукции.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развития народных предприятий и акционерных обществ, за исключением публичных акционерных обществ.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091512"/>
            <a:ext cx="1828639" cy="18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3873"/>
              </p:ext>
            </p:extLst>
          </p:nvPr>
        </p:nvGraphicFramePr>
        <p:xfrm>
          <a:off x="360630" y="3231565"/>
          <a:ext cx="11470739" cy="3388675"/>
        </p:xfrm>
        <a:graphic>
          <a:graphicData uri="http://schemas.openxmlformats.org/drawingml/2006/table">
            <a:tbl>
              <a:tblPr/>
              <a:tblGrid>
                <a:gridCol w="619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987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185,0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243,2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427,1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628,6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23,0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28,1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28,8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30,9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19,2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92,2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148,4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162,0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222,2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2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65,6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235,2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374,4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0,8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003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5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личных подсобных хозяйств, вовлеченных в сельскохозяйственные потребительские  кооперативы движение (кроме кредитных)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Рост доходов граждан от участия в кооперативной деятельности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4155984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698020"/>
            <a:ext cx="11839576" cy="40171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997201"/>
              </p:ext>
            </p:extLst>
          </p:nvPr>
        </p:nvGraphicFramePr>
        <p:xfrm>
          <a:off x="353999" y="2838403"/>
          <a:ext cx="11541910" cy="3605940"/>
        </p:xfrm>
        <a:graphic>
          <a:graphicData uri="http://schemas.openxmlformats.org/drawingml/2006/table">
            <a:tbl>
              <a:tblPr/>
              <a:tblGrid>
                <a:gridCol w="6330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6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xmlns="" val="3812764675"/>
                    </a:ext>
                  </a:extLst>
                </a:gridCol>
              </a:tblGrid>
              <a:tr h="47501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9 215,80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13 861,35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2 899,73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216,02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1 643,48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246,05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59,68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9,90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7 986,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11 204,57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661,28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347,59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9 219,38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983,07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2 597,10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3 228,45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4 858,53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2 424,10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автомобильных дорог регионального  значения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8,38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автомобильных дорог регионального значения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280,73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354,7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380,9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 мостовых сооружений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143,61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461,05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741,4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межмуниципальных маршрутов на автомобильном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пригородных поездов на железнодорожном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садоводческих маршрутов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2" y="833817"/>
            <a:ext cx="70065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доступности и пропускной способности  транспортной инфраструктуры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</a:t>
            </a:r>
            <a:r>
              <a:rPr lang="en-US" sz="1400" b="1" u="sng" dirty="0">
                <a:solidFill>
                  <a:srgbClr val="534F4F"/>
                </a:solidFill>
                <a:latin typeface="+mn-lt"/>
              </a:rPr>
              <a:t>3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 год – 16,6%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72288" y="836000"/>
            <a:ext cx="53197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современной и эффективной транспортной инфраструктуры, повышение технического уровня автомобильных  дорог, их пропускной способности, уровня безопасности   дорожного движения.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Поддержка и развитие транспортного комплекса Липецкой области.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" y="1861884"/>
            <a:ext cx="777108" cy="7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3" y="1592270"/>
            <a:ext cx="1669837" cy="16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76" y="2109914"/>
            <a:ext cx="484252" cy="4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140776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3382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83650"/>
              </p:ext>
            </p:extLst>
          </p:nvPr>
        </p:nvGraphicFramePr>
        <p:xfrm>
          <a:off x="174172" y="2781300"/>
          <a:ext cx="11839576" cy="3957083"/>
        </p:xfrm>
        <a:graphic>
          <a:graphicData uri="http://schemas.openxmlformats.org/drawingml/2006/table">
            <a:tbl>
              <a:tblPr/>
              <a:tblGrid>
                <a:gridCol w="5791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6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9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40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57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83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  <a:p>
                      <a:endParaRPr lang="ru-RU" sz="1200" dirty="0">
                        <a:solidFill>
                          <a:srgbClr val="494545"/>
                        </a:solidFill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4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510,5</a:t>
                      </a:r>
                      <a:endParaRPr lang="ru-RU" sz="12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559,6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449,6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454,9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0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309,3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349,8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293,3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294,0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21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201,2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148,2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209,8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160,9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6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494545"/>
                        </a:solidFill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544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площади погибших и поврежденных лесных насаждений (с усыханием более 40%) с учетом проведенных мероприятий по защите леса в общей площади земель населенных пунктов городского округа, занятых лесными насаждениями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52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фактического объема заготовки древесины к установленному допустимому объему изъятия древесины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552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66,6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Проведено уходов за лесными насаждениями в отчетном периоде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3 313,9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2 990,8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2 018,4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1 571,7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1 045,6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1167999"/>
            <a:ext cx="43043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сохранности и повышение продуктивности лесов на землях лесного фонда и землях населенных пунктов городского округа.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площади лесов на землях иных категорий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3" y="1020462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19817" y="1020462"/>
            <a:ext cx="446023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Сохранение и повышение ресурсно-экологического потенциала лесов  в Липецкой области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на 2023 год 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0,6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4822712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70609"/>
            <a:ext cx="11839576" cy="38397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028704"/>
              </p:ext>
            </p:extLst>
          </p:nvPr>
        </p:nvGraphicFramePr>
        <p:xfrm>
          <a:off x="354001" y="3076932"/>
          <a:ext cx="11483998" cy="3660750"/>
        </p:xfrm>
        <a:graphic>
          <a:graphicData uri="http://schemas.openxmlformats.org/drawingml/2006/table">
            <a:tbl>
              <a:tblPr/>
              <a:tblGrid>
                <a:gridCol w="6152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23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81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881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423,5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1163,8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1612,8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538,3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652,4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353,6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527,8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646,9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521,7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618,8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64,9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632,8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960,7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16,6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33,6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40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81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области, охваченного системой обращения с отходами, к общей численности населения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81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Прирост водных ресурсов в результате проведения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водоохранных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мероприятий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тыс.м3.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8100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наиболее ценной в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охотхозяйственном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отношении группы диких копытных животных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5453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6856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6925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6994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cs typeface="Times New Roman" pitchFamily="18" charset="0"/>
                        </a:rPr>
                        <a:t>7064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uLnTx/>
                        <a:uFillTx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881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Отношение фактической численности особо ценных в хозяйственном отношении видов охотничьих ресурсов к расчетной численности в 2013 году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101,5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102,4</a:t>
                      </a:r>
                      <a:endParaRPr kumimoji="0" lang="ru-RU" sz="1400" b="0" i="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103,4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3319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46267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Охрана и улучшение состояния окружающей среды в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Создание системы обращения с отходами на территории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защищенности населения и объектов экономики от наводнений и иного негативного воздействия вод, восстановление водных объектов до состояния, обеспечивающего экологически благоприятные условия жизни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Воспроизводство минерально-сырьевой базы Липецкой области, рациональное использование и охрана недр.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сохранения и рационального использования объектов животного мира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85" y="1210288"/>
            <a:ext cx="1564838" cy="15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824823" y="746409"/>
            <a:ext cx="32726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ресурсов,  создание системы обращения с отходами производства и потребления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1,7%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00577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29321" y="1638234"/>
            <a:ext cx="4900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населения Липецкой области комфортным и доступным жильем и  услугами ЖКХ</a:t>
            </a:r>
          </a:p>
          <a:p>
            <a:pPr algn="ctr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5,4%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342" y="3512456"/>
            <a:ext cx="81126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обеспечения населения Липецкой области  качественным жильем, отвечающим стандартам ценовой доступности,  энергоэффективности и экологичности.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условий проживания населения Липецкой области за счет обеспечения населенных пунктов области социальной инфраструктурой.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 Повышение качества условий проживания населения Липецкой области за счет обеспечения населенных пунктов области коммунальной инфраструктурой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3512456"/>
            <a:ext cx="3076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1514703" y="1494902"/>
            <a:ext cx="2791942" cy="173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13529440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480328"/>
            <a:ext cx="11839576" cy="490142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061741"/>
              </p:ext>
            </p:extLst>
          </p:nvPr>
        </p:nvGraphicFramePr>
        <p:xfrm>
          <a:off x="360629" y="1683493"/>
          <a:ext cx="11459894" cy="4495090"/>
        </p:xfrm>
        <a:graphic>
          <a:graphicData uri="http://schemas.openxmlformats.org/drawingml/2006/table">
            <a:tbl>
              <a:tblPr/>
              <a:tblGrid>
                <a:gridCol w="5653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67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0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38 772,1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23 489,1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20 540,9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23 150,9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18 821,9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325,3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76,1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69,6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2 752,3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5 785,6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4 611,7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3 912,8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3 063,6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560,0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156,0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299,2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3 499,1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marL="36195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средства бюджетов  государственных внебюджетных фондов, средства государственных корпораций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3 056,9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4 089,7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1 733,9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32 077,6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13 381,7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13 826,2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14 130,0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14 126,2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1235,2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1450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стандартного 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1049,9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1045,5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1232,5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капитально отремонтированных домов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построенного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(приобретенного)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жилья для переселения граждан из аварийного жилищного фонда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48,57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43,17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Строительство и реконструкция водопроводных сетей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43,63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486038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1"/>
            <a:ext cx="11839576" cy="39052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957221"/>
              </p:ext>
            </p:extLst>
          </p:nvPr>
        </p:nvGraphicFramePr>
        <p:xfrm>
          <a:off x="364355" y="2999836"/>
          <a:ext cx="11470458" cy="3454974"/>
        </p:xfrm>
        <a:graphic>
          <a:graphicData uri="http://schemas.openxmlformats.org/drawingml/2006/table">
            <a:tbl>
              <a:tblPr/>
              <a:tblGrid>
                <a:gridCol w="6015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5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8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34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26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7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6959">
                  <a:extLst>
                    <a:ext uri="{9D8B030D-6E8A-4147-A177-3AD203B41FA5}">
                      <a16:colId xmlns:a16="http://schemas.microsoft.com/office/drawing/2014/main" xmlns="" val="2564671743"/>
                    </a:ext>
                  </a:extLst>
                </a:gridCol>
              </a:tblGrid>
              <a:tr h="51488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1 111,5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1 097,7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1 448,7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1032,0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708,3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26,3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22,6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21,6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530,7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592,3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854,4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684,8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684,8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550,9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477,9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570,3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324,4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4,9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06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относительно уровня 2018 года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принявших участие в решении вопросов развития городской среды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35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благоустроенных территорий общего пользования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111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115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150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0843" y="-8436"/>
            <a:ext cx="11641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«Формирование современной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городской среды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3" y="840728"/>
            <a:ext cx="71818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74343"/>
                </a:solidFill>
                <a:latin typeface="+mn-lt"/>
              </a:rPr>
              <a:t>Повышение качества и комфорта городской среды на территории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0,7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3672" y="1981596"/>
            <a:ext cx="67246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Задача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проведения мероприятий по благоустройству территорий муниципальных образований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38338663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319" y="2903520"/>
            <a:ext cx="11741467" cy="38538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887622"/>
            <a:ext cx="429418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уровня и качества жизни сельского населения на основе развития социальной инфраструктуры и инженерного обустройства населенных пунктов, расположенных в сельской местности</a:t>
            </a: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0,5%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1016" y="980589"/>
            <a:ext cx="5874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Удовлетворение потребностей населения, проживающего на сельских территориях, в благоустроенном жилье.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комплексного обустройства населенных пунктов, расположенных на сельских территориях, объектами социальной, инженерной и транспортной инфраструктуры.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занятости сельского населения.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65344"/>
              </p:ext>
            </p:extLst>
          </p:nvPr>
        </p:nvGraphicFramePr>
        <p:xfrm>
          <a:off x="409316" y="2996136"/>
          <a:ext cx="11470740" cy="3621821"/>
        </p:xfrm>
        <a:graphic>
          <a:graphicData uri="http://schemas.openxmlformats.org/drawingml/2006/table">
            <a:tbl>
              <a:tblPr/>
              <a:tblGrid>
                <a:gridCol w="5881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4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34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851,3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1032,3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439,0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198,8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159,0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59,6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46,7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22,3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683,1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842,0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380,9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183,9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148,2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55,2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Уровень занятости сельского населения трудоспособного возраста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газификации домов (квартир) сетевым газом на сельских территориях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3" y="1060283"/>
            <a:ext cx="1843236" cy="18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688941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9097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329441"/>
              </p:ext>
            </p:extLst>
          </p:nvPr>
        </p:nvGraphicFramePr>
        <p:xfrm>
          <a:off x="371999" y="2952937"/>
          <a:ext cx="11445533" cy="3717827"/>
        </p:xfrm>
        <a:graphic>
          <a:graphicData uri="http://schemas.openxmlformats.org/drawingml/2006/table">
            <a:tbl>
              <a:tblPr/>
              <a:tblGrid>
                <a:gridCol w="55787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77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xmlns="" val="2843420057"/>
                    </a:ext>
                  </a:extLst>
                </a:gridCol>
              </a:tblGrid>
              <a:tr h="4378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</a:t>
                      </a:r>
                      <a:r>
                        <a:rPr lang="en-US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657,12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34,56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842,08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48,12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2 864,44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38,54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12,94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278,68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230,66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16,97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52,37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268,69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30,36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2065323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2 339,90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43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9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Гкал/кв.м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91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субъекта Российской Федерации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9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Снижение потребления энергетических ресурсов в жилищно-коммунальном комплексе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5700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1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потерь воды при ее передаче в общем объеме переданной воды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553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развитие энергетики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3896" y="881937"/>
            <a:ext cx="48361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Надежное обеспечение области топливно-энергетическими ресурсами, внедрение </a:t>
            </a:r>
            <a:r>
              <a:rPr lang="ru-RU" sz="1400" b="1" dirty="0" err="1">
                <a:solidFill>
                  <a:srgbClr val="534F4F"/>
                </a:solidFill>
                <a:latin typeface="+mn-lt"/>
              </a:rPr>
              <a:t>энерго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- и ресурсосберегающих технологий, повышение энергетической эффективности.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0,2%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100408"/>
            <a:ext cx="46802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энергосбережения и повышение энергетической эффективности.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возрастающих потребностей экономики и населения области в энергоресурсах.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использования возобновляемых (альтернативных) источников энергии.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1100407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1750436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840" y="968530"/>
            <a:ext cx="7894320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4,4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эффективности использования средств областного бюджета.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Эффективное управление государственным долгом Липецкой области.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равных условий для устойчивого исполнения расходных обязательств муниципальных образований Липецкой области и повышения качества управления муниципальными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финансами,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том числе при реализации инициативных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проектов.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1" y="0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924300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226560"/>
              </p:ext>
            </p:extLst>
          </p:nvPr>
        </p:nvGraphicFramePr>
        <p:xfrm>
          <a:off x="352426" y="4085408"/>
          <a:ext cx="11487151" cy="2697881"/>
        </p:xfrm>
        <a:graphic>
          <a:graphicData uri="http://schemas.openxmlformats.org/drawingml/2006/table">
            <a:tbl>
              <a:tblPr/>
              <a:tblGrid>
                <a:gridCol w="50737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6195"/>
              </a:tblGrid>
              <a:tr h="4842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5 842,8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494545"/>
                          </a:solidFill>
                          <a:effectLst/>
                        </a:rPr>
                        <a:t>6 548,5</a:t>
                      </a:r>
                      <a:endParaRPr lang="ru-RU" sz="1100" b="1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494545"/>
                          </a:solidFill>
                          <a:effectLst/>
                        </a:rPr>
                        <a:t>4 164,5</a:t>
                      </a:r>
                      <a:endParaRPr lang="ru-RU" sz="1100" b="1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2 278,2</a:t>
                      </a:r>
                      <a:endParaRPr lang="ru-RU" sz="1400" b="1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2 290,2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55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5 842,8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solidFill>
                            <a:srgbClr val="494545"/>
                          </a:solidFill>
                          <a:effectLst/>
                        </a:rPr>
                        <a:t>6 548,5</a:t>
                      </a:r>
                      <a:endParaRPr lang="ru-RU" sz="1100" b="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solidFill>
                            <a:srgbClr val="494545"/>
                          </a:solidFill>
                          <a:effectLst/>
                        </a:rPr>
                        <a:t>4 164,5</a:t>
                      </a:r>
                      <a:endParaRPr lang="ru-RU" sz="1100" b="0" dirty="0">
                        <a:solidFill>
                          <a:srgbClr val="494545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2 278,2</a:t>
                      </a:r>
                      <a:endParaRPr lang="ru-RU" sz="1400" b="0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2 290,2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187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rgbClr val="494545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86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8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33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32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ru-RU" sz="1400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630" y="802146"/>
            <a:ext cx="12035572" cy="574807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96966"/>
              </p:ext>
            </p:extLst>
          </p:nvPr>
        </p:nvGraphicFramePr>
        <p:xfrm>
          <a:off x="237491" y="903500"/>
          <a:ext cx="11753849" cy="556067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35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19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19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57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16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936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39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7899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617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на 2023</a:t>
                      </a:r>
                      <a:r>
                        <a:rPr lang="ru-RU" sz="1600" b="1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  том  числе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2024 год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2025 год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0534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федеральный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областной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местный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государственные внебюджетные фонды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11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19 326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9 947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6 794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332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2 253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22 012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11 081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"Демография"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1 879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1 179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"Образование"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1 099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1 387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"Производительность труда"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"Культура"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"Здравоохранение"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5 521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2 410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2 178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5 548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3 762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8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"Жилье и городская среда"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2 258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1 002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4 289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81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"Экология"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1 063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891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"Малое и среднее предпринимательство и поддержка индивидуальной предпринимательской инициативы"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9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"Безопасные и качественные автомобильные дороги"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6 545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3 149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3 386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8 395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5 735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4921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"Международная кооперация и экспорт"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4320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"Туризм и индустрия гостеприимства"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3671506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774" y="0"/>
            <a:ext cx="11706225" cy="888829"/>
          </a:xfrm>
          <a:noFill/>
        </p:spPr>
        <p:txBody>
          <a:bodyPr/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Информация по  национальным  проектам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на 20</a:t>
            </a:r>
            <a:r>
              <a:rPr lang="en-US" sz="3000" b="1" dirty="0">
                <a:solidFill>
                  <a:srgbClr val="494545"/>
                </a:solidFill>
              </a:rPr>
              <a:t>2</a:t>
            </a:r>
            <a:r>
              <a:rPr lang="ru-RU" sz="3000" b="1" dirty="0">
                <a:solidFill>
                  <a:srgbClr val="494545"/>
                </a:solidFill>
              </a:rPr>
              <a:t>3 – 2025  годы</a:t>
            </a:r>
            <a:endParaRPr lang="ru-RU" sz="3000" dirty="0">
              <a:solidFill>
                <a:srgbClr val="4945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9575" y="503391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3811585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2022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solidFill>
                  <a:srgbClr val="474343"/>
                </a:solidFill>
                <a:latin typeface="+mn-lt"/>
              </a:rPr>
              <a:t>В 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создан центр «Мой Бизнес».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увеличение 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вовлечение 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повышение 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снижение рисков на старте начинающих предпринимателей.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центра «Мой Бизнес»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/>
          </a:p>
          <a:p>
            <a:r>
              <a:rPr lang="ru-RU" dirty="0"/>
              <a:t>Получатели 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лет</a:t>
            </a:r>
          </a:p>
          <a:p>
            <a:endParaRPr lang="ru-RU" dirty="0"/>
          </a:p>
          <a:p>
            <a:r>
              <a:rPr lang="ru-RU" dirty="0"/>
              <a:t>Размер гранта:</a:t>
            </a:r>
          </a:p>
          <a:p>
            <a:r>
              <a:rPr lang="ru-RU" dirty="0"/>
              <a:t>не более 600 тыс. руб.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294146"/>
            <a:ext cx="1142948" cy="11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5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</a:t>
              </a:r>
              <a:r>
                <a:rPr lang="ru-RU" sz="1600" dirty="0" err="1">
                  <a:solidFill>
                    <a:srgbClr val="494545"/>
                  </a:solidFill>
                  <a:latin typeface="Calibri"/>
                </a:rPr>
                <a:t>т.ч</a:t>
              </a:r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бюджета.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C891B2-356D-48D1-B954-9DD278A90743}"/>
              </a:ext>
            </a:extLst>
          </p:cNvPr>
          <p:cNvSpPr txBox="1"/>
          <p:nvPr/>
        </p:nvSpPr>
        <p:spPr>
          <a:xfrm>
            <a:off x="1713454" y="374058"/>
            <a:ext cx="9986739" cy="54168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329990">
              <a:lnSpc>
                <a:spcPct val="85000"/>
              </a:lnSpc>
              <a:defRPr/>
            </a:pPr>
            <a:r>
              <a:rPr lang="ru-RU" sz="3200" b="1" dirty="0">
                <a:solidFill>
                  <a:srgbClr val="534F4F"/>
                </a:solidFill>
                <a:ea typeface="Roboto Black" panose="02000000000000000000" pitchFamily="2" charset="0"/>
              </a:rPr>
              <a:t>Грант «Инвестиционный» - до </a:t>
            </a:r>
            <a:r>
              <a:rPr lang="ru-RU" sz="3200" b="1" dirty="0" smtClean="0">
                <a:solidFill>
                  <a:srgbClr val="534F4F"/>
                </a:solidFill>
                <a:ea typeface="Roboto Black" panose="02000000000000000000" pitchFamily="2" charset="0"/>
              </a:rPr>
              <a:t>10 </a:t>
            </a:r>
            <a:r>
              <a:rPr lang="ru-RU" sz="3200" b="1" dirty="0">
                <a:solidFill>
                  <a:srgbClr val="534F4F"/>
                </a:solidFill>
                <a:ea typeface="Roboto Black" panose="02000000000000000000" pitchFamily="2" charset="0"/>
              </a:rPr>
              <a:t>млн. рублей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0C7386-09BA-41C8-BFA2-8E829E56499C}"/>
              </a:ext>
            </a:extLst>
          </p:cNvPr>
          <p:cNvSpPr txBox="1"/>
          <p:nvPr/>
        </p:nvSpPr>
        <p:spPr>
          <a:xfrm>
            <a:off x="672297" y="1879392"/>
            <a:ext cx="1637735" cy="5539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КОМУ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052FAE-228E-46E8-8B14-9113891A6F8F}"/>
              </a:ext>
            </a:extLst>
          </p:cNvPr>
          <p:cNvSpPr txBox="1"/>
          <p:nvPr/>
        </p:nvSpPr>
        <p:spPr>
          <a:xfrm>
            <a:off x="2565753" y="1634955"/>
            <a:ext cx="9393125" cy="1231102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>
                <a:solidFill>
                  <a:srgbClr val="534F4F"/>
                </a:solidFill>
              </a:rPr>
              <a:t>Субъектам МСП, зарегистрированным и осуществляющим деятельность в Липецкой области, на реализацию значимых для региона проектов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E69E34-094A-451A-8610-91A0D6F9B3ED}"/>
              </a:ext>
            </a:extLst>
          </p:cNvPr>
          <p:cNvSpPr txBox="1"/>
          <p:nvPr/>
        </p:nvSpPr>
        <p:spPr>
          <a:xfrm>
            <a:off x="111902" y="3886748"/>
            <a:ext cx="2586528" cy="5539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КАТЕГОРИИ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DE88AE-67C4-43C3-9214-9A7954D8198D}"/>
              </a:ext>
            </a:extLst>
          </p:cNvPr>
          <p:cNvSpPr txBox="1"/>
          <p:nvPr/>
        </p:nvSpPr>
        <p:spPr>
          <a:xfrm>
            <a:off x="2698430" y="3048937"/>
            <a:ext cx="9488020" cy="3447093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b="1" dirty="0">
                <a:solidFill>
                  <a:srgbClr val="534F4F"/>
                </a:solidFill>
              </a:rPr>
              <a:t>Проекты в приоритетных отраслях:</a:t>
            </a: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solidFill>
                  <a:srgbClr val="534F4F"/>
                </a:solidFill>
              </a:rPr>
              <a:t>инновационной </a:t>
            </a:r>
            <a:r>
              <a:rPr lang="ru-RU" sz="2400" i="1" dirty="0">
                <a:solidFill>
                  <a:srgbClr val="534F4F"/>
                </a:solidFill>
              </a:rPr>
              <a:t>деятельности</a:t>
            </a:r>
            <a:r>
              <a:rPr lang="ru-RU" sz="2400" i="1" dirty="0" smtClean="0">
                <a:solidFill>
                  <a:srgbClr val="534F4F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solidFill>
                  <a:srgbClr val="534F4F"/>
                </a:solidFill>
              </a:rPr>
              <a:t>обрабатывающих </a:t>
            </a:r>
            <a:r>
              <a:rPr lang="ru-RU" sz="2400" i="1" dirty="0">
                <a:solidFill>
                  <a:srgbClr val="534F4F"/>
                </a:solidFill>
              </a:rPr>
              <a:t>производств (за исключением производства подакцизных товаров</a:t>
            </a:r>
            <a:r>
              <a:rPr lang="ru-RU" sz="2400" i="1" dirty="0" smtClean="0">
                <a:solidFill>
                  <a:srgbClr val="534F4F"/>
                </a:solidFill>
              </a:rPr>
              <a:t>);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solidFill>
                  <a:srgbClr val="534F4F"/>
                </a:solidFill>
              </a:rPr>
              <a:t>социальной сферы;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r>
              <a:rPr lang="ru-RU" sz="2400" i="1" dirty="0" smtClean="0">
                <a:solidFill>
                  <a:srgbClr val="534F4F"/>
                </a:solidFill>
              </a:rPr>
              <a:t> </a:t>
            </a:r>
            <a:r>
              <a:rPr lang="ru-RU" sz="2400" i="1" dirty="0">
                <a:solidFill>
                  <a:srgbClr val="534F4F"/>
                </a:solidFill>
              </a:rPr>
              <a:t>- информационных технологий.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C2ED233-4F03-450D-B356-21D698C12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" y="4871629"/>
            <a:ext cx="1706738" cy="1706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4240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6267519"/>
              </p:ext>
            </p:extLst>
          </p:nvPr>
        </p:nvGraphicFramePr>
        <p:xfrm>
          <a:off x="1246907" y="2334864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>
            <p:extLst>
              <p:ext uri="{D42A27DB-BD31-4B8C-83A1-F6EECF244321}">
                <p14:modId xmlns:p14="http://schemas.microsoft.com/office/powerpoint/2010/main" val="1517680825"/>
              </p:ext>
            </p:extLst>
          </p:nvPr>
        </p:nvGraphicFramePr>
        <p:xfrm>
          <a:off x="1214700" y="4753369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719512" y="1132068"/>
            <a:ext cx="2347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1 сентября 2022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136427" y="1129656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409132" y="111617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541846" y="110062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76247" y="137423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01672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7779491" y="125904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08890" y="241932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8,7%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603614" y="212051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825933" y="195623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908889" y="4862670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8,7%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525250" y="466001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825933" y="4548618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31933482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3096313162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1270700309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32223" y="22934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8,7%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431551" y="21241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097622" y="489035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8,7%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383749" y="468251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2361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87474" y="116121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97622" y="113611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33109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74074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01785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12194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3730707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761454440"/>
              </p:ext>
            </p:extLst>
          </p:nvPr>
        </p:nvGraphicFramePr>
        <p:xfrm>
          <a:off x="1199055" y="168495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4002709812"/>
              </p:ext>
            </p:extLst>
          </p:nvPr>
        </p:nvGraphicFramePr>
        <p:xfrm>
          <a:off x="1196891" y="5295847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42382" y="17544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</a:t>
            </a:r>
            <a:r>
              <a:rPr lang="ru-RU" sz="1600" b="1" dirty="0" smtClean="0">
                <a:solidFill>
                  <a:srgbClr val="92D050">
                    <a:lumMod val="50000"/>
                  </a:srgbClr>
                </a:solidFill>
                <a:latin typeface="Calibri"/>
              </a:rPr>
              <a:t>8,7%</a:t>
            </a:r>
            <a:endParaRPr lang="ru-RU" sz="1600" b="1" dirty="0">
              <a:solidFill>
                <a:srgbClr val="92D050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222216" y="159184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4" y="141592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902044" y="533909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</a:t>
            </a:r>
            <a:r>
              <a:rPr lang="ru-RU" sz="1600" b="1" dirty="0" smtClean="0">
                <a:solidFill>
                  <a:srgbClr val="92D050">
                    <a:lumMod val="50000"/>
                  </a:srgbClr>
                </a:solidFill>
                <a:latin typeface="Calibri"/>
              </a:rPr>
              <a:t>8,7%</a:t>
            </a:r>
            <a:endParaRPr lang="ru-RU" sz="1600" b="1" dirty="0">
              <a:solidFill>
                <a:srgbClr val="92D050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315790" y="51375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3" y="496824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6356" y="98503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03088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22216" y="96881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330233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5" y="1071799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124092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69194" y="1071800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3774971778"/>
              </p:ext>
            </p:extLst>
          </p:nvPr>
        </p:nvGraphicFramePr>
        <p:xfrm>
          <a:off x="1277030" y="3509685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942382" y="349390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</a:t>
            </a:r>
            <a:r>
              <a:rPr lang="ru-RU" sz="1600" b="1" dirty="0" smtClean="0">
                <a:solidFill>
                  <a:srgbClr val="92D050">
                    <a:lumMod val="50000"/>
                  </a:srgbClr>
                </a:solidFill>
                <a:latin typeface="Calibri"/>
              </a:rPr>
              <a:t>8,7%</a:t>
            </a:r>
            <a:endParaRPr lang="ru-RU" sz="1600" b="1" dirty="0">
              <a:solidFill>
                <a:srgbClr val="92D050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14536" y="332462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870816" y="318323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33591005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3669890803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2591242217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3938767" y="23309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8,7%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219441" y="209967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091166" y="490283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chemeClr val="accent3">
                    <a:lumMod val="50000"/>
                  </a:schemeClr>
                </a:solidFill>
                <a:latin typeface="+mn-lt"/>
              </a:rPr>
              <a:t>+ </a:t>
            </a:r>
            <a:r>
              <a:rPr lang="ru-RU" sz="1600" b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8,7%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222440" y="46878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6428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3951" y="114488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04689" y="116210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64134" y="113405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24874" y="113405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4949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492994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74804" y="149184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1578795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71753" y="1592394"/>
              <a:ext cx="2043453" cy="80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 1 июня </a:t>
              </a:r>
            </a:p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года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15 279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=""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6,3%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27601"/>
            <a:chOff x="377773" y="1507340"/>
            <a:chExt cx="11569653" cy="2519096"/>
          </a:xfrm>
        </p:grpSpPr>
        <p:grpSp>
          <p:nvGrpSpPr>
            <p:cNvPr id="22" name="Группа 21">
              <a:extLst>
                <a:ext uri="{FF2B5EF4-FFF2-40B4-BE49-F238E27FC236}">
                  <a16:creationId xmlns=""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=""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=""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1674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  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4287682" y="2292491"/>
              <a:ext cx="2043453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2,8 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=""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485105" y="2923890"/>
            <a:ext cx="257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5,5%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1 октября 2023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40993289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84523"/>
              </p:ext>
            </p:extLst>
          </p:nvPr>
        </p:nvGraphicFramePr>
        <p:xfrm>
          <a:off x="209391" y="3651782"/>
          <a:ext cx="11810331" cy="2754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846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2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u="none" strike="noStrike" kern="1200" dirty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пособие в связи с рождением и воспитанием ребенка </a:t>
                      </a:r>
                      <a:r>
                        <a:rPr lang="ru-RU" sz="1200" b="0" i="1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(с 1 января 2023 года)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бытовой техники)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253701"/>
            <a:ext cx="11761709" cy="1227245"/>
            <a:chOff x="-1" y="3081938"/>
            <a:chExt cx="12190595" cy="8597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876299" y="3540179"/>
              <a:ext cx="4649858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6943058" y="3540179"/>
              <a:ext cx="497271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2023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11 931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13 005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10 665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12 364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с 1 июня 2022 года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11 553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12 593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10 109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11 719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341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8 781,5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4" y="5906365"/>
            <a:ext cx="12143142" cy="88852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6" y="4489458"/>
            <a:ext cx="12143144" cy="1339975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0" y="3147951"/>
            <a:ext cx="12143143" cy="12551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-6" y="1916645"/>
            <a:ext cx="12143144" cy="1200438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43140" cy="84680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90925"/>
            <a:ext cx="6845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ежемесячного пособия в связи с рождением и воспитанием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989892"/>
            <a:ext cx="695766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50521" y="3308502"/>
            <a:ext cx="711571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детей, </a:t>
            </a:r>
            <a:r>
              <a:rPr lang="ru-RU" sz="120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 том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числе детей-сирот, детей, находящихся в трудной жизненной ситуации, детей из многодетных и малообеспеченных семей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50522" y="5906365"/>
            <a:ext cx="6665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 в санаторно-курортных учреждениях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50521" y="4555490"/>
            <a:ext cx="677475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коммунальных услуг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20174" y="-24738"/>
            <a:ext cx="8105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111263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3 253,8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62" y="218943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586,3 </a:t>
            </a:r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69" y="3414461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1 002,3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64" y="4801094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2 967,3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21166" y="599187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>
                <a:solidFill>
                  <a:srgbClr val="394659"/>
                </a:solidFill>
              </a:rPr>
              <a:t>971,8</a:t>
            </a:r>
            <a:endParaRPr lang="ru-RU" sz="22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1105500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6" y="2127591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20" y="3232636"/>
            <a:ext cx="3067051" cy="103439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8" y="4489458"/>
            <a:ext cx="3067051" cy="133997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991875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4005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133350" y="4967685"/>
            <a:ext cx="10663434" cy="1774247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714" y="4839145"/>
            <a:ext cx="10622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340,2 млн. руб. в 2023 году,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341,8 млн.руб. в 2024 году, 341,8 млн. руб. в 2025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679247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4" y="4739955"/>
            <a:ext cx="2053701" cy="2166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41" y="628766"/>
            <a:ext cx="2159559" cy="21595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84627"/>
            <a:ext cx="2271696" cy="2219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10" y="2929258"/>
            <a:ext cx="9747389" cy="1890392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33" y="876813"/>
            <a:ext cx="986970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ежемесячного пособия в связи с рождением и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воспитанием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ребенка (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909,2 тыс.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 в 2023 году,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2 063,1 тыс.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руб.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 2024 году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, 2 445,8 тыс. руб.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 2025 году); размер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ежемесячного пособия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зависит от размера среднедушевого дохода семьи на дату обращения;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семей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8410" y="2785383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и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–в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270,0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136,5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3 </a:t>
            </a:r>
            <a:r>
              <a:rPr lang="ru-RU" sz="2800" b="1" i="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253,8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4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586,3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6"/>
            <a:ext cx="9233642" cy="2731644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398,4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старше 7 лет и детей-инвалидов</a:t>
            </a:r>
          </a:p>
          <a:p>
            <a:pPr marL="266700"/>
            <a:r>
              <a:rPr lang="ru-RU" sz="1600" dirty="0">
                <a:solidFill>
                  <a:srgbClr val="534F4F"/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10 млн. руб.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ребенка в приемных и опекунских семьях (расходы личные нужды, на проезд, коммунальные услуги, бытовые услуги, приобретение предметов личной гигиены, мебели, мягкого инвентаря и др.)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11 424 руб. до 13 104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возраста ребенка и места проживания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322,1 млн. руб. </a:t>
            </a:r>
            <a:r>
              <a:rPr lang="ru-RU" sz="160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вознаграждение приемному родителю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5 940 руб. до 27 565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количества приемных детей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66,3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339859" y="3742930"/>
            <a:ext cx="9540197" cy="3013006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187,9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8 000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социальная поддержка детей-сирот и детей, оставшихся без попечения родителей (расходы личные нужды, на проезд, коммунальные услуги, бытовые услуги, приобретение предметов личной гигиены, учебной литературы и письменных принадлежностей, мебели, мягкого инвентаря и др.)  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107,4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единовременная выплата детям-сиротам на ремонт жилья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2,1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ежемесячная денежная компенсация расходов по договору найма (поднайма) жилого </a:t>
            </a:r>
            <a:r>
              <a:rPr lang="ru-RU" sz="1600" dirty="0">
                <a:solidFill>
                  <a:srgbClr val="534F4F"/>
                </a:solidFill>
                <a:latin typeface="+mj-lt"/>
              </a:rPr>
              <a:t>помещения детям-сиротам (по </a:t>
            </a:r>
            <a:r>
              <a:rPr lang="ru-RU" sz="1600" b="1" dirty="0">
                <a:solidFill>
                  <a:srgbClr val="534F4F"/>
                </a:solidFill>
                <a:latin typeface="+mj-lt"/>
              </a:rPr>
              <a:t>49,9 млн. руб</a:t>
            </a:r>
            <a:r>
              <a:rPr lang="ru-RU" sz="1600" b="1" dirty="0">
                <a:solidFill>
                  <a:srgbClr val="394659"/>
                </a:solidFill>
                <a:latin typeface="+mj-lt"/>
              </a:rPr>
              <a:t>. </a:t>
            </a:r>
            <a:r>
              <a:rPr lang="ru-RU" sz="1600" dirty="0">
                <a:solidFill>
                  <a:srgbClr val="394659"/>
                </a:solidFill>
                <a:latin typeface="+mj-lt"/>
              </a:rPr>
              <a:t>ежегодно).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2331282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Виды налогов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  <a:endParaRPr lang="ru-RU" b="1" dirty="0">
                  <a:solidFill>
                    <a:srgbClr val="474343"/>
                  </a:solidFill>
                  <a:latin typeface="+mn-l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  <a:endParaRPr lang="ru-RU" b="1" dirty="0">
                  <a:solidFill>
                    <a:srgbClr val="474343"/>
                  </a:solidFill>
                  <a:latin typeface="+mn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  <a:endParaRPr lang="ru-RU" b="1" dirty="0">
                  <a:solidFill>
                    <a:srgbClr val="474343"/>
                  </a:solidFill>
                  <a:latin typeface="+mn-lt"/>
                </a:endParaRP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  <a:endParaRPr lang="ru-RU" sz="1600" b="1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иные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к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уплате на территориях соответствующих субъектов Российской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Федерации (регулируются законами субъектов Российской Федерации)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транспортный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территориях соответствующих муниципальных образований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(регулируются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нормативными актами представительных органов муниципальных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образований)</a:t>
            </a: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земельный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имущество физических 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9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1 002,3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11301" y="818523"/>
            <a:ext cx="8426331" cy="5934974"/>
            <a:chOff x="3417737" y="836762"/>
            <a:chExt cx="8426331" cy="5934974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1032252930"/>
                </p:ext>
              </p:extLst>
            </p:nvPr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547735" y="1263346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639,1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80541" y="2773761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95,4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82257" y="4274204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27,2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474343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4009" y="5679188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240,6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44" y="5419782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7" y="938500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254748" y="2550943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" y="3457253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3675609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967,3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4" y="3930829"/>
            <a:ext cx="12143141" cy="705265"/>
            <a:chOff x="48854" y="3643559"/>
            <a:chExt cx="12143142" cy="705265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05263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42226" y="3700726"/>
              <a:ext cx="787408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(в размере величины прожиточного минимума, установленной на дату заключения социального контракта) социального пособия.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2228099" y="3643559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309,9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4756877"/>
            <a:ext cx="12143137" cy="1098510"/>
            <a:chOff x="-6" y="4489458"/>
            <a:chExt cx="12143137" cy="1098510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8"/>
              <a:ext cx="12143137" cy="1089530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сезонный проезд отдельных категорий граждан на дачные и садовые участки,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</a:t>
              </a:r>
              <a:r>
                <a:rPr lang="ru-RU" sz="2600" b="1" dirty="0" smtClean="0">
                  <a:solidFill>
                    <a:srgbClr val="394659"/>
                  </a:solidFill>
                </a:rPr>
                <a:t>086,6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4" y="5932457"/>
            <a:ext cx="12143141" cy="788433"/>
            <a:chOff x="-4" y="5932457"/>
            <a:chExt cx="12143141" cy="788433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893370" y="6129959"/>
              <a:ext cx="7674743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семьи лиц, принимающих участие 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2179240" y="5932457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236,3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863331"/>
            <a:ext cx="12143143" cy="1930879"/>
            <a:chOff x="0" y="1620444"/>
            <a:chExt cx="12143143" cy="1930879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9134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92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89 087 ветеранам 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             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проезд на железнодорожном и автомобильном транспорте муниципального и межмуниципального сообщения с           оплатой 50% стоимости проезда;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2023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570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785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785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2223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1 334,5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23050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" y="5943686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604" y="4807483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1142" y="386686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36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212080" y="1176577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ветераны, инвалиды,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труженики тыла, члены семьи лиц,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принимающих участие в специальной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военной операции и др.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801665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236,3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85,2</a:t>
            </a:r>
            <a:endParaRPr lang="ru-RU" sz="26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(7 542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(61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27,2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32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35699485"/>
              </p:ext>
            </p:extLst>
          </p:nvPr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rgbClr val="C00000"/>
                </a:solidFill>
              </a:rPr>
              <a:t>1 798,1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2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1 377,7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2023 – 2025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64,4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64,4 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106,4 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229,8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203,4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218,1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4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68,6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1,9  млн. руб.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0,3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«Создание условий для обеспечения доступным и комфортным жильем сельского населения»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133,0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179,6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108,0 млн.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</a:t>
            </a: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будет обеспечено 2300 семей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19095322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02818"/>
            <a:ext cx="11839576" cy="42504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853501"/>
              </p:ext>
            </p:extLst>
          </p:nvPr>
        </p:nvGraphicFramePr>
        <p:xfrm>
          <a:off x="418439" y="2597382"/>
          <a:ext cx="11355120" cy="4061276"/>
        </p:xfrm>
        <a:graphic>
          <a:graphicData uri="http://schemas.openxmlformats.org/drawingml/2006/table">
            <a:tbl>
              <a:tblPr/>
              <a:tblGrid>
                <a:gridCol w="3785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0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192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«О государственной поддержке в обеспечении  жильем молодых семей» 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Подпрограммы «Свой Дом», «Ипотечное жилищное кредитование»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семьям, изъявившим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«Свой Дом»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«Создание условий для обеспечения доступным и комфортным жильем сельского населения»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населения Липецкой области качественным жильем, социальной инфраструктурой и услугами ЖКХ»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21483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Меры социальной поддержки педагогических работников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573321" y="1134997"/>
            <a:ext cx="6660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год окончания организации высшего или профессионального образования в общеобразовательные организации (учителя, учителя-логопеды, учителя-дефектологи, педагоги-психологи), дошкольные образовательные организации (воспитатели).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120 000 руб.</a:t>
            </a:r>
          </a:p>
          <a:p>
            <a:pPr algn="just"/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2023-2025 гг. по 37,2 млн. руб. ежегодно.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289011" y="3981443"/>
            <a:ext cx="6589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2023-2025 гг. по 360,0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=""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=""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957" y="1033975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27" y="3150606"/>
            <a:ext cx="3959033" cy="4127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9500111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971,8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0"/>
            <a:ext cx="12143143" cy="1198880"/>
            <a:chOff x="-13044" y="1340177"/>
            <a:chExt cx="12143143" cy="1255806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1255806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307682" y="1395654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sz="20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45556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915,0</a:t>
              </a:r>
              <a:endParaRPr lang="ru-RU" sz="2600" b="1" dirty="0">
                <a:solidFill>
                  <a:srgbClr val="394659"/>
                </a:solidFill>
              </a:endParaRP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515829"/>
            <a:ext cx="12031460" cy="1208207"/>
            <a:chOff x="36738" y="665081"/>
            <a:chExt cx="12143143" cy="1584179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45779" y="750037"/>
              <a:ext cx="77250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85671" y="100074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22,3</a:t>
              </a:r>
              <a:endParaRPr lang="ru-RU" sz="2600" b="1" dirty="0">
                <a:solidFill>
                  <a:srgbClr val="394659"/>
                </a:solidFill>
              </a:endParaRP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80" y="3833287"/>
            <a:ext cx="11918019" cy="1200329"/>
            <a:chOff x="150179" y="187187"/>
            <a:chExt cx="12143143" cy="1609408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59220" y="187187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54560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8" y="1341759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66" y="2519606"/>
            <a:ext cx="1204430" cy="120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68" y="3833287"/>
            <a:ext cx="1142388" cy="11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24372" y="5140960"/>
            <a:ext cx="11905727" cy="119888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2066" y="5300086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12,5</a:t>
            </a:r>
            <a:endParaRPr lang="ru-RU" sz="26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5195635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275767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5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 2023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49777572"/>
              </p:ext>
            </p:extLst>
          </p:nvPr>
        </p:nvGraphicFramePr>
        <p:xfrm>
          <a:off x="0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24 114,83 рублей </a:t>
            </a:r>
          </a:p>
          <a:p>
            <a:pPr algn="ctr"/>
            <a:r>
              <a:rPr lang="ru-RU" sz="2600" b="1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  <a:endParaRPr lang="ru-RU" sz="2600" b="1" dirty="0">
              <a:ln w="11430"/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8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1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7475" y="15227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032" y="1276531"/>
            <a:ext cx="5312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06.10.1999г. № 184-ФЗ «Об общих принципах организации законодательных (представительных) и исполнительных органов государственной власти субъектов РФ», от 06.10.2003г. № 131-ФЗ «Об общих принципах организации местного самоуправления в Российской Федерации», 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3629106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600" b="1" dirty="0" smtClean="0">
                <a:solidFill>
                  <a:srgbClr val="534F4F"/>
                </a:solidFill>
              </a:rPr>
              <a:t>6,7 </a:t>
            </a:r>
            <a:r>
              <a:rPr lang="ru-RU" sz="1600" b="1" dirty="0">
                <a:solidFill>
                  <a:srgbClr val="534F4F"/>
                </a:solidFill>
              </a:rPr>
              <a:t>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25595" y="4705980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6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25594" y="5787263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110776" y="994990"/>
            <a:ext cx="1220257" cy="1218382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373129" y="995680"/>
            <a:ext cx="1220257" cy="1218382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92957" y="995680"/>
            <a:ext cx="1220257" cy="1218382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595" y="1699234"/>
            <a:ext cx="434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89060"/>
              </p:ext>
            </p:extLst>
          </p:nvPr>
        </p:nvGraphicFramePr>
        <p:xfrm>
          <a:off x="4509438" y="2299398"/>
          <a:ext cx="6974682" cy="90497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4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  <a:endParaRPr lang="ru-RU" sz="26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  <a:endParaRPr lang="ru-RU" sz="26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  <a:endParaRPr lang="ru-RU" sz="26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7" y="5425267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8" y="3249435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4" y="4105940"/>
            <a:ext cx="1655249" cy="16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 smtClean="0">
                <a:solidFill>
                  <a:srgbClr val="534F4F"/>
                </a:solidFill>
              </a:rPr>
              <a:t>50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и 100  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выплата на приобретение и строительство жилья  - </a:t>
            </a:r>
            <a:r>
              <a:rPr lang="ru-RU" sz="1400" dirty="0" smtClean="0">
                <a:solidFill>
                  <a:srgbClr val="534F4F"/>
                </a:solidFill>
              </a:rPr>
              <a:t> </a:t>
            </a:r>
            <a:r>
              <a:rPr lang="ru-RU" sz="1400" b="1" dirty="0" smtClean="0">
                <a:solidFill>
                  <a:srgbClr val="534F4F"/>
                </a:solidFill>
              </a:rPr>
              <a:t>60</a:t>
            </a:r>
            <a:r>
              <a:rPr lang="ru-RU" sz="1400" b="1" dirty="0">
                <a:solidFill>
                  <a:srgbClr val="534F4F"/>
                </a:solidFill>
              </a:rPr>
              <a:t>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 smtClean="0">
                <a:solidFill>
                  <a:srgbClr val="534F4F"/>
                </a:solidFill>
              </a:rPr>
              <a:t>1,5 </a:t>
            </a:r>
            <a:r>
              <a:rPr lang="ru-RU" sz="1400" b="1" dirty="0">
                <a:solidFill>
                  <a:srgbClr val="534F4F"/>
                </a:solidFill>
              </a:rPr>
              <a:t>млн. руб</a:t>
            </a:r>
            <a:r>
              <a:rPr lang="ru-RU" sz="1400" b="1" dirty="0" smtClean="0">
                <a:solidFill>
                  <a:srgbClr val="534F4F"/>
                </a:solidFill>
              </a:rPr>
              <a:t>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440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</a:t>
            </a:r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44976"/>
              </p:ext>
            </p:extLst>
          </p:nvPr>
        </p:nvGraphicFramePr>
        <p:xfrm>
          <a:off x="4528869" y="2044187"/>
          <a:ext cx="6955251" cy="883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184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120,4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120,4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120,9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Единовременные </a:t>
            </a:r>
            <a:r>
              <a:rPr lang="ru-RU" sz="1400" dirty="0">
                <a:solidFill>
                  <a:srgbClr val="534F4F"/>
                </a:solidFill>
              </a:rPr>
              <a:t>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</a:t>
            </a:r>
            <a:r>
              <a:rPr lang="ru-RU" sz="1400" dirty="0" smtClean="0">
                <a:solidFill>
                  <a:srgbClr val="534F4F"/>
                </a:solidFill>
              </a:rPr>
              <a:t>тысяч </a:t>
            </a:r>
            <a:r>
              <a:rPr lang="ru-RU" sz="1400" dirty="0">
                <a:solidFill>
                  <a:srgbClr val="534F4F"/>
                </a:solidFill>
              </a:rPr>
              <a:t>человек (на условиях софинансирования с федеральным бюджетом) </a:t>
            </a:r>
            <a:endParaRPr lang="ru-RU" sz="1400" dirty="0" smtClean="0">
              <a:solidFill>
                <a:srgbClr val="534F4F"/>
              </a:solidFill>
            </a:endParaRPr>
          </a:p>
          <a:p>
            <a:pPr marL="92075" lvl="0" algn="just"/>
            <a:r>
              <a:rPr lang="ru-RU" sz="1400" b="1" dirty="0" smtClean="0">
                <a:solidFill>
                  <a:srgbClr val="534F4F"/>
                </a:solidFill>
              </a:rPr>
              <a:t>врачам  </a:t>
            </a:r>
            <a:r>
              <a:rPr lang="ru-RU" sz="1400" b="1" dirty="0">
                <a:solidFill>
                  <a:srgbClr val="534F4F"/>
                </a:solidFill>
              </a:rPr>
              <a:t>-  </a:t>
            </a:r>
            <a:r>
              <a:rPr lang="ru-RU" sz="1400" b="1" dirty="0" smtClean="0">
                <a:solidFill>
                  <a:srgbClr val="534F4F"/>
                </a:solidFill>
              </a:rPr>
              <a:t>от  1 млн. руб. до 1,5 млн.; фельдшерам, </a:t>
            </a:r>
            <a:r>
              <a:rPr lang="ru-RU" sz="1400" b="1" dirty="0">
                <a:solidFill>
                  <a:srgbClr val="534F4F"/>
                </a:solidFill>
              </a:rPr>
              <a:t>а также акушеркам и медицинским сестрам </a:t>
            </a:r>
            <a:r>
              <a:rPr lang="ru-RU" sz="1400" b="1" dirty="0" smtClean="0">
                <a:solidFill>
                  <a:srgbClr val="534F4F"/>
                </a:solidFill>
              </a:rPr>
              <a:t>–  от  0,5 </a:t>
            </a:r>
            <a:r>
              <a:rPr lang="ru-RU" sz="1400" b="1" dirty="0">
                <a:solidFill>
                  <a:srgbClr val="534F4F"/>
                </a:solidFill>
              </a:rPr>
              <a:t>млн</a:t>
            </a:r>
            <a:r>
              <a:rPr lang="ru-RU" sz="1400" b="1" dirty="0" smtClean="0">
                <a:solidFill>
                  <a:srgbClr val="534F4F"/>
                </a:solidFill>
              </a:rPr>
              <a:t>. руб. до 0,75 млн. руб.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5124298" y="749056"/>
            <a:ext cx="1220257" cy="1218382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" name="Группа 28"/>
          <p:cNvGrpSpPr/>
          <p:nvPr/>
        </p:nvGrpSpPr>
        <p:grpSpPr>
          <a:xfrm>
            <a:off x="7386651" y="749746"/>
            <a:ext cx="1220257" cy="1218382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5" name="Группа 35"/>
          <p:cNvGrpSpPr/>
          <p:nvPr/>
        </p:nvGrpSpPr>
        <p:grpSpPr>
          <a:xfrm>
            <a:off x="9706479" y="749746"/>
            <a:ext cx="1220257" cy="1218382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 smtClean="0">
                <a:solidFill>
                  <a:srgbClr val="534F4F"/>
                </a:solidFill>
              </a:rPr>
              <a:t>10-15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10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5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поддержки медицинских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работников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62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ятиугольник 37"/>
          <p:cNvSpPr/>
          <p:nvPr/>
        </p:nvSpPr>
        <p:spPr>
          <a:xfrm>
            <a:off x="416432" y="3139484"/>
            <a:ext cx="11617117" cy="89351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738038" y="4838232"/>
            <a:ext cx="11453962" cy="150658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94900" y="1234407"/>
            <a:ext cx="11862115" cy="1187152"/>
          </a:xfrm>
          <a:prstGeom prst="homePlate">
            <a:avLst>
              <a:gd name="adj" fmla="val 1301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78045" y="1217178"/>
            <a:ext cx="831217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ctr"/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11 ФАП: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Захаровка),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Петровка и п. Первомайский),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(п. Тимирязевский), Елецкий (с. Ольховец и с. Малая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Задонский (с. Нижнее Казачье),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Краснинский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Бредихино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Лев-Толстовский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Домачи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Липецкий (с. Большая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Кульминка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Новоуглянка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);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2 ОВОП: 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Талицкий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Чалмык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Ярлуково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05088" y="1602812"/>
            <a:ext cx="2265773" cy="40191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2023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5306" y="4143790"/>
            <a:ext cx="11755713" cy="582404"/>
            <a:chOff x="282848" y="3088705"/>
            <a:chExt cx="12143143" cy="618008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282848" y="3119959"/>
              <a:ext cx="12143143" cy="55078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851271" y="3138443"/>
              <a:ext cx="9315894" cy="568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поликлиники в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мкр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"Елецкий"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г.Липецк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на 600 пос./смену для взрослых и 200 пос./смену для детей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465232" y="3088705"/>
              <a:ext cx="2330887" cy="43395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8019" y="2486472"/>
            <a:ext cx="11862115" cy="545832"/>
            <a:chOff x="48857" y="5094837"/>
            <a:chExt cx="12143143" cy="606208"/>
          </a:xfrm>
        </p:grpSpPr>
        <p:sp>
          <p:nvSpPr>
            <p:cNvPr id="97" name="Пятиугольник 96"/>
            <p:cNvSpPr/>
            <p:nvPr/>
          </p:nvSpPr>
          <p:spPr>
            <a:xfrm>
              <a:off x="48857" y="5094837"/>
              <a:ext cx="12143143" cy="60620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825690" y="5191903"/>
              <a:ext cx="9216916" cy="313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стационарно-поликлинического корпуса ГУЗ «Добровская РБ»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>
            <a:xfrm>
              <a:off x="375668" y="5119737"/>
              <a:ext cx="2313779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3498" y="36002"/>
            <a:ext cx="1038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здравоохранения в 2023 - 2025 годы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47" y="197715"/>
            <a:ext cx="1344173" cy="12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441324" y="3352461"/>
            <a:ext cx="2286229" cy="430887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2024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1871" y="5263598"/>
            <a:ext cx="2286230" cy="4086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2025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35022" y="3247164"/>
            <a:ext cx="9305997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11 ФАП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Казаково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(п. совхоза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Песковатский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Данковский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Малинки),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Богородицкое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Братовщина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Елецкий (с. Волчье), Задонский (д. Поповка), Лев-Толстовский (с. Знаменское), Липецкий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Крутогорье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Студеные Хутора),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Медовка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ru-RU" sz="1400" i="1" dirty="0">
              <a:solidFill>
                <a:srgbClr val="534F4F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35022" y="4899026"/>
            <a:ext cx="9312711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ctr"/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19 ФАП: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Нижнее Чесночное),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Коробовка и п.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Волгоэлектросетьстрой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Чечеры и с. Путятино),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село Большая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Елецкий (д. Екатериновка, с. Большие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Извалы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Архангельское), Задонский (п. Освобождение, с. Черниговка и ж/д станция Дон), Лебедянский (с. Михайловка и с. Большие Избищи), Липецкий (с. Крутые Хутора),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Становлянский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(д.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Бродки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 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Злобино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Тербунский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Тульское),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Красное);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4 ОВОП: 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Большой Самовец и 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Двуречки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Липецкий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Сенцово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Завальное)</a:t>
            </a:r>
          </a:p>
        </p:txBody>
      </p:sp>
    </p:spTree>
    <p:extLst>
      <p:ext uri="{BB962C8B-B14F-4D97-AF65-F5344CB8AC3E}">
        <p14:creationId xmlns:p14="http://schemas.microsoft.com/office/powerpoint/2010/main" val="5453527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84463" y="131698"/>
            <a:ext cx="11607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физкультуры и спорта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-1" y="1497758"/>
            <a:ext cx="11348722" cy="1070356"/>
            <a:chOff x="42752" y="6178360"/>
            <a:chExt cx="11568114" cy="612719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42752" y="6178360"/>
              <a:ext cx="11568114" cy="61271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97263" lvl="1" indent="93663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Строительство ледового дворца в с. </a:t>
              </a:r>
              <a:r>
                <a:rPr lang="ru-RU" sz="2000" b="1" dirty="0" err="1">
                  <a:solidFill>
                    <a:srgbClr val="494545"/>
                  </a:solidFill>
                  <a:cs typeface="Arial" pitchFamily="34" charset="0"/>
                </a:rPr>
                <a:t>Хрущевка</a:t>
              </a:r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 </a:t>
              </a:r>
            </a:p>
            <a:p>
              <a:pPr marL="3497263" lvl="1" indent="93663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Липецкого района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0600" y="6232440"/>
              <a:ext cx="2970982" cy="50455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-1" y="2972634"/>
            <a:ext cx="11348722" cy="1044756"/>
            <a:chOff x="0" y="4637759"/>
            <a:chExt cx="12167573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800100"/>
              <a:r>
                <a:rPr lang="ru-RU" sz="2000" b="1" dirty="0">
                  <a:solidFill>
                    <a:srgbClr val="494545"/>
                  </a:solidFill>
                </a:rPr>
                <a:t>Физкультурно-оздоровительный комплекс в городе Ельце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  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98" y="605048"/>
            <a:ext cx="2039259" cy="203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07B42A38-E901-4F28-B9BD-4FE1C3E43449}"/>
              </a:ext>
            </a:extLst>
          </p:cNvPr>
          <p:cNvGrpSpPr/>
          <p:nvPr/>
        </p:nvGrpSpPr>
        <p:grpSpPr>
          <a:xfrm>
            <a:off x="0" y="4421910"/>
            <a:ext cx="11348722" cy="1044756"/>
            <a:chOff x="0" y="4637759"/>
            <a:chExt cx="12167573" cy="719607"/>
          </a:xfrm>
        </p:grpSpPr>
        <p:sp>
          <p:nvSpPr>
            <p:cNvPr id="18" name="Пятиугольник 14">
              <a:extLst>
                <a:ext uri="{FF2B5EF4-FFF2-40B4-BE49-F238E27FC236}">
                  <a16:creationId xmlns="" xmlns:a16="http://schemas.microsoft.com/office/drawing/2014/main" id="{A38EFDDF-0371-4D91-B397-42002F95DC73}"/>
                </a:ext>
              </a:extLst>
            </p:cNvPr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800100"/>
              <a:r>
                <a:rPr lang="ru-RU" sz="2000" b="1" dirty="0">
                  <a:solidFill>
                    <a:srgbClr val="494545"/>
                  </a:solidFill>
                </a:rPr>
                <a:t>Строительство крытой ледовой площадки «Золотая шайба» в пос. Лев-Толстой</a:t>
              </a:r>
            </a:p>
          </p:txBody>
        </p:sp>
        <p:sp>
          <p:nvSpPr>
            <p:cNvPr id="20" name="Скругленный прямоугольник 15">
              <a:extLst>
                <a:ext uri="{FF2B5EF4-FFF2-40B4-BE49-F238E27FC236}">
                  <a16:creationId xmlns="" xmlns:a16="http://schemas.microsoft.com/office/drawing/2014/main" id="{96E98493-92FB-4E09-B751-1893FE38593C}"/>
                </a:ext>
              </a:extLst>
            </p:cNvPr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5912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7329" y="210500"/>
            <a:ext cx="1165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(реконструкция)объектов культуры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94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43352" y="2299452"/>
            <a:ext cx="11846012" cy="1176225"/>
            <a:chOff x="330005" y="-1360833"/>
            <a:chExt cx="12167573" cy="880361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330005" y="-1360833"/>
              <a:ext cx="12167573" cy="880361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Реконструкция городского дворца молодежи</a:t>
              </a:r>
            </a:p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«Октябрь»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503409" y="-1205666"/>
              <a:ext cx="3236685" cy="5700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pic>
        <p:nvPicPr>
          <p:cNvPr id="1028" name="Picture 4" descr="Современные люди занимаются различными культурными мероприятиями Premium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66" y="885480"/>
            <a:ext cx="2616898" cy="1743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980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образования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8181" y="1651791"/>
            <a:ext cx="12073687" cy="539675"/>
            <a:chOff x="-61082" y="2618775"/>
            <a:chExt cx="12167573" cy="640161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-61082" y="2619913"/>
              <a:ext cx="12167573" cy="63902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74343"/>
                  </a:solidFill>
                </a:rPr>
                <a:t>Детский сад на 350 мест 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14853" y="2618775"/>
              <a:ext cx="2073786" cy="63024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-62489" y="3535143"/>
            <a:ext cx="12073685" cy="527941"/>
            <a:chOff x="-12214" y="4823891"/>
            <a:chExt cx="12167571" cy="881854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-12214" y="4823891"/>
              <a:ext cx="12167571" cy="881854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 lvl="0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Школа на 1 500 </a:t>
              </a:r>
              <a:r>
                <a:rPr lang="ru-RU" sz="1600" b="1" dirty="0">
                  <a:solidFill>
                    <a:srgbClr val="474343"/>
                  </a:solidFill>
                </a:rPr>
                <a:t>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74247" y="4823893"/>
              <a:ext cx="2052731" cy="87329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-18181" y="1178237"/>
            <a:ext cx="12073685" cy="356567"/>
            <a:chOff x="12220" y="4935373"/>
            <a:chExt cx="12167571" cy="459440"/>
          </a:xfrm>
        </p:grpSpPr>
        <p:sp>
          <p:nvSpPr>
            <p:cNvPr id="17" name="Пятиугольник 16"/>
            <p:cNvSpPr/>
            <p:nvPr/>
          </p:nvSpPr>
          <p:spPr>
            <a:xfrm>
              <a:off x="12220" y="4935373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на 224 места в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-не "Университетский" в городе Липецке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23109" y="4945260"/>
              <a:ext cx="2052731" cy="44955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44307" y="3065601"/>
            <a:ext cx="12037322" cy="318871"/>
            <a:chOff x="36650" y="4365883"/>
            <a:chExt cx="12167573" cy="629198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474343"/>
                  </a:solidFill>
                </a:rPr>
                <a:t>Школа на 1224 места в г. Лебедянь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-44307" y="2339374"/>
            <a:ext cx="12073685" cy="542116"/>
            <a:chOff x="-94755" y="4992146"/>
            <a:chExt cx="12167571" cy="463082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-94755" y="4992146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на 200 мест в рамках комплексного развития территории микрорайона "Северо-Восточный" городского поселения г. Усмань Липецкой области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81179" y="4996419"/>
              <a:ext cx="2073786" cy="45880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-62489" y="4225297"/>
            <a:ext cx="12037322" cy="318871"/>
            <a:chOff x="10241" y="4363160"/>
            <a:chExt cx="12167573" cy="62919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10241" y="4363160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3988"/>
              <a:r>
                <a:rPr lang="ru-RU" sz="1600" b="1" dirty="0">
                  <a:solidFill>
                    <a:srgbClr val="534F4F"/>
                  </a:solidFill>
                </a:rPr>
                <a:t>Детский сад на 220 мест в с. Становое </a:t>
              </a: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2025 год</a:t>
              </a:r>
            </a:p>
          </p:txBody>
        </p:sp>
      </p:grpSp>
      <p:pic>
        <p:nvPicPr>
          <p:cNvPr id="2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597" y="4641322"/>
            <a:ext cx="2884692" cy="19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25774121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047750"/>
            <a:ext cx="11863387" cy="57086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2023-2025 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462974"/>
              </p:ext>
            </p:extLst>
          </p:nvPr>
        </p:nvGraphicFramePr>
        <p:xfrm>
          <a:off x="358267" y="1184076"/>
          <a:ext cx="11486600" cy="5569853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80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2 011,9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5 351,6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10 275,4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7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6 872,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7 249,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5 970,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1 330,0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360</a:t>
                      </a: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1 390,0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434,4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6 367,6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2 539,8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12 011,9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15 351,6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10 275,4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4 971,4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 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807,2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6 067,8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1 2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06,8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2 101,2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540,7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990,1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2 018,9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936,4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4702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3 016,3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1 688,2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фотовидеофиксации нарушений ПДД и выполнение научно-исследовательских работ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353,8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262,6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57,0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267,7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267,7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267,7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741457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4364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29" y="-20498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на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и на плановый период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883962"/>
              </p:ext>
            </p:extLst>
          </p:nvPr>
        </p:nvGraphicFramePr>
        <p:xfrm>
          <a:off x="92598" y="2444930"/>
          <a:ext cx="11344458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63787"/>
                <a:gridCol w="14352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47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07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22 229,2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6 136,8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4 120,5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6919519" y="1074788"/>
            <a:ext cx="1382686" cy="1387410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7351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6" name="Группа 28"/>
          <p:cNvGrpSpPr/>
          <p:nvPr/>
        </p:nvGrpSpPr>
        <p:grpSpPr>
          <a:xfrm>
            <a:off x="8464931" y="1066155"/>
            <a:ext cx="1382686" cy="1387410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7350" y="2519607"/>
              <a:ext cx="856087" cy="4828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7" name="Группа 35"/>
          <p:cNvGrpSpPr/>
          <p:nvPr/>
        </p:nvGrpSpPr>
        <p:grpSpPr>
          <a:xfrm>
            <a:off x="9985026" y="1057518"/>
            <a:ext cx="1382686" cy="1387410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67642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75448"/>
              </p:ext>
            </p:extLst>
          </p:nvPr>
        </p:nvGraphicFramePr>
        <p:xfrm>
          <a:off x="115746" y="2845044"/>
          <a:ext cx="11336810" cy="39113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52213"/>
                <a:gridCol w="1438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7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77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826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Кредиты кредитных организаций и государственные ценные бумаги: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-200,0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4 850,0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</a:t>
                      </a: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750,0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83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размещение государственных ценных бумаг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2 500,0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3 000,0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40593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погашение  государственных ценных бумаг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</a:t>
                      </a:r>
                      <a:r>
                        <a:rPr lang="ru-RU" sz="1800" b="0" i="0" u="none" strike="noStrike" baseline="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300,0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</a:t>
                      </a:r>
                      <a:r>
                        <a:rPr lang="ru-RU" sz="1800" b="0" i="0" u="none" strike="noStrike" baseline="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450,0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-1 450,0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42688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1 100,0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3 800,0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4 300,0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41736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-1 100,0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3088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Бюджетные кредиты из 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070,4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043,6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-1 010,2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19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5 924,8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448,5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668,7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267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4 854,4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-404,9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1 678,9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27155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Исполнение государственных гарантий  субъектов  РФ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37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Остатки средств на счете бюджета на начало года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21 068,9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" y="1366503"/>
            <a:ext cx="449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</a:rPr>
              <a:t>Источники финансирования дефицита областного бюджета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441651" y="722689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534F4F"/>
                </a:solidFill>
                <a:latin typeface="+mn-lt"/>
              </a:rPr>
              <a:t>млн. </a:t>
            </a:r>
            <a:r>
              <a:rPr lang="ru-RU" b="1" dirty="0">
                <a:solidFill>
                  <a:srgbClr val="534F4F"/>
                </a:solidFill>
                <a:latin typeface="+mn-lt"/>
              </a:rPr>
              <a:t>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57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и на плановый период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2024-2025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661302"/>
              </p:ext>
            </p:extLst>
          </p:nvPr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8661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710284"/>
              </p:ext>
            </p:extLst>
          </p:nvPr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08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23841</TotalTime>
  <Words>13038</Words>
  <Application>Microsoft Office PowerPoint</Application>
  <PresentationFormat>Произвольный</PresentationFormat>
  <Paragraphs>3282</Paragraphs>
  <Slides>101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101</vt:i4>
      </vt:variant>
    </vt:vector>
  </HeadingPairs>
  <TitlesOfParts>
    <vt:vector size="114" baseType="lpstr">
      <vt:lpstr>Arial</vt:lpstr>
      <vt:lpstr>Wingdings 2</vt:lpstr>
      <vt:lpstr>Times New Roman</vt:lpstr>
      <vt:lpstr>Wingdings</vt:lpstr>
      <vt:lpstr>Roboto Black</vt:lpstr>
      <vt:lpstr>Gotham Pro</vt:lpstr>
      <vt:lpstr>Cambria Math</vt:lpstr>
      <vt:lpstr>Calibri</vt:lpstr>
      <vt:lpstr>Andalus</vt:lpstr>
      <vt:lpstr>Inter Extra Bold</vt:lpstr>
      <vt:lpstr>Arial Cyr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по  национальным  проектам на 2023 – 2025 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2023 год и на плановый период 2024-2025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Бойко Анна</cp:lastModifiedBy>
  <cp:revision>1921</cp:revision>
  <cp:lastPrinted>2022-12-20T10:58:31Z</cp:lastPrinted>
  <dcterms:created xsi:type="dcterms:W3CDTF">2018-01-21T18:20:29Z</dcterms:created>
  <dcterms:modified xsi:type="dcterms:W3CDTF">2022-12-20T11:00:20Z</dcterms:modified>
</cp:coreProperties>
</file>