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0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88"/>
  </p:notesMasterIdLst>
  <p:handoutMasterIdLst>
    <p:handoutMasterId r:id="rId89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289" r:id="rId10"/>
    <p:sldId id="757" r:id="rId11"/>
    <p:sldId id="1291" r:id="rId12"/>
    <p:sldId id="1459" r:id="rId13"/>
    <p:sldId id="1365" r:id="rId14"/>
    <p:sldId id="1366" r:id="rId15"/>
    <p:sldId id="1367" r:id="rId16"/>
    <p:sldId id="1368" r:id="rId17"/>
    <p:sldId id="1326" r:id="rId18"/>
    <p:sldId id="1501" r:id="rId19"/>
    <p:sldId id="903" r:id="rId20"/>
    <p:sldId id="1129" r:id="rId21"/>
    <p:sldId id="1141" r:id="rId22"/>
    <p:sldId id="1144" r:id="rId23"/>
    <p:sldId id="1482" r:id="rId24"/>
    <p:sldId id="1149" r:id="rId25"/>
    <p:sldId id="1384" r:id="rId26"/>
    <p:sldId id="1061" r:id="rId27"/>
    <p:sldId id="1385" r:id="rId28"/>
    <p:sldId id="1386" r:id="rId29"/>
    <p:sldId id="1387" r:id="rId30"/>
    <p:sldId id="1388" r:id="rId31"/>
    <p:sldId id="1389" r:id="rId32"/>
    <p:sldId id="1009" r:id="rId33"/>
    <p:sldId id="950" r:id="rId34"/>
    <p:sldId id="1483" r:id="rId35"/>
    <p:sldId id="1455" r:id="rId36"/>
    <p:sldId id="1407" r:id="rId37"/>
    <p:sldId id="1461" r:id="rId38"/>
    <p:sldId id="1462" r:id="rId39"/>
    <p:sldId id="1408" r:id="rId40"/>
    <p:sldId id="1476" r:id="rId41"/>
    <p:sldId id="1477" r:id="rId42"/>
    <p:sldId id="1472" r:id="rId43"/>
    <p:sldId id="1475" r:id="rId44"/>
    <p:sldId id="1478" r:id="rId45"/>
    <p:sldId id="1474" r:id="rId46"/>
    <p:sldId id="1473" r:id="rId47"/>
    <p:sldId id="1403" r:id="rId48"/>
    <p:sldId id="1454" r:id="rId49"/>
    <p:sldId id="1430" r:id="rId50"/>
    <p:sldId id="1497" r:id="rId51"/>
    <p:sldId id="1470" r:id="rId52"/>
    <p:sldId id="1471" r:id="rId53"/>
    <p:sldId id="1485" r:id="rId54"/>
    <p:sldId id="1484" r:id="rId55"/>
    <p:sldId id="1402" r:id="rId56"/>
    <p:sldId id="976" r:id="rId57"/>
    <p:sldId id="1431" r:id="rId58"/>
    <p:sldId id="1502" r:id="rId59"/>
    <p:sldId id="1503" r:id="rId60"/>
    <p:sldId id="1504" r:id="rId61"/>
    <p:sldId id="1505" r:id="rId62"/>
    <p:sldId id="1467" r:id="rId63"/>
    <p:sldId id="1486" r:id="rId64"/>
    <p:sldId id="1498" r:id="rId65"/>
    <p:sldId id="1488" r:id="rId66"/>
    <p:sldId id="1468" r:id="rId67"/>
    <p:sldId id="1489" r:id="rId68"/>
    <p:sldId id="1425" r:id="rId69"/>
    <p:sldId id="1441" r:id="rId70"/>
    <p:sldId id="1499" r:id="rId71"/>
    <p:sldId id="1426" r:id="rId72"/>
    <p:sldId id="1493" r:id="rId73"/>
    <p:sldId id="1442" r:id="rId74"/>
    <p:sldId id="1443" r:id="rId75"/>
    <p:sldId id="1438" r:id="rId76"/>
    <p:sldId id="1456" r:id="rId77"/>
    <p:sldId id="1457" r:id="rId78"/>
    <p:sldId id="1440" r:id="rId79"/>
    <p:sldId id="1458" r:id="rId80"/>
    <p:sldId id="1500" r:id="rId81"/>
    <p:sldId id="1480" r:id="rId82"/>
    <p:sldId id="1322" r:id="rId83"/>
    <p:sldId id="1494" r:id="rId84"/>
    <p:sldId id="1495" r:id="rId85"/>
    <p:sldId id="1496" r:id="rId86"/>
    <p:sldId id="781" r:id="rId87"/>
  </p:sldIdLst>
  <p:sldSz cx="12192000" cy="6858000"/>
  <p:notesSz cx="6808788" cy="9940925"/>
  <p:embeddedFontLst>
    <p:embeddedFont>
      <p:font typeface="Calibri" panose="020F0502020204030204" pitchFamily="34" charset="0"/>
      <p:regular r:id="rId90"/>
      <p:bold r:id="rId91"/>
      <p:italic r:id="rId92"/>
      <p:boldItalic r:id="rId93"/>
    </p:embeddedFont>
    <p:embeddedFont>
      <p:font typeface="Cambria Math" panose="02040503050406030204" pitchFamily="18" charset="0"/>
      <p:regular r:id="rId94"/>
    </p:embeddedFont>
    <p:embeddedFont>
      <p:font typeface="Gotham Pro" panose="02000503040000020004" charset="0"/>
      <p:regular r:id="rId95"/>
      <p:bold r:id="rId96"/>
      <p:italic r:id="rId97"/>
      <p:boldItalic r:id="rId98"/>
    </p:embeddedFont>
    <p:embeddedFont>
      <p:font typeface="Wingdings 2" panose="05020102010507070707" pitchFamily="18" charset="2"/>
      <p:regular r:id="rId9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53" userDrawn="1">
          <p15:clr>
            <a:srgbClr val="A4A3A4"/>
          </p15:clr>
        </p15:guide>
        <p15:guide id="7" pos="214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45"/>
    <a:srgbClr val="D0CECE"/>
    <a:srgbClr val="534F4F"/>
    <a:srgbClr val="EF9715"/>
    <a:srgbClr val="6EAA2E"/>
    <a:srgbClr val="B51BB1"/>
    <a:srgbClr val="005F81"/>
    <a:srgbClr val="394659"/>
    <a:srgbClr val="474343"/>
    <a:srgbClr val="F5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3141" autoAdjust="0"/>
  </p:normalViewPr>
  <p:slideViewPr>
    <p:cSldViewPr snapToGrid="0">
      <p:cViewPr>
        <p:scale>
          <a:sx n="100" d="100"/>
          <a:sy n="100" d="100"/>
        </p:scale>
        <p:origin x="1314" y="2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32"/>
        <p:guide pos="2145"/>
        <p:guide orient="horz" pos="3110"/>
        <p:guide pos="2141"/>
        <p:guide orient="horz" pos="3153"/>
        <p:guide pos="214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font" Target="fonts/font5.fntdata"/><Relationship Id="rId99" Type="http://schemas.openxmlformats.org/officeDocument/2006/relationships/font" Target="fonts/font10.fntdata"/><Relationship Id="rId10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font" Target="fonts/font8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9;&#1069;&#1056;\&#1054;&#1057;&#1053;&#1054;&#1042;&#1053;&#1067;&#1045;%20&#1055;&#1054;&#1050;&#1040;&#1047;&#1040;&#1058;&#1045;&#1051;&#1048;%20&#1055;&#1056;&#1054;&#1043;&#1053;&#1054;&#1047;&#1040;%20&#1076;&#1083;&#1103;%20&#1073;&#1102;&#1076;&#1078;&#1077;&#1090;&#1072;%202024-2026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4\&#1050;%20&#1087;&#1088;&#1086;&#1077;&#1082;&#1090;&#1091;%20&#1047;&#1072;&#1082;&#1086;&#1085;&#1072;%202024\&#1056;&#1072;&#1089;&#1095;&#1077;&#1090;&#1099;\&#1052;&#1041;&#1058;%20%20&#1052;&#1054;%20%202021-2026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ИТОГО!$A$3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rgbClr val="EF9715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3E5B-4F39-ADD2-581FC91B758C}"/>
              </c:ext>
            </c:extLst>
          </c:dPt>
          <c:dLbls>
            <c:dLbl>
              <c:idx val="0"/>
              <c:layout>
                <c:manualLayout>
                  <c:x val="1.4537901912890238E-2"/>
                  <c:y val="-1.81261330107466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5B-4F39-ADD2-581FC91B758C}"/>
                </c:ext>
              </c:extLst>
            </c:dLbl>
            <c:dLbl>
              <c:idx val="1"/>
              <c:layout>
                <c:manualLayout>
                  <c:x val="1.7445482295468318E-2"/>
                  <c:y val="-2.0715580583710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5B-4F39-ADD2-581FC91B758C}"/>
                </c:ext>
              </c:extLst>
            </c:dLbl>
            <c:dLbl>
              <c:idx val="2"/>
              <c:layout>
                <c:manualLayout>
                  <c:x val="1.4537901912890212E-2"/>
                  <c:y val="-1.29472378648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5B-4F39-ADD2-581FC91B758C}"/>
                </c:ext>
              </c:extLst>
            </c:dLbl>
            <c:dLbl>
              <c:idx val="3"/>
              <c:layout>
                <c:manualLayout>
                  <c:x val="1.5991692104179292E-2"/>
                  <c:y val="-2.33050281566742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5B-4F39-ADD2-581FC91B758C}"/>
                </c:ext>
              </c:extLst>
            </c:dLbl>
            <c:dLbl>
              <c:idx val="4"/>
              <c:layout>
                <c:manualLayout>
                  <c:x val="1.7445482295468318E-2"/>
                  <c:y val="-2.0715580583710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5B-4F39-ADD2-581FC91B758C}"/>
                </c:ext>
              </c:extLst>
            </c:dLbl>
            <c:dLbl>
              <c:idx val="5"/>
              <c:layout>
                <c:manualLayout>
                  <c:x val="2.6168223443202479E-2"/>
                  <c:y val="-2.2043335118760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E5B-4F39-ADD2-581FC91B7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ИТОГО!$C$3:$H$3</c:f>
              <c:numCache>
                <c:formatCode>#,##0.0</c:formatCode>
                <c:ptCount val="6"/>
                <c:pt idx="0">
                  <c:v>843.98189000000002</c:v>
                </c:pt>
                <c:pt idx="1">
                  <c:v>775.18757000000005</c:v>
                </c:pt>
                <c:pt idx="2">
                  <c:v>850.25003000000004</c:v>
                </c:pt>
                <c:pt idx="3">
                  <c:v>892.19541000000004</c:v>
                </c:pt>
                <c:pt idx="4">
                  <c:v>933.59185000000002</c:v>
                </c:pt>
                <c:pt idx="5">
                  <c:v>985.86968999999999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B-4F39-ADD2-581FC91B7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088384"/>
        <c:axId val="1"/>
        <c:axId val="0"/>
      </c:bar3DChart>
      <c:catAx>
        <c:axId val="17708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At val="0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088384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ИТОГО!$A$5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rgbClr val="EF9715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DCCB-4315-989D-1AA12A624D64}"/>
              </c:ext>
            </c:extLst>
          </c:dPt>
          <c:dLbls>
            <c:dLbl>
              <c:idx val="0"/>
              <c:layout>
                <c:manualLayout>
                  <c:x val="1.4958863126402393E-2"/>
                  <c:y val="-2.9221289246628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CCB-4315-989D-1AA12A624D64}"/>
                </c:ext>
              </c:extLst>
            </c:dLbl>
            <c:dLbl>
              <c:idx val="1"/>
              <c:layout>
                <c:manualLayout>
                  <c:x val="1.7950635751682872E-2"/>
                  <c:y val="-1.3282404203012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CB-4315-989D-1AA12A624D64}"/>
                </c:ext>
              </c:extLst>
            </c:dLbl>
            <c:dLbl>
              <c:idx val="2"/>
              <c:layout>
                <c:manualLayout>
                  <c:x val="1.1967090501121914E-2"/>
                  <c:y val="-2.3908327565423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CCB-4315-989D-1AA12A624D64}"/>
                </c:ext>
              </c:extLst>
            </c:dLbl>
            <c:dLbl>
              <c:idx val="3"/>
              <c:layout>
                <c:manualLayout>
                  <c:x val="1.7950635751682761E-2"/>
                  <c:y val="-1.5938885043615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CCB-4315-989D-1AA12A624D64}"/>
                </c:ext>
              </c:extLst>
            </c:dLbl>
            <c:dLbl>
              <c:idx val="4"/>
              <c:layout>
                <c:manualLayout>
                  <c:x val="2.2438294689603479E-2"/>
                  <c:y val="-1.32824042030128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CB-4315-989D-1AA12A624D64}"/>
                </c:ext>
              </c:extLst>
            </c:dLbl>
            <c:dLbl>
              <c:idx val="5"/>
              <c:layout>
                <c:manualLayout>
                  <c:x val="1.6454749439042633E-2"/>
                  <c:y val="-1.4749952988655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CCB-4315-989D-1AA12A624D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ИТОГО!$C$5:$H$5</c:f>
              <c:numCache>
                <c:formatCode>#,##0.0</c:formatCode>
                <c:ptCount val="6"/>
                <c:pt idx="0">
                  <c:v>748.07825740116994</c:v>
                </c:pt>
                <c:pt idx="1">
                  <c:v>681.12430366400145</c:v>
                </c:pt>
                <c:pt idx="2">
                  <c:v>754.90546923555007</c:v>
                </c:pt>
                <c:pt idx="3">
                  <c:v>798.67103213678274</c:v>
                </c:pt>
                <c:pt idx="4">
                  <c:v>841.68035521096283</c:v>
                </c:pt>
                <c:pt idx="5">
                  <c:v>895.10594697657518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CB-4315-989D-1AA12A624D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7085432"/>
        <c:axId val="1"/>
        <c:axId val="0"/>
      </c:bar3DChart>
      <c:catAx>
        <c:axId val="177085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At val="0"/>
        <c:auto val="1"/>
        <c:lblAlgn val="ctr"/>
        <c:lblOffset val="100"/>
        <c:noMultiLvlLbl val="0"/>
      </c:catAx>
      <c:valAx>
        <c:axId val="1"/>
        <c:scaling>
          <c:orientation val="minMax"/>
          <c:max val="100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7085432"/>
        <c:crosses val="autoZero"/>
        <c:crossBetween val="between"/>
        <c:majorUnit val="20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ИТОГО!$A$6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9583333333333325E-2"/>
                  <c:y val="8.23329394966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57-4844-9B15-0FCAF4FFA63F}"/>
                </c:ext>
              </c:extLst>
            </c:dLbl>
            <c:dLbl>
              <c:idx val="1"/>
              <c:layout>
                <c:manualLayout>
                  <c:x val="-3.7499999999999999E-2"/>
                  <c:y val="9.2624556933713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57-4844-9B15-0FCAF4FFA63F}"/>
                </c:ext>
              </c:extLst>
            </c:dLbl>
            <c:dLbl>
              <c:idx val="2"/>
              <c:layout>
                <c:manualLayout>
                  <c:x val="-2.7083333333333334E-2"/>
                  <c:y val="-6.6895513341015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57-4844-9B15-0FCAF4FFA63F}"/>
                </c:ext>
              </c:extLst>
            </c:dLbl>
            <c:dLbl>
              <c:idx val="3"/>
              <c:layout>
                <c:manualLayout>
                  <c:x val="-3.1250000000000076E-2"/>
                  <c:y val="-7.7187130778094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57-4844-9B15-0FCAF4FFA63F}"/>
                </c:ext>
              </c:extLst>
            </c:dLbl>
            <c:dLbl>
              <c:idx val="4"/>
              <c:layout>
                <c:manualLayout>
                  <c:x val="-2.6041666666666668E-2"/>
                  <c:y val="-6.1749704622475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57-4844-9B15-0FCAF4FFA63F}"/>
                </c:ext>
              </c:extLst>
            </c:dLbl>
            <c:dLbl>
              <c:idx val="5"/>
              <c:layout>
                <c:manualLayout>
                  <c:x val="-2.9166666666666667E-2"/>
                  <c:y val="-8.2332939496634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57-4844-9B15-0FCAF4FFA6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ИТОГО!$C$6:$H$6</c:f>
              <c:numCache>
                <c:formatCode>#,##0.0</c:formatCode>
                <c:ptCount val="6"/>
                <c:pt idx="0">
                  <c:v>1120.9000000000001</c:v>
                </c:pt>
                <c:pt idx="1">
                  <c:v>1132.2</c:v>
                </c:pt>
                <c:pt idx="2">
                  <c:v>1122.2</c:v>
                </c:pt>
                <c:pt idx="3">
                  <c:v>1113.2</c:v>
                </c:pt>
                <c:pt idx="4">
                  <c:v>1105.3</c:v>
                </c:pt>
                <c:pt idx="5">
                  <c:v>1097.5999999999999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57-4844-9B15-0FCAF4FFA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082808"/>
        <c:axId val="1"/>
      </c:lineChart>
      <c:catAx>
        <c:axId val="17708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1090"/>
        </c:scaling>
        <c:delete val="0"/>
        <c:axPos val="l"/>
        <c:numFmt formatCode="#,##0.0" sourceLinked="1"/>
        <c:majorTickMark val="out"/>
        <c:minorTickMark val="none"/>
        <c:tickLblPos val="none"/>
        <c:spPr>
          <a:ln/>
        </c:spPr>
        <c:crossAx val="177082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ИТОГО!$A$7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1666666666666678E-2"/>
                  <c:y val="5.2833856933958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11-45FE-BEEC-E547ADC93A0B}"/>
                </c:ext>
              </c:extLst>
            </c:dLbl>
            <c:dLbl>
              <c:idx val="1"/>
              <c:layout>
                <c:manualLayout>
                  <c:x val="-4.0625000000000001E-2"/>
                  <c:y val="0.118876178101406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11-45FE-BEEC-E547ADC93A0B}"/>
                </c:ext>
              </c:extLst>
            </c:dLbl>
            <c:dLbl>
              <c:idx val="2"/>
              <c:layout>
                <c:manualLayout>
                  <c:x val="-1.6666666666666743E-2"/>
                  <c:y val="-7.4847963989774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11-45FE-BEEC-E547ADC93A0B}"/>
                </c:ext>
              </c:extLst>
            </c:dLbl>
            <c:dLbl>
              <c:idx val="3"/>
              <c:layout>
                <c:manualLayout>
                  <c:x val="-2.2916666666666741E-2"/>
                  <c:y val="-8.8056428223263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11-45FE-BEEC-E547ADC93A0B}"/>
                </c:ext>
              </c:extLst>
            </c:dLbl>
            <c:dLbl>
              <c:idx val="4"/>
              <c:layout>
                <c:manualLayout>
                  <c:x val="-2.9166666666666667E-2"/>
                  <c:y val="-7.0445142578611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11-45FE-BEEC-E547ADC93A0B}"/>
                </c:ext>
              </c:extLst>
            </c:dLbl>
            <c:dLbl>
              <c:idx val="5"/>
              <c:layout>
                <c:manualLayout>
                  <c:x val="-2.9166666666666667E-2"/>
                  <c:y val="-7.04451425786111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11-45FE-BEEC-E547ADC93A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ИТОГО!$C$7:$H$7</c:f>
              <c:numCache>
                <c:formatCode>#,##0.0</c:formatCode>
                <c:ptCount val="6"/>
                <c:pt idx="0">
                  <c:v>109.1</c:v>
                </c:pt>
                <c:pt idx="1">
                  <c:v>113</c:v>
                </c:pt>
                <c:pt idx="2">
                  <c:v>107</c:v>
                </c:pt>
                <c:pt idx="3">
                  <c:v>105.8</c:v>
                </c:pt>
                <c:pt idx="4">
                  <c:v>104</c:v>
                </c:pt>
                <c:pt idx="5">
                  <c:v>104.4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1-45FE-BEEC-E547ADC93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21008"/>
        <c:axId val="1"/>
      </c:lineChart>
      <c:catAx>
        <c:axId val="17802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At val="103"/>
        <c:auto val="1"/>
        <c:lblAlgn val="ctr"/>
        <c:lblOffset val="100"/>
        <c:noMultiLvlLbl val="0"/>
      </c:catAx>
      <c:valAx>
        <c:axId val="1"/>
        <c:scaling>
          <c:orientation val="minMax"/>
          <c:min val="103"/>
        </c:scaling>
        <c:delete val="0"/>
        <c:axPos val="l"/>
        <c:numFmt formatCode="#,##0.0" sourceLinked="1"/>
        <c:majorTickMark val="out"/>
        <c:minorTickMark val="none"/>
        <c:tickLblPos val="none"/>
        <c:crossAx val="178021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ИТОГО!$A$8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3541666666666677E-2"/>
                  <c:y val="-6.6368182079429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94-4992-B4D0-22AE58145632}"/>
                </c:ext>
              </c:extLst>
            </c:dLbl>
            <c:dLbl>
              <c:idx val="1"/>
              <c:layout>
                <c:manualLayout>
                  <c:x val="-1.6666666666666666E-2"/>
                  <c:y val="-9.24574209245742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94-4992-B4D0-22AE58145632}"/>
                </c:ext>
              </c:extLst>
            </c:dLbl>
            <c:dLbl>
              <c:idx val="2"/>
              <c:layout>
                <c:manualLayout>
                  <c:x val="-2.2916666666666665E-2"/>
                  <c:y val="-7.7858880778588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94-4992-B4D0-22AE58145632}"/>
                </c:ext>
              </c:extLst>
            </c:dLbl>
            <c:dLbl>
              <c:idx val="3"/>
              <c:layout>
                <c:manualLayout>
                  <c:x val="-2.6041666666666744E-2"/>
                  <c:y val="-7.299270072992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94-4992-B4D0-22AE58145632}"/>
                </c:ext>
              </c:extLst>
            </c:dLbl>
            <c:dLbl>
              <c:idx val="4"/>
              <c:layout>
                <c:manualLayout>
                  <c:x val="-2.5000000000000001E-2"/>
                  <c:y val="-0.1070559610705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94-4992-B4D0-22AE58145632}"/>
                </c:ext>
              </c:extLst>
            </c:dLbl>
            <c:dLbl>
              <c:idx val="5"/>
              <c:layout>
                <c:manualLayout>
                  <c:x val="-2.8125000000000001E-2"/>
                  <c:y val="-0.102189781021897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94-4992-B4D0-22AE581456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ИТОГО!$C$8:$H$8</c:f>
              <c:numCache>
                <c:formatCode>#,##0.0</c:formatCode>
                <c:ptCount val="6"/>
                <c:pt idx="0">
                  <c:v>1235</c:v>
                </c:pt>
                <c:pt idx="1">
                  <c:v>755</c:v>
                </c:pt>
                <c:pt idx="2">
                  <c:v>762</c:v>
                </c:pt>
                <c:pt idx="3">
                  <c:v>780</c:v>
                </c:pt>
                <c:pt idx="4">
                  <c:v>795</c:v>
                </c:pt>
                <c:pt idx="5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94-4992-B4D0-22AE58145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22648"/>
        <c:axId val="1"/>
      </c:lineChart>
      <c:catAx>
        <c:axId val="178022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At val="700"/>
        <c:auto val="1"/>
        <c:lblAlgn val="ctr"/>
        <c:lblOffset val="100"/>
        <c:noMultiLvlLbl val="0"/>
      </c:catAx>
      <c:valAx>
        <c:axId val="1"/>
        <c:scaling>
          <c:orientation val="minMax"/>
          <c:min val="700"/>
        </c:scaling>
        <c:delete val="0"/>
        <c:axPos val="l"/>
        <c:numFmt formatCode="#,##0.0" sourceLinked="1"/>
        <c:majorTickMark val="out"/>
        <c:minorTickMark val="none"/>
        <c:tickLblPos val="none"/>
        <c:crossAx val="1780226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ИТОГО!$A$9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4925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541666666666668E-2"/>
                  <c:y val="-7.299270072992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81-41FD-8BD8-AD85BA707B3F}"/>
                </c:ext>
              </c:extLst>
            </c:dLbl>
            <c:dLbl>
              <c:idx val="1"/>
              <c:layout>
                <c:manualLayout>
                  <c:x val="-3.7499999999999999E-2"/>
                  <c:y val="-8.2725060827250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81-41FD-8BD8-AD85BA707B3F}"/>
                </c:ext>
              </c:extLst>
            </c:dLbl>
            <c:dLbl>
              <c:idx val="2"/>
              <c:layout>
                <c:manualLayout>
                  <c:x val="-3.5416666666666742E-2"/>
                  <c:y val="-9.7323600973236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81-41FD-8BD8-AD85BA707B3F}"/>
                </c:ext>
              </c:extLst>
            </c:dLbl>
            <c:dLbl>
              <c:idx val="3"/>
              <c:layout>
                <c:manualLayout>
                  <c:x val="-3.1250000000000076E-2"/>
                  <c:y val="-0.107055961070559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81-41FD-8BD8-AD85BA707B3F}"/>
                </c:ext>
              </c:extLst>
            </c:dLbl>
            <c:dLbl>
              <c:idx val="4"/>
              <c:layout>
                <c:manualLayout>
                  <c:x val="-3.7499999999999999E-2"/>
                  <c:y val="-0.10705596107055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81-41FD-8BD8-AD85BA707B3F}"/>
                </c:ext>
              </c:extLst>
            </c:dLbl>
            <c:dLbl>
              <c:idx val="5"/>
              <c:layout>
                <c:manualLayout>
                  <c:x val="-2.9166666666666667E-2"/>
                  <c:y val="4.86618004866180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84899934383202E-2"/>
                      <c:h val="0.177202138053911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2B81-41FD-8BD8-AD85BA707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ИТОГО!$C$2:$H$2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ИТОГО!$C$9:$H$9</c:f>
              <c:numCache>
                <c:formatCode>#,##0.0</c:formatCode>
                <c:ptCount val="6"/>
                <c:pt idx="0">
                  <c:v>179.4</c:v>
                </c:pt>
                <c:pt idx="1">
                  <c:v>166.2</c:v>
                </c:pt>
                <c:pt idx="2">
                  <c:v>191.1095</c:v>
                </c:pt>
                <c:pt idx="3">
                  <c:v>206.75460000000001</c:v>
                </c:pt>
                <c:pt idx="4">
                  <c:v>221.3066</c:v>
                </c:pt>
                <c:pt idx="5">
                  <c:v>237.87360000000001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81-41FD-8BD8-AD85BA707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106200"/>
        <c:axId val="1"/>
      </c:lineChart>
      <c:catAx>
        <c:axId val="178106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40"/>
          <c:min val="160"/>
        </c:scaling>
        <c:delete val="0"/>
        <c:axPos val="l"/>
        <c:numFmt formatCode="#,##0.0" sourceLinked="1"/>
        <c:majorTickMark val="out"/>
        <c:minorTickMark val="none"/>
        <c:tickLblPos val="none"/>
        <c:crossAx val="178106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4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стр-ры'!$L$5</c:f>
              <c:strCache>
                <c:ptCount val="1"/>
                <c:pt idx="0">
                  <c:v>прочие налоговые и неналоговые 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'данные для стр-ры'!$M$5:$Q$5</c:f>
              <c:numCache>
                <c:formatCode>General</c:formatCode>
                <c:ptCount val="5"/>
                <c:pt idx="0">
                  <c:v>23.1</c:v>
                </c:pt>
                <c:pt idx="1">
                  <c:v>19.199999999999996</c:v>
                </c:pt>
                <c:pt idx="2">
                  <c:v>20.000000000000007</c:v>
                </c:pt>
                <c:pt idx="3">
                  <c:v>17.699999999999996</c:v>
                </c:pt>
                <c:pt idx="4">
                  <c:v>18.200000000000003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стр-ры'!$L$6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'данные для стр-ры'!$M$6:$Q$6</c:f>
              <c:numCache>
                <c:formatCode>General</c:formatCode>
                <c:ptCount val="5"/>
                <c:pt idx="0">
                  <c:v>6.5</c:v>
                </c:pt>
                <c:pt idx="1">
                  <c:v>5.9</c:v>
                </c:pt>
                <c:pt idx="2" formatCode="0.0">
                  <c:v>6.8</c:v>
                </c:pt>
                <c:pt idx="3">
                  <c:v>7</c:v>
                </c:pt>
                <c:pt idx="4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стр-ры'!$L$7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'данные для стр-ры'!$M$7:$Q$7</c:f>
            </c:numRef>
          </c:val>
          <c:extLst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стр-ры'!$L$8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1899E81-D69A-43F7-9CB2-9E0210B44761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'данные для стр-ры'!$M$8:$Q$8</c:f>
              <c:numCache>
                <c:formatCode>General</c:formatCode>
                <c:ptCount val="5"/>
                <c:pt idx="0">
                  <c:v>15.9</c:v>
                </c:pt>
                <c:pt idx="1">
                  <c:v>16.5</c:v>
                </c:pt>
                <c:pt idx="2" formatCode="0.0">
                  <c:v>16.8</c:v>
                </c:pt>
                <c:pt idx="3">
                  <c:v>21.1</c:v>
                </c:pt>
                <c:pt idx="4">
                  <c:v>21.9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стр-ры'!$L$9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2000" b="0" dirty="0"/>
                      <a:t>26,8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25E1354F-D628-49B5-99B0-826896393795}" type="VALUE">
                      <a:rPr lang="en-US" sz="2000" b="0" baseline="0"/>
                      <a:pPr/>
                      <a:t>[ЗНАЧЕНИЕ]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2000" b="0" dirty="0"/>
                      <a:t>36,3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layout>
                <c:manualLayout>
                  <c:x val="3.242322227769738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36,0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2000" b="0" dirty="0"/>
                      <a:t>34,0</a:t>
                    </a:r>
                    <a:endParaRPr lang="en-US" sz="18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'данные для стр-ры'!$M$4:$Q$4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'данные для стр-ры'!$M$9:$Q$9</c:f>
              <c:numCache>
                <c:formatCode>0.0</c:formatCode>
                <c:ptCount val="5"/>
                <c:pt idx="0" formatCode="General">
                  <c:v>26.7</c:v>
                </c:pt>
                <c:pt idx="1">
                  <c:v>38</c:v>
                </c:pt>
                <c:pt idx="2" formatCode="General">
                  <c:v>36.299999999999997</c:v>
                </c:pt>
                <c:pt idx="3" formatCode="General">
                  <c:v>36</c:v>
                </c:pt>
                <c:pt idx="4" formatCode="General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2704512"/>
        <c:axId val="112431872"/>
        <c:axId val="0"/>
      </c:bar3DChart>
      <c:catAx>
        <c:axId val="11270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431872"/>
        <c:crosses val="autoZero"/>
        <c:auto val="1"/>
        <c:lblAlgn val="ctr"/>
        <c:lblOffset val="100"/>
        <c:noMultiLvlLbl val="0"/>
      </c:catAx>
      <c:valAx>
        <c:axId val="112431872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1270451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'2022-2024'!$A$8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'2022-2024'!$Q$5:$S$5</c:f>
              <c:numCache>
                <c:formatCode>@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'2022-2024'!$Q$8:$S$8</c:f>
              <c:numCache>
                <c:formatCode>_-* #,##0.0_р_._-;\-* #,##0.0_р_._-;_-* "-"??_р_._-;_-@_-</c:formatCode>
                <c:ptCount val="3"/>
                <c:pt idx="0">
                  <c:v>3.2355757089999999</c:v>
                </c:pt>
                <c:pt idx="1">
                  <c:v>3.0368914</c:v>
                </c:pt>
                <c:pt idx="2">
                  <c:v>4.5930241610000007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4-4E3C-B6B7-E935C68FF073}"/>
            </c:ext>
          </c:extLst>
        </c:ser>
        <c:ser>
          <c:idx val="3"/>
          <c:order val="1"/>
          <c:tx>
            <c:strRef>
              <c:f>'2022-2024'!$A$9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 rotWithShape="1">
              <a:gsLst>
                <a:gs pos="0">
                  <a:schemeClr val="accent4"/>
                </a:gs>
                <a:gs pos="44000">
                  <a:srgbClr val="00B0F0"/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'2022-2024'!$Q$5:$S$5</c:f>
              <c:numCache>
                <c:formatCode>@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'2022-2024'!$Q$9:$S$9</c:f>
              <c:numCache>
                <c:formatCode>_-* #,##0.0_р_._-;\-* #,##0.0_р_._-;_-* "-"??_р_._-;_-@_-</c:formatCode>
                <c:ptCount val="3"/>
                <c:pt idx="0">
                  <c:v>8.0902312196699988</c:v>
                </c:pt>
                <c:pt idx="1">
                  <c:v>8.0084050508600004</c:v>
                </c:pt>
                <c:pt idx="2">
                  <c:v>7.9302204119499997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A4-4E3C-B6B7-E935C68FF073}"/>
            </c:ext>
          </c:extLst>
        </c:ser>
        <c:ser>
          <c:idx val="1"/>
          <c:order val="2"/>
          <c:tx>
            <c:strRef>
              <c:f>'2022-2024'!$A$10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 rotWithShape="1">
              <a:gsLst>
                <a:gs pos="0">
                  <a:srgbClr val="92D050"/>
                </a:gs>
                <a:gs pos="93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'2022-2024'!$Q$5:$S$5</c:f>
              <c:numCache>
                <c:formatCode>@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'2022-2024'!$Q$10:$S$10</c:f>
              <c:numCache>
                <c:formatCode>_-* #,##0.0_р_._-;\-* #,##0.0_р_._-;_-* "-"??_р_._-;_-@_-</c:formatCode>
                <c:ptCount val="3"/>
                <c:pt idx="0">
                  <c:v>12.926147337789999</c:v>
                </c:pt>
                <c:pt idx="1">
                  <c:v>14.670180247160001</c:v>
                </c:pt>
                <c:pt idx="2">
                  <c:v>16.173772826300002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A4-4E3C-B6B7-E935C68FF073}"/>
            </c:ext>
          </c:extLst>
        </c:ser>
        <c:ser>
          <c:idx val="2"/>
          <c:order val="3"/>
          <c:tx>
            <c:strRef>
              <c:f>'2022-2024'!$A$11</c:f>
              <c:strCache>
                <c:ptCount val="1"/>
                <c:pt idx="0">
                  <c:v>Иные  межбюджетные  трансферты </c:v>
                </c:pt>
              </c:strCache>
            </c:strRef>
          </c:tx>
          <c:spPr>
            <a:gradFill rotWithShape="1">
              <a:gsLst>
                <a:gs pos="0">
                  <a:srgbClr val="FFC000"/>
                </a:gs>
                <a:gs pos="99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'2022-2024'!$Q$5:$S$5</c:f>
              <c:numCache>
                <c:formatCode>@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'2022-2024'!$Q$11:$S$11</c:f>
              <c:numCache>
                <c:formatCode>_-* #,##0.0_р_._-;\-* #,##0.0_р_._-;_-* "-"??_р_._-;_-@_-</c:formatCode>
                <c:ptCount val="3"/>
                <c:pt idx="0">
                  <c:v>1.38190329684</c:v>
                </c:pt>
                <c:pt idx="1">
                  <c:v>2.6790013125399996</c:v>
                </c:pt>
                <c:pt idx="2">
                  <c:v>1.8672664699299999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A4-4E3C-B6B7-E935C68FF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5924224"/>
        <c:axId val="255789888"/>
        <c:axId val="0"/>
      </c:bar3DChart>
      <c:catAx>
        <c:axId val="25592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789888"/>
        <c:crosses val="autoZero"/>
        <c:auto val="1"/>
        <c:lblAlgn val="ctr"/>
        <c:lblOffset val="100"/>
        <c:noMultiLvlLbl val="0"/>
      </c:catAx>
      <c:valAx>
        <c:axId val="255789888"/>
        <c:scaling>
          <c:orientation val="minMax"/>
          <c:max val="31"/>
          <c:min val="0"/>
        </c:scaling>
        <c:delete val="0"/>
        <c:axPos val="l"/>
        <c:majorGridlines/>
        <c:numFmt formatCode="_-* #,##0.0_р_._-;\-* #,##0.0_р_._-;_-* &quot;-&quot;??_р_._-;_-@_-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2559242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444E-4"/>
                  <c:y val="2.3956152836953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48E-3"/>
                  <c:y val="-4.888684452974331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14322890.299999999</c:v>
                </c:pt>
                <c:pt idx="1">
                  <c:v>16892069.690000001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019751616720459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</a:t>
                    </a:r>
                    <a:r>
                      <a:rPr lang="en-US" baseline="0" dirty="0"/>
                      <a:t> 203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4.9999917979002627E-2"/>
                  <c:y val="-0.2722875286909748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</a:t>
                    </a:r>
                    <a:r>
                      <a:rPr lang="en-US" baseline="0" dirty="0"/>
                      <a:t> 125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6.7708333333333329E-2"/>
                  <c:y val="-0.25283075941265548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  <a:r>
                      <a:rPr lang="en-US" baseline="0" dirty="0"/>
                      <a:t> 224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14203</c:v>
                </c:pt>
                <c:pt idx="1">
                  <c:v>12125</c:v>
                </c:pt>
                <c:pt idx="2">
                  <c:v>10224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649302170562013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876342295727229E-3"/>
                  <c:y val="2.072074324042827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04-407E-8D21-12CFBADF3E1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04-407E-8D21-12CFBADF3E1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950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13 253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12 125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10 224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13253</c:v>
                </c:pt>
                <c:pt idx="1">
                  <c:v>12125</c:v>
                </c:pt>
                <c:pt idx="2">
                  <c:v>10224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839680"/>
        <c:axId val="4877920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8992849774325049E-2"/>
                  <c:y val="8.5764279465066675E-3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17,8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2.9772855903041885E-2"/>
                  <c:y val="-5.53630796150481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14,8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2.7381715008617238E-3"/>
                  <c:y val="3.0106403366245885E-2"/>
                </c:manualLayout>
              </c:layout>
              <c:tx>
                <c:rich>
                  <a:bodyPr anchorCtr="0"/>
                  <a:lstStyle/>
                  <a:p>
                    <a:pPr algn="ctr" rtl="0">
                      <a:defRPr lang="en-US" sz="1600" b="1" i="0" u="none" strike="noStrike" kern="1200" baseline="0" dirty="0" smtClean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defRPr>
                    </a:pPr>
                    <a:r>
                      <a:rPr lang="en-US" sz="16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Arial"/>
                        <a:cs typeface="Arial"/>
                      </a:rPr>
                      <a:t>12,6</a:t>
                    </a:r>
                  </a:p>
                </c:rich>
              </c:tx>
              <c:numFmt formatCode="0.0" sourceLinked="0"/>
              <c:spPr>
                <a:noFill/>
                <a:ln w="25400">
                  <a:noFill/>
                </a:ln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45658</c:v>
                </c:pt>
                <c:pt idx="1">
                  <c:v>46023</c:v>
                </c:pt>
                <c:pt idx="2">
                  <c:v>46388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17.8</c:v>
                </c:pt>
                <c:pt idx="1">
                  <c:v>14.8</c:v>
                </c:pt>
                <c:pt idx="2">
                  <c:v>12.6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40192"/>
        <c:axId val="48779776"/>
      </c:lineChart>
      <c:catAx>
        <c:axId val="16883968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48779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877920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8839680"/>
        <c:crosses val="autoZero"/>
        <c:crossBetween val="between"/>
      </c:valAx>
      <c:valAx>
        <c:axId val="48779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8840192"/>
        <c:crosses val="max"/>
        <c:crossBetween val="between"/>
      </c:valAx>
      <c:catAx>
        <c:axId val="1688401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4877977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Сохранение населения, здоровье и благополучие людей</a:t>
          </a: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Возможности для самореализации и развития талантов</a:t>
          </a: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Комфортная и безопасная среда для жизни</a:t>
          </a: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Достойный, эффективный труд и успешное предпринимательство</a:t>
          </a: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58D55F0C-9234-450C-92F9-C4128581850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Цифровая трансформация</a:t>
          </a:r>
        </a:p>
      </dgm:t>
    </dgm:pt>
    <dgm:pt modelId="{936A4C73-E9C7-43A7-A6A1-A9592B88F88A}" type="parTrans" cxnId="{9062FC4E-1A95-4C1E-8D15-AACC0CE4EB9C}">
      <dgm:prSet/>
      <dgm:spPr/>
      <dgm:t>
        <a:bodyPr/>
        <a:lstStyle/>
        <a:p>
          <a:endParaRPr lang="ru-RU"/>
        </a:p>
      </dgm:t>
    </dgm:pt>
    <dgm:pt modelId="{767A8EA3-91DD-483B-9A03-02471481D996}" type="sibTrans" cxnId="{9062FC4E-1A95-4C1E-8D15-AACC0CE4EB9C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5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</dgm:pt>
    <dgm:pt modelId="{71BF57A5-3ED7-481B-9D80-8D38BB1727BB}" type="pres">
      <dgm:prSet presAssocID="{440B95C6-2FF8-43F8-957E-8C9B44A3DCB8}" presName="extraNode" presStyleLbl="node1" presStyleIdx="0" presStyleCnt="5"/>
      <dgm:spPr/>
    </dgm:pt>
    <dgm:pt modelId="{4BD0D328-2345-4211-BE41-58A81E6F3350}" type="pres">
      <dgm:prSet presAssocID="{440B95C6-2FF8-43F8-957E-8C9B44A3DCB8}" presName="dstNode" presStyleLbl="node1" presStyleIdx="0" presStyleCnt="5"/>
      <dgm:spPr/>
    </dgm:pt>
    <dgm:pt modelId="{84A14E12-9897-4770-8ED0-303EFC1F0BFE}" type="pres">
      <dgm:prSet presAssocID="{295660D5-50C0-457B-9F69-2908F6A3A681}" presName="text_1" presStyleLbl="node1" presStyleIdx="0" presStyleCnt="5">
        <dgm:presLayoutVars>
          <dgm:bulletEnabled val="1"/>
        </dgm:presLayoutVars>
      </dgm:prSet>
      <dgm:spPr/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5">
        <dgm:presLayoutVars>
          <dgm:bulletEnabled val="1"/>
        </dgm:presLayoutVars>
      </dgm:prSet>
      <dgm:spPr/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5">
        <dgm:presLayoutVars>
          <dgm:bulletEnabled val="1"/>
        </dgm:presLayoutVars>
      </dgm:prSet>
      <dgm:spPr/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5">
        <dgm:presLayoutVars>
          <dgm:bulletEnabled val="1"/>
        </dgm:presLayoutVars>
      </dgm:prSet>
      <dgm:spPr/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5"/>
      <dgm:spPr>
        <a:ln w="38100">
          <a:solidFill>
            <a:schemeClr val="accent3">
              <a:lumMod val="50000"/>
            </a:schemeClr>
          </a:solidFill>
        </a:ln>
      </dgm:spPr>
    </dgm:pt>
    <dgm:pt modelId="{51D6136B-8464-423A-8C19-C30D644CFED5}" type="pres">
      <dgm:prSet presAssocID="{58D55F0C-9234-450C-92F9-C41285818506}" presName="text_5" presStyleLbl="node1" presStyleIdx="4" presStyleCnt="5">
        <dgm:presLayoutVars>
          <dgm:bulletEnabled val="1"/>
        </dgm:presLayoutVars>
      </dgm:prSet>
      <dgm:spPr/>
    </dgm:pt>
    <dgm:pt modelId="{7C18101A-25B3-481E-BBB5-8F2C57D4139A}" type="pres">
      <dgm:prSet presAssocID="{58D55F0C-9234-450C-92F9-C41285818506}" presName="accent_5" presStyleCnt="0"/>
      <dgm:spPr/>
    </dgm:pt>
    <dgm:pt modelId="{9F8576AA-85EB-4183-8062-8561C661DDD7}" type="pres">
      <dgm:prSet presAssocID="{58D55F0C-9234-450C-92F9-C41285818506}" presName="accentRepeatNode" presStyleLbl="solidFgAcc1" presStyleIdx="4" presStyleCnt="5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9062FC4E-1A95-4C1E-8D15-AACC0CE4EB9C}" srcId="{440B95C6-2FF8-43F8-957E-8C9B44A3DCB8}" destId="{58D55F0C-9234-450C-92F9-C41285818506}" srcOrd="4" destOrd="0" parTransId="{936A4C73-E9C7-43A7-A6A1-A9592B88F88A}" sibTransId="{767A8EA3-91DD-483B-9A03-02471481D996}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E861FFFE-3AF8-4D83-9BC5-8861C2867C6F}" type="presOf" srcId="{58D55F0C-9234-450C-92F9-C41285818506}" destId="{51D6136B-8464-423A-8C19-C30D644CFED5}" srcOrd="0" destOrd="0" presId="urn:microsoft.com/office/officeart/2008/layout/VerticalCurvedList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  <dgm:cxn modelId="{B3EE2690-B45F-4E9E-9B78-CD7FFE191649}" type="presParOf" srcId="{5625FF7C-8235-4A2F-865B-06B566A7DD54}" destId="{51D6136B-8464-423A-8C19-C30D644CFED5}" srcOrd="9" destOrd="0" presId="urn:microsoft.com/office/officeart/2008/layout/VerticalCurvedList"/>
    <dgm:cxn modelId="{F3E8EAE1-F51E-4FA0-B209-34969202C2B1}" type="presParOf" srcId="{5625FF7C-8235-4A2F-865B-06B566A7DD54}" destId="{7C18101A-25B3-481E-BBB5-8F2C57D4139A}" srcOrd="10" destOrd="0" presId="urn:microsoft.com/office/officeart/2008/layout/VerticalCurvedList"/>
    <dgm:cxn modelId="{6E7D715F-83BE-430A-8A99-491DBFD78ABD}" type="presParOf" srcId="{7C18101A-25B3-481E-BBB5-8F2C57D4139A}" destId="{9F8576AA-85EB-4183-8062-8561C661DDD7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41 520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 custLinFactNeighborX="7786" custLinFactNeighborY="593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81909" custScaleY="168793" custLinFactNeighborX="-57383" custLinFactNeighborY="-3287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69448" custLinFactY="-165443" custLinFactNeighborX="700000" custLinFactNeighborY="-20000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 custLinFactNeighborX="14740" custLinFactNeighborY="3597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82518" custLinFactNeighborX="-72214" custLinFactNeighborY="-24354">
        <dgm:presLayoutVars>
          <dgm:chMax val="0"/>
          <dgm:chPref val="0"/>
          <dgm:bulletEnabled val="1"/>
        </dgm:presLayoutVars>
      </dgm:prSet>
      <dgm:spPr/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64E3393-3D6C-4A36-86C6-95FDC3540D67}" type="presOf" srcId="{4E7F4808-C894-40ED-B5BE-06D9FCD46DB9}" destId="{59E6176D-A2F1-45D4-A790-2A9C57E110E9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59939AD0-5BA7-444D-8ACC-E484B3227772}" type="presOf" srcId="{78B007E3-3A39-4585-A51E-EF3B5C893869}" destId="{EF1764DB-FE8F-4E89-9B6E-91A2DC3A6EB5}" srcOrd="0" destOrd="0" presId="urn:microsoft.com/office/officeart/2009/3/layout/StepUpProcess"/>
    <dgm:cxn modelId="{3FAF04F4-2ED1-4031-BF4E-47F93778999A}" type="presOf" srcId="{F16646FC-6848-418B-B1E3-96138E0FEEA5}" destId="{2AF64C49-9E45-4F3C-9BA6-D0A64ABAC6D7}" srcOrd="0" destOrd="0" presId="urn:microsoft.com/office/officeart/2009/3/layout/StepUpProcess"/>
    <dgm:cxn modelId="{ADA17F8E-5042-4CB3-9FB5-CDAD52D19266}" type="presParOf" srcId="{59E6176D-A2F1-45D4-A790-2A9C57E110E9}" destId="{71408DB2-FBD4-485C-BC8E-EB65B28797BE}" srcOrd="0" destOrd="0" presId="urn:microsoft.com/office/officeart/2009/3/layout/StepUpProcess"/>
    <dgm:cxn modelId="{3BAE4846-CE33-4CE2-9ED4-B8375B9F8BF9}" type="presParOf" srcId="{71408DB2-FBD4-485C-BC8E-EB65B28797BE}" destId="{71E6C355-13EB-4EBD-AC8F-05A4053FCF9E}" srcOrd="0" destOrd="0" presId="urn:microsoft.com/office/officeart/2009/3/layout/StepUpProcess"/>
    <dgm:cxn modelId="{9C233033-0D81-448B-A1D5-A6B9EA227859}" type="presParOf" srcId="{71408DB2-FBD4-485C-BC8E-EB65B28797BE}" destId="{EF1764DB-FE8F-4E89-9B6E-91A2DC3A6EB5}" srcOrd="1" destOrd="0" presId="urn:microsoft.com/office/officeart/2009/3/layout/StepUpProcess"/>
    <dgm:cxn modelId="{27AA078D-E03B-4E69-85DC-A43B03D8FC08}" type="presParOf" srcId="{71408DB2-FBD4-485C-BC8E-EB65B28797BE}" destId="{12B5FF4F-4946-49D1-9FAB-BEB33C3E8D94}" srcOrd="2" destOrd="0" presId="urn:microsoft.com/office/officeart/2009/3/layout/StepUpProcess"/>
    <dgm:cxn modelId="{B90D948C-99E3-419F-BAF1-9C47F419159A}" type="presParOf" srcId="{59E6176D-A2F1-45D4-A790-2A9C57E110E9}" destId="{E5A5AE98-0177-47ED-8AF6-C64D0ADAE841}" srcOrd="1" destOrd="0" presId="urn:microsoft.com/office/officeart/2009/3/layout/StepUpProcess"/>
    <dgm:cxn modelId="{7F5E6BF8-85EA-48A0-A03B-F779B72FCA83}" type="presParOf" srcId="{E5A5AE98-0177-47ED-8AF6-C64D0ADAE841}" destId="{26A766B6-D3A0-44F0-92C1-F3B751BB4BAD}" srcOrd="0" destOrd="0" presId="urn:microsoft.com/office/officeart/2009/3/layout/StepUpProcess"/>
    <dgm:cxn modelId="{6EF904C8-5D87-4201-9A75-E4401DF001E7}" type="presParOf" srcId="{59E6176D-A2F1-45D4-A790-2A9C57E110E9}" destId="{56C143B6-1C15-4DE4-9866-D697EF85A06B}" srcOrd="2" destOrd="0" presId="urn:microsoft.com/office/officeart/2009/3/layout/StepUpProcess"/>
    <dgm:cxn modelId="{EBB40619-B8BA-4B82-BA2D-75ED40635C9F}" type="presParOf" srcId="{56C143B6-1C15-4DE4-9866-D697EF85A06B}" destId="{39FB82EE-FE53-4555-9BD1-160163DEE653}" srcOrd="0" destOrd="0" presId="urn:microsoft.com/office/officeart/2009/3/layout/StepUpProcess"/>
    <dgm:cxn modelId="{73FE4BCB-5E21-4B9C-8646-4D2F12BC5A03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39 029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000" b="1" dirty="0">
              <a:solidFill>
                <a:srgbClr val="534F4F"/>
              </a:solidFill>
            </a:rPr>
            <a:t>42 150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456574" custLinFactNeighborX="-64365" custLinFactNeighborY="-34574">
        <dgm:presLayoutVars>
          <dgm:chMax val="0"/>
          <dgm:chPref val="0"/>
          <dgm:bulletEnabled val="1"/>
        </dgm:presLayoutVars>
      </dgm:prSet>
      <dgm:spPr/>
    </dgm:pt>
  </dgm:ptLst>
  <dgm:cxnLst>
    <dgm:cxn modelId="{CB7AB431-5B0F-4575-BF6B-2B9B5C314BA3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722ECEC0-264C-4FCF-9BD0-27DCF58FB69E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8B3521CB-4CE8-463D-893B-800AD2842CA7}" type="presOf" srcId="{4E7F4808-C894-40ED-B5BE-06D9FCD46DB9}" destId="{59E6176D-A2F1-45D4-A790-2A9C57E110E9}" srcOrd="0" destOrd="0" presId="urn:microsoft.com/office/officeart/2009/3/layout/StepUpProcess"/>
    <dgm:cxn modelId="{25ECA1EC-609C-481F-B39C-E530AB030921}" type="presParOf" srcId="{59E6176D-A2F1-45D4-A790-2A9C57E110E9}" destId="{71408DB2-FBD4-485C-BC8E-EB65B28797BE}" srcOrd="0" destOrd="0" presId="urn:microsoft.com/office/officeart/2009/3/layout/StepUpProcess"/>
    <dgm:cxn modelId="{95F68942-BC6F-48B4-ABB6-B34E088CEA30}" type="presParOf" srcId="{71408DB2-FBD4-485C-BC8E-EB65B28797BE}" destId="{71E6C355-13EB-4EBD-AC8F-05A4053FCF9E}" srcOrd="0" destOrd="0" presId="urn:microsoft.com/office/officeart/2009/3/layout/StepUpProcess"/>
    <dgm:cxn modelId="{FE59C9D4-6747-4542-8B1B-3A48BACD473C}" type="presParOf" srcId="{71408DB2-FBD4-485C-BC8E-EB65B28797BE}" destId="{EF1764DB-FE8F-4E89-9B6E-91A2DC3A6EB5}" srcOrd="1" destOrd="0" presId="urn:microsoft.com/office/officeart/2009/3/layout/StepUpProcess"/>
    <dgm:cxn modelId="{E296C196-3384-4D35-9D19-94678B422CBD}" type="presParOf" srcId="{71408DB2-FBD4-485C-BC8E-EB65B28797BE}" destId="{12B5FF4F-4946-49D1-9FAB-BEB33C3E8D94}" srcOrd="2" destOrd="0" presId="urn:microsoft.com/office/officeart/2009/3/layout/StepUpProcess"/>
    <dgm:cxn modelId="{985E2EB4-EB69-47E0-9C3D-AAB8F0017170}" type="presParOf" srcId="{59E6176D-A2F1-45D4-A790-2A9C57E110E9}" destId="{E5A5AE98-0177-47ED-8AF6-C64D0ADAE841}" srcOrd="1" destOrd="0" presId="urn:microsoft.com/office/officeart/2009/3/layout/StepUpProcess"/>
    <dgm:cxn modelId="{FEA04E9E-6F5B-4AC5-9C56-78E6EE633474}" type="presParOf" srcId="{E5A5AE98-0177-47ED-8AF6-C64D0ADAE841}" destId="{26A766B6-D3A0-44F0-92C1-F3B751BB4BAD}" srcOrd="0" destOrd="0" presId="urn:microsoft.com/office/officeart/2009/3/layout/StepUpProcess"/>
    <dgm:cxn modelId="{868305C7-FEA8-4996-9DC0-2C903D6FC3F9}" type="presParOf" srcId="{59E6176D-A2F1-45D4-A790-2A9C57E110E9}" destId="{56C143B6-1C15-4DE4-9866-D697EF85A06B}" srcOrd="2" destOrd="0" presId="urn:microsoft.com/office/officeart/2009/3/layout/StepUpProcess"/>
    <dgm:cxn modelId="{7D162036-292C-40D6-A61A-A898C4F16914}" type="presParOf" srcId="{56C143B6-1C15-4DE4-9866-D697EF85A06B}" destId="{39FB82EE-FE53-4555-9BD1-160163DEE653}" srcOrd="0" destOrd="0" presId="urn:microsoft.com/office/officeart/2009/3/layout/StepUpProcess"/>
    <dgm:cxn modelId="{D7A21CDA-D9BF-4BD1-AE73-CB5FF3F16E1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13028" custLinFactNeighborX="-54867" custLinFactNeighborY="-36731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6FC9614C-9EB0-4EC3-B607-AEFA85E09F1A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6E4B275-CC76-4B17-9778-38C4E0F2B64F}" type="presOf" srcId="{4E7F4808-C894-40ED-B5BE-06D9FCD46DB9}" destId="{59E6176D-A2F1-45D4-A790-2A9C57E110E9}" srcOrd="0" destOrd="0" presId="urn:microsoft.com/office/officeart/2009/3/layout/StepUpProcess"/>
    <dgm:cxn modelId="{96C5DEB5-81CB-4ED9-9182-741141BEE832}" type="presOf" srcId="{78B007E3-3A39-4585-A51E-EF3B5C893869}" destId="{EF1764DB-FE8F-4E89-9B6E-91A2DC3A6EB5}" srcOrd="0" destOrd="0" presId="urn:microsoft.com/office/officeart/2009/3/layout/StepUpProcess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9EE378E-9425-4E21-9360-7CA4C31431B0}" type="presParOf" srcId="{59E6176D-A2F1-45D4-A790-2A9C57E110E9}" destId="{71408DB2-FBD4-485C-BC8E-EB65B28797BE}" srcOrd="0" destOrd="0" presId="urn:microsoft.com/office/officeart/2009/3/layout/StepUpProcess"/>
    <dgm:cxn modelId="{74C692AD-5F49-47D3-8C27-62BF27B79D73}" type="presParOf" srcId="{71408DB2-FBD4-485C-BC8E-EB65B28797BE}" destId="{71E6C355-13EB-4EBD-AC8F-05A4053FCF9E}" srcOrd="0" destOrd="0" presId="urn:microsoft.com/office/officeart/2009/3/layout/StepUpProcess"/>
    <dgm:cxn modelId="{2AA2C11C-39AD-470A-A8C5-570E81798ABF}" type="presParOf" srcId="{71408DB2-FBD4-485C-BC8E-EB65B28797BE}" destId="{EF1764DB-FE8F-4E89-9B6E-91A2DC3A6EB5}" srcOrd="1" destOrd="0" presId="urn:microsoft.com/office/officeart/2009/3/layout/StepUpProcess"/>
    <dgm:cxn modelId="{183700F6-F899-4128-A853-48FDFCB87D68}" type="presParOf" srcId="{71408DB2-FBD4-485C-BC8E-EB65B28797BE}" destId="{12B5FF4F-4946-49D1-9FAB-BEB33C3E8D94}" srcOrd="2" destOrd="0" presId="urn:microsoft.com/office/officeart/2009/3/layout/StepUpProcess"/>
    <dgm:cxn modelId="{CE68B7E4-7B2C-46CA-BC54-75DFB6FFAD5C}" type="presParOf" srcId="{59E6176D-A2F1-45D4-A790-2A9C57E110E9}" destId="{E5A5AE98-0177-47ED-8AF6-C64D0ADAE841}" srcOrd="1" destOrd="0" presId="urn:microsoft.com/office/officeart/2009/3/layout/StepUpProcess"/>
    <dgm:cxn modelId="{8CCF5387-DA26-476B-A9A4-4CF1C3FC0201}" type="presParOf" srcId="{E5A5AE98-0177-47ED-8AF6-C64D0ADAE841}" destId="{26A766B6-D3A0-44F0-92C1-F3B751BB4BAD}" srcOrd="0" destOrd="0" presId="urn:microsoft.com/office/officeart/2009/3/layout/StepUpProcess"/>
    <dgm:cxn modelId="{82DA0593-A3F4-4622-B694-5A2CECB85E1B}" type="presParOf" srcId="{59E6176D-A2F1-45D4-A790-2A9C57E110E9}" destId="{56C143B6-1C15-4DE4-9866-D697EF85A06B}" srcOrd="2" destOrd="0" presId="urn:microsoft.com/office/officeart/2009/3/layout/StepUpProcess"/>
    <dgm:cxn modelId="{8C4E392D-6B78-4B59-A8EB-75F3CB06C865}" type="presParOf" srcId="{56C143B6-1C15-4DE4-9866-D697EF85A06B}" destId="{39FB82EE-FE53-4555-9BD1-160163DEE653}" srcOrd="0" destOrd="0" presId="urn:microsoft.com/office/officeart/2009/3/layout/StepUpProcess"/>
    <dgm:cxn modelId="{B79AC411-EB02-47E1-88E1-B0CB50F1A476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2" custScaleX="506935" custLinFactNeighborX="-50121" custLinFactNeighborY="-37036">
        <dgm:presLayoutVars>
          <dgm:chMax val="0"/>
          <dgm:chPref val="0"/>
          <dgm:bulletEnabled val="1"/>
        </dgm:presLayoutVars>
      </dgm:prSet>
      <dgm:spPr/>
    </dgm:pt>
    <dgm:pt modelId="{12B5FF4F-4946-49D1-9FAB-BEB33C3E8D94}" type="pres">
      <dgm:prSet presAssocID="{78B007E3-3A39-4585-A51E-EF3B5C89386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45193" custLinFactNeighborY="-44573">
        <dgm:presLayoutVars>
          <dgm:chMax val="0"/>
          <dgm:chPref val="0"/>
          <dgm:bulletEnabled val="1"/>
        </dgm:presLayoutVars>
      </dgm:prSet>
      <dgm:spPr/>
    </dgm:pt>
  </dgm:ptLst>
  <dgm:cxnLst>
    <dgm:cxn modelId="{34F7FE1F-4C7A-41C4-94E0-A50BC4B1BCA7}" type="presOf" srcId="{F16646FC-6848-418B-B1E3-96138E0FEEA5}" destId="{2AF64C49-9E45-4F3C-9BA6-D0A64ABAC6D7}" srcOrd="0" destOrd="0" presId="urn:microsoft.com/office/officeart/2009/3/layout/StepUpProcess"/>
    <dgm:cxn modelId="{E0F17B62-4271-4BCB-9F05-CA9397B903EC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E622F3F1-6017-4FCB-AAE2-296C91DA00B9}" type="presOf" srcId="{4E7F4808-C894-40ED-B5BE-06D9FCD46DB9}" destId="{59E6176D-A2F1-45D4-A790-2A9C57E110E9}" srcOrd="0" destOrd="0" presId="urn:microsoft.com/office/officeart/2009/3/layout/StepUpProcess"/>
    <dgm:cxn modelId="{15D9F618-390D-4629-94DE-C2A8140A6A61}" type="presParOf" srcId="{59E6176D-A2F1-45D4-A790-2A9C57E110E9}" destId="{71408DB2-FBD4-485C-BC8E-EB65B28797BE}" srcOrd="0" destOrd="0" presId="urn:microsoft.com/office/officeart/2009/3/layout/StepUpProcess"/>
    <dgm:cxn modelId="{0090C393-573E-48F5-9E9C-D6A15FA0CAA0}" type="presParOf" srcId="{71408DB2-FBD4-485C-BC8E-EB65B28797BE}" destId="{71E6C355-13EB-4EBD-AC8F-05A4053FCF9E}" srcOrd="0" destOrd="0" presId="urn:microsoft.com/office/officeart/2009/3/layout/StepUpProcess"/>
    <dgm:cxn modelId="{0C80FFC9-B600-401E-A3B7-8C3374E27493}" type="presParOf" srcId="{71408DB2-FBD4-485C-BC8E-EB65B28797BE}" destId="{EF1764DB-FE8F-4E89-9B6E-91A2DC3A6EB5}" srcOrd="1" destOrd="0" presId="urn:microsoft.com/office/officeart/2009/3/layout/StepUpProcess"/>
    <dgm:cxn modelId="{5683660D-17B4-4693-99BA-8C6E63D7895F}" type="presParOf" srcId="{71408DB2-FBD4-485C-BC8E-EB65B28797BE}" destId="{12B5FF4F-4946-49D1-9FAB-BEB33C3E8D94}" srcOrd="2" destOrd="0" presId="urn:microsoft.com/office/officeart/2009/3/layout/StepUpProcess"/>
    <dgm:cxn modelId="{95422A9E-3398-4181-9C42-6B31A03F4F01}" type="presParOf" srcId="{59E6176D-A2F1-45D4-A790-2A9C57E110E9}" destId="{E5A5AE98-0177-47ED-8AF6-C64D0ADAE841}" srcOrd="1" destOrd="0" presId="urn:microsoft.com/office/officeart/2009/3/layout/StepUpProcess"/>
    <dgm:cxn modelId="{08A9E626-C8B0-4501-B098-DF4AD4BD81BC}" type="presParOf" srcId="{E5A5AE98-0177-47ED-8AF6-C64D0ADAE841}" destId="{26A766B6-D3A0-44F0-92C1-F3B751BB4BAD}" srcOrd="0" destOrd="0" presId="urn:microsoft.com/office/officeart/2009/3/layout/StepUpProcess"/>
    <dgm:cxn modelId="{77D72012-55EC-4308-AB95-89DAD7BB3525}" type="presParOf" srcId="{59E6176D-A2F1-45D4-A790-2A9C57E110E9}" destId="{56C143B6-1C15-4DE4-9866-D697EF85A06B}" srcOrd="2" destOrd="0" presId="urn:microsoft.com/office/officeart/2009/3/layout/StepUpProcess"/>
    <dgm:cxn modelId="{F665B58F-5966-490B-8A20-33D50ACADF70}" type="presParOf" srcId="{56C143B6-1C15-4DE4-9866-D697EF85A06B}" destId="{39FB82EE-FE53-4555-9BD1-160163DEE653}" srcOrd="0" destOrd="0" presId="urn:microsoft.com/office/officeart/2009/3/layout/StepUpProcess"/>
    <dgm:cxn modelId="{FD24C452-9DC0-427B-8D5C-2A01EA33D689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83 040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89 680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540B39-2504-426A-9689-51C432DCD70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CA854C80-4D85-4B21-B862-327D940F31FD}" type="presOf" srcId="{F16646FC-6848-418B-B1E3-96138E0FEEA5}" destId="{2AF64C49-9E45-4F3C-9BA6-D0A64ABAC6D7}" srcOrd="0" destOrd="0" presId="urn:microsoft.com/office/officeart/2009/3/layout/StepUpProcess"/>
    <dgm:cxn modelId="{A4DDBCAD-3F4E-4A10-849C-C6AE75F7CD6A}" type="presOf" srcId="{8E853283-DE9F-4575-91B5-50D13E09A129}" destId="{3E7CE4A3-BB67-4B35-8CCE-1A31A01EBFCA}" srcOrd="0" destOrd="0" presId="urn:microsoft.com/office/officeart/2009/3/layout/StepUpProcess"/>
    <dgm:cxn modelId="{3926BFE1-AD2D-4F12-AA22-E46E12CAEFCA}" type="presParOf" srcId="{59E6176D-A2F1-45D4-A790-2A9C57E110E9}" destId="{F3801B51-3C8A-4144-9300-DD4FFF871AEC}" srcOrd="0" destOrd="0" presId="urn:microsoft.com/office/officeart/2009/3/layout/StepUpProcess"/>
    <dgm:cxn modelId="{02C890F8-41FB-43B7-978A-07B840649D38}" type="presParOf" srcId="{F3801B51-3C8A-4144-9300-DD4FFF871AEC}" destId="{0F98B4A9-900D-4D3A-917D-1B448D3EABEF}" srcOrd="0" destOrd="0" presId="urn:microsoft.com/office/officeart/2009/3/layout/StepUpProcess"/>
    <dgm:cxn modelId="{0464DD7C-36BD-4B45-9917-3F7472132D7C}" type="presParOf" srcId="{F3801B51-3C8A-4144-9300-DD4FFF871AEC}" destId="{3E7CE4A3-BB67-4B35-8CCE-1A31A01EBFCA}" srcOrd="1" destOrd="0" presId="urn:microsoft.com/office/officeart/2009/3/layout/StepUpProcess"/>
    <dgm:cxn modelId="{F016A39F-6421-464B-ACFA-56C1691EBD40}" type="presParOf" srcId="{F3801B51-3C8A-4144-9300-DD4FFF871AEC}" destId="{EFED36D8-9297-439E-8833-47CB3FCF921F}" srcOrd="2" destOrd="0" presId="urn:microsoft.com/office/officeart/2009/3/layout/StepUpProcess"/>
    <dgm:cxn modelId="{FAE17004-B6B3-4D37-BD09-6A77446492EF}" type="presParOf" srcId="{59E6176D-A2F1-45D4-A790-2A9C57E110E9}" destId="{FC89241E-0F22-4FEE-A867-166C8B8B31E1}" srcOrd="1" destOrd="0" presId="urn:microsoft.com/office/officeart/2009/3/layout/StepUpProcess"/>
    <dgm:cxn modelId="{8C03BBA4-9651-4A96-91BC-A530A071325A}" type="presParOf" srcId="{FC89241E-0F22-4FEE-A867-166C8B8B31E1}" destId="{652BFF31-ADA5-4A5F-AC0B-C11DAA825A46}" srcOrd="0" destOrd="0" presId="urn:microsoft.com/office/officeart/2009/3/layout/StepUpProcess"/>
    <dgm:cxn modelId="{D22E85F6-3C60-413C-9CAA-5B7FD624FAA5}" type="presParOf" srcId="{59E6176D-A2F1-45D4-A790-2A9C57E110E9}" destId="{56C143B6-1C15-4DE4-9866-D697EF85A06B}" srcOrd="2" destOrd="0" presId="urn:microsoft.com/office/officeart/2009/3/layout/StepUpProcess"/>
    <dgm:cxn modelId="{798EBBF9-7D45-40DE-B9C8-E695C18A72B4}" type="presParOf" srcId="{56C143B6-1C15-4DE4-9866-D697EF85A06B}" destId="{39FB82EE-FE53-4555-9BD1-160163DEE653}" srcOrd="0" destOrd="0" presId="urn:microsoft.com/office/officeart/2009/3/layout/StepUpProcess"/>
    <dgm:cxn modelId="{DB03AC8C-158E-4BAA-A3EC-AA9CD0152B71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3658" custLinFactNeighborY="-41839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88896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A3AD4B60-F770-488A-8AF6-A5E41C4A94C3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EE6437B-51B2-4BA3-A4C6-51AD9C3F6676}" type="presOf" srcId="{4E7F4808-C894-40ED-B5BE-06D9FCD46DB9}" destId="{59E6176D-A2F1-45D4-A790-2A9C57E110E9}" srcOrd="0" destOrd="0" presId="urn:microsoft.com/office/officeart/2009/3/layout/StepUpProcess"/>
    <dgm:cxn modelId="{18EEBE81-2CC0-4386-80A1-220F351B3146}" type="presOf" srcId="{F16646FC-6848-418B-B1E3-96138E0FEEA5}" destId="{2AF64C49-9E45-4F3C-9BA6-D0A64ABAC6D7}" srcOrd="0" destOrd="0" presId="urn:microsoft.com/office/officeart/2009/3/layout/StepUpProcess"/>
    <dgm:cxn modelId="{E5D298F0-75F5-4824-81CA-C49076F9887F}" type="presParOf" srcId="{59E6176D-A2F1-45D4-A790-2A9C57E110E9}" destId="{F3801B51-3C8A-4144-9300-DD4FFF871AEC}" srcOrd="0" destOrd="0" presId="urn:microsoft.com/office/officeart/2009/3/layout/StepUpProcess"/>
    <dgm:cxn modelId="{62EC68F7-EF58-4D0F-B56E-50776E47F10F}" type="presParOf" srcId="{F3801B51-3C8A-4144-9300-DD4FFF871AEC}" destId="{0F98B4A9-900D-4D3A-917D-1B448D3EABEF}" srcOrd="0" destOrd="0" presId="urn:microsoft.com/office/officeart/2009/3/layout/StepUpProcess"/>
    <dgm:cxn modelId="{650D611A-0373-470B-822F-51413768D0F4}" type="presParOf" srcId="{F3801B51-3C8A-4144-9300-DD4FFF871AEC}" destId="{3E7CE4A3-BB67-4B35-8CCE-1A31A01EBFCA}" srcOrd="1" destOrd="0" presId="urn:microsoft.com/office/officeart/2009/3/layout/StepUpProcess"/>
    <dgm:cxn modelId="{3DB80AA5-5CFF-4177-B0E7-C6B7E3DD9746}" type="presParOf" srcId="{F3801B51-3C8A-4144-9300-DD4FFF871AEC}" destId="{EFED36D8-9297-439E-8833-47CB3FCF921F}" srcOrd="2" destOrd="0" presId="urn:microsoft.com/office/officeart/2009/3/layout/StepUpProcess"/>
    <dgm:cxn modelId="{82C041F1-A087-449B-A732-02485E17E382}" type="presParOf" srcId="{59E6176D-A2F1-45D4-A790-2A9C57E110E9}" destId="{FC89241E-0F22-4FEE-A867-166C8B8B31E1}" srcOrd="1" destOrd="0" presId="urn:microsoft.com/office/officeart/2009/3/layout/StepUpProcess"/>
    <dgm:cxn modelId="{96B64CD6-7622-481A-B4E4-C4089841E9AD}" type="presParOf" srcId="{FC89241E-0F22-4FEE-A867-166C8B8B31E1}" destId="{652BFF31-ADA5-4A5F-AC0B-C11DAA825A46}" srcOrd="0" destOrd="0" presId="urn:microsoft.com/office/officeart/2009/3/layout/StepUpProcess"/>
    <dgm:cxn modelId="{C74E098A-67CD-4CF9-B8B6-E24ED66DC83D}" type="presParOf" srcId="{59E6176D-A2F1-45D4-A790-2A9C57E110E9}" destId="{56C143B6-1C15-4DE4-9866-D697EF85A06B}" srcOrd="2" destOrd="0" presId="urn:microsoft.com/office/officeart/2009/3/layout/StepUpProcess"/>
    <dgm:cxn modelId="{2B297B1E-2444-456E-AB4A-37AFD33DB1A3}" type="presParOf" srcId="{56C143B6-1C15-4DE4-9866-D697EF85A06B}" destId="{39FB82EE-FE53-4555-9BD1-160163DEE653}" srcOrd="0" destOrd="0" presId="urn:microsoft.com/office/officeart/2009/3/layout/StepUpProcess"/>
    <dgm:cxn modelId="{103764D2-7D4E-4284-9555-465B2CD88AC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60644" custLinFactNeighborY="-39712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7068" custLinFactNeighborY="-33281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E1A06B4F-654C-47D1-B19F-112EA9DF9BD9}" type="presOf" srcId="{4E7F4808-C894-40ED-B5BE-06D9FCD46DB9}" destId="{59E6176D-A2F1-45D4-A790-2A9C57E110E9}" srcOrd="0" destOrd="0" presId="urn:microsoft.com/office/officeart/2009/3/layout/StepUpProcess"/>
    <dgm:cxn modelId="{6AB7AAAE-76FB-4033-8029-D2A42EE9BB9A}" type="presOf" srcId="{8E853283-DE9F-4575-91B5-50D13E09A129}" destId="{3E7CE4A3-BB67-4B35-8CCE-1A31A01EBFCA}" srcOrd="0" destOrd="0" presId="urn:microsoft.com/office/officeart/2009/3/layout/StepUpProcess"/>
    <dgm:cxn modelId="{609E7BD1-956E-4C46-8836-044F274FF388}" type="presOf" srcId="{F16646FC-6848-418B-B1E3-96138E0FEEA5}" destId="{2AF64C49-9E45-4F3C-9BA6-D0A64ABAC6D7}" srcOrd="0" destOrd="0" presId="urn:microsoft.com/office/officeart/2009/3/layout/StepUpProcess"/>
    <dgm:cxn modelId="{2E297BFB-74BA-4EEC-B63B-5C7BD8D7A943}" type="presParOf" srcId="{59E6176D-A2F1-45D4-A790-2A9C57E110E9}" destId="{F3801B51-3C8A-4144-9300-DD4FFF871AEC}" srcOrd="0" destOrd="0" presId="urn:microsoft.com/office/officeart/2009/3/layout/StepUpProcess"/>
    <dgm:cxn modelId="{A3AEF00C-C8FA-412E-BB89-230BF6B754BE}" type="presParOf" srcId="{F3801B51-3C8A-4144-9300-DD4FFF871AEC}" destId="{0F98B4A9-900D-4D3A-917D-1B448D3EABEF}" srcOrd="0" destOrd="0" presId="urn:microsoft.com/office/officeart/2009/3/layout/StepUpProcess"/>
    <dgm:cxn modelId="{BBE68F44-D297-4E37-B0A6-4897F6D370EE}" type="presParOf" srcId="{F3801B51-3C8A-4144-9300-DD4FFF871AEC}" destId="{3E7CE4A3-BB67-4B35-8CCE-1A31A01EBFCA}" srcOrd="1" destOrd="0" presId="urn:microsoft.com/office/officeart/2009/3/layout/StepUpProcess"/>
    <dgm:cxn modelId="{EA2198EB-4FA3-459A-9630-A6DBB0401AB1}" type="presParOf" srcId="{F3801B51-3C8A-4144-9300-DD4FFF871AEC}" destId="{EFED36D8-9297-439E-8833-47CB3FCF921F}" srcOrd="2" destOrd="0" presId="urn:microsoft.com/office/officeart/2009/3/layout/StepUpProcess"/>
    <dgm:cxn modelId="{CC20ACF6-3DF8-4BA9-BA60-AB6AE88D0A10}" type="presParOf" srcId="{59E6176D-A2F1-45D4-A790-2A9C57E110E9}" destId="{FC89241E-0F22-4FEE-A867-166C8B8B31E1}" srcOrd="1" destOrd="0" presId="urn:microsoft.com/office/officeart/2009/3/layout/StepUpProcess"/>
    <dgm:cxn modelId="{B836069F-8475-410A-83FC-51F07FBEE979}" type="presParOf" srcId="{FC89241E-0F22-4FEE-A867-166C8B8B31E1}" destId="{652BFF31-ADA5-4A5F-AC0B-C11DAA825A46}" srcOrd="0" destOrd="0" presId="urn:microsoft.com/office/officeart/2009/3/layout/StepUpProcess"/>
    <dgm:cxn modelId="{51E14F58-1335-446E-98A8-CA2DC745755D}" type="presParOf" srcId="{59E6176D-A2F1-45D4-A790-2A9C57E110E9}" destId="{56C143B6-1C15-4DE4-9866-D697EF85A06B}" srcOrd="2" destOrd="0" presId="urn:microsoft.com/office/officeart/2009/3/layout/StepUpProcess"/>
    <dgm:cxn modelId="{B8028B07-161C-4E6C-9A7B-201AD92C1697}" type="presParOf" srcId="{56C143B6-1C15-4DE4-9866-D697EF85A06B}" destId="{39FB82EE-FE53-4555-9BD1-160163DEE653}" srcOrd="0" destOrd="0" presId="urn:microsoft.com/office/officeart/2009/3/layout/StepUpProcess"/>
    <dgm:cxn modelId="{14277BE5-7CFE-4470-9646-DE69F66E2872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BD24F382-F4A1-4178-93AA-CB312A345DE8}" type="presOf" srcId="{F16646FC-6848-418B-B1E3-96138E0FEEA5}" destId="{2AF64C49-9E45-4F3C-9BA6-D0A64ABAC6D7}" srcOrd="0" destOrd="0" presId="urn:microsoft.com/office/officeart/2009/3/layout/StepUpProcess"/>
    <dgm:cxn modelId="{632BFF98-691C-42EF-96D5-7380CF6A01CC}" type="presOf" srcId="{8E853283-DE9F-4575-91B5-50D13E09A129}" destId="{3E7CE4A3-BB67-4B35-8CCE-1A31A01EBFCA}" srcOrd="0" destOrd="0" presId="urn:microsoft.com/office/officeart/2009/3/layout/StepUpProcess"/>
    <dgm:cxn modelId="{81BB18B5-51D3-4AE9-8340-3D2B99C6302A}" type="presOf" srcId="{4E7F4808-C894-40ED-B5BE-06D9FCD46DB9}" destId="{59E6176D-A2F1-45D4-A790-2A9C57E110E9}" srcOrd="0" destOrd="0" presId="urn:microsoft.com/office/officeart/2009/3/layout/StepUpProcess"/>
    <dgm:cxn modelId="{40247FAA-1A7F-4BF6-AC2D-87EFAEA354CC}" type="presParOf" srcId="{59E6176D-A2F1-45D4-A790-2A9C57E110E9}" destId="{F3801B51-3C8A-4144-9300-DD4FFF871AEC}" srcOrd="0" destOrd="0" presId="urn:microsoft.com/office/officeart/2009/3/layout/StepUpProcess"/>
    <dgm:cxn modelId="{2BB9DF1A-5E22-4857-8E0A-ACE4BD0DCF2F}" type="presParOf" srcId="{F3801B51-3C8A-4144-9300-DD4FFF871AEC}" destId="{0F98B4A9-900D-4D3A-917D-1B448D3EABEF}" srcOrd="0" destOrd="0" presId="urn:microsoft.com/office/officeart/2009/3/layout/StepUpProcess"/>
    <dgm:cxn modelId="{9254EC1E-8968-46BC-9E4E-7B5EDF46B42C}" type="presParOf" srcId="{F3801B51-3C8A-4144-9300-DD4FFF871AEC}" destId="{3E7CE4A3-BB67-4B35-8CCE-1A31A01EBFCA}" srcOrd="1" destOrd="0" presId="urn:microsoft.com/office/officeart/2009/3/layout/StepUpProcess"/>
    <dgm:cxn modelId="{105797DC-AA11-4169-B45B-DC2436DC015A}" type="presParOf" srcId="{F3801B51-3C8A-4144-9300-DD4FFF871AEC}" destId="{EFED36D8-9297-439E-8833-47CB3FCF921F}" srcOrd="2" destOrd="0" presId="urn:microsoft.com/office/officeart/2009/3/layout/StepUpProcess"/>
    <dgm:cxn modelId="{943BF280-1972-49A8-9118-8CC53059BF8D}" type="presParOf" srcId="{59E6176D-A2F1-45D4-A790-2A9C57E110E9}" destId="{FC89241E-0F22-4FEE-A867-166C8B8B31E1}" srcOrd="1" destOrd="0" presId="urn:microsoft.com/office/officeart/2009/3/layout/StepUpProcess"/>
    <dgm:cxn modelId="{98CCE2EE-FB95-461C-961A-40D14D5F985A}" type="presParOf" srcId="{FC89241E-0F22-4FEE-A867-166C8B8B31E1}" destId="{652BFF31-ADA5-4A5F-AC0B-C11DAA825A46}" srcOrd="0" destOrd="0" presId="urn:microsoft.com/office/officeart/2009/3/layout/StepUpProcess"/>
    <dgm:cxn modelId="{B1F01FFA-91CB-4C14-8496-06D2C50EECCB}" type="presParOf" srcId="{59E6176D-A2F1-45D4-A790-2A9C57E110E9}" destId="{56C143B6-1C15-4DE4-9866-D697EF85A06B}" srcOrd="2" destOrd="0" presId="urn:microsoft.com/office/officeart/2009/3/layout/StepUpProcess"/>
    <dgm:cxn modelId="{F6B7CA1B-2A7D-4DED-8E11-BA81F3664A77}" type="presParOf" srcId="{56C143B6-1C15-4DE4-9866-D697EF85A06B}" destId="{39FB82EE-FE53-4555-9BD1-160163DEE653}" srcOrd="0" destOrd="0" presId="urn:microsoft.com/office/officeart/2009/3/layout/StepUpProcess"/>
    <dgm:cxn modelId="{D1D34AC7-E643-494C-88FA-34D5C55432AE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41 520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2400" b="1" dirty="0">
              <a:solidFill>
                <a:srgbClr val="534F4F"/>
              </a:solidFill>
            </a:rPr>
            <a:t>44 840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2" custScaleX="506935" custLinFactNeighborX="-75340" custLinFactNeighborY="-36197">
        <dgm:presLayoutVars>
          <dgm:chMax val="0"/>
          <dgm:chPref val="0"/>
          <dgm:bulletEnabled val="1"/>
        </dgm:presLayoutVars>
      </dgm:prSet>
      <dgm:spPr/>
    </dgm:pt>
    <dgm:pt modelId="{EFED36D8-9297-439E-8833-47CB3FCF921F}" type="pres">
      <dgm:prSet presAssocID="{8E853283-DE9F-4575-91B5-50D13E09A129}" presName="Triangle" presStyleLbl="alignNode1" presStyleIdx="1" presStyleCnt="3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3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2" custScaleX="506935" custLinFactNeighborX="-68708" custLinFactNeighborY="-51923">
        <dgm:presLayoutVars>
          <dgm:chMax val="0"/>
          <dgm:chPref val="0"/>
          <dgm:bulletEnabled val="1"/>
        </dgm:presLayoutVars>
      </dgm:prSet>
      <dgm:spPr/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82023F74-7248-47B0-8936-26BA00709893}" type="presOf" srcId="{4E7F4808-C894-40ED-B5BE-06D9FCD46DB9}" destId="{59E6176D-A2F1-45D4-A790-2A9C57E110E9}" srcOrd="0" destOrd="0" presId="urn:microsoft.com/office/officeart/2009/3/layout/StepUpProcess"/>
    <dgm:cxn modelId="{3E8F8CA5-8748-47E7-8626-05607CCB0E8A}" type="presOf" srcId="{F16646FC-6848-418B-B1E3-96138E0FEEA5}" destId="{2AF64C49-9E45-4F3C-9BA6-D0A64ABAC6D7}" srcOrd="0" destOrd="0" presId="urn:microsoft.com/office/officeart/2009/3/layout/StepUpProcess"/>
    <dgm:cxn modelId="{FBB0F6F3-A11E-4E7A-BCB5-E3939FAFC80B}" type="presOf" srcId="{8E853283-DE9F-4575-91B5-50D13E09A129}" destId="{3E7CE4A3-BB67-4B35-8CCE-1A31A01EBFCA}" srcOrd="0" destOrd="0" presId="urn:microsoft.com/office/officeart/2009/3/layout/StepUpProcess"/>
    <dgm:cxn modelId="{A5021411-3CF0-447A-8C00-D99AC4F02EFA}" type="presParOf" srcId="{59E6176D-A2F1-45D4-A790-2A9C57E110E9}" destId="{F3801B51-3C8A-4144-9300-DD4FFF871AEC}" srcOrd="0" destOrd="0" presId="urn:microsoft.com/office/officeart/2009/3/layout/StepUpProcess"/>
    <dgm:cxn modelId="{D177EC04-5BB4-4AF1-8C58-BCCBC34B2122}" type="presParOf" srcId="{F3801B51-3C8A-4144-9300-DD4FFF871AEC}" destId="{0F98B4A9-900D-4D3A-917D-1B448D3EABEF}" srcOrd="0" destOrd="0" presId="urn:microsoft.com/office/officeart/2009/3/layout/StepUpProcess"/>
    <dgm:cxn modelId="{E6C91AE1-F6C7-4571-8F37-B673F546493D}" type="presParOf" srcId="{F3801B51-3C8A-4144-9300-DD4FFF871AEC}" destId="{3E7CE4A3-BB67-4B35-8CCE-1A31A01EBFCA}" srcOrd="1" destOrd="0" presId="urn:microsoft.com/office/officeart/2009/3/layout/StepUpProcess"/>
    <dgm:cxn modelId="{FE30FDE2-6D8B-4308-BBEF-91ECCC989773}" type="presParOf" srcId="{F3801B51-3C8A-4144-9300-DD4FFF871AEC}" destId="{EFED36D8-9297-439E-8833-47CB3FCF921F}" srcOrd="2" destOrd="0" presId="urn:microsoft.com/office/officeart/2009/3/layout/StepUpProcess"/>
    <dgm:cxn modelId="{F0167A92-AAD0-4699-A126-556C70DD5601}" type="presParOf" srcId="{59E6176D-A2F1-45D4-A790-2A9C57E110E9}" destId="{FC89241E-0F22-4FEE-A867-166C8B8B31E1}" srcOrd="1" destOrd="0" presId="urn:microsoft.com/office/officeart/2009/3/layout/StepUpProcess"/>
    <dgm:cxn modelId="{23D082F8-2EFE-4AD9-81FF-1AD66B6281E0}" type="presParOf" srcId="{FC89241E-0F22-4FEE-A867-166C8B8B31E1}" destId="{652BFF31-ADA5-4A5F-AC0B-C11DAA825A46}" srcOrd="0" destOrd="0" presId="urn:microsoft.com/office/officeart/2009/3/layout/StepUpProcess"/>
    <dgm:cxn modelId="{3554D358-1A4C-4860-96EF-7A1D68F75A91}" type="presParOf" srcId="{59E6176D-A2F1-45D4-A790-2A9C57E110E9}" destId="{56C143B6-1C15-4DE4-9866-D697EF85A06B}" srcOrd="2" destOrd="0" presId="urn:microsoft.com/office/officeart/2009/3/layout/StepUpProcess"/>
    <dgm:cxn modelId="{99A6FA49-469E-4551-A4C2-2513CF11E2FF}" type="presParOf" srcId="{56C143B6-1C15-4DE4-9866-D697EF85A06B}" destId="{39FB82EE-FE53-4555-9BD1-160163DEE653}" srcOrd="0" destOrd="0" presId="urn:microsoft.com/office/officeart/2009/3/layout/StepUpProcess"/>
    <dgm:cxn modelId="{12DC17D9-F905-4BC0-9974-C664098D3780}" type="presParOf" srcId="{56C143B6-1C15-4DE4-9866-D697EF85A06B}" destId="{2AF64C49-9E45-4F3C-9BA6-D0A64ABAC6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indent="0"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C668ACDA-F810-4862-9FF2-13DE610FB2BD}">
      <dgm:prSet phldrT="[Текст]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b="1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b="1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медицинскому профилю</a:t>
          </a:r>
          <a:endParaRPr lang="ru-RU" b="1" dirty="0">
            <a:solidFill>
              <a:srgbClr val="474343"/>
            </a:solidFill>
            <a:latin typeface="+mn-lt"/>
          </a:endParaRPr>
        </a:p>
      </dgm:t>
    </dgm:pt>
    <dgm:pt modelId="{8C8BE5EC-FF9D-41C5-88D1-4F47D0B4EE46}" type="parTrans" cxnId="{070C1CD2-28C1-4FC9-848C-236E63FB6CA4}">
      <dgm:prSet/>
      <dgm:spPr/>
      <dgm:t>
        <a:bodyPr/>
        <a:lstStyle/>
        <a:p>
          <a:endParaRPr lang="ru-RU"/>
        </a:p>
      </dgm:t>
    </dgm:pt>
    <dgm:pt modelId="{DC817385-BAB7-4226-85CC-DE1CDA4B509E}" type="sibTrans" cxnId="{070C1CD2-28C1-4FC9-848C-236E63FB6CA4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5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</dgm:pt>
    <dgm:pt modelId="{CA3F3228-3599-4742-B104-F729E85ACA90}" type="pres">
      <dgm:prSet presAssocID="{5EEC0A97-5585-4474-9E7F-DA482FC59478}" presName="extraNode" presStyleLbl="node1" presStyleIdx="0" presStyleCnt="5"/>
      <dgm:spPr/>
    </dgm:pt>
    <dgm:pt modelId="{BDCE9C75-6B1E-471F-B9AF-E68DC9A38817}" type="pres">
      <dgm:prSet presAssocID="{5EEC0A97-5585-4474-9E7F-DA482FC59478}" presName="dstNode" presStyleLbl="node1" presStyleIdx="0" presStyleCnt="5"/>
      <dgm:spPr/>
    </dgm:pt>
    <dgm:pt modelId="{9B419F7B-0E29-4837-A139-F73F32B02462}" type="pres">
      <dgm:prSet presAssocID="{8FCAFD37-AD26-47A8-81D3-2E5FB496B309}" presName="text_1" presStyleLbl="node1" presStyleIdx="0" presStyleCnt="5" custScaleX="92967" custScaleY="119746" custLinFactNeighborX="-113" custLinFactNeighborY="-13429">
        <dgm:presLayoutVars>
          <dgm:bulletEnabled val="1"/>
        </dgm:presLayoutVars>
      </dgm:prSet>
      <dgm:spPr/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5" custScaleX="116514" custScaleY="106179" custLinFactNeighborX="-34940" custLinFactNeighborY="-17536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5" custScaleY="116297" custLinFactNeighborX="19" custLinFactNeighborY="-10997">
        <dgm:presLayoutVars>
          <dgm:bulletEnabled val="1"/>
        </dgm:presLayoutVars>
      </dgm:prSet>
      <dgm:spPr/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5" custScaleX="118833" custScaleY="109122" custLinFactNeighborX="-10840" custLinFactNeighborY="-19085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5" custScaleY="147837" custLinFactNeighborX="296" custLinFactNeighborY="-721">
        <dgm:presLayoutVars>
          <dgm:bulletEnabled val="1"/>
        </dgm:presLayoutVars>
      </dgm:prSet>
      <dgm:spPr/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5" custScaleX="118833" custScaleY="109122" custLinFactNeighborX="3869" custLinFactNeighborY="-515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5" custLinFactNeighborX="515" custLinFactNeighborY="11531">
        <dgm:presLayoutVars>
          <dgm:bulletEnabled val="1"/>
        </dgm:presLayoutVars>
      </dgm:prSet>
      <dgm:spPr/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5" custScaleX="118833" custScaleY="109122" custLinFactNeighborX="5240" custLinFactNeighborY="194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3854AC20-53DD-4B64-B145-A201A9918F9B}" type="pres">
      <dgm:prSet presAssocID="{C668ACDA-F810-4862-9FF2-13DE610FB2BD}" presName="text_5" presStyleLbl="node1" presStyleIdx="4" presStyleCnt="5" custScaleX="100001" custLinFactNeighborX="3787" custLinFactNeighborY="26">
        <dgm:presLayoutVars>
          <dgm:bulletEnabled val="1"/>
        </dgm:presLayoutVars>
      </dgm:prSet>
      <dgm:spPr/>
    </dgm:pt>
    <dgm:pt modelId="{02D4B489-7A0E-4CFC-9F5D-101B03C92B92}" type="pres">
      <dgm:prSet presAssocID="{C668ACDA-F810-4862-9FF2-13DE610FB2BD}" presName="accent_5" presStyleCnt="0"/>
      <dgm:spPr/>
    </dgm:pt>
    <dgm:pt modelId="{979BC0F0-C1CA-4FAA-A24F-1AF1253C71E7}" type="pres">
      <dgm:prSet presAssocID="{C668ACDA-F810-4862-9FF2-13DE610FB2BD}" presName="accentRepeatNode" presStyleLbl="solidFgAcc1" presStyleIdx="4" presStyleCnt="5" custScaleX="131524" custScaleY="124141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60000"/>
              <a:lumOff val="40000"/>
              <a:alpha val="50000"/>
            </a:schemeClr>
          </a:solidFill>
        </a:ln>
      </dgm:spPr>
    </dgm:pt>
  </dgm:ptLst>
  <dgm:cxnLst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070C1CD2-28C1-4FC9-848C-236E63FB6CA4}" srcId="{5EEC0A97-5585-4474-9E7F-DA482FC59478}" destId="{C668ACDA-F810-4862-9FF2-13DE610FB2BD}" srcOrd="4" destOrd="0" parTransId="{8C8BE5EC-FF9D-41C5-88D1-4F47D0B4EE46}" sibTransId="{DC817385-BAB7-4226-85CC-DE1CDA4B509E}"/>
    <dgm:cxn modelId="{2D99A9D9-6232-4D39-A3D3-5F26BD1583DA}" type="presOf" srcId="{C668ACDA-F810-4862-9FF2-13DE610FB2BD}" destId="{3854AC20-53DD-4B64-B145-A201A9918F9B}" srcOrd="0" destOrd="0" presId="urn:microsoft.com/office/officeart/2008/layout/VerticalCurvedList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  <dgm:cxn modelId="{6C175E9F-8004-43C5-91E0-39A93DFF171F}" type="presParOf" srcId="{16B44136-C436-4867-980A-43DAC0C517CA}" destId="{3854AC20-53DD-4B64-B145-A201A9918F9B}" srcOrd="9" destOrd="0" presId="urn:microsoft.com/office/officeart/2008/layout/VerticalCurvedList"/>
    <dgm:cxn modelId="{5B11F79C-F041-49F8-9081-B0165B5D7C3E}" type="presParOf" srcId="{16B44136-C436-4867-980A-43DAC0C517CA}" destId="{02D4B489-7A0E-4CFC-9F5D-101B03C92B92}" srcOrd="10" destOrd="0" presId="urn:microsoft.com/office/officeart/2008/layout/VerticalCurvedList"/>
    <dgm:cxn modelId="{66304F8A-C652-4C02-9356-CE1FDE551082}" type="presParOf" srcId="{02D4B489-7A0E-4CFC-9F5D-101B03C92B92}" destId="{979BC0F0-C1CA-4FAA-A24F-1AF1253C71E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CD490E03-D468-43BA-BEBF-03F7A6EDF573}" type="presOf" srcId="{8C058D7D-814F-47C7-A39B-2CA92328FAE1}" destId="{8E63B8CE-E9B4-4B64-A059-AE603116C562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3806151A-6CCF-4488-922A-D8D3DC483B1F}" type="presOf" srcId="{507954F7-93DF-462E-B929-102B3B343C03}" destId="{D846726A-E631-40D2-951C-50EB09DF9818}" srcOrd="0" destOrd="0" presId="urn:microsoft.com/office/officeart/2005/8/layout/chevron2"/>
    <dgm:cxn modelId="{2B58E21E-305F-405A-83FE-DA7E94B10E9A}" type="presOf" srcId="{8D405251-E712-41B7-A8EE-A1B185D322AD}" destId="{11C6DC8C-E550-49B0-A867-FAC0390739C4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B67DA76B-D4E7-43BD-9071-6F35574FB78E}" type="presOf" srcId="{CF35C349-0017-4F13-9057-00380EC08841}" destId="{4F0370CA-6E58-42A1-B0A0-A6E5B28554BE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35996877-7A62-4627-B678-B715CE323B63}" type="presOf" srcId="{778BF3AA-9928-42F2-BC3D-23422361A372}" destId="{265B68A7-C829-49FC-BD19-C5B6BD74B06D}" srcOrd="0" destOrd="0" presId="urn:microsoft.com/office/officeart/2005/8/layout/chevron2"/>
    <dgm:cxn modelId="{639E6392-2C83-4E72-9C23-22A215222A97}" type="presOf" srcId="{976D5580-9F95-40AD-A769-B3CDEF41E43C}" destId="{10ED6CD1-A407-4C77-8E07-382F394AE98F}" srcOrd="0" destOrd="0" presId="urn:microsoft.com/office/officeart/2005/8/layout/chevron2"/>
    <dgm:cxn modelId="{6FCEA793-C33B-447D-BC6A-746D347B3993}" type="presOf" srcId="{B9A48880-4984-4858-92F2-C38D659A6F11}" destId="{3592BB21-7A9F-43DF-8A3D-BFDBC866B1D8}" srcOrd="0" destOrd="0" presId="urn:microsoft.com/office/officeart/2005/8/layout/chevron2"/>
    <dgm:cxn modelId="{2EE73996-9879-420C-A5E3-7B8E0FDFD3F4}" type="presOf" srcId="{982004FB-623B-4E1A-8F11-0F5B88A3D2A5}" destId="{4A646B63-A71B-4D11-872A-0F7FAA969745}" srcOrd="0" destOrd="0" presId="urn:microsoft.com/office/officeart/2005/8/layout/chevron2"/>
    <dgm:cxn modelId="{F35BA1AF-4A62-4033-AF7A-1A9FC5BA3044}" type="presOf" srcId="{10FD7BE8-B274-4BDF-808B-4612884E16EF}" destId="{499C7D28-433D-42DA-956C-43611CA8A97E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6B15DFD2-E9D6-49B5-ADFB-4252F0AA8811}" type="presOf" srcId="{9DD83FF4-1EA4-4C71-B0F9-56DB705B5214}" destId="{FEC8ABDA-7428-4396-9033-DE7CA1EBC857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72EF8F3-54D8-4401-A575-6D7AEFDF3A58}" type="presOf" srcId="{173C445B-43DF-41E1-AD78-638FC5DD16E8}" destId="{7CB85A0C-4C16-4E6E-ABE5-0A29B01B5DAE}" srcOrd="0" destOrd="0" presId="urn:microsoft.com/office/officeart/2005/8/layout/chevron2"/>
    <dgm:cxn modelId="{7AAD1B56-3605-4BD2-B8F2-237B95F23E95}" type="presParOf" srcId="{8E63B8CE-E9B4-4B64-A059-AE603116C562}" destId="{8D63EC5C-2F49-4C68-BDA7-957D5E8B4251}" srcOrd="0" destOrd="0" presId="urn:microsoft.com/office/officeart/2005/8/layout/chevron2"/>
    <dgm:cxn modelId="{81642A5A-5268-4FA3-9C91-6F3744A5F3B7}" type="presParOf" srcId="{8D63EC5C-2F49-4C68-BDA7-957D5E8B4251}" destId="{10ED6CD1-A407-4C77-8E07-382F394AE98F}" srcOrd="0" destOrd="0" presId="urn:microsoft.com/office/officeart/2005/8/layout/chevron2"/>
    <dgm:cxn modelId="{E5228833-3CD3-4E01-A46B-C470B65F3B48}" type="presParOf" srcId="{8D63EC5C-2F49-4C68-BDA7-957D5E8B4251}" destId="{4F0370CA-6E58-42A1-B0A0-A6E5B28554BE}" srcOrd="1" destOrd="0" presId="urn:microsoft.com/office/officeart/2005/8/layout/chevron2"/>
    <dgm:cxn modelId="{C315D3DF-2149-443E-AD8A-E58B7C776563}" type="presParOf" srcId="{8E63B8CE-E9B4-4B64-A059-AE603116C562}" destId="{63DF5EE1-B889-4F90-9064-9C91B763570E}" srcOrd="1" destOrd="0" presId="urn:microsoft.com/office/officeart/2005/8/layout/chevron2"/>
    <dgm:cxn modelId="{CA74283E-D02C-48AF-A2A3-14890BC38015}" type="presParOf" srcId="{8E63B8CE-E9B4-4B64-A059-AE603116C562}" destId="{C468C02B-24C3-432C-92C9-A080610E9C56}" srcOrd="2" destOrd="0" presId="urn:microsoft.com/office/officeart/2005/8/layout/chevron2"/>
    <dgm:cxn modelId="{02564DC3-EDD8-4F1C-AA45-59D60EFC157E}" type="presParOf" srcId="{C468C02B-24C3-432C-92C9-A080610E9C56}" destId="{4A646B63-A71B-4D11-872A-0F7FAA969745}" srcOrd="0" destOrd="0" presId="urn:microsoft.com/office/officeart/2005/8/layout/chevron2"/>
    <dgm:cxn modelId="{9E4CE222-A043-42E9-B0B0-CCD74AEC9922}" type="presParOf" srcId="{C468C02B-24C3-432C-92C9-A080610E9C56}" destId="{499C7D28-433D-42DA-956C-43611CA8A97E}" srcOrd="1" destOrd="0" presId="urn:microsoft.com/office/officeart/2005/8/layout/chevron2"/>
    <dgm:cxn modelId="{9942CA9E-EE0B-4A28-B17C-5733C679B452}" type="presParOf" srcId="{8E63B8CE-E9B4-4B64-A059-AE603116C562}" destId="{5B0216D9-5769-4C5B-AC64-8816F0470596}" srcOrd="3" destOrd="0" presId="urn:microsoft.com/office/officeart/2005/8/layout/chevron2"/>
    <dgm:cxn modelId="{39139285-9962-46BD-83A7-B674B02AC4E0}" type="presParOf" srcId="{8E63B8CE-E9B4-4B64-A059-AE603116C562}" destId="{C6BA90C4-0761-4C7E-A701-99D34E1EDCF9}" srcOrd="4" destOrd="0" presId="urn:microsoft.com/office/officeart/2005/8/layout/chevron2"/>
    <dgm:cxn modelId="{3A5F0B87-E8FA-445C-9F00-336E2BD02899}" type="presParOf" srcId="{C6BA90C4-0761-4C7E-A701-99D34E1EDCF9}" destId="{D846726A-E631-40D2-951C-50EB09DF9818}" srcOrd="0" destOrd="0" presId="urn:microsoft.com/office/officeart/2005/8/layout/chevron2"/>
    <dgm:cxn modelId="{D4E9007D-ACE8-4B6D-AA20-076BD46DE9E4}" type="presParOf" srcId="{C6BA90C4-0761-4C7E-A701-99D34E1EDCF9}" destId="{3592BB21-7A9F-43DF-8A3D-BFDBC866B1D8}" srcOrd="1" destOrd="0" presId="urn:microsoft.com/office/officeart/2005/8/layout/chevron2"/>
    <dgm:cxn modelId="{D42C8120-87A2-4348-AD18-95E73F5215A3}" type="presParOf" srcId="{8E63B8CE-E9B4-4B64-A059-AE603116C562}" destId="{1A260771-7D56-47E1-B06B-BBC5F312DE6B}" srcOrd="5" destOrd="0" presId="urn:microsoft.com/office/officeart/2005/8/layout/chevron2"/>
    <dgm:cxn modelId="{296656E0-016B-4698-967B-C61366A633BD}" type="presParOf" srcId="{8E63B8CE-E9B4-4B64-A059-AE603116C562}" destId="{8C6F7283-151F-4DB4-B360-259A8F2D3CB1}" srcOrd="6" destOrd="0" presId="urn:microsoft.com/office/officeart/2005/8/layout/chevron2"/>
    <dgm:cxn modelId="{B8FA4610-5BF8-49DC-BEB7-3923F12F7AA3}" type="presParOf" srcId="{8C6F7283-151F-4DB4-B360-259A8F2D3CB1}" destId="{7CB85A0C-4C16-4E6E-ABE5-0A29B01B5DAE}" srcOrd="0" destOrd="0" presId="urn:microsoft.com/office/officeart/2005/8/layout/chevron2"/>
    <dgm:cxn modelId="{14830291-1D67-431B-BC8D-9E87BAC26283}" type="presParOf" srcId="{8C6F7283-151F-4DB4-B360-259A8F2D3CB1}" destId="{265B68A7-C829-49FC-BD19-C5B6BD74B06D}" srcOrd="1" destOrd="0" presId="urn:microsoft.com/office/officeart/2005/8/layout/chevron2"/>
    <dgm:cxn modelId="{22503E99-3723-495A-A4C7-1ACE151B4F4E}" type="presParOf" srcId="{8E63B8CE-E9B4-4B64-A059-AE603116C562}" destId="{6BB8221A-7AEE-4EFE-94D5-3A5A32643436}" srcOrd="7" destOrd="0" presId="urn:microsoft.com/office/officeart/2005/8/layout/chevron2"/>
    <dgm:cxn modelId="{825ED0DC-A094-41A3-B115-146E238C0536}" type="presParOf" srcId="{8E63B8CE-E9B4-4B64-A059-AE603116C562}" destId="{A46B585C-B2C2-4289-BC7D-C9510D2958FC}" srcOrd="8" destOrd="0" presId="urn:microsoft.com/office/officeart/2005/8/layout/chevron2"/>
    <dgm:cxn modelId="{E18E76DC-7E57-46A1-B2BF-DFDE77AE0E7D}" type="presParOf" srcId="{A46B585C-B2C2-4289-BC7D-C9510D2958FC}" destId="{11C6DC8C-E550-49B0-A867-FAC0390739C4}" srcOrd="0" destOrd="0" presId="urn:microsoft.com/office/officeart/2005/8/layout/chevron2"/>
    <dgm:cxn modelId="{9DD461EA-A2BA-46A4-9D4B-4F98A03A4A0B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466687" y="309463"/>
          <a:ext cx="7694640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Сохранение населения, здоровье и благополучие людей</a:t>
          </a:r>
        </a:p>
      </dsp:txBody>
      <dsp:txXfrm>
        <a:off x="466687" y="309463"/>
        <a:ext cx="7694640" cy="619323"/>
      </dsp:txXfrm>
    </dsp:sp>
    <dsp:sp modelId="{72DEF424-373E-4F13-96DB-14108CE10D59}">
      <dsp:nvSpPr>
        <dsp:cNvPr id="0" name=""/>
        <dsp:cNvSpPr/>
      </dsp:nvSpPr>
      <dsp:spPr>
        <a:xfrm>
          <a:off x="79610" y="232048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10476" y="1238150"/>
          <a:ext cx="7250851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Возможности для самореализации и развития талантов</a:t>
          </a:r>
        </a:p>
      </dsp:txBody>
      <dsp:txXfrm>
        <a:off x="910476" y="1238150"/>
        <a:ext cx="7250851" cy="619323"/>
      </dsp:txXfrm>
    </dsp:sp>
    <dsp:sp modelId="{98A578EE-C0AB-4297-B8DB-C7BAA8EF41B7}">
      <dsp:nvSpPr>
        <dsp:cNvPr id="0" name=""/>
        <dsp:cNvSpPr/>
      </dsp:nvSpPr>
      <dsp:spPr>
        <a:xfrm>
          <a:off x="523399" y="1160735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1046683" y="2166838"/>
          <a:ext cx="7114644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</a:rPr>
            <a:t>Комфортная и безопасная среда для жизни</a:t>
          </a:r>
        </a:p>
      </dsp:txBody>
      <dsp:txXfrm>
        <a:off x="1046683" y="2166838"/>
        <a:ext cx="7114644" cy="619323"/>
      </dsp:txXfrm>
    </dsp:sp>
    <dsp:sp modelId="{EBBEA12A-B6DC-4797-AE00-B33632D66F56}">
      <dsp:nvSpPr>
        <dsp:cNvPr id="0" name=""/>
        <dsp:cNvSpPr/>
      </dsp:nvSpPr>
      <dsp:spPr>
        <a:xfrm>
          <a:off x="659606" y="2089423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910476" y="3095525"/>
          <a:ext cx="7250851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Достойный, эффективный труд и успешное предпринимательство</a:t>
          </a:r>
        </a:p>
      </dsp:txBody>
      <dsp:txXfrm>
        <a:off x="910476" y="3095525"/>
        <a:ext cx="7250851" cy="619323"/>
      </dsp:txXfrm>
    </dsp:sp>
    <dsp:sp modelId="{6659AD73-16AC-44A1-99DE-878E5D9039D6}">
      <dsp:nvSpPr>
        <dsp:cNvPr id="0" name=""/>
        <dsp:cNvSpPr/>
      </dsp:nvSpPr>
      <dsp:spPr>
        <a:xfrm>
          <a:off x="523399" y="3018110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6136B-8464-423A-8C19-C30D644CFED5}">
      <dsp:nvSpPr>
        <dsp:cNvPr id="0" name=""/>
        <dsp:cNvSpPr/>
      </dsp:nvSpPr>
      <dsp:spPr>
        <a:xfrm>
          <a:off x="466687" y="4024213"/>
          <a:ext cx="7694640" cy="619323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15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Цифровая трансформация</a:t>
          </a:r>
        </a:p>
      </dsp:txBody>
      <dsp:txXfrm>
        <a:off x="466687" y="4024213"/>
        <a:ext cx="7694640" cy="619323"/>
      </dsp:txXfrm>
    </dsp:sp>
    <dsp:sp modelId="{9F8576AA-85EB-4183-8062-8561C661DDD7}">
      <dsp:nvSpPr>
        <dsp:cNvPr id="0" name=""/>
        <dsp:cNvSpPr/>
      </dsp:nvSpPr>
      <dsp:spPr>
        <a:xfrm>
          <a:off x="79610" y="3946798"/>
          <a:ext cx="774153" cy="7741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415867" y="-1018070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62073" y="556901"/>
          <a:ext cx="2581381" cy="792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262073" y="556901"/>
        <a:ext cx="2581381" cy="792542"/>
      </dsp:txXfrm>
    </dsp:sp>
    <dsp:sp modelId="{12B5FF4F-4946-49D1-9FAB-BEB33C3E8D94}">
      <dsp:nvSpPr>
        <dsp:cNvPr id="0" name=""/>
        <dsp:cNvSpPr/>
      </dsp:nvSpPr>
      <dsp:spPr>
        <a:xfrm>
          <a:off x="4212320" y="23566"/>
          <a:ext cx="498362" cy="341009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265182" y="-1400025"/>
          <a:ext cx="920893" cy="374682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989054" y="226822"/>
          <a:ext cx="2584644" cy="469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989054" y="226822"/>
        <a:ext cx="2584644" cy="4695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976322" y="-1059334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722384" y="508817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39 029 руб.</a:t>
          </a:r>
        </a:p>
      </dsp:txBody>
      <dsp:txXfrm>
        <a:off x="722384" y="508817"/>
        <a:ext cx="2540100" cy="487664"/>
      </dsp:txXfrm>
    </dsp:sp>
    <dsp:sp modelId="{12B5FF4F-4946-49D1-9FAB-BEB33C3E8D94}">
      <dsp:nvSpPr>
        <dsp:cNvPr id="0" name=""/>
        <dsp:cNvSpPr/>
      </dsp:nvSpPr>
      <dsp:spPr>
        <a:xfrm>
          <a:off x="3851088" y="0"/>
          <a:ext cx="517604" cy="35417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931407" y="-1467161"/>
          <a:ext cx="956449" cy="389148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12675" y="185980"/>
          <a:ext cx="2540100" cy="487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534F4F"/>
              </a:solidFill>
            </a:rPr>
            <a:t>42 150 руб.</a:t>
          </a:r>
        </a:p>
      </dsp:txBody>
      <dsp:txXfrm>
        <a:off x="4812675" y="185980"/>
        <a:ext cx="2540100" cy="4876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952379" y="551738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952379" y="551738"/>
        <a:ext cx="2699790" cy="461285"/>
      </dsp:txXfrm>
    </dsp:sp>
    <dsp:sp modelId="{12B5FF4F-4946-49D1-9FAB-BEB33C3E8D94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629511" y="143169"/>
        <a:ext cx="2699790" cy="4612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266552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549757" y="550331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549757" y="550331"/>
        <a:ext cx="2667726" cy="461285"/>
      </dsp:txXfrm>
    </dsp:sp>
    <dsp:sp modelId="{12B5FF4F-4946-49D1-9FAB-BEB33C3E8D94}">
      <dsp:nvSpPr>
        <dsp:cNvPr id="0" name=""/>
        <dsp:cNvSpPr/>
      </dsp:nvSpPr>
      <dsp:spPr>
        <a:xfrm>
          <a:off x="443888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40667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5316840" y="129796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5316840" y="129796"/>
        <a:ext cx="2667726" cy="461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09158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88361" y="528936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83 040 руб.</a:t>
          </a:r>
        </a:p>
      </dsp:txBody>
      <dsp:txXfrm>
        <a:off x="888361" y="528936"/>
        <a:ext cx="2699790" cy="461285"/>
      </dsp:txXfrm>
    </dsp:sp>
    <dsp:sp modelId="{EFED36D8-9297-439E-8833-47CB3FCF921F}">
      <dsp:nvSpPr>
        <dsp:cNvPr id="0" name=""/>
        <dsp:cNvSpPr/>
      </dsp:nvSpPr>
      <dsp:spPr>
        <a:xfrm>
          <a:off x="3882515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5850307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29511" y="143169"/>
          <a:ext cx="2699790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89 680 руб.</a:t>
          </a:r>
        </a:p>
      </dsp:txBody>
      <dsp:txXfrm>
        <a:off x="4629511" y="143169"/>
        <a:ext cx="2699790" cy="4612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255292" y="-975102"/>
          <a:ext cx="880397" cy="3582057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00186" y="513980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100186" y="513980"/>
        <a:ext cx="2596026" cy="448887"/>
      </dsp:txXfrm>
    </dsp:sp>
    <dsp:sp modelId="{EFED36D8-9297-439E-8833-47CB3FCF921F}">
      <dsp:nvSpPr>
        <dsp:cNvPr id="0" name=""/>
        <dsp:cNvSpPr/>
      </dsp:nvSpPr>
      <dsp:spPr>
        <a:xfrm>
          <a:off x="3980988" y="0"/>
          <a:ext cx="476447" cy="3260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58691" y="-1513300"/>
          <a:ext cx="880397" cy="390765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22104" y="97148"/>
          <a:ext cx="2596026" cy="4488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22104" y="97148"/>
        <a:ext cx="2596026" cy="4488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355659" y="-1002033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184511" y="537987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1184511" y="537987"/>
        <a:ext cx="2667726" cy="461285"/>
      </dsp:txXfrm>
    </dsp:sp>
    <dsp:sp modelId="{EFED36D8-9297-439E-8833-47CB3FCF921F}">
      <dsp:nvSpPr>
        <dsp:cNvPr id="0" name=""/>
        <dsp:cNvSpPr/>
      </dsp:nvSpPr>
      <dsp:spPr>
        <a:xfrm>
          <a:off x="4129016" y="0"/>
          <a:ext cx="489606" cy="33501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96808" y="-1387800"/>
          <a:ext cx="904713" cy="368099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91854" y="181885"/>
          <a:ext cx="2667726" cy="4612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91854" y="181885"/>
        <a:ext cx="2667726" cy="46128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1885891" y="-1112370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530669" y="587179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530669" y="587179"/>
        <a:ext cx="2997072" cy="512079"/>
      </dsp:txXfrm>
    </dsp:sp>
    <dsp:sp modelId="{EFED36D8-9297-439E-8833-47CB3FCF921F}">
      <dsp:nvSpPr>
        <dsp:cNvPr id="0" name=""/>
        <dsp:cNvSpPr/>
      </dsp:nvSpPr>
      <dsp:spPr>
        <a:xfrm>
          <a:off x="3854518" y="0"/>
          <a:ext cx="543518" cy="37190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038989" y="-1540615"/>
          <a:ext cx="1004334" cy="4086314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683767" y="158934"/>
          <a:ext cx="2997072" cy="512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683767" y="158934"/>
        <a:ext cx="2997072" cy="51207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2172374" y="-1059148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852727" y="585790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41 520 руб.</a:t>
          </a:r>
        </a:p>
      </dsp:txBody>
      <dsp:txXfrm>
        <a:off x="852727" y="585790"/>
        <a:ext cx="2819784" cy="487578"/>
      </dsp:txXfrm>
    </dsp:sp>
    <dsp:sp modelId="{EFED36D8-9297-439E-8833-47CB3FCF921F}">
      <dsp:nvSpPr>
        <dsp:cNvPr id="0" name=""/>
        <dsp:cNvSpPr/>
      </dsp:nvSpPr>
      <dsp:spPr>
        <a:xfrm>
          <a:off x="4046812" y="0"/>
          <a:ext cx="517513" cy="35411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6126766" y="-1466904"/>
          <a:ext cx="956281" cy="389080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4844009" y="101358"/>
          <a:ext cx="2819784" cy="487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34F4F"/>
              </a:solidFill>
            </a:rPr>
            <a:t>44 840 руб.</a:t>
          </a:r>
        </a:p>
      </dsp:txBody>
      <dsp:txXfrm>
        <a:off x="4844009" y="101358"/>
        <a:ext cx="2819784" cy="48757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42473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931314" y="197890"/>
          <a:ext cx="8337621" cy="88864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931314" y="197890"/>
        <a:ext cx="8337621" cy="888646"/>
      </dsp:txXfrm>
    </dsp:sp>
    <dsp:sp modelId="{4E53794A-6DAD-4E6F-AA51-FC167C715F2E}">
      <dsp:nvSpPr>
        <dsp:cNvPr id="0" name=""/>
        <dsp:cNvSpPr/>
      </dsp:nvSpPr>
      <dsp:spPr>
        <a:xfrm>
          <a:off x="0" y="86723"/>
          <a:ext cx="1080826" cy="9849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159452" y="1341544"/>
          <a:ext cx="8436593" cy="863050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59452" y="1341544"/>
        <a:ext cx="8436593" cy="863050"/>
      </dsp:txXfrm>
    </dsp:sp>
    <dsp:sp modelId="{001A828D-BA8C-4570-9BEF-C1391588FA46}">
      <dsp:nvSpPr>
        <dsp:cNvPr id="0" name=""/>
        <dsp:cNvSpPr/>
      </dsp:nvSpPr>
      <dsp:spPr>
        <a:xfrm>
          <a:off x="506124" y="1171512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337149" y="2413580"/>
          <a:ext cx="8273381" cy="1097111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</a:t>
          </a:r>
        </a:p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337149" y="2413580"/>
        <a:ext cx="8273381" cy="1097111"/>
      </dsp:txXfrm>
    </dsp:sp>
    <dsp:sp modelId="{573D6AA8-EE03-46B4-851E-EC8AEF11A324}">
      <dsp:nvSpPr>
        <dsp:cNvPr id="0" name=""/>
        <dsp:cNvSpPr/>
      </dsp:nvSpPr>
      <dsp:spPr>
        <a:xfrm>
          <a:off x="805782" y="2413576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1173937" y="3794812"/>
          <a:ext cx="8436593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173937" y="3794812"/>
        <a:ext cx="8436593" cy="742109"/>
      </dsp:txXfrm>
    </dsp:sp>
    <dsp:sp modelId="{3CC04E6F-F693-473A-9480-FAF6218496C5}">
      <dsp:nvSpPr>
        <dsp:cNvPr id="0" name=""/>
        <dsp:cNvSpPr/>
      </dsp:nvSpPr>
      <dsp:spPr>
        <a:xfrm>
          <a:off x="655288" y="3592200"/>
          <a:ext cx="1102338" cy="101225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4AC20-53DD-4B64-B145-A201A9918F9B}">
      <dsp:nvSpPr>
        <dsp:cNvPr id="0" name=""/>
        <dsp:cNvSpPr/>
      </dsp:nvSpPr>
      <dsp:spPr>
        <a:xfrm>
          <a:off x="642074" y="4822240"/>
          <a:ext cx="8968456" cy="742109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904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   Ме</a:t>
          </a: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rPr>
            <a:t>ры социальной поддержки студентов, обучающихся по медицинскому профилю</a:t>
          </a:r>
          <a:endParaRPr lang="ru-RU" sz="2200" b="1" kern="1200" dirty="0">
            <a:solidFill>
              <a:srgbClr val="474343"/>
            </a:solidFill>
            <a:latin typeface="+mn-lt"/>
          </a:endParaRPr>
        </a:p>
      </dsp:txBody>
      <dsp:txXfrm>
        <a:off x="642074" y="4822240"/>
        <a:ext cx="8968456" cy="742109"/>
      </dsp:txXfrm>
    </dsp:sp>
    <dsp:sp modelId="{979BC0F0-C1CA-4FAA-A24F-1AF1253C71E7}">
      <dsp:nvSpPr>
        <dsp:cNvPr id="0" name=""/>
        <dsp:cNvSpPr/>
      </dsp:nvSpPr>
      <dsp:spPr>
        <a:xfrm>
          <a:off x="16043" y="4617313"/>
          <a:ext cx="1220064" cy="1151577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60000"/>
              <a:lumOff val="40000"/>
              <a:alpha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image" Target="../media/image12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0.47028</cdr:x>
      <cdr:y>0.03789</cdr:y>
    </cdr:from>
    <cdr:to>
      <cdr:x>0.54286</cdr:x>
      <cdr:y>0.10192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26147" y="218372"/>
          <a:ext cx="852875" cy="369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79,9</a:t>
          </a:r>
        </a:p>
      </cdr:txBody>
    </cdr:sp>
  </cdr:relSizeAnchor>
  <cdr:relSizeAnchor xmlns:cdr="http://schemas.openxmlformats.org/drawingml/2006/chartDrawing">
    <cdr:from>
      <cdr:x>0.2939</cdr:x>
      <cdr:y>0.06176</cdr:y>
    </cdr:from>
    <cdr:to>
      <cdr:x>0.36701</cdr:x>
      <cdr:y>0.11677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453517" y="355927"/>
          <a:ext cx="859104" cy="317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79,6</a:t>
          </a:r>
        </a:p>
      </cdr:txBody>
    </cdr:sp>
  </cdr:relSizeAnchor>
  <cdr:relSizeAnchor xmlns:cdr="http://schemas.openxmlformats.org/drawingml/2006/chartDrawing">
    <cdr:from>
      <cdr:x>0.1201</cdr:x>
      <cdr:y>0.12933</cdr:y>
    </cdr:from>
    <cdr:to>
      <cdr:x>0.19268</cdr:x>
      <cdr:y>0.19336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411259" y="745323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72,3</a:t>
          </a:r>
        </a:p>
      </cdr:txBody>
    </cdr:sp>
  </cdr:relSizeAnchor>
  <cdr:relSizeAnchor xmlns:cdr="http://schemas.openxmlformats.org/drawingml/2006/chartDrawing">
    <cdr:from>
      <cdr:x>0.64426</cdr:x>
      <cdr:y>0.03789</cdr:y>
    </cdr:from>
    <cdr:to>
      <cdr:x>0.71684</cdr:x>
      <cdr:y>0.10192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570584" y="218372"/>
          <a:ext cx="852875" cy="369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81,8</a:t>
          </a:r>
        </a:p>
      </cdr:txBody>
    </cdr:sp>
  </cdr:relSizeAnchor>
  <cdr:relSizeAnchor xmlns:cdr="http://schemas.openxmlformats.org/drawingml/2006/chartDrawing">
    <cdr:from>
      <cdr:x>0.82017</cdr:x>
      <cdr:y>0.05221</cdr:y>
    </cdr:from>
    <cdr:to>
      <cdr:x>0.89275</cdr:x>
      <cdr:y>0.11625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637713" y="300877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81,2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>
          <a:extLst xmlns:a="http://schemas.openxmlformats.org/drawingml/2006/main">
            <a:ext uri="{FF2B5EF4-FFF2-40B4-BE49-F238E27FC236}">
              <a16:creationId xmlns:a16="http://schemas.microsoft.com/office/drawing/2014/main" id="{80209D1C-512E-4C4C-8B7C-5DF893B2936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>
              <a:solidFill>
                <a:srgbClr val="494545"/>
              </a:solidFill>
              <a:latin typeface="+mn-lt"/>
            </a:rPr>
            <a:t>31,2</a:t>
          </a:r>
        </a:p>
        <a:p xmlns:a="http://schemas.openxmlformats.org/drawingml/2006/main">
          <a:pPr algn="ctr"/>
          <a:r>
            <a:rPr lang="ru-RU" sz="2400" b="1" dirty="0">
              <a:solidFill>
                <a:srgbClr val="494545"/>
              </a:solidFill>
              <a:latin typeface="+mn-lt"/>
            </a:rPr>
            <a:t>млрд. руб.</a:t>
          </a: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C7DD197F-F60D-4B7D-8581-8957E1AEBAE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0.27957</cdr:x>
      <cdr:y>0.42857</cdr:y>
    </cdr:from>
    <cdr:to>
      <cdr:x>0.34511</cdr:x>
      <cdr:y>0.4808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326313" y="2571750"/>
          <a:ext cx="779801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14 203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0.58968</cdr:x>
      <cdr:y>0.42857</cdr:y>
    </cdr:from>
    <cdr:to>
      <cdr:x>0.64478</cdr:x>
      <cdr:y>0.47808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016093" y="2571750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12 125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0.42857</cdr:y>
    </cdr:from>
    <cdr:to>
      <cdr:x>0.94756</cdr:x>
      <cdr:y>0.47979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9" y="2571750"/>
          <a:ext cx="709601" cy="3073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10 224</a:t>
          </a: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15.11.2023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8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11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64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ru-RU" dirty="0" err="1"/>
              <a:t>липецкаяобласть.рф</a:t>
            </a:r>
            <a:r>
              <a:rPr lang="ru-RU" dirty="0"/>
              <a:t>/</a:t>
            </a:r>
            <a:r>
              <a:rPr lang="en-US" dirty="0"/>
              <a:t>news/9544</a:t>
            </a:r>
            <a:br>
              <a:rPr lang="en-US" dirty="0"/>
            </a:br>
            <a:r>
              <a:rPr lang="en-US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sz="1200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sz="12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sz="12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br>
              <a:rPr lang="en-US" dirty="0"/>
            </a:br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68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50" y="9495509"/>
            <a:ext cx="2950473" cy="49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50888"/>
            <a:ext cx="6654800" cy="374491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53" y="9431819"/>
            <a:ext cx="2945657" cy="49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6125"/>
            <a:ext cx="6615112" cy="372110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24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26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27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6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226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A796E-7212-49CF-ADEF-A9B0C04EE7A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556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048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55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7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59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800" y="9444450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66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8" y="9444447"/>
            <a:ext cx="2949415" cy="49649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79" tIns="45441" rIns="90879" bIns="4544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761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69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4448"/>
            <a:ext cx="2949415" cy="49649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70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4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92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6706"/>
            <a:ext cx="2954237" cy="4997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79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18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82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8" y="9445393"/>
            <a:ext cx="2950473" cy="4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78" tIns="45890" rIns="91778" bIns="45890" anchor="b"/>
          <a:lstStyle/>
          <a:p>
            <a:pPr algn="r" defTabSz="91542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5425"/>
              <a:t>82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778" tIns="45890" rIns="91778" bIns="45890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15.11.2023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15.11.2023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&#1083;&#1080;&#1087;&#1077;&#1094;&#1082;&#1072;&#1103;&#1086;&#1073;&#1083;&#1072;&#1089;&#1090;&#1100;.&#1088;&#1092;/news/12219" TargetMode="Externa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8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90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1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1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4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3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3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проекту закона «Об областном бюджете на 2024 год и на плановый период 2025 и 2026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77695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………………………….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31 - 55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56 - 80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………………….......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81 - 85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7997" y="2729131"/>
            <a:ext cx="7127875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муниципальных округов, бюджеты 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2024 – 2026 годы в Липецкой области сформирован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251 бюджет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4 бюджета муниципальных округов;</a:t>
            </a:r>
          </a:p>
          <a:p>
            <a:pPr algn="ctr">
              <a:spcBef>
                <a:spcPct val="20000"/>
              </a:spcBef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14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223 бюджета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т.ч.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9383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5642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1627" y="16178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7892" y="1532092"/>
            <a:ext cx="5736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21.12.2021 г. № 414-ФЗ «Об общих принципах организации публичной власти в субъектах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от 06.10.2003 г. № 131-ФЗ «Об общих принципах организации местного самоуправления в Российской Федерации», 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2024-2026 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принятие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78151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2024 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2400" dirty="0">
                <a:latin typeface="+mn-lt"/>
                <a:cs typeface="Arial Cyr"/>
              </a:rPr>
              <a:t>в 3,0 млрд. рублей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b="1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 инвестиционного, инновационного и социального характера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288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892,2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2024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B6D9B2F0-88B5-4504-AC09-868AE3615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795153"/>
              </p:ext>
            </p:extLst>
          </p:nvPr>
        </p:nvGraphicFramePr>
        <p:xfrm>
          <a:off x="-114300" y="1889471"/>
          <a:ext cx="8850086" cy="4968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798,7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2024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CF4C2627-A2F3-44B6-BA46-33668DD53D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933105"/>
              </p:ext>
            </p:extLst>
          </p:nvPr>
        </p:nvGraphicFramePr>
        <p:xfrm>
          <a:off x="3854450" y="2052637"/>
          <a:ext cx="8489950" cy="4780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F4C73A30-5245-4A06-B174-89006ED30D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493824"/>
              </p:ext>
            </p:extLst>
          </p:nvPr>
        </p:nvGraphicFramePr>
        <p:xfrm>
          <a:off x="0" y="1505457"/>
          <a:ext cx="12192000" cy="2468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1E9E6634-4C19-42AC-AC1E-247C2AF25E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0876686"/>
              </p:ext>
            </p:extLst>
          </p:nvPr>
        </p:nvGraphicFramePr>
        <p:xfrm>
          <a:off x="0" y="3973486"/>
          <a:ext cx="12192000" cy="288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301A66D-5D50-4CBB-AA23-7BFC638BC2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5229406"/>
              </p:ext>
            </p:extLst>
          </p:nvPr>
        </p:nvGraphicFramePr>
        <p:xfrm>
          <a:off x="0" y="1390650"/>
          <a:ext cx="121920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5D2377E3-BD26-4367-AB67-3B523BE84B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4687223"/>
              </p:ext>
            </p:extLst>
          </p:nvPr>
        </p:nvGraphicFramePr>
        <p:xfrm>
          <a:off x="-2" y="4248150"/>
          <a:ext cx="121920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2735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grpSp>
        <p:nvGrpSpPr>
          <p:cNvPr id="5" name="Группа 3"/>
          <p:cNvGrpSpPr/>
          <p:nvPr/>
        </p:nvGrpSpPr>
        <p:grpSpPr>
          <a:xfrm>
            <a:off x="4281542" y="1300421"/>
            <a:ext cx="7723991" cy="3346860"/>
            <a:chOff x="4476731" y="3283054"/>
            <a:chExt cx="7910455" cy="3346860"/>
          </a:xfrm>
        </p:grpSpPr>
        <p:grpSp>
          <p:nvGrpSpPr>
            <p:cNvPr id="6" name="Группа 33"/>
            <p:cNvGrpSpPr/>
            <p:nvPr/>
          </p:nvGrpSpPr>
          <p:grpSpPr>
            <a:xfrm>
              <a:off x="4476731" y="3283054"/>
              <a:ext cx="7910455" cy="3346860"/>
              <a:chOff x="4257974" y="129586"/>
              <a:chExt cx="8268312" cy="3559763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257974" y="129586"/>
                <a:ext cx="8268312" cy="3559763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568900" y="358427"/>
                <a:ext cx="7391425" cy="3155084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sz="2400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sz="2400" dirty="0">
                    <a:solidFill>
                      <a:srgbClr val="534F4F"/>
                    </a:solidFill>
                  </a:rPr>
                  <a:t>18 сентября 2023 года подтвердило кредитный рейтинг Липецкой области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и выпусков облигаций области —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1201" y="3961149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351172" y="2014049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9" y="4452973"/>
            <a:ext cx="4100433" cy="21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244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0504" y="171809"/>
            <a:ext cx="1189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Рейтинг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742DF86-9227-4501-82ED-49DF696B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627" y="5193500"/>
            <a:ext cx="1692916" cy="1518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F54252-8CB5-4CA3-896A-533D45C759F0}"/>
              </a:ext>
            </a:extLst>
          </p:cNvPr>
          <p:cNvSpPr txBox="1"/>
          <p:nvPr/>
        </p:nvSpPr>
        <p:spPr>
          <a:xfrm>
            <a:off x="-94544" y="924474"/>
            <a:ext cx="496966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Национальном рейтинге инвестиционной привлекательности особых экономических зон России 202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года</a:t>
            </a:r>
            <a:endParaRPr lang="en-US" sz="20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news/9544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5E4A5A-AFC1-441D-86F1-9E0242823D39}"/>
              </a:ext>
            </a:extLst>
          </p:cNvPr>
          <p:cNvSpPr txBox="1"/>
          <p:nvPr/>
        </p:nvSpPr>
        <p:spPr>
          <a:xfrm>
            <a:off x="7222333" y="756584"/>
            <a:ext cx="496966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промышленно-производственного типа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по итогам 202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года, произведенная Министерством экономического развития Российской</a:t>
            </a:r>
            <a:r>
              <a:rPr lang="en-US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Федерации</a:t>
            </a:r>
            <a:endParaRPr lang="en-US" sz="20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https://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липецкаяобласть.рф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/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news/11460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endParaRPr lang="en-US" dirty="0">
              <a:solidFill>
                <a:srgbClr val="002060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rgbClr val="534F4F"/>
              </a:solidFill>
              <a:latin typeface="Times New Roman" pitchFamily="18" charset="0"/>
              <a:ea typeface="Inter Extra Bold" panose="02000903000000020004" pitchFamily="2" charset="0"/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E0D3862-143E-4F93-BAFE-C0DAD1DF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357" y="3634695"/>
            <a:ext cx="3700223" cy="2467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BA771B5-4857-4BAE-A427-EC3838259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917" y="3799573"/>
            <a:ext cx="3431726" cy="2301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4F2E0F-FE97-4343-B0B0-B196A3CAEE27}"/>
              </a:ext>
            </a:extLst>
          </p:cNvPr>
          <p:cNvSpPr txBox="1"/>
          <p:nvPr/>
        </p:nvSpPr>
        <p:spPr>
          <a:xfrm>
            <a:off x="4035111" y="2794215"/>
            <a:ext cx="416358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место</a:t>
            </a:r>
          </a:p>
          <a:p>
            <a:pPr algn="ctr"/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</a:t>
            </a:r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ESG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-рейтинге по итогам 2023 года, проведенного </a:t>
            </a:r>
          </a:p>
          <a:p>
            <a:pPr algn="ctr"/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Ассоциацией кластеров и технопарков России</a:t>
            </a:r>
          </a:p>
          <a:p>
            <a:pPr algn="ctr"/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ru-RU" sz="1850" dirty="0" err="1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липецкаяобласть.рф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r>
              <a:rPr lang="en-US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news/12219</a:t>
            </a:r>
            <a:r>
              <a:rPr lang="ru-RU" sz="1850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8862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 Российской Федерации оценки качества управления региональными финансами за 2022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04B4F4-FB0A-4DE1-AD2F-E2E2372134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12" y="4755946"/>
            <a:ext cx="1631738" cy="163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2024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учитывая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 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Ограничение бюджетного дефицита до  уровня не более 10 процентов от суммы доходов бюджета без учета объема безвозмездных поступлений;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356532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108 194,3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124 477,9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88 449,3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104 732,9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19 745,1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19 745,1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343" y="12033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 областного бюджета на 2024 год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млн. руб.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65280" y="2165571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417023"/>
              </p:ext>
            </p:extLst>
          </p:nvPr>
        </p:nvGraphicFramePr>
        <p:xfrm>
          <a:off x="2415348" y="1776388"/>
          <a:ext cx="9075570" cy="231577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25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5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1577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88 449,3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104 732,9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-16 283,6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неналоговых доходов в 2024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816332"/>
              </p:ext>
            </p:extLst>
          </p:nvPr>
        </p:nvGraphicFramePr>
        <p:xfrm>
          <a:off x="460375" y="1109133"/>
          <a:ext cx="11431364" cy="5283730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i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2024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4,5 %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8,7 %.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7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22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Особенности поступления налога на прибыль от организаций, которые до 1 января 2023 года являлись участниками консолидированных групп налогоплательщиков;</a:t>
                      </a:r>
                    </a:p>
                    <a:p>
                      <a:pPr indent="474980" algn="just"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Индексация ставок акцизов на подакцизные товары, в среднем, на 4 процента;</a:t>
                      </a:r>
                    </a:p>
                    <a:p>
                      <a:pPr algn="just"/>
                      <a:r>
                        <a:rPr lang="ru-RU" sz="2200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Сохранение на период 2024 – 2026 годов норматива зачисления в бюджеты субъектов Российской Федерации доходов от акцизов на нефтепродукты, производимые на территории Российской Федерации, на уровне 2021 года (74,9 процентов)</a:t>
                      </a:r>
                      <a:endParaRPr kumimoji="0" lang="ru-RU" sz="22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"/>
                        <a:cs typeface="Calibri" panose="020F0502020204030204" pitchFamily="34" charset="0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45247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2022 - 2026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/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971439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47DA42FE-AA8D-4AFA-ABAF-CEE3D08B67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997036"/>
              </p:ext>
            </p:extLst>
          </p:nvPr>
        </p:nvGraphicFramePr>
        <p:xfrm>
          <a:off x="-140427" y="1139655"/>
          <a:ext cx="12332427" cy="5774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334793" y="1083629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2022 - 2024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55525" y="1525795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28,4</a:t>
            </a: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9323445" y="1294962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30,6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32195" y="1778722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25,6</a:t>
            </a:r>
          </a:p>
        </p:txBody>
      </p:sp>
    </p:spTree>
    <p:extLst>
      <p:ext uri="{BB962C8B-B14F-4D97-AF65-F5344CB8AC3E}">
        <p14:creationId xmlns:p14="http://schemas.microsoft.com/office/powerpoint/2010/main" val="3970679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2024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4723" y="74258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790158"/>
              </p:ext>
            </p:extLst>
          </p:nvPr>
        </p:nvGraphicFramePr>
        <p:xfrm>
          <a:off x="2753814" y="876280"/>
          <a:ext cx="6505746" cy="5646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91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4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24 058,1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1 650,2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10 916,4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22 602,4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1 722,1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20 321,9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4 098,7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0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11 969,0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0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0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1 134,0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7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26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5 369,5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00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7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104 732,9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38885" y="2001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08221" y="860178"/>
            <a:ext cx="6907795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432598" y="549655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726383"/>
              </p:ext>
            </p:extLst>
          </p:nvPr>
        </p:nvGraphicFramePr>
        <p:xfrm>
          <a:off x="2601277" y="916240"/>
          <a:ext cx="6406898" cy="5560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24 058,1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4 915,6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14 235,5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485,2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2 431,7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1 599,5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05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1 650,2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1 609,2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3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10 916,4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4 097,4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2 108,2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804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4 217,8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03182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6999125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104372" y="815413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076649"/>
              </p:ext>
            </p:extLst>
          </p:nvPr>
        </p:nvGraphicFramePr>
        <p:xfrm>
          <a:off x="2300687" y="1342711"/>
          <a:ext cx="6406898" cy="4651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9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22 602,4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3 733,9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12 574,5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5 044,6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844,3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1 722,1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1 269,2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3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14" y="4372513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539475" y="10034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2938422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0698" y="63753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21530" y="941168"/>
            <a:ext cx="6500388" cy="58323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399697" y="660169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27017"/>
              </p:ext>
            </p:extLst>
          </p:nvPr>
        </p:nvGraphicFramePr>
        <p:xfrm>
          <a:off x="1968452" y="1087561"/>
          <a:ext cx="6206544" cy="5575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4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20 321,9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752198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3 568,9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1 365,5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10 266,6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1 302,7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6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Прикладные научные исследования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2 689,4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4 098,7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2 207,2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994,4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806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296,2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3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8997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(1)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38265" y="1041149"/>
            <a:ext cx="8763755" cy="55983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594977" y="74177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711415"/>
              </p:ext>
            </p:extLst>
          </p:nvPr>
        </p:nvGraphicFramePr>
        <p:xfrm>
          <a:off x="1902000" y="1205931"/>
          <a:ext cx="8388000" cy="5270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9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11 969,0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1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1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310,8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1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364,7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10 008,4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4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3034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855960" y="958744"/>
            <a:ext cx="8781862" cy="569528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659953" y="65531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911669"/>
              </p:ext>
            </p:extLst>
          </p:nvPr>
        </p:nvGraphicFramePr>
        <p:xfrm>
          <a:off x="2055303" y="1167624"/>
          <a:ext cx="8352000" cy="52473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7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1 134,0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45,9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881,0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6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(МУНИЦИПАЛЬНОГО) ДОЛГА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5 369,5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5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2 651,5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2 041,6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676,5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7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85725" marT="9525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 (2)</a:t>
            </a:r>
          </a:p>
        </p:txBody>
      </p:sp>
    </p:spTree>
    <p:extLst>
      <p:ext uri="{BB962C8B-B14F-4D97-AF65-F5344CB8AC3E}">
        <p14:creationId xmlns:p14="http://schemas.microsoft.com/office/powerpoint/2010/main" val="37543183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2BB4F617-2B41-46D7-BCAE-9B8FB4C65E4E}"/>
              </a:ext>
            </a:extLst>
          </p:cNvPr>
          <p:cNvSpPr/>
          <p:nvPr/>
        </p:nvSpPr>
        <p:spPr>
          <a:xfrm>
            <a:off x="4016801" y="4356844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3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70872D84-D659-4C23-AB03-3F95F62BBF17}"/>
              </a:ext>
            </a:extLst>
          </p:cNvPr>
          <p:cNvSpPr/>
          <p:nvPr/>
        </p:nvSpPr>
        <p:spPr>
          <a:xfrm>
            <a:off x="4016801" y="3251405"/>
            <a:ext cx="4830963" cy="386144"/>
          </a:xfrm>
          <a:prstGeom prst="rect">
            <a:avLst/>
          </a:prstGeom>
          <a:gradFill flip="none" rotWithShape="1">
            <a:gsLst>
              <a:gs pos="59000">
                <a:schemeClr val="bg2">
                  <a:lumMod val="75000"/>
                </a:schemeClr>
              </a:gs>
              <a:gs pos="90000">
                <a:schemeClr val="accent2">
                  <a:lumMod val="20000"/>
                  <a:lumOff val="80000"/>
                  <a:alpha val="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076325"/>
            <a:r>
              <a:rPr lang="ru-RU" b="1" dirty="0">
                <a:solidFill>
                  <a:srgbClr val="474343"/>
                </a:solidFill>
              </a:rPr>
              <a:t>ЗАДАЧА 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4350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по программам, региональным проектам, ведомственным проектам, комплексам процессных мероприятий, что позволяет обеспечить увязку расходов бюджета с конкретными программными мероприятиями </a:t>
            </a:r>
            <a:r>
              <a:rPr lang="en-US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(</a:t>
            </a:r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результатами) и целевыми показателями, а также предоставляет возможность оценки достижения целей, задач и запланированных результатов реализации госпрограмм. </a:t>
            </a:r>
          </a:p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109701" y="1946794"/>
            <a:ext cx="12742204" cy="2964412"/>
            <a:chOff x="180763" y="1937695"/>
            <a:chExt cx="12742204" cy="2964412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763" y="2860707"/>
              <a:ext cx="1167537" cy="1167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4016801" y="1937695"/>
              <a:ext cx="4830963" cy="732814"/>
              <a:chOff x="4016801" y="1876652"/>
              <a:chExt cx="4830963" cy="73281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4016801" y="2066718"/>
                <a:ext cx="4830963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6382443" y="1887302"/>
                <a:ext cx="728361" cy="704383"/>
                <a:chOff x="7095960" y="1778105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7095960" y="1778105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7239893" y="1908985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7214918" y="1905083"/>
                <a:ext cx="728361" cy="704383"/>
                <a:chOff x="6939059" y="1802383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6939059" y="180238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7087019" y="192199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8017568" y="1876652"/>
                <a:ext cx="728361" cy="704383"/>
                <a:chOff x="6737211" y="17635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6737211" y="17635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6889109" y="188181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6374267" y="3072522"/>
              <a:ext cx="2371659" cy="724146"/>
              <a:chOff x="6374267" y="1899001"/>
              <a:chExt cx="2371659" cy="724146"/>
            </a:xfrm>
          </p:grpSpPr>
          <p:grpSp>
            <p:nvGrpSpPr>
              <p:cNvPr id="57" name="Группа 56"/>
              <p:cNvGrpSpPr/>
              <p:nvPr/>
            </p:nvGrpSpPr>
            <p:grpSpPr>
              <a:xfrm>
                <a:off x="6374267" y="1918764"/>
                <a:ext cx="728361" cy="704383"/>
                <a:chOff x="7083637" y="1821063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7083637" y="182106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7231597" y="197129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7187366" y="1899001"/>
                <a:ext cx="728361" cy="704383"/>
                <a:chOff x="6897537" y="1794079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6897537" y="1794079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7057654" y="1946876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8017565" y="1901958"/>
                <a:ext cx="728361" cy="704383"/>
                <a:chOff x="6737206" y="1798118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6737206" y="1798118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6885170" y="1948200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6382442" y="4194468"/>
              <a:ext cx="2363484" cy="707639"/>
              <a:chOff x="6382442" y="1908469"/>
              <a:chExt cx="2363484" cy="707639"/>
            </a:xfrm>
          </p:grpSpPr>
          <p:grpSp>
            <p:nvGrpSpPr>
              <p:cNvPr id="68" name="Группа 67"/>
              <p:cNvGrpSpPr/>
              <p:nvPr/>
            </p:nvGrpSpPr>
            <p:grpSpPr>
              <a:xfrm>
                <a:off x="6382442" y="1911725"/>
                <a:ext cx="728361" cy="704383"/>
                <a:chOff x="7095959" y="1811452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7095959" y="1811452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7243919" y="1946708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7214917" y="1908469"/>
                <a:ext cx="728361" cy="704383"/>
                <a:chOff x="6939058" y="180700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6939058" y="180700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7087018" y="1927683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8017565" y="1911725"/>
                <a:ext cx="728361" cy="704383"/>
                <a:chOff x="6737206" y="1811453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6737206" y="1811453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6885169" y="1946711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9849548" y="3007192"/>
              <a:ext cx="30734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4550411" y="2321826"/>
              <a:ext cx="506589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4099" name="Прямая со стрелкой 4098"/>
            <p:cNvCxnSpPr>
              <a:cxnSpLocks/>
            </p:cNvCxnSpPr>
            <p:nvPr/>
          </p:nvCxnSpPr>
          <p:spPr>
            <a:xfrm flipV="1">
              <a:off x="1338039" y="3418145"/>
              <a:ext cx="467729" cy="1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915403" y="2324960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83" name="Прямая со стрелкой 82"/>
            <p:cNvCxnSpPr>
              <a:cxnSpLocks/>
            </p:cNvCxnSpPr>
            <p:nvPr/>
          </p:nvCxnSpPr>
          <p:spPr>
            <a:xfrm>
              <a:off x="8915403" y="3437438"/>
              <a:ext cx="655938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243420" y="3427670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cxnSp>
        <p:nvCxnSpPr>
          <p:cNvPr id="54" name="Прямая со стрелкой 53">
            <a:extLst>
              <a:ext uri="{FF2B5EF4-FFF2-40B4-BE49-F238E27FC236}">
                <a16:creationId xmlns:a16="http://schemas.microsoft.com/office/drawing/2014/main" id="{4BD2E435-65F1-4121-AF26-F691BA49B901}"/>
              </a:ext>
            </a:extLst>
          </p:cNvPr>
          <p:cNvCxnSpPr>
            <a:cxnSpLocks/>
          </p:cNvCxnSpPr>
          <p:nvPr/>
        </p:nvCxnSpPr>
        <p:spPr>
          <a:xfrm flipV="1">
            <a:off x="3910515" y="3421231"/>
            <a:ext cx="506589" cy="7769"/>
          </a:xfrm>
          <a:prstGeom prst="straightConnector1">
            <a:avLst/>
          </a:prstGeom>
          <a:ln w="127000">
            <a:solidFill>
              <a:schemeClr val="bg2">
                <a:lumMod val="75000"/>
              </a:schemeClr>
            </a:soli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50B6399-DC7D-4B4E-9951-48335CC84518}"/>
              </a:ext>
            </a:extLst>
          </p:cNvPr>
          <p:cNvSpPr/>
          <p:nvPr/>
        </p:nvSpPr>
        <p:spPr>
          <a:xfrm>
            <a:off x="1727548" y="2136860"/>
            <a:ext cx="2182967" cy="2606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534F4F"/>
                </a:solidFill>
              </a:rPr>
              <a:t>СТРУКТУРНЫЙ ЭЛЕМЕНТ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(региональный проект, ведомственный проект, </a:t>
            </a:r>
          </a:p>
          <a:p>
            <a:pPr algn="ctr"/>
            <a:r>
              <a:rPr lang="ru-RU" sz="1700" b="1" dirty="0">
                <a:solidFill>
                  <a:srgbClr val="534F4F"/>
                </a:solidFill>
              </a:rPr>
              <a:t>комплекс процессных мероприятий)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государственная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программа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сформирована 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Липецкой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2024-2026 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2974359946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092778" y="1151374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77622" y="2083797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767913" y="3002684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9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91590" y="4873986"/>
              <a:ext cx="38058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2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Непрограммные 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>
                    <a:solidFill>
                      <a:srgbClr val="494545"/>
                    </a:solidFill>
                  </a:rPr>
                  <a:t>расходов по государственным программам в общем объеме расходов бюджета Липецкой области на 2024 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2" y="2107835"/>
              <a:ext cx="115127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>
                  <a:solidFill>
                    <a:srgbClr val="534F4F"/>
                  </a:solidFill>
                  <a:latin typeface="+mn-lt"/>
                </a:rPr>
                <a:t>90,7%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56B74FD-EFC6-481C-8607-7435A75FF030}"/>
              </a:ext>
            </a:extLst>
          </p:cNvPr>
          <p:cNvSpPr txBox="1"/>
          <p:nvPr/>
        </p:nvSpPr>
        <p:spPr>
          <a:xfrm>
            <a:off x="2708693" y="4114524"/>
            <a:ext cx="352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80324" y="2920665"/>
            <a:ext cx="8874659" cy="3816037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12644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«Социальная поддержка граждан, реализация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семейно-демографической политики Липецкой области»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205075"/>
              </p:ext>
            </p:extLst>
          </p:nvPr>
        </p:nvGraphicFramePr>
        <p:xfrm>
          <a:off x="1478235" y="2921961"/>
          <a:ext cx="8678836" cy="3814741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6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8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15 443,0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13 634,3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1 808,7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42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бедности (доля населения с денежными доходами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ниже величины прожиточного минимума)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7,0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услуг  в учреждения социального обслуживания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населения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Общий коэффициент рождаемости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 на 1 000 человек населения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инвалидов, положительно оценивающих уровень интеграции инвалидов в общество, в общей численности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инвалидов в Липецкой области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64,0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097347" y="1727966"/>
            <a:ext cx="30946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2024 год –  14,8 %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2" y="1204199"/>
            <a:ext cx="7353949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494545"/>
                </a:solidFill>
                <a:latin typeface="+mn-lt"/>
              </a:rPr>
              <a:t>Цели программы</a:t>
            </a:r>
            <a:endParaRPr lang="ru-RU" sz="1700" dirty="0">
              <a:solidFill>
                <a:srgbClr val="494545"/>
              </a:solidFill>
              <a:latin typeface="+mn-lt"/>
            </a:endParaRP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1.   Повышение уровня социального обеспечения граждан, исходя из принципов адресности, справедливости и нуждаемости;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2.   Повышение доступности социального обслуживания населения;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3.   Обеспечение социальной поддержки семей при рождении детей;</a:t>
            </a:r>
          </a:p>
          <a:p>
            <a:pPr>
              <a:defRPr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4.   Создание условий для интеграции инвалидов в общество.</a:t>
            </a:r>
            <a:endParaRPr lang="en-US" sz="16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687" y="1280018"/>
            <a:ext cx="1567185" cy="14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40344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25269" y="777237"/>
            <a:ext cx="6741459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Качественная и доступная система медицинской помощи, основанная на современной инфраструктуре и высоком профессионализме медицинского персонала, обеспечивающая рост продолжительности жизни к 2030 году до 78 лет</a:t>
            </a:r>
            <a:endParaRPr lang="ru-RU" sz="9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2024 год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– 15,6 %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0" y="599170"/>
            <a:ext cx="1822078" cy="19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72" y="640910"/>
            <a:ext cx="1773371" cy="173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81946" y="2537014"/>
            <a:ext cx="9283860" cy="42538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2402"/>
              </p:ext>
            </p:extLst>
          </p:nvPr>
        </p:nvGraphicFramePr>
        <p:xfrm>
          <a:off x="1315542" y="2642401"/>
          <a:ext cx="9016668" cy="4043078"/>
        </p:xfrm>
        <a:graphic>
          <a:graphicData uri="http://schemas.openxmlformats.org/drawingml/2006/table">
            <a:tbl>
              <a:tblPr/>
              <a:tblGrid>
                <a:gridCol w="531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2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9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15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16 337,2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95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16 016,0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1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321,2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862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при рождении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72,84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19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378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Оценка общественного мнения по удовлетворенности населения медицинской помощью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424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Обеспеченность врачами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чел. на 10 тыс. населения</a:t>
                      </a: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429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700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88141" y="2925648"/>
            <a:ext cx="9067375" cy="37937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29204" y="1180378"/>
            <a:ext cx="5875699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Увеличение доли граждан, систематически занимающихся физической культурой и спортом</a:t>
            </a:r>
            <a:endParaRPr kumimoji="0" lang="ru-RU" sz="15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500" b="1" u="sng" dirty="0">
              <a:solidFill>
                <a:srgbClr val="534F4F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1,6%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210366"/>
              </p:ext>
            </p:extLst>
          </p:nvPr>
        </p:nvGraphicFramePr>
        <p:xfrm>
          <a:off x="1831151" y="2847940"/>
          <a:ext cx="8781354" cy="3854714"/>
        </p:xfrm>
        <a:graphic>
          <a:graphicData uri="http://schemas.openxmlformats.org/drawingml/2006/table">
            <a:tbl>
              <a:tblPr/>
              <a:tblGrid>
                <a:gridCol w="614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78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6382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6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1 695,9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88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1 673,2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96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22,7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552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56,4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552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Уровень обеспеченности граждан спортивными сооружениями исходя из единовременной пропускной способности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2" y="872932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35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129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45546" y="3932208"/>
            <a:ext cx="9329926" cy="26225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508372"/>
              </p:ext>
            </p:extLst>
          </p:nvPr>
        </p:nvGraphicFramePr>
        <p:xfrm>
          <a:off x="1679314" y="4102722"/>
          <a:ext cx="9062389" cy="2281473"/>
        </p:xfrm>
        <a:graphic>
          <a:graphicData uri="http://schemas.openxmlformats.org/drawingml/2006/table">
            <a:tbl>
              <a:tblPr/>
              <a:tblGrid>
                <a:gridCol w="6376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90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55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1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22 672,6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1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20 315,4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8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2 357,2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78868" y="879462"/>
            <a:ext cx="80632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2000" dirty="0">
              <a:solidFill>
                <a:srgbClr val="534F4F"/>
              </a:solidFill>
              <a:latin typeface="+mn-lt"/>
            </a:endParaRPr>
          </a:p>
          <a:p>
            <a:pPr algn="just">
              <a:defRPr/>
            </a:pPr>
            <a:r>
              <a:rPr lang="ru-RU" sz="1600" dirty="0">
                <a:latin typeface="+mn-lt"/>
              </a:rPr>
              <a:t>1. Повышение доступности и качества образования в соответствии с потребностями экономики и населения, повышение уровня образования до 75,5 %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2. Достижение уровня эффективности системы выявления, поддержки и развития способностей 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обучающихся, до 32 % к 2030 году</a:t>
            </a:r>
          </a:p>
          <a:p>
            <a:pPr algn="just">
              <a:defRPr/>
            </a:pPr>
            <a:r>
              <a:rPr lang="ru-RU" sz="1600" dirty="0">
                <a:latin typeface="+mn-lt"/>
              </a:rPr>
              <a:t>3. Создание современных условий для увеличения охвата отдыхом и оздоровлением детей, до 75 % к 2030 году</a:t>
            </a:r>
          </a:p>
          <a:p>
            <a:pPr algn="just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21,6%</a:t>
            </a:r>
            <a:endParaRPr lang="ru-RU" sz="2000" b="1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14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29" y="847137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3931801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54399" y="802998"/>
            <a:ext cx="9855027" cy="601034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5896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Показатели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522811"/>
              </p:ext>
            </p:extLst>
          </p:nvPr>
        </p:nvGraphicFramePr>
        <p:xfrm>
          <a:off x="1188101" y="896471"/>
          <a:ext cx="9587621" cy="5823400"/>
        </p:xfrm>
        <a:graphic>
          <a:graphicData uri="http://schemas.openxmlformats.org/drawingml/2006/table">
            <a:tbl>
              <a:tblPr/>
              <a:tblGrid>
                <a:gridCol w="7441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8309">
                  <a:extLst>
                    <a:ext uri="{9D8B030D-6E8A-4147-A177-3AD203B41FA5}">
                      <a16:colId xmlns:a16="http://schemas.microsoft.com/office/drawing/2014/main" val="130879329"/>
                    </a:ext>
                  </a:extLst>
                </a:gridCol>
                <a:gridCol w="1077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551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99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Доступность дошкольного образования детей (от 2 мес. до 3 лет, от 3 лет до 7 лет)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1808766"/>
                  </a:ext>
                </a:extLst>
              </a:tr>
              <a:tr h="624628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85237"/>
                  </a:ext>
                </a:extLst>
              </a:tr>
              <a:tr h="301755">
                <a:tc>
                  <a:txBody>
                    <a:bodyPr/>
                    <a:lstStyle/>
                    <a:p>
                      <a:pPr marL="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образования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7872565"/>
                  </a:ext>
                </a:extLst>
              </a:tr>
              <a:tr h="64536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образовательных организаций, реализующих программы профессионального обучения и дополнительного профессионального образования по наиболее востребованным профессиям, направлениям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3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Результаты независимой оценки качества условий осуществления образовательной деятельности организациями, осуществляющими образовательную деятельность на территории области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6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Количество созданных новых (дополнительных) мест в общеобразовательных организациях, в том числе расположенных в сельской местности и поселках городского типа, тыс. мест 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71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Доля образовательных организаций, включивших модули ESG-грамотности в учебную и внеучебную деятельность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971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Эффективность системы выявления, поддержки и развития способностей и талантов у детей и молодежи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28,5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97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школьников 7-10 классов, прошедших профессиональное обучение в рамках профориентационного  проекта «Будущее с уверенностью»»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1,42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101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Доля детей, обеспеченных организованными формами отдыха и оздоровления (в загородных оздоровительных лагерях, лагерях с дневным пребыванием, палаточных лагерях, лагерях труда и отдыха) от общей численности обучающихся общеобразовательных организаций</a:t>
                      </a: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584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914870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16125" y="2543076"/>
            <a:ext cx="9574369" cy="42372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839846"/>
              </p:ext>
            </p:extLst>
          </p:nvPr>
        </p:nvGraphicFramePr>
        <p:xfrm>
          <a:off x="1624841" y="2576428"/>
          <a:ext cx="9356935" cy="4170580"/>
        </p:xfrm>
        <a:graphic>
          <a:graphicData uri="http://schemas.openxmlformats.org/drawingml/2006/table">
            <a:tbl>
              <a:tblPr/>
              <a:tblGrid>
                <a:gridCol w="6872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3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62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05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2 463,0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05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1 786,9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05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676,1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05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623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Число посещений культурных мероприятий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355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объектов культурного наследия, включенных в Единый государственный реестр объектов культурного наследия, находящихся в удовлетворительном состоянии, от общего количества объектов культурного наследия, включенных в Единый государственный реестр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72,8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623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Число обращений к цифровым ресурсам в сфере культуры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1,32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8313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17730" y="850305"/>
            <a:ext cx="756947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Цели программы: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1. Увеличение числа посещений мероприятий организаций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600" i="0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2. Повышение уровня сохранности объектов культурного наследия и развития инфраструктуры в сфере культуры</a:t>
            </a:r>
          </a:p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3. Увеличение числа обращений к цифровым ресурсам в сфере культуры</a:t>
            </a:r>
            <a:endParaRPr kumimoji="0" lang="ru-RU" sz="1600" i="0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2,4%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24" y="9779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637898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91240" y="3453211"/>
            <a:ext cx="9484164" cy="325668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902506"/>
              </p:ext>
            </p:extLst>
          </p:nvPr>
        </p:nvGraphicFramePr>
        <p:xfrm>
          <a:off x="1597322" y="3593761"/>
          <a:ext cx="9072000" cy="2911262"/>
        </p:xfrm>
        <a:graphic>
          <a:graphicData uri="http://schemas.openxmlformats.org/drawingml/2006/table">
            <a:tbl>
              <a:tblPr/>
              <a:tblGrid>
                <a:gridCol w="70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242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9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3 875,1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69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3 437,4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16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437,7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69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8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по отношению к 2019 году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5829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объектов благоустройства, нарастающим итогом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749,9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087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населения, потребляющего качественную питьевую воду, соответствующую требованиям СанПиН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5829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многоквартирных домов, требующих проведения капитального ремонта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701216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3075" y="-8436"/>
            <a:ext cx="982503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«Обеспечение населения Липецкой области качественными коммунальными услугами и формирование современной городской среды»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4" y="1478324"/>
            <a:ext cx="71818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Улучшение качества условий проживания населения в Липецкой области в полтора раза до 2030 года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474343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2024 год – 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3,7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rgbClr val="474343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52" y="1234369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761" y="1284226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39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500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5413" y="2899388"/>
            <a:ext cx="9627097" cy="38580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58522" y="1416774"/>
            <a:ext cx="22775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           на 2024 год – 0,8%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74288" y="970498"/>
            <a:ext cx="77414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Сохранение к 2031 году доли сельского населения в общей численности населения Липецкой области на уровне 37,35%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Достижение к 2031 году соотношения среднемесячных располагаемых ресурсов сельского и городского домохозяйств в размере  90,5%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</a:rPr>
              <a:t>Повышение к 2031 году доли общей площади благоустроенных жилых помещений, расположенных на сельских территориях, до 80,4%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999360"/>
              </p:ext>
            </p:extLst>
          </p:nvPr>
        </p:nvGraphicFramePr>
        <p:xfrm>
          <a:off x="1833840" y="3024348"/>
          <a:ext cx="9230242" cy="3607860"/>
        </p:xfrm>
        <a:graphic>
          <a:graphicData uri="http://schemas.openxmlformats.org/drawingml/2006/table">
            <a:tbl>
              <a:tblPr/>
              <a:tblGrid>
                <a:gridCol w="69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4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315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822,9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28,2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39,4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712,6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47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3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4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9268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Соотношение среднемесячных располагаемых ресурсов сельского и городского домохозяйств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90,15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036" y="947184"/>
            <a:ext cx="1979621" cy="1874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1665851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67479" y="3230570"/>
            <a:ext cx="9857041" cy="3571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931819"/>
              </p:ext>
            </p:extLst>
          </p:nvPr>
        </p:nvGraphicFramePr>
        <p:xfrm>
          <a:off x="1352420" y="3416173"/>
          <a:ext cx="9487157" cy="3190022"/>
        </p:xfrm>
        <a:graphic>
          <a:graphicData uri="http://schemas.openxmlformats.org/drawingml/2006/table">
            <a:tbl>
              <a:tblPr/>
              <a:tblGrid>
                <a:gridCol w="723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1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515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11 050,2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85,6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10 856,7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107,9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6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автомобильных дорог регионального и муниципального значения, соответствующих нормативным требованиям.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445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Доля сельских населенных пунктов, обеспеченных услугами пассажирского транспорта общего пользования.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90,0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Суммарное количество пассажиров, перевезенных городским электротранспортом.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тыс.чел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3 128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</a:rPr>
                        <a:t>Объем природного газа, израсходованного на работу автотранспорта.</a:t>
                      </a: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тыс.куб.м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/год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10 668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14391" y="908134"/>
            <a:ext cx="32734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 на 2024 год – 10,5%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96881" y="902251"/>
            <a:ext cx="87951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Доведение доли автомобильных дорог регионального и муниципального значения, соответствующих нормативным требованиям, до 60%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Сохранение к 2030 году доли сельских населенных пунктов, обеспеченных услугами пассажирского транспорта общего пользования, на уровне не ниже 92,5%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суммарного количества пассажиров, перевезенных городским электротранспортом, до 6 000,0 тыс. чел. в год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к 2030 году объема природного газа, израсходованного на работу автотранспорта до 16 002,0 тыс. куб. м в год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6092" y="1712901"/>
            <a:ext cx="3102964" cy="1621722"/>
            <a:chOff x="170483" y="1656867"/>
            <a:chExt cx="3102964" cy="140152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483" y="1882440"/>
              <a:ext cx="777108" cy="777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4094" y="1656867"/>
              <a:ext cx="1669837" cy="1401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195" y="2132955"/>
              <a:ext cx="484252" cy="484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28208423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7807" y="3398488"/>
            <a:ext cx="9816385" cy="331957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55548" y="0"/>
            <a:ext cx="9497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494545"/>
                </a:solidFill>
              </a:rPr>
              <a:t>Государственная программа «Обеспечение жителей Липецкой области качественным жильем, социальной и инженерной инфраструктурой»</a:t>
            </a:r>
            <a:endParaRPr lang="ru-RU" sz="24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531519"/>
              </p:ext>
            </p:extLst>
          </p:nvPr>
        </p:nvGraphicFramePr>
        <p:xfrm>
          <a:off x="1361999" y="3538438"/>
          <a:ext cx="9468000" cy="3039672"/>
        </p:xfrm>
        <a:graphic>
          <a:graphicData uri="http://schemas.openxmlformats.org/drawingml/2006/table">
            <a:tbl>
              <a:tblPr/>
              <a:tblGrid>
                <a:gridCol w="7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9954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19 564,8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2 328,0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3 404,6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758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13 832,1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2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Объем жилищного строительства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1,498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Общая площадь жилых помещений, приходящаяся в среднем на одного жителя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37,1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улучшивших жилищные условия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тыс.семей</a:t>
                      </a:r>
                      <a:endParaRPr lang="ru-RU" sz="16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38,6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2507512" y="1341557"/>
            <a:ext cx="71769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годового объема ввода жилья к 2030 году до 1,630 тыс. кв. м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Улучшение жилищных условий к 2030 году не менее 46,3 тыс. семей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1816BB-C497-4925-8BE7-7E9DFD36B591}"/>
              </a:ext>
            </a:extLst>
          </p:cNvPr>
          <p:cNvSpPr/>
          <p:nvPr/>
        </p:nvSpPr>
        <p:spPr>
          <a:xfrm>
            <a:off x="1562985" y="2691293"/>
            <a:ext cx="6016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2,3%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2988" y="1200329"/>
            <a:ext cx="1860296" cy="1860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246000" y="1340279"/>
            <a:ext cx="1795451" cy="9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83582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80278" y="2913321"/>
            <a:ext cx="9520049" cy="381708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576435"/>
              </p:ext>
            </p:extLst>
          </p:nvPr>
        </p:nvGraphicFramePr>
        <p:xfrm>
          <a:off x="1622806" y="3082440"/>
          <a:ext cx="9034991" cy="3478850"/>
        </p:xfrm>
        <a:graphic>
          <a:graphicData uri="http://schemas.openxmlformats.org/drawingml/2006/table">
            <a:tbl>
              <a:tblPr/>
              <a:tblGrid>
                <a:gridCol w="662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43 502,2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261,1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43 225,6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Энергоемкость валового регионального продукта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Кг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./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тыс.руб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62,9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введенных в эксплуатацию объектов энергетики на территории Липецкой области в соответствии с утвержденными инвестиционными программами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прекращений энергоснабжения в результате технологических нарушений на объектах энергетики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2 563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газификации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97,9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и (или) вторичных энергетических ресурсов, в общем объеме энергетических ресурсов, производимых на территории Липецкой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27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60698" y="-5537"/>
            <a:ext cx="85592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развитие энергетики и повышение надежности энергоснабжения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1456244"/>
            <a:ext cx="71708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энергосбережения и повышения энергетической эффективности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надежности и качества энергоснабжения потребителей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15" y="1247185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61999" y="1507831"/>
            <a:ext cx="2518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</a:t>
            </a:r>
            <a:r>
              <a:rPr lang="ru-RU" sz="20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0,2%</a:t>
            </a:r>
          </a:p>
        </p:txBody>
      </p:sp>
    </p:spTree>
    <p:extLst>
      <p:ext uri="{BB962C8B-B14F-4D97-AF65-F5344CB8AC3E}">
        <p14:creationId xmlns:p14="http://schemas.microsoft.com/office/powerpoint/2010/main" val="2243467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32272" y="3384196"/>
            <a:ext cx="9927455" cy="332940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514409"/>
              </p:ext>
            </p:extLst>
          </p:nvPr>
        </p:nvGraphicFramePr>
        <p:xfrm>
          <a:off x="1325999" y="3521487"/>
          <a:ext cx="9540000" cy="3078178"/>
        </p:xfrm>
        <a:graphic>
          <a:graphicData uri="http://schemas.openxmlformats.org/drawingml/2006/table">
            <a:tbl>
              <a:tblPr/>
              <a:tblGrid>
                <a:gridCol w="74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16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626,1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639,3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Липецкой области, оценивающего экологическую обстановку по месту жительства как благоприятную и приемлемую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74,5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направленных на захоронение твердых коммунальных отходов, в том числе прошедших обработку (сортировку), в общей массе образованных твердых коммунальных отходов»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98,4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194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диких копытных животных  семейства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оленьевых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6 993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816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твердых коммунальных отходов, направленных на обработку (сортировку), в общей массе образованных твердых коммунальных отходов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5325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950" y="1261364"/>
            <a:ext cx="1564838" cy="161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1075872"/>
            <a:ext cx="106963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endParaRPr lang="en-US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Снижение выбросов опасных загрязняющих веществ, оказывающих наибольшее негативное воздействие на окружающую среду и здоровье человека, в два раза к 2030 году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 по данным социологического опроса 78% к 2030 году 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Ликвидация наиболее опасных объектов накопленного вреда окружающей среде и экологическое оздоровление водных объектов</a:t>
            </a:r>
          </a:p>
          <a:p>
            <a:pPr marL="361950" indent="-3619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устойчивой системы обращения с твердыми коммунальными отходами, обеспечивающей сортировку отходов в объеме 100 процентов и снижение объема отходов, направляемых на полигоны, в два раза к 2030 году</a:t>
            </a:r>
          </a:p>
          <a:p>
            <a:pPr algn="ctr">
              <a:defRPr/>
            </a:pPr>
            <a:r>
              <a:rPr lang="ru-RU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4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 год – </a:t>
            </a:r>
            <a:r>
              <a:rPr lang="en-US" b="1" u="sng" dirty="0">
                <a:solidFill>
                  <a:srgbClr val="534F4F"/>
                </a:solidFill>
                <a:latin typeface="+mn-lt"/>
              </a:rPr>
              <a:t>1</a:t>
            </a:r>
            <a:r>
              <a:rPr lang="ru-RU" b="1" u="sng" dirty="0">
                <a:solidFill>
                  <a:srgbClr val="534F4F"/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99596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8160" y="3081450"/>
            <a:ext cx="10038137" cy="3642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014602"/>
              </p:ext>
            </p:extLst>
          </p:nvPr>
        </p:nvGraphicFramePr>
        <p:xfrm>
          <a:off x="1398114" y="3293804"/>
          <a:ext cx="9605726" cy="3217870"/>
        </p:xfrm>
        <a:graphic>
          <a:graphicData uri="http://schemas.openxmlformats.org/drawingml/2006/table">
            <a:tbl>
              <a:tblPr/>
              <a:tblGrid>
                <a:gridCol w="7648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5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462,4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401,8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60,6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Лесистость территории Липецкой области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лесных пожаров на землях лесного фонда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фактического объема заготовки древесины к установленному допустимому объему изъятия древесины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61,1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35" y="1105564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87479" y="864048"/>
            <a:ext cx="85262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Повышение эффективности ведения лесного хозяйства, охраны, защиты, использования и воспроизводства лесов, обеспечение кадрового развития лесного хозяйства, а также обеспечение комфортной и безопасной среды для жителей Липецкой области за счет сохранения лесистости области на уровне не ниже 8,8% к 2030 году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j-lt"/>
                <a:cs typeface="Times New Roman" panose="02020603050405020304" pitchFamily="18" charset="0"/>
              </a:rPr>
              <a:t>Обеспечение воспроизводства лесов на уровне не менее 100% к объему вырубленных и погибших лесов к 2030 году </a:t>
            </a:r>
            <a:endParaRPr lang="ru-RU" sz="1400" b="1" dirty="0">
              <a:solidFill>
                <a:srgbClr val="534F4F"/>
              </a:solidFill>
              <a:latin typeface="+mj-lt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на 2024 год – 0,5%</a:t>
            </a:r>
          </a:p>
        </p:txBody>
      </p:sp>
    </p:spTree>
    <p:extLst>
      <p:ext uri="{BB962C8B-B14F-4D97-AF65-F5344CB8AC3E}">
        <p14:creationId xmlns:p14="http://schemas.microsoft.com/office/powerpoint/2010/main" val="1770770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77836" y="3089036"/>
            <a:ext cx="9483835" cy="36659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083502"/>
              </p:ext>
            </p:extLst>
          </p:nvPr>
        </p:nvGraphicFramePr>
        <p:xfrm>
          <a:off x="1446575" y="3205281"/>
          <a:ext cx="9146355" cy="3439741"/>
        </p:xfrm>
        <a:graphic>
          <a:graphicData uri="http://schemas.openxmlformats.org/drawingml/2006/table">
            <a:tbl>
              <a:tblPr/>
              <a:tblGrid>
                <a:gridCol w="6719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33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063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8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1 714,2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7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1 714,2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8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36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Число зарегистрированных преступлений в расчете на 100 тыс. чел. населения (уровень преступности (не более))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1 145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(чрезвычайных ситуаций, пожаров, в т.ч. случаев неконтролируемого горения)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4 532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Индекс удовлетворенности мировых судей организационным обеспечением их деятельности (CSI)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07565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-11470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 безопасности населения и территории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99168" y="727016"/>
            <a:ext cx="7333306" cy="232371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1. Снижение числа зарегистрированных преступлений до 1 135 ед. в расчете на 100 тыс. чел. населения к 2030 году.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2. Снижение числа деструктивных событий к 2030 году до 4502 ед. по сравнению с плановым значением 2022 года.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3. Достигнут уровень удовлетворенности организационным обеспечением деятельности мировых судей 88% к 2030 году.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7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2024 год </a:t>
            </a:r>
            <a:r>
              <a:rPr lang="ru-RU" sz="17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1,6%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4" y="974079"/>
            <a:ext cx="1960405" cy="196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3603" y="883190"/>
            <a:ext cx="2142184" cy="214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25726292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63622" y="3017282"/>
            <a:ext cx="9420460" cy="37257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493614"/>
              </p:ext>
            </p:extLst>
          </p:nvPr>
        </p:nvGraphicFramePr>
        <p:xfrm>
          <a:off x="1367640" y="3120570"/>
          <a:ext cx="9212423" cy="3481102"/>
        </p:xfrm>
        <a:graphic>
          <a:graphicData uri="http://schemas.openxmlformats.org/drawingml/2006/table">
            <a:tbl>
              <a:tblPr/>
              <a:tblGrid>
                <a:gridCol w="6768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922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06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824,9</a:t>
                      </a:r>
                      <a:endParaRPr lang="ru-RU" sz="1600" b="1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06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6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824,9</a:t>
                      </a:r>
                      <a:endParaRPr lang="ru-RU" sz="1600" b="1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06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383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Доля объектов (территорий), подлежащих антитеррористической защите, соответствующих установленным требованиям антитеррористической защищенности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38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подверженных воздействию идеологию терроризма и экстремизма, охваченных мероприятиями по профилактике терроризма и экстремизма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6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33751" y="720993"/>
            <a:ext cx="7650179" cy="226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550" b="1" dirty="0">
                <a:solidFill>
                  <a:srgbClr val="534F4F"/>
                </a:solidFill>
                <a:latin typeface="+mn-lt"/>
              </a:rPr>
              <a:t>1. Увеличение числа объектов (территорий), подлежащих антитеррористической защите, соответствующих установленным требованиям антитеррористической защищенности до 53% к 2030 году.</a:t>
            </a:r>
          </a:p>
          <a:p>
            <a:pPr algn="ctr">
              <a:defRPr/>
            </a:pPr>
            <a:r>
              <a:rPr lang="ru-RU" sz="1550" b="1" dirty="0">
                <a:solidFill>
                  <a:srgbClr val="534F4F"/>
                </a:solidFill>
                <a:latin typeface="+mn-lt"/>
              </a:rPr>
              <a:t>2. Увеличение доли граждан, подверженных воздействию идеологии терроризма и экстремизма, охваченных мероприятиями по профилактике терроризма и экстремизма до 95 % к 2030 году.</a:t>
            </a:r>
          </a:p>
          <a:p>
            <a:pPr algn="ctr">
              <a:defRPr/>
            </a:pPr>
            <a:endParaRPr lang="ru-RU" sz="15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</a:t>
            </a:r>
            <a:r>
              <a:rPr lang="en-US" sz="1500" b="1" u="sng" dirty="0">
                <a:solidFill>
                  <a:srgbClr val="494545"/>
                </a:solidFill>
                <a:latin typeface="+mn-lt"/>
              </a:rPr>
              <a:t>4</a:t>
            </a:r>
            <a:r>
              <a:rPr lang="ru-RU" sz="1500" b="1" u="sng" dirty="0">
                <a:solidFill>
                  <a:srgbClr val="494545"/>
                </a:solidFill>
                <a:latin typeface="+mn-lt"/>
              </a:rPr>
              <a:t> год </a:t>
            </a:r>
            <a:r>
              <a:rPr lang="ru-RU" sz="15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+mn-lt"/>
              </a:rPr>
              <a:t>47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C04453-FAA2-4759-98A8-68B24EC8DB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9611" y="798661"/>
            <a:ext cx="2088896" cy="20888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3A3B18B-8D54-419D-97A2-27912FBC1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" y="901949"/>
            <a:ext cx="2088896" cy="208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823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28496" y="3361187"/>
            <a:ext cx="10311793" cy="279104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328412"/>
              </p:ext>
            </p:extLst>
          </p:nvPr>
        </p:nvGraphicFramePr>
        <p:xfrm>
          <a:off x="969208" y="3528786"/>
          <a:ext cx="10030368" cy="2487300"/>
        </p:xfrm>
        <a:graphic>
          <a:graphicData uri="http://schemas.openxmlformats.org/drawingml/2006/table">
            <a:tbl>
              <a:tblPr/>
              <a:tblGrid>
                <a:gridCol w="7465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21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889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9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593,0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16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306,1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566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286,9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063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8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55026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 на 1 тыс. человек населения</a:t>
                      </a:r>
                      <a:endParaRPr kumimoji="0" lang="ru-RU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71,22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39089" y="96552"/>
            <a:ext cx="10221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Государственная программа «Развитие малого и среднего предпринимательства в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39089" y="1245034"/>
            <a:ext cx="9601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u="sng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342900" indent="-342900">
              <a:buAutoNum type="arabicPeriod"/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Достижение к 2031 году количества субъектов малого и среднего предпринимательства на 1 тыс. человек населения в количестве 73,65 ед.</a:t>
            </a:r>
          </a:p>
          <a:p>
            <a:pPr>
              <a:defRPr/>
            </a:pPr>
            <a:endParaRPr lang="ru-RU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Доля в общем объеме расходов на 2024 год – 0,6 %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A6982-2477-478A-B25D-CD5C6856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6" y="992340"/>
            <a:ext cx="1562423" cy="156242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6AB4BB-C7FA-4C7C-B711-6A6E7E40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4751" y="1196578"/>
            <a:ext cx="1036410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140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30164" y="2627266"/>
            <a:ext cx="10077314" cy="42009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05537"/>
              </p:ext>
            </p:extLst>
          </p:nvPr>
        </p:nvGraphicFramePr>
        <p:xfrm>
          <a:off x="1144396" y="2669584"/>
          <a:ext cx="9848850" cy="4116298"/>
        </p:xfrm>
        <a:graphic>
          <a:graphicData uri="http://schemas.openxmlformats.org/drawingml/2006/table">
            <a:tbl>
              <a:tblPr/>
              <a:tblGrid>
                <a:gridCol w="775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35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1 805,4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61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1 740,5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65">
                <a:tc>
                  <a:txBody>
                    <a:bodyPr/>
                    <a:lstStyle/>
                    <a:p>
                      <a:pPr marL="0" marR="0" lvl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64,9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 госпрограммы: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012976"/>
                  </a:ext>
                </a:extLst>
              </a:tr>
              <a:tr h="31799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Индекс промышленного производства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7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Темп роста физического объема инвестиций в основной капитал, за исключением инвестиций инфраструктурных монополий (федеральные проекты) и бюджетных ассигнований федерального бюджета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 к 2020 г.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112,4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40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92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организаций, осуществляющих технологические инновации, в общем числе обследованных организаций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2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Внедрен Стандарт по обеспечению благоприятных условий для развития экспортной деятельности 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97324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64746" y="154270"/>
            <a:ext cx="114290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200" b="1" dirty="0">
                <a:solidFill>
                  <a:srgbClr val="494545"/>
                </a:solidFill>
                <a:latin typeface="+mn-lt"/>
              </a:rPr>
              <a:t>привлекательности и развития промышленности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249" y="923710"/>
            <a:ext cx="960120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Цели государственной программы:</a:t>
            </a:r>
            <a:endParaRPr lang="ru-RU" sz="1400" u="sng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1. Обеспечение развития инновационно-технологической инфраструктуры и конкурентоспособного производства в регионе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2. Обеспечение в регионе высокого уровня инвестиционной привлекательности</a:t>
            </a:r>
          </a:p>
          <a:p>
            <a:pPr>
              <a:defRPr/>
            </a:pP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3. Увеличение объема несырьевого неэнергетического экспорта предприятиями региона и увеличение уровня диверсификации экспортной продукции</a:t>
            </a:r>
          </a:p>
          <a:p>
            <a:pPr>
              <a:defRPr/>
            </a:pPr>
            <a:endParaRPr lang="ru-RU" sz="500" b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Доля в общем объеме расходов на 2024 год –  1,7 %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39200" y="1833970"/>
            <a:ext cx="4680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4" y="1047750"/>
            <a:ext cx="1230452" cy="1133475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677523" y="1074063"/>
            <a:ext cx="1144703" cy="1230246"/>
            <a:chOff x="10061745" y="994470"/>
            <a:chExt cx="1708775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708774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35117017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82688" y="5885737"/>
            <a:ext cx="58579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3,4%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1105" y="1394862"/>
            <a:ext cx="11990894" cy="395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1000" b="1" u="sng" dirty="0">
              <a:solidFill>
                <a:srgbClr val="534F4F"/>
              </a:solidFill>
              <a:latin typeface="+mn-lt"/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продукции сельского хозяйства (в сопоставимых ценах) в 2030 году в объеме 115,9 процента от уровня 2020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значения индекса производства пищевых продуктов (в сопоставимых ценах) в 2030 году в объеме 129,8 процента от уровня 2020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уровня среднемесячной начисленной заработной платы работников сельского хозяйства (без  субъектов малого предпринимательства) в 2030 году – 72 247,00  рублей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Достижение объема экспорта продукции агропромышленного комплекса (в сопоставимых ценах) в размере 0,7 млрд. долларов США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Сохранение сельскохозяйственных угодий и химическая мелиорация почв на пашне к концу 2030 года на площади не менее 203,4 </a:t>
            </a:r>
            <a:r>
              <a:rPr lang="ru-RU" sz="1700" dirty="0" err="1">
                <a:solidFill>
                  <a:srgbClr val="534F4F"/>
                </a:solidFill>
              </a:rPr>
              <a:t>тыс.га</a:t>
            </a:r>
            <a:endParaRPr lang="ru-RU" sz="1700" dirty="0">
              <a:solidFill>
                <a:srgbClr val="534F4F"/>
              </a:solidFill>
            </a:endParaRP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Вовлечение в оборот земель сельскохозяйственного назначения площадью не менее 1,373 тыс. га к концу 2030 года</a:t>
            </a:r>
          </a:p>
          <a:p>
            <a:pPr marL="361950" indent="-361950">
              <a:buFont typeface="Wingdings" panose="05000000000000000000" pitchFamily="2" charset="2"/>
              <a:buChar char="ü"/>
              <a:defRPr/>
            </a:pPr>
            <a:r>
              <a:rPr lang="ru-RU" sz="1700" dirty="0">
                <a:solidFill>
                  <a:srgbClr val="534F4F"/>
                </a:solidFill>
              </a:rPr>
              <a:t>Обеспечение водного режима гидромелиоративных систем к концу 2030 года на площади 1,642 тыс. га</a:t>
            </a:r>
            <a:endParaRPr lang="ru-RU" sz="1700" b="1" u="sng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89" y="5470652"/>
            <a:ext cx="1708297" cy="1296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25" y="5006117"/>
            <a:ext cx="1841998" cy="175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971" y="789937"/>
            <a:ext cx="998142" cy="9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29193541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26002" y="1403498"/>
            <a:ext cx="9692065" cy="51687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21370"/>
              </p:ext>
            </p:extLst>
          </p:nvPr>
        </p:nvGraphicFramePr>
        <p:xfrm>
          <a:off x="1591149" y="1658817"/>
          <a:ext cx="9274849" cy="4658114"/>
        </p:xfrm>
        <a:graphic>
          <a:graphicData uri="http://schemas.openxmlformats.org/drawingml/2006/table">
            <a:tbl>
              <a:tblPr/>
              <a:tblGrid>
                <a:gridCol w="705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53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15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3 573,6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1 588,1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1 902,6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49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82,9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3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целей: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Индекс производства продукции сельского хозяйства (в сопоставимых ценах) к уровню 2020 года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Calibri"/>
                        <a:ea typeface="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104,9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Индекс производства пищевых продуктов (в сопоставимых ценах) к уровню 2020 года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102,6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927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Объем экспорта продукции агропромышленного комплекса (в сопоставимых ценах)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млрд. дол.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0,5519</a:t>
                      </a:r>
                    </a:p>
                  </a:txBody>
                  <a:tcPr marL="72000" marR="72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240874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42704" y="3011497"/>
            <a:ext cx="8922520" cy="361752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202675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рынка труда</a:t>
            </a:r>
          </a:p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71396" y="1095227"/>
            <a:ext cx="84779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</a:p>
          <a:p>
            <a:pPr algn="ctr">
              <a:defRPr/>
            </a:pPr>
            <a:endParaRPr lang="ru-RU" sz="800" dirty="0">
              <a:solidFill>
                <a:srgbClr val="534F4F"/>
              </a:solidFill>
              <a:latin typeface="+mn-lt"/>
            </a:endParaRP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1.   Непревышение к 2030 году значения уровня регистрируемой безработицы более 0,4 процента;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2.   Создание условий для формирования культуры безопасного труда и повышение эффективности мер, направленных на сохранение жизни и здоровья работников в процессе трудовой деятельности;</a:t>
            </a:r>
          </a:p>
          <a:p>
            <a:pPr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3.   Улучшение демографической ситуации в регионе за счет увеличения миграционного прироста.</a:t>
            </a:r>
          </a:p>
          <a:p>
            <a:pPr algn="ctr">
              <a:defRPr/>
            </a:pPr>
            <a:endParaRPr lang="ru-RU" sz="800" b="1" u="sng" dirty="0">
              <a:solidFill>
                <a:srgbClr val="474343"/>
              </a:solidFill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</a:rPr>
              <a:t>Доля в общем объеме расходов на 2024 год – 0,5 %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83" y="1430353"/>
            <a:ext cx="1434010" cy="1212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30" y="1343126"/>
            <a:ext cx="1319290" cy="131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937910"/>
              </p:ext>
            </p:extLst>
          </p:nvPr>
        </p:nvGraphicFramePr>
        <p:xfrm>
          <a:off x="1764546" y="3151456"/>
          <a:ext cx="8678836" cy="3337608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63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98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540,9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79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335,2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48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205,7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47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4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регистрируемой безработицы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0,4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895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Численность пострадавших при несчастных случаях на производстве с утратой трудоспособности на один рабочий день и более и со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смертельным исходом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человек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282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4007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«Эффективное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муниципальной службы в Липецкой области»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173" y="680430"/>
            <a:ext cx="1629614" cy="1629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46705" y="2347216"/>
            <a:ext cx="8931573" cy="44454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091812"/>
              </p:ext>
            </p:extLst>
          </p:nvPr>
        </p:nvGraphicFramePr>
        <p:xfrm>
          <a:off x="1673072" y="2384388"/>
          <a:ext cx="8678837" cy="4369548"/>
        </p:xfrm>
        <a:graphic>
          <a:graphicData uri="http://schemas.openxmlformats.org/drawingml/2006/table">
            <a:tbl>
              <a:tblPr/>
              <a:tblGrid>
                <a:gridCol w="5186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17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96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1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2 289,6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2 279,9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918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9,7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5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Уровень удовлетворенности населения Липецкой области качеством предоставления государственных, муниципальных и дополнительных услуг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90,0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государственных гражданских служащих области, принявших участие в мероприятиях по профессиональному развитию, в год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89,0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Сумма поступивших  неналоговых доходов от управления и распоряжения областным имуществом, а также земельными участками, государственная собственность на которые не разграничена на территории городского округа город Липецк и сельских поселений, входящих в состав Липецкого муниципального района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667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25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Прирост доли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населенных пунктов, имеющих доступ к сети Интернет в сельской местности по технологии </a:t>
                      </a:r>
                      <a:r>
                        <a:rPr lang="en-US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GPON</a:t>
                      </a:r>
                      <a:r>
                        <a:rPr lang="ru-RU" sz="125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, нарастающим итогом к 2021 году</a:t>
                      </a:r>
                      <a:endParaRPr lang="ru-RU" sz="125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  <a:r>
                        <a:rPr lang="ru-RU" sz="1400" b="0" i="0" u="none" strike="noStrike" kern="1200" baseline="0" dirty="0">
                          <a:solidFill>
                            <a:srgbClr val="494545"/>
                          </a:solidFill>
                          <a:latin typeface="+mn-lt"/>
                          <a:ea typeface="+mn-ea"/>
                          <a:cs typeface="+mn-cs"/>
                        </a:rPr>
                        <a:t> населенных пунктов</a:t>
                      </a:r>
                      <a:endParaRPr lang="ru-RU" sz="1400" b="0" i="0" u="none" strike="noStrike" kern="1200" dirty="0">
                        <a:solidFill>
                          <a:srgbClr val="49454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7 000,0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0" y="1239220"/>
            <a:ext cx="104782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 на уровне 90 % к концу 2030 года.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2024 год – 2,2 %</a:t>
            </a:r>
          </a:p>
        </p:txBody>
      </p:sp>
    </p:spTree>
    <p:extLst>
      <p:ext uri="{BB962C8B-B14F-4D97-AF65-F5344CB8AC3E}">
        <p14:creationId xmlns:p14="http://schemas.microsoft.com/office/powerpoint/2010/main" val="21330122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8609" y="3066247"/>
            <a:ext cx="9474781" cy="371411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742643"/>
              </p:ext>
            </p:extLst>
          </p:nvPr>
        </p:nvGraphicFramePr>
        <p:xfrm>
          <a:off x="1448463" y="3066247"/>
          <a:ext cx="9295071" cy="3653223"/>
        </p:xfrm>
        <a:graphic>
          <a:graphicData uri="http://schemas.openxmlformats.org/drawingml/2006/table">
            <a:tbl>
              <a:tblPr/>
              <a:tblGrid>
                <a:gridCol w="682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4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6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747,3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555,5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191,8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44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протестных акций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СОНКО (за исключением государственных и муниципальных учреждений), оказывающих социальные услуги и, получивших поддержку из регионального бюджета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ед.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населения, удовлетворенная информационной открытостью деятельности исполнительных органов государственной власти области (от числа опрошенных граждан)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42,6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7614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«Реализация внутренней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6338" y="804089"/>
            <a:ext cx="9786795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u="sng" dirty="0">
                <a:solidFill>
                  <a:srgbClr val="534F4F"/>
                </a:solidFill>
                <a:latin typeface="+mn-lt"/>
              </a:rPr>
              <a:t>Цели программы</a:t>
            </a:r>
            <a:endParaRPr lang="ru-RU" sz="17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1. Снижение количества протестных акций до 20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2. Увеличение количества СО НКО (за исключением государственных и муниципальных учреждений), оказывающих социальные услуги и получивших поддержку из регионального бюджета, до 69 единиц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3. Увеличение доли населения, удовлетворенного информационной открытостью деятельности исполнительных органов государственной власти области (от числа опрошенных граждан), до 46,3% к 2030 году.</a:t>
            </a:r>
          </a:p>
          <a:p>
            <a:pPr algn="ctr">
              <a:defRPr/>
            </a:pPr>
            <a:r>
              <a:rPr lang="ru-RU" sz="1500" b="1" dirty="0">
                <a:solidFill>
                  <a:srgbClr val="534F4F"/>
                </a:solidFill>
                <a:latin typeface="+mn-lt"/>
              </a:rPr>
              <a:t>4. Увеличение доли молодых людей, вовлеченных в социально-политическую и экономическую деятельность области, до 62% к 2030 году.</a:t>
            </a:r>
          </a:p>
          <a:p>
            <a:pPr algn="ctr">
              <a:defRPr/>
            </a:pPr>
            <a:endParaRPr lang="ru-RU" sz="5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2024 год </a:t>
            </a:r>
            <a:r>
              <a:rPr lang="ru-RU" sz="14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0,7%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950" y="804969"/>
            <a:ext cx="2015232" cy="20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6240809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9520" y="1478859"/>
            <a:ext cx="697937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16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2024 год – 5,5 %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0" y="165439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25589" y="3716812"/>
            <a:ext cx="9402353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038285"/>
              </p:ext>
            </p:extLst>
          </p:nvPr>
        </p:nvGraphicFramePr>
        <p:xfrm>
          <a:off x="1475896" y="3800514"/>
          <a:ext cx="9101737" cy="2688655"/>
        </p:xfrm>
        <a:graphic>
          <a:graphicData uri="http://schemas.openxmlformats.org/drawingml/2006/table">
            <a:tbl>
              <a:tblPr/>
              <a:tblGrid>
                <a:gridCol w="6686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74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987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5 755,8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860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5 755,8</a:t>
                      </a:r>
                    </a:p>
                  </a:txBody>
                  <a:tcPr marL="0" marR="508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0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7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  <a:highlight>
                            <a:srgbClr val="FF0000"/>
                          </a:highlight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21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Не более 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5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дефицита областного бюджета к общему годовому объему доходов областного бюджета без учета объема безвозмездных поступлений в отчетном финансовом году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highlight>
                          <a:srgbClr val="FF0000"/>
                        </a:highlight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Менее %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543966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2023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>
                <a:solidFill>
                  <a:srgbClr val="474343"/>
                </a:solidFill>
                <a:latin typeface="+mn-lt"/>
              </a:rPr>
              <a:t>В 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создан центр «Мой Бизнес».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увеличение 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вовлечение 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повышение 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снижение рисков на старте начинающих предпринимателей.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центра «Мой Бизнес»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/>
          </a:p>
          <a:p>
            <a:r>
              <a:rPr lang="ru-RU" dirty="0"/>
              <a:t>Получатели 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лет</a:t>
            </a:r>
          </a:p>
          <a:p>
            <a:endParaRPr lang="ru-RU" dirty="0"/>
          </a:p>
          <a:p>
            <a:r>
              <a:rPr lang="ru-RU" dirty="0"/>
              <a:t>Размер гранта:</a:t>
            </a:r>
          </a:p>
          <a:p>
            <a:r>
              <a:rPr lang="ru-RU" dirty="0"/>
              <a:t>не более 600 тыс. руб.</a:t>
            </a:r>
          </a:p>
          <a:p>
            <a:r>
              <a:rPr lang="ru-RU" dirty="0"/>
              <a:t> </a:t>
            </a:r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5294146"/>
            <a:ext cx="1142948" cy="115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34191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753560" y="2192868"/>
          <a:ext cx="9468291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/>
        </p:nvGraphicFramePr>
        <p:xfrm>
          <a:off x="1214700" y="4793131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2712619" y="1123090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октября 2023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178391" y="112868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6997976" y="1854848"/>
            <a:ext cx="96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046379" y="4414816"/>
            <a:ext cx="111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34524479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/>
        </p:nvGraphicFramePr>
        <p:xfrm>
          <a:off x="1206056" y="235484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633741" y="5057680"/>
          <a:ext cx="997691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146204" y="1907297"/>
            <a:ext cx="118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146204" y="4649009"/>
            <a:ext cx="974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2657226" y="1133216"/>
            <a:ext cx="23674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84442" y="1161214"/>
            <a:ext cx="1108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35650894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98250" y="188380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1024942" y="5237450"/>
          <a:ext cx="9357181" cy="1256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7099785" y="1519693"/>
            <a:ext cx="978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99784" y="4900968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22030" y="1068102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99785" y="106413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/>
        </p:nvGraphicFramePr>
        <p:xfrm>
          <a:off x="937787" y="3597686"/>
          <a:ext cx="9357181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7099784" y="3260314"/>
            <a:ext cx="978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+ 8,0%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12148996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/>
        </p:nvGraphicFramePr>
        <p:xfrm>
          <a:off x="1134020" y="2219795"/>
          <a:ext cx="8929215" cy="1433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/>
        </p:nvGraphicFramePr>
        <p:xfrm>
          <a:off x="814812" y="4882139"/>
          <a:ext cx="9255423" cy="136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18906" y="4405013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6915847" y="1790509"/>
            <a:ext cx="915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6941732" y="4506117"/>
            <a:ext cx="9878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+ 8,0%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11927" y="1154918"/>
            <a:ext cx="21939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октября 2023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12087" y="115491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13020811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19 242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39226" y="1688919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16 242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18,5%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64235"/>
            <a:chOff x="377773" y="1507340"/>
            <a:chExt cx="11569653" cy="2579509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2486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</a:t>
              </a:r>
            </a:p>
            <a:p>
              <a:pPr algn="ctr"/>
              <a:r>
                <a:rPr lang="ru-RU" sz="1600" i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(за исключением государственных и муниципальных служащих)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2024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3977080" y="1788566"/>
              <a:ext cx="2589627" cy="1674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октября </a:t>
              </a:r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года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2,6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4,5%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2024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</p:spTree>
    <p:extLst>
      <p:ext uri="{BB962C8B-B14F-4D97-AF65-F5344CB8AC3E}">
        <p14:creationId xmlns:p14="http://schemas.microsoft.com/office/powerpoint/2010/main" val="372067105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209391" y="3486950"/>
          <a:ext cx="11810331" cy="30214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05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4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</a:t>
                      </a:r>
                      <a:endParaRPr lang="ru-RU" sz="1400" b="0" i="1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бытовой техники)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0"/>
            <a:ext cx="11761709" cy="1233250"/>
            <a:chOff x="-1" y="3081938"/>
            <a:chExt cx="12190595" cy="863943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1369040" y="3544386"/>
              <a:ext cx="3121123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8490394" y="3540179"/>
              <a:ext cx="283707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2024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12 826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13 980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11 134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12 908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2023 год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11 931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13 005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10 665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12 364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07183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10 470,9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10142" y="4982764"/>
            <a:ext cx="12245011" cy="130873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24438" y="3818056"/>
            <a:ext cx="12192006" cy="1141769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56920" y="2891743"/>
            <a:ext cx="12135080" cy="89833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40792" y="1757257"/>
            <a:ext cx="12143144" cy="1089529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92006" cy="72509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26260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754790"/>
            <a:ext cx="724147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44452" y="2844319"/>
            <a:ext cx="71157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студентов, обучающихся по медицинскому профилю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21959" y="4959825"/>
            <a:ext cx="7261977" cy="1387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15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лечения, в санаторно-курортных учреждениях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 за пределами области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Санаторно-курортное лечение неработающим пенсионерам или неработающим гражданам, перенесшим заболевания сердца, меры социальной поддержки инвалидов и детей-инвалидов, которым установлен кохлеарный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имплант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3943" y="3798856"/>
            <a:ext cx="713549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128084" y="3919"/>
            <a:ext cx="81050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990925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3 435,0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71" y="187800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601,9 </a:t>
            </a:r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71" y="2984980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1 143,2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71" y="4025593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3 240,5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16935" y="5185472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494545"/>
                </a:solidFill>
              </a:rPr>
              <a:t>1 215,3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990925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4" y="1878009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13" y="2932834"/>
            <a:ext cx="3067051" cy="81615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5" y="3846418"/>
            <a:ext cx="3067051" cy="107505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185471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6" y="6347128"/>
            <a:ext cx="12192006" cy="510872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6934" y="6287707"/>
            <a:ext cx="1459979" cy="57029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494545"/>
                </a:solidFill>
              </a:rPr>
              <a:t>835,0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724020" y="6338112"/>
            <a:ext cx="3067051" cy="479120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участников СВО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44452" y="6355566"/>
            <a:ext cx="68454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Предоставление мер социальной поддержки лицам, принимающим (принимавшим) участие в  специальной военной операции и членам их семей</a:t>
            </a:r>
          </a:p>
        </p:txBody>
      </p:sp>
    </p:spTree>
    <p:extLst>
      <p:ext uri="{BB962C8B-B14F-4D97-AF65-F5344CB8AC3E}">
        <p14:creationId xmlns:p14="http://schemas.microsoft.com/office/powerpoint/2010/main" val="18932195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96714" y="4577170"/>
            <a:ext cx="10663434" cy="2280829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062" y="4604971"/>
            <a:ext cx="10622086" cy="222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399,2 млн. руб. в 2024 году, 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403,1 млн.руб. в 2025 году, 407,0  млн. руб. в 2026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части стоимости обучения детей по образовательным программам среднего профессионального образования;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478079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44" y="4967685"/>
            <a:ext cx="1837831" cy="1938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475" y="628766"/>
            <a:ext cx="1914525" cy="1914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8" y="2492898"/>
            <a:ext cx="2090721" cy="204252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08" y="2400396"/>
            <a:ext cx="9747389" cy="2135023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ежемесячного пособия в связи с рождением и воспитанием ребенка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    (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2 266,6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в 2024 году,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2 649,7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2025 году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, 3 755,9 тыс.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2026 году);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tabLst>
                <a:tab pos="273050" algn="l"/>
              </a:tabLst>
              <a:defRPr/>
            </a:pPr>
            <a:r>
              <a:rPr lang="ru-RU" sz="1400">
                <a:solidFill>
                  <a:srgbClr val="534F4F"/>
                </a:solidFill>
                <a:latin typeface="+mn-lt"/>
              </a:rPr>
              <a:t>       размер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ежемесячного пособия зависит от размера среднедушевого дохода семьи на дату обращения;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08" y="2400396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 –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270,0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1 200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164,5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3 435,0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8609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601,9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395,9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старше 7 лет и детей-инвалидов</a:t>
            </a:r>
          </a:p>
          <a:p>
            <a:pPr marL="266700"/>
            <a:r>
              <a:rPr lang="ru-RU" sz="1600" dirty="0">
                <a:solidFill>
                  <a:srgbClr val="534F4F"/>
                </a:solidFill>
              </a:rPr>
              <a:t>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9 млн. руб.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содержание ребенка в приемных и опекунских семьях (расходы на личные нужды,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11 938 руб. до 13 694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возраста ребенка и места проживания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321,5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вознаграждение приемному родителю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6 206 руб. до 28 805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количества приемных детей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65,4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339859" y="3742929"/>
            <a:ext cx="9709084" cy="3047169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206,0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8 000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31,5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поддержка детей-сирот и детей, оставшихся без попечения родителей (расходы на личные нужды,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122,5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единовременная выплата детям-сиротам на ремонт жилья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2,1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ежемесячная денежная компенсация расходов по договору найма (поднайма) жилого </a:t>
            </a:r>
            <a:r>
              <a:rPr lang="ru-RU" sz="1600" dirty="0">
                <a:solidFill>
                  <a:srgbClr val="534F4F"/>
                </a:solidFill>
                <a:latin typeface="+mj-lt"/>
              </a:rPr>
              <a:t>помещения детям-сиротам (по </a:t>
            </a:r>
            <a:r>
              <a:rPr lang="ru-RU" sz="1600" b="1" dirty="0">
                <a:solidFill>
                  <a:srgbClr val="534F4F"/>
                </a:solidFill>
                <a:latin typeface="+mj-lt"/>
              </a:rPr>
              <a:t>49,9 млн. руб</a:t>
            </a:r>
            <a:r>
              <a:rPr lang="ru-RU" sz="1600" b="1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dirty="0">
                <a:solidFill>
                  <a:srgbClr val="394659"/>
                </a:solidFill>
                <a:latin typeface="+mj-lt"/>
              </a:rPr>
              <a:t>ежегодно).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3300530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1 143,2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347744" y="818523"/>
            <a:ext cx="9726068" cy="5934974"/>
            <a:chOff x="3316436" y="836762"/>
            <a:chExt cx="8527632" cy="5934974"/>
          </a:xfrm>
        </p:grpSpPr>
        <p:graphicFrame>
          <p:nvGraphicFramePr>
            <p:cNvPr id="2" name="Схема 1"/>
            <p:cNvGraphicFramePr/>
            <p:nvPr/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16436" y="1016500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621,8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25039" y="214207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97,6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58061" y="3313387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15,7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474343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10175" y="5679188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108,5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936142" y="4568339"/>
              <a:ext cx="107879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299,6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0" y="5251831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92" y="925278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374583" y="2474706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9556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3086681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3 240,5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48859" y="3511289"/>
            <a:ext cx="12143141" cy="757131"/>
            <a:chOff x="48854" y="3643558"/>
            <a:chExt cx="12143142" cy="757131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57128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82523" y="3643559"/>
              <a:ext cx="8709472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</a:t>
              </a:r>
            </a:p>
            <a:p>
              <a:pPr>
                <a:lnSpc>
                  <a:spcPct val="90000"/>
                </a:lnSpc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(в размере величины прожиточного минимума, установленной на дату заключения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соцконтракта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социального пособия;</a:t>
              </a:r>
            </a:p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494545"/>
                  </a:solidFill>
                  <a:latin typeface="+mn-lt"/>
                  <a:cs typeface="Times New Roman" panose="02020603050405020304" pitchFamily="18" charset="0"/>
                </a:rPr>
                <a:t>региональный социальный контракт многодетным семьям контракта на реализацию мероприятия по осуществлению индивидуальной предпринимательской деятельности в сфере сельского хозяйства.</a:t>
              </a:r>
              <a:endParaRPr lang="ru-RU" sz="1200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1894911" y="3643558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312,9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-15734" y="4458578"/>
            <a:ext cx="12143137" cy="1494353"/>
            <a:chOff x="-6" y="4489457"/>
            <a:chExt cx="12143137" cy="1494353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7"/>
              <a:ext cx="12143137" cy="1494353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1421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возмещение расходов по газификации жилого помещения;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материальная помощь гражданам, находящимся в трудной жизненной ситуации;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сезонный проезд отдельных категорий граждан на дачные и садовые участки;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1 252,9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5734" y="6075133"/>
            <a:ext cx="12143141" cy="748144"/>
            <a:chOff x="-4" y="5972746"/>
            <a:chExt cx="12143141" cy="748144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660101" y="6118731"/>
              <a:ext cx="7674743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семей участников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1846053" y="6004188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297,8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704711"/>
            <a:ext cx="12143143" cy="1654835"/>
            <a:chOff x="0" y="1620444"/>
            <a:chExt cx="12143143" cy="1654835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63739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588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89 087 ветеранам 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             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2024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570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785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785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0561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1 376,9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07188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64" y="5938249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4509186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577460" y="345565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16636624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1 215,3</a:t>
            </a: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1"/>
            <a:ext cx="12143143" cy="893192"/>
            <a:chOff x="-13044" y="1340177"/>
            <a:chExt cx="12143143" cy="935603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93560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421121" y="1395654"/>
              <a:ext cx="8123942" cy="880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395654"/>
              <a:ext cx="1535729" cy="8801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1 145,7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216798"/>
            <a:ext cx="12031460" cy="905023"/>
            <a:chOff x="36738" y="665081"/>
            <a:chExt cx="12143143" cy="1186650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18665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380778" y="750036"/>
              <a:ext cx="7725059" cy="1101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95108" y="799507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24,0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78" y="3249421"/>
            <a:ext cx="11918019" cy="1089529"/>
            <a:chOff x="150179" y="187187"/>
            <a:chExt cx="12143143" cy="1691035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400949" y="187187"/>
              <a:ext cx="7683330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464928"/>
              <a:ext cx="1535729" cy="91779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7823" y="1272163"/>
            <a:ext cx="956274" cy="84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856" y="2281591"/>
            <a:ext cx="850207" cy="850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3286648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224373" y="4432130"/>
            <a:ext cx="11905727" cy="84363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89645" y="4514735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4558482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856" y="4432130"/>
            <a:ext cx="967077" cy="849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" name="Группа 39"/>
          <p:cNvGrpSpPr/>
          <p:nvPr/>
        </p:nvGrpSpPr>
        <p:grpSpPr>
          <a:xfrm>
            <a:off x="212076" y="5355771"/>
            <a:ext cx="11918019" cy="1170348"/>
            <a:chOff x="150179" y="96620"/>
            <a:chExt cx="12143143" cy="1816473"/>
          </a:xfrm>
        </p:grpSpPr>
        <p:sp>
          <p:nvSpPr>
            <p:cNvPr id="41" name="Пятиугольник 40"/>
            <p:cNvSpPr/>
            <p:nvPr/>
          </p:nvSpPr>
          <p:spPr>
            <a:xfrm>
              <a:off x="150179" y="96620"/>
              <a:ext cx="12143143" cy="181647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2400951" y="222058"/>
              <a:ext cx="8323435" cy="169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Санаторно-курортное лечение неработающим пенсионерам либо неработающим гражданам (перенесшим определенные заболевания сердца), меры социальной поддержки инвалидам и детям-инвалидам, которым установлен кохлеарный аппарат</a:t>
              </a:r>
              <a:endParaRPr lang="ru-RU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331100" y="464928"/>
              <a:ext cx="1535731" cy="102527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11,1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40" y="5471364"/>
            <a:ext cx="903993" cy="90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0131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ятиугольник 25"/>
          <p:cNvSpPr/>
          <p:nvPr/>
        </p:nvSpPr>
        <p:spPr>
          <a:xfrm>
            <a:off x="-13045" y="1224469"/>
            <a:ext cx="12143143" cy="123881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928729" y="1343677"/>
            <a:ext cx="9602685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мер социальной поддержки лицам,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принимающим (принимавшим) участие в специальной военной операции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 членам их семей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26084" y="122446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294,6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5" name="Пятиугольник 34"/>
          <p:cNvSpPr/>
          <p:nvPr/>
        </p:nvSpPr>
        <p:spPr>
          <a:xfrm>
            <a:off x="48857" y="4077798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175096" y="35057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социальной поддержки участников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специальной военной операции и членов их семей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sp>
        <p:nvSpPr>
          <p:cNvPr id="19" name="Пятиугольник 18"/>
          <p:cNvSpPr/>
          <p:nvPr/>
        </p:nvSpPr>
        <p:spPr>
          <a:xfrm>
            <a:off x="48856" y="5372376"/>
            <a:ext cx="12143143" cy="100907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067731" y="96612"/>
            <a:ext cx="16644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835,0</a:t>
            </a:r>
          </a:p>
          <a:p>
            <a:pPr algn="ctr"/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млн. руб.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0" y="2882794"/>
            <a:ext cx="12143143" cy="83149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93000" y="1281338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824,0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93000" y="2934188"/>
            <a:ext cx="1535729" cy="78010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1,3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47571" y="4088274"/>
            <a:ext cx="1535729" cy="81062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1,5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92999" y="5412257"/>
            <a:ext cx="1535729" cy="969196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8,2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40" name="Пятиугольник 39"/>
          <p:cNvSpPr/>
          <p:nvPr/>
        </p:nvSpPr>
        <p:spPr>
          <a:xfrm>
            <a:off x="1883298" y="2953126"/>
            <a:ext cx="9828650" cy="69083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Предоставление путевки на санаторно-курортное лечение беременной супруги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участника специальной военной операции</a:t>
            </a:r>
          </a:p>
        </p:txBody>
      </p:sp>
      <p:sp>
        <p:nvSpPr>
          <p:cNvPr id="43" name="Пятиугольник 42"/>
          <p:cNvSpPr/>
          <p:nvPr/>
        </p:nvSpPr>
        <p:spPr>
          <a:xfrm>
            <a:off x="2074149" y="5414738"/>
            <a:ext cx="9657991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Обеспечение детей участников специальной военной операции, обучающихся по образовательным программам основного общего и среднего общего образования, бесплатным горячим питанием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1936574" y="4104312"/>
            <a:ext cx="9795566" cy="9881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Ежегодная социальная выплата детям, обучающимся в общеобразовательных организациях, родители которых погибли при участии в специальной военной операции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(в размере 5 000 рублей)</a:t>
            </a:r>
          </a:p>
        </p:txBody>
      </p:sp>
    </p:spTree>
    <p:extLst>
      <p:ext uri="{BB962C8B-B14F-4D97-AF65-F5344CB8AC3E}">
        <p14:creationId xmlns:p14="http://schemas.microsoft.com/office/powerpoint/2010/main" val="35411463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1395354" y="1205489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ветераны труда, труженики тыла, </a:t>
            </a:r>
          </a:p>
          <a:p>
            <a:pPr indent="542925" algn="ctr"/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реабилитированные и репрессированные граждане, инвалиды, члены семей участников специальной военной операции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798980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297,8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122,4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>
                <a:solidFill>
                  <a:srgbClr val="474343"/>
                </a:solidFill>
              </a:rPr>
              <a:t>(4 600 </a:t>
            </a:r>
            <a:r>
              <a:rPr lang="ru-RU" b="1" u="sng" dirty="0">
                <a:solidFill>
                  <a:srgbClr val="474343"/>
                </a:solidFill>
              </a:rPr>
              <a:t>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(61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15,7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32701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1 560,0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13213170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n-US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663,5</a:t>
            </a:r>
            <a:endParaRPr lang="ru-RU" sz="22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2024 – 2026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45,3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40,3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45,3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350,9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362,1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365,8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4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3,9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 млн. руб.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«Создание условий для обеспечения доступным и комфортным жильем сельского населения»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150,0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148,0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6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год  –  </a:t>
            </a:r>
            <a:r>
              <a:rPr lang="en-US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148,0</a:t>
            </a: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 млн.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будет обеспечено 2190 семей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</p:spTree>
    <p:extLst>
      <p:ext uri="{BB962C8B-B14F-4D97-AF65-F5344CB8AC3E}">
        <p14:creationId xmlns:p14="http://schemas.microsoft.com/office/powerpoint/2010/main" val="16256814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18439" y="2597382"/>
          <a:ext cx="11355120" cy="4061276"/>
        </p:xfrm>
        <a:graphic>
          <a:graphicData uri="http://schemas.openxmlformats.org/drawingml/2006/table">
            <a:tbl>
              <a:tblPr/>
              <a:tblGrid>
                <a:gridCol w="3785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«О государственной поддержке в обеспечении  жильем молодых семей» 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Подпрограммы «Свой Дом», «Ипотечное жилищное кредитование»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семьям, изъявившим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«Свой Дом»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«Создание условий для обеспечения доступным и комфортным жильем сельского населения»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населения Липецкой области качественным жильем, социальной инфраструктурой и услугами ЖКХ»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</p:spTree>
    <p:extLst>
      <p:ext uri="{BB962C8B-B14F-4D97-AF65-F5344CB8AC3E}">
        <p14:creationId xmlns:p14="http://schemas.microsoft.com/office/powerpoint/2010/main" val="42274783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392568" y="1218699"/>
            <a:ext cx="69438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педагоги-психологи), дошкольные образовательные организации (воспитатели).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120 000 руб.</a:t>
            </a:r>
          </a:p>
          <a:p>
            <a:pPr algn="just"/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</a:t>
            </a:r>
          </a:p>
          <a:p>
            <a:pPr algn="just"/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2024-2026 гг. по 37,2 млн. руб. ежегодно.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118891" y="4038600"/>
            <a:ext cx="6902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u="sng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2024-2026 гг. по 180,0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3957" y="1033975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27" y="3150606"/>
            <a:ext cx="3959033" cy="41272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9500111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 2024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27 714,61 рублей </a:t>
            </a:r>
          </a:p>
          <a:p>
            <a:pPr algn="ctr"/>
            <a:r>
              <a:rPr lang="ru-RU" sz="2600" b="1" dirty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205065200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</p:spTree>
    <p:extLst>
      <p:ext uri="{BB962C8B-B14F-4D97-AF65-F5344CB8AC3E}">
        <p14:creationId xmlns:p14="http://schemas.microsoft.com/office/powerpoint/2010/main" val="4021116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2768486"/>
            <a:ext cx="12143143" cy="46994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6,7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48857" y="3335711"/>
            <a:ext cx="12143143" cy="79487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5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5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25595" y="4199641"/>
            <a:ext cx="12143143" cy="63440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</a:p>
          <a:p>
            <a:pPr marL="4391025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5129361" y="790881"/>
            <a:ext cx="1162568" cy="1155068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110434" y="2517956"/>
              <a:ext cx="784979" cy="43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401974" y="746055"/>
            <a:ext cx="1240002" cy="1203707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102905" y="2519349"/>
              <a:ext cx="784979" cy="4398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712837" y="773592"/>
            <a:ext cx="1162568" cy="1176169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102904" y="2483165"/>
              <a:ext cx="784979" cy="4398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2026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2694" y="1061400"/>
            <a:ext cx="36458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0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09438" y="1994588"/>
          <a:ext cx="6992280" cy="7010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30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32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108,5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118,7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128,9</a:t>
                      </a:r>
                    </a:p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43" y="2541045"/>
            <a:ext cx="1320814" cy="1452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98" y="3614168"/>
            <a:ext cx="1655249" cy="1535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</a:p>
        </p:txBody>
      </p:sp>
      <p:sp>
        <p:nvSpPr>
          <p:cNvPr id="26" name="Пятиугольник 25"/>
          <p:cNvSpPr/>
          <p:nvPr/>
        </p:nvSpPr>
        <p:spPr>
          <a:xfrm>
            <a:off x="94976" y="4892859"/>
            <a:ext cx="12107473" cy="105074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20000" lvl="0" algn="just" defTabSz="444500">
              <a:lnSpc>
                <a:spcPct val="90000"/>
              </a:lnSpc>
              <a:spcAft>
                <a:spcPts val="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 общее образование или среднее профессиональное образование, по программам специалитета на основании договоров с образовательными организациями высшего образования, включая ежемесячную выплату обучающемуся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160 тыс. руб. до 185 тыс. руб., ежемесячная  выплата в размере 6700 руб.)</a:t>
            </a:r>
          </a:p>
        </p:txBody>
      </p:sp>
      <p:sp>
        <p:nvSpPr>
          <p:cNvPr id="25" name="Пятиугольник 24"/>
          <p:cNvSpPr/>
          <p:nvPr/>
        </p:nvSpPr>
        <p:spPr>
          <a:xfrm>
            <a:off x="59306" y="6002410"/>
            <a:ext cx="12143143" cy="85558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500" dirty="0">
                <a:solidFill>
                  <a:srgbClr val="534F4F"/>
                </a:solidFill>
              </a:rPr>
              <a:t>Обучение лиц, имеющих среднее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профессиональное образование, по программам среднего профессионального образования на основании договоров с профессиональными образовательными</a:t>
            </a:r>
            <a:r>
              <a:rPr lang="en-US" sz="1500" dirty="0">
                <a:solidFill>
                  <a:srgbClr val="534F4F"/>
                </a:solidFill>
              </a:rPr>
              <a:t> </a:t>
            </a:r>
            <a:r>
              <a:rPr lang="ru-RU" sz="1500" dirty="0">
                <a:solidFill>
                  <a:srgbClr val="534F4F"/>
                </a:solidFill>
              </a:rPr>
              <a:t>организациями </a:t>
            </a:r>
            <a:r>
              <a:rPr lang="ru-RU" sz="1500" b="1" dirty="0">
                <a:solidFill>
                  <a:srgbClr val="534F4F"/>
                </a:solidFill>
              </a:rPr>
              <a:t>(стоимость обучения в год от 74,83 тыс. руб. до 77,15 тыс. руб.)</a:t>
            </a: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736" y="5178021"/>
            <a:ext cx="1300238" cy="1525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469273" y="-45387"/>
            <a:ext cx="1141078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Меры социальной поддержки студентам, обучающимся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по медицинскому профилю</a:t>
            </a:r>
          </a:p>
        </p:txBody>
      </p:sp>
    </p:spTree>
    <p:extLst>
      <p:ext uri="{BB962C8B-B14F-4D97-AF65-F5344CB8AC3E}">
        <p14:creationId xmlns:p14="http://schemas.microsoft.com/office/powerpoint/2010/main" val="392932822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>
                <a:solidFill>
                  <a:srgbClr val="534F4F"/>
                </a:solidFill>
              </a:rPr>
              <a:t>50 тыс. руб. и 100  тыс. руб.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на приобретение и строительство жилья  -  </a:t>
            </a:r>
            <a:r>
              <a:rPr lang="ru-RU" sz="1400" b="1" dirty="0">
                <a:solidFill>
                  <a:srgbClr val="534F4F"/>
                </a:solidFill>
              </a:rPr>
              <a:t>60%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>
                <a:solidFill>
                  <a:srgbClr val="534F4F"/>
                </a:solidFill>
              </a:rPr>
              <a:t>Единовременная 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>
                <a:solidFill>
                  <a:srgbClr val="534F4F"/>
                </a:solidFill>
              </a:rPr>
              <a:t>1,5 млн. руб.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50768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47898"/>
              </p:ext>
            </p:extLst>
          </p:nvPr>
        </p:nvGraphicFramePr>
        <p:xfrm>
          <a:off x="6309359" y="2153915"/>
          <a:ext cx="2468881" cy="83362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68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175,4</a:t>
                      </a:r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 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Единовременные 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тысяч человек (на условиях софинансирования с федеральным бюджетом) </a:t>
            </a:r>
          </a:p>
          <a:p>
            <a:pPr marL="92075" lvl="0" algn="just"/>
            <a:r>
              <a:rPr lang="ru-RU" sz="1400" b="1" dirty="0">
                <a:solidFill>
                  <a:srgbClr val="534F4F"/>
                </a:solidFill>
              </a:rPr>
              <a:t>врачам  -  от  1 млн. руб. до 1,5 млн.; фельдшерам, а также акушеркам и медицинским сестрам –  от  0,5 млн. руб. до 0,75 млн. руб.</a:t>
            </a:r>
          </a:p>
        </p:txBody>
      </p:sp>
      <p:grpSp>
        <p:nvGrpSpPr>
          <p:cNvPr id="2" name="Группа 24"/>
          <p:cNvGrpSpPr/>
          <p:nvPr/>
        </p:nvGrpSpPr>
        <p:grpSpPr>
          <a:xfrm>
            <a:off x="6785240" y="826877"/>
            <a:ext cx="1516132" cy="1250289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>
                <a:solidFill>
                  <a:srgbClr val="534F4F"/>
                </a:solidFill>
              </a:rPr>
              <a:t>10-15 тыс. руб.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738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113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25789388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96470" y="887616"/>
            <a:ext cx="12095530" cy="3326333"/>
            <a:chOff x="96470" y="418176"/>
            <a:chExt cx="12095530" cy="3106866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114300" y="418176"/>
              <a:ext cx="12077700" cy="3106866"/>
            </a:xfrm>
            <a:prstGeom prst="homePlate">
              <a:avLst>
                <a:gd name="adj" fmla="val 2546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828801" y="480735"/>
              <a:ext cx="9401176" cy="29896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7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ФАПов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Казаково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Добринский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Богородицкое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Долгоруковский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Братовщина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Задонский (д. Поповка), Лев-Толстовский (с. Знаменское), Липецкий (с. Студеные Хутора),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Медовка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хирургического корпуса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ГУЗ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 «Областная детская больница» в г. Липецке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поликлиники в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мкр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"Елецкий" г. Липецк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Реконструкция городского дворца молодежи «Октябрь»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1224 места в г. Лебедянь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Школа на 1225 мест в микрорайоне «Елецкий» г. Липецка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(реконструкция), капитальный ремонт санаторно-оздоровительного комплекса "Прометей"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96470" y="1217980"/>
              <a:ext cx="1647825" cy="1515194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</a:t>
              </a:r>
              <a:r>
                <a:rPr lang="en-US" sz="2200" b="1" dirty="0">
                  <a:solidFill>
                    <a:srgbClr val="394659"/>
                  </a:solidFill>
                </a:rPr>
                <a:t>4</a:t>
              </a:r>
              <a:r>
                <a:rPr lang="ru-RU" sz="2200" b="1" dirty="0">
                  <a:solidFill>
                    <a:srgbClr val="394659"/>
                  </a:solidFill>
                </a:rPr>
                <a:t>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0" y="36002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Строительство объектов на территории Липецкой области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8756" y="729354"/>
            <a:ext cx="1365694" cy="127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96470" y="4572617"/>
            <a:ext cx="12095530" cy="1986114"/>
            <a:chOff x="96470" y="737366"/>
            <a:chExt cx="12095530" cy="2896241"/>
          </a:xfrm>
        </p:grpSpPr>
        <p:sp>
          <p:nvSpPr>
            <p:cNvPr id="29" name="Пятиугольник 28"/>
            <p:cNvSpPr/>
            <p:nvPr/>
          </p:nvSpPr>
          <p:spPr>
            <a:xfrm>
              <a:off x="114300" y="737366"/>
              <a:ext cx="12077700" cy="2890780"/>
            </a:xfrm>
            <a:prstGeom prst="homePlate">
              <a:avLst>
                <a:gd name="adj" fmla="val 43315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828800" y="782981"/>
              <a:ext cx="9401176" cy="285062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marL="285750" indent="-285750">
                <a:spcAft>
                  <a:spcPts val="12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1</a:t>
              </a:r>
              <a:r>
                <a:rPr lang="en-US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9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</a:t>
              </a:r>
              <a:r>
                <a:rPr lang="ru-RU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ФАПов</a:t>
              </a: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Нижнее Чесночное),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Грязинский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Коробовка и п.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Волгоэлектросетьстрой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Добровский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Чечеры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Путятино),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Долгоруковский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село Большая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Боевка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Елецкий (д. Екатериновка, с. Большие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Извалы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Становлянский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(д.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Бродки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 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Злобино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Тербунский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Тульское),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Красное); 4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ОВОП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: 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Грязинский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Большой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Самовец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Двуречки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), Липецкий (с.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Сенцово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) и </a:t>
              </a:r>
              <a:r>
                <a:rPr lang="ru-RU" sz="1400" i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Усманский</a:t>
              </a:r>
              <a:r>
                <a:rPr lang="ru-RU" sz="1400" i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(с. Завальное)</a:t>
              </a:r>
            </a:p>
            <a:p>
              <a:pPr marL="285750" indent="-285750">
                <a:spcAft>
                  <a:spcPts val="1200"/>
                </a:spcAft>
                <a:buFont typeface="Wingdings" panose="05000000000000000000" pitchFamily="2" charset="2"/>
                <a:buChar char="Ø"/>
              </a:pPr>
              <a:r>
                <a:rPr lang="ru-RU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Детский сад на 220 мест в с. Становое 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96470" y="1194641"/>
              <a:ext cx="1647826" cy="197622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2025 год</a:t>
              </a:r>
              <a:endParaRPr lang="ru-RU" sz="22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1595437" y="456225"/>
            <a:ext cx="9001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7030A0"/>
                </a:solidFill>
                <a:latin typeface="+mn-lt"/>
              </a:rPr>
              <a:t>в рамках национальных проектов и государственных программ</a:t>
            </a:r>
          </a:p>
        </p:txBody>
      </p:sp>
      <p:pic>
        <p:nvPicPr>
          <p:cNvPr id="35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0070" y="3757228"/>
            <a:ext cx="1859812" cy="127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45CBB2-DDF1-49BB-AF83-ECE21B384FFF}"/>
              </a:ext>
            </a:extLst>
          </p:cNvPr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1266042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46468" y="1057522"/>
            <a:ext cx="9489541" cy="56988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2024 год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123545"/>
              </p:ext>
            </p:extLst>
          </p:nvPr>
        </p:nvGraphicFramePr>
        <p:xfrm>
          <a:off x="1455991" y="1260442"/>
          <a:ext cx="9111386" cy="5293037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1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10 266,9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4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8 083,7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1 400,0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408,3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10 266,9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3 189,9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1 158,7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2 202,1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846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 111,0</a:t>
                      </a:r>
                      <a:endParaRPr lang="en-US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846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фотовидеофиксации нарушений ПДД и выполнение научно-исследовательских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129,6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124,9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08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75432" y="75010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614709" y="-9321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1314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14" y="-58535"/>
            <a:ext cx="11734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444211"/>
              </p:ext>
            </p:extLst>
          </p:nvPr>
        </p:nvGraphicFramePr>
        <p:xfrm>
          <a:off x="1988068" y="1441403"/>
          <a:ext cx="8199733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81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8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16 283,6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8971823" y="337468"/>
            <a:ext cx="1126463" cy="1082046"/>
            <a:chOff x="5405399" y="-70032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5405399" y="-70032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5603205" y="140764"/>
              <a:ext cx="1071846" cy="102955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711082" y="338410"/>
              <a:ext cx="856088" cy="482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523092"/>
              </p:ext>
            </p:extLst>
          </p:nvPr>
        </p:nvGraphicFramePr>
        <p:xfrm>
          <a:off x="2004197" y="1854130"/>
          <a:ext cx="8183604" cy="489623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774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818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размещение государственных ценных бумаг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-1 450,0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Бюджетные кредиты из 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-1 375,0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1 448,5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45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-2 823,5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334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Бюджетные кредиты из областного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534095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предоставление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-1 650,0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070999"/>
                  </a:ext>
                </a:extLst>
              </a:tr>
              <a:tr h="3775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534F4F"/>
                          </a:solidFill>
                          <a:latin typeface="+mn-lt"/>
                        </a:rPr>
                        <a:t>возврат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1 650,0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249558"/>
                  </a:ext>
                </a:extLst>
              </a:tr>
              <a:tr h="498181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Возврат прочих бюджетных кредитов (ссуд), предоставленных бюджетами субъектов внутри страны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47,6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45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534F4F"/>
                          </a:solidFill>
                          <a:latin typeface="+mn-lt"/>
                        </a:rPr>
                        <a:t>Изменение остатков средств на счетах по учету средств бюджетов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19 061,0</a:t>
                      </a: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10269968" y="51492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28757555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2024 год и на плановый период 2025-2026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/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11966123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/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197011718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2024-2026 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25782691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566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obl@ufin48.ru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18970" y="5499378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МИНИСТЕРСТВА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РОССИЙСКОЙ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ФЕДЕРАЦИИ</a:t>
            </a: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https://minfin.gov.ru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99222" y="5484750"/>
            <a:ext cx="22450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УПРАВЛЕНИЯ</a:t>
            </a:r>
            <a:br>
              <a:rPr lang="ru-RU" sz="1400" b="1" dirty="0">
                <a:solidFill>
                  <a:srgbClr val="474343"/>
                </a:solidFill>
                <a:latin typeface="+mn-lt"/>
              </a:rPr>
            </a:br>
            <a:r>
              <a:rPr lang="ru-RU" sz="1400" b="1" dirty="0">
                <a:solidFill>
                  <a:srgbClr val="474343"/>
                </a:solidFill>
                <a:latin typeface="+mn-lt"/>
              </a:rPr>
              <a:t>ФИНАНСОВ 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http://ufin48.ru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78848" y="5514006"/>
            <a:ext cx="24055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САЙТ ПРАВИТЕЛЬСТВА 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ЛИПЕЦКОЙ</a:t>
            </a:r>
          </a:p>
          <a:p>
            <a:r>
              <a:rPr lang="ru-RU" sz="1400" b="1" dirty="0">
                <a:solidFill>
                  <a:srgbClr val="474343"/>
                </a:solidFill>
                <a:latin typeface="+mn-lt"/>
              </a:rPr>
              <a:t>ОБЛАСТИ</a:t>
            </a:r>
            <a:br>
              <a:rPr lang="ru-RU" sz="1400" dirty="0">
                <a:solidFill>
                  <a:srgbClr val="474343"/>
                </a:solidFill>
                <a:latin typeface="+mn-lt"/>
              </a:rPr>
            </a:br>
            <a:r>
              <a:rPr lang="en-US" sz="1400" dirty="0">
                <a:solidFill>
                  <a:srgbClr val="474343"/>
                </a:solidFill>
                <a:latin typeface="+mn-lt"/>
              </a:rPr>
              <a:t>https://</a:t>
            </a:r>
            <a:r>
              <a:rPr lang="ru-RU" sz="1400" dirty="0" err="1">
                <a:solidFill>
                  <a:srgbClr val="474343"/>
                </a:solidFill>
                <a:latin typeface="+mn-lt"/>
              </a:rPr>
              <a:t>липецкаяобласть.рф</a:t>
            </a:r>
            <a:endParaRPr lang="ru-RU" sz="1400" dirty="0">
              <a:solidFill>
                <a:srgbClr val="474343"/>
              </a:solidFill>
              <a:latin typeface="+mn-lt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D32A90-9C18-4D17-A8A6-3CA69A5E60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6" y="4055151"/>
            <a:ext cx="1304453" cy="13044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5D81623-1D82-4274-9ED8-832F627BF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700" y="4055150"/>
            <a:ext cx="1304453" cy="130445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B079B8-76B0-4B87-AE5F-661C6A4764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250" y="4055150"/>
            <a:ext cx="1304453" cy="13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25634</TotalTime>
  <Words>10540</Words>
  <Application>Microsoft Office PowerPoint</Application>
  <PresentationFormat>Широкоэкранный</PresentationFormat>
  <Paragraphs>1929</Paragraphs>
  <Slides>85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85</vt:i4>
      </vt:variant>
    </vt:vector>
  </HeadingPairs>
  <TitlesOfParts>
    <vt:vector size="94" baseType="lpstr">
      <vt:lpstr>Arial</vt:lpstr>
      <vt:lpstr>Times New Roman</vt:lpstr>
      <vt:lpstr>Calibri</vt:lpstr>
      <vt:lpstr>Wingdings</vt:lpstr>
      <vt:lpstr>Wingdings 2</vt:lpstr>
      <vt:lpstr>Cambria Math</vt:lpstr>
      <vt:lpstr>Gotham Pro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2024 год и на плановый период 2025-2026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u1596</cp:lastModifiedBy>
  <cp:revision>2188</cp:revision>
  <cp:lastPrinted>2023-11-13T13:16:56Z</cp:lastPrinted>
  <dcterms:created xsi:type="dcterms:W3CDTF">2018-01-21T18:20:29Z</dcterms:created>
  <dcterms:modified xsi:type="dcterms:W3CDTF">2023-11-15T05:36:48Z</dcterms:modified>
</cp:coreProperties>
</file>