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7.xml" ContentType="application/vnd.openxmlformats-officedocument.drawingml.chart+xml"/>
  <Override PartName="/ppt/drawings/drawing1.xml" ContentType="application/vnd.openxmlformats-officedocument.drawingml.chartshapes+xml"/>
  <Override PartName="/ppt/notesSlides/notesSlide8.xml" ContentType="application/vnd.openxmlformats-officedocument.presentationml.notesSlide+xml"/>
  <Override PartName="/ppt/charts/chart8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2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30.xml" ContentType="application/vnd.openxmlformats-officedocument.presentationml.notesSlide+xml"/>
  <Override PartName="/ppt/charts/chart9.xml" ContentType="application/vnd.openxmlformats-officedocument.drawingml.chart+xml"/>
  <Override PartName="/ppt/drawings/drawing2.xml" ContentType="application/vnd.openxmlformats-officedocument.drawingml.chartshapes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rts/chart10.xml" ContentType="application/vnd.openxmlformats-officedocument.drawingml.chart+xml"/>
  <Override PartName="/ppt/drawings/drawing3.xml" ContentType="application/vnd.openxmlformats-officedocument.drawingml.chartshapes+xml"/>
  <Override PartName="/ppt/charts/chart11.xml" ContentType="application/vnd.openxmlformats-officedocument.drawingml.chart+xml"/>
  <Override PartName="/ppt/theme/themeOverride1.xml" ContentType="application/vnd.openxmlformats-officedocument.themeOverride+xml"/>
  <Override PartName="/ppt/drawings/drawing4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821" r:id="rId1"/>
    <p:sldMasterId id="2147483836" r:id="rId2"/>
  </p:sldMasterIdLst>
  <p:notesMasterIdLst>
    <p:notesMasterId r:id="rId88"/>
  </p:notesMasterIdLst>
  <p:handoutMasterIdLst>
    <p:handoutMasterId r:id="rId89"/>
  </p:handoutMasterIdLst>
  <p:sldIdLst>
    <p:sldId id="752" r:id="rId3"/>
    <p:sldId id="1051" r:id="rId4"/>
    <p:sldId id="753" r:id="rId5"/>
    <p:sldId id="754" r:id="rId6"/>
    <p:sldId id="755" r:id="rId7"/>
    <p:sldId id="756" r:id="rId8"/>
    <p:sldId id="1290" r:id="rId9"/>
    <p:sldId id="1289" r:id="rId10"/>
    <p:sldId id="757" r:id="rId11"/>
    <p:sldId id="1291" r:id="rId12"/>
    <p:sldId id="1459" r:id="rId13"/>
    <p:sldId id="1365" r:id="rId14"/>
    <p:sldId id="1366" r:id="rId15"/>
    <p:sldId id="1367" r:id="rId16"/>
    <p:sldId id="1368" r:id="rId17"/>
    <p:sldId id="1326" r:id="rId18"/>
    <p:sldId id="1501" r:id="rId19"/>
    <p:sldId id="903" r:id="rId20"/>
    <p:sldId id="1129" r:id="rId21"/>
    <p:sldId id="1141" r:id="rId22"/>
    <p:sldId id="1144" r:id="rId23"/>
    <p:sldId id="1482" r:id="rId24"/>
    <p:sldId id="1149" r:id="rId25"/>
    <p:sldId id="1384" r:id="rId26"/>
    <p:sldId id="1061" r:id="rId27"/>
    <p:sldId id="1385" r:id="rId28"/>
    <p:sldId id="1386" r:id="rId29"/>
    <p:sldId id="1387" r:id="rId30"/>
    <p:sldId id="1388" r:id="rId31"/>
    <p:sldId id="1389" r:id="rId32"/>
    <p:sldId id="1009" r:id="rId33"/>
    <p:sldId id="950" r:id="rId34"/>
    <p:sldId id="1483" r:id="rId35"/>
    <p:sldId id="1455" r:id="rId36"/>
    <p:sldId id="1407" r:id="rId37"/>
    <p:sldId id="1461" r:id="rId38"/>
    <p:sldId id="1462" r:id="rId39"/>
    <p:sldId id="1408" r:id="rId40"/>
    <p:sldId id="1476" r:id="rId41"/>
    <p:sldId id="1477" r:id="rId42"/>
    <p:sldId id="1472" r:id="rId43"/>
    <p:sldId id="1475" r:id="rId44"/>
    <p:sldId id="1478" r:id="rId45"/>
    <p:sldId id="1474" r:id="rId46"/>
    <p:sldId id="1473" r:id="rId47"/>
    <p:sldId id="1403" r:id="rId48"/>
    <p:sldId id="1454" r:id="rId49"/>
    <p:sldId id="1430" r:id="rId50"/>
    <p:sldId id="1497" r:id="rId51"/>
    <p:sldId id="1470" r:id="rId52"/>
    <p:sldId id="1471" r:id="rId53"/>
    <p:sldId id="1485" r:id="rId54"/>
    <p:sldId id="1484" r:id="rId55"/>
    <p:sldId id="1402" r:id="rId56"/>
    <p:sldId id="976" r:id="rId57"/>
    <p:sldId id="1431" r:id="rId58"/>
    <p:sldId id="1502" r:id="rId59"/>
    <p:sldId id="1503" r:id="rId60"/>
    <p:sldId id="1504" r:id="rId61"/>
    <p:sldId id="1505" r:id="rId62"/>
    <p:sldId id="1467" r:id="rId63"/>
    <p:sldId id="1486" r:id="rId64"/>
    <p:sldId id="1498" r:id="rId65"/>
    <p:sldId id="1488" r:id="rId66"/>
    <p:sldId id="1468" r:id="rId67"/>
    <p:sldId id="1489" r:id="rId68"/>
    <p:sldId id="1425" r:id="rId69"/>
    <p:sldId id="1441" r:id="rId70"/>
    <p:sldId id="1499" r:id="rId71"/>
    <p:sldId id="1426" r:id="rId72"/>
    <p:sldId id="1493" r:id="rId73"/>
    <p:sldId id="1442" r:id="rId74"/>
    <p:sldId id="1443" r:id="rId75"/>
    <p:sldId id="1438" r:id="rId76"/>
    <p:sldId id="1456" r:id="rId77"/>
    <p:sldId id="1457" r:id="rId78"/>
    <p:sldId id="1440" r:id="rId79"/>
    <p:sldId id="1458" r:id="rId80"/>
    <p:sldId id="1500" r:id="rId81"/>
    <p:sldId id="1480" r:id="rId82"/>
    <p:sldId id="1322" r:id="rId83"/>
    <p:sldId id="1494" r:id="rId84"/>
    <p:sldId id="1495" r:id="rId85"/>
    <p:sldId id="1496" r:id="rId86"/>
    <p:sldId id="781" r:id="rId87"/>
  </p:sldIdLst>
  <p:sldSz cx="12192000" cy="6858000"/>
  <p:notesSz cx="6808788" cy="9940925"/>
  <p:embeddedFontLst>
    <p:embeddedFont>
      <p:font typeface="Calibri" panose="020F0502020204030204" pitchFamily="34" charset="0"/>
      <p:regular r:id="rId90"/>
      <p:bold r:id="rId91"/>
      <p:italic r:id="rId92"/>
      <p:boldItalic r:id="rId93"/>
    </p:embeddedFont>
    <p:embeddedFont>
      <p:font typeface="Cambria Math" panose="02040503050406030204" pitchFamily="18" charset="0"/>
      <p:regular r:id="rId94"/>
    </p:embeddedFont>
    <p:embeddedFont>
      <p:font typeface="Gotham Pro" panose="02000503040000020004" charset="0"/>
      <p:regular r:id="rId95"/>
      <p:bold r:id="rId96"/>
      <p:italic r:id="rId97"/>
      <p:boldItalic r:id="rId98"/>
    </p:embeddedFont>
    <p:embeddedFont>
      <p:font typeface="Wingdings 2" panose="05020102010507070707" pitchFamily="18" charset="2"/>
      <p:regular r:id="rId99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2" userDrawn="1">
          <p15:clr>
            <a:srgbClr val="A4A3A4"/>
          </p15:clr>
        </p15:guide>
        <p15:guide id="2" pos="2145" userDrawn="1">
          <p15:clr>
            <a:srgbClr val="A4A3A4"/>
          </p15:clr>
        </p15:guide>
        <p15:guide id="3" orient="horz" pos="3110" userDrawn="1">
          <p15:clr>
            <a:srgbClr val="A4A3A4"/>
          </p15:clr>
        </p15:guide>
        <p15:guide id="4" pos="2141" userDrawn="1">
          <p15:clr>
            <a:srgbClr val="A4A3A4"/>
          </p15:clr>
        </p15:guide>
        <p15:guide id="5" orient="horz" pos="3153" userDrawn="1">
          <p15:clr>
            <a:srgbClr val="A4A3A4"/>
          </p15:clr>
        </p15:guide>
        <p15:guide id="7" pos="214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4545"/>
    <a:srgbClr val="D0CECE"/>
    <a:srgbClr val="534F4F"/>
    <a:srgbClr val="EF9715"/>
    <a:srgbClr val="6EAA2E"/>
    <a:srgbClr val="B51BB1"/>
    <a:srgbClr val="005F81"/>
    <a:srgbClr val="394659"/>
    <a:srgbClr val="474343"/>
    <a:srgbClr val="F5BF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AF606853-7671-496A-8E4F-DF71F8EC918B}" styleName="Темный стиль 1 -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52" autoAdjust="0"/>
    <p:restoredTop sz="93141" autoAdjust="0"/>
  </p:normalViewPr>
  <p:slideViewPr>
    <p:cSldViewPr snapToGrid="0">
      <p:cViewPr>
        <p:scale>
          <a:sx n="100" d="100"/>
          <a:sy n="100" d="100"/>
        </p:scale>
        <p:origin x="1314" y="22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79" d="100"/>
          <a:sy n="79" d="100"/>
        </p:scale>
        <p:origin x="-3936" y="-96"/>
      </p:cViewPr>
      <p:guideLst>
        <p:guide orient="horz" pos="3132"/>
        <p:guide pos="2145"/>
        <p:guide orient="horz" pos="3110"/>
        <p:guide pos="2141"/>
        <p:guide orient="horz" pos="3153"/>
        <p:guide pos="214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font" Target="fonts/font1.fntdata"/><Relationship Id="rId95" Type="http://schemas.openxmlformats.org/officeDocument/2006/relationships/font" Target="fonts/font6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font" Target="fonts/font4.fntdata"/><Relationship Id="rId98" Type="http://schemas.openxmlformats.org/officeDocument/2006/relationships/font" Target="fonts/font9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notesMaster" Target="notesMasters/notesMaster1.xml"/><Relationship Id="rId91" Type="http://schemas.openxmlformats.org/officeDocument/2006/relationships/font" Target="fonts/font2.fntdata"/><Relationship Id="rId96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font" Target="fonts/font5.fntdata"/><Relationship Id="rId99" Type="http://schemas.openxmlformats.org/officeDocument/2006/relationships/font" Target="fonts/font10.fntdata"/><Relationship Id="rId10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font" Target="fonts/font8.fntdata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4\&#1050;%20&#1087;&#1088;&#1086;&#1077;&#1082;&#1090;&#1091;%20&#1047;&#1072;&#1082;&#1086;&#1085;&#1072;%202024\&#1056;&#1072;&#1089;&#1095;&#1077;&#1090;&#1099;\&#1059;&#1069;&#1056;\&#1054;&#1057;&#1053;&#1054;&#1042;&#1053;&#1067;&#1045;%20&#1055;&#1054;&#1050;&#1040;&#1047;&#1040;&#1058;&#1045;&#1051;&#1048;%20&#1055;&#1056;&#1054;&#1043;&#1053;&#1054;&#1047;&#1040;%20&#1076;&#1083;&#1103;%20&#1073;&#1102;&#1076;&#1078;&#1077;&#1090;&#1072;%202024-2026.xls" TargetMode="Externa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2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4.xml"/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4\&#1050;%20&#1087;&#1088;&#1086;&#1077;&#1082;&#1090;&#1091;%20&#1047;&#1072;&#1082;&#1086;&#1085;&#1072;%202024\&#1056;&#1072;&#1089;&#1095;&#1077;&#1090;&#1099;\&#1059;&#1069;&#1056;\&#1054;&#1057;&#1053;&#1054;&#1042;&#1053;&#1067;&#1045;%20&#1055;&#1054;&#1050;&#1040;&#1047;&#1040;&#1058;&#1045;&#1051;&#1048;%20&#1055;&#1056;&#1054;&#1043;&#1053;&#1054;&#1047;&#1040;%20&#1076;&#1083;&#1103;%20&#1073;&#1102;&#1076;&#1078;&#1077;&#1090;&#1072;%202024-2026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4\&#1050;%20&#1087;&#1088;&#1086;&#1077;&#1082;&#1090;&#1091;%20&#1047;&#1072;&#1082;&#1086;&#1085;&#1072;%202024\&#1056;&#1072;&#1089;&#1095;&#1077;&#1090;&#1099;\&#1059;&#1069;&#1056;\&#1054;&#1057;&#1053;&#1054;&#1042;&#1053;&#1067;&#1045;%20&#1055;&#1054;&#1050;&#1040;&#1047;&#1040;&#1058;&#1045;&#1051;&#1048;%20&#1055;&#1056;&#1054;&#1043;&#1053;&#1054;&#1047;&#1040;%20&#1076;&#1083;&#1103;%20&#1073;&#1102;&#1076;&#1078;&#1077;&#1090;&#1072;%202024-2026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4\&#1050;%20&#1087;&#1088;&#1086;&#1077;&#1082;&#1090;&#1091;%20&#1047;&#1072;&#1082;&#1086;&#1085;&#1072;%202024\&#1056;&#1072;&#1089;&#1095;&#1077;&#1090;&#1099;\&#1059;&#1069;&#1056;\&#1054;&#1057;&#1053;&#1054;&#1042;&#1053;&#1067;&#1045;%20&#1055;&#1054;&#1050;&#1040;&#1047;&#1040;&#1058;&#1045;&#1051;&#1048;%20&#1055;&#1056;&#1054;&#1043;&#1053;&#1054;&#1047;&#1040;%20&#1076;&#1083;&#1103;%20&#1073;&#1102;&#1076;&#1078;&#1077;&#1090;&#1072;%202024-2026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4\&#1050;%20&#1087;&#1088;&#1086;&#1077;&#1082;&#1090;&#1091;%20&#1047;&#1072;&#1082;&#1086;&#1085;&#1072;%202024\&#1056;&#1072;&#1089;&#1095;&#1077;&#1090;&#1099;\&#1059;&#1069;&#1056;\&#1054;&#1057;&#1053;&#1054;&#1042;&#1053;&#1067;&#1045;%20&#1055;&#1054;&#1050;&#1040;&#1047;&#1040;&#1058;&#1045;&#1051;&#1048;%20&#1055;&#1056;&#1054;&#1043;&#1053;&#1054;&#1047;&#1040;%20&#1076;&#1083;&#1103;%20&#1073;&#1102;&#1076;&#1078;&#1077;&#1090;&#1072;%202024-2026.xls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4\&#1050;%20&#1087;&#1088;&#1086;&#1077;&#1082;&#1090;&#1091;%20&#1047;&#1072;&#1082;&#1086;&#1085;&#1072;%202024\&#1056;&#1072;&#1089;&#1095;&#1077;&#1090;&#1099;\&#1059;&#1069;&#1056;\&#1054;&#1057;&#1053;&#1054;&#1042;&#1053;&#1067;&#1045;%20&#1055;&#1054;&#1050;&#1040;&#1047;&#1040;&#1058;&#1045;&#1051;&#1048;%20&#1055;&#1056;&#1054;&#1043;&#1053;&#1054;&#1047;&#1040;%20&#1076;&#1083;&#1103;%20&#1073;&#1102;&#1076;&#1078;&#1077;&#1090;&#1072;%202024-2026.xls" TargetMode="Externa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4\&#1050;%20&#1087;&#1088;&#1086;&#1077;&#1082;&#1090;&#1091;%20&#1047;&#1072;&#1082;&#1086;&#1085;&#1072;%202024\&#1056;&#1072;&#1089;&#1095;&#1077;&#1090;&#1099;\&#1052;&#1041;&#1058;%20%20&#1052;&#1054;%20%202021-2026.xlsx" TargetMode="Externa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ИТОГО!$A$3</c:f>
              <c:strCache>
                <c:ptCount val="1"/>
                <c:pt idx="0">
                  <c:v>Валовой региональный продукт</c:v>
                </c:pt>
              </c:strCache>
            </c:strRef>
          </c:tx>
          <c:spPr>
            <a:solidFill>
              <a:srgbClr val="EF9715"/>
            </a:solidFill>
          </c:spPr>
          <c:invertIfNegative val="0"/>
          <c:dPt>
            <c:idx val="3"/>
            <c:invertIfNegative val="0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1-3E5B-4F39-ADD2-581FC91B758C}"/>
              </c:ext>
            </c:extLst>
          </c:dPt>
          <c:dLbls>
            <c:dLbl>
              <c:idx val="0"/>
              <c:layout>
                <c:manualLayout>
                  <c:x val="1.4537901912890238E-2"/>
                  <c:y val="-1.81261330107466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E5B-4F39-ADD2-581FC91B758C}"/>
                </c:ext>
              </c:extLst>
            </c:dLbl>
            <c:dLbl>
              <c:idx val="1"/>
              <c:layout>
                <c:manualLayout>
                  <c:x val="1.7445482295468318E-2"/>
                  <c:y val="-2.07155805837104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E5B-4F39-ADD2-581FC91B758C}"/>
                </c:ext>
              </c:extLst>
            </c:dLbl>
            <c:dLbl>
              <c:idx val="2"/>
              <c:layout>
                <c:manualLayout>
                  <c:x val="1.4537901912890212E-2"/>
                  <c:y val="-1.2947237864819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E5B-4F39-ADD2-581FC91B758C}"/>
                </c:ext>
              </c:extLst>
            </c:dLbl>
            <c:dLbl>
              <c:idx val="3"/>
              <c:layout>
                <c:manualLayout>
                  <c:x val="1.5991692104179292E-2"/>
                  <c:y val="-2.33050281566742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E5B-4F39-ADD2-581FC91B758C}"/>
                </c:ext>
              </c:extLst>
            </c:dLbl>
            <c:dLbl>
              <c:idx val="4"/>
              <c:layout>
                <c:manualLayout>
                  <c:x val="1.7445482295468318E-2"/>
                  <c:y val="-2.07155805837104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E5B-4F39-ADD2-581FC91B758C}"/>
                </c:ext>
              </c:extLst>
            </c:dLbl>
            <c:dLbl>
              <c:idx val="5"/>
              <c:layout>
                <c:manualLayout>
                  <c:x val="2.6168223443202479E-2"/>
                  <c:y val="-2.20433351187608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E5B-4F39-ADD2-581FC91B758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="1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ИТОГО!$C$2:$H$2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ИТОГО!$C$3:$H$3</c:f>
              <c:numCache>
                <c:formatCode>#,##0.0</c:formatCode>
                <c:ptCount val="6"/>
                <c:pt idx="0">
                  <c:v>843.98189000000002</c:v>
                </c:pt>
                <c:pt idx="1">
                  <c:v>775.18757000000005</c:v>
                </c:pt>
                <c:pt idx="2">
                  <c:v>850.25003000000004</c:v>
                </c:pt>
                <c:pt idx="3">
                  <c:v>892.19541000000004</c:v>
                </c:pt>
                <c:pt idx="4">
                  <c:v>933.59185000000002</c:v>
                </c:pt>
                <c:pt idx="5">
                  <c:v>985.86968999999999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5B-4F39-ADD2-581FC91B75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7088384"/>
        <c:axId val="1"/>
        <c:axId val="0"/>
      </c:bar3DChart>
      <c:catAx>
        <c:axId val="1770883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600" b="1" i="0" u="none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1"/>
        <c:crossesAt val="0"/>
        <c:auto val="1"/>
        <c:lblAlgn val="ctr"/>
        <c:lblOffset val="100"/>
        <c:noMultiLvlLbl val="0"/>
      </c:catAx>
      <c:valAx>
        <c:axId val="1"/>
        <c:scaling>
          <c:orientation val="minMax"/>
          <c:max val="1000"/>
          <c:min val="0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600" b="1" i="0" u="none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177088384"/>
        <c:crosses val="autoZero"/>
        <c:crossBetween val="between"/>
        <c:majorUnit val="200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3"/>
    </mc:Choice>
    <mc:Fallback>
      <c:style val="13"/>
    </mc:Fallback>
  </mc:AlternateContent>
  <c:chart>
    <c:autoTitleDeleted val="1"/>
    <c:view3D>
      <c:rotX val="10"/>
      <c:rotY val="20"/>
      <c:depthPercent val="10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26795242782152234"/>
          <c:y val="4.0599359767368247E-2"/>
          <c:w val="0.7312095636482947"/>
          <c:h val="0.84888852051388408"/>
        </c:manualLayout>
      </c:layout>
      <c:bar3DChart>
        <c:barDir val="col"/>
        <c:grouping val="stacked"/>
        <c:varyColors val="0"/>
        <c:ser>
          <c:idx val="1"/>
          <c:order val="0"/>
          <c:tx>
            <c:strRef>
              <c:f>Лист1!$B$9</c:f>
              <c:strCache>
                <c:ptCount val="1"/>
                <c:pt idx="0">
                  <c:v>в том числе верхний предел долга по государственным гарантиям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2315452755905518E-3"/>
                  <c:y val="2.8430776592327719E-4"/>
                </c:manualLayout>
              </c:layout>
              <c:spPr/>
              <c:txPr>
                <a:bodyPr/>
                <a:lstStyle/>
                <a:p>
                  <a:pPr>
                    <a:defRPr sz="1800" b="1" baseline="0">
                      <a:solidFill>
                        <a:srgbClr val="474343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620-40DE-B5F3-0D726AEC916E}"/>
                </c:ext>
              </c:extLst>
            </c:dLbl>
            <c:dLbl>
              <c:idx val="1"/>
              <c:layout>
                <c:manualLayout>
                  <c:x val="1.2314632545932522E-3"/>
                  <c:y val="2.8430776592327719E-4"/>
                </c:manualLayout>
              </c:layout>
              <c:tx>
                <c:rich>
                  <a:bodyPr/>
                  <a:lstStyle/>
                  <a:p>
                    <a:r>
                      <a:rPr lang="en-US" sz="1800" baseline="0" dirty="0"/>
                      <a:t>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620-40DE-B5F3-0D726AEC916E}"/>
                </c:ext>
              </c:extLst>
            </c:dLbl>
            <c:dLbl>
              <c:idx val="2"/>
              <c:layout>
                <c:manualLayout>
                  <c:x val="2.4630905511811053E-3"/>
                  <c:y val="3.5737407128984319E-3"/>
                </c:manualLayout>
              </c:layout>
              <c:tx>
                <c:rich>
                  <a:bodyPr/>
                  <a:lstStyle/>
                  <a:p>
                    <a:r>
                      <a:rPr lang="en-US" sz="1800" baseline="0" dirty="0"/>
                      <a:t>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620-40DE-B5F3-0D726AEC91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rgbClr val="474343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Лист1!$C$8:$Q$8</c:f>
              <c:numCache>
                <c:formatCode>m/d/yyyy</c:formatCode>
                <c:ptCount val="3"/>
                <c:pt idx="0">
                  <c:v>45658</c:v>
                </c:pt>
                <c:pt idx="1">
                  <c:v>46023</c:v>
                </c:pt>
                <c:pt idx="2">
                  <c:v>46388</c:v>
                </c:pt>
              </c:numCache>
            </c:numRef>
          </c:cat>
          <c:val>
            <c:numRef>
              <c:f>Лист1!$C$9:$Q$9</c:f>
              <c:numCache>
                <c:formatCode>#,##0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620-40DE-B5F3-0D726AEC916E}"/>
            </c:ext>
          </c:extLst>
        </c:ser>
        <c:ser>
          <c:idx val="3"/>
          <c:order val="2"/>
          <c:tx>
            <c:strRef>
              <c:f>Лист1!$B$10</c:f>
              <c:strCache>
                <c:ptCount val="1"/>
                <c:pt idx="0">
                  <c:v>Верхний предел государственного долга области, всего </c:v>
                </c:pt>
              </c:strCache>
            </c:strRef>
          </c:tx>
          <c:spPr>
            <a:gradFill>
              <a:gsLst>
                <a:gs pos="0">
                  <a:schemeClr val="accent3">
                    <a:lumMod val="75000"/>
                    <a:alpha val="86000"/>
                  </a:schemeClr>
                </a:gs>
                <a:gs pos="100000">
                  <a:schemeClr val="accent3">
                    <a:lumMod val="40000"/>
                    <a:lumOff val="60000"/>
                    <a:alpha val="83000"/>
                  </a:schemeClr>
                </a:gs>
              </a:gsLst>
              <a:lin ang="5400000" scaled="0"/>
            </a:gra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5.7101706036745407E-2"/>
                  <c:y val="-0.30197516167204591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14</a:t>
                    </a:r>
                    <a:r>
                      <a:rPr lang="en-US" baseline="0" dirty="0"/>
                      <a:t> 203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620-40DE-B5F3-0D726AEC916E}"/>
                </c:ext>
              </c:extLst>
            </c:dLbl>
            <c:dLbl>
              <c:idx val="1"/>
              <c:layout>
                <c:manualLayout>
                  <c:x val="4.9999917979002627E-2"/>
                  <c:y val="-0.2722875286909748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12</a:t>
                    </a:r>
                    <a:r>
                      <a:rPr lang="en-US" baseline="0" dirty="0"/>
                      <a:t> 125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620-40DE-B5F3-0D726AEC916E}"/>
                </c:ext>
              </c:extLst>
            </c:dLbl>
            <c:dLbl>
              <c:idx val="2"/>
              <c:layout>
                <c:manualLayout>
                  <c:x val="6.7708333333333329E-2"/>
                  <c:y val="-0.25283075941265548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10</a:t>
                    </a:r>
                    <a:r>
                      <a:rPr lang="en-US" baseline="0" dirty="0"/>
                      <a:t> 224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620-40DE-B5F3-0D726AEC91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Лист1!$C$8:$Q$8</c:f>
              <c:numCache>
                <c:formatCode>m/d/yyyy</c:formatCode>
                <c:ptCount val="3"/>
                <c:pt idx="0">
                  <c:v>45658</c:v>
                </c:pt>
                <c:pt idx="1">
                  <c:v>46023</c:v>
                </c:pt>
                <c:pt idx="2">
                  <c:v>46388</c:v>
                </c:pt>
              </c:numCache>
            </c:numRef>
          </c:cat>
          <c:val>
            <c:numRef>
              <c:f>Лист1!$C$10:$Q$10</c:f>
              <c:numCache>
                <c:formatCode>#,##0</c:formatCode>
                <c:ptCount val="3"/>
                <c:pt idx="0">
                  <c:v>14203</c:v>
                </c:pt>
                <c:pt idx="1">
                  <c:v>12125</c:v>
                </c:pt>
                <c:pt idx="2">
                  <c:v>10224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620-40DE-B5F3-0D726AEC916E}"/>
            </c:ext>
          </c:extLst>
        </c:ser>
        <c:ser>
          <c:idx val="4"/>
          <c:order val="3"/>
          <c:tx>
            <c:strRef>
              <c:f>Лист1!$B$12</c:f>
              <c:strCache>
                <c:ptCount val="1"/>
              </c:strCache>
            </c:strRef>
          </c:tx>
          <c:invertIfNegative val="0"/>
          <c:cat>
            <c:numRef>
              <c:f>Лист1!$C$8:$Q$8</c:f>
              <c:numCache>
                <c:formatCode>m/d/yyyy</c:formatCode>
                <c:ptCount val="3"/>
                <c:pt idx="0">
                  <c:v>45658</c:v>
                </c:pt>
                <c:pt idx="1">
                  <c:v>46023</c:v>
                </c:pt>
                <c:pt idx="2">
                  <c:v>46388</c:v>
                </c:pt>
              </c:numCache>
            </c:numRef>
          </c:cat>
          <c:val>
            <c:numRef>
              <c:f>Лист1!$C$12:$Q$12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8-9620-40DE-B5F3-0D726AEC916E}"/>
            </c:ext>
          </c:extLst>
        </c:ser>
        <c:ser>
          <c:idx val="2"/>
          <c:order val="1"/>
          <c:tx>
            <c:strRef>
              <c:f>Лист1!$B$13</c:f>
              <c:strCache>
                <c:ptCount val="1"/>
              </c:strCache>
            </c:strRef>
          </c:tx>
          <c:invertIfNegative val="0"/>
          <c:cat>
            <c:numRef>
              <c:f>Лист1!$C$8:$Q$8</c:f>
              <c:numCache>
                <c:formatCode>m/d/yyyy</c:formatCode>
                <c:ptCount val="3"/>
                <c:pt idx="0">
                  <c:v>45658</c:v>
                </c:pt>
                <c:pt idx="1">
                  <c:v>46023</c:v>
                </c:pt>
                <c:pt idx="2">
                  <c:v>46388</c:v>
                </c:pt>
              </c:numCache>
            </c:numRef>
          </c:cat>
          <c:val>
            <c:numRef>
              <c:f>Лист1!$C$13:$Q$13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9-9620-40DE-B5F3-0D726AEC91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shape val="box"/>
        <c:axId val="208180736"/>
        <c:axId val="230553792"/>
        <c:axId val="0"/>
      </c:bar3DChart>
      <c:catAx>
        <c:axId val="208180736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800" b="1">
                <a:solidFill>
                  <a:srgbClr val="474343"/>
                </a:solidFill>
              </a:defRPr>
            </a:pPr>
            <a:endParaRPr lang="ru-RU"/>
          </a:p>
        </c:txPr>
        <c:crossAx val="230553792"/>
        <c:crosses val="autoZero"/>
        <c:auto val="0"/>
        <c:lblAlgn val="ctr"/>
        <c:lblOffset val="100"/>
        <c:noMultiLvlLbl val="0"/>
      </c:catAx>
      <c:valAx>
        <c:axId val="230553792"/>
        <c:scaling>
          <c:orientation val="minMax"/>
          <c:max val="26000"/>
          <c:min val="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 sz="1600">
                    <a:solidFill>
                      <a:srgbClr val="474343"/>
                    </a:solidFill>
                  </a:defRPr>
                </a:pPr>
                <a:r>
                  <a:rPr lang="ru-RU" sz="1600" dirty="0">
                    <a:solidFill>
                      <a:srgbClr val="474343"/>
                    </a:solidFill>
                  </a:rPr>
                  <a:t>млн. руб.</a:t>
                </a:r>
              </a:p>
            </c:rich>
          </c:tx>
          <c:layout>
            <c:manualLayout>
              <c:xMode val="edge"/>
              <c:yMode val="edge"/>
              <c:x val="0.20410867782152228"/>
              <c:y val="1.5908060296433678E-2"/>
            </c:manualLayout>
          </c:layout>
          <c:overlay val="0"/>
        </c:title>
        <c:numFmt formatCode="#,##0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400" b="1">
                <a:solidFill>
                  <a:srgbClr val="494545"/>
                </a:solidFill>
              </a:defRPr>
            </a:pPr>
            <a:endParaRPr lang="ru-RU"/>
          </a:p>
        </c:txPr>
        <c:crossAx val="208180736"/>
        <c:crosses val="autoZero"/>
        <c:crossBetween val="between"/>
        <c:majorUnit val="2000"/>
      </c:valAx>
    </c:plotArea>
    <c:legend>
      <c:legendPos val="r"/>
      <c:legendEntry>
        <c:idx val="0"/>
        <c:delete val="1"/>
      </c:legendEntry>
      <c:legendEntry>
        <c:idx val="1"/>
        <c:delete val="1"/>
      </c:legendEntry>
      <c:layout>
        <c:manualLayout>
          <c:xMode val="edge"/>
          <c:yMode val="edge"/>
          <c:x val="8.4661853234665151E-3"/>
          <c:y val="0.18109403420072248"/>
          <c:w val="0.19735900469337883"/>
          <c:h val="0.60109038220291355"/>
        </c:manualLayout>
      </c:layout>
      <c:overlay val="0"/>
      <c:txPr>
        <a:bodyPr/>
        <a:lstStyle/>
        <a:p>
          <a:pPr>
            <a:defRPr sz="1600" b="1">
              <a:solidFill>
                <a:srgbClr val="494545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4586606618913328E-2"/>
          <c:y val="2.649302170562013E-2"/>
          <c:w val="0.91569334732034913"/>
          <c:h val="0.69976152980877393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Лист1!$B$9</c:f>
              <c:strCache>
                <c:ptCount val="1"/>
                <c:pt idx="0">
                  <c:v>Государственные ценные бумаги Липецкой области</c:v>
                </c:pt>
              </c:strCache>
            </c:strRef>
          </c:tx>
          <c:spPr>
            <a:solidFill>
              <a:srgbClr val="92D050">
                <a:lumMod val="40000"/>
                <a:lumOff val="60000"/>
              </a:srgbClr>
            </a:solidFill>
            <a:ln w="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1.4876342295727229E-3"/>
                  <c:y val="2.0720743240428279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704-407E-8D21-12CFBADF3E11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704-407E-8D21-12CFBADF3E11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704-407E-8D21-12CFBADF3E11}"/>
                </c:ext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Лист1!$C$8:$Q$8</c:f>
              <c:numCache>
                <c:formatCode>m/d/yyyy</c:formatCode>
                <c:ptCount val="3"/>
                <c:pt idx="0">
                  <c:v>45658</c:v>
                </c:pt>
                <c:pt idx="1">
                  <c:v>46023</c:v>
                </c:pt>
                <c:pt idx="2">
                  <c:v>46388</c:v>
                </c:pt>
              </c:numCache>
            </c:numRef>
          </c:cat>
          <c:val>
            <c:numRef>
              <c:f>Лист1!$C$9:$Q$9</c:f>
              <c:numCache>
                <c:formatCode>#,##0</c:formatCode>
                <c:ptCount val="3"/>
                <c:pt idx="0">
                  <c:v>950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704-407E-8D21-12CFBADF3E11}"/>
            </c:ext>
          </c:extLst>
        </c:ser>
        <c:ser>
          <c:idx val="0"/>
          <c:order val="1"/>
          <c:tx>
            <c:strRef>
              <c:f>Лист1!$B$11</c:f>
              <c:strCache>
                <c:ptCount val="1"/>
                <c:pt idx="0">
                  <c:v>Кредиты кредитных организаций в валюте Российской Федерации</c:v>
                </c:pt>
              </c:strCache>
            </c:strRef>
          </c:tx>
          <c:spPr>
            <a:solidFill>
              <a:srgbClr val="F2AC44">
                <a:lumMod val="20000"/>
                <a:lumOff val="80000"/>
              </a:srgbClr>
            </a:solidFill>
            <a:ln w="0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Лист1!$C$8:$Q$8</c:f>
              <c:numCache>
                <c:formatCode>m/d/yyyy</c:formatCode>
                <c:ptCount val="3"/>
                <c:pt idx="0">
                  <c:v>45658</c:v>
                </c:pt>
                <c:pt idx="1">
                  <c:v>46023</c:v>
                </c:pt>
                <c:pt idx="2">
                  <c:v>46388</c:v>
                </c:pt>
              </c:numCache>
            </c:numRef>
          </c:cat>
          <c:val>
            <c:numRef>
              <c:f>Лист1!$C$11:$Q$11</c:f>
              <c:numCache>
                <c:formatCode>#,##0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704-407E-8D21-12CFBADF3E11}"/>
            </c:ext>
          </c:extLst>
        </c:ser>
        <c:ser>
          <c:idx val="3"/>
          <c:order val="3"/>
          <c:tx>
            <c:strRef>
              <c:f>Лист1!$B$10</c:f>
              <c:strCache>
                <c:ptCount val="1"/>
                <c:pt idx="0">
                  <c:v>Бюджетные кредиты, полученные из федерального бюджета</c:v>
                </c:pt>
              </c:strCache>
            </c:strRef>
          </c:tx>
          <c:spPr>
            <a:solidFill>
              <a:srgbClr val="C0504D">
                <a:lumMod val="20000"/>
                <a:lumOff val="80000"/>
              </a:srgbClr>
            </a:solidFill>
            <a:ln w="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1.1622501162250154E-3"/>
                  <c:y val="-1.7553135062810761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13 253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704-407E-8D21-12CFBADF3E11}"/>
                </c:ext>
              </c:extLst>
            </c:dLbl>
            <c:dLbl>
              <c:idx val="1"/>
              <c:layout>
                <c:manualLayout>
                  <c:x val="0"/>
                  <c:y val="-4.1767069329717525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12 125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704-407E-8D21-12CFBADF3E11}"/>
                </c:ext>
              </c:extLst>
            </c:dLbl>
            <c:dLbl>
              <c:idx val="2"/>
              <c:layout>
                <c:manualLayout>
                  <c:x val="-2.1208776727176921E-3"/>
                  <c:y val="-5.1075020446433835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10 224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704-407E-8D21-12CFBADF3E11}"/>
                </c:ext>
              </c:extLst>
            </c:dLbl>
            <c:dLbl>
              <c:idx val="4"/>
              <c:layout>
                <c:manualLayout>
                  <c:x val="6.8301227991542845E-3"/>
                  <c:y val="-2.0883534664858762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704-407E-8D21-12CFBADF3E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Лист1!$C$8:$Q$8</c:f>
              <c:numCache>
                <c:formatCode>m/d/yyyy</c:formatCode>
                <c:ptCount val="3"/>
                <c:pt idx="0">
                  <c:v>45658</c:v>
                </c:pt>
                <c:pt idx="1">
                  <c:v>46023</c:v>
                </c:pt>
                <c:pt idx="2">
                  <c:v>46388</c:v>
                </c:pt>
              </c:numCache>
            </c:numRef>
          </c:cat>
          <c:val>
            <c:numRef>
              <c:f>Лист1!$C$10:$Q$10</c:f>
              <c:numCache>
                <c:formatCode>#,##0</c:formatCode>
                <c:ptCount val="3"/>
                <c:pt idx="0">
                  <c:v>13253</c:v>
                </c:pt>
                <c:pt idx="1">
                  <c:v>12125</c:v>
                </c:pt>
                <c:pt idx="2">
                  <c:v>10224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4704-407E-8D21-12CFBADF3E11}"/>
            </c:ext>
          </c:extLst>
        </c:ser>
        <c:ser>
          <c:idx val="4"/>
          <c:order val="4"/>
          <c:tx>
            <c:strRef>
              <c:f>Лист1!$B$12</c:f>
              <c:strCache>
                <c:ptCount val="1"/>
                <c:pt idx="0">
                  <c:v>Государственные гарантии Липецкой области</c:v>
                </c:pt>
              </c:strCache>
            </c:strRef>
          </c:tx>
          <c:spPr>
            <a:solidFill>
              <a:srgbClr val="8064A2">
                <a:lumMod val="20000"/>
                <a:lumOff val="80000"/>
              </a:srgbClr>
            </a:solidFill>
            <a:ln w="0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Лист1!$C$8:$Q$8</c:f>
              <c:numCache>
                <c:formatCode>m/d/yyyy</c:formatCode>
                <c:ptCount val="3"/>
                <c:pt idx="0">
                  <c:v>45658</c:v>
                </c:pt>
                <c:pt idx="1">
                  <c:v>46023</c:v>
                </c:pt>
                <c:pt idx="2">
                  <c:v>46388</c:v>
                </c:pt>
              </c:numCache>
            </c:numRef>
          </c:cat>
          <c:val>
            <c:numRef>
              <c:f>Лист1!$C$12:$Q$12</c:f>
              <c:numCache>
                <c:formatCode>#,##0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4704-407E-8D21-12CFBADF3E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8839680"/>
        <c:axId val="48779200"/>
      </c:barChart>
      <c:lineChart>
        <c:grouping val="standard"/>
        <c:varyColors val="0"/>
        <c:ser>
          <c:idx val="2"/>
          <c:order val="2"/>
          <c:tx>
            <c:strRef>
              <c:f>Лист1!$B$13</c:f>
              <c:strCache>
                <c:ptCount val="1"/>
                <c:pt idx="0">
                  <c:v>Отношение государственного долга области к налоговым и неналоговым доходам областного бюджета</c:v>
                </c:pt>
              </c:strCache>
            </c:strRef>
          </c:tx>
          <c:spPr>
            <a:ln w="38100">
              <a:solidFill>
                <a:srgbClr val="FF0000"/>
              </a:solidFill>
              <a:prstDash val="solid"/>
            </a:ln>
          </c:spPr>
          <c:marker>
            <c:symbol val="triangle"/>
            <c:size val="13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dLbls>
            <c:dLbl>
              <c:idx val="0"/>
              <c:layout>
                <c:manualLayout>
                  <c:x val="-5.8992849774325049E-2"/>
                  <c:y val="8.5764279465066675E-3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/>
                      <a:t>17,8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4704-407E-8D21-12CFBADF3E11}"/>
                </c:ext>
              </c:extLst>
            </c:dLbl>
            <c:dLbl>
              <c:idx val="1"/>
              <c:layout>
                <c:manualLayout>
                  <c:x val="-2.9772855903041885E-2"/>
                  <c:y val="-5.5363079615048119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14,8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8911972900515263E-2"/>
                      <c:h val="5.614814814814815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3-4704-407E-8D21-12CFBADF3E11}"/>
                </c:ext>
              </c:extLst>
            </c:dLbl>
            <c:dLbl>
              <c:idx val="2"/>
              <c:layout>
                <c:manualLayout>
                  <c:x val="2.7381715008617238E-3"/>
                  <c:y val="3.0106403366245885E-2"/>
                </c:manualLayout>
              </c:layout>
              <c:tx>
                <c:rich>
                  <a:bodyPr anchorCtr="0"/>
                  <a:lstStyle/>
                  <a:p>
                    <a:pPr algn="ctr" rtl="0">
                      <a:defRPr lang="en-US" sz="1600" b="1" i="0" u="none" strike="noStrike" kern="1200" baseline="0" dirty="0" smtClean="0">
                        <a:solidFill>
                          <a:srgbClr val="474343"/>
                        </a:solidFill>
                        <a:latin typeface="+mn-lt"/>
                        <a:ea typeface="Arial"/>
                        <a:cs typeface="Arial"/>
                      </a:defRPr>
                    </a:pPr>
                    <a:r>
                      <a:rPr lang="en-US" sz="1600" b="1" i="0" u="none" strike="noStrike" kern="1200" baseline="0" dirty="0">
                        <a:solidFill>
                          <a:srgbClr val="474343"/>
                        </a:solidFill>
                        <a:latin typeface="+mn-lt"/>
                        <a:ea typeface="Arial"/>
                        <a:cs typeface="Arial"/>
                      </a:rPr>
                      <a:t>12,6</a:t>
                    </a:r>
                  </a:p>
                </c:rich>
              </c:tx>
              <c:numFmt formatCode="0.0" sourceLinked="0"/>
              <c:spPr>
                <a:noFill/>
                <a:ln w="25400">
                  <a:noFill/>
                </a:ln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4704-407E-8D21-12CFBADF3E11}"/>
                </c:ext>
              </c:extLst>
            </c:dLbl>
            <c:dLbl>
              <c:idx val="3"/>
              <c:layout>
                <c:manualLayout>
                  <c:x val="-3.4150613995771351E-2"/>
                  <c:y val="-4.385542279620333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4704-407E-8D21-12CFBADF3E11}"/>
                </c:ext>
              </c:extLst>
            </c:dLbl>
            <c:dLbl>
              <c:idx val="4"/>
              <c:layout>
                <c:manualLayout>
                  <c:x val="-3.4150613995771247E-2"/>
                  <c:y val="-4.8032129729175074E-2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t>2</a:t>
                    </a:r>
                    <a:r>
                      <a:rPr lang="en-US" sz="1600" dirty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t>8,</a:t>
                    </a:r>
                    <a:r>
                      <a:rPr lang="ru-RU" sz="1600" dirty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t>7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4704-407E-8D21-12CFBADF3E11}"/>
                </c:ext>
              </c:extLst>
            </c:dLbl>
            <c:numFmt formatCode="0.0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Лист1!$C$8:$Q$8</c:f>
              <c:numCache>
                <c:formatCode>m/d/yyyy</c:formatCode>
                <c:ptCount val="3"/>
                <c:pt idx="0">
                  <c:v>45658</c:v>
                </c:pt>
                <c:pt idx="1">
                  <c:v>46023</c:v>
                </c:pt>
                <c:pt idx="2">
                  <c:v>46388</c:v>
                </c:pt>
              </c:numCache>
            </c:numRef>
          </c:cat>
          <c:val>
            <c:numRef>
              <c:f>Лист1!$C$13:$Q$13</c:f>
              <c:numCache>
                <c:formatCode>General</c:formatCode>
                <c:ptCount val="3"/>
                <c:pt idx="0">
                  <c:v>17.8</c:v>
                </c:pt>
                <c:pt idx="1">
                  <c:v>14.8</c:v>
                </c:pt>
                <c:pt idx="2">
                  <c:v>12.6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7-4704-407E-8D21-12CFBADF3E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8840192"/>
        <c:axId val="48779776"/>
      </c:lineChart>
      <c:catAx>
        <c:axId val="168839680"/>
        <c:scaling>
          <c:orientation val="minMax"/>
        </c:scaling>
        <c:delete val="0"/>
        <c:axPos val="b"/>
        <c:numFmt formatCode="m/d/yyyy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/>
            </a:pPr>
            <a:endParaRPr lang="ru-RU"/>
          </a:p>
        </c:txPr>
        <c:crossAx val="48779200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48779200"/>
        <c:scaling>
          <c:orientation val="minMax"/>
          <c:max val="26000"/>
        </c:scaling>
        <c:delete val="0"/>
        <c:axPos val="l"/>
        <c:title>
          <c:tx>
            <c:rich>
              <a:bodyPr rot="0" vert="horz"/>
              <a:lstStyle/>
              <a:p>
                <a:pPr algn="ctr">
                  <a:defRPr sz="1800">
                    <a:solidFill>
                      <a:srgbClr val="494545"/>
                    </a:solidFill>
                  </a:defRPr>
                </a:pPr>
                <a:r>
                  <a:rPr lang="ru-RU" sz="1800" dirty="0">
                    <a:solidFill>
                      <a:srgbClr val="494545"/>
                    </a:solidFill>
                  </a:rPr>
                  <a:t>млн. руб.</a:t>
                </a:r>
              </a:p>
            </c:rich>
          </c:tx>
          <c:layout>
            <c:manualLayout>
              <c:xMode val="edge"/>
              <c:yMode val="edge"/>
              <c:x val="6.6087577660387378E-2"/>
              <c:y val="3.8885639295088106E-2"/>
            </c:manualLayout>
          </c:layout>
          <c:overlay val="0"/>
          <c:spPr>
            <a:noFill/>
            <a:ln w="25400">
              <a:noFill/>
            </a:ln>
          </c:spPr>
        </c:title>
        <c:numFmt formatCode="#,##0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/>
            </a:pPr>
            <a:endParaRPr lang="ru-RU"/>
          </a:p>
        </c:txPr>
        <c:crossAx val="168839680"/>
        <c:crosses val="autoZero"/>
        <c:crossBetween val="between"/>
      </c:valAx>
      <c:valAx>
        <c:axId val="48779776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crossAx val="168840192"/>
        <c:crosses val="max"/>
        <c:crossBetween val="between"/>
      </c:valAx>
      <c:catAx>
        <c:axId val="168840192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one"/>
        <c:crossAx val="48779776"/>
        <c:crosses val="autoZero"/>
        <c:auto val="0"/>
        <c:lblAlgn val="ctr"/>
        <c:lblOffset val="100"/>
        <c:noMultiLvlLbl val="0"/>
      </c:cat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5.4437327146567946E-2"/>
          <c:y val="0.80149181352330956"/>
          <c:w val="0.9161328973416395"/>
          <c:h val="0.17734416531266933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400" b="0">
              <a:solidFill>
                <a:srgbClr val="534F4F"/>
              </a:solidFill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200" b="1" i="0" u="none" strike="noStrike" baseline="0">
          <a:solidFill>
            <a:srgbClr val="474343"/>
          </a:solidFill>
          <a:latin typeface="+mn-lt"/>
          <a:ea typeface="Arial"/>
          <a:cs typeface="Arial"/>
        </a:defRPr>
      </a:pPr>
      <a:endParaRPr lang="ru-RU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ИТОГО!$A$5</c:f>
              <c:strCache>
                <c:ptCount val="1"/>
                <c:pt idx="0">
                  <c:v>ВРП на душу</c:v>
                </c:pt>
              </c:strCache>
            </c:strRef>
          </c:tx>
          <c:spPr>
            <a:solidFill>
              <a:srgbClr val="EF9715"/>
            </a:solidFill>
          </c:spPr>
          <c:invertIfNegative val="0"/>
          <c:dPt>
            <c:idx val="3"/>
            <c:invertIfNegative val="0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1-DCCB-4315-989D-1AA12A624D64}"/>
              </c:ext>
            </c:extLst>
          </c:dPt>
          <c:dLbls>
            <c:dLbl>
              <c:idx val="0"/>
              <c:layout>
                <c:manualLayout>
                  <c:x val="1.4958863126402393E-2"/>
                  <c:y val="-2.92212892466283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CCB-4315-989D-1AA12A624D64}"/>
                </c:ext>
              </c:extLst>
            </c:dLbl>
            <c:dLbl>
              <c:idx val="1"/>
              <c:layout>
                <c:manualLayout>
                  <c:x val="1.7950635751682872E-2"/>
                  <c:y val="-1.32824042030128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CCB-4315-989D-1AA12A624D64}"/>
                </c:ext>
              </c:extLst>
            </c:dLbl>
            <c:dLbl>
              <c:idx val="2"/>
              <c:layout>
                <c:manualLayout>
                  <c:x val="1.1967090501121914E-2"/>
                  <c:y val="-2.39083275654231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CCB-4315-989D-1AA12A624D64}"/>
                </c:ext>
              </c:extLst>
            </c:dLbl>
            <c:dLbl>
              <c:idx val="3"/>
              <c:layout>
                <c:manualLayout>
                  <c:x val="1.7950635751682761E-2"/>
                  <c:y val="-1.59388850436154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CCB-4315-989D-1AA12A624D64}"/>
                </c:ext>
              </c:extLst>
            </c:dLbl>
            <c:dLbl>
              <c:idx val="4"/>
              <c:layout>
                <c:manualLayout>
                  <c:x val="2.2438294689603479E-2"/>
                  <c:y val="-1.32824042030128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CCB-4315-989D-1AA12A624D64}"/>
                </c:ext>
              </c:extLst>
            </c:dLbl>
            <c:dLbl>
              <c:idx val="5"/>
              <c:layout>
                <c:manualLayout>
                  <c:x val="1.6454749439042633E-2"/>
                  <c:y val="-1.47499529886559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CCB-4315-989D-1AA12A624D6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="1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ИТОГО!$C$2:$H$2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ИТОГО!$C$5:$H$5</c:f>
              <c:numCache>
                <c:formatCode>#,##0.0</c:formatCode>
                <c:ptCount val="6"/>
                <c:pt idx="0">
                  <c:v>748.07825740116994</c:v>
                </c:pt>
                <c:pt idx="1">
                  <c:v>681.12430366400145</c:v>
                </c:pt>
                <c:pt idx="2">
                  <c:v>754.90546923555007</c:v>
                </c:pt>
                <c:pt idx="3">
                  <c:v>798.67103213678274</c:v>
                </c:pt>
                <c:pt idx="4">
                  <c:v>841.68035521096283</c:v>
                </c:pt>
                <c:pt idx="5">
                  <c:v>895.10594697657518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CB-4315-989D-1AA12A624D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7085432"/>
        <c:axId val="1"/>
        <c:axId val="0"/>
      </c:bar3DChart>
      <c:catAx>
        <c:axId val="1770854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600" b="1" i="0" u="none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1"/>
        <c:crossesAt val="0"/>
        <c:auto val="1"/>
        <c:lblAlgn val="ctr"/>
        <c:lblOffset val="100"/>
        <c:noMultiLvlLbl val="0"/>
      </c:catAx>
      <c:valAx>
        <c:axId val="1"/>
        <c:scaling>
          <c:orientation val="minMax"/>
          <c:max val="1000"/>
          <c:min val="0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600" b="1" i="0" u="none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177085432"/>
        <c:crosses val="autoZero"/>
        <c:crossBetween val="between"/>
        <c:majorUnit val="200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ИТОГО!$A$6</c:f>
              <c:strCache>
                <c:ptCount val="1"/>
                <c:pt idx="0">
                  <c:v>Численность населения (в среднегодовом исчислении)</c:v>
                </c:pt>
              </c:strCache>
            </c:strRef>
          </c:tx>
          <c:spPr>
            <a:ln w="50800">
              <a:solidFill>
                <a:schemeClr val="accent2">
                  <a:lumMod val="50000"/>
                </a:schemeClr>
              </a:solidFill>
            </a:ln>
          </c:spPr>
          <c:marker>
            <c:spPr>
              <a:solidFill>
                <a:schemeClr val="accent2">
                  <a:lumMod val="50000"/>
                </a:schemeClr>
              </a:solidFill>
              <a:ln w="34925">
                <a:solidFill>
                  <a:schemeClr val="accent2">
                    <a:lumMod val="50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3.9583333333333325E-2"/>
                  <c:y val="8.23329394966345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B57-4844-9B15-0FCAF4FFA63F}"/>
                </c:ext>
              </c:extLst>
            </c:dLbl>
            <c:dLbl>
              <c:idx val="1"/>
              <c:layout>
                <c:manualLayout>
                  <c:x val="-3.7499999999999999E-2"/>
                  <c:y val="9.26245569337138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B57-4844-9B15-0FCAF4FFA63F}"/>
                </c:ext>
              </c:extLst>
            </c:dLbl>
            <c:dLbl>
              <c:idx val="2"/>
              <c:layout>
                <c:manualLayout>
                  <c:x val="-2.7083333333333334E-2"/>
                  <c:y val="-6.68955133410155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B57-4844-9B15-0FCAF4FFA63F}"/>
                </c:ext>
              </c:extLst>
            </c:dLbl>
            <c:dLbl>
              <c:idx val="3"/>
              <c:layout>
                <c:manualLayout>
                  <c:x val="-3.1250000000000076E-2"/>
                  <c:y val="-7.71871307780949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B57-4844-9B15-0FCAF4FFA63F}"/>
                </c:ext>
              </c:extLst>
            </c:dLbl>
            <c:dLbl>
              <c:idx val="4"/>
              <c:layout>
                <c:manualLayout>
                  <c:x val="-2.6041666666666668E-2"/>
                  <c:y val="-6.17497046224758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B57-4844-9B15-0FCAF4FFA63F}"/>
                </c:ext>
              </c:extLst>
            </c:dLbl>
            <c:dLbl>
              <c:idx val="5"/>
              <c:layout>
                <c:manualLayout>
                  <c:x val="-2.9166666666666667E-2"/>
                  <c:y val="-8.23329394966345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B57-4844-9B15-0FCAF4FFA63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="1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ИТОГО!$C$2:$H$2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ИТОГО!$C$6:$H$6</c:f>
              <c:numCache>
                <c:formatCode>#,##0.0</c:formatCode>
                <c:ptCount val="6"/>
                <c:pt idx="0">
                  <c:v>1120.9000000000001</c:v>
                </c:pt>
                <c:pt idx="1">
                  <c:v>1132.2</c:v>
                </c:pt>
                <c:pt idx="2">
                  <c:v>1122.2</c:v>
                </c:pt>
                <c:pt idx="3">
                  <c:v>1113.2</c:v>
                </c:pt>
                <c:pt idx="4">
                  <c:v>1105.3</c:v>
                </c:pt>
                <c:pt idx="5">
                  <c:v>1097.5999999999999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B57-4844-9B15-0FCAF4FFA6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7082808"/>
        <c:axId val="1"/>
      </c:lineChart>
      <c:catAx>
        <c:axId val="1770828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</a:defRPr>
            </a:pPr>
            <a:endParaRPr lang="ru-RU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in val="1090"/>
        </c:scaling>
        <c:delete val="0"/>
        <c:axPos val="l"/>
        <c:numFmt formatCode="#,##0.0" sourceLinked="1"/>
        <c:majorTickMark val="out"/>
        <c:minorTickMark val="none"/>
        <c:tickLblPos val="none"/>
        <c:spPr>
          <a:ln/>
        </c:spPr>
        <c:crossAx val="17708280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ИТОГО!$A$7</c:f>
              <c:strCache>
                <c:ptCount val="1"/>
                <c:pt idx="0">
                  <c:v>Индекс потребительских цен на товары и услуги, на конец года</c:v>
                </c:pt>
              </c:strCache>
            </c:strRef>
          </c:tx>
          <c:spPr>
            <a:ln w="50800">
              <a:solidFill>
                <a:schemeClr val="accent2">
                  <a:lumMod val="50000"/>
                </a:schemeClr>
              </a:solidFill>
            </a:ln>
          </c:spPr>
          <c:marker>
            <c:spPr>
              <a:solidFill>
                <a:schemeClr val="accent2">
                  <a:lumMod val="50000"/>
                </a:schemeClr>
              </a:solidFill>
              <a:ln w="34925">
                <a:solidFill>
                  <a:schemeClr val="accent2">
                    <a:lumMod val="50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4.1666666666666678E-2"/>
                  <c:y val="5.28338569339582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E11-45FE-BEEC-E547ADC93A0B}"/>
                </c:ext>
              </c:extLst>
            </c:dLbl>
            <c:dLbl>
              <c:idx val="1"/>
              <c:layout>
                <c:manualLayout>
                  <c:x val="-4.0625000000000001E-2"/>
                  <c:y val="0.118876178101406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E11-45FE-BEEC-E547ADC93A0B}"/>
                </c:ext>
              </c:extLst>
            </c:dLbl>
            <c:dLbl>
              <c:idx val="2"/>
              <c:layout>
                <c:manualLayout>
                  <c:x val="-1.6666666666666743E-2"/>
                  <c:y val="-7.48479639897743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E11-45FE-BEEC-E547ADC93A0B}"/>
                </c:ext>
              </c:extLst>
            </c:dLbl>
            <c:dLbl>
              <c:idx val="3"/>
              <c:layout>
                <c:manualLayout>
                  <c:x val="-2.2916666666666741E-2"/>
                  <c:y val="-8.80564282232639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E11-45FE-BEEC-E547ADC93A0B}"/>
                </c:ext>
              </c:extLst>
            </c:dLbl>
            <c:dLbl>
              <c:idx val="4"/>
              <c:layout>
                <c:manualLayout>
                  <c:x val="-2.9166666666666667E-2"/>
                  <c:y val="-7.04451425786111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E11-45FE-BEEC-E547ADC93A0B}"/>
                </c:ext>
              </c:extLst>
            </c:dLbl>
            <c:dLbl>
              <c:idx val="5"/>
              <c:layout>
                <c:manualLayout>
                  <c:x val="-2.9166666666666667E-2"/>
                  <c:y val="-7.04451425786111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E11-45FE-BEEC-E547ADC93A0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="1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ИТОГО!$C$2:$H$2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ИТОГО!$C$7:$H$7</c:f>
              <c:numCache>
                <c:formatCode>#,##0.0</c:formatCode>
                <c:ptCount val="6"/>
                <c:pt idx="0">
                  <c:v>109.1</c:v>
                </c:pt>
                <c:pt idx="1">
                  <c:v>113</c:v>
                </c:pt>
                <c:pt idx="2">
                  <c:v>107</c:v>
                </c:pt>
                <c:pt idx="3">
                  <c:v>105.8</c:v>
                </c:pt>
                <c:pt idx="4">
                  <c:v>104</c:v>
                </c:pt>
                <c:pt idx="5">
                  <c:v>104.4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E11-45FE-BEEC-E547ADC93A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8021008"/>
        <c:axId val="1"/>
      </c:lineChart>
      <c:catAx>
        <c:axId val="1780210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</a:defRPr>
            </a:pPr>
            <a:endParaRPr lang="ru-RU"/>
          </a:p>
        </c:txPr>
        <c:crossAx val="1"/>
        <c:crossesAt val="103"/>
        <c:auto val="1"/>
        <c:lblAlgn val="ctr"/>
        <c:lblOffset val="100"/>
        <c:noMultiLvlLbl val="0"/>
      </c:catAx>
      <c:valAx>
        <c:axId val="1"/>
        <c:scaling>
          <c:orientation val="minMax"/>
          <c:min val="103"/>
        </c:scaling>
        <c:delete val="0"/>
        <c:axPos val="l"/>
        <c:numFmt formatCode="#,##0.0" sourceLinked="1"/>
        <c:majorTickMark val="out"/>
        <c:minorTickMark val="none"/>
        <c:tickLblPos val="none"/>
        <c:crossAx val="17802100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ИТОГО!$A$8</c:f>
              <c:strCache>
                <c:ptCount val="1"/>
                <c:pt idx="0">
                  <c:v>Ввод в действие жилых домов</c:v>
                </c:pt>
              </c:strCache>
            </c:strRef>
          </c:tx>
          <c:spPr>
            <a:ln w="50800">
              <a:solidFill>
                <a:schemeClr val="accent2">
                  <a:lumMod val="50000"/>
                </a:schemeClr>
              </a:solidFill>
            </a:ln>
          </c:spPr>
          <c:marker>
            <c:spPr>
              <a:solidFill>
                <a:schemeClr val="accent2">
                  <a:lumMod val="50000"/>
                </a:schemeClr>
              </a:solidFill>
              <a:ln w="34925">
                <a:solidFill>
                  <a:schemeClr val="accent2">
                    <a:lumMod val="50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6.3541666666666677E-2"/>
                  <c:y val="-6.63681820794298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C94-4992-B4D0-22AE58145632}"/>
                </c:ext>
              </c:extLst>
            </c:dLbl>
            <c:dLbl>
              <c:idx val="1"/>
              <c:layout>
                <c:manualLayout>
                  <c:x val="-1.6666666666666666E-2"/>
                  <c:y val="-9.24574209245742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C94-4992-B4D0-22AE58145632}"/>
                </c:ext>
              </c:extLst>
            </c:dLbl>
            <c:dLbl>
              <c:idx val="2"/>
              <c:layout>
                <c:manualLayout>
                  <c:x val="-2.2916666666666665E-2"/>
                  <c:y val="-7.78588807785888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C94-4992-B4D0-22AE58145632}"/>
                </c:ext>
              </c:extLst>
            </c:dLbl>
            <c:dLbl>
              <c:idx val="3"/>
              <c:layout>
                <c:manualLayout>
                  <c:x val="-2.6041666666666744E-2"/>
                  <c:y val="-7.29927007299270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C94-4992-B4D0-22AE58145632}"/>
                </c:ext>
              </c:extLst>
            </c:dLbl>
            <c:dLbl>
              <c:idx val="4"/>
              <c:layout>
                <c:manualLayout>
                  <c:x val="-2.5000000000000001E-2"/>
                  <c:y val="-0.10705596107055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C94-4992-B4D0-22AE58145632}"/>
                </c:ext>
              </c:extLst>
            </c:dLbl>
            <c:dLbl>
              <c:idx val="5"/>
              <c:layout>
                <c:manualLayout>
                  <c:x val="-2.8125000000000001E-2"/>
                  <c:y val="-0.102189781021897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C94-4992-B4D0-22AE5814563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="1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ИТОГО!$C$2:$H$2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ИТОГО!$C$8:$H$8</c:f>
              <c:numCache>
                <c:formatCode>#,##0.0</c:formatCode>
                <c:ptCount val="6"/>
                <c:pt idx="0">
                  <c:v>1235</c:v>
                </c:pt>
                <c:pt idx="1">
                  <c:v>755</c:v>
                </c:pt>
                <c:pt idx="2">
                  <c:v>762</c:v>
                </c:pt>
                <c:pt idx="3">
                  <c:v>780</c:v>
                </c:pt>
                <c:pt idx="4">
                  <c:v>795</c:v>
                </c:pt>
                <c:pt idx="5">
                  <c:v>800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C94-4992-B4D0-22AE581456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8022648"/>
        <c:axId val="1"/>
      </c:lineChart>
      <c:catAx>
        <c:axId val="1780226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</a:defRPr>
            </a:pPr>
            <a:endParaRPr lang="ru-RU"/>
          </a:p>
        </c:txPr>
        <c:crossAx val="1"/>
        <c:crossesAt val="700"/>
        <c:auto val="1"/>
        <c:lblAlgn val="ctr"/>
        <c:lblOffset val="100"/>
        <c:noMultiLvlLbl val="0"/>
      </c:catAx>
      <c:valAx>
        <c:axId val="1"/>
        <c:scaling>
          <c:orientation val="minMax"/>
          <c:min val="700"/>
        </c:scaling>
        <c:delete val="0"/>
        <c:axPos val="l"/>
        <c:numFmt formatCode="#,##0.0" sourceLinked="1"/>
        <c:majorTickMark val="out"/>
        <c:minorTickMark val="none"/>
        <c:tickLblPos val="none"/>
        <c:crossAx val="17802264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ИТОГО!$A$9</c:f>
              <c:strCache>
                <c:ptCount val="1"/>
                <c:pt idx="0">
                  <c:v>Инвестиции в основной капитал</c:v>
                </c:pt>
              </c:strCache>
            </c:strRef>
          </c:tx>
          <c:spPr>
            <a:ln w="50800">
              <a:solidFill>
                <a:schemeClr val="accent2">
                  <a:lumMod val="50000"/>
                </a:schemeClr>
              </a:solidFill>
            </a:ln>
          </c:spPr>
          <c:marker>
            <c:spPr>
              <a:solidFill>
                <a:schemeClr val="accent2">
                  <a:lumMod val="50000"/>
                </a:schemeClr>
              </a:solidFill>
              <a:ln w="34925">
                <a:solidFill>
                  <a:schemeClr val="accent2">
                    <a:lumMod val="50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3.541666666666668E-2"/>
                  <c:y val="-7.29927007299270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B81-41FD-8BD8-AD85BA707B3F}"/>
                </c:ext>
              </c:extLst>
            </c:dLbl>
            <c:dLbl>
              <c:idx val="1"/>
              <c:layout>
                <c:manualLayout>
                  <c:x val="-3.7499999999999999E-2"/>
                  <c:y val="-8.27250608272505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B81-41FD-8BD8-AD85BA707B3F}"/>
                </c:ext>
              </c:extLst>
            </c:dLbl>
            <c:dLbl>
              <c:idx val="2"/>
              <c:layout>
                <c:manualLayout>
                  <c:x val="-3.5416666666666742E-2"/>
                  <c:y val="-9.73236009732360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B81-41FD-8BD8-AD85BA707B3F}"/>
                </c:ext>
              </c:extLst>
            </c:dLbl>
            <c:dLbl>
              <c:idx val="3"/>
              <c:layout>
                <c:manualLayout>
                  <c:x val="-3.1250000000000076E-2"/>
                  <c:y val="-0.107055961070559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B81-41FD-8BD8-AD85BA707B3F}"/>
                </c:ext>
              </c:extLst>
            </c:dLbl>
            <c:dLbl>
              <c:idx val="4"/>
              <c:layout>
                <c:manualLayout>
                  <c:x val="-3.7499999999999999E-2"/>
                  <c:y val="-0.107055961070559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B81-41FD-8BD8-AD85BA707B3F}"/>
                </c:ext>
              </c:extLst>
            </c:dLbl>
            <c:dLbl>
              <c:idx val="5"/>
              <c:layout>
                <c:manualLayout>
                  <c:x val="-2.9166666666666667E-2"/>
                  <c:y val="4.866180048661800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2000" b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384899934383202E-2"/>
                      <c:h val="0.1772021380539111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2B81-41FD-8BD8-AD85BA707B3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="1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ИТОГО!$C$2:$H$2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ИТОГО!$C$9:$H$9</c:f>
              <c:numCache>
                <c:formatCode>#,##0.0</c:formatCode>
                <c:ptCount val="6"/>
                <c:pt idx="0">
                  <c:v>179.4</c:v>
                </c:pt>
                <c:pt idx="1">
                  <c:v>166.2</c:v>
                </c:pt>
                <c:pt idx="2">
                  <c:v>191.1095</c:v>
                </c:pt>
                <c:pt idx="3">
                  <c:v>206.75460000000001</c:v>
                </c:pt>
                <c:pt idx="4">
                  <c:v>221.3066</c:v>
                </c:pt>
                <c:pt idx="5">
                  <c:v>237.87360000000001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B81-41FD-8BD8-AD85BA707B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8106200"/>
        <c:axId val="1"/>
      </c:lineChart>
      <c:catAx>
        <c:axId val="1781062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</a:defRPr>
            </a:pPr>
            <a:endParaRPr lang="ru-RU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240"/>
          <c:min val="160"/>
        </c:scaling>
        <c:delete val="0"/>
        <c:axPos val="l"/>
        <c:numFmt formatCode="#,##0.0" sourceLinked="1"/>
        <c:majorTickMark val="out"/>
        <c:minorTickMark val="none"/>
        <c:tickLblPos val="none"/>
        <c:crossAx val="17810620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0"/>
    <c:view3D>
      <c:rotX val="10"/>
      <c:rotY val="20"/>
      <c:depthPercent val="7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3.9395151170933618E-2"/>
          <c:y val="4.4725700324828643E-2"/>
          <c:w val="0.9347920283224177"/>
          <c:h val="0.82231027374441268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'данные для стр-ры'!$L$5</c:f>
              <c:strCache>
                <c:ptCount val="1"/>
                <c:pt idx="0">
                  <c:v>прочие налоговые и неналоговые  доходы</c:v>
                </c:pt>
              </c:strCache>
            </c:strRef>
          </c:tx>
          <c:spPr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50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0"/>
            </a:gradFill>
            <a:ln w="38100">
              <a:solidFill>
                <a:schemeClr val="bg1">
                  <a:lumMod val="95000"/>
                </a:schemeClr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'данные для стр-ры'!$M$4:$Q$4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'данные для стр-ры'!$M$5:$Q$5</c:f>
              <c:numCache>
                <c:formatCode>General</c:formatCode>
                <c:ptCount val="5"/>
                <c:pt idx="0">
                  <c:v>23.1</c:v>
                </c:pt>
                <c:pt idx="1">
                  <c:v>19.199999999999996</c:v>
                </c:pt>
                <c:pt idx="2">
                  <c:v>20.000000000000007</c:v>
                </c:pt>
                <c:pt idx="3">
                  <c:v>17.699999999999996</c:v>
                </c:pt>
                <c:pt idx="4">
                  <c:v>18.200000000000003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2B4-4B06-A241-2F7FD74611B0}"/>
            </c:ext>
          </c:extLst>
        </c:ser>
        <c:ser>
          <c:idx val="1"/>
          <c:order val="1"/>
          <c:tx>
            <c:strRef>
              <c:f>'данные для стр-ры'!$L$6</c:f>
              <c:strCache>
                <c:ptCount val="1"/>
                <c:pt idx="0">
                  <c:v>налог на имущество организаций</c:v>
                </c:pt>
              </c:strCache>
            </c:strRef>
          </c:tx>
          <c:spPr>
            <a:gradFill>
              <a:gsLst>
                <a:gs pos="0">
                  <a:schemeClr val="accent2">
                    <a:lumMod val="75000"/>
                  </a:schemeClr>
                </a:gs>
                <a:gs pos="50000">
                  <a:schemeClr val="accent2">
                    <a:lumMod val="40000"/>
                    <a:lumOff val="60000"/>
                  </a:schemeClr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  <a:lin ang="5400000" scaled="0"/>
            </a:gradFill>
            <a:ln w="38100">
              <a:solidFill>
                <a:schemeClr val="bg1">
                  <a:lumMod val="95000"/>
                </a:schemeClr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'данные для стр-ры'!$M$4:$Q$4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'данные для стр-ры'!$M$6:$Q$6</c:f>
              <c:numCache>
                <c:formatCode>General</c:formatCode>
                <c:ptCount val="5"/>
                <c:pt idx="0">
                  <c:v>6.5</c:v>
                </c:pt>
                <c:pt idx="1">
                  <c:v>5.9</c:v>
                </c:pt>
                <c:pt idx="2" formatCode="0.0">
                  <c:v>6.8</c:v>
                </c:pt>
                <c:pt idx="3">
                  <c:v>7</c:v>
                </c:pt>
                <c:pt idx="4">
                  <c:v>7.1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E2B4-4B06-A241-2F7FD74611B0}"/>
            </c:ext>
          </c:extLst>
        </c:ser>
        <c:ser>
          <c:idx val="2"/>
          <c:order val="2"/>
          <c:tx>
            <c:strRef>
              <c:f>'данные для стр-ры'!$L$7</c:f>
              <c:strCache>
                <c:ptCount val="1"/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ru-RU"/>
                      <a:t>3,1     9%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2B4-4B06-A241-2F7FD74611B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ru-RU"/>
                      <a:t>3,1     9%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2B4-4B06-A241-2F7FD74611B0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ru-RU"/>
                      <a:t>4,0       11%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E2B4-4B06-A241-2F7FD74611B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'данные для стр-ры'!$M$4:$Q$4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'данные для стр-ры'!$M$7:$Q$7</c:f>
            </c:numRef>
          </c:val>
          <c:extLst>
            <c:ext xmlns:c16="http://schemas.microsoft.com/office/drawing/2014/chart" uri="{C3380CC4-5D6E-409C-BE32-E72D297353CC}">
              <c16:uniqueId val="{0000000F-E2B4-4B06-A241-2F7FD74611B0}"/>
            </c:ext>
          </c:extLst>
        </c:ser>
        <c:ser>
          <c:idx val="3"/>
          <c:order val="3"/>
          <c:tx>
            <c:strRef>
              <c:f>'данные для стр-ры'!$L$8</c:f>
              <c:strCache>
                <c:ptCount val="1"/>
                <c:pt idx="0">
                  <c:v>НДФЛ</c:v>
                </c:pt>
              </c:strCache>
            </c:strRef>
          </c:tx>
          <c:spPr>
            <a:gradFill>
              <a:gsLst>
                <a:gs pos="0">
                  <a:schemeClr val="accent3">
                    <a:lumMod val="75000"/>
                  </a:schemeClr>
                </a:gs>
                <a:gs pos="50000">
                  <a:schemeClr val="accent3">
                    <a:lumMod val="40000"/>
                    <a:lumOff val="60000"/>
                  </a:schemeClr>
                </a:gs>
                <a:gs pos="100000">
                  <a:schemeClr val="accent3">
                    <a:lumMod val="20000"/>
                    <a:lumOff val="80000"/>
                  </a:schemeClr>
                </a:gs>
              </a:gsLst>
              <a:lin ang="5400000" scaled="0"/>
            </a:gradFill>
            <a:ln w="38100">
              <a:solidFill>
                <a:schemeClr val="bg1">
                  <a:lumMod val="95000"/>
                </a:schemeClr>
              </a:solidFill>
            </a:ln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fld id="{71899E81-D69A-43F7-9CB2-9E0210B44761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E2B4-4B06-A241-2F7FD74611B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'данные для стр-ры'!$M$4:$Q$4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'данные для стр-ры'!$M$8:$Q$8</c:f>
              <c:numCache>
                <c:formatCode>General</c:formatCode>
                <c:ptCount val="5"/>
                <c:pt idx="0">
                  <c:v>15.9</c:v>
                </c:pt>
                <c:pt idx="1">
                  <c:v>16.5</c:v>
                </c:pt>
                <c:pt idx="2" formatCode="0.0">
                  <c:v>16.8</c:v>
                </c:pt>
                <c:pt idx="3">
                  <c:v>21.1</c:v>
                </c:pt>
                <c:pt idx="4">
                  <c:v>21.9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E2B4-4B06-A241-2F7FD74611B0}"/>
            </c:ext>
          </c:extLst>
        </c:ser>
        <c:ser>
          <c:idx val="4"/>
          <c:order val="4"/>
          <c:tx>
            <c:strRef>
              <c:f>'данные для стр-ры'!$L$9</c:f>
              <c:strCache>
                <c:ptCount val="1"/>
                <c:pt idx="0">
                  <c:v>налог на прибыль</c:v>
                </c:pt>
              </c:strCache>
            </c:strRef>
          </c:tx>
          <c:spPr>
            <a:gradFill>
              <a:gsLst>
                <a:gs pos="0">
                  <a:schemeClr val="accent4">
                    <a:lumMod val="60000"/>
                    <a:lumOff val="40000"/>
                  </a:schemeClr>
                </a:gs>
                <a:gs pos="50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5400000" scaled="0"/>
            </a:gradFill>
            <a:ln w="38100">
              <a:solidFill>
                <a:schemeClr val="bg1">
                  <a:lumMod val="95000"/>
                </a:schemeClr>
              </a:solidFill>
            </a:ln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z="2000" b="0" dirty="0"/>
                      <a:t>26,8</a:t>
                    </a:r>
                    <a:endParaRPr lang="en-US" sz="1800" b="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E2B4-4B06-A241-2F7FD74611B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baseline="0" dirty="0"/>
                      <a:t> </a:t>
                    </a:r>
                    <a:fld id="{25E1354F-D628-49B5-99B0-826896393795}" type="VALUE">
                      <a:rPr lang="en-US" sz="2000" b="0" baseline="0"/>
                      <a:pPr/>
                      <a:t>[ЗНАЧЕНИЕ]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7-E2B4-4B06-A241-2F7FD74611B0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2000" b="0" dirty="0"/>
                      <a:t>36,3</a:t>
                    </a:r>
                    <a:endParaRPr lang="en-US" sz="1800" b="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E2B4-4B06-A241-2F7FD74611B0}"/>
                </c:ext>
              </c:extLst>
            </c:dLbl>
            <c:dLbl>
              <c:idx val="3"/>
              <c:layout>
                <c:manualLayout>
                  <c:x val="3.2423222277697381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sz="2000" b="0" dirty="0"/>
                      <a:t>36,0</a:t>
                    </a:r>
                    <a:endParaRPr lang="en-US" sz="1800" b="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E2B4-4B06-A241-2F7FD74611B0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sz="2000" b="0" dirty="0"/>
                      <a:t>34,0</a:t>
                    </a:r>
                    <a:endParaRPr lang="en-US" sz="1800" b="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E2B4-4B06-A241-2F7FD74611B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0"/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numRef>
              <c:f>'данные для стр-ры'!$M$4:$Q$4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'данные для стр-ры'!$M$9:$Q$9</c:f>
              <c:numCache>
                <c:formatCode>0.0</c:formatCode>
                <c:ptCount val="5"/>
                <c:pt idx="0" formatCode="General">
                  <c:v>26.7</c:v>
                </c:pt>
                <c:pt idx="1">
                  <c:v>38</c:v>
                </c:pt>
                <c:pt idx="2" formatCode="General">
                  <c:v>36.299999999999997</c:v>
                </c:pt>
                <c:pt idx="3" formatCode="General">
                  <c:v>36</c:v>
                </c:pt>
                <c:pt idx="4" formatCode="General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B-E2B4-4B06-A241-2F7FD74611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2704512"/>
        <c:axId val="112431872"/>
        <c:axId val="0"/>
      </c:bar3DChart>
      <c:catAx>
        <c:axId val="1127045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b="1">
                <a:solidFill>
                  <a:srgbClr val="474343"/>
                </a:solidFill>
              </a:defRPr>
            </a:pPr>
            <a:endParaRPr lang="ru-RU"/>
          </a:p>
        </c:txPr>
        <c:crossAx val="112431872"/>
        <c:crosses val="autoZero"/>
        <c:auto val="1"/>
        <c:lblAlgn val="ctr"/>
        <c:lblOffset val="100"/>
        <c:noMultiLvlLbl val="0"/>
      </c:catAx>
      <c:valAx>
        <c:axId val="112431872"/>
        <c:scaling>
          <c:orientation val="minMax"/>
          <c:max val="9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b="1">
                <a:solidFill>
                  <a:srgbClr val="474343"/>
                </a:solidFill>
              </a:defRPr>
            </a:pPr>
            <a:endParaRPr lang="ru-RU"/>
          </a:p>
        </c:txPr>
        <c:crossAx val="112704512"/>
        <c:crosses val="autoZero"/>
        <c:crossBetween val="between"/>
        <c:majorUnit val="10"/>
      </c:valAx>
    </c:plotArea>
    <c:legend>
      <c:legendPos val="b"/>
      <c:layout>
        <c:manualLayout>
          <c:xMode val="edge"/>
          <c:yMode val="edge"/>
          <c:x val="0"/>
          <c:y val="0.93229637593086856"/>
          <c:w val="0.89999997446990454"/>
          <c:h val="5.582990921458119E-2"/>
        </c:manualLayout>
      </c:layout>
      <c:overlay val="0"/>
      <c:txPr>
        <a:bodyPr/>
        <a:lstStyle/>
        <a:p>
          <a:pPr>
            <a:defRPr sz="1600">
              <a:solidFill>
                <a:srgbClr val="474343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'2022-2024'!$A$8</c:f>
              <c:strCache>
                <c:ptCount val="1"/>
                <c:pt idx="0">
                  <c:v>Дотации и гранты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50000"/>
                    <a:satMod val="300000"/>
                  </a:schemeClr>
                </a:gs>
                <a:gs pos="35000">
                  <a:schemeClr val="accent1">
                    <a:tint val="37000"/>
                    <a:satMod val="300000"/>
                  </a:schemeClr>
                </a:gs>
                <a:gs pos="100000">
                  <a:schemeClr val="accent1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bg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'2022-2024'!$Q$5:$S$5</c:f>
              <c:numCache>
                <c:formatCode>@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'2022-2024'!$Q$8:$S$8</c:f>
              <c:numCache>
                <c:formatCode>_-* #,##0.0_р_._-;\-* #,##0.0_р_._-;_-* "-"??_р_._-;_-@_-</c:formatCode>
                <c:ptCount val="3"/>
                <c:pt idx="0">
                  <c:v>3.2355757089999999</c:v>
                </c:pt>
                <c:pt idx="1">
                  <c:v>3.0368914</c:v>
                </c:pt>
                <c:pt idx="2">
                  <c:v>4.5930241610000007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7A4-4E3C-B6B7-E935C68FF073}"/>
            </c:ext>
          </c:extLst>
        </c:ser>
        <c:ser>
          <c:idx val="3"/>
          <c:order val="1"/>
          <c:tx>
            <c:strRef>
              <c:f>'2022-2024'!$A$9</c:f>
              <c:strCache>
                <c:ptCount val="1"/>
                <c:pt idx="0">
                  <c:v>Субсидии </c:v>
                </c:pt>
              </c:strCache>
            </c:strRef>
          </c:tx>
          <c:spPr>
            <a:gradFill rotWithShape="1">
              <a:gsLst>
                <a:gs pos="0">
                  <a:schemeClr val="accent4"/>
                </a:gs>
                <a:gs pos="44000">
                  <a:srgbClr val="00B0F0"/>
                </a:gs>
                <a:gs pos="100000">
                  <a:schemeClr val="accent4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bg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'2022-2024'!$Q$5:$S$5</c:f>
              <c:numCache>
                <c:formatCode>@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'2022-2024'!$Q$9:$S$9</c:f>
              <c:numCache>
                <c:formatCode>_-* #,##0.0_р_._-;\-* #,##0.0_р_._-;_-* "-"??_р_._-;_-@_-</c:formatCode>
                <c:ptCount val="3"/>
                <c:pt idx="0">
                  <c:v>8.0902312196699988</c:v>
                </c:pt>
                <c:pt idx="1">
                  <c:v>8.0084050508600004</c:v>
                </c:pt>
                <c:pt idx="2">
                  <c:v>7.9302204119499997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7A4-4E3C-B6B7-E935C68FF073}"/>
            </c:ext>
          </c:extLst>
        </c:ser>
        <c:ser>
          <c:idx val="1"/>
          <c:order val="2"/>
          <c:tx>
            <c:strRef>
              <c:f>'2022-2024'!$A$10</c:f>
              <c:strCache>
                <c:ptCount val="1"/>
                <c:pt idx="0">
                  <c:v>Субвенции </c:v>
                </c:pt>
              </c:strCache>
            </c:strRef>
          </c:tx>
          <c:spPr>
            <a:gradFill rotWithShape="1">
              <a:gsLst>
                <a:gs pos="0">
                  <a:srgbClr val="92D050"/>
                </a:gs>
                <a:gs pos="93000">
                  <a:schemeClr val="accent3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bg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'2022-2024'!$Q$5:$S$5</c:f>
              <c:numCache>
                <c:formatCode>@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'2022-2024'!$Q$10:$S$10</c:f>
              <c:numCache>
                <c:formatCode>_-* #,##0.0_р_._-;\-* #,##0.0_р_._-;_-* "-"??_р_._-;_-@_-</c:formatCode>
                <c:ptCount val="3"/>
                <c:pt idx="0">
                  <c:v>12.926147337789999</c:v>
                </c:pt>
                <c:pt idx="1">
                  <c:v>14.670180247160001</c:v>
                </c:pt>
                <c:pt idx="2">
                  <c:v>16.173772826300002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7A4-4E3C-B6B7-E935C68FF073}"/>
            </c:ext>
          </c:extLst>
        </c:ser>
        <c:ser>
          <c:idx val="2"/>
          <c:order val="3"/>
          <c:tx>
            <c:strRef>
              <c:f>'2022-2024'!$A$11</c:f>
              <c:strCache>
                <c:ptCount val="1"/>
                <c:pt idx="0">
                  <c:v>Иные  межбюджетные  трансферты </c:v>
                </c:pt>
              </c:strCache>
            </c:strRef>
          </c:tx>
          <c:spPr>
            <a:gradFill rotWithShape="1">
              <a:gsLst>
                <a:gs pos="0">
                  <a:srgbClr val="FFC000"/>
                </a:gs>
                <a:gs pos="99000">
                  <a:schemeClr val="accent2">
                    <a:tint val="37000"/>
                    <a:satMod val="300000"/>
                  </a:schemeClr>
                </a:gs>
                <a:gs pos="100000">
                  <a:schemeClr val="accent2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bg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'2022-2024'!$Q$5:$S$5</c:f>
              <c:numCache>
                <c:formatCode>@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'2022-2024'!$Q$11:$S$11</c:f>
              <c:numCache>
                <c:formatCode>_-* #,##0.0_р_._-;\-* #,##0.0_р_._-;_-* "-"??_р_._-;_-@_-</c:formatCode>
                <c:ptCount val="3"/>
                <c:pt idx="0">
                  <c:v>1.38190329684</c:v>
                </c:pt>
                <c:pt idx="1">
                  <c:v>2.6790013125399996</c:v>
                </c:pt>
                <c:pt idx="2">
                  <c:v>1.8672664699299999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7A4-4E3C-B6B7-E935C68FF0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55924224"/>
        <c:axId val="255789888"/>
        <c:axId val="0"/>
      </c:bar3DChart>
      <c:catAx>
        <c:axId val="2559242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 b="1">
                <a:solidFill>
                  <a:srgbClr val="494545"/>
                </a:solidFill>
              </a:defRPr>
            </a:pPr>
            <a:endParaRPr lang="ru-RU"/>
          </a:p>
        </c:txPr>
        <c:crossAx val="255789888"/>
        <c:crosses val="autoZero"/>
        <c:auto val="1"/>
        <c:lblAlgn val="ctr"/>
        <c:lblOffset val="100"/>
        <c:noMultiLvlLbl val="0"/>
      </c:catAx>
      <c:valAx>
        <c:axId val="255789888"/>
        <c:scaling>
          <c:orientation val="minMax"/>
          <c:max val="31"/>
          <c:min val="0"/>
        </c:scaling>
        <c:delete val="0"/>
        <c:axPos val="l"/>
        <c:majorGridlines/>
        <c:numFmt formatCode="_-* #,##0.0_р_._-;\-* #,##0.0_р_._-;_-* &quot;-&quot;??_р_._-;_-@_-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solidFill>
                  <a:srgbClr val="494545"/>
                </a:solidFill>
              </a:defRPr>
            </a:pPr>
            <a:endParaRPr lang="ru-RU"/>
          </a:p>
        </c:txPr>
        <c:crossAx val="255924224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800" b="1">
              <a:solidFill>
                <a:srgbClr val="494545"/>
              </a:solidFill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43877825726281E-2"/>
          <c:y val="0"/>
          <c:w val="0.70535654307144158"/>
          <c:h val="0.8920685691785880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DE67-422D-8DB7-6885910F070C}"/>
              </c:ext>
            </c:extLst>
          </c:dPt>
          <c:dPt>
            <c:idx val="1"/>
            <c:bubble3D val="0"/>
            <c:spPr>
              <a:solidFill>
                <a:srgbClr val="F2AC44"/>
              </a:solidFill>
            </c:spPr>
            <c:extLst>
              <c:ext xmlns:c16="http://schemas.microsoft.com/office/drawing/2014/chart" uri="{C3380CC4-5D6E-409C-BE32-E72D297353CC}">
                <c16:uniqueId val="{00000003-DE67-422D-8DB7-6885910F070C}"/>
              </c:ext>
            </c:extLst>
          </c:dPt>
          <c:dLbls>
            <c:dLbl>
              <c:idx val="0"/>
              <c:layout>
                <c:manualLayout>
                  <c:x val="5.2994831134438444E-4"/>
                  <c:y val="2.395615283695359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2249393775026722E-2"/>
                      <c:h val="0.11338163067983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DE67-422D-8DB7-6885910F070C}"/>
                </c:ext>
              </c:extLst>
            </c:dLbl>
            <c:dLbl>
              <c:idx val="1"/>
              <c:layout>
                <c:manualLayout>
                  <c:x val="3.7905263388797348E-3"/>
                  <c:y val="-4.8886844529743316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174658599620312"/>
                      <c:h val="0.1060855154494761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DE67-422D-8DB7-6885910F070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0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ТФОМС по Липецкой области</c:v>
                </c:pt>
                <c:pt idx="1">
                  <c:v>Областной бюджет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 formatCode="General">
                  <c:v>14322890.299999999</c:v>
                </c:pt>
                <c:pt idx="1">
                  <c:v>16892069.690000001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E67-422D-8DB7-6885910F07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0B95C6-2FF8-43F8-957E-8C9B44A3DCB8}" type="doc">
      <dgm:prSet loTypeId="urn:microsoft.com/office/officeart/2008/layout/VerticalCurvedList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295660D5-50C0-457B-9F69-2908F6A3A681}">
      <dgm:prSet phldrT="[Текст]" custT="1"/>
      <dgm:spPr>
        <a:gradFill rotWithShape="0">
          <a:gsLst>
            <a:gs pos="80000">
              <a:schemeClr val="accent3">
                <a:lumMod val="40000"/>
                <a:lumOff val="60000"/>
                <a:alpha val="80000"/>
              </a:schemeClr>
            </a:gs>
            <a:gs pos="0">
              <a:schemeClr val="accent3">
                <a:lumMod val="75000"/>
                <a:alpha val="60000"/>
              </a:schemeClr>
            </a:gs>
            <a:gs pos="100000">
              <a:schemeClr val="accent2">
                <a:lumMod val="20000"/>
                <a:lumOff val="80000"/>
                <a:alpha val="20000"/>
              </a:schemeClr>
            </a:gs>
          </a:gsLst>
          <a:lin ang="0" scaled="0"/>
        </a:gradFill>
        <a:ln>
          <a:noFill/>
        </a:ln>
      </dgm:spPr>
      <dgm:t>
        <a:bodyPr/>
        <a:lstStyle/>
        <a:p>
          <a:r>
            <a:rPr lang="ru-RU" sz="2400" dirty="0">
              <a:solidFill>
                <a:srgbClr val="474343"/>
              </a:solidFill>
            </a:rPr>
            <a:t>Сохранение населения, здоровье и благополучие людей</a:t>
          </a:r>
        </a:p>
      </dgm:t>
    </dgm:pt>
    <dgm:pt modelId="{E3EF3A58-EEA0-4666-9C9E-B9BD36AFD3DF}" type="parTrans" cxnId="{34C20668-4A88-4113-8CC9-9F920118DF6C}">
      <dgm:prSet/>
      <dgm:spPr/>
      <dgm:t>
        <a:bodyPr/>
        <a:lstStyle/>
        <a:p>
          <a:endParaRPr lang="ru-RU"/>
        </a:p>
      </dgm:t>
    </dgm:pt>
    <dgm:pt modelId="{9B4F7897-22A4-4D7E-8D7D-DB2EDE013FE6}" type="sibTrans" cxnId="{34C20668-4A88-4113-8CC9-9F920118DF6C}">
      <dgm:prSet/>
      <dgm:spPr>
        <a:ln w="38100">
          <a:solidFill>
            <a:schemeClr val="accent3">
              <a:lumMod val="50000"/>
            </a:schemeClr>
          </a:solidFill>
        </a:ln>
      </dgm:spPr>
      <dgm:t>
        <a:bodyPr/>
        <a:lstStyle/>
        <a:p>
          <a:endParaRPr lang="ru-RU"/>
        </a:p>
      </dgm:t>
    </dgm:pt>
    <dgm:pt modelId="{D5AA0822-A3F1-4DA5-8BDE-45D34B1B4FB5}">
      <dgm:prSet phldrT="[Текст]" custT="1"/>
      <dgm:spPr>
        <a:gradFill rotWithShape="0">
          <a:gsLst>
            <a:gs pos="80000">
              <a:schemeClr val="accent3">
                <a:lumMod val="40000"/>
                <a:lumOff val="60000"/>
                <a:alpha val="80000"/>
              </a:schemeClr>
            </a:gs>
            <a:gs pos="0">
              <a:schemeClr val="accent3">
                <a:lumMod val="75000"/>
                <a:alpha val="60000"/>
              </a:schemeClr>
            </a:gs>
            <a:gs pos="100000">
              <a:schemeClr val="accent2">
                <a:lumMod val="20000"/>
                <a:lumOff val="80000"/>
                <a:alpha val="20000"/>
              </a:schemeClr>
            </a:gs>
          </a:gsLst>
          <a:lin ang="0" scaled="0"/>
        </a:gradFill>
        <a:ln>
          <a:noFill/>
        </a:ln>
      </dgm:spPr>
      <dgm:t>
        <a:bodyPr/>
        <a:lstStyle/>
        <a:p>
          <a:r>
            <a:rPr lang="ru-RU" sz="2400" dirty="0">
              <a:solidFill>
                <a:srgbClr val="474343"/>
              </a:solidFill>
            </a:rPr>
            <a:t>Возможности для самореализации и развития талантов</a:t>
          </a:r>
        </a:p>
      </dgm:t>
    </dgm:pt>
    <dgm:pt modelId="{CDD49E21-4198-4FF0-B9B4-632E78D9B583}" type="parTrans" cxnId="{0B3F8A86-832C-4187-ADC5-CA870C1F4FA0}">
      <dgm:prSet/>
      <dgm:spPr/>
      <dgm:t>
        <a:bodyPr/>
        <a:lstStyle/>
        <a:p>
          <a:endParaRPr lang="ru-RU"/>
        </a:p>
      </dgm:t>
    </dgm:pt>
    <dgm:pt modelId="{AC41C428-EE42-47B3-8E55-C25BD25CA48D}" type="sibTrans" cxnId="{0B3F8A86-832C-4187-ADC5-CA870C1F4FA0}">
      <dgm:prSet/>
      <dgm:spPr/>
      <dgm:t>
        <a:bodyPr/>
        <a:lstStyle/>
        <a:p>
          <a:endParaRPr lang="ru-RU"/>
        </a:p>
      </dgm:t>
    </dgm:pt>
    <dgm:pt modelId="{2C250395-8D0F-4A51-914E-2EA588E46356}">
      <dgm:prSet phldrT="[Текст]" custT="1"/>
      <dgm:spPr>
        <a:gradFill rotWithShape="0">
          <a:gsLst>
            <a:gs pos="80000">
              <a:schemeClr val="accent3">
                <a:lumMod val="40000"/>
                <a:lumOff val="60000"/>
                <a:alpha val="80000"/>
              </a:schemeClr>
            </a:gs>
            <a:gs pos="0">
              <a:schemeClr val="accent3">
                <a:lumMod val="75000"/>
                <a:alpha val="60000"/>
              </a:schemeClr>
            </a:gs>
            <a:gs pos="100000">
              <a:schemeClr val="accent2">
                <a:lumMod val="20000"/>
                <a:lumOff val="80000"/>
                <a:alpha val="20000"/>
              </a:schemeClr>
            </a:gs>
          </a:gsLst>
          <a:lin ang="0" scaled="0"/>
        </a:gradFill>
        <a:ln>
          <a:noFill/>
        </a:ln>
      </dgm:spPr>
      <dgm:t>
        <a:bodyPr/>
        <a:lstStyle/>
        <a:p>
          <a:r>
            <a:rPr lang="ru-RU" sz="2400" dirty="0">
              <a:solidFill>
                <a:srgbClr val="474343"/>
              </a:solidFill>
            </a:rPr>
            <a:t>Комфортная и безопасная среда для жизни</a:t>
          </a:r>
        </a:p>
      </dgm:t>
    </dgm:pt>
    <dgm:pt modelId="{E26A2F83-5595-4E19-94D1-6330A18280EE}" type="parTrans" cxnId="{04F59660-CE6F-407D-9D0E-DC7BD49CDA64}">
      <dgm:prSet/>
      <dgm:spPr/>
      <dgm:t>
        <a:bodyPr/>
        <a:lstStyle/>
        <a:p>
          <a:endParaRPr lang="ru-RU"/>
        </a:p>
      </dgm:t>
    </dgm:pt>
    <dgm:pt modelId="{22543539-4891-4EE8-88CF-ABC4D6A0B391}" type="sibTrans" cxnId="{04F59660-CE6F-407D-9D0E-DC7BD49CDA64}">
      <dgm:prSet/>
      <dgm:spPr/>
      <dgm:t>
        <a:bodyPr/>
        <a:lstStyle/>
        <a:p>
          <a:endParaRPr lang="ru-RU"/>
        </a:p>
      </dgm:t>
    </dgm:pt>
    <dgm:pt modelId="{0283A296-534E-47A1-8E7D-62215FCAFC9C}">
      <dgm:prSet phldrT="[Текст]" custT="1"/>
      <dgm:spPr>
        <a:gradFill rotWithShape="0">
          <a:gsLst>
            <a:gs pos="80000">
              <a:schemeClr val="accent3">
                <a:lumMod val="40000"/>
                <a:lumOff val="60000"/>
                <a:alpha val="80000"/>
              </a:schemeClr>
            </a:gs>
            <a:gs pos="0">
              <a:schemeClr val="accent3">
                <a:lumMod val="75000"/>
                <a:alpha val="60000"/>
              </a:schemeClr>
            </a:gs>
            <a:gs pos="100000">
              <a:schemeClr val="accent2">
                <a:lumMod val="20000"/>
                <a:lumOff val="80000"/>
                <a:alpha val="20000"/>
              </a:schemeClr>
            </a:gs>
          </a:gsLst>
          <a:lin ang="0" scaled="0"/>
        </a:gradFill>
        <a:ln>
          <a:noFill/>
        </a:ln>
      </dgm:spPr>
      <dgm:t>
        <a:bodyPr/>
        <a:lstStyle/>
        <a:p>
          <a:r>
            <a:rPr lang="ru-RU" sz="2400" dirty="0">
              <a:solidFill>
                <a:srgbClr val="474343"/>
              </a:solidFill>
              <a:latin typeface="+mn-lt"/>
            </a:rPr>
            <a:t>Достойный, эффективный труд и успешное предпринимательство</a:t>
          </a:r>
        </a:p>
      </dgm:t>
    </dgm:pt>
    <dgm:pt modelId="{66CC8D62-F92C-4EDA-B146-4335359C8E26}" type="parTrans" cxnId="{6095F17F-FD8E-49D5-A3AA-3FCE37CE049E}">
      <dgm:prSet/>
      <dgm:spPr/>
      <dgm:t>
        <a:bodyPr/>
        <a:lstStyle/>
        <a:p>
          <a:endParaRPr lang="ru-RU"/>
        </a:p>
      </dgm:t>
    </dgm:pt>
    <dgm:pt modelId="{73F21F56-E553-4438-9912-DFB8E4A8FE4A}" type="sibTrans" cxnId="{6095F17F-FD8E-49D5-A3AA-3FCE37CE049E}">
      <dgm:prSet/>
      <dgm:spPr/>
      <dgm:t>
        <a:bodyPr/>
        <a:lstStyle/>
        <a:p>
          <a:endParaRPr lang="ru-RU"/>
        </a:p>
      </dgm:t>
    </dgm:pt>
    <dgm:pt modelId="{58D55F0C-9234-450C-92F9-C41285818506}">
      <dgm:prSet phldrT="[Текст]" custT="1"/>
      <dgm:spPr>
        <a:gradFill rotWithShape="0">
          <a:gsLst>
            <a:gs pos="80000">
              <a:schemeClr val="accent3">
                <a:lumMod val="40000"/>
                <a:lumOff val="60000"/>
                <a:alpha val="80000"/>
              </a:schemeClr>
            </a:gs>
            <a:gs pos="0">
              <a:schemeClr val="accent3">
                <a:lumMod val="75000"/>
                <a:alpha val="60000"/>
              </a:schemeClr>
            </a:gs>
            <a:gs pos="100000">
              <a:schemeClr val="accent2">
                <a:lumMod val="20000"/>
                <a:lumOff val="80000"/>
                <a:alpha val="20000"/>
              </a:schemeClr>
            </a:gs>
          </a:gsLst>
          <a:lin ang="0" scaled="0"/>
        </a:gradFill>
        <a:ln>
          <a:noFill/>
        </a:ln>
      </dgm:spPr>
      <dgm:t>
        <a:bodyPr/>
        <a:lstStyle/>
        <a:p>
          <a:r>
            <a:rPr lang="ru-RU" sz="2400" dirty="0">
              <a:solidFill>
                <a:srgbClr val="474343"/>
              </a:solidFill>
              <a:latin typeface="+mn-lt"/>
            </a:rPr>
            <a:t>Цифровая трансформация</a:t>
          </a:r>
        </a:p>
      </dgm:t>
    </dgm:pt>
    <dgm:pt modelId="{936A4C73-E9C7-43A7-A6A1-A9592B88F88A}" type="parTrans" cxnId="{9062FC4E-1A95-4C1E-8D15-AACC0CE4EB9C}">
      <dgm:prSet/>
      <dgm:spPr/>
      <dgm:t>
        <a:bodyPr/>
        <a:lstStyle/>
        <a:p>
          <a:endParaRPr lang="ru-RU"/>
        </a:p>
      </dgm:t>
    </dgm:pt>
    <dgm:pt modelId="{767A8EA3-91DD-483B-9A03-02471481D996}" type="sibTrans" cxnId="{9062FC4E-1A95-4C1E-8D15-AACC0CE4EB9C}">
      <dgm:prSet/>
      <dgm:spPr/>
      <dgm:t>
        <a:bodyPr/>
        <a:lstStyle/>
        <a:p>
          <a:endParaRPr lang="ru-RU"/>
        </a:p>
      </dgm:t>
    </dgm:pt>
    <dgm:pt modelId="{6102E8F5-C194-4AC2-909A-6F467E4F98DD}" type="pres">
      <dgm:prSet presAssocID="{440B95C6-2FF8-43F8-957E-8C9B44A3DCB8}" presName="Name0" presStyleCnt="0">
        <dgm:presLayoutVars>
          <dgm:chMax val="7"/>
          <dgm:chPref val="7"/>
          <dgm:dir/>
        </dgm:presLayoutVars>
      </dgm:prSet>
      <dgm:spPr/>
    </dgm:pt>
    <dgm:pt modelId="{5625FF7C-8235-4A2F-865B-06B566A7DD54}" type="pres">
      <dgm:prSet presAssocID="{440B95C6-2FF8-43F8-957E-8C9B44A3DCB8}" presName="Name1" presStyleCnt="0"/>
      <dgm:spPr/>
    </dgm:pt>
    <dgm:pt modelId="{4DC99C31-1D03-4259-A184-3D32BC1581B7}" type="pres">
      <dgm:prSet presAssocID="{440B95C6-2FF8-43F8-957E-8C9B44A3DCB8}" presName="cycle" presStyleCnt="0"/>
      <dgm:spPr/>
    </dgm:pt>
    <dgm:pt modelId="{8FED3438-3BFF-4B8C-9C3D-DF3B0EAA1CA5}" type="pres">
      <dgm:prSet presAssocID="{440B95C6-2FF8-43F8-957E-8C9B44A3DCB8}" presName="srcNode" presStyleLbl="node1" presStyleIdx="0" presStyleCnt="5"/>
      <dgm:spPr/>
    </dgm:pt>
    <dgm:pt modelId="{2CD34791-EA14-47B1-A1E8-682EC4D9E1B6}" type="pres">
      <dgm:prSet presAssocID="{440B95C6-2FF8-43F8-957E-8C9B44A3DCB8}" presName="conn" presStyleLbl="parChTrans1D2" presStyleIdx="0" presStyleCnt="1"/>
      <dgm:spPr/>
    </dgm:pt>
    <dgm:pt modelId="{71BF57A5-3ED7-481B-9D80-8D38BB1727BB}" type="pres">
      <dgm:prSet presAssocID="{440B95C6-2FF8-43F8-957E-8C9B44A3DCB8}" presName="extraNode" presStyleLbl="node1" presStyleIdx="0" presStyleCnt="5"/>
      <dgm:spPr/>
    </dgm:pt>
    <dgm:pt modelId="{4BD0D328-2345-4211-BE41-58A81E6F3350}" type="pres">
      <dgm:prSet presAssocID="{440B95C6-2FF8-43F8-957E-8C9B44A3DCB8}" presName="dstNode" presStyleLbl="node1" presStyleIdx="0" presStyleCnt="5"/>
      <dgm:spPr/>
    </dgm:pt>
    <dgm:pt modelId="{84A14E12-9897-4770-8ED0-303EFC1F0BFE}" type="pres">
      <dgm:prSet presAssocID="{295660D5-50C0-457B-9F69-2908F6A3A681}" presName="text_1" presStyleLbl="node1" presStyleIdx="0" presStyleCnt="5">
        <dgm:presLayoutVars>
          <dgm:bulletEnabled val="1"/>
        </dgm:presLayoutVars>
      </dgm:prSet>
      <dgm:spPr/>
    </dgm:pt>
    <dgm:pt modelId="{26F21F5E-50F0-4126-9060-C8FFC47963D6}" type="pres">
      <dgm:prSet presAssocID="{295660D5-50C0-457B-9F69-2908F6A3A681}" presName="accent_1" presStyleCnt="0"/>
      <dgm:spPr/>
    </dgm:pt>
    <dgm:pt modelId="{72DEF424-373E-4F13-96DB-14108CE10D59}" type="pres">
      <dgm:prSet presAssocID="{295660D5-50C0-457B-9F69-2908F6A3A681}" presName="accentRepeatNode" presStyleLbl="solidFgAcc1" presStyleIdx="0" presStyleCnt="5"/>
      <dgm:spPr>
        <a:ln w="38100">
          <a:solidFill>
            <a:schemeClr val="accent3">
              <a:lumMod val="50000"/>
            </a:schemeClr>
          </a:solidFill>
        </a:ln>
      </dgm:spPr>
    </dgm:pt>
    <dgm:pt modelId="{254C753F-29B8-4802-8DA4-BF834F259FA4}" type="pres">
      <dgm:prSet presAssocID="{D5AA0822-A3F1-4DA5-8BDE-45D34B1B4FB5}" presName="text_2" presStyleLbl="node1" presStyleIdx="1" presStyleCnt="5">
        <dgm:presLayoutVars>
          <dgm:bulletEnabled val="1"/>
        </dgm:presLayoutVars>
      </dgm:prSet>
      <dgm:spPr/>
    </dgm:pt>
    <dgm:pt modelId="{C7EAC6EE-70F7-48FC-B2E2-F21BD8FBA521}" type="pres">
      <dgm:prSet presAssocID="{D5AA0822-A3F1-4DA5-8BDE-45D34B1B4FB5}" presName="accent_2" presStyleCnt="0"/>
      <dgm:spPr/>
    </dgm:pt>
    <dgm:pt modelId="{98A578EE-C0AB-4297-B8DB-C7BAA8EF41B7}" type="pres">
      <dgm:prSet presAssocID="{D5AA0822-A3F1-4DA5-8BDE-45D34B1B4FB5}" presName="accentRepeatNode" presStyleLbl="solidFgAcc1" presStyleIdx="1" presStyleCnt="5"/>
      <dgm:spPr>
        <a:ln w="38100">
          <a:solidFill>
            <a:schemeClr val="accent3">
              <a:lumMod val="50000"/>
            </a:schemeClr>
          </a:solidFill>
        </a:ln>
      </dgm:spPr>
    </dgm:pt>
    <dgm:pt modelId="{1AC2927A-5C18-4111-A5E0-50C51598A0EC}" type="pres">
      <dgm:prSet presAssocID="{2C250395-8D0F-4A51-914E-2EA588E46356}" presName="text_3" presStyleLbl="node1" presStyleIdx="2" presStyleCnt="5">
        <dgm:presLayoutVars>
          <dgm:bulletEnabled val="1"/>
        </dgm:presLayoutVars>
      </dgm:prSet>
      <dgm:spPr/>
    </dgm:pt>
    <dgm:pt modelId="{17374BB4-3060-466D-BA56-5940835D2050}" type="pres">
      <dgm:prSet presAssocID="{2C250395-8D0F-4A51-914E-2EA588E46356}" presName="accent_3" presStyleCnt="0"/>
      <dgm:spPr/>
    </dgm:pt>
    <dgm:pt modelId="{EBBEA12A-B6DC-4797-AE00-B33632D66F56}" type="pres">
      <dgm:prSet presAssocID="{2C250395-8D0F-4A51-914E-2EA588E46356}" presName="accentRepeatNode" presStyleLbl="solidFgAcc1" presStyleIdx="2" presStyleCnt="5"/>
      <dgm:spPr>
        <a:ln w="38100">
          <a:solidFill>
            <a:schemeClr val="accent3">
              <a:lumMod val="50000"/>
            </a:schemeClr>
          </a:solidFill>
        </a:ln>
      </dgm:spPr>
    </dgm:pt>
    <dgm:pt modelId="{4C74B351-A755-4859-BBBD-947E043810A7}" type="pres">
      <dgm:prSet presAssocID="{0283A296-534E-47A1-8E7D-62215FCAFC9C}" presName="text_4" presStyleLbl="node1" presStyleIdx="3" presStyleCnt="5">
        <dgm:presLayoutVars>
          <dgm:bulletEnabled val="1"/>
        </dgm:presLayoutVars>
      </dgm:prSet>
      <dgm:spPr/>
    </dgm:pt>
    <dgm:pt modelId="{09140A1D-BABC-433C-B9F4-EA070527CC4B}" type="pres">
      <dgm:prSet presAssocID="{0283A296-534E-47A1-8E7D-62215FCAFC9C}" presName="accent_4" presStyleCnt="0"/>
      <dgm:spPr/>
    </dgm:pt>
    <dgm:pt modelId="{6659AD73-16AC-44A1-99DE-878E5D9039D6}" type="pres">
      <dgm:prSet presAssocID="{0283A296-534E-47A1-8E7D-62215FCAFC9C}" presName="accentRepeatNode" presStyleLbl="solidFgAcc1" presStyleIdx="3" presStyleCnt="5"/>
      <dgm:spPr>
        <a:ln w="38100">
          <a:solidFill>
            <a:schemeClr val="accent3">
              <a:lumMod val="50000"/>
            </a:schemeClr>
          </a:solidFill>
        </a:ln>
      </dgm:spPr>
    </dgm:pt>
    <dgm:pt modelId="{51D6136B-8464-423A-8C19-C30D644CFED5}" type="pres">
      <dgm:prSet presAssocID="{58D55F0C-9234-450C-92F9-C41285818506}" presName="text_5" presStyleLbl="node1" presStyleIdx="4" presStyleCnt="5">
        <dgm:presLayoutVars>
          <dgm:bulletEnabled val="1"/>
        </dgm:presLayoutVars>
      </dgm:prSet>
      <dgm:spPr/>
    </dgm:pt>
    <dgm:pt modelId="{7C18101A-25B3-481E-BBB5-8F2C57D4139A}" type="pres">
      <dgm:prSet presAssocID="{58D55F0C-9234-450C-92F9-C41285818506}" presName="accent_5" presStyleCnt="0"/>
      <dgm:spPr/>
    </dgm:pt>
    <dgm:pt modelId="{9F8576AA-85EB-4183-8062-8561C661DDD7}" type="pres">
      <dgm:prSet presAssocID="{58D55F0C-9234-450C-92F9-C41285818506}" presName="accentRepeatNode" presStyleLbl="solidFgAcc1" presStyleIdx="4" presStyleCnt="5"/>
      <dgm:spPr>
        <a:ln w="38100">
          <a:solidFill>
            <a:schemeClr val="accent3">
              <a:lumMod val="50000"/>
            </a:schemeClr>
          </a:solidFill>
        </a:ln>
      </dgm:spPr>
    </dgm:pt>
  </dgm:ptLst>
  <dgm:cxnLst>
    <dgm:cxn modelId="{36AB4B2A-44BB-455B-BD97-0FC73EC5C173}" type="presOf" srcId="{9B4F7897-22A4-4D7E-8D7D-DB2EDE013FE6}" destId="{2CD34791-EA14-47B1-A1E8-682EC4D9E1B6}" srcOrd="0" destOrd="0" presId="urn:microsoft.com/office/officeart/2008/layout/VerticalCurvedList"/>
    <dgm:cxn modelId="{04F59660-CE6F-407D-9D0E-DC7BD49CDA64}" srcId="{440B95C6-2FF8-43F8-957E-8C9B44A3DCB8}" destId="{2C250395-8D0F-4A51-914E-2EA588E46356}" srcOrd="2" destOrd="0" parTransId="{E26A2F83-5595-4E19-94D1-6330A18280EE}" sibTransId="{22543539-4891-4EE8-88CF-ABC4D6A0B391}"/>
    <dgm:cxn modelId="{79B6B861-720A-4BD4-AAD0-7D11F6D54E8C}" type="presOf" srcId="{0283A296-534E-47A1-8E7D-62215FCAFC9C}" destId="{4C74B351-A755-4859-BBBD-947E043810A7}" srcOrd="0" destOrd="0" presId="urn:microsoft.com/office/officeart/2008/layout/VerticalCurvedList"/>
    <dgm:cxn modelId="{34C20668-4A88-4113-8CC9-9F920118DF6C}" srcId="{440B95C6-2FF8-43F8-957E-8C9B44A3DCB8}" destId="{295660D5-50C0-457B-9F69-2908F6A3A681}" srcOrd="0" destOrd="0" parTransId="{E3EF3A58-EEA0-4666-9C9E-B9BD36AFD3DF}" sibTransId="{9B4F7897-22A4-4D7E-8D7D-DB2EDE013FE6}"/>
    <dgm:cxn modelId="{9062FC4E-1A95-4C1E-8D15-AACC0CE4EB9C}" srcId="{440B95C6-2FF8-43F8-957E-8C9B44A3DCB8}" destId="{58D55F0C-9234-450C-92F9-C41285818506}" srcOrd="4" destOrd="0" parTransId="{936A4C73-E9C7-43A7-A6A1-A9592B88F88A}" sibTransId="{767A8EA3-91DD-483B-9A03-02471481D996}"/>
    <dgm:cxn modelId="{6095F17F-FD8E-49D5-A3AA-3FCE37CE049E}" srcId="{440B95C6-2FF8-43F8-957E-8C9B44A3DCB8}" destId="{0283A296-534E-47A1-8E7D-62215FCAFC9C}" srcOrd="3" destOrd="0" parTransId="{66CC8D62-F92C-4EDA-B146-4335359C8E26}" sibTransId="{73F21F56-E553-4438-9912-DFB8E4A8FE4A}"/>
    <dgm:cxn modelId="{0B3F8A86-832C-4187-ADC5-CA870C1F4FA0}" srcId="{440B95C6-2FF8-43F8-957E-8C9B44A3DCB8}" destId="{D5AA0822-A3F1-4DA5-8BDE-45D34B1B4FB5}" srcOrd="1" destOrd="0" parTransId="{CDD49E21-4198-4FF0-B9B4-632E78D9B583}" sibTransId="{AC41C428-EE42-47B3-8E55-C25BD25CA48D}"/>
    <dgm:cxn modelId="{45A8B995-CC4F-43E6-8070-E7A8C3DC2EE9}" type="presOf" srcId="{D5AA0822-A3F1-4DA5-8BDE-45D34B1B4FB5}" destId="{254C753F-29B8-4802-8DA4-BF834F259FA4}" srcOrd="0" destOrd="0" presId="urn:microsoft.com/office/officeart/2008/layout/VerticalCurvedList"/>
    <dgm:cxn modelId="{D657DF98-3EE6-48CE-B0AA-0D59C68AFD76}" type="presOf" srcId="{2C250395-8D0F-4A51-914E-2EA588E46356}" destId="{1AC2927A-5C18-4111-A5E0-50C51598A0EC}" srcOrd="0" destOrd="0" presId="urn:microsoft.com/office/officeart/2008/layout/VerticalCurvedList"/>
    <dgm:cxn modelId="{AECCEBCE-2191-48EC-B647-D4959651E38A}" type="presOf" srcId="{295660D5-50C0-457B-9F69-2908F6A3A681}" destId="{84A14E12-9897-4770-8ED0-303EFC1F0BFE}" srcOrd="0" destOrd="0" presId="urn:microsoft.com/office/officeart/2008/layout/VerticalCurvedList"/>
    <dgm:cxn modelId="{715F2EFD-4B87-4613-B144-3CC7616E1371}" type="presOf" srcId="{440B95C6-2FF8-43F8-957E-8C9B44A3DCB8}" destId="{6102E8F5-C194-4AC2-909A-6F467E4F98DD}" srcOrd="0" destOrd="0" presId="urn:microsoft.com/office/officeart/2008/layout/VerticalCurvedList"/>
    <dgm:cxn modelId="{E861FFFE-3AF8-4D83-9BC5-8861C2867C6F}" type="presOf" srcId="{58D55F0C-9234-450C-92F9-C41285818506}" destId="{51D6136B-8464-423A-8C19-C30D644CFED5}" srcOrd="0" destOrd="0" presId="urn:microsoft.com/office/officeart/2008/layout/VerticalCurvedList"/>
    <dgm:cxn modelId="{DEFC5EB4-CC6B-4145-93B5-B32ADD7FD290}" type="presParOf" srcId="{6102E8F5-C194-4AC2-909A-6F467E4F98DD}" destId="{5625FF7C-8235-4A2F-865B-06B566A7DD54}" srcOrd="0" destOrd="0" presId="urn:microsoft.com/office/officeart/2008/layout/VerticalCurvedList"/>
    <dgm:cxn modelId="{7F38AA58-ECB8-4B44-AAD8-315D2C796722}" type="presParOf" srcId="{5625FF7C-8235-4A2F-865B-06B566A7DD54}" destId="{4DC99C31-1D03-4259-A184-3D32BC1581B7}" srcOrd="0" destOrd="0" presId="urn:microsoft.com/office/officeart/2008/layout/VerticalCurvedList"/>
    <dgm:cxn modelId="{FEB77795-761F-4189-8438-D5EEA108AFF7}" type="presParOf" srcId="{4DC99C31-1D03-4259-A184-3D32BC1581B7}" destId="{8FED3438-3BFF-4B8C-9C3D-DF3B0EAA1CA5}" srcOrd="0" destOrd="0" presId="urn:microsoft.com/office/officeart/2008/layout/VerticalCurvedList"/>
    <dgm:cxn modelId="{105DAEC2-DF21-4DBD-B093-437DD85312C4}" type="presParOf" srcId="{4DC99C31-1D03-4259-A184-3D32BC1581B7}" destId="{2CD34791-EA14-47B1-A1E8-682EC4D9E1B6}" srcOrd="1" destOrd="0" presId="urn:microsoft.com/office/officeart/2008/layout/VerticalCurvedList"/>
    <dgm:cxn modelId="{6E2D0200-CA4D-43C5-A8E7-5B3E1F181220}" type="presParOf" srcId="{4DC99C31-1D03-4259-A184-3D32BC1581B7}" destId="{71BF57A5-3ED7-481B-9D80-8D38BB1727BB}" srcOrd="2" destOrd="0" presId="urn:microsoft.com/office/officeart/2008/layout/VerticalCurvedList"/>
    <dgm:cxn modelId="{38713B95-AF0C-44B5-8E72-007BFBE0B594}" type="presParOf" srcId="{4DC99C31-1D03-4259-A184-3D32BC1581B7}" destId="{4BD0D328-2345-4211-BE41-58A81E6F3350}" srcOrd="3" destOrd="0" presId="urn:microsoft.com/office/officeart/2008/layout/VerticalCurvedList"/>
    <dgm:cxn modelId="{E9B9DA21-7A1D-4BB6-B182-8EFE24459170}" type="presParOf" srcId="{5625FF7C-8235-4A2F-865B-06B566A7DD54}" destId="{84A14E12-9897-4770-8ED0-303EFC1F0BFE}" srcOrd="1" destOrd="0" presId="urn:microsoft.com/office/officeart/2008/layout/VerticalCurvedList"/>
    <dgm:cxn modelId="{8BB46F28-49EB-41ED-9C4E-A52B0781A024}" type="presParOf" srcId="{5625FF7C-8235-4A2F-865B-06B566A7DD54}" destId="{26F21F5E-50F0-4126-9060-C8FFC47963D6}" srcOrd="2" destOrd="0" presId="urn:microsoft.com/office/officeart/2008/layout/VerticalCurvedList"/>
    <dgm:cxn modelId="{13EC4014-E297-4B38-ACEF-4B4BFE29D4E9}" type="presParOf" srcId="{26F21F5E-50F0-4126-9060-C8FFC47963D6}" destId="{72DEF424-373E-4F13-96DB-14108CE10D59}" srcOrd="0" destOrd="0" presId="urn:microsoft.com/office/officeart/2008/layout/VerticalCurvedList"/>
    <dgm:cxn modelId="{75D61B1E-4D40-47DC-94B3-61BD73F34C45}" type="presParOf" srcId="{5625FF7C-8235-4A2F-865B-06B566A7DD54}" destId="{254C753F-29B8-4802-8DA4-BF834F259FA4}" srcOrd="3" destOrd="0" presId="urn:microsoft.com/office/officeart/2008/layout/VerticalCurvedList"/>
    <dgm:cxn modelId="{6D191563-9478-4479-9CA4-30C80C1EE2EC}" type="presParOf" srcId="{5625FF7C-8235-4A2F-865B-06B566A7DD54}" destId="{C7EAC6EE-70F7-48FC-B2E2-F21BD8FBA521}" srcOrd="4" destOrd="0" presId="urn:microsoft.com/office/officeart/2008/layout/VerticalCurvedList"/>
    <dgm:cxn modelId="{55B07197-DF25-4F2D-94BB-F0328E7C965B}" type="presParOf" srcId="{C7EAC6EE-70F7-48FC-B2E2-F21BD8FBA521}" destId="{98A578EE-C0AB-4297-B8DB-C7BAA8EF41B7}" srcOrd="0" destOrd="0" presId="urn:microsoft.com/office/officeart/2008/layout/VerticalCurvedList"/>
    <dgm:cxn modelId="{FF80FBA6-A44D-4A74-9CFE-A78C202C3E35}" type="presParOf" srcId="{5625FF7C-8235-4A2F-865B-06B566A7DD54}" destId="{1AC2927A-5C18-4111-A5E0-50C51598A0EC}" srcOrd="5" destOrd="0" presId="urn:microsoft.com/office/officeart/2008/layout/VerticalCurvedList"/>
    <dgm:cxn modelId="{CC4E538A-C18B-415C-BE5F-21B99F16CD8C}" type="presParOf" srcId="{5625FF7C-8235-4A2F-865B-06B566A7DD54}" destId="{17374BB4-3060-466D-BA56-5940835D2050}" srcOrd="6" destOrd="0" presId="urn:microsoft.com/office/officeart/2008/layout/VerticalCurvedList"/>
    <dgm:cxn modelId="{B0810ED1-0892-485F-8444-8507DD0C108A}" type="presParOf" srcId="{17374BB4-3060-466D-BA56-5940835D2050}" destId="{EBBEA12A-B6DC-4797-AE00-B33632D66F56}" srcOrd="0" destOrd="0" presId="urn:microsoft.com/office/officeart/2008/layout/VerticalCurvedList"/>
    <dgm:cxn modelId="{D9C5F019-D828-42D6-B560-B2D7D4684D03}" type="presParOf" srcId="{5625FF7C-8235-4A2F-865B-06B566A7DD54}" destId="{4C74B351-A755-4859-BBBD-947E043810A7}" srcOrd="7" destOrd="0" presId="urn:microsoft.com/office/officeart/2008/layout/VerticalCurvedList"/>
    <dgm:cxn modelId="{E740D115-1CB4-41F0-9E09-FEB72923D4B5}" type="presParOf" srcId="{5625FF7C-8235-4A2F-865B-06B566A7DD54}" destId="{09140A1D-BABC-433C-B9F4-EA070527CC4B}" srcOrd="8" destOrd="0" presId="urn:microsoft.com/office/officeart/2008/layout/VerticalCurvedList"/>
    <dgm:cxn modelId="{0F90D29D-B9C2-4B74-B7C7-E84195916494}" type="presParOf" srcId="{09140A1D-BABC-433C-B9F4-EA070527CC4B}" destId="{6659AD73-16AC-44A1-99DE-878E5D9039D6}" srcOrd="0" destOrd="0" presId="urn:microsoft.com/office/officeart/2008/layout/VerticalCurvedList"/>
    <dgm:cxn modelId="{B3EE2690-B45F-4E9E-9B78-CD7FFE191649}" type="presParOf" srcId="{5625FF7C-8235-4A2F-865B-06B566A7DD54}" destId="{51D6136B-8464-423A-8C19-C30D644CFED5}" srcOrd="9" destOrd="0" presId="urn:microsoft.com/office/officeart/2008/layout/VerticalCurvedList"/>
    <dgm:cxn modelId="{F3E8EAE1-F51E-4FA0-B209-34969202C2B1}" type="presParOf" srcId="{5625FF7C-8235-4A2F-865B-06B566A7DD54}" destId="{7C18101A-25B3-481E-BBB5-8F2C57D4139A}" srcOrd="10" destOrd="0" presId="urn:microsoft.com/office/officeart/2008/layout/VerticalCurvedList"/>
    <dgm:cxn modelId="{6E7D715F-83BE-430A-8A99-491DBFD78ABD}" type="presParOf" srcId="{7C18101A-25B3-481E-BBB5-8F2C57D4139A}" destId="{9F8576AA-85EB-4183-8062-8561C661DDD7}" srcOrd="0" destOrd="0" presId="urn:microsoft.com/office/officeart/2008/layout/VerticalCurvedLis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E7F4808-C894-40ED-B5BE-06D9FCD46DB9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8E853283-DE9F-4575-91B5-50D13E09A129}">
      <dgm:prSet phldrT="[Текст]" custT="1"/>
      <dgm:spPr/>
      <dgm:t>
        <a:bodyPr/>
        <a:lstStyle/>
        <a:p>
          <a:r>
            <a:rPr lang="ru-RU" sz="2400" b="1" dirty="0">
              <a:solidFill>
                <a:srgbClr val="534F4F"/>
              </a:solidFill>
            </a:rPr>
            <a:t>41 520 руб.</a:t>
          </a:r>
        </a:p>
      </dgm:t>
    </dgm:pt>
    <dgm:pt modelId="{4A47DB2A-6C58-4A0B-A859-D1CF6FCA0E05}" type="parTrans" cxnId="{AE92E435-1697-4E05-8A1F-54ECB0D6C963}">
      <dgm:prSet/>
      <dgm:spPr/>
      <dgm:t>
        <a:bodyPr/>
        <a:lstStyle/>
        <a:p>
          <a:endParaRPr lang="ru-RU"/>
        </a:p>
      </dgm:t>
    </dgm:pt>
    <dgm:pt modelId="{2C8A0C4B-50E5-4D0E-9821-D63E1DA472C8}" type="sibTrans" cxnId="{AE92E435-1697-4E05-8A1F-54ECB0D6C963}">
      <dgm:prSet/>
      <dgm:spPr/>
      <dgm:t>
        <a:bodyPr/>
        <a:lstStyle/>
        <a:p>
          <a:endParaRPr lang="ru-RU"/>
        </a:p>
      </dgm:t>
    </dgm:pt>
    <dgm:pt modelId="{F16646FC-6848-418B-B1E3-96138E0FEEA5}">
      <dgm:prSet phldrT="[Текст]" custT="1"/>
      <dgm:spPr/>
      <dgm:t>
        <a:bodyPr/>
        <a:lstStyle/>
        <a:p>
          <a:r>
            <a:rPr lang="ru-RU" sz="2400" b="1" dirty="0">
              <a:solidFill>
                <a:srgbClr val="534F4F"/>
              </a:solidFill>
            </a:rPr>
            <a:t>44 840 руб.</a:t>
          </a:r>
        </a:p>
      </dgm:t>
    </dgm:pt>
    <dgm:pt modelId="{0A0A188B-8D0F-4B8F-BFF5-925876E76705}" type="parTrans" cxnId="{ECC7686D-F7A9-4E42-942D-B9C355AC6F70}">
      <dgm:prSet/>
      <dgm:spPr/>
      <dgm:t>
        <a:bodyPr/>
        <a:lstStyle/>
        <a:p>
          <a:endParaRPr lang="ru-RU"/>
        </a:p>
      </dgm:t>
    </dgm:pt>
    <dgm:pt modelId="{26662AE8-F865-4E39-A7B4-73E3AE608107}" type="sibTrans" cxnId="{ECC7686D-F7A9-4E42-942D-B9C355AC6F70}">
      <dgm:prSet/>
      <dgm:spPr/>
      <dgm:t>
        <a:bodyPr/>
        <a:lstStyle/>
        <a:p>
          <a:endParaRPr lang="ru-RU"/>
        </a:p>
      </dgm:t>
    </dgm:pt>
    <dgm:pt modelId="{59E6176D-A2F1-45D4-A790-2A9C57E110E9}" type="pres">
      <dgm:prSet presAssocID="{4E7F4808-C894-40ED-B5BE-06D9FCD46DB9}" presName="rootnode" presStyleCnt="0">
        <dgm:presLayoutVars>
          <dgm:chMax/>
          <dgm:chPref/>
          <dgm:dir/>
          <dgm:animLvl val="lvl"/>
        </dgm:presLayoutVars>
      </dgm:prSet>
      <dgm:spPr/>
    </dgm:pt>
    <dgm:pt modelId="{F3801B51-3C8A-4144-9300-DD4FFF871AEC}" type="pres">
      <dgm:prSet presAssocID="{8E853283-DE9F-4575-91B5-50D13E09A129}" presName="composite" presStyleCnt="0"/>
      <dgm:spPr/>
    </dgm:pt>
    <dgm:pt modelId="{0F98B4A9-900D-4D3A-917D-1B448D3EABEF}" type="pres">
      <dgm:prSet presAssocID="{8E853283-DE9F-4575-91B5-50D13E09A129}" presName="LShape" presStyleLbl="alignNode1" presStyleIdx="0" presStyleCnt="3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E7CE4A3-BB67-4B35-8CCE-1A31A01EBFCA}" type="pres">
      <dgm:prSet presAssocID="{8E853283-DE9F-4575-91B5-50D13E09A129}" presName="ParentText" presStyleLbl="revTx" presStyleIdx="0" presStyleCnt="2" custScaleX="506935" custLinFactNeighborX="-75340" custLinFactNeighborY="-36197">
        <dgm:presLayoutVars>
          <dgm:chMax val="0"/>
          <dgm:chPref val="0"/>
          <dgm:bulletEnabled val="1"/>
        </dgm:presLayoutVars>
      </dgm:prSet>
      <dgm:spPr/>
    </dgm:pt>
    <dgm:pt modelId="{EFED36D8-9297-439E-8833-47CB3FCF921F}" type="pres">
      <dgm:prSet presAssocID="{8E853283-DE9F-4575-91B5-50D13E09A129}" presName="Triangle" presStyleLbl="alignNode1" presStyleIdx="1" presStyleCnt="3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FC89241E-0F22-4FEE-A867-166C8B8B31E1}" type="pres">
      <dgm:prSet presAssocID="{2C8A0C4B-50E5-4D0E-9821-D63E1DA472C8}" presName="sibTrans" presStyleCnt="0"/>
      <dgm:spPr/>
    </dgm:pt>
    <dgm:pt modelId="{652BFF31-ADA5-4A5F-AC0B-C11DAA825A46}" type="pres">
      <dgm:prSet presAssocID="{2C8A0C4B-50E5-4D0E-9821-D63E1DA472C8}" presName="space" presStyleCnt="0"/>
      <dgm:spPr/>
    </dgm:pt>
    <dgm:pt modelId="{56C143B6-1C15-4DE4-9866-D697EF85A06B}" type="pres">
      <dgm:prSet presAssocID="{F16646FC-6848-418B-B1E3-96138E0FEEA5}" presName="composite" presStyleCnt="0"/>
      <dgm:spPr/>
    </dgm:pt>
    <dgm:pt modelId="{39FB82EE-FE53-4555-9BD1-160163DEE653}" type="pres">
      <dgm:prSet presAssocID="{F16646FC-6848-418B-B1E3-96138E0FEEA5}" presName="LShape" presStyleLbl="alignNode1" presStyleIdx="2" presStyleCnt="3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2AF64C49-9E45-4F3C-9BA6-D0A64ABAC6D7}" type="pres">
      <dgm:prSet presAssocID="{F16646FC-6848-418B-B1E3-96138E0FEEA5}" presName="ParentText" presStyleLbl="revTx" presStyleIdx="1" presStyleCnt="2" custScaleX="506935" custLinFactNeighborX="-68708" custLinFactNeighborY="-51923">
        <dgm:presLayoutVars>
          <dgm:chMax val="0"/>
          <dgm:chPref val="0"/>
          <dgm:bulletEnabled val="1"/>
        </dgm:presLayoutVars>
      </dgm:prSet>
      <dgm:spPr/>
    </dgm:pt>
  </dgm:ptLst>
  <dgm:cxnLst>
    <dgm:cxn modelId="{AE92E435-1697-4E05-8A1F-54ECB0D6C963}" srcId="{4E7F4808-C894-40ED-B5BE-06D9FCD46DB9}" destId="{8E853283-DE9F-4575-91B5-50D13E09A129}" srcOrd="0" destOrd="0" parTransId="{4A47DB2A-6C58-4A0B-A859-D1CF6FCA0E05}" sibTransId="{2C8A0C4B-50E5-4D0E-9821-D63E1DA472C8}"/>
    <dgm:cxn modelId="{ECC7686D-F7A9-4E42-942D-B9C355AC6F70}" srcId="{4E7F4808-C894-40ED-B5BE-06D9FCD46DB9}" destId="{F16646FC-6848-418B-B1E3-96138E0FEEA5}" srcOrd="1" destOrd="0" parTransId="{0A0A188B-8D0F-4B8F-BFF5-925876E76705}" sibTransId="{26662AE8-F865-4E39-A7B4-73E3AE608107}"/>
    <dgm:cxn modelId="{82023F74-7248-47B0-8936-26BA00709893}" type="presOf" srcId="{4E7F4808-C894-40ED-B5BE-06D9FCD46DB9}" destId="{59E6176D-A2F1-45D4-A790-2A9C57E110E9}" srcOrd="0" destOrd="0" presId="urn:microsoft.com/office/officeart/2009/3/layout/StepUpProcess"/>
    <dgm:cxn modelId="{3E8F8CA5-8748-47E7-8626-05607CCB0E8A}" type="presOf" srcId="{F16646FC-6848-418B-B1E3-96138E0FEEA5}" destId="{2AF64C49-9E45-4F3C-9BA6-D0A64ABAC6D7}" srcOrd="0" destOrd="0" presId="urn:microsoft.com/office/officeart/2009/3/layout/StepUpProcess"/>
    <dgm:cxn modelId="{FBB0F6F3-A11E-4E7A-BCB5-E3939FAFC80B}" type="presOf" srcId="{8E853283-DE9F-4575-91B5-50D13E09A129}" destId="{3E7CE4A3-BB67-4B35-8CCE-1A31A01EBFCA}" srcOrd="0" destOrd="0" presId="urn:microsoft.com/office/officeart/2009/3/layout/StepUpProcess"/>
    <dgm:cxn modelId="{A5021411-3CF0-447A-8C00-D99AC4F02EFA}" type="presParOf" srcId="{59E6176D-A2F1-45D4-A790-2A9C57E110E9}" destId="{F3801B51-3C8A-4144-9300-DD4FFF871AEC}" srcOrd="0" destOrd="0" presId="urn:microsoft.com/office/officeart/2009/3/layout/StepUpProcess"/>
    <dgm:cxn modelId="{D177EC04-5BB4-4AF1-8C58-BCCBC34B2122}" type="presParOf" srcId="{F3801B51-3C8A-4144-9300-DD4FFF871AEC}" destId="{0F98B4A9-900D-4D3A-917D-1B448D3EABEF}" srcOrd="0" destOrd="0" presId="urn:microsoft.com/office/officeart/2009/3/layout/StepUpProcess"/>
    <dgm:cxn modelId="{E6C91AE1-F6C7-4571-8F37-B673F546493D}" type="presParOf" srcId="{F3801B51-3C8A-4144-9300-DD4FFF871AEC}" destId="{3E7CE4A3-BB67-4B35-8CCE-1A31A01EBFCA}" srcOrd="1" destOrd="0" presId="urn:microsoft.com/office/officeart/2009/3/layout/StepUpProcess"/>
    <dgm:cxn modelId="{FE30FDE2-6D8B-4308-BBEF-91ECCC989773}" type="presParOf" srcId="{F3801B51-3C8A-4144-9300-DD4FFF871AEC}" destId="{EFED36D8-9297-439E-8833-47CB3FCF921F}" srcOrd="2" destOrd="0" presId="urn:microsoft.com/office/officeart/2009/3/layout/StepUpProcess"/>
    <dgm:cxn modelId="{F0167A92-AAD0-4699-A126-556C70DD5601}" type="presParOf" srcId="{59E6176D-A2F1-45D4-A790-2A9C57E110E9}" destId="{FC89241E-0F22-4FEE-A867-166C8B8B31E1}" srcOrd="1" destOrd="0" presId="urn:microsoft.com/office/officeart/2009/3/layout/StepUpProcess"/>
    <dgm:cxn modelId="{23D082F8-2EFE-4AD9-81FF-1AD66B6281E0}" type="presParOf" srcId="{FC89241E-0F22-4FEE-A867-166C8B8B31E1}" destId="{652BFF31-ADA5-4A5F-AC0B-C11DAA825A46}" srcOrd="0" destOrd="0" presId="urn:microsoft.com/office/officeart/2009/3/layout/StepUpProcess"/>
    <dgm:cxn modelId="{3554D358-1A4C-4860-96EF-7A1D68F75A91}" type="presParOf" srcId="{59E6176D-A2F1-45D4-A790-2A9C57E110E9}" destId="{56C143B6-1C15-4DE4-9866-D697EF85A06B}" srcOrd="2" destOrd="0" presId="urn:microsoft.com/office/officeart/2009/3/layout/StepUpProcess"/>
    <dgm:cxn modelId="{99A6FA49-469E-4551-A4C2-2513CF11E2FF}" type="presParOf" srcId="{56C143B6-1C15-4DE4-9866-D697EF85A06B}" destId="{39FB82EE-FE53-4555-9BD1-160163DEE653}" srcOrd="0" destOrd="0" presId="urn:microsoft.com/office/officeart/2009/3/layout/StepUpProcess"/>
    <dgm:cxn modelId="{12DC17D9-F905-4BC0-9974-C664098D3780}" type="presParOf" srcId="{56C143B6-1C15-4DE4-9866-D697EF85A06B}" destId="{2AF64C49-9E45-4F3C-9BA6-D0A64ABAC6D7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EEC0A97-5585-4474-9E7F-DA482FC59478}" type="doc">
      <dgm:prSet loTypeId="urn:microsoft.com/office/officeart/2008/layout/VerticalCurvedList" loCatId="list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ru-RU"/>
        </a:p>
      </dgm:t>
    </dgm:pt>
    <dgm:pt modelId="{8FCAFD37-AD26-47A8-81D3-2E5FB496B309}">
      <dgm:prSet phldrT="[Текст]" custT="1"/>
      <dgm:spPr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>
          <a:noFill/>
        </a:ln>
      </dgm:spPr>
      <dgm:t>
        <a:bodyPr/>
        <a:lstStyle/>
        <a:p>
          <a:pPr marL="360000" indent="0">
            <a:lnSpc>
              <a:spcPts val="1500"/>
            </a:lnSpc>
            <a:spcAft>
              <a:spcPts val="0"/>
            </a:spcAft>
          </a:pPr>
          <a:r>
            <a:rPr lang="ru-RU" sz="2200" b="1" dirty="0">
              <a:solidFill>
                <a:srgbClr val="474343"/>
              </a:solidFill>
              <a:latin typeface="+mn-lt"/>
              <a:cs typeface="Arial" charset="0"/>
            </a:rPr>
            <a:t>Социальные выплаты на питание школьников и студентов </a:t>
          </a:r>
        </a:p>
      </dgm:t>
    </dgm:pt>
    <dgm:pt modelId="{746982BA-E5AF-4E26-AD5A-A2CBB22ECCC3}" type="parTrans" cxnId="{F5417A4A-C9F6-45F8-AC23-30F37C188A74}">
      <dgm:prSet/>
      <dgm:spPr/>
      <dgm:t>
        <a:bodyPr/>
        <a:lstStyle/>
        <a:p>
          <a:endParaRPr lang="ru-RU"/>
        </a:p>
      </dgm:t>
    </dgm:pt>
    <dgm:pt modelId="{4B808550-F9E1-4C6A-94B9-DF7E7BE345D2}" type="sibTrans" cxnId="{F5417A4A-C9F6-45F8-AC23-30F37C188A74}">
      <dgm:prSet/>
      <dgm:spPr>
        <a:ln w="76200"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endParaRPr lang="ru-RU"/>
        </a:p>
      </dgm:t>
    </dgm:pt>
    <dgm:pt modelId="{4593FCC2-6F03-40E1-AB05-E533CC4D0D80}">
      <dgm:prSet phldrT="[Текст]" custT="1"/>
      <dgm:spPr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>
          <a:noFill/>
        </a:ln>
      </dgm:spPr>
      <dgm:t>
        <a:bodyPr/>
        <a:lstStyle/>
        <a:p>
          <a:pPr marL="180975" indent="0"/>
          <a:r>
            <a:rPr lang="ru-RU" sz="2200" b="1" dirty="0">
              <a:solidFill>
                <a:srgbClr val="474343"/>
              </a:solidFill>
              <a:latin typeface="+mn-lt"/>
              <a:cs typeface="Arial" charset="0"/>
            </a:rPr>
            <a:t>Стипендии студентам областных  профессиональных образовательных организаций</a:t>
          </a:r>
          <a:endParaRPr lang="ru-RU" sz="2200" dirty="0">
            <a:solidFill>
              <a:srgbClr val="474343"/>
            </a:solidFill>
            <a:latin typeface="+mn-lt"/>
          </a:endParaRPr>
        </a:p>
      </dgm:t>
    </dgm:pt>
    <dgm:pt modelId="{086D4C7F-21FC-45BA-AD16-7DE3890D384A}" type="parTrans" cxnId="{89D7F9B7-A5F8-4AD6-9BC1-6F735ECB8134}">
      <dgm:prSet/>
      <dgm:spPr/>
      <dgm:t>
        <a:bodyPr/>
        <a:lstStyle/>
        <a:p>
          <a:endParaRPr lang="ru-RU"/>
        </a:p>
      </dgm:t>
    </dgm:pt>
    <dgm:pt modelId="{96C6721C-A0C1-4484-B438-913C1A0DA2C1}" type="sibTrans" cxnId="{89D7F9B7-A5F8-4AD6-9BC1-6F735ECB8134}">
      <dgm:prSet/>
      <dgm:spPr/>
      <dgm:t>
        <a:bodyPr/>
        <a:lstStyle/>
        <a:p>
          <a:endParaRPr lang="ru-RU"/>
        </a:p>
      </dgm:t>
    </dgm:pt>
    <dgm:pt modelId="{C38F5AC5-DFB9-4509-A22E-D9CA19EFD33C}">
      <dgm:prSet phldrT="[Текст]" custT="1"/>
      <dgm:spPr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>
          <a:noFill/>
        </a:ln>
      </dgm:spPr>
      <dgm:t>
        <a:bodyPr/>
        <a:lstStyle/>
        <a:p>
          <a:pPr marL="180975" indent="0">
            <a:spcAft>
              <a:spcPts val="0"/>
            </a:spcAft>
          </a:pPr>
          <a:r>
            <a:rPr lang="ru-RU" sz="2200" b="1" dirty="0">
              <a:solidFill>
                <a:srgbClr val="474343"/>
              </a:solidFill>
              <a:latin typeface="+mn-lt"/>
              <a:cs typeface="Times New Roman" pitchFamily="18" charset="0"/>
            </a:rPr>
            <a:t>Денежная выплата на проезд в автомобильном транспорте муниципального сообщения школьникам и студентам </a:t>
          </a:r>
        </a:p>
        <a:p>
          <a:pPr marL="180975" indent="0">
            <a:spcAft>
              <a:spcPts val="0"/>
            </a:spcAft>
          </a:pPr>
          <a:r>
            <a:rPr lang="ru-RU" sz="2200" b="1" dirty="0">
              <a:solidFill>
                <a:srgbClr val="474343"/>
              </a:solidFill>
              <a:latin typeface="+mn-lt"/>
              <a:cs typeface="Times New Roman" pitchFamily="18" charset="0"/>
            </a:rPr>
            <a:t>(300 руб. в месяц) </a:t>
          </a:r>
          <a:endParaRPr lang="ru-RU" sz="2200" dirty="0">
            <a:solidFill>
              <a:srgbClr val="474343"/>
            </a:solidFill>
            <a:latin typeface="+mn-lt"/>
          </a:endParaRPr>
        </a:p>
      </dgm:t>
    </dgm:pt>
    <dgm:pt modelId="{B50DAEB2-E7A4-4AB5-A194-F8CCC9B44F4F}" type="parTrans" cxnId="{A338E35F-1622-4AA3-B028-F0F1FFCE6F31}">
      <dgm:prSet/>
      <dgm:spPr/>
      <dgm:t>
        <a:bodyPr/>
        <a:lstStyle/>
        <a:p>
          <a:endParaRPr lang="ru-RU"/>
        </a:p>
      </dgm:t>
    </dgm:pt>
    <dgm:pt modelId="{AFF8E48E-3454-441F-96F3-B029796BA20D}" type="sibTrans" cxnId="{A338E35F-1622-4AA3-B028-F0F1FFCE6F31}">
      <dgm:prSet/>
      <dgm:spPr/>
      <dgm:t>
        <a:bodyPr/>
        <a:lstStyle/>
        <a:p>
          <a:endParaRPr lang="ru-RU"/>
        </a:p>
      </dgm:t>
    </dgm:pt>
    <dgm:pt modelId="{CBF8B448-AE06-4F1D-B556-91D30DFBC592}">
      <dgm:prSet phldrT="[Текст]" custT="1"/>
      <dgm:spPr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>
          <a:noFill/>
        </a:ln>
      </dgm:spPr>
      <dgm:t>
        <a:bodyPr/>
        <a:lstStyle/>
        <a:p>
          <a:pPr marL="180975" indent="0"/>
          <a:r>
            <a:rPr lang="ru-RU" sz="2200" b="1" dirty="0">
              <a:solidFill>
                <a:srgbClr val="474343"/>
              </a:solidFill>
              <a:latin typeface="+mn-lt"/>
              <a:cs typeface="Arial" charset="0"/>
            </a:rPr>
            <a:t>Организация летнего отдыха и оздоровления детей</a:t>
          </a:r>
          <a:endParaRPr lang="ru-RU" sz="2200" dirty="0">
            <a:solidFill>
              <a:srgbClr val="474343"/>
            </a:solidFill>
            <a:latin typeface="+mn-lt"/>
          </a:endParaRPr>
        </a:p>
      </dgm:t>
    </dgm:pt>
    <dgm:pt modelId="{A9BBF70E-DC95-4D5E-888F-70E852B2ECBB}" type="parTrans" cxnId="{3057827A-D4E4-4ACB-AEE5-1127AFADADCD}">
      <dgm:prSet/>
      <dgm:spPr/>
      <dgm:t>
        <a:bodyPr/>
        <a:lstStyle/>
        <a:p>
          <a:endParaRPr lang="ru-RU"/>
        </a:p>
      </dgm:t>
    </dgm:pt>
    <dgm:pt modelId="{7F3F2041-7C85-4057-8630-7CC812EEE783}" type="sibTrans" cxnId="{3057827A-D4E4-4ACB-AEE5-1127AFADADCD}">
      <dgm:prSet/>
      <dgm:spPr/>
      <dgm:t>
        <a:bodyPr/>
        <a:lstStyle/>
        <a:p>
          <a:endParaRPr lang="ru-RU"/>
        </a:p>
      </dgm:t>
    </dgm:pt>
    <dgm:pt modelId="{C668ACDA-F810-4862-9FF2-13DE610FB2BD}">
      <dgm:prSet phldrT="[Текст]"/>
      <dgm:spPr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>
          <a:noFill/>
        </a:ln>
      </dgm:spPr>
      <dgm:t>
        <a:bodyPr/>
        <a:lstStyle/>
        <a:p>
          <a:r>
            <a:rPr lang="ru-RU" b="1" dirty="0">
              <a:solidFill>
                <a:srgbClr val="474343"/>
              </a:solidFill>
              <a:latin typeface="+mn-lt"/>
              <a:cs typeface="Arial" charset="0"/>
            </a:rPr>
            <a:t>   Ме</a:t>
          </a:r>
          <a:r>
            <a:rPr lang="ru-RU" b="1" dirty="0">
              <a:solidFill>
                <a:srgbClr val="474343"/>
              </a:solidFill>
              <a:latin typeface="+mn-lt"/>
              <a:cs typeface="Times New Roman" panose="02020603050405020304" pitchFamily="18" charset="0"/>
            </a:rPr>
            <a:t>ры социальной поддержки студентов, обучающихся по медицинскому профилю</a:t>
          </a:r>
          <a:endParaRPr lang="ru-RU" b="1" dirty="0">
            <a:solidFill>
              <a:srgbClr val="474343"/>
            </a:solidFill>
            <a:latin typeface="+mn-lt"/>
          </a:endParaRPr>
        </a:p>
      </dgm:t>
    </dgm:pt>
    <dgm:pt modelId="{8C8BE5EC-FF9D-41C5-88D1-4F47D0B4EE46}" type="parTrans" cxnId="{070C1CD2-28C1-4FC9-848C-236E63FB6CA4}">
      <dgm:prSet/>
      <dgm:spPr/>
      <dgm:t>
        <a:bodyPr/>
        <a:lstStyle/>
        <a:p>
          <a:endParaRPr lang="ru-RU"/>
        </a:p>
      </dgm:t>
    </dgm:pt>
    <dgm:pt modelId="{DC817385-BAB7-4226-85CC-DE1CDA4B509E}" type="sibTrans" cxnId="{070C1CD2-28C1-4FC9-848C-236E63FB6CA4}">
      <dgm:prSet/>
      <dgm:spPr/>
      <dgm:t>
        <a:bodyPr/>
        <a:lstStyle/>
        <a:p>
          <a:endParaRPr lang="ru-RU"/>
        </a:p>
      </dgm:t>
    </dgm:pt>
    <dgm:pt modelId="{0A1A7CE6-5F64-4652-8374-824FEF2E0A45}" type="pres">
      <dgm:prSet presAssocID="{5EEC0A97-5585-4474-9E7F-DA482FC59478}" presName="Name0" presStyleCnt="0">
        <dgm:presLayoutVars>
          <dgm:chMax val="7"/>
          <dgm:chPref val="7"/>
          <dgm:dir/>
        </dgm:presLayoutVars>
      </dgm:prSet>
      <dgm:spPr/>
    </dgm:pt>
    <dgm:pt modelId="{16B44136-C436-4867-980A-43DAC0C517CA}" type="pres">
      <dgm:prSet presAssocID="{5EEC0A97-5585-4474-9E7F-DA482FC59478}" presName="Name1" presStyleCnt="0"/>
      <dgm:spPr/>
    </dgm:pt>
    <dgm:pt modelId="{717E9CBB-539A-4770-B2EF-BA5E80742F4F}" type="pres">
      <dgm:prSet presAssocID="{5EEC0A97-5585-4474-9E7F-DA482FC59478}" presName="cycle" presStyleCnt="0"/>
      <dgm:spPr/>
    </dgm:pt>
    <dgm:pt modelId="{A9F34A93-89A5-4960-81C9-CB07780B8CB6}" type="pres">
      <dgm:prSet presAssocID="{5EEC0A97-5585-4474-9E7F-DA482FC59478}" presName="srcNode" presStyleLbl="node1" presStyleIdx="0" presStyleCnt="5"/>
      <dgm:spPr/>
    </dgm:pt>
    <dgm:pt modelId="{4EDC28E9-A35A-484E-B3F3-DF3AEFAF1776}" type="pres">
      <dgm:prSet presAssocID="{5EEC0A97-5585-4474-9E7F-DA482FC59478}" presName="conn" presStyleLbl="parChTrans1D2" presStyleIdx="0" presStyleCnt="1"/>
      <dgm:spPr/>
    </dgm:pt>
    <dgm:pt modelId="{CA3F3228-3599-4742-B104-F729E85ACA90}" type="pres">
      <dgm:prSet presAssocID="{5EEC0A97-5585-4474-9E7F-DA482FC59478}" presName="extraNode" presStyleLbl="node1" presStyleIdx="0" presStyleCnt="5"/>
      <dgm:spPr/>
    </dgm:pt>
    <dgm:pt modelId="{BDCE9C75-6B1E-471F-B9AF-E68DC9A38817}" type="pres">
      <dgm:prSet presAssocID="{5EEC0A97-5585-4474-9E7F-DA482FC59478}" presName="dstNode" presStyleLbl="node1" presStyleIdx="0" presStyleCnt="5"/>
      <dgm:spPr/>
    </dgm:pt>
    <dgm:pt modelId="{9B419F7B-0E29-4837-A139-F73F32B02462}" type="pres">
      <dgm:prSet presAssocID="{8FCAFD37-AD26-47A8-81D3-2E5FB496B309}" presName="text_1" presStyleLbl="node1" presStyleIdx="0" presStyleCnt="5" custScaleX="92967" custScaleY="119746" custLinFactNeighborX="-113" custLinFactNeighborY="-13429">
        <dgm:presLayoutVars>
          <dgm:bulletEnabled val="1"/>
        </dgm:presLayoutVars>
      </dgm:prSet>
      <dgm:spPr/>
    </dgm:pt>
    <dgm:pt modelId="{175DDFF4-8440-4505-BBA0-CC3453422666}" type="pres">
      <dgm:prSet presAssocID="{8FCAFD37-AD26-47A8-81D3-2E5FB496B309}" presName="accent_1" presStyleCnt="0"/>
      <dgm:spPr/>
    </dgm:pt>
    <dgm:pt modelId="{4E53794A-6DAD-4E6F-AA51-FC167C715F2E}" type="pres">
      <dgm:prSet presAssocID="{8FCAFD37-AD26-47A8-81D3-2E5FB496B309}" presName="accentRepeatNode" presStyleLbl="solidFgAcc1" presStyleIdx="0" presStyleCnt="5" custScaleX="116514" custScaleY="106179" custLinFactNeighborX="-34940" custLinFactNeighborY="-17536"/>
      <dgm:spPr>
        <a:solidFill>
          <a:schemeClr val="accent2">
            <a:lumMod val="20000"/>
            <a:lumOff val="80000"/>
          </a:schemeClr>
        </a:solidFill>
        <a:ln w="127000">
          <a:solidFill>
            <a:schemeClr val="tx2">
              <a:lumMod val="40000"/>
              <a:lumOff val="60000"/>
            </a:schemeClr>
          </a:solidFill>
        </a:ln>
      </dgm:spPr>
    </dgm:pt>
    <dgm:pt modelId="{6054B92C-E3AA-49CB-BF9F-DCC6DE3ADE02}" type="pres">
      <dgm:prSet presAssocID="{4593FCC2-6F03-40E1-AB05-E533CC4D0D80}" presName="text_2" presStyleLbl="node1" presStyleIdx="1" presStyleCnt="5" custScaleY="116297" custLinFactNeighborX="19" custLinFactNeighborY="-10997">
        <dgm:presLayoutVars>
          <dgm:bulletEnabled val="1"/>
        </dgm:presLayoutVars>
      </dgm:prSet>
      <dgm:spPr/>
    </dgm:pt>
    <dgm:pt modelId="{FCF609FB-86FE-48B1-93ED-9615BF8B772C}" type="pres">
      <dgm:prSet presAssocID="{4593FCC2-6F03-40E1-AB05-E533CC4D0D80}" presName="accent_2" presStyleCnt="0"/>
      <dgm:spPr/>
    </dgm:pt>
    <dgm:pt modelId="{001A828D-BA8C-4570-9BEF-C1391588FA46}" type="pres">
      <dgm:prSet presAssocID="{4593FCC2-6F03-40E1-AB05-E533CC4D0D80}" presName="accentRepeatNode" presStyleLbl="solidFgAcc1" presStyleIdx="1" presStyleCnt="5" custScaleX="118833" custScaleY="109122" custLinFactNeighborX="-10840" custLinFactNeighborY="-19085"/>
      <dgm:spPr>
        <a:solidFill>
          <a:schemeClr val="accent2">
            <a:lumMod val="20000"/>
            <a:lumOff val="80000"/>
          </a:schemeClr>
        </a:solidFill>
        <a:ln w="127000">
          <a:solidFill>
            <a:schemeClr val="tx2">
              <a:lumMod val="40000"/>
              <a:lumOff val="60000"/>
            </a:schemeClr>
          </a:solidFill>
        </a:ln>
      </dgm:spPr>
    </dgm:pt>
    <dgm:pt modelId="{AB911214-1412-44E6-97B7-B135980325F2}" type="pres">
      <dgm:prSet presAssocID="{C38F5AC5-DFB9-4509-A22E-D9CA19EFD33C}" presName="text_3" presStyleLbl="node1" presStyleIdx="2" presStyleCnt="5" custScaleY="147837" custLinFactNeighborX="296" custLinFactNeighborY="-721">
        <dgm:presLayoutVars>
          <dgm:bulletEnabled val="1"/>
        </dgm:presLayoutVars>
      </dgm:prSet>
      <dgm:spPr/>
    </dgm:pt>
    <dgm:pt modelId="{803E66E8-2003-4603-8133-2EBD84AA085D}" type="pres">
      <dgm:prSet presAssocID="{C38F5AC5-DFB9-4509-A22E-D9CA19EFD33C}" presName="accent_3" presStyleCnt="0"/>
      <dgm:spPr/>
    </dgm:pt>
    <dgm:pt modelId="{573D6AA8-EE03-46B4-851E-EC8AEF11A324}" type="pres">
      <dgm:prSet presAssocID="{C38F5AC5-DFB9-4509-A22E-D9CA19EFD33C}" presName="accentRepeatNode" presStyleLbl="solidFgAcc1" presStyleIdx="2" presStyleCnt="5" custScaleX="118833" custScaleY="109122" custLinFactNeighborX="3869" custLinFactNeighborY="-5151"/>
      <dgm:spPr>
        <a:solidFill>
          <a:schemeClr val="accent2">
            <a:lumMod val="20000"/>
            <a:lumOff val="80000"/>
          </a:schemeClr>
        </a:solidFill>
        <a:ln w="127000">
          <a:solidFill>
            <a:schemeClr val="tx2">
              <a:lumMod val="40000"/>
              <a:lumOff val="60000"/>
            </a:schemeClr>
          </a:solidFill>
        </a:ln>
      </dgm:spPr>
    </dgm:pt>
    <dgm:pt modelId="{F9A2B237-724F-40B4-8EB7-33ABE366F6E3}" type="pres">
      <dgm:prSet presAssocID="{CBF8B448-AE06-4F1D-B556-91D30DFBC592}" presName="text_4" presStyleLbl="node1" presStyleIdx="3" presStyleCnt="5" custLinFactNeighborX="515" custLinFactNeighborY="11531">
        <dgm:presLayoutVars>
          <dgm:bulletEnabled val="1"/>
        </dgm:presLayoutVars>
      </dgm:prSet>
      <dgm:spPr/>
    </dgm:pt>
    <dgm:pt modelId="{5C07C235-BE43-4D2C-842B-DD08A1CD4508}" type="pres">
      <dgm:prSet presAssocID="{CBF8B448-AE06-4F1D-B556-91D30DFBC592}" presName="accent_4" presStyleCnt="0"/>
      <dgm:spPr/>
    </dgm:pt>
    <dgm:pt modelId="{3CC04E6F-F693-473A-9480-FAF6218496C5}" type="pres">
      <dgm:prSet presAssocID="{CBF8B448-AE06-4F1D-B556-91D30DFBC592}" presName="accentRepeatNode" presStyleLbl="solidFgAcc1" presStyleIdx="3" presStyleCnt="5" custScaleX="118833" custScaleY="109122" custLinFactNeighborX="5240" custLinFactNeighborY="1944"/>
      <dgm:spPr>
        <a:solidFill>
          <a:schemeClr val="accent2">
            <a:lumMod val="20000"/>
            <a:lumOff val="80000"/>
          </a:schemeClr>
        </a:solidFill>
        <a:ln w="127000">
          <a:solidFill>
            <a:schemeClr val="tx2">
              <a:lumMod val="40000"/>
              <a:lumOff val="60000"/>
            </a:schemeClr>
          </a:solidFill>
        </a:ln>
      </dgm:spPr>
    </dgm:pt>
    <dgm:pt modelId="{3854AC20-53DD-4B64-B145-A201A9918F9B}" type="pres">
      <dgm:prSet presAssocID="{C668ACDA-F810-4862-9FF2-13DE610FB2BD}" presName="text_5" presStyleLbl="node1" presStyleIdx="4" presStyleCnt="5" custScaleX="100001" custLinFactNeighborX="3787" custLinFactNeighborY="26">
        <dgm:presLayoutVars>
          <dgm:bulletEnabled val="1"/>
        </dgm:presLayoutVars>
      </dgm:prSet>
      <dgm:spPr/>
    </dgm:pt>
    <dgm:pt modelId="{02D4B489-7A0E-4CFC-9F5D-101B03C92B92}" type="pres">
      <dgm:prSet presAssocID="{C668ACDA-F810-4862-9FF2-13DE610FB2BD}" presName="accent_5" presStyleCnt="0"/>
      <dgm:spPr/>
    </dgm:pt>
    <dgm:pt modelId="{979BC0F0-C1CA-4FAA-A24F-1AF1253C71E7}" type="pres">
      <dgm:prSet presAssocID="{C668ACDA-F810-4862-9FF2-13DE610FB2BD}" presName="accentRepeatNode" presStyleLbl="solidFgAcc1" presStyleIdx="4" presStyleCnt="5" custScaleX="131524" custScaleY="124141"/>
      <dgm:spPr>
        <a:solidFill>
          <a:schemeClr val="accent2">
            <a:lumMod val="20000"/>
            <a:lumOff val="80000"/>
          </a:schemeClr>
        </a:solidFill>
        <a:ln w="127000">
          <a:solidFill>
            <a:schemeClr val="tx2">
              <a:lumMod val="60000"/>
              <a:lumOff val="40000"/>
              <a:alpha val="50000"/>
            </a:schemeClr>
          </a:solidFill>
        </a:ln>
      </dgm:spPr>
    </dgm:pt>
  </dgm:ptLst>
  <dgm:cxnLst>
    <dgm:cxn modelId="{A6743903-8FEE-4F4E-AEE9-1DDB20CDC157}" type="presOf" srcId="{CBF8B448-AE06-4F1D-B556-91D30DFBC592}" destId="{F9A2B237-724F-40B4-8EB7-33ABE366F6E3}" srcOrd="0" destOrd="0" presId="urn:microsoft.com/office/officeart/2008/layout/VerticalCurvedList"/>
    <dgm:cxn modelId="{A338E35F-1622-4AA3-B028-F0F1FFCE6F31}" srcId="{5EEC0A97-5585-4474-9E7F-DA482FC59478}" destId="{C38F5AC5-DFB9-4509-A22E-D9CA19EFD33C}" srcOrd="2" destOrd="0" parTransId="{B50DAEB2-E7A4-4AB5-A194-F8CCC9B44F4F}" sibTransId="{AFF8E48E-3454-441F-96F3-B029796BA20D}"/>
    <dgm:cxn modelId="{794F0744-768B-434A-ACB8-B731E54751F5}" type="presOf" srcId="{4B808550-F9E1-4C6A-94B9-DF7E7BE345D2}" destId="{4EDC28E9-A35A-484E-B3F3-DF3AEFAF1776}" srcOrd="0" destOrd="0" presId="urn:microsoft.com/office/officeart/2008/layout/VerticalCurvedList"/>
    <dgm:cxn modelId="{F5417A4A-C9F6-45F8-AC23-30F37C188A74}" srcId="{5EEC0A97-5585-4474-9E7F-DA482FC59478}" destId="{8FCAFD37-AD26-47A8-81D3-2E5FB496B309}" srcOrd="0" destOrd="0" parTransId="{746982BA-E5AF-4E26-AD5A-A2CBB22ECCC3}" sibTransId="{4B808550-F9E1-4C6A-94B9-DF7E7BE345D2}"/>
    <dgm:cxn modelId="{3057827A-D4E4-4ACB-AEE5-1127AFADADCD}" srcId="{5EEC0A97-5585-4474-9E7F-DA482FC59478}" destId="{CBF8B448-AE06-4F1D-B556-91D30DFBC592}" srcOrd="3" destOrd="0" parTransId="{A9BBF70E-DC95-4D5E-888F-70E852B2ECBB}" sibTransId="{7F3F2041-7C85-4057-8630-7CC812EEE783}"/>
    <dgm:cxn modelId="{23932595-DC5C-402C-9C12-9A3C247EAB4F}" type="presOf" srcId="{5EEC0A97-5585-4474-9E7F-DA482FC59478}" destId="{0A1A7CE6-5F64-4652-8374-824FEF2E0A45}" srcOrd="0" destOrd="0" presId="urn:microsoft.com/office/officeart/2008/layout/VerticalCurvedList"/>
    <dgm:cxn modelId="{54AC2F98-5E96-4D46-BEAB-1422A310CF83}" type="presOf" srcId="{C38F5AC5-DFB9-4509-A22E-D9CA19EFD33C}" destId="{AB911214-1412-44E6-97B7-B135980325F2}" srcOrd="0" destOrd="0" presId="urn:microsoft.com/office/officeart/2008/layout/VerticalCurvedList"/>
    <dgm:cxn modelId="{E3FA1699-B201-4C56-B338-A445524D56D2}" type="presOf" srcId="{4593FCC2-6F03-40E1-AB05-E533CC4D0D80}" destId="{6054B92C-E3AA-49CB-BF9F-DCC6DE3ADE02}" srcOrd="0" destOrd="0" presId="urn:microsoft.com/office/officeart/2008/layout/VerticalCurvedList"/>
    <dgm:cxn modelId="{7B35D2A0-4B63-4CF5-BAD6-AFE9EC6ECF90}" type="presOf" srcId="{8FCAFD37-AD26-47A8-81D3-2E5FB496B309}" destId="{9B419F7B-0E29-4837-A139-F73F32B02462}" srcOrd="0" destOrd="0" presId="urn:microsoft.com/office/officeart/2008/layout/VerticalCurvedList"/>
    <dgm:cxn modelId="{89D7F9B7-A5F8-4AD6-9BC1-6F735ECB8134}" srcId="{5EEC0A97-5585-4474-9E7F-DA482FC59478}" destId="{4593FCC2-6F03-40E1-AB05-E533CC4D0D80}" srcOrd="1" destOrd="0" parTransId="{086D4C7F-21FC-45BA-AD16-7DE3890D384A}" sibTransId="{96C6721C-A0C1-4484-B438-913C1A0DA2C1}"/>
    <dgm:cxn modelId="{070C1CD2-28C1-4FC9-848C-236E63FB6CA4}" srcId="{5EEC0A97-5585-4474-9E7F-DA482FC59478}" destId="{C668ACDA-F810-4862-9FF2-13DE610FB2BD}" srcOrd="4" destOrd="0" parTransId="{8C8BE5EC-FF9D-41C5-88D1-4F47D0B4EE46}" sibTransId="{DC817385-BAB7-4226-85CC-DE1CDA4B509E}"/>
    <dgm:cxn modelId="{2D99A9D9-6232-4D39-A3D3-5F26BD1583DA}" type="presOf" srcId="{C668ACDA-F810-4862-9FF2-13DE610FB2BD}" destId="{3854AC20-53DD-4B64-B145-A201A9918F9B}" srcOrd="0" destOrd="0" presId="urn:microsoft.com/office/officeart/2008/layout/VerticalCurvedList"/>
    <dgm:cxn modelId="{B857F20A-9378-4E23-9CB0-3D24E241276A}" type="presParOf" srcId="{0A1A7CE6-5F64-4652-8374-824FEF2E0A45}" destId="{16B44136-C436-4867-980A-43DAC0C517CA}" srcOrd="0" destOrd="0" presId="urn:microsoft.com/office/officeart/2008/layout/VerticalCurvedList"/>
    <dgm:cxn modelId="{F8518F11-BB51-476B-8CD3-32FABFAEDC30}" type="presParOf" srcId="{16B44136-C436-4867-980A-43DAC0C517CA}" destId="{717E9CBB-539A-4770-B2EF-BA5E80742F4F}" srcOrd="0" destOrd="0" presId="urn:microsoft.com/office/officeart/2008/layout/VerticalCurvedList"/>
    <dgm:cxn modelId="{F0B2B526-1440-4D46-AA25-7C8C9FFA935F}" type="presParOf" srcId="{717E9CBB-539A-4770-B2EF-BA5E80742F4F}" destId="{A9F34A93-89A5-4960-81C9-CB07780B8CB6}" srcOrd="0" destOrd="0" presId="urn:microsoft.com/office/officeart/2008/layout/VerticalCurvedList"/>
    <dgm:cxn modelId="{FE04A280-23DB-48EF-9A0A-944F1B38F050}" type="presParOf" srcId="{717E9CBB-539A-4770-B2EF-BA5E80742F4F}" destId="{4EDC28E9-A35A-484E-B3F3-DF3AEFAF1776}" srcOrd="1" destOrd="0" presId="urn:microsoft.com/office/officeart/2008/layout/VerticalCurvedList"/>
    <dgm:cxn modelId="{A08D41EB-F127-497E-BAD9-7E42F883F009}" type="presParOf" srcId="{717E9CBB-539A-4770-B2EF-BA5E80742F4F}" destId="{CA3F3228-3599-4742-B104-F729E85ACA90}" srcOrd="2" destOrd="0" presId="urn:microsoft.com/office/officeart/2008/layout/VerticalCurvedList"/>
    <dgm:cxn modelId="{7E594B62-DDB8-4403-9BAA-AE4AC9A3743E}" type="presParOf" srcId="{717E9CBB-539A-4770-B2EF-BA5E80742F4F}" destId="{BDCE9C75-6B1E-471F-B9AF-E68DC9A38817}" srcOrd="3" destOrd="0" presId="urn:microsoft.com/office/officeart/2008/layout/VerticalCurvedList"/>
    <dgm:cxn modelId="{969BDD96-5DF6-4A0B-8924-6C842D750A9C}" type="presParOf" srcId="{16B44136-C436-4867-980A-43DAC0C517CA}" destId="{9B419F7B-0E29-4837-A139-F73F32B02462}" srcOrd="1" destOrd="0" presId="urn:microsoft.com/office/officeart/2008/layout/VerticalCurvedList"/>
    <dgm:cxn modelId="{7C2DC382-1D29-4C38-953D-75ACCC8001DF}" type="presParOf" srcId="{16B44136-C436-4867-980A-43DAC0C517CA}" destId="{175DDFF4-8440-4505-BBA0-CC3453422666}" srcOrd="2" destOrd="0" presId="urn:microsoft.com/office/officeart/2008/layout/VerticalCurvedList"/>
    <dgm:cxn modelId="{2C8C1E95-730A-4951-BCF4-0ECDFDB73883}" type="presParOf" srcId="{175DDFF4-8440-4505-BBA0-CC3453422666}" destId="{4E53794A-6DAD-4E6F-AA51-FC167C715F2E}" srcOrd="0" destOrd="0" presId="urn:microsoft.com/office/officeart/2008/layout/VerticalCurvedList"/>
    <dgm:cxn modelId="{B8C1CF81-8D72-49BD-B441-50FFA047100D}" type="presParOf" srcId="{16B44136-C436-4867-980A-43DAC0C517CA}" destId="{6054B92C-E3AA-49CB-BF9F-DCC6DE3ADE02}" srcOrd="3" destOrd="0" presId="urn:microsoft.com/office/officeart/2008/layout/VerticalCurvedList"/>
    <dgm:cxn modelId="{132B1D7D-7ED5-449A-B044-FF145DB0D7BE}" type="presParOf" srcId="{16B44136-C436-4867-980A-43DAC0C517CA}" destId="{FCF609FB-86FE-48B1-93ED-9615BF8B772C}" srcOrd="4" destOrd="0" presId="urn:microsoft.com/office/officeart/2008/layout/VerticalCurvedList"/>
    <dgm:cxn modelId="{3CEDD03C-2997-47AD-A817-6D12BACC2B84}" type="presParOf" srcId="{FCF609FB-86FE-48B1-93ED-9615BF8B772C}" destId="{001A828D-BA8C-4570-9BEF-C1391588FA46}" srcOrd="0" destOrd="0" presId="urn:microsoft.com/office/officeart/2008/layout/VerticalCurvedList"/>
    <dgm:cxn modelId="{4FF5861D-544B-4F25-A6D0-A22232234D98}" type="presParOf" srcId="{16B44136-C436-4867-980A-43DAC0C517CA}" destId="{AB911214-1412-44E6-97B7-B135980325F2}" srcOrd="5" destOrd="0" presId="urn:microsoft.com/office/officeart/2008/layout/VerticalCurvedList"/>
    <dgm:cxn modelId="{30584745-23A3-4FB5-B751-1A8DD7BAB314}" type="presParOf" srcId="{16B44136-C436-4867-980A-43DAC0C517CA}" destId="{803E66E8-2003-4603-8133-2EBD84AA085D}" srcOrd="6" destOrd="0" presId="urn:microsoft.com/office/officeart/2008/layout/VerticalCurvedList"/>
    <dgm:cxn modelId="{BD97B826-81A2-4617-A92E-584956776D23}" type="presParOf" srcId="{803E66E8-2003-4603-8133-2EBD84AA085D}" destId="{573D6AA8-EE03-46B4-851E-EC8AEF11A324}" srcOrd="0" destOrd="0" presId="urn:microsoft.com/office/officeart/2008/layout/VerticalCurvedList"/>
    <dgm:cxn modelId="{531AA1F9-6F66-40BD-83CD-AF648C859D42}" type="presParOf" srcId="{16B44136-C436-4867-980A-43DAC0C517CA}" destId="{F9A2B237-724F-40B4-8EB7-33ABE366F6E3}" srcOrd="7" destOrd="0" presId="urn:microsoft.com/office/officeart/2008/layout/VerticalCurvedList"/>
    <dgm:cxn modelId="{2A34AA89-0E57-4605-B18E-06CF34098739}" type="presParOf" srcId="{16B44136-C436-4867-980A-43DAC0C517CA}" destId="{5C07C235-BE43-4D2C-842B-DD08A1CD4508}" srcOrd="8" destOrd="0" presId="urn:microsoft.com/office/officeart/2008/layout/VerticalCurvedList"/>
    <dgm:cxn modelId="{6E90573C-B953-451B-BB58-82D25BEC469E}" type="presParOf" srcId="{5C07C235-BE43-4D2C-842B-DD08A1CD4508}" destId="{3CC04E6F-F693-473A-9480-FAF6218496C5}" srcOrd="0" destOrd="0" presId="urn:microsoft.com/office/officeart/2008/layout/VerticalCurvedList"/>
    <dgm:cxn modelId="{6C175E9F-8004-43C5-91E0-39A93DFF171F}" type="presParOf" srcId="{16B44136-C436-4867-980A-43DAC0C517CA}" destId="{3854AC20-53DD-4B64-B145-A201A9918F9B}" srcOrd="9" destOrd="0" presId="urn:microsoft.com/office/officeart/2008/layout/VerticalCurvedList"/>
    <dgm:cxn modelId="{5B11F79C-F041-49F8-9081-B0165B5D7C3E}" type="presParOf" srcId="{16B44136-C436-4867-980A-43DAC0C517CA}" destId="{02D4B489-7A0E-4CFC-9F5D-101B03C92B92}" srcOrd="10" destOrd="0" presId="urn:microsoft.com/office/officeart/2008/layout/VerticalCurvedList"/>
    <dgm:cxn modelId="{66304F8A-C652-4C02-9356-CE1FDE551082}" type="presParOf" srcId="{02D4B489-7A0E-4CFC-9F5D-101B03C92B92}" destId="{979BC0F0-C1CA-4FAA-A24F-1AF1253C71E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C058D7D-814F-47C7-A39B-2CA92328FAE1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CF35C349-0017-4F13-9057-00380EC08841}">
      <dgm:prSet/>
      <dgm:spPr>
        <a:gradFill rotWithShape="0">
          <a:gsLst>
            <a:gs pos="7000">
              <a:schemeClr val="accent2">
                <a:lumMod val="75000"/>
                <a:alpha val="29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dirty="0">
              <a:solidFill>
                <a:srgbClr val="494545"/>
              </a:solidFill>
            </a:rPr>
            <a:t>многодетные семьи</a:t>
          </a:r>
        </a:p>
      </dgm:t>
    </dgm:pt>
    <dgm:pt modelId="{69BD5B9C-F130-494B-98DE-253BB7D4F5AD}" type="parTrans" cxnId="{F761DFDF-641B-4552-A0B5-7C9A85FB8B94}">
      <dgm:prSet/>
      <dgm:spPr/>
      <dgm:t>
        <a:bodyPr/>
        <a:lstStyle/>
        <a:p>
          <a:endParaRPr lang="ru-RU"/>
        </a:p>
      </dgm:t>
    </dgm:pt>
    <dgm:pt modelId="{58ECCF86-7F97-4385-A808-0F80A1254BDF}" type="sibTrans" cxnId="{F761DFDF-641B-4552-A0B5-7C9A85FB8B94}">
      <dgm:prSet/>
      <dgm:spPr/>
      <dgm:t>
        <a:bodyPr/>
        <a:lstStyle/>
        <a:p>
          <a:endParaRPr lang="ru-RU"/>
        </a:p>
      </dgm:t>
    </dgm:pt>
    <dgm:pt modelId="{10FD7BE8-B274-4BDF-808B-4612884E16EF}">
      <dgm:prSet/>
      <dgm:spPr>
        <a:gradFill rotWithShape="0">
          <a:gsLst>
            <a:gs pos="7000">
              <a:srgbClr val="F5CB1B">
                <a:alpha val="33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dirty="0">
              <a:solidFill>
                <a:srgbClr val="494545"/>
              </a:solidFill>
            </a:rPr>
            <a:t>семьи одиноких матерей</a:t>
          </a:r>
        </a:p>
      </dgm:t>
    </dgm:pt>
    <dgm:pt modelId="{657798A7-1AD1-4BA7-B401-99FD8BBEE20B}" type="parTrans" cxnId="{F380D741-D740-4BB3-99B4-5D3F9E2513B9}">
      <dgm:prSet/>
      <dgm:spPr/>
      <dgm:t>
        <a:bodyPr/>
        <a:lstStyle/>
        <a:p>
          <a:endParaRPr lang="ru-RU"/>
        </a:p>
      </dgm:t>
    </dgm:pt>
    <dgm:pt modelId="{BAF79F40-ADBB-4FC3-8A10-B4CCB0EEBED7}" type="sibTrans" cxnId="{F380D741-D740-4BB3-99B4-5D3F9E2513B9}">
      <dgm:prSet/>
      <dgm:spPr/>
      <dgm:t>
        <a:bodyPr/>
        <a:lstStyle/>
        <a:p>
          <a:endParaRPr lang="ru-RU"/>
        </a:p>
      </dgm:t>
    </dgm:pt>
    <dgm:pt modelId="{B9A48880-4984-4858-92F2-C38D659A6F11}">
      <dgm:prSet/>
      <dgm:spPr>
        <a:gradFill rotWithShape="0">
          <a:gsLst>
            <a:gs pos="12000">
              <a:srgbClr val="D9FA16">
                <a:alpha val="26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dirty="0">
              <a:solidFill>
                <a:srgbClr val="494545"/>
              </a:solidFill>
            </a:rPr>
            <a:t>семьи, имеющие в своем составе получателей пенсий по потере кормильца</a:t>
          </a:r>
        </a:p>
      </dgm:t>
    </dgm:pt>
    <dgm:pt modelId="{FB9E2974-E520-404E-BA77-42251B3F5253}" type="parTrans" cxnId="{887E0BDC-5C9C-40F2-92C0-AE89EF3F7214}">
      <dgm:prSet/>
      <dgm:spPr/>
      <dgm:t>
        <a:bodyPr/>
        <a:lstStyle/>
        <a:p>
          <a:endParaRPr lang="ru-RU"/>
        </a:p>
      </dgm:t>
    </dgm:pt>
    <dgm:pt modelId="{4D397B89-4EDC-476D-A1A9-99261B1F96C9}" type="sibTrans" cxnId="{887E0BDC-5C9C-40F2-92C0-AE89EF3F7214}">
      <dgm:prSet/>
      <dgm:spPr/>
      <dgm:t>
        <a:bodyPr/>
        <a:lstStyle/>
        <a:p>
          <a:endParaRPr lang="ru-RU"/>
        </a:p>
      </dgm:t>
    </dgm:pt>
    <dgm:pt modelId="{778BF3AA-9928-42F2-BC3D-23422361A372}">
      <dgm:prSet/>
      <dgm:spPr>
        <a:gradFill rotWithShape="0">
          <a:gsLst>
            <a:gs pos="17000">
              <a:srgbClr val="C8E595">
                <a:alpha val="37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dirty="0">
              <a:solidFill>
                <a:srgbClr val="494545"/>
              </a:solidFill>
            </a:rPr>
            <a:t>одиноко проживающие пенсионеры</a:t>
          </a:r>
        </a:p>
      </dgm:t>
    </dgm:pt>
    <dgm:pt modelId="{1E746BD6-BC64-45B4-98EA-95E738A79164}" type="parTrans" cxnId="{F322D06B-DD25-4ABD-8600-5C12C77ABDB9}">
      <dgm:prSet/>
      <dgm:spPr/>
      <dgm:t>
        <a:bodyPr/>
        <a:lstStyle/>
        <a:p>
          <a:endParaRPr lang="ru-RU"/>
        </a:p>
      </dgm:t>
    </dgm:pt>
    <dgm:pt modelId="{ED298522-35BB-47B8-AB4F-61AB2892F3ED}" type="sibTrans" cxnId="{F322D06B-DD25-4ABD-8600-5C12C77ABDB9}">
      <dgm:prSet/>
      <dgm:spPr/>
      <dgm:t>
        <a:bodyPr/>
        <a:lstStyle/>
        <a:p>
          <a:endParaRPr lang="ru-RU"/>
        </a:p>
      </dgm:t>
    </dgm:pt>
    <dgm:pt modelId="{9DD83FF4-1EA4-4C71-B0F9-56DB705B5214}">
      <dgm:prSet/>
      <dgm:spPr>
        <a:gradFill rotWithShape="0">
          <a:gsLst>
            <a:gs pos="19000">
              <a:schemeClr val="accent3">
                <a:lumMod val="60000"/>
                <a:lumOff val="40000"/>
                <a:alpha val="38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dirty="0">
              <a:solidFill>
                <a:srgbClr val="494545"/>
              </a:solidFill>
            </a:rPr>
            <a:t>семьи, имеющие в своем составе детей-инвалидов</a:t>
          </a:r>
        </a:p>
      </dgm:t>
    </dgm:pt>
    <dgm:pt modelId="{341E0D2F-2725-40AF-BE49-BADC99D9BA1E}" type="parTrans" cxnId="{A2352C56-38DC-40CE-8466-06634AB3E86D}">
      <dgm:prSet/>
      <dgm:spPr/>
      <dgm:t>
        <a:bodyPr/>
        <a:lstStyle/>
        <a:p>
          <a:endParaRPr lang="ru-RU"/>
        </a:p>
      </dgm:t>
    </dgm:pt>
    <dgm:pt modelId="{1050CE36-4EAA-4DCE-AA15-957A21014D5F}" type="sibTrans" cxnId="{A2352C56-38DC-40CE-8466-06634AB3E86D}">
      <dgm:prSet/>
      <dgm:spPr/>
      <dgm:t>
        <a:bodyPr/>
        <a:lstStyle/>
        <a:p>
          <a:endParaRPr lang="ru-RU"/>
        </a:p>
      </dgm:t>
    </dgm:pt>
    <dgm:pt modelId="{976D5580-9F95-40AD-A769-B3CDEF41E43C}">
      <dgm:prSet/>
      <dgm:spPr/>
      <dgm:t>
        <a:bodyPr/>
        <a:lstStyle/>
        <a:p>
          <a:pPr rtl="0"/>
          <a:endParaRPr lang="ru-RU"/>
        </a:p>
      </dgm:t>
    </dgm:pt>
    <dgm:pt modelId="{534D5E9D-AB7C-4028-B465-2F99871DC6AE}" type="parTrans" cxnId="{A148DA03-B84E-42E3-8A96-EA0B1B6179E7}">
      <dgm:prSet/>
      <dgm:spPr/>
      <dgm:t>
        <a:bodyPr/>
        <a:lstStyle/>
        <a:p>
          <a:endParaRPr lang="ru-RU"/>
        </a:p>
      </dgm:t>
    </dgm:pt>
    <dgm:pt modelId="{63552EA8-7835-4A1C-BE2A-4D3E5D8798A8}" type="sibTrans" cxnId="{A148DA03-B84E-42E3-8A96-EA0B1B6179E7}">
      <dgm:prSet/>
      <dgm:spPr/>
      <dgm:t>
        <a:bodyPr/>
        <a:lstStyle/>
        <a:p>
          <a:endParaRPr lang="ru-RU"/>
        </a:p>
      </dgm:t>
    </dgm:pt>
    <dgm:pt modelId="{982004FB-623B-4E1A-8F11-0F5B88A3D2A5}">
      <dgm:prSet/>
      <dgm:spPr/>
      <dgm:t>
        <a:bodyPr/>
        <a:lstStyle/>
        <a:p>
          <a:pPr rtl="0"/>
          <a:endParaRPr lang="ru-RU"/>
        </a:p>
      </dgm:t>
    </dgm:pt>
    <dgm:pt modelId="{48C02F22-200C-4D1A-B4BA-357770071575}" type="parTrans" cxnId="{C0871254-DB24-418C-A5D8-6AD70817816B}">
      <dgm:prSet/>
      <dgm:spPr/>
      <dgm:t>
        <a:bodyPr/>
        <a:lstStyle/>
        <a:p>
          <a:endParaRPr lang="ru-RU"/>
        </a:p>
      </dgm:t>
    </dgm:pt>
    <dgm:pt modelId="{593B9ED9-ACE7-4902-B949-A4F0A3E8699B}" type="sibTrans" cxnId="{C0871254-DB24-418C-A5D8-6AD70817816B}">
      <dgm:prSet/>
      <dgm:spPr/>
      <dgm:t>
        <a:bodyPr/>
        <a:lstStyle/>
        <a:p>
          <a:endParaRPr lang="ru-RU"/>
        </a:p>
      </dgm:t>
    </dgm:pt>
    <dgm:pt modelId="{507954F7-93DF-462E-B929-102B3B343C03}">
      <dgm:prSet/>
      <dgm:spPr/>
      <dgm:t>
        <a:bodyPr/>
        <a:lstStyle/>
        <a:p>
          <a:pPr rtl="0"/>
          <a:endParaRPr lang="ru-RU"/>
        </a:p>
      </dgm:t>
    </dgm:pt>
    <dgm:pt modelId="{3FE12B46-2F23-4581-9CCF-821935F9BE8B}" type="parTrans" cxnId="{ACEE7037-30BE-44C6-9A60-A860F60E728A}">
      <dgm:prSet/>
      <dgm:spPr/>
      <dgm:t>
        <a:bodyPr/>
        <a:lstStyle/>
        <a:p>
          <a:endParaRPr lang="ru-RU"/>
        </a:p>
      </dgm:t>
    </dgm:pt>
    <dgm:pt modelId="{4F249B64-5557-45FF-8654-41D959B1B975}" type="sibTrans" cxnId="{ACEE7037-30BE-44C6-9A60-A860F60E728A}">
      <dgm:prSet/>
      <dgm:spPr/>
      <dgm:t>
        <a:bodyPr/>
        <a:lstStyle/>
        <a:p>
          <a:endParaRPr lang="ru-RU"/>
        </a:p>
      </dgm:t>
    </dgm:pt>
    <dgm:pt modelId="{173C445B-43DF-41E1-AD78-638FC5DD16E8}">
      <dgm:prSet/>
      <dgm:spPr/>
      <dgm:t>
        <a:bodyPr/>
        <a:lstStyle/>
        <a:p>
          <a:pPr rtl="0"/>
          <a:endParaRPr lang="ru-RU" dirty="0"/>
        </a:p>
      </dgm:t>
    </dgm:pt>
    <dgm:pt modelId="{32AF1B2B-9F99-4B33-8C2D-2827CBB7871E}" type="parTrans" cxnId="{B49CC142-4285-43B9-BA50-EDB720320DC2}">
      <dgm:prSet/>
      <dgm:spPr/>
      <dgm:t>
        <a:bodyPr/>
        <a:lstStyle/>
        <a:p>
          <a:endParaRPr lang="ru-RU"/>
        </a:p>
      </dgm:t>
    </dgm:pt>
    <dgm:pt modelId="{18DAF860-63B6-4771-9DD6-5EB766A7F7AB}" type="sibTrans" cxnId="{B49CC142-4285-43B9-BA50-EDB720320DC2}">
      <dgm:prSet/>
      <dgm:spPr/>
      <dgm:t>
        <a:bodyPr/>
        <a:lstStyle/>
        <a:p>
          <a:endParaRPr lang="ru-RU"/>
        </a:p>
      </dgm:t>
    </dgm:pt>
    <dgm:pt modelId="{8D405251-E712-41B7-A8EE-A1B185D322AD}">
      <dgm:prSet/>
      <dgm:spPr/>
      <dgm:t>
        <a:bodyPr/>
        <a:lstStyle/>
        <a:p>
          <a:pPr rtl="0"/>
          <a:endParaRPr lang="ru-RU" dirty="0"/>
        </a:p>
      </dgm:t>
    </dgm:pt>
    <dgm:pt modelId="{F6CEFFAA-A112-4881-81C2-4CCF7DE001E0}" type="parTrans" cxnId="{4765D7BF-040C-496F-9AC6-64D1D80D2C9C}">
      <dgm:prSet/>
      <dgm:spPr/>
      <dgm:t>
        <a:bodyPr/>
        <a:lstStyle/>
        <a:p>
          <a:endParaRPr lang="ru-RU"/>
        </a:p>
      </dgm:t>
    </dgm:pt>
    <dgm:pt modelId="{3898E4F4-4145-420A-BDBF-19BE9CC6E340}" type="sibTrans" cxnId="{4765D7BF-040C-496F-9AC6-64D1D80D2C9C}">
      <dgm:prSet/>
      <dgm:spPr/>
      <dgm:t>
        <a:bodyPr/>
        <a:lstStyle/>
        <a:p>
          <a:endParaRPr lang="ru-RU"/>
        </a:p>
      </dgm:t>
    </dgm:pt>
    <dgm:pt modelId="{8E63B8CE-E9B4-4B64-A059-AE603116C562}" type="pres">
      <dgm:prSet presAssocID="{8C058D7D-814F-47C7-A39B-2CA92328FAE1}" presName="linearFlow" presStyleCnt="0">
        <dgm:presLayoutVars>
          <dgm:dir/>
          <dgm:animLvl val="lvl"/>
          <dgm:resizeHandles val="exact"/>
        </dgm:presLayoutVars>
      </dgm:prSet>
      <dgm:spPr/>
    </dgm:pt>
    <dgm:pt modelId="{8D63EC5C-2F49-4C68-BDA7-957D5E8B4251}" type="pres">
      <dgm:prSet presAssocID="{976D5580-9F95-40AD-A769-B3CDEF41E43C}" presName="composite" presStyleCnt="0"/>
      <dgm:spPr/>
    </dgm:pt>
    <dgm:pt modelId="{10ED6CD1-A407-4C77-8E07-382F394AE98F}" type="pres">
      <dgm:prSet presAssocID="{976D5580-9F95-40AD-A769-B3CDEF41E43C}" presName="parentText" presStyleLbl="alignNode1" presStyleIdx="0" presStyleCnt="5">
        <dgm:presLayoutVars>
          <dgm:chMax val="1"/>
          <dgm:bulletEnabled val="1"/>
        </dgm:presLayoutVars>
      </dgm:prSet>
      <dgm:spPr/>
    </dgm:pt>
    <dgm:pt modelId="{4F0370CA-6E58-42A1-B0A0-A6E5B28554BE}" type="pres">
      <dgm:prSet presAssocID="{976D5580-9F95-40AD-A769-B3CDEF41E43C}" presName="descendantText" presStyleLbl="alignAcc1" presStyleIdx="0" presStyleCnt="5">
        <dgm:presLayoutVars>
          <dgm:bulletEnabled val="1"/>
        </dgm:presLayoutVars>
      </dgm:prSet>
      <dgm:spPr/>
    </dgm:pt>
    <dgm:pt modelId="{63DF5EE1-B889-4F90-9064-9C91B763570E}" type="pres">
      <dgm:prSet presAssocID="{63552EA8-7835-4A1C-BE2A-4D3E5D8798A8}" presName="sp" presStyleCnt="0"/>
      <dgm:spPr/>
    </dgm:pt>
    <dgm:pt modelId="{C468C02B-24C3-432C-92C9-A080610E9C56}" type="pres">
      <dgm:prSet presAssocID="{982004FB-623B-4E1A-8F11-0F5B88A3D2A5}" presName="composite" presStyleCnt="0"/>
      <dgm:spPr/>
    </dgm:pt>
    <dgm:pt modelId="{4A646B63-A71B-4D11-872A-0F7FAA969745}" type="pres">
      <dgm:prSet presAssocID="{982004FB-623B-4E1A-8F11-0F5B88A3D2A5}" presName="parentText" presStyleLbl="alignNode1" presStyleIdx="1" presStyleCnt="5">
        <dgm:presLayoutVars>
          <dgm:chMax val="1"/>
          <dgm:bulletEnabled val="1"/>
        </dgm:presLayoutVars>
      </dgm:prSet>
      <dgm:spPr/>
    </dgm:pt>
    <dgm:pt modelId="{499C7D28-433D-42DA-956C-43611CA8A97E}" type="pres">
      <dgm:prSet presAssocID="{982004FB-623B-4E1A-8F11-0F5B88A3D2A5}" presName="descendantText" presStyleLbl="alignAcc1" presStyleIdx="1" presStyleCnt="5">
        <dgm:presLayoutVars>
          <dgm:bulletEnabled val="1"/>
        </dgm:presLayoutVars>
      </dgm:prSet>
      <dgm:spPr/>
    </dgm:pt>
    <dgm:pt modelId="{5B0216D9-5769-4C5B-AC64-8816F0470596}" type="pres">
      <dgm:prSet presAssocID="{593B9ED9-ACE7-4902-B949-A4F0A3E8699B}" presName="sp" presStyleCnt="0"/>
      <dgm:spPr/>
    </dgm:pt>
    <dgm:pt modelId="{C6BA90C4-0761-4C7E-A701-99D34E1EDCF9}" type="pres">
      <dgm:prSet presAssocID="{507954F7-93DF-462E-B929-102B3B343C03}" presName="composite" presStyleCnt="0"/>
      <dgm:spPr/>
    </dgm:pt>
    <dgm:pt modelId="{D846726A-E631-40D2-951C-50EB09DF9818}" type="pres">
      <dgm:prSet presAssocID="{507954F7-93DF-462E-B929-102B3B343C03}" presName="parentText" presStyleLbl="alignNode1" presStyleIdx="2" presStyleCnt="5">
        <dgm:presLayoutVars>
          <dgm:chMax val="1"/>
          <dgm:bulletEnabled val="1"/>
        </dgm:presLayoutVars>
      </dgm:prSet>
      <dgm:spPr/>
    </dgm:pt>
    <dgm:pt modelId="{3592BB21-7A9F-43DF-8A3D-BFDBC866B1D8}" type="pres">
      <dgm:prSet presAssocID="{507954F7-93DF-462E-B929-102B3B343C03}" presName="descendantText" presStyleLbl="alignAcc1" presStyleIdx="2" presStyleCnt="5">
        <dgm:presLayoutVars>
          <dgm:bulletEnabled val="1"/>
        </dgm:presLayoutVars>
      </dgm:prSet>
      <dgm:spPr/>
    </dgm:pt>
    <dgm:pt modelId="{1A260771-7D56-47E1-B06B-BBC5F312DE6B}" type="pres">
      <dgm:prSet presAssocID="{4F249B64-5557-45FF-8654-41D959B1B975}" presName="sp" presStyleCnt="0"/>
      <dgm:spPr/>
    </dgm:pt>
    <dgm:pt modelId="{8C6F7283-151F-4DB4-B360-259A8F2D3CB1}" type="pres">
      <dgm:prSet presAssocID="{173C445B-43DF-41E1-AD78-638FC5DD16E8}" presName="composite" presStyleCnt="0"/>
      <dgm:spPr/>
    </dgm:pt>
    <dgm:pt modelId="{7CB85A0C-4C16-4E6E-ABE5-0A29B01B5DAE}" type="pres">
      <dgm:prSet presAssocID="{173C445B-43DF-41E1-AD78-638FC5DD16E8}" presName="parentText" presStyleLbl="alignNode1" presStyleIdx="3" presStyleCnt="5">
        <dgm:presLayoutVars>
          <dgm:chMax val="1"/>
          <dgm:bulletEnabled val="1"/>
        </dgm:presLayoutVars>
      </dgm:prSet>
      <dgm:spPr/>
    </dgm:pt>
    <dgm:pt modelId="{265B68A7-C829-49FC-BD19-C5B6BD74B06D}" type="pres">
      <dgm:prSet presAssocID="{173C445B-43DF-41E1-AD78-638FC5DD16E8}" presName="descendantText" presStyleLbl="alignAcc1" presStyleIdx="3" presStyleCnt="5">
        <dgm:presLayoutVars>
          <dgm:bulletEnabled val="1"/>
        </dgm:presLayoutVars>
      </dgm:prSet>
      <dgm:spPr/>
    </dgm:pt>
    <dgm:pt modelId="{6BB8221A-7AEE-4EFE-94D5-3A5A32643436}" type="pres">
      <dgm:prSet presAssocID="{18DAF860-63B6-4771-9DD6-5EB766A7F7AB}" presName="sp" presStyleCnt="0"/>
      <dgm:spPr/>
    </dgm:pt>
    <dgm:pt modelId="{A46B585C-B2C2-4289-BC7D-C9510D2958FC}" type="pres">
      <dgm:prSet presAssocID="{8D405251-E712-41B7-A8EE-A1B185D322AD}" presName="composite" presStyleCnt="0"/>
      <dgm:spPr/>
    </dgm:pt>
    <dgm:pt modelId="{11C6DC8C-E550-49B0-A867-FAC0390739C4}" type="pres">
      <dgm:prSet presAssocID="{8D405251-E712-41B7-A8EE-A1B185D322AD}" presName="parentText" presStyleLbl="alignNode1" presStyleIdx="4" presStyleCnt="5">
        <dgm:presLayoutVars>
          <dgm:chMax val="1"/>
          <dgm:bulletEnabled val="1"/>
        </dgm:presLayoutVars>
      </dgm:prSet>
      <dgm:spPr/>
    </dgm:pt>
    <dgm:pt modelId="{FEC8ABDA-7428-4396-9033-DE7CA1EBC857}" type="pres">
      <dgm:prSet presAssocID="{8D405251-E712-41B7-A8EE-A1B185D322AD}" presName="descendantText" presStyleLbl="alignAcc1" presStyleIdx="4" presStyleCnt="5">
        <dgm:presLayoutVars>
          <dgm:bulletEnabled val="1"/>
        </dgm:presLayoutVars>
      </dgm:prSet>
      <dgm:spPr/>
    </dgm:pt>
  </dgm:ptLst>
  <dgm:cxnLst>
    <dgm:cxn modelId="{CD490E03-D468-43BA-BEBF-03F7A6EDF573}" type="presOf" srcId="{8C058D7D-814F-47C7-A39B-2CA92328FAE1}" destId="{8E63B8CE-E9B4-4B64-A059-AE603116C562}" srcOrd="0" destOrd="0" presId="urn:microsoft.com/office/officeart/2005/8/layout/chevron2"/>
    <dgm:cxn modelId="{A148DA03-B84E-42E3-8A96-EA0B1B6179E7}" srcId="{8C058D7D-814F-47C7-A39B-2CA92328FAE1}" destId="{976D5580-9F95-40AD-A769-B3CDEF41E43C}" srcOrd="0" destOrd="0" parTransId="{534D5E9D-AB7C-4028-B465-2F99871DC6AE}" sibTransId="{63552EA8-7835-4A1C-BE2A-4D3E5D8798A8}"/>
    <dgm:cxn modelId="{3806151A-6CCF-4488-922A-D8D3DC483B1F}" type="presOf" srcId="{507954F7-93DF-462E-B929-102B3B343C03}" destId="{D846726A-E631-40D2-951C-50EB09DF9818}" srcOrd="0" destOrd="0" presId="urn:microsoft.com/office/officeart/2005/8/layout/chevron2"/>
    <dgm:cxn modelId="{2B58E21E-305F-405A-83FE-DA7E94B10E9A}" type="presOf" srcId="{8D405251-E712-41B7-A8EE-A1B185D322AD}" destId="{11C6DC8C-E550-49B0-A867-FAC0390739C4}" srcOrd="0" destOrd="0" presId="urn:microsoft.com/office/officeart/2005/8/layout/chevron2"/>
    <dgm:cxn modelId="{ACEE7037-30BE-44C6-9A60-A860F60E728A}" srcId="{8C058D7D-814F-47C7-A39B-2CA92328FAE1}" destId="{507954F7-93DF-462E-B929-102B3B343C03}" srcOrd="2" destOrd="0" parTransId="{3FE12B46-2F23-4581-9CCF-821935F9BE8B}" sibTransId="{4F249B64-5557-45FF-8654-41D959B1B975}"/>
    <dgm:cxn modelId="{F380D741-D740-4BB3-99B4-5D3F9E2513B9}" srcId="{982004FB-623B-4E1A-8F11-0F5B88A3D2A5}" destId="{10FD7BE8-B274-4BDF-808B-4612884E16EF}" srcOrd="0" destOrd="0" parTransId="{657798A7-1AD1-4BA7-B401-99FD8BBEE20B}" sibTransId="{BAF79F40-ADBB-4FC3-8A10-B4CCB0EEBED7}"/>
    <dgm:cxn modelId="{B49CC142-4285-43B9-BA50-EDB720320DC2}" srcId="{8C058D7D-814F-47C7-A39B-2CA92328FAE1}" destId="{173C445B-43DF-41E1-AD78-638FC5DD16E8}" srcOrd="3" destOrd="0" parTransId="{32AF1B2B-9F99-4B33-8C2D-2827CBB7871E}" sibTransId="{18DAF860-63B6-4771-9DD6-5EB766A7F7AB}"/>
    <dgm:cxn modelId="{B67DA76B-D4E7-43BD-9071-6F35574FB78E}" type="presOf" srcId="{CF35C349-0017-4F13-9057-00380EC08841}" destId="{4F0370CA-6E58-42A1-B0A0-A6E5B28554BE}" srcOrd="0" destOrd="0" presId="urn:microsoft.com/office/officeart/2005/8/layout/chevron2"/>
    <dgm:cxn modelId="{F322D06B-DD25-4ABD-8600-5C12C77ABDB9}" srcId="{173C445B-43DF-41E1-AD78-638FC5DD16E8}" destId="{778BF3AA-9928-42F2-BC3D-23422361A372}" srcOrd="0" destOrd="0" parTransId="{1E746BD6-BC64-45B4-98EA-95E738A79164}" sibTransId="{ED298522-35BB-47B8-AB4F-61AB2892F3ED}"/>
    <dgm:cxn modelId="{C0871254-DB24-418C-A5D8-6AD70817816B}" srcId="{8C058D7D-814F-47C7-A39B-2CA92328FAE1}" destId="{982004FB-623B-4E1A-8F11-0F5B88A3D2A5}" srcOrd="1" destOrd="0" parTransId="{48C02F22-200C-4D1A-B4BA-357770071575}" sibTransId="{593B9ED9-ACE7-4902-B949-A4F0A3E8699B}"/>
    <dgm:cxn modelId="{A2352C56-38DC-40CE-8466-06634AB3E86D}" srcId="{8D405251-E712-41B7-A8EE-A1B185D322AD}" destId="{9DD83FF4-1EA4-4C71-B0F9-56DB705B5214}" srcOrd="0" destOrd="0" parTransId="{341E0D2F-2725-40AF-BE49-BADC99D9BA1E}" sibTransId="{1050CE36-4EAA-4DCE-AA15-957A21014D5F}"/>
    <dgm:cxn modelId="{35996877-7A62-4627-B678-B715CE323B63}" type="presOf" srcId="{778BF3AA-9928-42F2-BC3D-23422361A372}" destId="{265B68A7-C829-49FC-BD19-C5B6BD74B06D}" srcOrd="0" destOrd="0" presId="urn:microsoft.com/office/officeart/2005/8/layout/chevron2"/>
    <dgm:cxn modelId="{639E6392-2C83-4E72-9C23-22A215222A97}" type="presOf" srcId="{976D5580-9F95-40AD-A769-B3CDEF41E43C}" destId="{10ED6CD1-A407-4C77-8E07-382F394AE98F}" srcOrd="0" destOrd="0" presId="urn:microsoft.com/office/officeart/2005/8/layout/chevron2"/>
    <dgm:cxn modelId="{6FCEA793-C33B-447D-BC6A-746D347B3993}" type="presOf" srcId="{B9A48880-4984-4858-92F2-C38D659A6F11}" destId="{3592BB21-7A9F-43DF-8A3D-BFDBC866B1D8}" srcOrd="0" destOrd="0" presId="urn:microsoft.com/office/officeart/2005/8/layout/chevron2"/>
    <dgm:cxn modelId="{2EE73996-9879-420C-A5E3-7B8E0FDFD3F4}" type="presOf" srcId="{982004FB-623B-4E1A-8F11-0F5B88A3D2A5}" destId="{4A646B63-A71B-4D11-872A-0F7FAA969745}" srcOrd="0" destOrd="0" presId="urn:microsoft.com/office/officeart/2005/8/layout/chevron2"/>
    <dgm:cxn modelId="{F35BA1AF-4A62-4033-AF7A-1A9FC5BA3044}" type="presOf" srcId="{10FD7BE8-B274-4BDF-808B-4612884E16EF}" destId="{499C7D28-433D-42DA-956C-43611CA8A97E}" srcOrd="0" destOrd="0" presId="urn:microsoft.com/office/officeart/2005/8/layout/chevron2"/>
    <dgm:cxn modelId="{4765D7BF-040C-496F-9AC6-64D1D80D2C9C}" srcId="{8C058D7D-814F-47C7-A39B-2CA92328FAE1}" destId="{8D405251-E712-41B7-A8EE-A1B185D322AD}" srcOrd="4" destOrd="0" parTransId="{F6CEFFAA-A112-4881-81C2-4CCF7DE001E0}" sibTransId="{3898E4F4-4145-420A-BDBF-19BE9CC6E340}"/>
    <dgm:cxn modelId="{6B15DFD2-E9D6-49B5-ADFB-4252F0AA8811}" type="presOf" srcId="{9DD83FF4-1EA4-4C71-B0F9-56DB705B5214}" destId="{FEC8ABDA-7428-4396-9033-DE7CA1EBC857}" srcOrd="0" destOrd="0" presId="urn:microsoft.com/office/officeart/2005/8/layout/chevron2"/>
    <dgm:cxn modelId="{887E0BDC-5C9C-40F2-92C0-AE89EF3F7214}" srcId="{507954F7-93DF-462E-B929-102B3B343C03}" destId="{B9A48880-4984-4858-92F2-C38D659A6F11}" srcOrd="0" destOrd="0" parTransId="{FB9E2974-E520-404E-BA77-42251B3F5253}" sibTransId="{4D397B89-4EDC-476D-A1A9-99261B1F96C9}"/>
    <dgm:cxn modelId="{F761DFDF-641B-4552-A0B5-7C9A85FB8B94}" srcId="{976D5580-9F95-40AD-A769-B3CDEF41E43C}" destId="{CF35C349-0017-4F13-9057-00380EC08841}" srcOrd="0" destOrd="0" parTransId="{69BD5B9C-F130-494B-98DE-253BB7D4F5AD}" sibTransId="{58ECCF86-7F97-4385-A808-0F80A1254BDF}"/>
    <dgm:cxn modelId="{772EF8F3-54D8-4401-A575-6D7AEFDF3A58}" type="presOf" srcId="{173C445B-43DF-41E1-AD78-638FC5DD16E8}" destId="{7CB85A0C-4C16-4E6E-ABE5-0A29B01B5DAE}" srcOrd="0" destOrd="0" presId="urn:microsoft.com/office/officeart/2005/8/layout/chevron2"/>
    <dgm:cxn modelId="{7AAD1B56-3605-4BD2-B8F2-237B95F23E95}" type="presParOf" srcId="{8E63B8CE-E9B4-4B64-A059-AE603116C562}" destId="{8D63EC5C-2F49-4C68-BDA7-957D5E8B4251}" srcOrd="0" destOrd="0" presId="urn:microsoft.com/office/officeart/2005/8/layout/chevron2"/>
    <dgm:cxn modelId="{81642A5A-5268-4FA3-9C91-6F3744A5F3B7}" type="presParOf" srcId="{8D63EC5C-2F49-4C68-BDA7-957D5E8B4251}" destId="{10ED6CD1-A407-4C77-8E07-382F394AE98F}" srcOrd="0" destOrd="0" presId="urn:microsoft.com/office/officeart/2005/8/layout/chevron2"/>
    <dgm:cxn modelId="{E5228833-3CD3-4E01-A46B-C470B65F3B48}" type="presParOf" srcId="{8D63EC5C-2F49-4C68-BDA7-957D5E8B4251}" destId="{4F0370CA-6E58-42A1-B0A0-A6E5B28554BE}" srcOrd="1" destOrd="0" presId="urn:microsoft.com/office/officeart/2005/8/layout/chevron2"/>
    <dgm:cxn modelId="{C315D3DF-2149-443E-AD8A-E58B7C776563}" type="presParOf" srcId="{8E63B8CE-E9B4-4B64-A059-AE603116C562}" destId="{63DF5EE1-B889-4F90-9064-9C91B763570E}" srcOrd="1" destOrd="0" presId="urn:microsoft.com/office/officeart/2005/8/layout/chevron2"/>
    <dgm:cxn modelId="{CA74283E-D02C-48AF-A2A3-14890BC38015}" type="presParOf" srcId="{8E63B8CE-E9B4-4B64-A059-AE603116C562}" destId="{C468C02B-24C3-432C-92C9-A080610E9C56}" srcOrd="2" destOrd="0" presId="urn:microsoft.com/office/officeart/2005/8/layout/chevron2"/>
    <dgm:cxn modelId="{02564DC3-EDD8-4F1C-AA45-59D60EFC157E}" type="presParOf" srcId="{C468C02B-24C3-432C-92C9-A080610E9C56}" destId="{4A646B63-A71B-4D11-872A-0F7FAA969745}" srcOrd="0" destOrd="0" presId="urn:microsoft.com/office/officeart/2005/8/layout/chevron2"/>
    <dgm:cxn modelId="{9E4CE222-A043-42E9-B0B0-CCD74AEC9922}" type="presParOf" srcId="{C468C02B-24C3-432C-92C9-A080610E9C56}" destId="{499C7D28-433D-42DA-956C-43611CA8A97E}" srcOrd="1" destOrd="0" presId="urn:microsoft.com/office/officeart/2005/8/layout/chevron2"/>
    <dgm:cxn modelId="{9942CA9E-EE0B-4A28-B17C-5733C679B452}" type="presParOf" srcId="{8E63B8CE-E9B4-4B64-A059-AE603116C562}" destId="{5B0216D9-5769-4C5B-AC64-8816F0470596}" srcOrd="3" destOrd="0" presId="urn:microsoft.com/office/officeart/2005/8/layout/chevron2"/>
    <dgm:cxn modelId="{39139285-9962-46BD-83A7-B674B02AC4E0}" type="presParOf" srcId="{8E63B8CE-E9B4-4B64-A059-AE603116C562}" destId="{C6BA90C4-0761-4C7E-A701-99D34E1EDCF9}" srcOrd="4" destOrd="0" presId="urn:microsoft.com/office/officeart/2005/8/layout/chevron2"/>
    <dgm:cxn modelId="{3A5F0B87-E8FA-445C-9F00-336E2BD02899}" type="presParOf" srcId="{C6BA90C4-0761-4C7E-A701-99D34E1EDCF9}" destId="{D846726A-E631-40D2-951C-50EB09DF9818}" srcOrd="0" destOrd="0" presId="urn:microsoft.com/office/officeart/2005/8/layout/chevron2"/>
    <dgm:cxn modelId="{D4E9007D-ACE8-4B6D-AA20-076BD46DE9E4}" type="presParOf" srcId="{C6BA90C4-0761-4C7E-A701-99D34E1EDCF9}" destId="{3592BB21-7A9F-43DF-8A3D-BFDBC866B1D8}" srcOrd="1" destOrd="0" presId="urn:microsoft.com/office/officeart/2005/8/layout/chevron2"/>
    <dgm:cxn modelId="{D42C8120-87A2-4348-AD18-95E73F5215A3}" type="presParOf" srcId="{8E63B8CE-E9B4-4B64-A059-AE603116C562}" destId="{1A260771-7D56-47E1-B06B-BBC5F312DE6B}" srcOrd="5" destOrd="0" presId="urn:microsoft.com/office/officeart/2005/8/layout/chevron2"/>
    <dgm:cxn modelId="{296656E0-016B-4698-967B-C61366A633BD}" type="presParOf" srcId="{8E63B8CE-E9B4-4B64-A059-AE603116C562}" destId="{8C6F7283-151F-4DB4-B360-259A8F2D3CB1}" srcOrd="6" destOrd="0" presId="urn:microsoft.com/office/officeart/2005/8/layout/chevron2"/>
    <dgm:cxn modelId="{B8FA4610-5BF8-49DC-BEB7-3923F12F7AA3}" type="presParOf" srcId="{8C6F7283-151F-4DB4-B360-259A8F2D3CB1}" destId="{7CB85A0C-4C16-4E6E-ABE5-0A29B01B5DAE}" srcOrd="0" destOrd="0" presId="urn:microsoft.com/office/officeart/2005/8/layout/chevron2"/>
    <dgm:cxn modelId="{14830291-1D67-431B-BC8D-9E87BAC26283}" type="presParOf" srcId="{8C6F7283-151F-4DB4-B360-259A8F2D3CB1}" destId="{265B68A7-C829-49FC-BD19-C5B6BD74B06D}" srcOrd="1" destOrd="0" presId="urn:microsoft.com/office/officeart/2005/8/layout/chevron2"/>
    <dgm:cxn modelId="{22503E99-3723-495A-A4C7-1ACE151B4F4E}" type="presParOf" srcId="{8E63B8CE-E9B4-4B64-A059-AE603116C562}" destId="{6BB8221A-7AEE-4EFE-94D5-3A5A32643436}" srcOrd="7" destOrd="0" presId="urn:microsoft.com/office/officeart/2005/8/layout/chevron2"/>
    <dgm:cxn modelId="{825ED0DC-A094-41A3-B115-146E238C0536}" type="presParOf" srcId="{8E63B8CE-E9B4-4B64-A059-AE603116C562}" destId="{A46B585C-B2C2-4289-BC7D-C9510D2958FC}" srcOrd="8" destOrd="0" presId="urn:microsoft.com/office/officeart/2005/8/layout/chevron2"/>
    <dgm:cxn modelId="{E18E76DC-7E57-46A1-B2BF-DFDE77AE0E7D}" type="presParOf" srcId="{A46B585C-B2C2-4289-BC7D-C9510D2958FC}" destId="{11C6DC8C-E550-49B0-A867-FAC0390739C4}" srcOrd="0" destOrd="0" presId="urn:microsoft.com/office/officeart/2005/8/layout/chevron2"/>
    <dgm:cxn modelId="{9DD461EA-A2BA-46A4-9D4B-4F98A03A4A0B}" type="presParOf" srcId="{A46B585C-B2C2-4289-BC7D-C9510D2958FC}" destId="{FEC8ABDA-7428-4396-9033-DE7CA1EBC85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C058D7D-814F-47C7-A39B-2CA92328FAE1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CF35C349-0017-4F13-9057-00380EC08841}">
      <dgm:prSet custT="1"/>
      <dgm:spPr>
        <a:gradFill rotWithShape="0">
          <a:gsLst>
            <a:gs pos="7000">
              <a:schemeClr val="accent2">
                <a:lumMod val="75000"/>
                <a:alpha val="29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>
              <a:solidFill>
                <a:srgbClr val="534F4F"/>
              </a:solidFill>
              <a:latin typeface="+mn-lt"/>
            </a:rPr>
            <a:t>По заболеваниям, входящим в базовую программу </a:t>
          </a:r>
          <a:r>
            <a:rPr lang="ru-RU" sz="1800" dirty="0" err="1">
              <a:solidFill>
                <a:srgbClr val="534F4F"/>
              </a:solidFill>
              <a:latin typeface="+mn-lt"/>
            </a:rPr>
            <a:t>ОМС</a:t>
          </a:r>
          <a:endParaRPr lang="ru-RU" sz="1800" dirty="0">
            <a:solidFill>
              <a:srgbClr val="534F4F"/>
            </a:solidFill>
            <a:latin typeface="+mn-lt"/>
          </a:endParaRPr>
        </a:p>
      </dgm:t>
    </dgm:pt>
    <dgm:pt modelId="{69BD5B9C-F130-494B-98DE-253BB7D4F5AD}" type="parTrans" cxnId="{F761DFDF-641B-4552-A0B5-7C9A85FB8B94}">
      <dgm:prSet/>
      <dgm:spPr/>
      <dgm:t>
        <a:bodyPr/>
        <a:lstStyle/>
        <a:p>
          <a:endParaRPr lang="ru-RU"/>
        </a:p>
      </dgm:t>
    </dgm:pt>
    <dgm:pt modelId="{58ECCF86-7F97-4385-A808-0F80A1254BDF}" type="sibTrans" cxnId="{F761DFDF-641B-4552-A0B5-7C9A85FB8B94}">
      <dgm:prSet/>
      <dgm:spPr/>
      <dgm:t>
        <a:bodyPr/>
        <a:lstStyle/>
        <a:p>
          <a:endParaRPr lang="ru-RU"/>
        </a:p>
      </dgm:t>
    </dgm:pt>
    <dgm:pt modelId="{10FD7BE8-B274-4BDF-808B-4612884E16EF}">
      <dgm:prSet custT="1"/>
      <dgm:spPr>
        <a:gradFill rotWithShape="0">
          <a:gsLst>
            <a:gs pos="7000">
              <a:srgbClr val="F5CB1B">
                <a:alpha val="33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>
              <a:solidFill>
                <a:srgbClr val="534F4F"/>
              </a:solidFill>
              <a:latin typeface="+mn-lt"/>
            </a:rPr>
            <a:t>Первичная медико-санитарная помощь, включая профилактическую помощь</a:t>
          </a:r>
        </a:p>
      </dgm:t>
    </dgm:pt>
    <dgm:pt modelId="{657798A7-1AD1-4BA7-B401-99FD8BBEE20B}" type="parTrans" cxnId="{F380D741-D740-4BB3-99B4-5D3F9E2513B9}">
      <dgm:prSet/>
      <dgm:spPr/>
      <dgm:t>
        <a:bodyPr/>
        <a:lstStyle/>
        <a:p>
          <a:endParaRPr lang="ru-RU"/>
        </a:p>
      </dgm:t>
    </dgm:pt>
    <dgm:pt modelId="{BAF79F40-ADBB-4FC3-8A10-B4CCB0EEBED7}" type="sibTrans" cxnId="{F380D741-D740-4BB3-99B4-5D3F9E2513B9}">
      <dgm:prSet/>
      <dgm:spPr/>
      <dgm:t>
        <a:bodyPr/>
        <a:lstStyle/>
        <a:p>
          <a:endParaRPr lang="ru-RU"/>
        </a:p>
      </dgm:t>
    </dgm:pt>
    <dgm:pt modelId="{B9A48880-4984-4858-92F2-C38D659A6F11}">
      <dgm:prSet custT="1"/>
      <dgm:spPr>
        <a:gradFill rotWithShape="0">
          <a:gsLst>
            <a:gs pos="12000">
              <a:srgbClr val="D9FA16">
                <a:alpha val="26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>
              <a:solidFill>
                <a:srgbClr val="534F4F"/>
              </a:solidFill>
              <a:latin typeface="+mn-lt"/>
            </a:rPr>
            <a:t>Специализированная медицинская помощь</a:t>
          </a:r>
        </a:p>
      </dgm:t>
    </dgm:pt>
    <dgm:pt modelId="{FB9E2974-E520-404E-BA77-42251B3F5253}" type="parTrans" cxnId="{887E0BDC-5C9C-40F2-92C0-AE89EF3F7214}">
      <dgm:prSet/>
      <dgm:spPr/>
      <dgm:t>
        <a:bodyPr/>
        <a:lstStyle/>
        <a:p>
          <a:endParaRPr lang="ru-RU"/>
        </a:p>
      </dgm:t>
    </dgm:pt>
    <dgm:pt modelId="{4D397B89-4EDC-476D-A1A9-99261B1F96C9}" type="sibTrans" cxnId="{887E0BDC-5C9C-40F2-92C0-AE89EF3F7214}">
      <dgm:prSet/>
      <dgm:spPr/>
      <dgm:t>
        <a:bodyPr/>
        <a:lstStyle/>
        <a:p>
          <a:endParaRPr lang="ru-RU"/>
        </a:p>
      </dgm:t>
    </dgm:pt>
    <dgm:pt modelId="{778BF3AA-9928-42F2-BC3D-23422361A372}">
      <dgm:prSet custT="1"/>
      <dgm:spPr>
        <a:gradFill rotWithShape="0">
          <a:gsLst>
            <a:gs pos="17000">
              <a:srgbClr val="C8E595">
                <a:alpha val="37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>
              <a:solidFill>
                <a:srgbClr val="534F4F"/>
              </a:solidFill>
              <a:latin typeface="+mn-lt"/>
            </a:rPr>
            <a:t>Скорая медицинская помощь</a:t>
          </a:r>
        </a:p>
      </dgm:t>
    </dgm:pt>
    <dgm:pt modelId="{1E746BD6-BC64-45B4-98EA-95E738A79164}" type="parTrans" cxnId="{F322D06B-DD25-4ABD-8600-5C12C77ABDB9}">
      <dgm:prSet/>
      <dgm:spPr/>
      <dgm:t>
        <a:bodyPr/>
        <a:lstStyle/>
        <a:p>
          <a:endParaRPr lang="ru-RU"/>
        </a:p>
      </dgm:t>
    </dgm:pt>
    <dgm:pt modelId="{ED298522-35BB-47B8-AB4F-61AB2892F3ED}" type="sibTrans" cxnId="{F322D06B-DD25-4ABD-8600-5C12C77ABDB9}">
      <dgm:prSet/>
      <dgm:spPr/>
      <dgm:t>
        <a:bodyPr/>
        <a:lstStyle/>
        <a:p>
          <a:endParaRPr lang="ru-RU"/>
        </a:p>
      </dgm:t>
    </dgm:pt>
    <dgm:pt modelId="{9DD83FF4-1EA4-4C71-B0F9-56DB705B5214}">
      <dgm:prSet custT="1"/>
      <dgm:spPr>
        <a:gradFill rotWithShape="0">
          <a:gsLst>
            <a:gs pos="19000">
              <a:schemeClr val="accent3">
                <a:lumMod val="60000"/>
                <a:lumOff val="40000"/>
                <a:alpha val="38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>
              <a:solidFill>
                <a:srgbClr val="534F4F"/>
              </a:solidFill>
              <a:latin typeface="+mn-lt"/>
            </a:rPr>
            <a:t>Высокотехнологичная медицинская помощь</a:t>
          </a:r>
        </a:p>
      </dgm:t>
    </dgm:pt>
    <dgm:pt modelId="{341E0D2F-2725-40AF-BE49-BADC99D9BA1E}" type="parTrans" cxnId="{A2352C56-38DC-40CE-8466-06634AB3E86D}">
      <dgm:prSet/>
      <dgm:spPr/>
      <dgm:t>
        <a:bodyPr/>
        <a:lstStyle/>
        <a:p>
          <a:endParaRPr lang="ru-RU"/>
        </a:p>
      </dgm:t>
    </dgm:pt>
    <dgm:pt modelId="{1050CE36-4EAA-4DCE-AA15-957A21014D5F}" type="sibTrans" cxnId="{A2352C56-38DC-40CE-8466-06634AB3E86D}">
      <dgm:prSet/>
      <dgm:spPr/>
      <dgm:t>
        <a:bodyPr/>
        <a:lstStyle/>
        <a:p>
          <a:endParaRPr lang="ru-RU"/>
        </a:p>
      </dgm:t>
    </dgm:pt>
    <dgm:pt modelId="{976D5580-9F95-40AD-A769-B3CDEF41E43C}">
      <dgm:prSet/>
      <dgm:spPr/>
      <dgm:t>
        <a:bodyPr/>
        <a:lstStyle/>
        <a:p>
          <a:pPr rtl="0"/>
          <a:endParaRPr lang="ru-RU">
            <a:solidFill>
              <a:srgbClr val="534F4F"/>
            </a:solidFill>
          </a:endParaRPr>
        </a:p>
      </dgm:t>
    </dgm:pt>
    <dgm:pt modelId="{534D5E9D-AB7C-4028-B465-2F99871DC6AE}" type="parTrans" cxnId="{A148DA03-B84E-42E3-8A96-EA0B1B6179E7}">
      <dgm:prSet/>
      <dgm:spPr/>
      <dgm:t>
        <a:bodyPr/>
        <a:lstStyle/>
        <a:p>
          <a:endParaRPr lang="ru-RU"/>
        </a:p>
      </dgm:t>
    </dgm:pt>
    <dgm:pt modelId="{63552EA8-7835-4A1C-BE2A-4D3E5D8798A8}" type="sibTrans" cxnId="{A148DA03-B84E-42E3-8A96-EA0B1B6179E7}">
      <dgm:prSet/>
      <dgm:spPr/>
      <dgm:t>
        <a:bodyPr/>
        <a:lstStyle/>
        <a:p>
          <a:endParaRPr lang="ru-RU"/>
        </a:p>
      </dgm:t>
    </dgm:pt>
    <dgm:pt modelId="{982004FB-623B-4E1A-8F11-0F5B88A3D2A5}">
      <dgm:prSet/>
      <dgm:spPr/>
      <dgm:t>
        <a:bodyPr/>
        <a:lstStyle/>
        <a:p>
          <a:pPr rtl="0"/>
          <a:endParaRPr lang="ru-RU">
            <a:solidFill>
              <a:srgbClr val="534F4F"/>
            </a:solidFill>
          </a:endParaRPr>
        </a:p>
      </dgm:t>
    </dgm:pt>
    <dgm:pt modelId="{48C02F22-200C-4D1A-B4BA-357770071575}" type="parTrans" cxnId="{C0871254-DB24-418C-A5D8-6AD70817816B}">
      <dgm:prSet/>
      <dgm:spPr/>
      <dgm:t>
        <a:bodyPr/>
        <a:lstStyle/>
        <a:p>
          <a:endParaRPr lang="ru-RU"/>
        </a:p>
      </dgm:t>
    </dgm:pt>
    <dgm:pt modelId="{593B9ED9-ACE7-4902-B949-A4F0A3E8699B}" type="sibTrans" cxnId="{C0871254-DB24-418C-A5D8-6AD70817816B}">
      <dgm:prSet/>
      <dgm:spPr/>
      <dgm:t>
        <a:bodyPr/>
        <a:lstStyle/>
        <a:p>
          <a:endParaRPr lang="ru-RU"/>
        </a:p>
      </dgm:t>
    </dgm:pt>
    <dgm:pt modelId="{507954F7-93DF-462E-B929-102B3B343C03}">
      <dgm:prSet/>
      <dgm:spPr/>
      <dgm:t>
        <a:bodyPr/>
        <a:lstStyle/>
        <a:p>
          <a:pPr rtl="0"/>
          <a:endParaRPr lang="ru-RU">
            <a:solidFill>
              <a:srgbClr val="534F4F"/>
            </a:solidFill>
          </a:endParaRPr>
        </a:p>
      </dgm:t>
    </dgm:pt>
    <dgm:pt modelId="{3FE12B46-2F23-4581-9CCF-821935F9BE8B}" type="parTrans" cxnId="{ACEE7037-30BE-44C6-9A60-A860F60E728A}">
      <dgm:prSet/>
      <dgm:spPr/>
      <dgm:t>
        <a:bodyPr/>
        <a:lstStyle/>
        <a:p>
          <a:endParaRPr lang="ru-RU"/>
        </a:p>
      </dgm:t>
    </dgm:pt>
    <dgm:pt modelId="{4F249B64-5557-45FF-8654-41D959B1B975}" type="sibTrans" cxnId="{ACEE7037-30BE-44C6-9A60-A860F60E728A}">
      <dgm:prSet/>
      <dgm:spPr/>
      <dgm:t>
        <a:bodyPr/>
        <a:lstStyle/>
        <a:p>
          <a:endParaRPr lang="ru-RU"/>
        </a:p>
      </dgm:t>
    </dgm:pt>
    <dgm:pt modelId="{173C445B-43DF-41E1-AD78-638FC5DD16E8}">
      <dgm:prSet/>
      <dgm:spPr/>
      <dgm:t>
        <a:bodyPr/>
        <a:lstStyle/>
        <a:p>
          <a:pPr rtl="0"/>
          <a:endParaRPr lang="ru-RU" dirty="0">
            <a:solidFill>
              <a:srgbClr val="534F4F"/>
            </a:solidFill>
          </a:endParaRPr>
        </a:p>
      </dgm:t>
    </dgm:pt>
    <dgm:pt modelId="{32AF1B2B-9F99-4B33-8C2D-2827CBB7871E}" type="parTrans" cxnId="{B49CC142-4285-43B9-BA50-EDB720320DC2}">
      <dgm:prSet/>
      <dgm:spPr/>
      <dgm:t>
        <a:bodyPr/>
        <a:lstStyle/>
        <a:p>
          <a:endParaRPr lang="ru-RU"/>
        </a:p>
      </dgm:t>
    </dgm:pt>
    <dgm:pt modelId="{18DAF860-63B6-4771-9DD6-5EB766A7F7AB}" type="sibTrans" cxnId="{B49CC142-4285-43B9-BA50-EDB720320DC2}">
      <dgm:prSet/>
      <dgm:spPr/>
      <dgm:t>
        <a:bodyPr/>
        <a:lstStyle/>
        <a:p>
          <a:endParaRPr lang="ru-RU"/>
        </a:p>
      </dgm:t>
    </dgm:pt>
    <dgm:pt modelId="{8D405251-E712-41B7-A8EE-A1B185D322AD}">
      <dgm:prSet/>
      <dgm:spPr/>
      <dgm:t>
        <a:bodyPr/>
        <a:lstStyle/>
        <a:p>
          <a:pPr rtl="0"/>
          <a:endParaRPr lang="ru-RU" dirty="0">
            <a:solidFill>
              <a:srgbClr val="534F4F"/>
            </a:solidFill>
          </a:endParaRPr>
        </a:p>
      </dgm:t>
    </dgm:pt>
    <dgm:pt modelId="{F6CEFFAA-A112-4881-81C2-4CCF7DE001E0}" type="parTrans" cxnId="{4765D7BF-040C-496F-9AC6-64D1D80D2C9C}">
      <dgm:prSet/>
      <dgm:spPr/>
      <dgm:t>
        <a:bodyPr/>
        <a:lstStyle/>
        <a:p>
          <a:endParaRPr lang="ru-RU"/>
        </a:p>
      </dgm:t>
    </dgm:pt>
    <dgm:pt modelId="{3898E4F4-4145-420A-BDBF-19BE9CC6E340}" type="sibTrans" cxnId="{4765D7BF-040C-496F-9AC6-64D1D80D2C9C}">
      <dgm:prSet/>
      <dgm:spPr/>
      <dgm:t>
        <a:bodyPr/>
        <a:lstStyle/>
        <a:p>
          <a:endParaRPr lang="ru-RU"/>
        </a:p>
      </dgm:t>
    </dgm:pt>
    <dgm:pt modelId="{8E63B8CE-E9B4-4B64-A059-AE603116C562}" type="pres">
      <dgm:prSet presAssocID="{8C058D7D-814F-47C7-A39B-2CA92328FAE1}" presName="linearFlow" presStyleCnt="0">
        <dgm:presLayoutVars>
          <dgm:dir/>
          <dgm:animLvl val="lvl"/>
          <dgm:resizeHandles val="exact"/>
        </dgm:presLayoutVars>
      </dgm:prSet>
      <dgm:spPr/>
    </dgm:pt>
    <dgm:pt modelId="{8D63EC5C-2F49-4C68-BDA7-957D5E8B4251}" type="pres">
      <dgm:prSet presAssocID="{976D5580-9F95-40AD-A769-B3CDEF41E43C}" presName="composite" presStyleCnt="0"/>
      <dgm:spPr/>
    </dgm:pt>
    <dgm:pt modelId="{10ED6CD1-A407-4C77-8E07-382F394AE98F}" type="pres">
      <dgm:prSet presAssocID="{976D5580-9F95-40AD-A769-B3CDEF41E43C}" presName="parentText" presStyleLbl="alignNode1" presStyleIdx="0" presStyleCnt="5">
        <dgm:presLayoutVars>
          <dgm:chMax val="1"/>
          <dgm:bulletEnabled val="1"/>
        </dgm:presLayoutVars>
      </dgm:prSet>
      <dgm:spPr/>
    </dgm:pt>
    <dgm:pt modelId="{4F0370CA-6E58-42A1-B0A0-A6E5B28554BE}" type="pres">
      <dgm:prSet presAssocID="{976D5580-9F95-40AD-A769-B3CDEF41E43C}" presName="descendantText" presStyleLbl="alignAcc1" presStyleIdx="0" presStyleCnt="5">
        <dgm:presLayoutVars>
          <dgm:bulletEnabled val="1"/>
        </dgm:presLayoutVars>
      </dgm:prSet>
      <dgm:spPr/>
    </dgm:pt>
    <dgm:pt modelId="{63DF5EE1-B889-4F90-9064-9C91B763570E}" type="pres">
      <dgm:prSet presAssocID="{63552EA8-7835-4A1C-BE2A-4D3E5D8798A8}" presName="sp" presStyleCnt="0"/>
      <dgm:spPr/>
    </dgm:pt>
    <dgm:pt modelId="{C468C02B-24C3-432C-92C9-A080610E9C56}" type="pres">
      <dgm:prSet presAssocID="{982004FB-623B-4E1A-8F11-0F5B88A3D2A5}" presName="composite" presStyleCnt="0"/>
      <dgm:spPr/>
    </dgm:pt>
    <dgm:pt modelId="{4A646B63-A71B-4D11-872A-0F7FAA969745}" type="pres">
      <dgm:prSet presAssocID="{982004FB-623B-4E1A-8F11-0F5B88A3D2A5}" presName="parentText" presStyleLbl="alignNode1" presStyleIdx="1" presStyleCnt="5">
        <dgm:presLayoutVars>
          <dgm:chMax val="1"/>
          <dgm:bulletEnabled val="1"/>
        </dgm:presLayoutVars>
      </dgm:prSet>
      <dgm:spPr/>
    </dgm:pt>
    <dgm:pt modelId="{499C7D28-433D-42DA-956C-43611CA8A97E}" type="pres">
      <dgm:prSet presAssocID="{982004FB-623B-4E1A-8F11-0F5B88A3D2A5}" presName="descendantText" presStyleLbl="alignAcc1" presStyleIdx="1" presStyleCnt="5">
        <dgm:presLayoutVars>
          <dgm:bulletEnabled val="1"/>
        </dgm:presLayoutVars>
      </dgm:prSet>
      <dgm:spPr/>
    </dgm:pt>
    <dgm:pt modelId="{5B0216D9-5769-4C5B-AC64-8816F0470596}" type="pres">
      <dgm:prSet presAssocID="{593B9ED9-ACE7-4902-B949-A4F0A3E8699B}" presName="sp" presStyleCnt="0"/>
      <dgm:spPr/>
    </dgm:pt>
    <dgm:pt modelId="{C6BA90C4-0761-4C7E-A701-99D34E1EDCF9}" type="pres">
      <dgm:prSet presAssocID="{507954F7-93DF-462E-B929-102B3B343C03}" presName="composite" presStyleCnt="0"/>
      <dgm:spPr/>
    </dgm:pt>
    <dgm:pt modelId="{D846726A-E631-40D2-951C-50EB09DF9818}" type="pres">
      <dgm:prSet presAssocID="{507954F7-93DF-462E-B929-102B3B343C03}" presName="parentText" presStyleLbl="alignNode1" presStyleIdx="2" presStyleCnt="5">
        <dgm:presLayoutVars>
          <dgm:chMax val="1"/>
          <dgm:bulletEnabled val="1"/>
        </dgm:presLayoutVars>
      </dgm:prSet>
      <dgm:spPr/>
    </dgm:pt>
    <dgm:pt modelId="{3592BB21-7A9F-43DF-8A3D-BFDBC866B1D8}" type="pres">
      <dgm:prSet presAssocID="{507954F7-93DF-462E-B929-102B3B343C03}" presName="descendantText" presStyleLbl="alignAcc1" presStyleIdx="2" presStyleCnt="5">
        <dgm:presLayoutVars>
          <dgm:bulletEnabled val="1"/>
        </dgm:presLayoutVars>
      </dgm:prSet>
      <dgm:spPr/>
    </dgm:pt>
    <dgm:pt modelId="{1A260771-7D56-47E1-B06B-BBC5F312DE6B}" type="pres">
      <dgm:prSet presAssocID="{4F249B64-5557-45FF-8654-41D959B1B975}" presName="sp" presStyleCnt="0"/>
      <dgm:spPr/>
    </dgm:pt>
    <dgm:pt modelId="{8C6F7283-151F-4DB4-B360-259A8F2D3CB1}" type="pres">
      <dgm:prSet presAssocID="{173C445B-43DF-41E1-AD78-638FC5DD16E8}" presName="composite" presStyleCnt="0"/>
      <dgm:spPr/>
    </dgm:pt>
    <dgm:pt modelId="{7CB85A0C-4C16-4E6E-ABE5-0A29B01B5DAE}" type="pres">
      <dgm:prSet presAssocID="{173C445B-43DF-41E1-AD78-638FC5DD16E8}" presName="parentText" presStyleLbl="alignNode1" presStyleIdx="3" presStyleCnt="5">
        <dgm:presLayoutVars>
          <dgm:chMax val="1"/>
          <dgm:bulletEnabled val="1"/>
        </dgm:presLayoutVars>
      </dgm:prSet>
      <dgm:spPr/>
    </dgm:pt>
    <dgm:pt modelId="{265B68A7-C829-49FC-BD19-C5B6BD74B06D}" type="pres">
      <dgm:prSet presAssocID="{173C445B-43DF-41E1-AD78-638FC5DD16E8}" presName="descendantText" presStyleLbl="alignAcc1" presStyleIdx="3" presStyleCnt="5">
        <dgm:presLayoutVars>
          <dgm:bulletEnabled val="1"/>
        </dgm:presLayoutVars>
      </dgm:prSet>
      <dgm:spPr/>
    </dgm:pt>
    <dgm:pt modelId="{6BB8221A-7AEE-4EFE-94D5-3A5A32643436}" type="pres">
      <dgm:prSet presAssocID="{18DAF860-63B6-4771-9DD6-5EB766A7F7AB}" presName="sp" presStyleCnt="0"/>
      <dgm:spPr/>
    </dgm:pt>
    <dgm:pt modelId="{A46B585C-B2C2-4289-BC7D-C9510D2958FC}" type="pres">
      <dgm:prSet presAssocID="{8D405251-E712-41B7-A8EE-A1B185D322AD}" presName="composite" presStyleCnt="0"/>
      <dgm:spPr/>
    </dgm:pt>
    <dgm:pt modelId="{11C6DC8C-E550-49B0-A867-FAC0390739C4}" type="pres">
      <dgm:prSet presAssocID="{8D405251-E712-41B7-A8EE-A1B185D322AD}" presName="parentText" presStyleLbl="alignNode1" presStyleIdx="4" presStyleCnt="5">
        <dgm:presLayoutVars>
          <dgm:chMax val="1"/>
          <dgm:bulletEnabled val="1"/>
        </dgm:presLayoutVars>
      </dgm:prSet>
      <dgm:spPr/>
    </dgm:pt>
    <dgm:pt modelId="{FEC8ABDA-7428-4396-9033-DE7CA1EBC857}" type="pres">
      <dgm:prSet presAssocID="{8D405251-E712-41B7-A8EE-A1B185D322AD}" presName="descendantText" presStyleLbl="alignAcc1" presStyleIdx="4" presStyleCnt="5">
        <dgm:presLayoutVars>
          <dgm:bulletEnabled val="1"/>
        </dgm:presLayoutVars>
      </dgm:prSet>
      <dgm:spPr/>
    </dgm:pt>
  </dgm:ptLst>
  <dgm:cxnLst>
    <dgm:cxn modelId="{A148DA03-B84E-42E3-8A96-EA0B1B6179E7}" srcId="{8C058D7D-814F-47C7-A39B-2CA92328FAE1}" destId="{976D5580-9F95-40AD-A769-B3CDEF41E43C}" srcOrd="0" destOrd="0" parTransId="{534D5E9D-AB7C-4028-B465-2F99871DC6AE}" sibTransId="{63552EA8-7835-4A1C-BE2A-4D3E5D8798A8}"/>
    <dgm:cxn modelId="{B2B7CC14-FAF0-4D64-99D9-CEAADD2E8CB8}" type="presOf" srcId="{173C445B-43DF-41E1-AD78-638FC5DD16E8}" destId="{7CB85A0C-4C16-4E6E-ABE5-0A29B01B5DAE}" srcOrd="0" destOrd="0" presId="urn:microsoft.com/office/officeart/2005/8/layout/chevron2"/>
    <dgm:cxn modelId="{ACEE7037-30BE-44C6-9A60-A860F60E728A}" srcId="{8C058D7D-814F-47C7-A39B-2CA92328FAE1}" destId="{507954F7-93DF-462E-B929-102B3B343C03}" srcOrd="2" destOrd="0" parTransId="{3FE12B46-2F23-4581-9CCF-821935F9BE8B}" sibTransId="{4F249B64-5557-45FF-8654-41D959B1B975}"/>
    <dgm:cxn modelId="{275F4340-6D78-43B9-B30E-73D2EE530B66}" type="presOf" srcId="{507954F7-93DF-462E-B929-102B3B343C03}" destId="{D846726A-E631-40D2-951C-50EB09DF9818}" srcOrd="0" destOrd="0" presId="urn:microsoft.com/office/officeart/2005/8/layout/chevron2"/>
    <dgm:cxn modelId="{F380D741-D740-4BB3-99B4-5D3F9E2513B9}" srcId="{982004FB-623B-4E1A-8F11-0F5B88A3D2A5}" destId="{10FD7BE8-B274-4BDF-808B-4612884E16EF}" srcOrd="0" destOrd="0" parTransId="{657798A7-1AD1-4BA7-B401-99FD8BBEE20B}" sibTransId="{BAF79F40-ADBB-4FC3-8A10-B4CCB0EEBED7}"/>
    <dgm:cxn modelId="{B49CC142-4285-43B9-BA50-EDB720320DC2}" srcId="{8C058D7D-814F-47C7-A39B-2CA92328FAE1}" destId="{173C445B-43DF-41E1-AD78-638FC5DD16E8}" srcOrd="3" destOrd="0" parTransId="{32AF1B2B-9F99-4B33-8C2D-2827CBB7871E}" sibTransId="{18DAF860-63B6-4771-9DD6-5EB766A7F7AB}"/>
    <dgm:cxn modelId="{28C69945-19DD-4E64-AD4F-7FFCD160997F}" type="presOf" srcId="{976D5580-9F95-40AD-A769-B3CDEF41E43C}" destId="{10ED6CD1-A407-4C77-8E07-382F394AE98F}" srcOrd="0" destOrd="0" presId="urn:microsoft.com/office/officeart/2005/8/layout/chevron2"/>
    <dgm:cxn modelId="{F322D06B-DD25-4ABD-8600-5C12C77ABDB9}" srcId="{173C445B-43DF-41E1-AD78-638FC5DD16E8}" destId="{778BF3AA-9928-42F2-BC3D-23422361A372}" srcOrd="0" destOrd="0" parTransId="{1E746BD6-BC64-45B4-98EA-95E738A79164}" sibTransId="{ED298522-35BB-47B8-AB4F-61AB2892F3ED}"/>
    <dgm:cxn modelId="{7F9CC26E-DF1D-47B9-86C7-FEA8887066C1}" type="presOf" srcId="{778BF3AA-9928-42F2-BC3D-23422361A372}" destId="{265B68A7-C829-49FC-BD19-C5B6BD74B06D}" srcOrd="0" destOrd="0" presId="urn:microsoft.com/office/officeart/2005/8/layout/chevron2"/>
    <dgm:cxn modelId="{C0871254-DB24-418C-A5D8-6AD70817816B}" srcId="{8C058D7D-814F-47C7-A39B-2CA92328FAE1}" destId="{982004FB-623B-4E1A-8F11-0F5B88A3D2A5}" srcOrd="1" destOrd="0" parTransId="{48C02F22-200C-4D1A-B4BA-357770071575}" sibTransId="{593B9ED9-ACE7-4902-B949-A4F0A3E8699B}"/>
    <dgm:cxn modelId="{A2352C56-38DC-40CE-8466-06634AB3E86D}" srcId="{8D405251-E712-41B7-A8EE-A1B185D322AD}" destId="{9DD83FF4-1EA4-4C71-B0F9-56DB705B5214}" srcOrd="0" destOrd="0" parTransId="{341E0D2F-2725-40AF-BE49-BADC99D9BA1E}" sibTransId="{1050CE36-4EAA-4DCE-AA15-957A21014D5F}"/>
    <dgm:cxn modelId="{AC56B376-EEF2-41DE-8C31-07ED21F16831}" type="presOf" srcId="{10FD7BE8-B274-4BDF-808B-4612884E16EF}" destId="{499C7D28-433D-42DA-956C-43611CA8A97E}" srcOrd="0" destOrd="0" presId="urn:microsoft.com/office/officeart/2005/8/layout/chevron2"/>
    <dgm:cxn modelId="{DF4A8A7E-26D6-464C-94B6-B0585ED9D5CD}" type="presOf" srcId="{8D405251-E712-41B7-A8EE-A1B185D322AD}" destId="{11C6DC8C-E550-49B0-A867-FAC0390739C4}" srcOrd="0" destOrd="0" presId="urn:microsoft.com/office/officeart/2005/8/layout/chevron2"/>
    <dgm:cxn modelId="{7640B9AC-4A7B-47DA-BF02-32EC8BAF29E1}" type="presOf" srcId="{8C058D7D-814F-47C7-A39B-2CA92328FAE1}" destId="{8E63B8CE-E9B4-4B64-A059-AE603116C562}" srcOrd="0" destOrd="0" presId="urn:microsoft.com/office/officeart/2005/8/layout/chevron2"/>
    <dgm:cxn modelId="{F4DD5BBC-122B-4419-8A24-2A3319D5536C}" type="presOf" srcId="{B9A48880-4984-4858-92F2-C38D659A6F11}" destId="{3592BB21-7A9F-43DF-8A3D-BFDBC866B1D8}" srcOrd="0" destOrd="0" presId="urn:microsoft.com/office/officeart/2005/8/layout/chevron2"/>
    <dgm:cxn modelId="{4765D7BF-040C-496F-9AC6-64D1D80D2C9C}" srcId="{8C058D7D-814F-47C7-A39B-2CA92328FAE1}" destId="{8D405251-E712-41B7-A8EE-A1B185D322AD}" srcOrd="4" destOrd="0" parTransId="{F6CEFFAA-A112-4881-81C2-4CCF7DE001E0}" sibTransId="{3898E4F4-4145-420A-BDBF-19BE9CC6E340}"/>
    <dgm:cxn modelId="{862689C1-A90A-4A96-82E7-AABAFA99BC99}" type="presOf" srcId="{CF35C349-0017-4F13-9057-00380EC08841}" destId="{4F0370CA-6E58-42A1-B0A0-A6E5B28554BE}" srcOrd="0" destOrd="0" presId="urn:microsoft.com/office/officeart/2005/8/layout/chevron2"/>
    <dgm:cxn modelId="{1E9BADD1-D976-4C42-B467-4534AECDCDC7}" type="presOf" srcId="{9DD83FF4-1EA4-4C71-B0F9-56DB705B5214}" destId="{FEC8ABDA-7428-4396-9033-DE7CA1EBC857}" srcOrd="0" destOrd="0" presId="urn:microsoft.com/office/officeart/2005/8/layout/chevron2"/>
    <dgm:cxn modelId="{9F36D8D4-2AC6-42DA-803C-41BBA7E7B48A}" type="presOf" srcId="{982004FB-623B-4E1A-8F11-0F5B88A3D2A5}" destId="{4A646B63-A71B-4D11-872A-0F7FAA969745}" srcOrd="0" destOrd="0" presId="urn:microsoft.com/office/officeart/2005/8/layout/chevron2"/>
    <dgm:cxn modelId="{887E0BDC-5C9C-40F2-92C0-AE89EF3F7214}" srcId="{507954F7-93DF-462E-B929-102B3B343C03}" destId="{B9A48880-4984-4858-92F2-C38D659A6F11}" srcOrd="0" destOrd="0" parTransId="{FB9E2974-E520-404E-BA77-42251B3F5253}" sibTransId="{4D397B89-4EDC-476D-A1A9-99261B1F96C9}"/>
    <dgm:cxn modelId="{F761DFDF-641B-4552-A0B5-7C9A85FB8B94}" srcId="{976D5580-9F95-40AD-A769-B3CDEF41E43C}" destId="{CF35C349-0017-4F13-9057-00380EC08841}" srcOrd="0" destOrd="0" parTransId="{69BD5B9C-F130-494B-98DE-253BB7D4F5AD}" sibTransId="{58ECCF86-7F97-4385-A808-0F80A1254BDF}"/>
    <dgm:cxn modelId="{ECF2FDB3-2978-4A96-A0DB-43CBE894B19F}" type="presParOf" srcId="{8E63B8CE-E9B4-4B64-A059-AE603116C562}" destId="{8D63EC5C-2F49-4C68-BDA7-957D5E8B4251}" srcOrd="0" destOrd="0" presId="urn:microsoft.com/office/officeart/2005/8/layout/chevron2"/>
    <dgm:cxn modelId="{67D8B33A-F74F-4971-A477-73B1AA8A5235}" type="presParOf" srcId="{8D63EC5C-2F49-4C68-BDA7-957D5E8B4251}" destId="{10ED6CD1-A407-4C77-8E07-382F394AE98F}" srcOrd="0" destOrd="0" presId="urn:microsoft.com/office/officeart/2005/8/layout/chevron2"/>
    <dgm:cxn modelId="{50A2B566-B595-4941-BBBA-512076424A5B}" type="presParOf" srcId="{8D63EC5C-2F49-4C68-BDA7-957D5E8B4251}" destId="{4F0370CA-6E58-42A1-B0A0-A6E5B28554BE}" srcOrd="1" destOrd="0" presId="urn:microsoft.com/office/officeart/2005/8/layout/chevron2"/>
    <dgm:cxn modelId="{64A40393-26EC-4F16-93F6-0BA9B3D24FE2}" type="presParOf" srcId="{8E63B8CE-E9B4-4B64-A059-AE603116C562}" destId="{63DF5EE1-B889-4F90-9064-9C91B763570E}" srcOrd="1" destOrd="0" presId="urn:microsoft.com/office/officeart/2005/8/layout/chevron2"/>
    <dgm:cxn modelId="{6DA3279D-114D-46B4-A3E9-FF45BF99F67A}" type="presParOf" srcId="{8E63B8CE-E9B4-4B64-A059-AE603116C562}" destId="{C468C02B-24C3-432C-92C9-A080610E9C56}" srcOrd="2" destOrd="0" presId="urn:microsoft.com/office/officeart/2005/8/layout/chevron2"/>
    <dgm:cxn modelId="{750EDA7E-372C-4665-8BFD-C0B895766EA0}" type="presParOf" srcId="{C468C02B-24C3-432C-92C9-A080610E9C56}" destId="{4A646B63-A71B-4D11-872A-0F7FAA969745}" srcOrd="0" destOrd="0" presId="urn:microsoft.com/office/officeart/2005/8/layout/chevron2"/>
    <dgm:cxn modelId="{C0B551FC-DDE2-4FE7-9421-8245ADE30D65}" type="presParOf" srcId="{C468C02B-24C3-432C-92C9-A080610E9C56}" destId="{499C7D28-433D-42DA-956C-43611CA8A97E}" srcOrd="1" destOrd="0" presId="urn:microsoft.com/office/officeart/2005/8/layout/chevron2"/>
    <dgm:cxn modelId="{C5C10736-9B9E-41DB-B731-E35C74C6666C}" type="presParOf" srcId="{8E63B8CE-E9B4-4B64-A059-AE603116C562}" destId="{5B0216D9-5769-4C5B-AC64-8816F0470596}" srcOrd="3" destOrd="0" presId="urn:microsoft.com/office/officeart/2005/8/layout/chevron2"/>
    <dgm:cxn modelId="{4ECC10D0-71BC-489C-B082-FC82CB1E98AF}" type="presParOf" srcId="{8E63B8CE-E9B4-4B64-A059-AE603116C562}" destId="{C6BA90C4-0761-4C7E-A701-99D34E1EDCF9}" srcOrd="4" destOrd="0" presId="urn:microsoft.com/office/officeart/2005/8/layout/chevron2"/>
    <dgm:cxn modelId="{6519E700-CC40-457C-91C4-1BC5A86BDCA2}" type="presParOf" srcId="{C6BA90C4-0761-4C7E-A701-99D34E1EDCF9}" destId="{D846726A-E631-40D2-951C-50EB09DF9818}" srcOrd="0" destOrd="0" presId="urn:microsoft.com/office/officeart/2005/8/layout/chevron2"/>
    <dgm:cxn modelId="{759EABE4-7682-48C8-B8AB-DEAD74034CD8}" type="presParOf" srcId="{C6BA90C4-0761-4C7E-A701-99D34E1EDCF9}" destId="{3592BB21-7A9F-43DF-8A3D-BFDBC866B1D8}" srcOrd="1" destOrd="0" presId="urn:microsoft.com/office/officeart/2005/8/layout/chevron2"/>
    <dgm:cxn modelId="{11B04E8D-1387-4372-9169-D9836EBEE5D4}" type="presParOf" srcId="{8E63B8CE-E9B4-4B64-A059-AE603116C562}" destId="{1A260771-7D56-47E1-B06B-BBC5F312DE6B}" srcOrd="5" destOrd="0" presId="urn:microsoft.com/office/officeart/2005/8/layout/chevron2"/>
    <dgm:cxn modelId="{F4C42A95-9098-41E1-BC3F-62747E434806}" type="presParOf" srcId="{8E63B8CE-E9B4-4B64-A059-AE603116C562}" destId="{8C6F7283-151F-4DB4-B360-259A8F2D3CB1}" srcOrd="6" destOrd="0" presId="urn:microsoft.com/office/officeart/2005/8/layout/chevron2"/>
    <dgm:cxn modelId="{53650141-98F8-4A29-A92F-D4C445BC7AAD}" type="presParOf" srcId="{8C6F7283-151F-4DB4-B360-259A8F2D3CB1}" destId="{7CB85A0C-4C16-4E6E-ABE5-0A29B01B5DAE}" srcOrd="0" destOrd="0" presId="urn:microsoft.com/office/officeart/2005/8/layout/chevron2"/>
    <dgm:cxn modelId="{30ACA73A-2994-4243-9E2C-3F09870FC118}" type="presParOf" srcId="{8C6F7283-151F-4DB4-B360-259A8F2D3CB1}" destId="{265B68A7-C829-49FC-BD19-C5B6BD74B06D}" srcOrd="1" destOrd="0" presId="urn:microsoft.com/office/officeart/2005/8/layout/chevron2"/>
    <dgm:cxn modelId="{5A038976-E66B-4FE5-9E71-0512975B2CCD}" type="presParOf" srcId="{8E63B8CE-E9B4-4B64-A059-AE603116C562}" destId="{6BB8221A-7AEE-4EFE-94D5-3A5A32643436}" srcOrd="7" destOrd="0" presId="urn:microsoft.com/office/officeart/2005/8/layout/chevron2"/>
    <dgm:cxn modelId="{51D5EE4C-893A-4725-8E5D-E5DD3B676F2A}" type="presParOf" srcId="{8E63B8CE-E9B4-4B64-A059-AE603116C562}" destId="{A46B585C-B2C2-4289-BC7D-C9510D2958FC}" srcOrd="8" destOrd="0" presId="urn:microsoft.com/office/officeart/2005/8/layout/chevron2"/>
    <dgm:cxn modelId="{2CB72415-BC6D-4692-ABFF-AA48AEB3376E}" type="presParOf" srcId="{A46B585C-B2C2-4289-BC7D-C9510D2958FC}" destId="{11C6DC8C-E550-49B0-A867-FAC0390739C4}" srcOrd="0" destOrd="0" presId="urn:microsoft.com/office/officeart/2005/8/layout/chevron2"/>
    <dgm:cxn modelId="{915CA81E-E4AA-4B3E-BB22-4754798FB276}" type="presParOf" srcId="{A46B585C-B2C2-4289-BC7D-C9510D2958FC}" destId="{FEC8ABDA-7428-4396-9033-DE7CA1EBC85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C058D7D-814F-47C7-A39B-2CA92328FAE1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778BF3AA-9928-42F2-BC3D-23422361A372}">
      <dgm:prSet custT="1"/>
      <dgm:spPr>
        <a:gradFill rotWithShape="0">
          <a:gsLst>
            <a:gs pos="17000">
              <a:srgbClr val="C8E595">
                <a:alpha val="37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>
              <a:solidFill>
                <a:srgbClr val="534F4F"/>
              </a:solidFill>
              <a:latin typeface="+mn-lt"/>
            </a:rPr>
            <a:t>Паллиативная медицинская помощь</a:t>
          </a:r>
        </a:p>
      </dgm:t>
    </dgm:pt>
    <dgm:pt modelId="{173C445B-43DF-41E1-AD78-638FC5DD16E8}">
      <dgm:prSet/>
      <dgm:spPr/>
      <dgm:t>
        <a:bodyPr/>
        <a:lstStyle/>
        <a:p>
          <a:pPr rtl="0"/>
          <a:endParaRPr lang="ru-RU" dirty="0">
            <a:solidFill>
              <a:srgbClr val="534F4F"/>
            </a:solidFill>
          </a:endParaRPr>
        </a:p>
      </dgm:t>
    </dgm:pt>
    <dgm:pt modelId="{18DAF860-63B6-4771-9DD6-5EB766A7F7AB}" type="sibTrans" cxnId="{B49CC142-4285-43B9-BA50-EDB720320DC2}">
      <dgm:prSet/>
      <dgm:spPr/>
      <dgm:t>
        <a:bodyPr/>
        <a:lstStyle/>
        <a:p>
          <a:endParaRPr lang="ru-RU"/>
        </a:p>
      </dgm:t>
    </dgm:pt>
    <dgm:pt modelId="{32AF1B2B-9F99-4B33-8C2D-2827CBB7871E}" type="parTrans" cxnId="{B49CC142-4285-43B9-BA50-EDB720320DC2}">
      <dgm:prSet/>
      <dgm:spPr/>
      <dgm:t>
        <a:bodyPr/>
        <a:lstStyle/>
        <a:p>
          <a:endParaRPr lang="ru-RU"/>
        </a:p>
      </dgm:t>
    </dgm:pt>
    <dgm:pt modelId="{ED298522-35BB-47B8-AB4F-61AB2892F3ED}" type="sibTrans" cxnId="{F322D06B-DD25-4ABD-8600-5C12C77ABDB9}">
      <dgm:prSet/>
      <dgm:spPr/>
      <dgm:t>
        <a:bodyPr/>
        <a:lstStyle/>
        <a:p>
          <a:endParaRPr lang="ru-RU"/>
        </a:p>
      </dgm:t>
    </dgm:pt>
    <dgm:pt modelId="{1E746BD6-BC64-45B4-98EA-95E738A79164}" type="parTrans" cxnId="{F322D06B-DD25-4ABD-8600-5C12C77ABDB9}">
      <dgm:prSet/>
      <dgm:spPr/>
      <dgm:t>
        <a:bodyPr/>
        <a:lstStyle/>
        <a:p>
          <a:endParaRPr lang="ru-RU"/>
        </a:p>
      </dgm:t>
    </dgm:pt>
    <dgm:pt modelId="{B9A48880-4984-4858-92F2-C38D659A6F11}">
      <dgm:prSet custT="1"/>
      <dgm:spPr>
        <a:gradFill rotWithShape="0">
          <a:gsLst>
            <a:gs pos="12000">
              <a:srgbClr val="D9FA16">
                <a:alpha val="26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>
              <a:solidFill>
                <a:srgbClr val="534F4F"/>
              </a:solidFill>
              <a:latin typeface="+mn-lt"/>
            </a:rPr>
            <a:t>Высокотехнологичная медицинская помощь</a:t>
          </a:r>
        </a:p>
      </dgm:t>
    </dgm:pt>
    <dgm:pt modelId="{507954F7-93DF-462E-B929-102B3B343C03}">
      <dgm:prSet/>
      <dgm:spPr/>
      <dgm:t>
        <a:bodyPr/>
        <a:lstStyle/>
        <a:p>
          <a:pPr rtl="0"/>
          <a:endParaRPr lang="ru-RU">
            <a:solidFill>
              <a:srgbClr val="534F4F"/>
            </a:solidFill>
          </a:endParaRPr>
        </a:p>
      </dgm:t>
    </dgm:pt>
    <dgm:pt modelId="{4F249B64-5557-45FF-8654-41D959B1B975}" type="sibTrans" cxnId="{ACEE7037-30BE-44C6-9A60-A860F60E728A}">
      <dgm:prSet/>
      <dgm:spPr/>
      <dgm:t>
        <a:bodyPr/>
        <a:lstStyle/>
        <a:p>
          <a:endParaRPr lang="ru-RU"/>
        </a:p>
      </dgm:t>
    </dgm:pt>
    <dgm:pt modelId="{3FE12B46-2F23-4581-9CCF-821935F9BE8B}" type="parTrans" cxnId="{ACEE7037-30BE-44C6-9A60-A860F60E728A}">
      <dgm:prSet/>
      <dgm:spPr/>
      <dgm:t>
        <a:bodyPr/>
        <a:lstStyle/>
        <a:p>
          <a:endParaRPr lang="ru-RU"/>
        </a:p>
      </dgm:t>
    </dgm:pt>
    <dgm:pt modelId="{4D397B89-4EDC-476D-A1A9-99261B1F96C9}" type="sibTrans" cxnId="{887E0BDC-5C9C-40F2-92C0-AE89EF3F7214}">
      <dgm:prSet/>
      <dgm:spPr/>
      <dgm:t>
        <a:bodyPr/>
        <a:lstStyle/>
        <a:p>
          <a:endParaRPr lang="ru-RU"/>
        </a:p>
      </dgm:t>
    </dgm:pt>
    <dgm:pt modelId="{FB9E2974-E520-404E-BA77-42251B3F5253}" type="parTrans" cxnId="{887E0BDC-5C9C-40F2-92C0-AE89EF3F7214}">
      <dgm:prSet/>
      <dgm:spPr/>
      <dgm:t>
        <a:bodyPr/>
        <a:lstStyle/>
        <a:p>
          <a:endParaRPr lang="ru-RU"/>
        </a:p>
      </dgm:t>
    </dgm:pt>
    <dgm:pt modelId="{10FD7BE8-B274-4BDF-808B-4612884E16EF}">
      <dgm:prSet custT="1"/>
      <dgm:spPr>
        <a:gradFill rotWithShape="0">
          <a:gsLst>
            <a:gs pos="7000">
              <a:srgbClr val="F5CB1B">
                <a:alpha val="33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>
              <a:solidFill>
                <a:srgbClr val="534F4F"/>
              </a:solidFill>
              <a:latin typeface="+mn-lt"/>
            </a:rPr>
            <a:t>Специализированная (санитарно-авиационная) скорая медицинская помощь</a:t>
          </a:r>
        </a:p>
      </dgm:t>
    </dgm:pt>
    <dgm:pt modelId="{982004FB-623B-4E1A-8F11-0F5B88A3D2A5}">
      <dgm:prSet/>
      <dgm:spPr/>
      <dgm:t>
        <a:bodyPr/>
        <a:lstStyle/>
        <a:p>
          <a:pPr rtl="0"/>
          <a:endParaRPr lang="ru-RU">
            <a:solidFill>
              <a:srgbClr val="534F4F"/>
            </a:solidFill>
          </a:endParaRPr>
        </a:p>
      </dgm:t>
    </dgm:pt>
    <dgm:pt modelId="{593B9ED9-ACE7-4902-B949-A4F0A3E8699B}" type="sibTrans" cxnId="{C0871254-DB24-418C-A5D8-6AD70817816B}">
      <dgm:prSet/>
      <dgm:spPr/>
      <dgm:t>
        <a:bodyPr/>
        <a:lstStyle/>
        <a:p>
          <a:endParaRPr lang="ru-RU"/>
        </a:p>
      </dgm:t>
    </dgm:pt>
    <dgm:pt modelId="{48C02F22-200C-4D1A-B4BA-357770071575}" type="parTrans" cxnId="{C0871254-DB24-418C-A5D8-6AD70817816B}">
      <dgm:prSet/>
      <dgm:spPr/>
      <dgm:t>
        <a:bodyPr/>
        <a:lstStyle/>
        <a:p>
          <a:endParaRPr lang="ru-RU"/>
        </a:p>
      </dgm:t>
    </dgm:pt>
    <dgm:pt modelId="{BAF79F40-ADBB-4FC3-8A10-B4CCB0EEBED7}" type="sibTrans" cxnId="{F380D741-D740-4BB3-99B4-5D3F9E2513B9}">
      <dgm:prSet/>
      <dgm:spPr/>
      <dgm:t>
        <a:bodyPr/>
        <a:lstStyle/>
        <a:p>
          <a:endParaRPr lang="ru-RU"/>
        </a:p>
      </dgm:t>
    </dgm:pt>
    <dgm:pt modelId="{657798A7-1AD1-4BA7-B401-99FD8BBEE20B}" type="parTrans" cxnId="{F380D741-D740-4BB3-99B4-5D3F9E2513B9}">
      <dgm:prSet/>
      <dgm:spPr/>
      <dgm:t>
        <a:bodyPr/>
        <a:lstStyle/>
        <a:p>
          <a:endParaRPr lang="ru-RU"/>
        </a:p>
      </dgm:t>
    </dgm:pt>
    <dgm:pt modelId="{CF35C349-0017-4F13-9057-00380EC08841}">
      <dgm:prSet custT="1"/>
      <dgm:spPr>
        <a:gradFill rotWithShape="0">
          <a:gsLst>
            <a:gs pos="7000">
              <a:schemeClr val="accent2">
                <a:lumMod val="75000"/>
                <a:alpha val="29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>
              <a:solidFill>
                <a:srgbClr val="534F4F"/>
              </a:solidFill>
              <a:latin typeface="+mn-lt"/>
            </a:rPr>
            <a:t>При заболеваниях и состояниях, не входящих в базовую программу </a:t>
          </a:r>
          <a:r>
            <a:rPr lang="ru-RU" sz="1800" dirty="0" err="1">
              <a:solidFill>
                <a:srgbClr val="534F4F"/>
              </a:solidFill>
              <a:latin typeface="+mn-lt"/>
            </a:rPr>
            <a:t>ОМС</a:t>
          </a:r>
          <a:endParaRPr lang="ru-RU" sz="1800" dirty="0">
            <a:solidFill>
              <a:srgbClr val="534F4F"/>
            </a:solidFill>
            <a:latin typeface="+mn-lt"/>
          </a:endParaRPr>
        </a:p>
      </dgm:t>
    </dgm:pt>
    <dgm:pt modelId="{976D5580-9F95-40AD-A769-B3CDEF41E43C}">
      <dgm:prSet/>
      <dgm:spPr/>
      <dgm:t>
        <a:bodyPr/>
        <a:lstStyle/>
        <a:p>
          <a:pPr rtl="0"/>
          <a:endParaRPr lang="ru-RU">
            <a:solidFill>
              <a:srgbClr val="534F4F"/>
            </a:solidFill>
          </a:endParaRPr>
        </a:p>
      </dgm:t>
    </dgm:pt>
    <dgm:pt modelId="{63552EA8-7835-4A1C-BE2A-4D3E5D8798A8}" type="sibTrans" cxnId="{A148DA03-B84E-42E3-8A96-EA0B1B6179E7}">
      <dgm:prSet/>
      <dgm:spPr/>
      <dgm:t>
        <a:bodyPr/>
        <a:lstStyle/>
        <a:p>
          <a:endParaRPr lang="ru-RU"/>
        </a:p>
      </dgm:t>
    </dgm:pt>
    <dgm:pt modelId="{534D5E9D-AB7C-4028-B465-2F99871DC6AE}" type="parTrans" cxnId="{A148DA03-B84E-42E3-8A96-EA0B1B6179E7}">
      <dgm:prSet/>
      <dgm:spPr/>
      <dgm:t>
        <a:bodyPr/>
        <a:lstStyle/>
        <a:p>
          <a:endParaRPr lang="ru-RU"/>
        </a:p>
      </dgm:t>
    </dgm:pt>
    <dgm:pt modelId="{58ECCF86-7F97-4385-A808-0F80A1254BDF}" type="sibTrans" cxnId="{F761DFDF-641B-4552-A0B5-7C9A85FB8B94}">
      <dgm:prSet/>
      <dgm:spPr/>
      <dgm:t>
        <a:bodyPr/>
        <a:lstStyle/>
        <a:p>
          <a:endParaRPr lang="ru-RU"/>
        </a:p>
      </dgm:t>
    </dgm:pt>
    <dgm:pt modelId="{69BD5B9C-F130-494B-98DE-253BB7D4F5AD}" type="parTrans" cxnId="{F761DFDF-641B-4552-A0B5-7C9A85FB8B94}">
      <dgm:prSet/>
      <dgm:spPr/>
      <dgm:t>
        <a:bodyPr/>
        <a:lstStyle/>
        <a:p>
          <a:endParaRPr lang="ru-RU"/>
        </a:p>
      </dgm:t>
    </dgm:pt>
    <dgm:pt modelId="{8E63B8CE-E9B4-4B64-A059-AE603116C562}" type="pres">
      <dgm:prSet presAssocID="{8C058D7D-814F-47C7-A39B-2CA92328FAE1}" presName="linearFlow" presStyleCnt="0">
        <dgm:presLayoutVars>
          <dgm:dir/>
          <dgm:animLvl val="lvl"/>
          <dgm:resizeHandles val="exact"/>
        </dgm:presLayoutVars>
      </dgm:prSet>
      <dgm:spPr/>
    </dgm:pt>
    <dgm:pt modelId="{8D63EC5C-2F49-4C68-BDA7-957D5E8B4251}" type="pres">
      <dgm:prSet presAssocID="{976D5580-9F95-40AD-A769-B3CDEF41E43C}" presName="composite" presStyleCnt="0"/>
      <dgm:spPr/>
    </dgm:pt>
    <dgm:pt modelId="{10ED6CD1-A407-4C77-8E07-382F394AE98F}" type="pres">
      <dgm:prSet presAssocID="{976D5580-9F95-40AD-A769-B3CDEF41E43C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4F0370CA-6E58-42A1-B0A0-A6E5B28554BE}" type="pres">
      <dgm:prSet presAssocID="{976D5580-9F95-40AD-A769-B3CDEF41E43C}" presName="descendantText" presStyleLbl="alignAcc1" presStyleIdx="0" presStyleCnt="4">
        <dgm:presLayoutVars>
          <dgm:bulletEnabled val="1"/>
        </dgm:presLayoutVars>
      </dgm:prSet>
      <dgm:spPr/>
    </dgm:pt>
    <dgm:pt modelId="{63DF5EE1-B889-4F90-9064-9C91B763570E}" type="pres">
      <dgm:prSet presAssocID="{63552EA8-7835-4A1C-BE2A-4D3E5D8798A8}" presName="sp" presStyleCnt="0"/>
      <dgm:spPr/>
    </dgm:pt>
    <dgm:pt modelId="{C468C02B-24C3-432C-92C9-A080610E9C56}" type="pres">
      <dgm:prSet presAssocID="{982004FB-623B-4E1A-8F11-0F5B88A3D2A5}" presName="composite" presStyleCnt="0"/>
      <dgm:spPr/>
    </dgm:pt>
    <dgm:pt modelId="{4A646B63-A71B-4D11-872A-0F7FAA969745}" type="pres">
      <dgm:prSet presAssocID="{982004FB-623B-4E1A-8F11-0F5B88A3D2A5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499C7D28-433D-42DA-956C-43611CA8A97E}" type="pres">
      <dgm:prSet presAssocID="{982004FB-623B-4E1A-8F11-0F5B88A3D2A5}" presName="descendantText" presStyleLbl="alignAcc1" presStyleIdx="1" presStyleCnt="4">
        <dgm:presLayoutVars>
          <dgm:bulletEnabled val="1"/>
        </dgm:presLayoutVars>
      </dgm:prSet>
      <dgm:spPr/>
    </dgm:pt>
    <dgm:pt modelId="{5B0216D9-5769-4C5B-AC64-8816F0470596}" type="pres">
      <dgm:prSet presAssocID="{593B9ED9-ACE7-4902-B949-A4F0A3E8699B}" presName="sp" presStyleCnt="0"/>
      <dgm:spPr/>
    </dgm:pt>
    <dgm:pt modelId="{C6BA90C4-0761-4C7E-A701-99D34E1EDCF9}" type="pres">
      <dgm:prSet presAssocID="{507954F7-93DF-462E-B929-102B3B343C03}" presName="composite" presStyleCnt="0"/>
      <dgm:spPr/>
    </dgm:pt>
    <dgm:pt modelId="{D846726A-E631-40D2-951C-50EB09DF9818}" type="pres">
      <dgm:prSet presAssocID="{507954F7-93DF-462E-B929-102B3B343C03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3592BB21-7A9F-43DF-8A3D-BFDBC866B1D8}" type="pres">
      <dgm:prSet presAssocID="{507954F7-93DF-462E-B929-102B3B343C03}" presName="descendantText" presStyleLbl="alignAcc1" presStyleIdx="2" presStyleCnt="4">
        <dgm:presLayoutVars>
          <dgm:bulletEnabled val="1"/>
        </dgm:presLayoutVars>
      </dgm:prSet>
      <dgm:spPr/>
    </dgm:pt>
    <dgm:pt modelId="{1A260771-7D56-47E1-B06B-BBC5F312DE6B}" type="pres">
      <dgm:prSet presAssocID="{4F249B64-5557-45FF-8654-41D959B1B975}" presName="sp" presStyleCnt="0"/>
      <dgm:spPr/>
    </dgm:pt>
    <dgm:pt modelId="{8C6F7283-151F-4DB4-B360-259A8F2D3CB1}" type="pres">
      <dgm:prSet presAssocID="{173C445B-43DF-41E1-AD78-638FC5DD16E8}" presName="composite" presStyleCnt="0"/>
      <dgm:spPr/>
    </dgm:pt>
    <dgm:pt modelId="{7CB85A0C-4C16-4E6E-ABE5-0A29B01B5DAE}" type="pres">
      <dgm:prSet presAssocID="{173C445B-43DF-41E1-AD78-638FC5DD16E8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265B68A7-C829-49FC-BD19-C5B6BD74B06D}" type="pres">
      <dgm:prSet presAssocID="{173C445B-43DF-41E1-AD78-638FC5DD16E8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A148DA03-B84E-42E3-8A96-EA0B1B6179E7}" srcId="{8C058D7D-814F-47C7-A39B-2CA92328FAE1}" destId="{976D5580-9F95-40AD-A769-B3CDEF41E43C}" srcOrd="0" destOrd="0" parTransId="{534D5E9D-AB7C-4028-B465-2F99871DC6AE}" sibTransId="{63552EA8-7835-4A1C-BE2A-4D3E5D8798A8}"/>
    <dgm:cxn modelId="{6886BD0C-24EE-4C22-98F3-1828D564A9DC}" type="presOf" srcId="{B9A48880-4984-4858-92F2-C38D659A6F11}" destId="{3592BB21-7A9F-43DF-8A3D-BFDBC866B1D8}" srcOrd="0" destOrd="0" presId="urn:microsoft.com/office/officeart/2005/8/layout/chevron2"/>
    <dgm:cxn modelId="{7DB22D0E-DC9C-427E-927C-0A6BCF5757B7}" type="presOf" srcId="{982004FB-623B-4E1A-8F11-0F5B88A3D2A5}" destId="{4A646B63-A71B-4D11-872A-0F7FAA969745}" srcOrd="0" destOrd="0" presId="urn:microsoft.com/office/officeart/2005/8/layout/chevron2"/>
    <dgm:cxn modelId="{385D3524-786A-4CD4-9AEC-606E485D11A3}" type="presOf" srcId="{173C445B-43DF-41E1-AD78-638FC5DD16E8}" destId="{7CB85A0C-4C16-4E6E-ABE5-0A29B01B5DAE}" srcOrd="0" destOrd="0" presId="urn:microsoft.com/office/officeart/2005/8/layout/chevron2"/>
    <dgm:cxn modelId="{ACEE7037-30BE-44C6-9A60-A860F60E728A}" srcId="{8C058D7D-814F-47C7-A39B-2CA92328FAE1}" destId="{507954F7-93DF-462E-B929-102B3B343C03}" srcOrd="2" destOrd="0" parTransId="{3FE12B46-2F23-4581-9CCF-821935F9BE8B}" sibTransId="{4F249B64-5557-45FF-8654-41D959B1B975}"/>
    <dgm:cxn modelId="{D027683F-3F6B-4E74-8AE9-1793DE592C03}" type="presOf" srcId="{10FD7BE8-B274-4BDF-808B-4612884E16EF}" destId="{499C7D28-433D-42DA-956C-43611CA8A97E}" srcOrd="0" destOrd="0" presId="urn:microsoft.com/office/officeart/2005/8/layout/chevron2"/>
    <dgm:cxn modelId="{945ED260-D673-4111-B973-47A6A1E276A5}" type="presOf" srcId="{507954F7-93DF-462E-B929-102B3B343C03}" destId="{D846726A-E631-40D2-951C-50EB09DF9818}" srcOrd="0" destOrd="0" presId="urn:microsoft.com/office/officeart/2005/8/layout/chevron2"/>
    <dgm:cxn modelId="{F380D741-D740-4BB3-99B4-5D3F9E2513B9}" srcId="{982004FB-623B-4E1A-8F11-0F5B88A3D2A5}" destId="{10FD7BE8-B274-4BDF-808B-4612884E16EF}" srcOrd="0" destOrd="0" parTransId="{657798A7-1AD1-4BA7-B401-99FD8BBEE20B}" sibTransId="{BAF79F40-ADBB-4FC3-8A10-B4CCB0EEBED7}"/>
    <dgm:cxn modelId="{B49CC142-4285-43B9-BA50-EDB720320DC2}" srcId="{8C058D7D-814F-47C7-A39B-2CA92328FAE1}" destId="{173C445B-43DF-41E1-AD78-638FC5DD16E8}" srcOrd="3" destOrd="0" parTransId="{32AF1B2B-9F99-4B33-8C2D-2827CBB7871E}" sibTransId="{18DAF860-63B6-4771-9DD6-5EB766A7F7AB}"/>
    <dgm:cxn modelId="{F322D06B-DD25-4ABD-8600-5C12C77ABDB9}" srcId="{173C445B-43DF-41E1-AD78-638FC5DD16E8}" destId="{778BF3AA-9928-42F2-BC3D-23422361A372}" srcOrd="0" destOrd="0" parTransId="{1E746BD6-BC64-45B4-98EA-95E738A79164}" sibTransId="{ED298522-35BB-47B8-AB4F-61AB2892F3ED}"/>
    <dgm:cxn modelId="{055AF76E-5F59-4BE7-9684-708072EF55BB}" type="presOf" srcId="{CF35C349-0017-4F13-9057-00380EC08841}" destId="{4F0370CA-6E58-42A1-B0A0-A6E5B28554BE}" srcOrd="0" destOrd="0" presId="urn:microsoft.com/office/officeart/2005/8/layout/chevron2"/>
    <dgm:cxn modelId="{C0871254-DB24-418C-A5D8-6AD70817816B}" srcId="{8C058D7D-814F-47C7-A39B-2CA92328FAE1}" destId="{982004FB-623B-4E1A-8F11-0F5B88A3D2A5}" srcOrd="1" destOrd="0" parTransId="{48C02F22-200C-4D1A-B4BA-357770071575}" sibTransId="{593B9ED9-ACE7-4902-B949-A4F0A3E8699B}"/>
    <dgm:cxn modelId="{496E5C7B-FF5F-49FD-BF58-41125AF789F1}" type="presOf" srcId="{8C058D7D-814F-47C7-A39B-2CA92328FAE1}" destId="{8E63B8CE-E9B4-4B64-A059-AE603116C562}" srcOrd="0" destOrd="0" presId="urn:microsoft.com/office/officeart/2005/8/layout/chevron2"/>
    <dgm:cxn modelId="{89A30CAB-F510-487F-AFD2-5DAC31D86A78}" type="presOf" srcId="{976D5580-9F95-40AD-A769-B3CDEF41E43C}" destId="{10ED6CD1-A407-4C77-8E07-382F394AE98F}" srcOrd="0" destOrd="0" presId="urn:microsoft.com/office/officeart/2005/8/layout/chevron2"/>
    <dgm:cxn modelId="{BD6338BF-BB41-46E4-A18C-FF6790B04E1C}" type="presOf" srcId="{778BF3AA-9928-42F2-BC3D-23422361A372}" destId="{265B68A7-C829-49FC-BD19-C5B6BD74B06D}" srcOrd="0" destOrd="0" presId="urn:microsoft.com/office/officeart/2005/8/layout/chevron2"/>
    <dgm:cxn modelId="{887E0BDC-5C9C-40F2-92C0-AE89EF3F7214}" srcId="{507954F7-93DF-462E-B929-102B3B343C03}" destId="{B9A48880-4984-4858-92F2-C38D659A6F11}" srcOrd="0" destOrd="0" parTransId="{FB9E2974-E520-404E-BA77-42251B3F5253}" sibTransId="{4D397B89-4EDC-476D-A1A9-99261B1F96C9}"/>
    <dgm:cxn modelId="{F761DFDF-641B-4552-A0B5-7C9A85FB8B94}" srcId="{976D5580-9F95-40AD-A769-B3CDEF41E43C}" destId="{CF35C349-0017-4F13-9057-00380EC08841}" srcOrd="0" destOrd="0" parTransId="{69BD5B9C-F130-494B-98DE-253BB7D4F5AD}" sibTransId="{58ECCF86-7F97-4385-A808-0F80A1254BDF}"/>
    <dgm:cxn modelId="{E14F1FBF-35B9-4130-A270-D2DE1286E8BD}" type="presParOf" srcId="{8E63B8CE-E9B4-4B64-A059-AE603116C562}" destId="{8D63EC5C-2F49-4C68-BDA7-957D5E8B4251}" srcOrd="0" destOrd="0" presId="urn:microsoft.com/office/officeart/2005/8/layout/chevron2"/>
    <dgm:cxn modelId="{B641C2CB-8505-4227-BBF6-0FC9D0242CAC}" type="presParOf" srcId="{8D63EC5C-2F49-4C68-BDA7-957D5E8B4251}" destId="{10ED6CD1-A407-4C77-8E07-382F394AE98F}" srcOrd="0" destOrd="0" presId="urn:microsoft.com/office/officeart/2005/8/layout/chevron2"/>
    <dgm:cxn modelId="{0FDCBE94-CAEF-4CDF-BE4F-5110C332BA42}" type="presParOf" srcId="{8D63EC5C-2F49-4C68-BDA7-957D5E8B4251}" destId="{4F0370CA-6E58-42A1-B0A0-A6E5B28554BE}" srcOrd="1" destOrd="0" presId="urn:microsoft.com/office/officeart/2005/8/layout/chevron2"/>
    <dgm:cxn modelId="{19F57328-F4D3-4D74-BFF8-3E8D1D9073DA}" type="presParOf" srcId="{8E63B8CE-E9B4-4B64-A059-AE603116C562}" destId="{63DF5EE1-B889-4F90-9064-9C91B763570E}" srcOrd="1" destOrd="0" presId="urn:microsoft.com/office/officeart/2005/8/layout/chevron2"/>
    <dgm:cxn modelId="{8B274144-FFA8-485F-8E9F-E80300ED08CC}" type="presParOf" srcId="{8E63B8CE-E9B4-4B64-A059-AE603116C562}" destId="{C468C02B-24C3-432C-92C9-A080610E9C56}" srcOrd="2" destOrd="0" presId="urn:microsoft.com/office/officeart/2005/8/layout/chevron2"/>
    <dgm:cxn modelId="{C0EB2E4F-3092-4DB6-AF0B-AC749BBDD83A}" type="presParOf" srcId="{C468C02B-24C3-432C-92C9-A080610E9C56}" destId="{4A646B63-A71B-4D11-872A-0F7FAA969745}" srcOrd="0" destOrd="0" presId="urn:microsoft.com/office/officeart/2005/8/layout/chevron2"/>
    <dgm:cxn modelId="{D270F01A-3AA8-4D73-A9FC-5FCCC92D8935}" type="presParOf" srcId="{C468C02B-24C3-432C-92C9-A080610E9C56}" destId="{499C7D28-433D-42DA-956C-43611CA8A97E}" srcOrd="1" destOrd="0" presId="urn:microsoft.com/office/officeart/2005/8/layout/chevron2"/>
    <dgm:cxn modelId="{0F26F3CD-5D9E-49E4-8E78-8EEC9420607A}" type="presParOf" srcId="{8E63B8CE-E9B4-4B64-A059-AE603116C562}" destId="{5B0216D9-5769-4C5B-AC64-8816F0470596}" srcOrd="3" destOrd="0" presId="urn:microsoft.com/office/officeart/2005/8/layout/chevron2"/>
    <dgm:cxn modelId="{E81C8B7B-3741-4257-8985-3FCB1C110573}" type="presParOf" srcId="{8E63B8CE-E9B4-4B64-A059-AE603116C562}" destId="{C6BA90C4-0761-4C7E-A701-99D34E1EDCF9}" srcOrd="4" destOrd="0" presId="urn:microsoft.com/office/officeart/2005/8/layout/chevron2"/>
    <dgm:cxn modelId="{286AD321-22C9-41D4-845D-CCBABBE377A1}" type="presParOf" srcId="{C6BA90C4-0761-4C7E-A701-99D34E1EDCF9}" destId="{D846726A-E631-40D2-951C-50EB09DF9818}" srcOrd="0" destOrd="0" presId="urn:microsoft.com/office/officeart/2005/8/layout/chevron2"/>
    <dgm:cxn modelId="{D5A1C194-7DC4-454D-BEDE-25C8315FE2C8}" type="presParOf" srcId="{C6BA90C4-0761-4C7E-A701-99D34E1EDCF9}" destId="{3592BB21-7A9F-43DF-8A3D-BFDBC866B1D8}" srcOrd="1" destOrd="0" presId="urn:microsoft.com/office/officeart/2005/8/layout/chevron2"/>
    <dgm:cxn modelId="{6277A2C3-C3AF-4954-ABC6-5FF299DD8673}" type="presParOf" srcId="{8E63B8CE-E9B4-4B64-A059-AE603116C562}" destId="{1A260771-7D56-47E1-B06B-BBC5F312DE6B}" srcOrd="5" destOrd="0" presId="urn:microsoft.com/office/officeart/2005/8/layout/chevron2"/>
    <dgm:cxn modelId="{6EA96A9C-6891-4A2E-B92B-990AF8C04B4C}" type="presParOf" srcId="{8E63B8CE-E9B4-4B64-A059-AE603116C562}" destId="{8C6F7283-151F-4DB4-B360-259A8F2D3CB1}" srcOrd="6" destOrd="0" presId="urn:microsoft.com/office/officeart/2005/8/layout/chevron2"/>
    <dgm:cxn modelId="{386D881A-C64D-4FAA-98B1-EE3EEC1AA987}" type="presParOf" srcId="{8C6F7283-151F-4DB4-B360-259A8F2D3CB1}" destId="{7CB85A0C-4C16-4E6E-ABE5-0A29B01B5DAE}" srcOrd="0" destOrd="0" presId="urn:microsoft.com/office/officeart/2005/8/layout/chevron2"/>
    <dgm:cxn modelId="{413B7E27-3988-4600-A995-CA984739204A}" type="presParOf" srcId="{8C6F7283-151F-4DB4-B360-259A8F2D3CB1}" destId="{265B68A7-C829-49FC-BD19-C5B6BD74B06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C058D7D-814F-47C7-A39B-2CA92328FAE1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CF35C349-0017-4F13-9057-00380EC08841}">
      <dgm:prSet custT="1"/>
      <dgm:spPr>
        <a:gradFill rotWithShape="0">
          <a:gsLst>
            <a:gs pos="7000">
              <a:schemeClr val="accent2">
                <a:lumMod val="75000"/>
                <a:alpha val="29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>
              <a:solidFill>
                <a:srgbClr val="534F4F"/>
              </a:solidFill>
              <a:latin typeface="+mn-lt"/>
            </a:rPr>
            <a:t>По заболеваниям, входящим в базовую программу </a:t>
          </a:r>
          <a:r>
            <a:rPr lang="ru-RU" sz="1800" dirty="0" err="1">
              <a:solidFill>
                <a:srgbClr val="534F4F"/>
              </a:solidFill>
              <a:latin typeface="+mn-lt"/>
            </a:rPr>
            <a:t>ОМС</a:t>
          </a:r>
          <a:endParaRPr lang="ru-RU" sz="1800" dirty="0">
            <a:solidFill>
              <a:srgbClr val="534F4F"/>
            </a:solidFill>
            <a:latin typeface="+mn-lt"/>
          </a:endParaRPr>
        </a:p>
      </dgm:t>
    </dgm:pt>
    <dgm:pt modelId="{976D5580-9F95-40AD-A769-B3CDEF41E43C}">
      <dgm:prSet/>
      <dgm:spPr/>
      <dgm:t>
        <a:bodyPr/>
        <a:lstStyle/>
        <a:p>
          <a:pPr rtl="0"/>
          <a:endParaRPr lang="ru-RU"/>
        </a:p>
      </dgm:t>
    </dgm:pt>
    <dgm:pt modelId="{63552EA8-7835-4A1C-BE2A-4D3E5D8798A8}" type="sibTrans" cxnId="{A148DA03-B84E-42E3-8A96-EA0B1B6179E7}">
      <dgm:prSet/>
      <dgm:spPr/>
      <dgm:t>
        <a:bodyPr/>
        <a:lstStyle/>
        <a:p>
          <a:endParaRPr lang="ru-RU"/>
        </a:p>
      </dgm:t>
    </dgm:pt>
    <dgm:pt modelId="{534D5E9D-AB7C-4028-B465-2F99871DC6AE}" type="parTrans" cxnId="{A148DA03-B84E-42E3-8A96-EA0B1B6179E7}">
      <dgm:prSet/>
      <dgm:spPr/>
      <dgm:t>
        <a:bodyPr/>
        <a:lstStyle/>
        <a:p>
          <a:endParaRPr lang="ru-RU"/>
        </a:p>
      </dgm:t>
    </dgm:pt>
    <dgm:pt modelId="{58ECCF86-7F97-4385-A808-0F80A1254BDF}" type="sibTrans" cxnId="{F761DFDF-641B-4552-A0B5-7C9A85FB8B94}">
      <dgm:prSet/>
      <dgm:spPr/>
      <dgm:t>
        <a:bodyPr/>
        <a:lstStyle/>
        <a:p>
          <a:endParaRPr lang="ru-RU"/>
        </a:p>
      </dgm:t>
    </dgm:pt>
    <dgm:pt modelId="{69BD5B9C-F130-494B-98DE-253BB7D4F5AD}" type="parTrans" cxnId="{F761DFDF-641B-4552-A0B5-7C9A85FB8B94}">
      <dgm:prSet/>
      <dgm:spPr/>
      <dgm:t>
        <a:bodyPr/>
        <a:lstStyle/>
        <a:p>
          <a:endParaRPr lang="ru-RU"/>
        </a:p>
      </dgm:t>
    </dgm:pt>
    <dgm:pt modelId="{8E63B8CE-E9B4-4B64-A059-AE603116C562}" type="pres">
      <dgm:prSet presAssocID="{8C058D7D-814F-47C7-A39B-2CA92328FAE1}" presName="linearFlow" presStyleCnt="0">
        <dgm:presLayoutVars>
          <dgm:dir/>
          <dgm:animLvl val="lvl"/>
          <dgm:resizeHandles val="exact"/>
        </dgm:presLayoutVars>
      </dgm:prSet>
      <dgm:spPr/>
    </dgm:pt>
    <dgm:pt modelId="{8D63EC5C-2F49-4C68-BDA7-957D5E8B4251}" type="pres">
      <dgm:prSet presAssocID="{976D5580-9F95-40AD-A769-B3CDEF41E43C}" presName="composite" presStyleCnt="0"/>
      <dgm:spPr/>
    </dgm:pt>
    <dgm:pt modelId="{10ED6CD1-A407-4C77-8E07-382F394AE98F}" type="pres">
      <dgm:prSet presAssocID="{976D5580-9F95-40AD-A769-B3CDEF41E43C}" presName="parentText" presStyleLbl="alignNode1" presStyleIdx="0" presStyleCnt="1">
        <dgm:presLayoutVars>
          <dgm:chMax val="1"/>
          <dgm:bulletEnabled val="1"/>
        </dgm:presLayoutVars>
      </dgm:prSet>
      <dgm:spPr/>
    </dgm:pt>
    <dgm:pt modelId="{4F0370CA-6E58-42A1-B0A0-A6E5B28554BE}" type="pres">
      <dgm:prSet presAssocID="{976D5580-9F95-40AD-A769-B3CDEF41E43C}" presName="descendantText" presStyleLbl="alignAcc1" presStyleIdx="0" presStyleCnt="1">
        <dgm:presLayoutVars>
          <dgm:bulletEnabled val="1"/>
        </dgm:presLayoutVars>
      </dgm:prSet>
      <dgm:spPr/>
    </dgm:pt>
  </dgm:ptLst>
  <dgm:cxnLst>
    <dgm:cxn modelId="{A148DA03-B84E-42E3-8A96-EA0B1B6179E7}" srcId="{8C058D7D-814F-47C7-A39B-2CA92328FAE1}" destId="{976D5580-9F95-40AD-A769-B3CDEF41E43C}" srcOrd="0" destOrd="0" parTransId="{534D5E9D-AB7C-4028-B465-2F99871DC6AE}" sibTransId="{63552EA8-7835-4A1C-BE2A-4D3E5D8798A8}"/>
    <dgm:cxn modelId="{A964E05E-33EF-49A1-B406-D374568F3B84}" type="presOf" srcId="{976D5580-9F95-40AD-A769-B3CDEF41E43C}" destId="{10ED6CD1-A407-4C77-8E07-382F394AE98F}" srcOrd="0" destOrd="0" presId="urn:microsoft.com/office/officeart/2005/8/layout/chevron2"/>
    <dgm:cxn modelId="{4FE74B84-826C-4C61-8C6F-85BD41858064}" type="presOf" srcId="{8C058D7D-814F-47C7-A39B-2CA92328FAE1}" destId="{8E63B8CE-E9B4-4B64-A059-AE603116C562}" srcOrd="0" destOrd="0" presId="urn:microsoft.com/office/officeart/2005/8/layout/chevron2"/>
    <dgm:cxn modelId="{6878B9C8-E7C3-4957-9E48-917EC26560A5}" type="presOf" srcId="{CF35C349-0017-4F13-9057-00380EC08841}" destId="{4F0370CA-6E58-42A1-B0A0-A6E5B28554BE}" srcOrd="0" destOrd="0" presId="urn:microsoft.com/office/officeart/2005/8/layout/chevron2"/>
    <dgm:cxn modelId="{F761DFDF-641B-4552-A0B5-7C9A85FB8B94}" srcId="{976D5580-9F95-40AD-A769-B3CDEF41E43C}" destId="{CF35C349-0017-4F13-9057-00380EC08841}" srcOrd="0" destOrd="0" parTransId="{69BD5B9C-F130-494B-98DE-253BB7D4F5AD}" sibTransId="{58ECCF86-7F97-4385-A808-0F80A1254BDF}"/>
    <dgm:cxn modelId="{7570CFA2-2A73-4C20-B408-690D3766B7F9}" type="presParOf" srcId="{8E63B8CE-E9B4-4B64-A059-AE603116C562}" destId="{8D63EC5C-2F49-4C68-BDA7-957D5E8B4251}" srcOrd="0" destOrd="0" presId="urn:microsoft.com/office/officeart/2005/8/layout/chevron2"/>
    <dgm:cxn modelId="{5991C33E-CB44-4077-9F86-D42D80434EF0}" type="presParOf" srcId="{8D63EC5C-2F49-4C68-BDA7-957D5E8B4251}" destId="{10ED6CD1-A407-4C77-8E07-382F394AE98F}" srcOrd="0" destOrd="0" presId="urn:microsoft.com/office/officeart/2005/8/layout/chevron2"/>
    <dgm:cxn modelId="{94AF2CEA-95D5-44E9-AE33-281D9DAD2010}" type="presParOf" srcId="{8D63EC5C-2F49-4C68-BDA7-957D5E8B4251}" destId="{4F0370CA-6E58-42A1-B0A0-A6E5B28554B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E7F4808-C894-40ED-B5BE-06D9FCD46DB9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F16646FC-6848-418B-B1E3-96138E0FEEA5}">
      <dgm:prSet phldrT="[Текст]" custT="1"/>
      <dgm:spPr/>
      <dgm:t>
        <a:bodyPr/>
        <a:lstStyle/>
        <a:p>
          <a:r>
            <a:rPr lang="ru-RU" sz="2000" b="1" dirty="0">
              <a:solidFill>
                <a:srgbClr val="534F4F"/>
              </a:solidFill>
            </a:rPr>
            <a:t>44 840 руб.</a:t>
          </a:r>
        </a:p>
      </dgm:t>
    </dgm:pt>
    <dgm:pt modelId="{0A0A188B-8D0F-4B8F-BFF5-925876E76705}" type="parTrans" cxnId="{ECC7686D-F7A9-4E42-942D-B9C355AC6F70}">
      <dgm:prSet/>
      <dgm:spPr/>
      <dgm:t>
        <a:bodyPr/>
        <a:lstStyle/>
        <a:p>
          <a:endParaRPr lang="ru-RU"/>
        </a:p>
      </dgm:t>
    </dgm:pt>
    <dgm:pt modelId="{26662AE8-F865-4E39-A7B4-73E3AE608107}" type="sibTrans" cxnId="{ECC7686D-F7A9-4E42-942D-B9C355AC6F70}">
      <dgm:prSet/>
      <dgm:spPr/>
      <dgm:t>
        <a:bodyPr/>
        <a:lstStyle/>
        <a:p>
          <a:endParaRPr lang="ru-RU"/>
        </a:p>
      </dgm:t>
    </dgm:pt>
    <dgm:pt modelId="{78B007E3-3A39-4585-A51E-EF3B5C893869}">
      <dgm:prSet phldrT="[Текст]" custT="1"/>
      <dgm:spPr/>
      <dgm:t>
        <a:bodyPr/>
        <a:lstStyle/>
        <a:p>
          <a:r>
            <a:rPr lang="ru-RU" sz="2000" b="1" dirty="0">
              <a:solidFill>
                <a:srgbClr val="534F4F"/>
              </a:solidFill>
            </a:rPr>
            <a:t>41 520 руб.</a:t>
          </a:r>
        </a:p>
      </dgm:t>
    </dgm:pt>
    <dgm:pt modelId="{C26BDCFF-8E34-4457-BC29-7AF0A9DB20BA}" type="sibTrans" cxnId="{4E1473C5-F46C-4968-853B-378112D7B838}">
      <dgm:prSet/>
      <dgm:spPr/>
      <dgm:t>
        <a:bodyPr/>
        <a:lstStyle/>
        <a:p>
          <a:endParaRPr lang="ru-RU"/>
        </a:p>
      </dgm:t>
    </dgm:pt>
    <dgm:pt modelId="{F0771D66-62B1-4C9C-AEE9-3D358EA8393C}" type="parTrans" cxnId="{4E1473C5-F46C-4968-853B-378112D7B838}">
      <dgm:prSet/>
      <dgm:spPr/>
      <dgm:t>
        <a:bodyPr/>
        <a:lstStyle/>
        <a:p>
          <a:endParaRPr lang="ru-RU"/>
        </a:p>
      </dgm:t>
    </dgm:pt>
    <dgm:pt modelId="{59E6176D-A2F1-45D4-A790-2A9C57E110E9}" type="pres">
      <dgm:prSet presAssocID="{4E7F4808-C894-40ED-B5BE-06D9FCD46DB9}" presName="rootnode" presStyleCnt="0">
        <dgm:presLayoutVars>
          <dgm:chMax/>
          <dgm:chPref/>
          <dgm:dir/>
          <dgm:animLvl val="lvl"/>
        </dgm:presLayoutVars>
      </dgm:prSet>
      <dgm:spPr/>
    </dgm:pt>
    <dgm:pt modelId="{71408DB2-FBD4-485C-BC8E-EB65B28797BE}" type="pres">
      <dgm:prSet presAssocID="{78B007E3-3A39-4585-A51E-EF3B5C893869}" presName="composite" presStyleCnt="0"/>
      <dgm:spPr/>
    </dgm:pt>
    <dgm:pt modelId="{71E6C355-13EB-4EBD-AC8F-05A4053FCF9E}" type="pres">
      <dgm:prSet presAssocID="{78B007E3-3A39-4585-A51E-EF3B5C893869}" presName="LShape" presStyleLbl="alignNode1" presStyleIdx="0" presStyleCnt="3" custScaleX="631495" custScaleY="258264" custLinFactNeighborX="7786" custLinFactNeighborY="593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F1764DB-FE8F-4E89-9B6E-91A2DC3A6EB5}" type="pres">
      <dgm:prSet presAssocID="{78B007E3-3A39-4585-A51E-EF3B5C893869}" presName="ParentText" presStyleLbl="revTx" presStyleIdx="0" presStyleCnt="2" custScaleX="481909" custScaleY="168793" custLinFactNeighborX="-57383" custLinFactNeighborY="-3287">
        <dgm:presLayoutVars>
          <dgm:chMax val="0"/>
          <dgm:chPref val="0"/>
          <dgm:bulletEnabled val="1"/>
        </dgm:presLayoutVars>
      </dgm:prSet>
      <dgm:spPr/>
    </dgm:pt>
    <dgm:pt modelId="{12B5FF4F-4946-49D1-9FAB-BEB33C3E8D94}" type="pres">
      <dgm:prSet presAssocID="{78B007E3-3A39-4585-A51E-EF3B5C893869}" presName="Triangle" presStyleLbl="alignNode1" presStyleIdx="1" presStyleCnt="3" custScaleX="493099" custScaleY="337408" custLinFactX="669448" custLinFactY="-165443" custLinFactNeighborX="700000" custLinFactNeighborY="-20000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5A5AE98-0177-47ED-8AF6-C64D0ADAE841}" type="pres">
      <dgm:prSet presAssocID="{C26BDCFF-8E34-4457-BC29-7AF0A9DB20BA}" presName="sibTrans" presStyleCnt="0"/>
      <dgm:spPr/>
    </dgm:pt>
    <dgm:pt modelId="{26A766B6-D3A0-44F0-92C1-F3B751BB4BAD}" type="pres">
      <dgm:prSet presAssocID="{C26BDCFF-8E34-4457-BC29-7AF0A9DB20BA}" presName="space" presStyleCnt="0"/>
      <dgm:spPr/>
    </dgm:pt>
    <dgm:pt modelId="{56C143B6-1C15-4DE4-9866-D697EF85A06B}" type="pres">
      <dgm:prSet presAssocID="{F16646FC-6848-418B-B1E3-96138E0FEEA5}" presName="composite" presStyleCnt="0"/>
      <dgm:spPr/>
    </dgm:pt>
    <dgm:pt modelId="{39FB82EE-FE53-4555-9BD1-160163DEE653}" type="pres">
      <dgm:prSet presAssocID="{F16646FC-6848-418B-B1E3-96138E0FEEA5}" presName="LShape" presStyleLbl="alignNode1" presStyleIdx="2" presStyleCnt="3" custScaleX="631495" custScaleY="258264" custLinFactNeighborX="14740" custLinFactNeighborY="3597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2AF64C49-9E45-4F3C-9BA6-D0A64ABAC6D7}" type="pres">
      <dgm:prSet presAssocID="{F16646FC-6848-418B-B1E3-96138E0FEEA5}" presName="ParentText" presStyleLbl="revTx" presStyleIdx="1" presStyleCnt="2" custScaleX="482518" custLinFactNeighborX="-72214" custLinFactNeighborY="-24354">
        <dgm:presLayoutVars>
          <dgm:chMax val="0"/>
          <dgm:chPref val="0"/>
          <dgm:bulletEnabled val="1"/>
        </dgm:presLayoutVars>
      </dgm:prSet>
      <dgm:spPr/>
    </dgm:pt>
  </dgm:ptLst>
  <dgm:cxnLst>
    <dgm:cxn modelId="{ECC7686D-F7A9-4E42-942D-B9C355AC6F70}" srcId="{4E7F4808-C894-40ED-B5BE-06D9FCD46DB9}" destId="{F16646FC-6848-418B-B1E3-96138E0FEEA5}" srcOrd="1" destOrd="0" parTransId="{0A0A188B-8D0F-4B8F-BFF5-925876E76705}" sibTransId="{26662AE8-F865-4E39-A7B4-73E3AE608107}"/>
    <dgm:cxn modelId="{364E3393-3D6C-4A36-86C6-95FDC3540D67}" type="presOf" srcId="{4E7F4808-C894-40ED-B5BE-06D9FCD46DB9}" destId="{59E6176D-A2F1-45D4-A790-2A9C57E110E9}" srcOrd="0" destOrd="0" presId="urn:microsoft.com/office/officeart/2009/3/layout/StepUpProcess"/>
    <dgm:cxn modelId="{4E1473C5-F46C-4968-853B-378112D7B838}" srcId="{4E7F4808-C894-40ED-B5BE-06D9FCD46DB9}" destId="{78B007E3-3A39-4585-A51E-EF3B5C893869}" srcOrd="0" destOrd="0" parTransId="{F0771D66-62B1-4C9C-AEE9-3D358EA8393C}" sibTransId="{C26BDCFF-8E34-4457-BC29-7AF0A9DB20BA}"/>
    <dgm:cxn modelId="{59939AD0-5BA7-444D-8ACC-E484B3227772}" type="presOf" srcId="{78B007E3-3A39-4585-A51E-EF3B5C893869}" destId="{EF1764DB-FE8F-4E89-9B6E-91A2DC3A6EB5}" srcOrd="0" destOrd="0" presId="urn:microsoft.com/office/officeart/2009/3/layout/StepUpProcess"/>
    <dgm:cxn modelId="{3FAF04F4-2ED1-4031-BF4E-47F93778999A}" type="presOf" srcId="{F16646FC-6848-418B-B1E3-96138E0FEEA5}" destId="{2AF64C49-9E45-4F3C-9BA6-D0A64ABAC6D7}" srcOrd="0" destOrd="0" presId="urn:microsoft.com/office/officeart/2009/3/layout/StepUpProcess"/>
    <dgm:cxn modelId="{ADA17F8E-5042-4CB3-9FB5-CDAD52D19266}" type="presParOf" srcId="{59E6176D-A2F1-45D4-A790-2A9C57E110E9}" destId="{71408DB2-FBD4-485C-BC8E-EB65B28797BE}" srcOrd="0" destOrd="0" presId="urn:microsoft.com/office/officeart/2009/3/layout/StepUpProcess"/>
    <dgm:cxn modelId="{3BAE4846-CE33-4CE2-9ED4-B8375B9F8BF9}" type="presParOf" srcId="{71408DB2-FBD4-485C-BC8E-EB65B28797BE}" destId="{71E6C355-13EB-4EBD-AC8F-05A4053FCF9E}" srcOrd="0" destOrd="0" presId="urn:microsoft.com/office/officeart/2009/3/layout/StepUpProcess"/>
    <dgm:cxn modelId="{9C233033-0D81-448B-A1D5-A6B9EA227859}" type="presParOf" srcId="{71408DB2-FBD4-485C-BC8E-EB65B28797BE}" destId="{EF1764DB-FE8F-4E89-9B6E-91A2DC3A6EB5}" srcOrd="1" destOrd="0" presId="urn:microsoft.com/office/officeart/2009/3/layout/StepUpProcess"/>
    <dgm:cxn modelId="{27AA078D-E03B-4E69-85DC-A43B03D8FC08}" type="presParOf" srcId="{71408DB2-FBD4-485C-BC8E-EB65B28797BE}" destId="{12B5FF4F-4946-49D1-9FAB-BEB33C3E8D94}" srcOrd="2" destOrd="0" presId="urn:microsoft.com/office/officeart/2009/3/layout/StepUpProcess"/>
    <dgm:cxn modelId="{B90D948C-99E3-419F-BAF1-9C47F419159A}" type="presParOf" srcId="{59E6176D-A2F1-45D4-A790-2A9C57E110E9}" destId="{E5A5AE98-0177-47ED-8AF6-C64D0ADAE841}" srcOrd="1" destOrd="0" presId="urn:microsoft.com/office/officeart/2009/3/layout/StepUpProcess"/>
    <dgm:cxn modelId="{7F5E6BF8-85EA-48A0-A03B-F779B72FCA83}" type="presParOf" srcId="{E5A5AE98-0177-47ED-8AF6-C64D0ADAE841}" destId="{26A766B6-D3A0-44F0-92C1-F3B751BB4BAD}" srcOrd="0" destOrd="0" presId="urn:microsoft.com/office/officeart/2009/3/layout/StepUpProcess"/>
    <dgm:cxn modelId="{6EF904C8-5D87-4201-9A75-E4401DF001E7}" type="presParOf" srcId="{59E6176D-A2F1-45D4-A790-2A9C57E110E9}" destId="{56C143B6-1C15-4DE4-9866-D697EF85A06B}" srcOrd="2" destOrd="0" presId="urn:microsoft.com/office/officeart/2009/3/layout/StepUpProcess"/>
    <dgm:cxn modelId="{EBB40619-B8BA-4B82-BA2D-75ED40635C9F}" type="presParOf" srcId="{56C143B6-1C15-4DE4-9866-D697EF85A06B}" destId="{39FB82EE-FE53-4555-9BD1-160163DEE653}" srcOrd="0" destOrd="0" presId="urn:microsoft.com/office/officeart/2009/3/layout/StepUpProcess"/>
    <dgm:cxn modelId="{73FE4BCB-5E21-4B9C-8646-4D2F12BC5A03}" type="presParOf" srcId="{56C143B6-1C15-4DE4-9866-D697EF85A06B}" destId="{2AF64C49-9E45-4F3C-9BA6-D0A64ABAC6D7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E7F4808-C894-40ED-B5BE-06D9FCD46DB9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78B007E3-3A39-4585-A51E-EF3B5C893869}">
      <dgm:prSet phldrT="[Текст]" custT="1"/>
      <dgm:spPr/>
      <dgm:t>
        <a:bodyPr/>
        <a:lstStyle/>
        <a:p>
          <a:r>
            <a:rPr lang="ru-RU" sz="2000" b="1" dirty="0">
              <a:solidFill>
                <a:srgbClr val="534F4F"/>
              </a:solidFill>
            </a:rPr>
            <a:t>39 029 руб.</a:t>
          </a:r>
        </a:p>
      </dgm:t>
    </dgm:pt>
    <dgm:pt modelId="{F0771D66-62B1-4C9C-AEE9-3D358EA8393C}" type="parTrans" cxnId="{4E1473C5-F46C-4968-853B-378112D7B838}">
      <dgm:prSet/>
      <dgm:spPr/>
      <dgm:t>
        <a:bodyPr/>
        <a:lstStyle/>
        <a:p>
          <a:endParaRPr lang="ru-RU"/>
        </a:p>
      </dgm:t>
    </dgm:pt>
    <dgm:pt modelId="{C26BDCFF-8E34-4457-BC29-7AF0A9DB20BA}" type="sibTrans" cxnId="{4E1473C5-F46C-4968-853B-378112D7B838}">
      <dgm:prSet/>
      <dgm:spPr/>
      <dgm:t>
        <a:bodyPr/>
        <a:lstStyle/>
        <a:p>
          <a:endParaRPr lang="ru-RU"/>
        </a:p>
      </dgm:t>
    </dgm:pt>
    <dgm:pt modelId="{F16646FC-6848-418B-B1E3-96138E0FEEA5}">
      <dgm:prSet phldrT="[Текст]" custT="1"/>
      <dgm:spPr/>
      <dgm:t>
        <a:bodyPr/>
        <a:lstStyle/>
        <a:p>
          <a:r>
            <a:rPr lang="ru-RU" sz="2000" b="1" dirty="0">
              <a:solidFill>
                <a:srgbClr val="534F4F"/>
              </a:solidFill>
            </a:rPr>
            <a:t>42 150 руб.</a:t>
          </a:r>
        </a:p>
      </dgm:t>
    </dgm:pt>
    <dgm:pt modelId="{0A0A188B-8D0F-4B8F-BFF5-925876E76705}" type="parTrans" cxnId="{ECC7686D-F7A9-4E42-942D-B9C355AC6F70}">
      <dgm:prSet/>
      <dgm:spPr/>
      <dgm:t>
        <a:bodyPr/>
        <a:lstStyle/>
        <a:p>
          <a:endParaRPr lang="ru-RU"/>
        </a:p>
      </dgm:t>
    </dgm:pt>
    <dgm:pt modelId="{26662AE8-F865-4E39-A7B4-73E3AE608107}" type="sibTrans" cxnId="{ECC7686D-F7A9-4E42-942D-B9C355AC6F70}">
      <dgm:prSet/>
      <dgm:spPr/>
      <dgm:t>
        <a:bodyPr/>
        <a:lstStyle/>
        <a:p>
          <a:endParaRPr lang="ru-RU"/>
        </a:p>
      </dgm:t>
    </dgm:pt>
    <dgm:pt modelId="{59E6176D-A2F1-45D4-A790-2A9C57E110E9}" type="pres">
      <dgm:prSet presAssocID="{4E7F4808-C894-40ED-B5BE-06D9FCD46DB9}" presName="rootnode" presStyleCnt="0">
        <dgm:presLayoutVars>
          <dgm:chMax/>
          <dgm:chPref/>
          <dgm:dir/>
          <dgm:animLvl val="lvl"/>
        </dgm:presLayoutVars>
      </dgm:prSet>
      <dgm:spPr/>
    </dgm:pt>
    <dgm:pt modelId="{71408DB2-FBD4-485C-BC8E-EB65B28797BE}" type="pres">
      <dgm:prSet presAssocID="{78B007E3-3A39-4585-A51E-EF3B5C893869}" presName="composite" presStyleCnt="0"/>
      <dgm:spPr/>
    </dgm:pt>
    <dgm:pt modelId="{71E6C355-13EB-4EBD-AC8F-05A4053FCF9E}" type="pres">
      <dgm:prSet presAssocID="{78B007E3-3A39-4585-A51E-EF3B5C893869}" presName="LShape" presStyleLbl="alignNode1" presStyleIdx="0" presStyleCnt="3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F1764DB-FE8F-4E89-9B6E-91A2DC3A6EB5}" type="pres">
      <dgm:prSet presAssocID="{78B007E3-3A39-4585-A51E-EF3B5C893869}" presName="ParentText" presStyleLbl="revTx" presStyleIdx="0" presStyleCnt="2" custScaleX="456574" custLinFactNeighborX="-88668" custLinFactNeighborY="-52002">
        <dgm:presLayoutVars>
          <dgm:chMax val="0"/>
          <dgm:chPref val="0"/>
          <dgm:bulletEnabled val="1"/>
        </dgm:presLayoutVars>
      </dgm:prSet>
      <dgm:spPr/>
    </dgm:pt>
    <dgm:pt modelId="{12B5FF4F-4946-49D1-9FAB-BEB33C3E8D94}" type="pres">
      <dgm:prSet presAssocID="{78B007E3-3A39-4585-A51E-EF3B5C893869}" presName="Triangle" presStyleLbl="alignNode1" presStyleIdx="1" presStyleCnt="3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5A5AE98-0177-47ED-8AF6-C64D0ADAE841}" type="pres">
      <dgm:prSet presAssocID="{C26BDCFF-8E34-4457-BC29-7AF0A9DB20BA}" presName="sibTrans" presStyleCnt="0"/>
      <dgm:spPr/>
    </dgm:pt>
    <dgm:pt modelId="{26A766B6-D3A0-44F0-92C1-F3B751BB4BAD}" type="pres">
      <dgm:prSet presAssocID="{C26BDCFF-8E34-4457-BC29-7AF0A9DB20BA}" presName="space" presStyleCnt="0"/>
      <dgm:spPr/>
    </dgm:pt>
    <dgm:pt modelId="{56C143B6-1C15-4DE4-9866-D697EF85A06B}" type="pres">
      <dgm:prSet presAssocID="{F16646FC-6848-418B-B1E3-96138E0FEEA5}" presName="composite" presStyleCnt="0"/>
      <dgm:spPr/>
    </dgm:pt>
    <dgm:pt modelId="{39FB82EE-FE53-4555-9BD1-160163DEE653}" type="pres">
      <dgm:prSet presAssocID="{F16646FC-6848-418B-B1E3-96138E0FEEA5}" presName="LShape" presStyleLbl="alignNode1" presStyleIdx="2" presStyleCnt="3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2AF64C49-9E45-4F3C-9BA6-D0A64ABAC6D7}" type="pres">
      <dgm:prSet presAssocID="{F16646FC-6848-418B-B1E3-96138E0FEEA5}" presName="ParentText" presStyleLbl="revTx" presStyleIdx="1" presStyleCnt="2" custScaleX="456574" custLinFactNeighborX="-64365" custLinFactNeighborY="-34574">
        <dgm:presLayoutVars>
          <dgm:chMax val="0"/>
          <dgm:chPref val="0"/>
          <dgm:bulletEnabled val="1"/>
        </dgm:presLayoutVars>
      </dgm:prSet>
      <dgm:spPr/>
    </dgm:pt>
  </dgm:ptLst>
  <dgm:cxnLst>
    <dgm:cxn modelId="{CB7AB431-5B0F-4575-BF6B-2B9B5C314BA3}" type="presOf" srcId="{F16646FC-6848-418B-B1E3-96138E0FEEA5}" destId="{2AF64C49-9E45-4F3C-9BA6-D0A64ABAC6D7}" srcOrd="0" destOrd="0" presId="urn:microsoft.com/office/officeart/2009/3/layout/StepUpProcess"/>
    <dgm:cxn modelId="{ECC7686D-F7A9-4E42-942D-B9C355AC6F70}" srcId="{4E7F4808-C894-40ED-B5BE-06D9FCD46DB9}" destId="{F16646FC-6848-418B-B1E3-96138E0FEEA5}" srcOrd="1" destOrd="0" parTransId="{0A0A188B-8D0F-4B8F-BFF5-925876E76705}" sibTransId="{26662AE8-F865-4E39-A7B4-73E3AE608107}"/>
    <dgm:cxn modelId="{722ECEC0-264C-4FCF-9BD0-27DCF58FB69E}" type="presOf" srcId="{78B007E3-3A39-4585-A51E-EF3B5C893869}" destId="{EF1764DB-FE8F-4E89-9B6E-91A2DC3A6EB5}" srcOrd="0" destOrd="0" presId="urn:microsoft.com/office/officeart/2009/3/layout/StepUpProcess"/>
    <dgm:cxn modelId="{4E1473C5-F46C-4968-853B-378112D7B838}" srcId="{4E7F4808-C894-40ED-B5BE-06D9FCD46DB9}" destId="{78B007E3-3A39-4585-A51E-EF3B5C893869}" srcOrd="0" destOrd="0" parTransId="{F0771D66-62B1-4C9C-AEE9-3D358EA8393C}" sibTransId="{C26BDCFF-8E34-4457-BC29-7AF0A9DB20BA}"/>
    <dgm:cxn modelId="{8B3521CB-4CE8-463D-893B-800AD2842CA7}" type="presOf" srcId="{4E7F4808-C894-40ED-B5BE-06D9FCD46DB9}" destId="{59E6176D-A2F1-45D4-A790-2A9C57E110E9}" srcOrd="0" destOrd="0" presId="urn:microsoft.com/office/officeart/2009/3/layout/StepUpProcess"/>
    <dgm:cxn modelId="{25ECA1EC-609C-481F-B39C-E530AB030921}" type="presParOf" srcId="{59E6176D-A2F1-45D4-A790-2A9C57E110E9}" destId="{71408DB2-FBD4-485C-BC8E-EB65B28797BE}" srcOrd="0" destOrd="0" presId="urn:microsoft.com/office/officeart/2009/3/layout/StepUpProcess"/>
    <dgm:cxn modelId="{95F68942-BC6F-48B4-ABB6-B34E088CEA30}" type="presParOf" srcId="{71408DB2-FBD4-485C-BC8E-EB65B28797BE}" destId="{71E6C355-13EB-4EBD-AC8F-05A4053FCF9E}" srcOrd="0" destOrd="0" presId="urn:microsoft.com/office/officeart/2009/3/layout/StepUpProcess"/>
    <dgm:cxn modelId="{FE59C9D4-6747-4542-8B1B-3A48BACD473C}" type="presParOf" srcId="{71408DB2-FBD4-485C-BC8E-EB65B28797BE}" destId="{EF1764DB-FE8F-4E89-9B6E-91A2DC3A6EB5}" srcOrd="1" destOrd="0" presId="urn:microsoft.com/office/officeart/2009/3/layout/StepUpProcess"/>
    <dgm:cxn modelId="{E296C196-3384-4D35-9D19-94678B422CBD}" type="presParOf" srcId="{71408DB2-FBD4-485C-BC8E-EB65B28797BE}" destId="{12B5FF4F-4946-49D1-9FAB-BEB33C3E8D94}" srcOrd="2" destOrd="0" presId="urn:microsoft.com/office/officeart/2009/3/layout/StepUpProcess"/>
    <dgm:cxn modelId="{985E2EB4-EB69-47E0-9C3D-AAB8F0017170}" type="presParOf" srcId="{59E6176D-A2F1-45D4-A790-2A9C57E110E9}" destId="{E5A5AE98-0177-47ED-8AF6-C64D0ADAE841}" srcOrd="1" destOrd="0" presId="urn:microsoft.com/office/officeart/2009/3/layout/StepUpProcess"/>
    <dgm:cxn modelId="{FEA04E9E-6F5B-4AC5-9C56-78E6EE633474}" type="presParOf" srcId="{E5A5AE98-0177-47ED-8AF6-C64D0ADAE841}" destId="{26A766B6-D3A0-44F0-92C1-F3B751BB4BAD}" srcOrd="0" destOrd="0" presId="urn:microsoft.com/office/officeart/2009/3/layout/StepUpProcess"/>
    <dgm:cxn modelId="{868305C7-FEA8-4996-9DC0-2C903D6FC3F9}" type="presParOf" srcId="{59E6176D-A2F1-45D4-A790-2A9C57E110E9}" destId="{56C143B6-1C15-4DE4-9866-D697EF85A06B}" srcOrd="2" destOrd="0" presId="urn:microsoft.com/office/officeart/2009/3/layout/StepUpProcess"/>
    <dgm:cxn modelId="{7D162036-292C-40D6-A61A-A898C4F16914}" type="presParOf" srcId="{56C143B6-1C15-4DE4-9866-D697EF85A06B}" destId="{39FB82EE-FE53-4555-9BD1-160163DEE653}" srcOrd="0" destOrd="0" presId="urn:microsoft.com/office/officeart/2009/3/layout/StepUpProcess"/>
    <dgm:cxn modelId="{D7A21CDA-D9BF-4BD1-AE73-CB5FF3F16E1E}" type="presParOf" srcId="{56C143B6-1C15-4DE4-9866-D697EF85A06B}" destId="{2AF64C49-9E45-4F3C-9BA6-D0A64ABAC6D7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E7F4808-C894-40ED-B5BE-06D9FCD46DB9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78B007E3-3A39-4585-A51E-EF3B5C893869}">
      <dgm:prSet phldrT="[Текст]" custT="1"/>
      <dgm:spPr/>
      <dgm:t>
        <a:bodyPr/>
        <a:lstStyle/>
        <a:p>
          <a:r>
            <a:rPr lang="ru-RU" sz="2400" b="1" dirty="0">
              <a:solidFill>
                <a:srgbClr val="534F4F"/>
              </a:solidFill>
            </a:rPr>
            <a:t>41 520 руб.</a:t>
          </a:r>
        </a:p>
      </dgm:t>
    </dgm:pt>
    <dgm:pt modelId="{F0771D66-62B1-4C9C-AEE9-3D358EA8393C}" type="parTrans" cxnId="{4E1473C5-F46C-4968-853B-378112D7B838}">
      <dgm:prSet/>
      <dgm:spPr/>
      <dgm:t>
        <a:bodyPr/>
        <a:lstStyle/>
        <a:p>
          <a:endParaRPr lang="ru-RU"/>
        </a:p>
      </dgm:t>
    </dgm:pt>
    <dgm:pt modelId="{C26BDCFF-8E34-4457-BC29-7AF0A9DB20BA}" type="sibTrans" cxnId="{4E1473C5-F46C-4968-853B-378112D7B838}">
      <dgm:prSet/>
      <dgm:spPr/>
      <dgm:t>
        <a:bodyPr/>
        <a:lstStyle/>
        <a:p>
          <a:endParaRPr lang="ru-RU"/>
        </a:p>
      </dgm:t>
    </dgm:pt>
    <dgm:pt modelId="{F16646FC-6848-418B-B1E3-96138E0FEEA5}">
      <dgm:prSet phldrT="[Текст]" custT="1"/>
      <dgm:spPr/>
      <dgm:t>
        <a:bodyPr/>
        <a:lstStyle/>
        <a:p>
          <a:r>
            <a:rPr lang="ru-RU" sz="2400" b="1" dirty="0">
              <a:solidFill>
                <a:srgbClr val="534F4F"/>
              </a:solidFill>
            </a:rPr>
            <a:t>44 840 руб.</a:t>
          </a:r>
        </a:p>
      </dgm:t>
    </dgm:pt>
    <dgm:pt modelId="{0A0A188B-8D0F-4B8F-BFF5-925876E76705}" type="parTrans" cxnId="{ECC7686D-F7A9-4E42-942D-B9C355AC6F70}">
      <dgm:prSet/>
      <dgm:spPr/>
      <dgm:t>
        <a:bodyPr/>
        <a:lstStyle/>
        <a:p>
          <a:endParaRPr lang="ru-RU"/>
        </a:p>
      </dgm:t>
    </dgm:pt>
    <dgm:pt modelId="{26662AE8-F865-4E39-A7B4-73E3AE608107}" type="sibTrans" cxnId="{ECC7686D-F7A9-4E42-942D-B9C355AC6F70}">
      <dgm:prSet/>
      <dgm:spPr/>
      <dgm:t>
        <a:bodyPr/>
        <a:lstStyle/>
        <a:p>
          <a:endParaRPr lang="ru-RU"/>
        </a:p>
      </dgm:t>
    </dgm:pt>
    <dgm:pt modelId="{59E6176D-A2F1-45D4-A790-2A9C57E110E9}" type="pres">
      <dgm:prSet presAssocID="{4E7F4808-C894-40ED-B5BE-06D9FCD46DB9}" presName="rootnode" presStyleCnt="0">
        <dgm:presLayoutVars>
          <dgm:chMax/>
          <dgm:chPref/>
          <dgm:dir/>
          <dgm:animLvl val="lvl"/>
        </dgm:presLayoutVars>
      </dgm:prSet>
      <dgm:spPr/>
    </dgm:pt>
    <dgm:pt modelId="{71408DB2-FBD4-485C-BC8E-EB65B28797BE}" type="pres">
      <dgm:prSet presAssocID="{78B007E3-3A39-4585-A51E-EF3B5C893869}" presName="composite" presStyleCnt="0"/>
      <dgm:spPr/>
    </dgm:pt>
    <dgm:pt modelId="{71E6C355-13EB-4EBD-AC8F-05A4053FCF9E}" type="pres">
      <dgm:prSet presAssocID="{78B007E3-3A39-4585-A51E-EF3B5C893869}" presName="LShape" presStyleLbl="alignNode1" presStyleIdx="0" presStyleCnt="3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F1764DB-FE8F-4E89-9B6E-91A2DC3A6EB5}" type="pres">
      <dgm:prSet presAssocID="{78B007E3-3A39-4585-A51E-EF3B5C893869}" presName="ParentText" presStyleLbl="revTx" presStyleIdx="0" presStyleCnt="2" custScaleX="513028" custLinFactNeighborX="-54867" custLinFactNeighborY="-36731">
        <dgm:presLayoutVars>
          <dgm:chMax val="0"/>
          <dgm:chPref val="0"/>
          <dgm:bulletEnabled val="1"/>
        </dgm:presLayoutVars>
      </dgm:prSet>
      <dgm:spPr/>
    </dgm:pt>
    <dgm:pt modelId="{12B5FF4F-4946-49D1-9FAB-BEB33C3E8D94}" type="pres">
      <dgm:prSet presAssocID="{78B007E3-3A39-4585-A51E-EF3B5C893869}" presName="Triangle" presStyleLbl="alignNode1" presStyleIdx="1" presStyleCnt="3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5A5AE98-0177-47ED-8AF6-C64D0ADAE841}" type="pres">
      <dgm:prSet presAssocID="{C26BDCFF-8E34-4457-BC29-7AF0A9DB20BA}" presName="sibTrans" presStyleCnt="0"/>
      <dgm:spPr/>
    </dgm:pt>
    <dgm:pt modelId="{26A766B6-D3A0-44F0-92C1-F3B751BB4BAD}" type="pres">
      <dgm:prSet presAssocID="{C26BDCFF-8E34-4457-BC29-7AF0A9DB20BA}" presName="space" presStyleCnt="0"/>
      <dgm:spPr/>
    </dgm:pt>
    <dgm:pt modelId="{56C143B6-1C15-4DE4-9866-D697EF85A06B}" type="pres">
      <dgm:prSet presAssocID="{F16646FC-6848-418B-B1E3-96138E0FEEA5}" presName="composite" presStyleCnt="0"/>
      <dgm:spPr/>
    </dgm:pt>
    <dgm:pt modelId="{39FB82EE-FE53-4555-9BD1-160163DEE653}" type="pres">
      <dgm:prSet presAssocID="{F16646FC-6848-418B-B1E3-96138E0FEEA5}" presName="LShape" presStyleLbl="alignNode1" presStyleIdx="2" presStyleCnt="3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2AF64C49-9E45-4F3C-9BA6-D0A64ABAC6D7}" type="pres">
      <dgm:prSet presAssocID="{F16646FC-6848-418B-B1E3-96138E0FEEA5}" presName="ParentText" presStyleLbl="revTx" presStyleIdx="1" presStyleCnt="2" custScaleX="513028" custLinFactNeighborX="-67032" custLinFactNeighborY="-41674">
        <dgm:presLayoutVars>
          <dgm:chMax val="0"/>
          <dgm:chPref val="0"/>
          <dgm:bulletEnabled val="1"/>
        </dgm:presLayoutVars>
      </dgm:prSet>
      <dgm:spPr/>
    </dgm:pt>
  </dgm:ptLst>
  <dgm:cxnLst>
    <dgm:cxn modelId="{6FC9614C-9EB0-4EC3-B607-AEFA85E09F1A}" type="presOf" srcId="{F16646FC-6848-418B-B1E3-96138E0FEEA5}" destId="{2AF64C49-9E45-4F3C-9BA6-D0A64ABAC6D7}" srcOrd="0" destOrd="0" presId="urn:microsoft.com/office/officeart/2009/3/layout/StepUpProcess"/>
    <dgm:cxn modelId="{ECC7686D-F7A9-4E42-942D-B9C355AC6F70}" srcId="{4E7F4808-C894-40ED-B5BE-06D9FCD46DB9}" destId="{F16646FC-6848-418B-B1E3-96138E0FEEA5}" srcOrd="1" destOrd="0" parTransId="{0A0A188B-8D0F-4B8F-BFF5-925876E76705}" sibTransId="{26662AE8-F865-4E39-A7B4-73E3AE608107}"/>
    <dgm:cxn modelId="{66E4B275-CC76-4B17-9778-38C4E0F2B64F}" type="presOf" srcId="{4E7F4808-C894-40ED-B5BE-06D9FCD46DB9}" destId="{59E6176D-A2F1-45D4-A790-2A9C57E110E9}" srcOrd="0" destOrd="0" presId="urn:microsoft.com/office/officeart/2009/3/layout/StepUpProcess"/>
    <dgm:cxn modelId="{96C5DEB5-81CB-4ED9-9182-741141BEE832}" type="presOf" srcId="{78B007E3-3A39-4585-A51E-EF3B5C893869}" destId="{EF1764DB-FE8F-4E89-9B6E-91A2DC3A6EB5}" srcOrd="0" destOrd="0" presId="urn:microsoft.com/office/officeart/2009/3/layout/StepUpProcess"/>
    <dgm:cxn modelId="{4E1473C5-F46C-4968-853B-378112D7B838}" srcId="{4E7F4808-C894-40ED-B5BE-06D9FCD46DB9}" destId="{78B007E3-3A39-4585-A51E-EF3B5C893869}" srcOrd="0" destOrd="0" parTransId="{F0771D66-62B1-4C9C-AEE9-3D358EA8393C}" sibTransId="{C26BDCFF-8E34-4457-BC29-7AF0A9DB20BA}"/>
    <dgm:cxn modelId="{09EE378E-9425-4E21-9360-7CA4C31431B0}" type="presParOf" srcId="{59E6176D-A2F1-45D4-A790-2A9C57E110E9}" destId="{71408DB2-FBD4-485C-BC8E-EB65B28797BE}" srcOrd="0" destOrd="0" presId="urn:microsoft.com/office/officeart/2009/3/layout/StepUpProcess"/>
    <dgm:cxn modelId="{74C692AD-5F49-47D3-8C27-62BF27B79D73}" type="presParOf" srcId="{71408DB2-FBD4-485C-BC8E-EB65B28797BE}" destId="{71E6C355-13EB-4EBD-AC8F-05A4053FCF9E}" srcOrd="0" destOrd="0" presId="urn:microsoft.com/office/officeart/2009/3/layout/StepUpProcess"/>
    <dgm:cxn modelId="{2AA2C11C-39AD-470A-A8C5-570E81798ABF}" type="presParOf" srcId="{71408DB2-FBD4-485C-BC8E-EB65B28797BE}" destId="{EF1764DB-FE8F-4E89-9B6E-91A2DC3A6EB5}" srcOrd="1" destOrd="0" presId="urn:microsoft.com/office/officeart/2009/3/layout/StepUpProcess"/>
    <dgm:cxn modelId="{183700F6-F899-4128-A853-48FDFCB87D68}" type="presParOf" srcId="{71408DB2-FBD4-485C-BC8E-EB65B28797BE}" destId="{12B5FF4F-4946-49D1-9FAB-BEB33C3E8D94}" srcOrd="2" destOrd="0" presId="urn:microsoft.com/office/officeart/2009/3/layout/StepUpProcess"/>
    <dgm:cxn modelId="{CE68B7E4-7B2C-46CA-BC54-75DFB6FFAD5C}" type="presParOf" srcId="{59E6176D-A2F1-45D4-A790-2A9C57E110E9}" destId="{E5A5AE98-0177-47ED-8AF6-C64D0ADAE841}" srcOrd="1" destOrd="0" presId="urn:microsoft.com/office/officeart/2009/3/layout/StepUpProcess"/>
    <dgm:cxn modelId="{8CCF5387-DA26-476B-A9A4-4CF1C3FC0201}" type="presParOf" srcId="{E5A5AE98-0177-47ED-8AF6-C64D0ADAE841}" destId="{26A766B6-D3A0-44F0-92C1-F3B751BB4BAD}" srcOrd="0" destOrd="0" presId="urn:microsoft.com/office/officeart/2009/3/layout/StepUpProcess"/>
    <dgm:cxn modelId="{82DA0593-A3F4-4622-B694-5A2CECB85E1B}" type="presParOf" srcId="{59E6176D-A2F1-45D4-A790-2A9C57E110E9}" destId="{56C143B6-1C15-4DE4-9866-D697EF85A06B}" srcOrd="2" destOrd="0" presId="urn:microsoft.com/office/officeart/2009/3/layout/StepUpProcess"/>
    <dgm:cxn modelId="{8C4E392D-6B78-4B59-A8EB-75F3CB06C865}" type="presParOf" srcId="{56C143B6-1C15-4DE4-9866-D697EF85A06B}" destId="{39FB82EE-FE53-4555-9BD1-160163DEE653}" srcOrd="0" destOrd="0" presId="urn:microsoft.com/office/officeart/2009/3/layout/StepUpProcess"/>
    <dgm:cxn modelId="{B79AC411-EB02-47E1-88E1-B0CB50F1A476}" type="presParOf" srcId="{56C143B6-1C15-4DE4-9866-D697EF85A06B}" destId="{2AF64C49-9E45-4F3C-9BA6-D0A64ABAC6D7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E7F4808-C894-40ED-B5BE-06D9FCD46DB9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78B007E3-3A39-4585-A51E-EF3B5C893869}">
      <dgm:prSet phldrT="[Текст]" custT="1"/>
      <dgm:spPr/>
      <dgm:t>
        <a:bodyPr/>
        <a:lstStyle/>
        <a:p>
          <a:r>
            <a:rPr lang="ru-RU" sz="2400" b="1" dirty="0">
              <a:solidFill>
                <a:srgbClr val="534F4F"/>
              </a:solidFill>
            </a:rPr>
            <a:t>41 520 руб.</a:t>
          </a:r>
        </a:p>
      </dgm:t>
    </dgm:pt>
    <dgm:pt modelId="{F0771D66-62B1-4C9C-AEE9-3D358EA8393C}" type="parTrans" cxnId="{4E1473C5-F46C-4968-853B-378112D7B838}">
      <dgm:prSet/>
      <dgm:spPr/>
      <dgm:t>
        <a:bodyPr/>
        <a:lstStyle/>
        <a:p>
          <a:endParaRPr lang="ru-RU"/>
        </a:p>
      </dgm:t>
    </dgm:pt>
    <dgm:pt modelId="{C26BDCFF-8E34-4457-BC29-7AF0A9DB20BA}" type="sibTrans" cxnId="{4E1473C5-F46C-4968-853B-378112D7B838}">
      <dgm:prSet/>
      <dgm:spPr/>
      <dgm:t>
        <a:bodyPr/>
        <a:lstStyle/>
        <a:p>
          <a:endParaRPr lang="ru-RU"/>
        </a:p>
      </dgm:t>
    </dgm:pt>
    <dgm:pt modelId="{F16646FC-6848-418B-B1E3-96138E0FEEA5}">
      <dgm:prSet phldrT="[Текст]" custT="1"/>
      <dgm:spPr/>
      <dgm:t>
        <a:bodyPr/>
        <a:lstStyle/>
        <a:p>
          <a:r>
            <a:rPr lang="ru-RU" sz="2400" b="1" dirty="0">
              <a:solidFill>
                <a:srgbClr val="534F4F"/>
              </a:solidFill>
            </a:rPr>
            <a:t>44 840 руб.</a:t>
          </a:r>
        </a:p>
      </dgm:t>
    </dgm:pt>
    <dgm:pt modelId="{0A0A188B-8D0F-4B8F-BFF5-925876E76705}" type="parTrans" cxnId="{ECC7686D-F7A9-4E42-942D-B9C355AC6F70}">
      <dgm:prSet/>
      <dgm:spPr/>
      <dgm:t>
        <a:bodyPr/>
        <a:lstStyle/>
        <a:p>
          <a:endParaRPr lang="ru-RU"/>
        </a:p>
      </dgm:t>
    </dgm:pt>
    <dgm:pt modelId="{26662AE8-F865-4E39-A7B4-73E3AE608107}" type="sibTrans" cxnId="{ECC7686D-F7A9-4E42-942D-B9C355AC6F70}">
      <dgm:prSet/>
      <dgm:spPr/>
      <dgm:t>
        <a:bodyPr/>
        <a:lstStyle/>
        <a:p>
          <a:endParaRPr lang="ru-RU"/>
        </a:p>
      </dgm:t>
    </dgm:pt>
    <dgm:pt modelId="{59E6176D-A2F1-45D4-A790-2A9C57E110E9}" type="pres">
      <dgm:prSet presAssocID="{4E7F4808-C894-40ED-B5BE-06D9FCD46DB9}" presName="rootnode" presStyleCnt="0">
        <dgm:presLayoutVars>
          <dgm:chMax/>
          <dgm:chPref/>
          <dgm:dir/>
          <dgm:animLvl val="lvl"/>
        </dgm:presLayoutVars>
      </dgm:prSet>
      <dgm:spPr/>
    </dgm:pt>
    <dgm:pt modelId="{71408DB2-FBD4-485C-BC8E-EB65B28797BE}" type="pres">
      <dgm:prSet presAssocID="{78B007E3-3A39-4585-A51E-EF3B5C893869}" presName="composite" presStyleCnt="0"/>
      <dgm:spPr/>
    </dgm:pt>
    <dgm:pt modelId="{71E6C355-13EB-4EBD-AC8F-05A4053FCF9E}" type="pres">
      <dgm:prSet presAssocID="{78B007E3-3A39-4585-A51E-EF3B5C893869}" presName="LShape" presStyleLbl="alignNode1" presStyleIdx="0" presStyleCnt="3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F1764DB-FE8F-4E89-9B6E-91A2DC3A6EB5}" type="pres">
      <dgm:prSet presAssocID="{78B007E3-3A39-4585-A51E-EF3B5C893869}" presName="ParentText" presStyleLbl="revTx" presStyleIdx="0" presStyleCnt="2" custScaleX="506935" custLinFactNeighborX="-50121" custLinFactNeighborY="-37036">
        <dgm:presLayoutVars>
          <dgm:chMax val="0"/>
          <dgm:chPref val="0"/>
          <dgm:bulletEnabled val="1"/>
        </dgm:presLayoutVars>
      </dgm:prSet>
      <dgm:spPr/>
    </dgm:pt>
    <dgm:pt modelId="{12B5FF4F-4946-49D1-9FAB-BEB33C3E8D94}" type="pres">
      <dgm:prSet presAssocID="{78B007E3-3A39-4585-A51E-EF3B5C893869}" presName="Triangle" presStyleLbl="alignNode1" presStyleIdx="1" presStyleCnt="3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5A5AE98-0177-47ED-8AF6-C64D0ADAE841}" type="pres">
      <dgm:prSet presAssocID="{C26BDCFF-8E34-4457-BC29-7AF0A9DB20BA}" presName="sibTrans" presStyleCnt="0"/>
      <dgm:spPr/>
    </dgm:pt>
    <dgm:pt modelId="{26A766B6-D3A0-44F0-92C1-F3B751BB4BAD}" type="pres">
      <dgm:prSet presAssocID="{C26BDCFF-8E34-4457-BC29-7AF0A9DB20BA}" presName="space" presStyleCnt="0"/>
      <dgm:spPr/>
    </dgm:pt>
    <dgm:pt modelId="{56C143B6-1C15-4DE4-9866-D697EF85A06B}" type="pres">
      <dgm:prSet presAssocID="{F16646FC-6848-418B-B1E3-96138E0FEEA5}" presName="composite" presStyleCnt="0"/>
      <dgm:spPr/>
    </dgm:pt>
    <dgm:pt modelId="{39FB82EE-FE53-4555-9BD1-160163DEE653}" type="pres">
      <dgm:prSet presAssocID="{F16646FC-6848-418B-B1E3-96138E0FEEA5}" presName="LShape" presStyleLbl="alignNode1" presStyleIdx="2" presStyleCnt="3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2AF64C49-9E45-4F3C-9BA6-D0A64ABAC6D7}" type="pres">
      <dgm:prSet presAssocID="{F16646FC-6848-418B-B1E3-96138E0FEEA5}" presName="ParentText" presStyleLbl="revTx" presStyleIdx="1" presStyleCnt="2" custScaleX="506935" custLinFactNeighborX="-45193" custLinFactNeighborY="-44573">
        <dgm:presLayoutVars>
          <dgm:chMax val="0"/>
          <dgm:chPref val="0"/>
          <dgm:bulletEnabled val="1"/>
        </dgm:presLayoutVars>
      </dgm:prSet>
      <dgm:spPr/>
    </dgm:pt>
  </dgm:ptLst>
  <dgm:cxnLst>
    <dgm:cxn modelId="{34F7FE1F-4C7A-41C4-94E0-A50BC4B1BCA7}" type="presOf" srcId="{F16646FC-6848-418B-B1E3-96138E0FEEA5}" destId="{2AF64C49-9E45-4F3C-9BA6-D0A64ABAC6D7}" srcOrd="0" destOrd="0" presId="urn:microsoft.com/office/officeart/2009/3/layout/StepUpProcess"/>
    <dgm:cxn modelId="{E0F17B62-4271-4BCB-9F05-CA9397B903EC}" type="presOf" srcId="{78B007E3-3A39-4585-A51E-EF3B5C893869}" destId="{EF1764DB-FE8F-4E89-9B6E-91A2DC3A6EB5}" srcOrd="0" destOrd="0" presId="urn:microsoft.com/office/officeart/2009/3/layout/StepUpProcess"/>
    <dgm:cxn modelId="{ECC7686D-F7A9-4E42-942D-B9C355AC6F70}" srcId="{4E7F4808-C894-40ED-B5BE-06D9FCD46DB9}" destId="{F16646FC-6848-418B-B1E3-96138E0FEEA5}" srcOrd="1" destOrd="0" parTransId="{0A0A188B-8D0F-4B8F-BFF5-925876E76705}" sibTransId="{26662AE8-F865-4E39-A7B4-73E3AE608107}"/>
    <dgm:cxn modelId="{4E1473C5-F46C-4968-853B-378112D7B838}" srcId="{4E7F4808-C894-40ED-B5BE-06D9FCD46DB9}" destId="{78B007E3-3A39-4585-A51E-EF3B5C893869}" srcOrd="0" destOrd="0" parTransId="{F0771D66-62B1-4C9C-AEE9-3D358EA8393C}" sibTransId="{C26BDCFF-8E34-4457-BC29-7AF0A9DB20BA}"/>
    <dgm:cxn modelId="{E622F3F1-6017-4FCB-AAE2-296C91DA00B9}" type="presOf" srcId="{4E7F4808-C894-40ED-B5BE-06D9FCD46DB9}" destId="{59E6176D-A2F1-45D4-A790-2A9C57E110E9}" srcOrd="0" destOrd="0" presId="urn:microsoft.com/office/officeart/2009/3/layout/StepUpProcess"/>
    <dgm:cxn modelId="{15D9F618-390D-4629-94DE-C2A8140A6A61}" type="presParOf" srcId="{59E6176D-A2F1-45D4-A790-2A9C57E110E9}" destId="{71408DB2-FBD4-485C-BC8E-EB65B28797BE}" srcOrd="0" destOrd="0" presId="urn:microsoft.com/office/officeart/2009/3/layout/StepUpProcess"/>
    <dgm:cxn modelId="{0090C393-573E-48F5-9E9C-D6A15FA0CAA0}" type="presParOf" srcId="{71408DB2-FBD4-485C-BC8E-EB65B28797BE}" destId="{71E6C355-13EB-4EBD-AC8F-05A4053FCF9E}" srcOrd="0" destOrd="0" presId="urn:microsoft.com/office/officeart/2009/3/layout/StepUpProcess"/>
    <dgm:cxn modelId="{0C80FFC9-B600-401E-A3B7-8C3374E27493}" type="presParOf" srcId="{71408DB2-FBD4-485C-BC8E-EB65B28797BE}" destId="{EF1764DB-FE8F-4E89-9B6E-91A2DC3A6EB5}" srcOrd="1" destOrd="0" presId="urn:microsoft.com/office/officeart/2009/3/layout/StepUpProcess"/>
    <dgm:cxn modelId="{5683660D-17B4-4693-99BA-8C6E63D7895F}" type="presParOf" srcId="{71408DB2-FBD4-485C-BC8E-EB65B28797BE}" destId="{12B5FF4F-4946-49D1-9FAB-BEB33C3E8D94}" srcOrd="2" destOrd="0" presId="urn:microsoft.com/office/officeart/2009/3/layout/StepUpProcess"/>
    <dgm:cxn modelId="{95422A9E-3398-4181-9C42-6B31A03F4F01}" type="presParOf" srcId="{59E6176D-A2F1-45D4-A790-2A9C57E110E9}" destId="{E5A5AE98-0177-47ED-8AF6-C64D0ADAE841}" srcOrd="1" destOrd="0" presId="urn:microsoft.com/office/officeart/2009/3/layout/StepUpProcess"/>
    <dgm:cxn modelId="{08A9E626-C8B0-4501-B098-DF4AD4BD81BC}" type="presParOf" srcId="{E5A5AE98-0177-47ED-8AF6-C64D0ADAE841}" destId="{26A766B6-D3A0-44F0-92C1-F3B751BB4BAD}" srcOrd="0" destOrd="0" presId="urn:microsoft.com/office/officeart/2009/3/layout/StepUpProcess"/>
    <dgm:cxn modelId="{77D72012-55EC-4308-AB95-89DAD7BB3525}" type="presParOf" srcId="{59E6176D-A2F1-45D4-A790-2A9C57E110E9}" destId="{56C143B6-1C15-4DE4-9866-D697EF85A06B}" srcOrd="2" destOrd="0" presId="urn:microsoft.com/office/officeart/2009/3/layout/StepUpProcess"/>
    <dgm:cxn modelId="{F665B58F-5966-490B-8A20-33D50ACADF70}" type="presParOf" srcId="{56C143B6-1C15-4DE4-9866-D697EF85A06B}" destId="{39FB82EE-FE53-4555-9BD1-160163DEE653}" srcOrd="0" destOrd="0" presId="urn:microsoft.com/office/officeart/2009/3/layout/StepUpProcess"/>
    <dgm:cxn modelId="{FD24C452-9DC0-427B-8D5C-2A01EA33D689}" type="presParOf" srcId="{56C143B6-1C15-4DE4-9866-D697EF85A06B}" destId="{2AF64C49-9E45-4F3C-9BA6-D0A64ABAC6D7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E7F4808-C894-40ED-B5BE-06D9FCD46DB9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8E853283-DE9F-4575-91B5-50D13E09A129}">
      <dgm:prSet phldrT="[Текст]" custT="1"/>
      <dgm:spPr/>
      <dgm:t>
        <a:bodyPr/>
        <a:lstStyle/>
        <a:p>
          <a:r>
            <a:rPr lang="ru-RU" sz="2400" b="1" dirty="0">
              <a:solidFill>
                <a:srgbClr val="534F4F"/>
              </a:solidFill>
            </a:rPr>
            <a:t>83 040 руб.</a:t>
          </a:r>
        </a:p>
      </dgm:t>
    </dgm:pt>
    <dgm:pt modelId="{4A47DB2A-6C58-4A0B-A859-D1CF6FCA0E05}" type="parTrans" cxnId="{AE92E435-1697-4E05-8A1F-54ECB0D6C963}">
      <dgm:prSet/>
      <dgm:spPr/>
      <dgm:t>
        <a:bodyPr/>
        <a:lstStyle/>
        <a:p>
          <a:endParaRPr lang="ru-RU"/>
        </a:p>
      </dgm:t>
    </dgm:pt>
    <dgm:pt modelId="{2C8A0C4B-50E5-4D0E-9821-D63E1DA472C8}" type="sibTrans" cxnId="{AE92E435-1697-4E05-8A1F-54ECB0D6C963}">
      <dgm:prSet/>
      <dgm:spPr/>
      <dgm:t>
        <a:bodyPr/>
        <a:lstStyle/>
        <a:p>
          <a:endParaRPr lang="ru-RU"/>
        </a:p>
      </dgm:t>
    </dgm:pt>
    <dgm:pt modelId="{F16646FC-6848-418B-B1E3-96138E0FEEA5}">
      <dgm:prSet phldrT="[Текст]" custT="1"/>
      <dgm:spPr/>
      <dgm:t>
        <a:bodyPr/>
        <a:lstStyle/>
        <a:p>
          <a:r>
            <a:rPr lang="ru-RU" sz="2400" b="1" dirty="0">
              <a:solidFill>
                <a:srgbClr val="534F4F"/>
              </a:solidFill>
            </a:rPr>
            <a:t>89 680 руб.</a:t>
          </a:r>
        </a:p>
      </dgm:t>
    </dgm:pt>
    <dgm:pt modelId="{0A0A188B-8D0F-4B8F-BFF5-925876E76705}" type="parTrans" cxnId="{ECC7686D-F7A9-4E42-942D-B9C355AC6F70}">
      <dgm:prSet/>
      <dgm:spPr/>
      <dgm:t>
        <a:bodyPr/>
        <a:lstStyle/>
        <a:p>
          <a:endParaRPr lang="ru-RU"/>
        </a:p>
      </dgm:t>
    </dgm:pt>
    <dgm:pt modelId="{26662AE8-F865-4E39-A7B4-73E3AE608107}" type="sibTrans" cxnId="{ECC7686D-F7A9-4E42-942D-B9C355AC6F70}">
      <dgm:prSet/>
      <dgm:spPr/>
      <dgm:t>
        <a:bodyPr/>
        <a:lstStyle/>
        <a:p>
          <a:endParaRPr lang="ru-RU"/>
        </a:p>
      </dgm:t>
    </dgm:pt>
    <dgm:pt modelId="{59E6176D-A2F1-45D4-A790-2A9C57E110E9}" type="pres">
      <dgm:prSet presAssocID="{4E7F4808-C894-40ED-B5BE-06D9FCD46DB9}" presName="rootnode" presStyleCnt="0">
        <dgm:presLayoutVars>
          <dgm:chMax/>
          <dgm:chPref/>
          <dgm:dir/>
          <dgm:animLvl val="lvl"/>
        </dgm:presLayoutVars>
      </dgm:prSet>
      <dgm:spPr/>
    </dgm:pt>
    <dgm:pt modelId="{F3801B51-3C8A-4144-9300-DD4FFF871AEC}" type="pres">
      <dgm:prSet presAssocID="{8E853283-DE9F-4575-91B5-50D13E09A129}" presName="composite" presStyleCnt="0"/>
      <dgm:spPr/>
    </dgm:pt>
    <dgm:pt modelId="{0F98B4A9-900D-4D3A-917D-1B448D3EABEF}" type="pres">
      <dgm:prSet presAssocID="{8E853283-DE9F-4575-91B5-50D13E09A129}" presName="LShape" presStyleLbl="alignNode1" presStyleIdx="0" presStyleCnt="3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E7CE4A3-BB67-4B35-8CCE-1A31A01EBFCA}" type="pres">
      <dgm:prSet presAssocID="{8E853283-DE9F-4575-91B5-50D13E09A129}" presName="ParentText" presStyleLbl="revTx" presStyleIdx="0" presStyleCnt="2" custScaleX="513028" custLinFactNeighborX="-67032" custLinFactNeighborY="-41674">
        <dgm:presLayoutVars>
          <dgm:chMax val="0"/>
          <dgm:chPref val="0"/>
          <dgm:bulletEnabled val="1"/>
        </dgm:presLayoutVars>
      </dgm:prSet>
      <dgm:spPr/>
    </dgm:pt>
    <dgm:pt modelId="{EFED36D8-9297-439E-8833-47CB3FCF921F}" type="pres">
      <dgm:prSet presAssocID="{8E853283-DE9F-4575-91B5-50D13E09A129}" presName="Triangle" presStyleLbl="alignNode1" presStyleIdx="1" presStyleCnt="3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FC89241E-0F22-4FEE-A867-166C8B8B31E1}" type="pres">
      <dgm:prSet presAssocID="{2C8A0C4B-50E5-4D0E-9821-D63E1DA472C8}" presName="sibTrans" presStyleCnt="0"/>
      <dgm:spPr/>
    </dgm:pt>
    <dgm:pt modelId="{652BFF31-ADA5-4A5F-AC0B-C11DAA825A46}" type="pres">
      <dgm:prSet presAssocID="{2C8A0C4B-50E5-4D0E-9821-D63E1DA472C8}" presName="space" presStyleCnt="0"/>
      <dgm:spPr/>
    </dgm:pt>
    <dgm:pt modelId="{56C143B6-1C15-4DE4-9866-D697EF85A06B}" type="pres">
      <dgm:prSet presAssocID="{F16646FC-6848-418B-B1E3-96138E0FEEA5}" presName="composite" presStyleCnt="0"/>
      <dgm:spPr/>
    </dgm:pt>
    <dgm:pt modelId="{39FB82EE-FE53-4555-9BD1-160163DEE653}" type="pres">
      <dgm:prSet presAssocID="{F16646FC-6848-418B-B1E3-96138E0FEEA5}" presName="LShape" presStyleLbl="alignNode1" presStyleIdx="2" presStyleCnt="3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2AF64C49-9E45-4F3C-9BA6-D0A64ABAC6D7}" type="pres">
      <dgm:prSet presAssocID="{F16646FC-6848-418B-B1E3-96138E0FEEA5}" presName="ParentText" presStyleLbl="revTx" presStyleIdx="1" presStyleCnt="2" custScaleX="513028" custLinFactNeighborX="-67032" custLinFactNeighborY="-41674">
        <dgm:presLayoutVars>
          <dgm:chMax val="0"/>
          <dgm:chPref val="0"/>
          <dgm:bulletEnabled val="1"/>
        </dgm:presLayoutVars>
      </dgm:prSet>
      <dgm:spPr/>
    </dgm:pt>
  </dgm:ptLst>
  <dgm:cxnLst>
    <dgm:cxn modelId="{AE92E435-1697-4E05-8A1F-54ECB0D6C963}" srcId="{4E7F4808-C894-40ED-B5BE-06D9FCD46DB9}" destId="{8E853283-DE9F-4575-91B5-50D13E09A129}" srcOrd="0" destOrd="0" parTransId="{4A47DB2A-6C58-4A0B-A859-D1CF6FCA0E05}" sibTransId="{2C8A0C4B-50E5-4D0E-9821-D63E1DA472C8}"/>
    <dgm:cxn modelId="{37540B39-2504-426A-9689-51C432DCD707}" type="presOf" srcId="{4E7F4808-C894-40ED-B5BE-06D9FCD46DB9}" destId="{59E6176D-A2F1-45D4-A790-2A9C57E110E9}" srcOrd="0" destOrd="0" presId="urn:microsoft.com/office/officeart/2009/3/layout/StepUpProcess"/>
    <dgm:cxn modelId="{ECC7686D-F7A9-4E42-942D-B9C355AC6F70}" srcId="{4E7F4808-C894-40ED-B5BE-06D9FCD46DB9}" destId="{F16646FC-6848-418B-B1E3-96138E0FEEA5}" srcOrd="1" destOrd="0" parTransId="{0A0A188B-8D0F-4B8F-BFF5-925876E76705}" sibTransId="{26662AE8-F865-4E39-A7B4-73E3AE608107}"/>
    <dgm:cxn modelId="{CA854C80-4D85-4B21-B862-327D940F31FD}" type="presOf" srcId="{F16646FC-6848-418B-B1E3-96138E0FEEA5}" destId="{2AF64C49-9E45-4F3C-9BA6-D0A64ABAC6D7}" srcOrd="0" destOrd="0" presId="urn:microsoft.com/office/officeart/2009/3/layout/StepUpProcess"/>
    <dgm:cxn modelId="{A4DDBCAD-3F4E-4A10-849C-C6AE75F7CD6A}" type="presOf" srcId="{8E853283-DE9F-4575-91B5-50D13E09A129}" destId="{3E7CE4A3-BB67-4B35-8CCE-1A31A01EBFCA}" srcOrd="0" destOrd="0" presId="urn:microsoft.com/office/officeart/2009/3/layout/StepUpProcess"/>
    <dgm:cxn modelId="{3926BFE1-AD2D-4F12-AA22-E46E12CAEFCA}" type="presParOf" srcId="{59E6176D-A2F1-45D4-A790-2A9C57E110E9}" destId="{F3801B51-3C8A-4144-9300-DD4FFF871AEC}" srcOrd="0" destOrd="0" presId="urn:microsoft.com/office/officeart/2009/3/layout/StepUpProcess"/>
    <dgm:cxn modelId="{02C890F8-41FB-43B7-978A-07B840649D38}" type="presParOf" srcId="{F3801B51-3C8A-4144-9300-DD4FFF871AEC}" destId="{0F98B4A9-900D-4D3A-917D-1B448D3EABEF}" srcOrd="0" destOrd="0" presId="urn:microsoft.com/office/officeart/2009/3/layout/StepUpProcess"/>
    <dgm:cxn modelId="{0464DD7C-36BD-4B45-9917-3F7472132D7C}" type="presParOf" srcId="{F3801B51-3C8A-4144-9300-DD4FFF871AEC}" destId="{3E7CE4A3-BB67-4B35-8CCE-1A31A01EBFCA}" srcOrd="1" destOrd="0" presId="urn:microsoft.com/office/officeart/2009/3/layout/StepUpProcess"/>
    <dgm:cxn modelId="{F016A39F-6421-464B-ACFA-56C1691EBD40}" type="presParOf" srcId="{F3801B51-3C8A-4144-9300-DD4FFF871AEC}" destId="{EFED36D8-9297-439E-8833-47CB3FCF921F}" srcOrd="2" destOrd="0" presId="urn:microsoft.com/office/officeart/2009/3/layout/StepUpProcess"/>
    <dgm:cxn modelId="{FAE17004-B6B3-4D37-BD09-6A77446492EF}" type="presParOf" srcId="{59E6176D-A2F1-45D4-A790-2A9C57E110E9}" destId="{FC89241E-0F22-4FEE-A867-166C8B8B31E1}" srcOrd="1" destOrd="0" presId="urn:microsoft.com/office/officeart/2009/3/layout/StepUpProcess"/>
    <dgm:cxn modelId="{8C03BBA4-9651-4A96-91BC-A530A071325A}" type="presParOf" srcId="{FC89241E-0F22-4FEE-A867-166C8B8B31E1}" destId="{652BFF31-ADA5-4A5F-AC0B-C11DAA825A46}" srcOrd="0" destOrd="0" presId="urn:microsoft.com/office/officeart/2009/3/layout/StepUpProcess"/>
    <dgm:cxn modelId="{D22E85F6-3C60-413C-9CAA-5B7FD624FAA5}" type="presParOf" srcId="{59E6176D-A2F1-45D4-A790-2A9C57E110E9}" destId="{56C143B6-1C15-4DE4-9866-D697EF85A06B}" srcOrd="2" destOrd="0" presId="urn:microsoft.com/office/officeart/2009/3/layout/StepUpProcess"/>
    <dgm:cxn modelId="{798EBBF9-7D45-40DE-B9C8-E695C18A72B4}" type="presParOf" srcId="{56C143B6-1C15-4DE4-9866-D697EF85A06B}" destId="{39FB82EE-FE53-4555-9BD1-160163DEE653}" srcOrd="0" destOrd="0" presId="urn:microsoft.com/office/officeart/2009/3/layout/StepUpProcess"/>
    <dgm:cxn modelId="{DB03AC8C-158E-4BAA-A3EC-AA9CD0152B71}" type="presParOf" srcId="{56C143B6-1C15-4DE4-9866-D697EF85A06B}" destId="{2AF64C49-9E45-4F3C-9BA6-D0A64ABAC6D7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E7F4808-C894-40ED-B5BE-06D9FCD46DB9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8E853283-DE9F-4575-91B5-50D13E09A129}">
      <dgm:prSet phldrT="[Текст]" custT="1"/>
      <dgm:spPr/>
      <dgm:t>
        <a:bodyPr/>
        <a:lstStyle/>
        <a:p>
          <a:r>
            <a:rPr lang="ru-RU" sz="2400" b="1" dirty="0">
              <a:solidFill>
                <a:srgbClr val="534F4F"/>
              </a:solidFill>
            </a:rPr>
            <a:t>41 520 руб.</a:t>
          </a:r>
        </a:p>
      </dgm:t>
    </dgm:pt>
    <dgm:pt modelId="{4A47DB2A-6C58-4A0B-A859-D1CF6FCA0E05}" type="parTrans" cxnId="{AE92E435-1697-4E05-8A1F-54ECB0D6C963}">
      <dgm:prSet/>
      <dgm:spPr/>
      <dgm:t>
        <a:bodyPr/>
        <a:lstStyle/>
        <a:p>
          <a:endParaRPr lang="ru-RU"/>
        </a:p>
      </dgm:t>
    </dgm:pt>
    <dgm:pt modelId="{2C8A0C4B-50E5-4D0E-9821-D63E1DA472C8}" type="sibTrans" cxnId="{AE92E435-1697-4E05-8A1F-54ECB0D6C963}">
      <dgm:prSet/>
      <dgm:spPr/>
      <dgm:t>
        <a:bodyPr/>
        <a:lstStyle/>
        <a:p>
          <a:endParaRPr lang="ru-RU"/>
        </a:p>
      </dgm:t>
    </dgm:pt>
    <dgm:pt modelId="{F16646FC-6848-418B-B1E3-96138E0FEEA5}">
      <dgm:prSet phldrT="[Текст]" custT="1"/>
      <dgm:spPr/>
      <dgm:t>
        <a:bodyPr/>
        <a:lstStyle/>
        <a:p>
          <a:r>
            <a:rPr lang="ru-RU" sz="2400" b="1" dirty="0">
              <a:solidFill>
                <a:srgbClr val="534F4F"/>
              </a:solidFill>
            </a:rPr>
            <a:t>44 840 руб.</a:t>
          </a:r>
        </a:p>
      </dgm:t>
    </dgm:pt>
    <dgm:pt modelId="{0A0A188B-8D0F-4B8F-BFF5-925876E76705}" type="parTrans" cxnId="{ECC7686D-F7A9-4E42-942D-B9C355AC6F70}">
      <dgm:prSet/>
      <dgm:spPr/>
      <dgm:t>
        <a:bodyPr/>
        <a:lstStyle/>
        <a:p>
          <a:endParaRPr lang="ru-RU"/>
        </a:p>
      </dgm:t>
    </dgm:pt>
    <dgm:pt modelId="{26662AE8-F865-4E39-A7B4-73E3AE608107}" type="sibTrans" cxnId="{ECC7686D-F7A9-4E42-942D-B9C355AC6F70}">
      <dgm:prSet/>
      <dgm:spPr/>
      <dgm:t>
        <a:bodyPr/>
        <a:lstStyle/>
        <a:p>
          <a:endParaRPr lang="ru-RU"/>
        </a:p>
      </dgm:t>
    </dgm:pt>
    <dgm:pt modelId="{59E6176D-A2F1-45D4-A790-2A9C57E110E9}" type="pres">
      <dgm:prSet presAssocID="{4E7F4808-C894-40ED-B5BE-06D9FCD46DB9}" presName="rootnode" presStyleCnt="0">
        <dgm:presLayoutVars>
          <dgm:chMax/>
          <dgm:chPref/>
          <dgm:dir/>
          <dgm:animLvl val="lvl"/>
        </dgm:presLayoutVars>
      </dgm:prSet>
      <dgm:spPr/>
    </dgm:pt>
    <dgm:pt modelId="{F3801B51-3C8A-4144-9300-DD4FFF871AEC}" type="pres">
      <dgm:prSet presAssocID="{8E853283-DE9F-4575-91B5-50D13E09A129}" presName="composite" presStyleCnt="0"/>
      <dgm:spPr/>
    </dgm:pt>
    <dgm:pt modelId="{0F98B4A9-900D-4D3A-917D-1B448D3EABEF}" type="pres">
      <dgm:prSet presAssocID="{8E853283-DE9F-4575-91B5-50D13E09A129}" presName="LShape" presStyleLbl="alignNode1" presStyleIdx="0" presStyleCnt="3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E7CE4A3-BB67-4B35-8CCE-1A31A01EBFCA}" type="pres">
      <dgm:prSet presAssocID="{8E853283-DE9F-4575-91B5-50D13E09A129}" presName="ParentText" presStyleLbl="revTx" presStyleIdx="0" presStyleCnt="2" custScaleX="506935" custLinFactNeighborX="-63658" custLinFactNeighborY="-41839">
        <dgm:presLayoutVars>
          <dgm:chMax val="0"/>
          <dgm:chPref val="0"/>
          <dgm:bulletEnabled val="1"/>
        </dgm:presLayoutVars>
      </dgm:prSet>
      <dgm:spPr/>
    </dgm:pt>
    <dgm:pt modelId="{EFED36D8-9297-439E-8833-47CB3FCF921F}" type="pres">
      <dgm:prSet presAssocID="{8E853283-DE9F-4575-91B5-50D13E09A129}" presName="Triangle" presStyleLbl="alignNode1" presStyleIdx="1" presStyleCnt="3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FC89241E-0F22-4FEE-A867-166C8B8B31E1}" type="pres">
      <dgm:prSet presAssocID="{2C8A0C4B-50E5-4D0E-9821-D63E1DA472C8}" presName="sibTrans" presStyleCnt="0"/>
      <dgm:spPr/>
    </dgm:pt>
    <dgm:pt modelId="{652BFF31-ADA5-4A5F-AC0B-C11DAA825A46}" type="pres">
      <dgm:prSet presAssocID="{2C8A0C4B-50E5-4D0E-9821-D63E1DA472C8}" presName="space" presStyleCnt="0"/>
      <dgm:spPr/>
    </dgm:pt>
    <dgm:pt modelId="{56C143B6-1C15-4DE4-9866-D697EF85A06B}" type="pres">
      <dgm:prSet presAssocID="{F16646FC-6848-418B-B1E3-96138E0FEEA5}" presName="composite" presStyleCnt="0"/>
      <dgm:spPr/>
    </dgm:pt>
    <dgm:pt modelId="{39FB82EE-FE53-4555-9BD1-160163DEE653}" type="pres">
      <dgm:prSet presAssocID="{F16646FC-6848-418B-B1E3-96138E0FEEA5}" presName="LShape" presStyleLbl="alignNode1" presStyleIdx="2" presStyleCnt="3" custScaleX="688896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2AF64C49-9E45-4F3C-9BA6-D0A64ABAC6D7}" type="pres">
      <dgm:prSet presAssocID="{F16646FC-6848-418B-B1E3-96138E0FEEA5}" presName="ParentText" presStyleLbl="revTx" presStyleIdx="1" presStyleCnt="2" custScaleX="506935" custLinFactNeighborX="-79569" custLinFactNeighborY="-51069">
        <dgm:presLayoutVars>
          <dgm:chMax val="0"/>
          <dgm:chPref val="0"/>
          <dgm:bulletEnabled val="1"/>
        </dgm:presLayoutVars>
      </dgm:prSet>
      <dgm:spPr/>
    </dgm:pt>
  </dgm:ptLst>
  <dgm:cxnLst>
    <dgm:cxn modelId="{AE92E435-1697-4E05-8A1F-54ECB0D6C963}" srcId="{4E7F4808-C894-40ED-B5BE-06D9FCD46DB9}" destId="{8E853283-DE9F-4575-91B5-50D13E09A129}" srcOrd="0" destOrd="0" parTransId="{4A47DB2A-6C58-4A0B-A859-D1CF6FCA0E05}" sibTransId="{2C8A0C4B-50E5-4D0E-9821-D63E1DA472C8}"/>
    <dgm:cxn modelId="{A3AD4B60-F770-488A-8AF6-A5E41C4A94C3}" type="presOf" srcId="{8E853283-DE9F-4575-91B5-50D13E09A129}" destId="{3E7CE4A3-BB67-4B35-8CCE-1A31A01EBFCA}" srcOrd="0" destOrd="0" presId="urn:microsoft.com/office/officeart/2009/3/layout/StepUpProcess"/>
    <dgm:cxn modelId="{ECC7686D-F7A9-4E42-942D-B9C355AC6F70}" srcId="{4E7F4808-C894-40ED-B5BE-06D9FCD46DB9}" destId="{F16646FC-6848-418B-B1E3-96138E0FEEA5}" srcOrd="1" destOrd="0" parTransId="{0A0A188B-8D0F-4B8F-BFF5-925876E76705}" sibTransId="{26662AE8-F865-4E39-A7B4-73E3AE608107}"/>
    <dgm:cxn modelId="{6EE6437B-51B2-4BA3-A4C6-51AD9C3F6676}" type="presOf" srcId="{4E7F4808-C894-40ED-B5BE-06D9FCD46DB9}" destId="{59E6176D-A2F1-45D4-A790-2A9C57E110E9}" srcOrd="0" destOrd="0" presId="urn:microsoft.com/office/officeart/2009/3/layout/StepUpProcess"/>
    <dgm:cxn modelId="{18EEBE81-2CC0-4386-80A1-220F351B3146}" type="presOf" srcId="{F16646FC-6848-418B-B1E3-96138E0FEEA5}" destId="{2AF64C49-9E45-4F3C-9BA6-D0A64ABAC6D7}" srcOrd="0" destOrd="0" presId="urn:microsoft.com/office/officeart/2009/3/layout/StepUpProcess"/>
    <dgm:cxn modelId="{E5D298F0-75F5-4824-81CA-C49076F9887F}" type="presParOf" srcId="{59E6176D-A2F1-45D4-A790-2A9C57E110E9}" destId="{F3801B51-3C8A-4144-9300-DD4FFF871AEC}" srcOrd="0" destOrd="0" presId="urn:microsoft.com/office/officeart/2009/3/layout/StepUpProcess"/>
    <dgm:cxn modelId="{62EC68F7-EF58-4D0F-B56E-50776E47F10F}" type="presParOf" srcId="{F3801B51-3C8A-4144-9300-DD4FFF871AEC}" destId="{0F98B4A9-900D-4D3A-917D-1B448D3EABEF}" srcOrd="0" destOrd="0" presId="urn:microsoft.com/office/officeart/2009/3/layout/StepUpProcess"/>
    <dgm:cxn modelId="{650D611A-0373-470B-822F-51413768D0F4}" type="presParOf" srcId="{F3801B51-3C8A-4144-9300-DD4FFF871AEC}" destId="{3E7CE4A3-BB67-4B35-8CCE-1A31A01EBFCA}" srcOrd="1" destOrd="0" presId="urn:microsoft.com/office/officeart/2009/3/layout/StepUpProcess"/>
    <dgm:cxn modelId="{3DB80AA5-5CFF-4177-B0E7-C6B7E3DD9746}" type="presParOf" srcId="{F3801B51-3C8A-4144-9300-DD4FFF871AEC}" destId="{EFED36D8-9297-439E-8833-47CB3FCF921F}" srcOrd="2" destOrd="0" presId="urn:microsoft.com/office/officeart/2009/3/layout/StepUpProcess"/>
    <dgm:cxn modelId="{82C041F1-A087-449B-A732-02485E17E382}" type="presParOf" srcId="{59E6176D-A2F1-45D4-A790-2A9C57E110E9}" destId="{FC89241E-0F22-4FEE-A867-166C8B8B31E1}" srcOrd="1" destOrd="0" presId="urn:microsoft.com/office/officeart/2009/3/layout/StepUpProcess"/>
    <dgm:cxn modelId="{96B64CD6-7622-481A-B4E4-C4089841E9AD}" type="presParOf" srcId="{FC89241E-0F22-4FEE-A867-166C8B8B31E1}" destId="{652BFF31-ADA5-4A5F-AC0B-C11DAA825A46}" srcOrd="0" destOrd="0" presId="urn:microsoft.com/office/officeart/2009/3/layout/StepUpProcess"/>
    <dgm:cxn modelId="{C74E098A-67CD-4CF9-B8B6-E24ED66DC83D}" type="presParOf" srcId="{59E6176D-A2F1-45D4-A790-2A9C57E110E9}" destId="{56C143B6-1C15-4DE4-9866-D697EF85A06B}" srcOrd="2" destOrd="0" presId="urn:microsoft.com/office/officeart/2009/3/layout/StepUpProcess"/>
    <dgm:cxn modelId="{2B297B1E-2444-456E-AB4A-37AFD33DB1A3}" type="presParOf" srcId="{56C143B6-1C15-4DE4-9866-D697EF85A06B}" destId="{39FB82EE-FE53-4555-9BD1-160163DEE653}" srcOrd="0" destOrd="0" presId="urn:microsoft.com/office/officeart/2009/3/layout/StepUpProcess"/>
    <dgm:cxn modelId="{103764D2-7D4E-4284-9555-465B2CD88AC2}" type="presParOf" srcId="{56C143B6-1C15-4DE4-9866-D697EF85A06B}" destId="{2AF64C49-9E45-4F3C-9BA6-D0A64ABAC6D7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E7F4808-C894-40ED-B5BE-06D9FCD46DB9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8E853283-DE9F-4575-91B5-50D13E09A129}">
      <dgm:prSet phldrT="[Текст]" custT="1"/>
      <dgm:spPr/>
      <dgm:t>
        <a:bodyPr/>
        <a:lstStyle/>
        <a:p>
          <a:r>
            <a:rPr lang="ru-RU" sz="2400" b="1" dirty="0">
              <a:solidFill>
                <a:srgbClr val="534F4F"/>
              </a:solidFill>
            </a:rPr>
            <a:t>41 520 руб.</a:t>
          </a:r>
        </a:p>
      </dgm:t>
    </dgm:pt>
    <dgm:pt modelId="{4A47DB2A-6C58-4A0B-A859-D1CF6FCA0E05}" type="parTrans" cxnId="{AE92E435-1697-4E05-8A1F-54ECB0D6C963}">
      <dgm:prSet/>
      <dgm:spPr/>
      <dgm:t>
        <a:bodyPr/>
        <a:lstStyle/>
        <a:p>
          <a:endParaRPr lang="ru-RU"/>
        </a:p>
      </dgm:t>
    </dgm:pt>
    <dgm:pt modelId="{2C8A0C4B-50E5-4D0E-9821-D63E1DA472C8}" type="sibTrans" cxnId="{AE92E435-1697-4E05-8A1F-54ECB0D6C963}">
      <dgm:prSet/>
      <dgm:spPr/>
      <dgm:t>
        <a:bodyPr/>
        <a:lstStyle/>
        <a:p>
          <a:endParaRPr lang="ru-RU"/>
        </a:p>
      </dgm:t>
    </dgm:pt>
    <dgm:pt modelId="{F16646FC-6848-418B-B1E3-96138E0FEEA5}">
      <dgm:prSet phldrT="[Текст]" custT="1"/>
      <dgm:spPr/>
      <dgm:t>
        <a:bodyPr/>
        <a:lstStyle/>
        <a:p>
          <a:r>
            <a:rPr lang="ru-RU" sz="2400" b="1" dirty="0">
              <a:solidFill>
                <a:srgbClr val="534F4F"/>
              </a:solidFill>
            </a:rPr>
            <a:t>44 840 руб.</a:t>
          </a:r>
        </a:p>
      </dgm:t>
    </dgm:pt>
    <dgm:pt modelId="{0A0A188B-8D0F-4B8F-BFF5-925876E76705}" type="parTrans" cxnId="{ECC7686D-F7A9-4E42-942D-B9C355AC6F70}">
      <dgm:prSet/>
      <dgm:spPr/>
      <dgm:t>
        <a:bodyPr/>
        <a:lstStyle/>
        <a:p>
          <a:endParaRPr lang="ru-RU"/>
        </a:p>
      </dgm:t>
    </dgm:pt>
    <dgm:pt modelId="{26662AE8-F865-4E39-A7B4-73E3AE608107}" type="sibTrans" cxnId="{ECC7686D-F7A9-4E42-942D-B9C355AC6F70}">
      <dgm:prSet/>
      <dgm:spPr/>
      <dgm:t>
        <a:bodyPr/>
        <a:lstStyle/>
        <a:p>
          <a:endParaRPr lang="ru-RU"/>
        </a:p>
      </dgm:t>
    </dgm:pt>
    <dgm:pt modelId="{59E6176D-A2F1-45D4-A790-2A9C57E110E9}" type="pres">
      <dgm:prSet presAssocID="{4E7F4808-C894-40ED-B5BE-06D9FCD46DB9}" presName="rootnode" presStyleCnt="0">
        <dgm:presLayoutVars>
          <dgm:chMax/>
          <dgm:chPref/>
          <dgm:dir/>
          <dgm:animLvl val="lvl"/>
        </dgm:presLayoutVars>
      </dgm:prSet>
      <dgm:spPr/>
    </dgm:pt>
    <dgm:pt modelId="{F3801B51-3C8A-4144-9300-DD4FFF871AEC}" type="pres">
      <dgm:prSet presAssocID="{8E853283-DE9F-4575-91B5-50D13E09A129}" presName="composite" presStyleCnt="0"/>
      <dgm:spPr/>
    </dgm:pt>
    <dgm:pt modelId="{0F98B4A9-900D-4D3A-917D-1B448D3EABEF}" type="pres">
      <dgm:prSet presAssocID="{8E853283-DE9F-4575-91B5-50D13E09A129}" presName="LShape" presStyleLbl="alignNode1" presStyleIdx="0" presStyleCnt="3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E7CE4A3-BB67-4B35-8CCE-1A31A01EBFCA}" type="pres">
      <dgm:prSet presAssocID="{8E853283-DE9F-4575-91B5-50D13E09A129}" presName="ParentText" presStyleLbl="revTx" presStyleIdx="0" presStyleCnt="2" custScaleX="506935" custLinFactNeighborX="-60644" custLinFactNeighborY="-39712">
        <dgm:presLayoutVars>
          <dgm:chMax val="0"/>
          <dgm:chPref val="0"/>
          <dgm:bulletEnabled val="1"/>
        </dgm:presLayoutVars>
      </dgm:prSet>
      <dgm:spPr/>
    </dgm:pt>
    <dgm:pt modelId="{EFED36D8-9297-439E-8833-47CB3FCF921F}" type="pres">
      <dgm:prSet presAssocID="{8E853283-DE9F-4575-91B5-50D13E09A129}" presName="Triangle" presStyleLbl="alignNode1" presStyleIdx="1" presStyleCnt="3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FC89241E-0F22-4FEE-A867-166C8B8B31E1}" type="pres">
      <dgm:prSet presAssocID="{2C8A0C4B-50E5-4D0E-9821-D63E1DA472C8}" presName="sibTrans" presStyleCnt="0"/>
      <dgm:spPr/>
    </dgm:pt>
    <dgm:pt modelId="{652BFF31-ADA5-4A5F-AC0B-C11DAA825A46}" type="pres">
      <dgm:prSet presAssocID="{2C8A0C4B-50E5-4D0E-9821-D63E1DA472C8}" presName="space" presStyleCnt="0"/>
      <dgm:spPr/>
    </dgm:pt>
    <dgm:pt modelId="{56C143B6-1C15-4DE4-9866-D697EF85A06B}" type="pres">
      <dgm:prSet presAssocID="{F16646FC-6848-418B-B1E3-96138E0FEEA5}" presName="composite" presStyleCnt="0"/>
      <dgm:spPr/>
    </dgm:pt>
    <dgm:pt modelId="{39FB82EE-FE53-4555-9BD1-160163DEE653}" type="pres">
      <dgm:prSet presAssocID="{F16646FC-6848-418B-B1E3-96138E0FEEA5}" presName="LShape" presStyleLbl="alignNode1" presStyleIdx="2" presStyleCnt="3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2AF64C49-9E45-4F3C-9BA6-D0A64ABAC6D7}" type="pres">
      <dgm:prSet presAssocID="{F16646FC-6848-418B-B1E3-96138E0FEEA5}" presName="ParentText" presStyleLbl="revTx" presStyleIdx="1" presStyleCnt="2" custScaleX="506935" custLinFactNeighborX="-67068" custLinFactNeighborY="-33281">
        <dgm:presLayoutVars>
          <dgm:chMax val="0"/>
          <dgm:chPref val="0"/>
          <dgm:bulletEnabled val="1"/>
        </dgm:presLayoutVars>
      </dgm:prSet>
      <dgm:spPr/>
    </dgm:pt>
  </dgm:ptLst>
  <dgm:cxnLst>
    <dgm:cxn modelId="{AE92E435-1697-4E05-8A1F-54ECB0D6C963}" srcId="{4E7F4808-C894-40ED-B5BE-06D9FCD46DB9}" destId="{8E853283-DE9F-4575-91B5-50D13E09A129}" srcOrd="0" destOrd="0" parTransId="{4A47DB2A-6C58-4A0B-A859-D1CF6FCA0E05}" sibTransId="{2C8A0C4B-50E5-4D0E-9821-D63E1DA472C8}"/>
    <dgm:cxn modelId="{ECC7686D-F7A9-4E42-942D-B9C355AC6F70}" srcId="{4E7F4808-C894-40ED-B5BE-06D9FCD46DB9}" destId="{F16646FC-6848-418B-B1E3-96138E0FEEA5}" srcOrd="1" destOrd="0" parTransId="{0A0A188B-8D0F-4B8F-BFF5-925876E76705}" sibTransId="{26662AE8-F865-4E39-A7B4-73E3AE608107}"/>
    <dgm:cxn modelId="{E1A06B4F-654C-47D1-B19F-112EA9DF9BD9}" type="presOf" srcId="{4E7F4808-C894-40ED-B5BE-06D9FCD46DB9}" destId="{59E6176D-A2F1-45D4-A790-2A9C57E110E9}" srcOrd="0" destOrd="0" presId="urn:microsoft.com/office/officeart/2009/3/layout/StepUpProcess"/>
    <dgm:cxn modelId="{6AB7AAAE-76FB-4033-8029-D2A42EE9BB9A}" type="presOf" srcId="{8E853283-DE9F-4575-91B5-50D13E09A129}" destId="{3E7CE4A3-BB67-4B35-8CCE-1A31A01EBFCA}" srcOrd="0" destOrd="0" presId="urn:microsoft.com/office/officeart/2009/3/layout/StepUpProcess"/>
    <dgm:cxn modelId="{609E7BD1-956E-4C46-8836-044F274FF388}" type="presOf" srcId="{F16646FC-6848-418B-B1E3-96138E0FEEA5}" destId="{2AF64C49-9E45-4F3C-9BA6-D0A64ABAC6D7}" srcOrd="0" destOrd="0" presId="urn:microsoft.com/office/officeart/2009/3/layout/StepUpProcess"/>
    <dgm:cxn modelId="{2E297BFB-74BA-4EEC-B63B-5C7BD8D7A943}" type="presParOf" srcId="{59E6176D-A2F1-45D4-A790-2A9C57E110E9}" destId="{F3801B51-3C8A-4144-9300-DD4FFF871AEC}" srcOrd="0" destOrd="0" presId="urn:microsoft.com/office/officeart/2009/3/layout/StepUpProcess"/>
    <dgm:cxn modelId="{A3AEF00C-C8FA-412E-BB89-230BF6B754BE}" type="presParOf" srcId="{F3801B51-3C8A-4144-9300-DD4FFF871AEC}" destId="{0F98B4A9-900D-4D3A-917D-1B448D3EABEF}" srcOrd="0" destOrd="0" presId="urn:microsoft.com/office/officeart/2009/3/layout/StepUpProcess"/>
    <dgm:cxn modelId="{BBE68F44-D297-4E37-B0A6-4897F6D370EE}" type="presParOf" srcId="{F3801B51-3C8A-4144-9300-DD4FFF871AEC}" destId="{3E7CE4A3-BB67-4B35-8CCE-1A31A01EBFCA}" srcOrd="1" destOrd="0" presId="urn:microsoft.com/office/officeart/2009/3/layout/StepUpProcess"/>
    <dgm:cxn modelId="{EA2198EB-4FA3-459A-9630-A6DBB0401AB1}" type="presParOf" srcId="{F3801B51-3C8A-4144-9300-DD4FFF871AEC}" destId="{EFED36D8-9297-439E-8833-47CB3FCF921F}" srcOrd="2" destOrd="0" presId="urn:microsoft.com/office/officeart/2009/3/layout/StepUpProcess"/>
    <dgm:cxn modelId="{CC20ACF6-3DF8-4BA9-BA60-AB6AE88D0A10}" type="presParOf" srcId="{59E6176D-A2F1-45D4-A790-2A9C57E110E9}" destId="{FC89241E-0F22-4FEE-A867-166C8B8B31E1}" srcOrd="1" destOrd="0" presId="urn:microsoft.com/office/officeart/2009/3/layout/StepUpProcess"/>
    <dgm:cxn modelId="{B836069F-8475-410A-83FC-51F07FBEE979}" type="presParOf" srcId="{FC89241E-0F22-4FEE-A867-166C8B8B31E1}" destId="{652BFF31-ADA5-4A5F-AC0B-C11DAA825A46}" srcOrd="0" destOrd="0" presId="urn:microsoft.com/office/officeart/2009/3/layout/StepUpProcess"/>
    <dgm:cxn modelId="{51E14F58-1335-446E-98A8-CA2DC745755D}" type="presParOf" srcId="{59E6176D-A2F1-45D4-A790-2A9C57E110E9}" destId="{56C143B6-1C15-4DE4-9866-D697EF85A06B}" srcOrd="2" destOrd="0" presId="urn:microsoft.com/office/officeart/2009/3/layout/StepUpProcess"/>
    <dgm:cxn modelId="{B8028B07-161C-4E6C-9A7B-201AD92C1697}" type="presParOf" srcId="{56C143B6-1C15-4DE4-9866-D697EF85A06B}" destId="{39FB82EE-FE53-4555-9BD1-160163DEE653}" srcOrd="0" destOrd="0" presId="urn:microsoft.com/office/officeart/2009/3/layout/StepUpProcess"/>
    <dgm:cxn modelId="{14277BE5-7CFE-4470-9646-DE69F66E2872}" type="presParOf" srcId="{56C143B6-1C15-4DE4-9866-D697EF85A06B}" destId="{2AF64C49-9E45-4F3C-9BA6-D0A64ABAC6D7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E7F4808-C894-40ED-B5BE-06D9FCD46DB9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8E853283-DE9F-4575-91B5-50D13E09A129}">
      <dgm:prSet phldrT="[Текст]" custT="1"/>
      <dgm:spPr/>
      <dgm:t>
        <a:bodyPr/>
        <a:lstStyle/>
        <a:p>
          <a:r>
            <a:rPr lang="ru-RU" sz="2400" b="1" dirty="0">
              <a:solidFill>
                <a:srgbClr val="534F4F"/>
              </a:solidFill>
            </a:rPr>
            <a:t>41 520 руб.</a:t>
          </a:r>
        </a:p>
      </dgm:t>
    </dgm:pt>
    <dgm:pt modelId="{4A47DB2A-6C58-4A0B-A859-D1CF6FCA0E05}" type="parTrans" cxnId="{AE92E435-1697-4E05-8A1F-54ECB0D6C963}">
      <dgm:prSet/>
      <dgm:spPr/>
      <dgm:t>
        <a:bodyPr/>
        <a:lstStyle/>
        <a:p>
          <a:endParaRPr lang="ru-RU"/>
        </a:p>
      </dgm:t>
    </dgm:pt>
    <dgm:pt modelId="{2C8A0C4B-50E5-4D0E-9821-D63E1DA472C8}" type="sibTrans" cxnId="{AE92E435-1697-4E05-8A1F-54ECB0D6C963}">
      <dgm:prSet/>
      <dgm:spPr/>
      <dgm:t>
        <a:bodyPr/>
        <a:lstStyle/>
        <a:p>
          <a:endParaRPr lang="ru-RU"/>
        </a:p>
      </dgm:t>
    </dgm:pt>
    <dgm:pt modelId="{F16646FC-6848-418B-B1E3-96138E0FEEA5}">
      <dgm:prSet phldrT="[Текст]" custT="1"/>
      <dgm:spPr/>
      <dgm:t>
        <a:bodyPr/>
        <a:lstStyle/>
        <a:p>
          <a:r>
            <a:rPr lang="ru-RU" sz="2400" b="1" dirty="0">
              <a:solidFill>
                <a:srgbClr val="534F4F"/>
              </a:solidFill>
            </a:rPr>
            <a:t>44 840 руб.</a:t>
          </a:r>
        </a:p>
      </dgm:t>
    </dgm:pt>
    <dgm:pt modelId="{0A0A188B-8D0F-4B8F-BFF5-925876E76705}" type="parTrans" cxnId="{ECC7686D-F7A9-4E42-942D-B9C355AC6F70}">
      <dgm:prSet/>
      <dgm:spPr/>
      <dgm:t>
        <a:bodyPr/>
        <a:lstStyle/>
        <a:p>
          <a:endParaRPr lang="ru-RU"/>
        </a:p>
      </dgm:t>
    </dgm:pt>
    <dgm:pt modelId="{26662AE8-F865-4E39-A7B4-73E3AE608107}" type="sibTrans" cxnId="{ECC7686D-F7A9-4E42-942D-B9C355AC6F70}">
      <dgm:prSet/>
      <dgm:spPr/>
      <dgm:t>
        <a:bodyPr/>
        <a:lstStyle/>
        <a:p>
          <a:endParaRPr lang="ru-RU"/>
        </a:p>
      </dgm:t>
    </dgm:pt>
    <dgm:pt modelId="{59E6176D-A2F1-45D4-A790-2A9C57E110E9}" type="pres">
      <dgm:prSet presAssocID="{4E7F4808-C894-40ED-B5BE-06D9FCD46DB9}" presName="rootnode" presStyleCnt="0">
        <dgm:presLayoutVars>
          <dgm:chMax/>
          <dgm:chPref/>
          <dgm:dir/>
          <dgm:animLvl val="lvl"/>
        </dgm:presLayoutVars>
      </dgm:prSet>
      <dgm:spPr/>
    </dgm:pt>
    <dgm:pt modelId="{F3801B51-3C8A-4144-9300-DD4FFF871AEC}" type="pres">
      <dgm:prSet presAssocID="{8E853283-DE9F-4575-91B5-50D13E09A129}" presName="composite" presStyleCnt="0"/>
      <dgm:spPr/>
    </dgm:pt>
    <dgm:pt modelId="{0F98B4A9-900D-4D3A-917D-1B448D3EABEF}" type="pres">
      <dgm:prSet presAssocID="{8E853283-DE9F-4575-91B5-50D13E09A129}" presName="LShape" presStyleLbl="alignNode1" presStyleIdx="0" presStyleCnt="3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E7CE4A3-BB67-4B35-8CCE-1A31A01EBFCA}" type="pres">
      <dgm:prSet presAssocID="{8E853283-DE9F-4575-91B5-50D13E09A129}" presName="ParentText" presStyleLbl="revTx" presStyleIdx="0" presStyleCnt="2" custScaleX="513028" custLinFactNeighborX="-67032" custLinFactNeighborY="-41674">
        <dgm:presLayoutVars>
          <dgm:chMax val="0"/>
          <dgm:chPref val="0"/>
          <dgm:bulletEnabled val="1"/>
        </dgm:presLayoutVars>
      </dgm:prSet>
      <dgm:spPr/>
    </dgm:pt>
    <dgm:pt modelId="{EFED36D8-9297-439E-8833-47CB3FCF921F}" type="pres">
      <dgm:prSet presAssocID="{8E853283-DE9F-4575-91B5-50D13E09A129}" presName="Triangle" presStyleLbl="alignNode1" presStyleIdx="1" presStyleCnt="3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FC89241E-0F22-4FEE-A867-166C8B8B31E1}" type="pres">
      <dgm:prSet presAssocID="{2C8A0C4B-50E5-4D0E-9821-D63E1DA472C8}" presName="sibTrans" presStyleCnt="0"/>
      <dgm:spPr/>
    </dgm:pt>
    <dgm:pt modelId="{652BFF31-ADA5-4A5F-AC0B-C11DAA825A46}" type="pres">
      <dgm:prSet presAssocID="{2C8A0C4B-50E5-4D0E-9821-D63E1DA472C8}" presName="space" presStyleCnt="0"/>
      <dgm:spPr/>
    </dgm:pt>
    <dgm:pt modelId="{56C143B6-1C15-4DE4-9866-D697EF85A06B}" type="pres">
      <dgm:prSet presAssocID="{F16646FC-6848-418B-B1E3-96138E0FEEA5}" presName="composite" presStyleCnt="0"/>
      <dgm:spPr/>
    </dgm:pt>
    <dgm:pt modelId="{39FB82EE-FE53-4555-9BD1-160163DEE653}" type="pres">
      <dgm:prSet presAssocID="{F16646FC-6848-418B-B1E3-96138E0FEEA5}" presName="LShape" presStyleLbl="alignNode1" presStyleIdx="2" presStyleCnt="3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2AF64C49-9E45-4F3C-9BA6-D0A64ABAC6D7}" type="pres">
      <dgm:prSet presAssocID="{F16646FC-6848-418B-B1E3-96138E0FEEA5}" presName="ParentText" presStyleLbl="revTx" presStyleIdx="1" presStyleCnt="2" custScaleX="513028" custLinFactNeighborX="-67032" custLinFactNeighborY="-41674">
        <dgm:presLayoutVars>
          <dgm:chMax val="0"/>
          <dgm:chPref val="0"/>
          <dgm:bulletEnabled val="1"/>
        </dgm:presLayoutVars>
      </dgm:prSet>
      <dgm:spPr/>
    </dgm:pt>
  </dgm:ptLst>
  <dgm:cxnLst>
    <dgm:cxn modelId="{AE92E435-1697-4E05-8A1F-54ECB0D6C963}" srcId="{4E7F4808-C894-40ED-B5BE-06D9FCD46DB9}" destId="{8E853283-DE9F-4575-91B5-50D13E09A129}" srcOrd="0" destOrd="0" parTransId="{4A47DB2A-6C58-4A0B-A859-D1CF6FCA0E05}" sibTransId="{2C8A0C4B-50E5-4D0E-9821-D63E1DA472C8}"/>
    <dgm:cxn modelId="{ECC7686D-F7A9-4E42-942D-B9C355AC6F70}" srcId="{4E7F4808-C894-40ED-B5BE-06D9FCD46DB9}" destId="{F16646FC-6848-418B-B1E3-96138E0FEEA5}" srcOrd="1" destOrd="0" parTransId="{0A0A188B-8D0F-4B8F-BFF5-925876E76705}" sibTransId="{26662AE8-F865-4E39-A7B4-73E3AE608107}"/>
    <dgm:cxn modelId="{BD24F382-F4A1-4178-93AA-CB312A345DE8}" type="presOf" srcId="{F16646FC-6848-418B-B1E3-96138E0FEEA5}" destId="{2AF64C49-9E45-4F3C-9BA6-D0A64ABAC6D7}" srcOrd="0" destOrd="0" presId="urn:microsoft.com/office/officeart/2009/3/layout/StepUpProcess"/>
    <dgm:cxn modelId="{632BFF98-691C-42EF-96D5-7380CF6A01CC}" type="presOf" srcId="{8E853283-DE9F-4575-91B5-50D13E09A129}" destId="{3E7CE4A3-BB67-4B35-8CCE-1A31A01EBFCA}" srcOrd="0" destOrd="0" presId="urn:microsoft.com/office/officeart/2009/3/layout/StepUpProcess"/>
    <dgm:cxn modelId="{81BB18B5-51D3-4AE9-8340-3D2B99C6302A}" type="presOf" srcId="{4E7F4808-C894-40ED-B5BE-06D9FCD46DB9}" destId="{59E6176D-A2F1-45D4-A790-2A9C57E110E9}" srcOrd="0" destOrd="0" presId="urn:microsoft.com/office/officeart/2009/3/layout/StepUpProcess"/>
    <dgm:cxn modelId="{40247FAA-1A7F-4BF6-AC2D-87EFAEA354CC}" type="presParOf" srcId="{59E6176D-A2F1-45D4-A790-2A9C57E110E9}" destId="{F3801B51-3C8A-4144-9300-DD4FFF871AEC}" srcOrd="0" destOrd="0" presId="urn:microsoft.com/office/officeart/2009/3/layout/StepUpProcess"/>
    <dgm:cxn modelId="{2BB9DF1A-5E22-4857-8E0A-ACE4BD0DCF2F}" type="presParOf" srcId="{F3801B51-3C8A-4144-9300-DD4FFF871AEC}" destId="{0F98B4A9-900D-4D3A-917D-1B448D3EABEF}" srcOrd="0" destOrd="0" presId="urn:microsoft.com/office/officeart/2009/3/layout/StepUpProcess"/>
    <dgm:cxn modelId="{9254EC1E-8968-46BC-9E4E-7B5EDF46B42C}" type="presParOf" srcId="{F3801B51-3C8A-4144-9300-DD4FFF871AEC}" destId="{3E7CE4A3-BB67-4B35-8CCE-1A31A01EBFCA}" srcOrd="1" destOrd="0" presId="urn:microsoft.com/office/officeart/2009/3/layout/StepUpProcess"/>
    <dgm:cxn modelId="{105797DC-AA11-4169-B45B-DC2436DC015A}" type="presParOf" srcId="{F3801B51-3C8A-4144-9300-DD4FFF871AEC}" destId="{EFED36D8-9297-439E-8833-47CB3FCF921F}" srcOrd="2" destOrd="0" presId="urn:microsoft.com/office/officeart/2009/3/layout/StepUpProcess"/>
    <dgm:cxn modelId="{943BF280-1972-49A8-9118-8CC53059BF8D}" type="presParOf" srcId="{59E6176D-A2F1-45D4-A790-2A9C57E110E9}" destId="{FC89241E-0F22-4FEE-A867-166C8B8B31E1}" srcOrd="1" destOrd="0" presId="urn:microsoft.com/office/officeart/2009/3/layout/StepUpProcess"/>
    <dgm:cxn modelId="{98CCE2EE-FB95-461C-961A-40D14D5F985A}" type="presParOf" srcId="{FC89241E-0F22-4FEE-A867-166C8B8B31E1}" destId="{652BFF31-ADA5-4A5F-AC0B-C11DAA825A46}" srcOrd="0" destOrd="0" presId="urn:microsoft.com/office/officeart/2009/3/layout/StepUpProcess"/>
    <dgm:cxn modelId="{B1F01FFA-91CB-4C14-8496-06D2C50EECCB}" type="presParOf" srcId="{59E6176D-A2F1-45D4-A790-2A9C57E110E9}" destId="{56C143B6-1C15-4DE4-9866-D697EF85A06B}" srcOrd="2" destOrd="0" presId="urn:microsoft.com/office/officeart/2009/3/layout/StepUpProcess"/>
    <dgm:cxn modelId="{F6B7CA1B-2A7D-4DED-8E11-BA81F3664A77}" type="presParOf" srcId="{56C143B6-1C15-4DE4-9866-D697EF85A06B}" destId="{39FB82EE-FE53-4555-9BD1-160163DEE653}" srcOrd="0" destOrd="0" presId="urn:microsoft.com/office/officeart/2009/3/layout/StepUpProcess"/>
    <dgm:cxn modelId="{D1D34AC7-E643-494C-88FA-34D5C55432AE}" type="presParOf" srcId="{56C143B6-1C15-4DE4-9866-D697EF85A06B}" destId="{2AF64C49-9E45-4F3C-9BA6-D0A64ABAC6D7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D34791-EA14-47B1-A1E8-682EC4D9E1B6}">
      <dsp:nvSpPr>
        <dsp:cNvPr id="0" name=""/>
        <dsp:cNvSpPr/>
      </dsp:nvSpPr>
      <dsp:spPr>
        <a:xfrm>
          <a:off x="-5600134" y="-857316"/>
          <a:ext cx="6667632" cy="6667632"/>
        </a:xfrm>
        <a:prstGeom prst="blockArc">
          <a:avLst>
            <a:gd name="adj1" fmla="val 18900000"/>
            <a:gd name="adj2" fmla="val 2700000"/>
            <a:gd name="adj3" fmla="val 324"/>
          </a:avLst>
        </a:prstGeom>
        <a:noFill/>
        <a:ln w="381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A14E12-9897-4770-8ED0-303EFC1F0BFE}">
      <dsp:nvSpPr>
        <dsp:cNvPr id="0" name=""/>
        <dsp:cNvSpPr/>
      </dsp:nvSpPr>
      <dsp:spPr>
        <a:xfrm>
          <a:off x="466687" y="309463"/>
          <a:ext cx="7694640" cy="619323"/>
        </a:xfrm>
        <a:prstGeom prst="rect">
          <a:avLst/>
        </a:prstGeom>
        <a:gradFill rotWithShape="0">
          <a:gsLst>
            <a:gs pos="80000">
              <a:schemeClr val="accent3">
                <a:lumMod val="40000"/>
                <a:lumOff val="60000"/>
                <a:alpha val="80000"/>
              </a:schemeClr>
            </a:gs>
            <a:gs pos="0">
              <a:schemeClr val="accent3">
                <a:lumMod val="75000"/>
                <a:alpha val="60000"/>
              </a:schemeClr>
            </a:gs>
            <a:gs pos="100000">
              <a:schemeClr val="accent2">
                <a:lumMod val="20000"/>
                <a:lumOff val="80000"/>
                <a:alpha val="20000"/>
              </a:schemeClr>
            </a:gs>
          </a:gsLst>
          <a:lin ang="0" scaled="0"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1588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rgbClr val="474343"/>
              </a:solidFill>
            </a:rPr>
            <a:t>Сохранение населения, здоровье и благополучие людей</a:t>
          </a:r>
        </a:p>
      </dsp:txBody>
      <dsp:txXfrm>
        <a:off x="466687" y="309463"/>
        <a:ext cx="7694640" cy="619323"/>
      </dsp:txXfrm>
    </dsp:sp>
    <dsp:sp modelId="{72DEF424-373E-4F13-96DB-14108CE10D59}">
      <dsp:nvSpPr>
        <dsp:cNvPr id="0" name=""/>
        <dsp:cNvSpPr/>
      </dsp:nvSpPr>
      <dsp:spPr>
        <a:xfrm>
          <a:off x="79610" y="232048"/>
          <a:ext cx="774153" cy="77415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4C753F-29B8-4802-8DA4-BF834F259FA4}">
      <dsp:nvSpPr>
        <dsp:cNvPr id="0" name=""/>
        <dsp:cNvSpPr/>
      </dsp:nvSpPr>
      <dsp:spPr>
        <a:xfrm>
          <a:off x="910476" y="1238150"/>
          <a:ext cx="7250851" cy="619323"/>
        </a:xfrm>
        <a:prstGeom prst="rect">
          <a:avLst/>
        </a:prstGeom>
        <a:gradFill rotWithShape="0">
          <a:gsLst>
            <a:gs pos="80000">
              <a:schemeClr val="accent3">
                <a:lumMod val="40000"/>
                <a:lumOff val="60000"/>
                <a:alpha val="80000"/>
              </a:schemeClr>
            </a:gs>
            <a:gs pos="0">
              <a:schemeClr val="accent3">
                <a:lumMod val="75000"/>
                <a:alpha val="60000"/>
              </a:schemeClr>
            </a:gs>
            <a:gs pos="100000">
              <a:schemeClr val="accent2">
                <a:lumMod val="20000"/>
                <a:lumOff val="80000"/>
                <a:alpha val="20000"/>
              </a:schemeClr>
            </a:gs>
          </a:gsLst>
          <a:lin ang="0" scaled="0"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1588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rgbClr val="474343"/>
              </a:solidFill>
            </a:rPr>
            <a:t>Возможности для самореализации и развития талантов</a:t>
          </a:r>
        </a:p>
      </dsp:txBody>
      <dsp:txXfrm>
        <a:off x="910476" y="1238150"/>
        <a:ext cx="7250851" cy="619323"/>
      </dsp:txXfrm>
    </dsp:sp>
    <dsp:sp modelId="{98A578EE-C0AB-4297-B8DB-C7BAA8EF41B7}">
      <dsp:nvSpPr>
        <dsp:cNvPr id="0" name=""/>
        <dsp:cNvSpPr/>
      </dsp:nvSpPr>
      <dsp:spPr>
        <a:xfrm>
          <a:off x="523399" y="1160735"/>
          <a:ext cx="774153" cy="77415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C2927A-5C18-4111-A5E0-50C51598A0EC}">
      <dsp:nvSpPr>
        <dsp:cNvPr id="0" name=""/>
        <dsp:cNvSpPr/>
      </dsp:nvSpPr>
      <dsp:spPr>
        <a:xfrm>
          <a:off x="1046683" y="2166838"/>
          <a:ext cx="7114644" cy="619323"/>
        </a:xfrm>
        <a:prstGeom prst="rect">
          <a:avLst/>
        </a:prstGeom>
        <a:gradFill rotWithShape="0">
          <a:gsLst>
            <a:gs pos="80000">
              <a:schemeClr val="accent3">
                <a:lumMod val="40000"/>
                <a:lumOff val="60000"/>
                <a:alpha val="80000"/>
              </a:schemeClr>
            </a:gs>
            <a:gs pos="0">
              <a:schemeClr val="accent3">
                <a:lumMod val="75000"/>
                <a:alpha val="60000"/>
              </a:schemeClr>
            </a:gs>
            <a:gs pos="100000">
              <a:schemeClr val="accent2">
                <a:lumMod val="20000"/>
                <a:lumOff val="80000"/>
                <a:alpha val="20000"/>
              </a:schemeClr>
            </a:gs>
          </a:gsLst>
          <a:lin ang="0" scaled="0"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1588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rgbClr val="474343"/>
              </a:solidFill>
            </a:rPr>
            <a:t>Комфортная и безопасная среда для жизни</a:t>
          </a:r>
        </a:p>
      </dsp:txBody>
      <dsp:txXfrm>
        <a:off x="1046683" y="2166838"/>
        <a:ext cx="7114644" cy="619323"/>
      </dsp:txXfrm>
    </dsp:sp>
    <dsp:sp modelId="{EBBEA12A-B6DC-4797-AE00-B33632D66F56}">
      <dsp:nvSpPr>
        <dsp:cNvPr id="0" name=""/>
        <dsp:cNvSpPr/>
      </dsp:nvSpPr>
      <dsp:spPr>
        <a:xfrm>
          <a:off x="659606" y="2089423"/>
          <a:ext cx="774153" cy="77415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74B351-A755-4859-BBBD-947E043810A7}">
      <dsp:nvSpPr>
        <dsp:cNvPr id="0" name=""/>
        <dsp:cNvSpPr/>
      </dsp:nvSpPr>
      <dsp:spPr>
        <a:xfrm>
          <a:off x="910476" y="3095525"/>
          <a:ext cx="7250851" cy="619323"/>
        </a:xfrm>
        <a:prstGeom prst="rect">
          <a:avLst/>
        </a:prstGeom>
        <a:gradFill rotWithShape="0">
          <a:gsLst>
            <a:gs pos="80000">
              <a:schemeClr val="accent3">
                <a:lumMod val="40000"/>
                <a:lumOff val="60000"/>
                <a:alpha val="80000"/>
              </a:schemeClr>
            </a:gs>
            <a:gs pos="0">
              <a:schemeClr val="accent3">
                <a:lumMod val="75000"/>
                <a:alpha val="60000"/>
              </a:schemeClr>
            </a:gs>
            <a:gs pos="100000">
              <a:schemeClr val="accent2">
                <a:lumMod val="20000"/>
                <a:lumOff val="80000"/>
                <a:alpha val="20000"/>
              </a:schemeClr>
            </a:gs>
          </a:gsLst>
          <a:lin ang="0" scaled="0"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1588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rgbClr val="474343"/>
              </a:solidFill>
              <a:latin typeface="+mn-lt"/>
            </a:rPr>
            <a:t>Достойный, эффективный труд и успешное предпринимательство</a:t>
          </a:r>
        </a:p>
      </dsp:txBody>
      <dsp:txXfrm>
        <a:off x="910476" y="3095525"/>
        <a:ext cx="7250851" cy="619323"/>
      </dsp:txXfrm>
    </dsp:sp>
    <dsp:sp modelId="{6659AD73-16AC-44A1-99DE-878E5D9039D6}">
      <dsp:nvSpPr>
        <dsp:cNvPr id="0" name=""/>
        <dsp:cNvSpPr/>
      </dsp:nvSpPr>
      <dsp:spPr>
        <a:xfrm>
          <a:off x="523399" y="3018110"/>
          <a:ext cx="774153" cy="77415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D6136B-8464-423A-8C19-C30D644CFED5}">
      <dsp:nvSpPr>
        <dsp:cNvPr id="0" name=""/>
        <dsp:cNvSpPr/>
      </dsp:nvSpPr>
      <dsp:spPr>
        <a:xfrm>
          <a:off x="466687" y="4024213"/>
          <a:ext cx="7694640" cy="619323"/>
        </a:xfrm>
        <a:prstGeom prst="rect">
          <a:avLst/>
        </a:prstGeom>
        <a:gradFill rotWithShape="0">
          <a:gsLst>
            <a:gs pos="80000">
              <a:schemeClr val="accent3">
                <a:lumMod val="40000"/>
                <a:lumOff val="60000"/>
                <a:alpha val="80000"/>
              </a:schemeClr>
            </a:gs>
            <a:gs pos="0">
              <a:schemeClr val="accent3">
                <a:lumMod val="75000"/>
                <a:alpha val="60000"/>
              </a:schemeClr>
            </a:gs>
            <a:gs pos="100000">
              <a:schemeClr val="accent2">
                <a:lumMod val="20000"/>
                <a:lumOff val="80000"/>
                <a:alpha val="20000"/>
              </a:schemeClr>
            </a:gs>
          </a:gsLst>
          <a:lin ang="0" scaled="0"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1588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rgbClr val="474343"/>
              </a:solidFill>
              <a:latin typeface="+mn-lt"/>
            </a:rPr>
            <a:t>Цифровая трансформация</a:t>
          </a:r>
        </a:p>
      </dsp:txBody>
      <dsp:txXfrm>
        <a:off x="466687" y="4024213"/>
        <a:ext cx="7694640" cy="619323"/>
      </dsp:txXfrm>
    </dsp:sp>
    <dsp:sp modelId="{9F8576AA-85EB-4183-8062-8561C661DDD7}">
      <dsp:nvSpPr>
        <dsp:cNvPr id="0" name=""/>
        <dsp:cNvSpPr/>
      </dsp:nvSpPr>
      <dsp:spPr>
        <a:xfrm>
          <a:off x="79610" y="3946798"/>
          <a:ext cx="774153" cy="77415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98B4A9-900D-4D3A-917D-1B448D3EABEF}">
      <dsp:nvSpPr>
        <dsp:cNvPr id="0" name=""/>
        <dsp:cNvSpPr/>
      </dsp:nvSpPr>
      <dsp:spPr>
        <a:xfrm rot="5400000">
          <a:off x="2172374" y="-1059148"/>
          <a:ext cx="956281" cy="3890803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7CE4A3-BB67-4B35-8CCE-1A31A01EBFCA}">
      <dsp:nvSpPr>
        <dsp:cNvPr id="0" name=""/>
        <dsp:cNvSpPr/>
      </dsp:nvSpPr>
      <dsp:spPr>
        <a:xfrm>
          <a:off x="852727" y="585790"/>
          <a:ext cx="2819784" cy="487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534F4F"/>
              </a:solidFill>
            </a:rPr>
            <a:t>41 520 руб.</a:t>
          </a:r>
        </a:p>
      </dsp:txBody>
      <dsp:txXfrm>
        <a:off x="852727" y="585790"/>
        <a:ext cx="2819784" cy="487578"/>
      </dsp:txXfrm>
    </dsp:sp>
    <dsp:sp modelId="{EFED36D8-9297-439E-8833-47CB3FCF921F}">
      <dsp:nvSpPr>
        <dsp:cNvPr id="0" name=""/>
        <dsp:cNvSpPr/>
      </dsp:nvSpPr>
      <dsp:spPr>
        <a:xfrm>
          <a:off x="4046812" y="0"/>
          <a:ext cx="517513" cy="354114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FB82EE-FE53-4555-9BD1-160163DEE653}">
      <dsp:nvSpPr>
        <dsp:cNvPr id="0" name=""/>
        <dsp:cNvSpPr/>
      </dsp:nvSpPr>
      <dsp:spPr>
        <a:xfrm rot="5400000">
          <a:off x="6126766" y="-1466904"/>
          <a:ext cx="956281" cy="3890803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F64C49-9E45-4F3C-9BA6-D0A64ABAC6D7}">
      <dsp:nvSpPr>
        <dsp:cNvPr id="0" name=""/>
        <dsp:cNvSpPr/>
      </dsp:nvSpPr>
      <dsp:spPr>
        <a:xfrm>
          <a:off x="4844009" y="101358"/>
          <a:ext cx="2819784" cy="487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534F4F"/>
              </a:solidFill>
            </a:rPr>
            <a:t>44 840 руб.</a:t>
          </a:r>
        </a:p>
      </dsp:txBody>
      <dsp:txXfrm>
        <a:off x="4844009" y="101358"/>
        <a:ext cx="2819784" cy="48757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DC28E9-A35A-484E-B3F3-DF3AEFAF1776}">
      <dsp:nvSpPr>
        <dsp:cNvPr id="0" name=""/>
        <dsp:cNvSpPr/>
      </dsp:nvSpPr>
      <dsp:spPr>
        <a:xfrm>
          <a:off x="-6642473" y="-1026215"/>
          <a:ext cx="7987405" cy="7987405"/>
        </a:xfrm>
        <a:prstGeom prst="blockArc">
          <a:avLst>
            <a:gd name="adj1" fmla="val 18900000"/>
            <a:gd name="adj2" fmla="val 2700000"/>
            <a:gd name="adj3" fmla="val 270"/>
          </a:avLst>
        </a:prstGeom>
        <a:noFill/>
        <a:ln w="762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419F7B-0E29-4837-A139-F73F32B02462}">
      <dsp:nvSpPr>
        <dsp:cNvPr id="0" name=""/>
        <dsp:cNvSpPr/>
      </dsp:nvSpPr>
      <dsp:spPr>
        <a:xfrm>
          <a:off x="931314" y="197890"/>
          <a:ext cx="8337621" cy="888646"/>
        </a:xfrm>
        <a:prstGeom prst="rect">
          <a:avLst/>
        </a:prstGeom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9049" tIns="55880" rIns="55880" bIns="55880" numCol="1" spcCol="1270" anchor="ctr" anchorCtr="0">
          <a:noAutofit/>
        </a:bodyPr>
        <a:lstStyle/>
        <a:p>
          <a:pPr marL="360000" lvl="0" indent="0" algn="l" defTabSz="977900">
            <a:lnSpc>
              <a:spcPts val="15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200" b="1" kern="1200" dirty="0">
              <a:solidFill>
                <a:srgbClr val="474343"/>
              </a:solidFill>
              <a:latin typeface="+mn-lt"/>
              <a:cs typeface="Arial" charset="0"/>
            </a:rPr>
            <a:t>Социальные выплаты на питание школьников и студентов </a:t>
          </a:r>
        </a:p>
      </dsp:txBody>
      <dsp:txXfrm>
        <a:off x="931314" y="197890"/>
        <a:ext cx="8337621" cy="888646"/>
      </dsp:txXfrm>
    </dsp:sp>
    <dsp:sp modelId="{4E53794A-6DAD-4E6F-AA51-FC167C715F2E}">
      <dsp:nvSpPr>
        <dsp:cNvPr id="0" name=""/>
        <dsp:cNvSpPr/>
      </dsp:nvSpPr>
      <dsp:spPr>
        <a:xfrm>
          <a:off x="0" y="86723"/>
          <a:ext cx="1080826" cy="984955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1270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54B92C-E3AA-49CB-BF9F-DCC6DE3ADE02}">
      <dsp:nvSpPr>
        <dsp:cNvPr id="0" name=""/>
        <dsp:cNvSpPr/>
      </dsp:nvSpPr>
      <dsp:spPr>
        <a:xfrm>
          <a:off x="1159452" y="1341544"/>
          <a:ext cx="8436593" cy="863050"/>
        </a:xfrm>
        <a:prstGeom prst="rect">
          <a:avLst/>
        </a:prstGeom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9049" tIns="55880" rIns="55880" bIns="55880" numCol="1" spcCol="1270" anchor="ctr" anchorCtr="0">
          <a:noAutofit/>
        </a:bodyPr>
        <a:lstStyle/>
        <a:p>
          <a:pPr marL="180975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>
              <a:solidFill>
                <a:srgbClr val="474343"/>
              </a:solidFill>
              <a:latin typeface="+mn-lt"/>
              <a:cs typeface="Arial" charset="0"/>
            </a:rPr>
            <a:t>Стипендии студентам областных  профессиональных образовательных организаций</a:t>
          </a:r>
          <a:endParaRPr lang="ru-RU" sz="2200" kern="1200" dirty="0">
            <a:solidFill>
              <a:srgbClr val="474343"/>
            </a:solidFill>
            <a:latin typeface="+mn-lt"/>
          </a:endParaRPr>
        </a:p>
      </dsp:txBody>
      <dsp:txXfrm>
        <a:off x="1159452" y="1341544"/>
        <a:ext cx="8436593" cy="863050"/>
      </dsp:txXfrm>
    </dsp:sp>
    <dsp:sp modelId="{001A828D-BA8C-4570-9BEF-C1391588FA46}">
      <dsp:nvSpPr>
        <dsp:cNvPr id="0" name=""/>
        <dsp:cNvSpPr/>
      </dsp:nvSpPr>
      <dsp:spPr>
        <a:xfrm>
          <a:off x="506124" y="1171512"/>
          <a:ext cx="1102338" cy="1012255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1270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911214-1412-44E6-97B7-B135980325F2}">
      <dsp:nvSpPr>
        <dsp:cNvPr id="0" name=""/>
        <dsp:cNvSpPr/>
      </dsp:nvSpPr>
      <dsp:spPr>
        <a:xfrm>
          <a:off x="1337149" y="2413580"/>
          <a:ext cx="8273381" cy="1097111"/>
        </a:xfrm>
        <a:prstGeom prst="rect">
          <a:avLst/>
        </a:prstGeom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9049" tIns="55880" rIns="55880" bIns="55880" numCol="1" spcCol="1270" anchor="ctr" anchorCtr="0">
          <a:noAutofit/>
        </a:bodyPr>
        <a:lstStyle/>
        <a:p>
          <a:pPr marL="180975" lvl="0" indent="0" algn="l" defTabSz="9779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200" b="1" kern="1200" dirty="0">
              <a:solidFill>
                <a:srgbClr val="474343"/>
              </a:solidFill>
              <a:latin typeface="+mn-lt"/>
              <a:cs typeface="Times New Roman" pitchFamily="18" charset="0"/>
            </a:rPr>
            <a:t>Денежная выплата на проезд в автомобильном транспорте муниципального сообщения школьникам и студентам </a:t>
          </a:r>
        </a:p>
        <a:p>
          <a:pPr marL="180975" lvl="0" indent="0" algn="l" defTabSz="9779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200" b="1" kern="1200" dirty="0">
              <a:solidFill>
                <a:srgbClr val="474343"/>
              </a:solidFill>
              <a:latin typeface="+mn-lt"/>
              <a:cs typeface="Times New Roman" pitchFamily="18" charset="0"/>
            </a:rPr>
            <a:t>(300 руб. в месяц) </a:t>
          </a:r>
          <a:endParaRPr lang="ru-RU" sz="2200" kern="1200" dirty="0">
            <a:solidFill>
              <a:srgbClr val="474343"/>
            </a:solidFill>
            <a:latin typeface="+mn-lt"/>
          </a:endParaRPr>
        </a:p>
      </dsp:txBody>
      <dsp:txXfrm>
        <a:off x="1337149" y="2413580"/>
        <a:ext cx="8273381" cy="1097111"/>
      </dsp:txXfrm>
    </dsp:sp>
    <dsp:sp modelId="{573D6AA8-EE03-46B4-851E-EC8AEF11A324}">
      <dsp:nvSpPr>
        <dsp:cNvPr id="0" name=""/>
        <dsp:cNvSpPr/>
      </dsp:nvSpPr>
      <dsp:spPr>
        <a:xfrm>
          <a:off x="805782" y="2413576"/>
          <a:ext cx="1102338" cy="1012255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1270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A2B237-724F-40B4-8EB7-33ABE366F6E3}">
      <dsp:nvSpPr>
        <dsp:cNvPr id="0" name=""/>
        <dsp:cNvSpPr/>
      </dsp:nvSpPr>
      <dsp:spPr>
        <a:xfrm>
          <a:off x="1173937" y="3794812"/>
          <a:ext cx="8436593" cy="742109"/>
        </a:xfrm>
        <a:prstGeom prst="rect">
          <a:avLst/>
        </a:prstGeom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9049" tIns="55880" rIns="55880" bIns="55880" numCol="1" spcCol="1270" anchor="ctr" anchorCtr="0">
          <a:noAutofit/>
        </a:bodyPr>
        <a:lstStyle/>
        <a:p>
          <a:pPr marL="180975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>
              <a:solidFill>
                <a:srgbClr val="474343"/>
              </a:solidFill>
              <a:latin typeface="+mn-lt"/>
              <a:cs typeface="Arial" charset="0"/>
            </a:rPr>
            <a:t>Организация летнего отдыха и оздоровления детей</a:t>
          </a:r>
          <a:endParaRPr lang="ru-RU" sz="2200" kern="1200" dirty="0">
            <a:solidFill>
              <a:srgbClr val="474343"/>
            </a:solidFill>
            <a:latin typeface="+mn-lt"/>
          </a:endParaRPr>
        </a:p>
      </dsp:txBody>
      <dsp:txXfrm>
        <a:off x="1173937" y="3794812"/>
        <a:ext cx="8436593" cy="742109"/>
      </dsp:txXfrm>
    </dsp:sp>
    <dsp:sp modelId="{3CC04E6F-F693-473A-9480-FAF6218496C5}">
      <dsp:nvSpPr>
        <dsp:cNvPr id="0" name=""/>
        <dsp:cNvSpPr/>
      </dsp:nvSpPr>
      <dsp:spPr>
        <a:xfrm>
          <a:off x="655288" y="3592200"/>
          <a:ext cx="1102338" cy="1012255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1270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54AC20-53DD-4B64-B145-A201A9918F9B}">
      <dsp:nvSpPr>
        <dsp:cNvPr id="0" name=""/>
        <dsp:cNvSpPr/>
      </dsp:nvSpPr>
      <dsp:spPr>
        <a:xfrm>
          <a:off x="642074" y="4822240"/>
          <a:ext cx="8968456" cy="742109"/>
        </a:xfrm>
        <a:prstGeom prst="rect">
          <a:avLst/>
        </a:prstGeom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9049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>
              <a:solidFill>
                <a:srgbClr val="474343"/>
              </a:solidFill>
              <a:latin typeface="+mn-lt"/>
              <a:cs typeface="Arial" charset="0"/>
            </a:rPr>
            <a:t>   Ме</a:t>
          </a:r>
          <a:r>
            <a:rPr lang="ru-RU" sz="2200" b="1" kern="1200" dirty="0">
              <a:solidFill>
                <a:srgbClr val="474343"/>
              </a:solidFill>
              <a:latin typeface="+mn-lt"/>
              <a:cs typeface="Times New Roman" panose="02020603050405020304" pitchFamily="18" charset="0"/>
            </a:rPr>
            <a:t>ры социальной поддержки студентов, обучающихся по медицинскому профилю</a:t>
          </a:r>
          <a:endParaRPr lang="ru-RU" sz="2200" b="1" kern="1200" dirty="0">
            <a:solidFill>
              <a:srgbClr val="474343"/>
            </a:solidFill>
            <a:latin typeface="+mn-lt"/>
          </a:endParaRPr>
        </a:p>
      </dsp:txBody>
      <dsp:txXfrm>
        <a:off x="642074" y="4822240"/>
        <a:ext cx="8968456" cy="742109"/>
      </dsp:txXfrm>
    </dsp:sp>
    <dsp:sp modelId="{979BC0F0-C1CA-4FAA-A24F-1AF1253C71E7}">
      <dsp:nvSpPr>
        <dsp:cNvPr id="0" name=""/>
        <dsp:cNvSpPr/>
      </dsp:nvSpPr>
      <dsp:spPr>
        <a:xfrm>
          <a:off x="16043" y="4617313"/>
          <a:ext cx="1220064" cy="1151577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127000" cap="flat" cmpd="sng" algn="ctr">
          <a:solidFill>
            <a:schemeClr val="tx2">
              <a:lumMod val="60000"/>
              <a:lumOff val="40000"/>
              <a:alpha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ED6CD1-A407-4C77-8E07-382F394AE98F}">
      <dsp:nvSpPr>
        <dsp:cNvPr id="0" name=""/>
        <dsp:cNvSpPr/>
      </dsp:nvSpPr>
      <dsp:spPr>
        <a:xfrm rot="5400000">
          <a:off x="-120001" y="121714"/>
          <a:ext cx="800012" cy="560008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/>
        </a:p>
      </dsp:txBody>
      <dsp:txXfrm rot="-5400000">
        <a:off x="1" y="281716"/>
        <a:ext cx="560008" cy="240004"/>
      </dsp:txXfrm>
    </dsp:sp>
    <dsp:sp modelId="{4F0370CA-6E58-42A1-B0A0-A6E5B28554BE}">
      <dsp:nvSpPr>
        <dsp:cNvPr id="0" name=""/>
        <dsp:cNvSpPr/>
      </dsp:nvSpPr>
      <dsp:spPr>
        <a:xfrm rot="5400000">
          <a:off x="4956190" y="-4394469"/>
          <a:ext cx="520007" cy="9312372"/>
        </a:xfrm>
        <a:prstGeom prst="round2SameRect">
          <a:avLst/>
        </a:prstGeom>
        <a:gradFill rotWithShape="0">
          <a:gsLst>
            <a:gs pos="7000">
              <a:schemeClr val="accent2">
                <a:lumMod val="75000"/>
                <a:alpha val="29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kern="1200" dirty="0">
              <a:solidFill>
                <a:srgbClr val="494545"/>
              </a:solidFill>
            </a:rPr>
            <a:t>многодетные семьи</a:t>
          </a:r>
        </a:p>
      </dsp:txBody>
      <dsp:txXfrm rot="-5400000">
        <a:off x="560008" y="27098"/>
        <a:ext cx="9286987" cy="469237"/>
      </dsp:txXfrm>
    </dsp:sp>
    <dsp:sp modelId="{4A646B63-A71B-4D11-872A-0F7FAA969745}">
      <dsp:nvSpPr>
        <dsp:cNvPr id="0" name=""/>
        <dsp:cNvSpPr/>
      </dsp:nvSpPr>
      <dsp:spPr>
        <a:xfrm rot="5400000">
          <a:off x="-120001" y="799838"/>
          <a:ext cx="800012" cy="560008"/>
        </a:xfrm>
        <a:prstGeom prst="chevron">
          <a:avLst/>
        </a:prstGeom>
        <a:solidFill>
          <a:schemeClr val="accent2">
            <a:hueOff val="798017"/>
            <a:satOff val="-7335"/>
            <a:lumOff val="-1078"/>
            <a:alphaOff val="0"/>
          </a:schemeClr>
        </a:solidFill>
        <a:ln w="25400" cap="flat" cmpd="sng" algn="ctr">
          <a:solidFill>
            <a:schemeClr val="accent2">
              <a:hueOff val="798017"/>
              <a:satOff val="-7335"/>
              <a:lumOff val="-10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/>
        </a:p>
      </dsp:txBody>
      <dsp:txXfrm rot="-5400000">
        <a:off x="1" y="959840"/>
        <a:ext cx="560008" cy="240004"/>
      </dsp:txXfrm>
    </dsp:sp>
    <dsp:sp modelId="{499C7D28-433D-42DA-956C-43611CA8A97E}">
      <dsp:nvSpPr>
        <dsp:cNvPr id="0" name=""/>
        <dsp:cNvSpPr/>
      </dsp:nvSpPr>
      <dsp:spPr>
        <a:xfrm rot="5400000">
          <a:off x="4956190" y="-3716345"/>
          <a:ext cx="520007" cy="9312372"/>
        </a:xfrm>
        <a:prstGeom prst="round2SameRect">
          <a:avLst/>
        </a:prstGeom>
        <a:gradFill rotWithShape="0">
          <a:gsLst>
            <a:gs pos="7000">
              <a:srgbClr val="F5CB1B">
                <a:alpha val="33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kern="1200" dirty="0">
              <a:solidFill>
                <a:srgbClr val="494545"/>
              </a:solidFill>
            </a:rPr>
            <a:t>семьи одиноких матерей</a:t>
          </a:r>
        </a:p>
      </dsp:txBody>
      <dsp:txXfrm rot="-5400000">
        <a:off x="560008" y="705222"/>
        <a:ext cx="9286987" cy="469237"/>
      </dsp:txXfrm>
    </dsp:sp>
    <dsp:sp modelId="{D846726A-E631-40D2-951C-50EB09DF9818}">
      <dsp:nvSpPr>
        <dsp:cNvPr id="0" name=""/>
        <dsp:cNvSpPr/>
      </dsp:nvSpPr>
      <dsp:spPr>
        <a:xfrm rot="5400000">
          <a:off x="-120001" y="1477962"/>
          <a:ext cx="800012" cy="560008"/>
        </a:xfrm>
        <a:prstGeom prst="chevron">
          <a:avLst/>
        </a:prstGeom>
        <a:solidFill>
          <a:schemeClr val="accent2">
            <a:hueOff val="1596033"/>
            <a:satOff val="-14671"/>
            <a:lumOff val="-2157"/>
            <a:alphaOff val="0"/>
          </a:schemeClr>
        </a:solidFill>
        <a:ln w="25400" cap="flat" cmpd="sng" algn="ctr">
          <a:solidFill>
            <a:schemeClr val="accent2">
              <a:hueOff val="1596033"/>
              <a:satOff val="-14671"/>
              <a:lumOff val="-215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/>
        </a:p>
      </dsp:txBody>
      <dsp:txXfrm rot="-5400000">
        <a:off x="1" y="1637964"/>
        <a:ext cx="560008" cy="240004"/>
      </dsp:txXfrm>
    </dsp:sp>
    <dsp:sp modelId="{3592BB21-7A9F-43DF-8A3D-BFDBC866B1D8}">
      <dsp:nvSpPr>
        <dsp:cNvPr id="0" name=""/>
        <dsp:cNvSpPr/>
      </dsp:nvSpPr>
      <dsp:spPr>
        <a:xfrm rot="5400000">
          <a:off x="4956190" y="-3038221"/>
          <a:ext cx="520007" cy="9312372"/>
        </a:xfrm>
        <a:prstGeom prst="round2SameRect">
          <a:avLst/>
        </a:prstGeom>
        <a:gradFill rotWithShape="0">
          <a:gsLst>
            <a:gs pos="12000">
              <a:srgbClr val="D9FA16">
                <a:alpha val="26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kern="1200" dirty="0">
              <a:solidFill>
                <a:srgbClr val="494545"/>
              </a:solidFill>
            </a:rPr>
            <a:t>семьи, имеющие в своем составе получателей пенсий по потере кормильца</a:t>
          </a:r>
        </a:p>
      </dsp:txBody>
      <dsp:txXfrm rot="-5400000">
        <a:off x="560008" y="1383346"/>
        <a:ext cx="9286987" cy="469237"/>
      </dsp:txXfrm>
    </dsp:sp>
    <dsp:sp modelId="{7CB85A0C-4C16-4E6E-ABE5-0A29B01B5DAE}">
      <dsp:nvSpPr>
        <dsp:cNvPr id="0" name=""/>
        <dsp:cNvSpPr/>
      </dsp:nvSpPr>
      <dsp:spPr>
        <a:xfrm rot="5400000">
          <a:off x="-120001" y="2156086"/>
          <a:ext cx="800012" cy="560008"/>
        </a:xfrm>
        <a:prstGeom prst="chevron">
          <a:avLst/>
        </a:prstGeom>
        <a:solidFill>
          <a:schemeClr val="accent2">
            <a:hueOff val="2394050"/>
            <a:satOff val="-22006"/>
            <a:lumOff val="-3235"/>
            <a:alphaOff val="0"/>
          </a:schemeClr>
        </a:solidFill>
        <a:ln w="25400" cap="flat" cmpd="sng" algn="ctr">
          <a:solidFill>
            <a:schemeClr val="accent2">
              <a:hueOff val="2394050"/>
              <a:satOff val="-22006"/>
              <a:lumOff val="-323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 dirty="0"/>
        </a:p>
      </dsp:txBody>
      <dsp:txXfrm rot="-5400000">
        <a:off x="1" y="2316088"/>
        <a:ext cx="560008" cy="240004"/>
      </dsp:txXfrm>
    </dsp:sp>
    <dsp:sp modelId="{265B68A7-C829-49FC-BD19-C5B6BD74B06D}">
      <dsp:nvSpPr>
        <dsp:cNvPr id="0" name=""/>
        <dsp:cNvSpPr/>
      </dsp:nvSpPr>
      <dsp:spPr>
        <a:xfrm rot="5400000">
          <a:off x="4956190" y="-2360097"/>
          <a:ext cx="520007" cy="9312372"/>
        </a:xfrm>
        <a:prstGeom prst="round2SameRect">
          <a:avLst/>
        </a:prstGeom>
        <a:gradFill rotWithShape="0">
          <a:gsLst>
            <a:gs pos="17000">
              <a:srgbClr val="C8E595">
                <a:alpha val="37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kern="1200" dirty="0">
              <a:solidFill>
                <a:srgbClr val="494545"/>
              </a:solidFill>
            </a:rPr>
            <a:t>одиноко проживающие пенсионеры</a:t>
          </a:r>
        </a:p>
      </dsp:txBody>
      <dsp:txXfrm rot="-5400000">
        <a:off x="560008" y="2061470"/>
        <a:ext cx="9286987" cy="469237"/>
      </dsp:txXfrm>
    </dsp:sp>
    <dsp:sp modelId="{11C6DC8C-E550-49B0-A867-FAC0390739C4}">
      <dsp:nvSpPr>
        <dsp:cNvPr id="0" name=""/>
        <dsp:cNvSpPr/>
      </dsp:nvSpPr>
      <dsp:spPr>
        <a:xfrm rot="5400000">
          <a:off x="-120001" y="2834210"/>
          <a:ext cx="800012" cy="560008"/>
        </a:xfrm>
        <a:prstGeom prst="chevron">
          <a:avLst/>
        </a:prstGeom>
        <a:solidFill>
          <a:schemeClr val="accent2">
            <a:hueOff val="3192067"/>
            <a:satOff val="-29341"/>
            <a:lumOff val="-4314"/>
            <a:alphaOff val="0"/>
          </a:schemeClr>
        </a:solidFill>
        <a:ln w="25400" cap="flat" cmpd="sng" algn="ctr">
          <a:solidFill>
            <a:schemeClr val="accent2">
              <a:hueOff val="3192067"/>
              <a:satOff val="-29341"/>
              <a:lumOff val="-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 dirty="0"/>
        </a:p>
      </dsp:txBody>
      <dsp:txXfrm rot="-5400000">
        <a:off x="1" y="2994212"/>
        <a:ext cx="560008" cy="240004"/>
      </dsp:txXfrm>
    </dsp:sp>
    <dsp:sp modelId="{FEC8ABDA-7428-4396-9033-DE7CA1EBC857}">
      <dsp:nvSpPr>
        <dsp:cNvPr id="0" name=""/>
        <dsp:cNvSpPr/>
      </dsp:nvSpPr>
      <dsp:spPr>
        <a:xfrm rot="5400000">
          <a:off x="4956190" y="-1681973"/>
          <a:ext cx="520007" cy="9312372"/>
        </a:xfrm>
        <a:prstGeom prst="round2SameRect">
          <a:avLst/>
        </a:prstGeom>
        <a:gradFill rotWithShape="0">
          <a:gsLst>
            <a:gs pos="19000">
              <a:schemeClr val="accent3">
                <a:lumMod val="60000"/>
                <a:lumOff val="40000"/>
                <a:alpha val="38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kern="1200" dirty="0">
              <a:solidFill>
                <a:srgbClr val="494545"/>
              </a:solidFill>
            </a:rPr>
            <a:t>семьи, имеющие в своем составе детей-инвалидов</a:t>
          </a:r>
        </a:p>
      </dsp:txBody>
      <dsp:txXfrm rot="-5400000">
        <a:off x="560008" y="2739594"/>
        <a:ext cx="9286987" cy="469237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ED6CD1-A407-4C77-8E07-382F394AE98F}">
      <dsp:nvSpPr>
        <dsp:cNvPr id="0" name=""/>
        <dsp:cNvSpPr/>
      </dsp:nvSpPr>
      <dsp:spPr>
        <a:xfrm rot="5400000">
          <a:off x="-144426" y="146516"/>
          <a:ext cx="962843" cy="673990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>
            <a:solidFill>
              <a:srgbClr val="534F4F"/>
            </a:solidFill>
          </a:endParaRPr>
        </a:p>
      </dsp:txBody>
      <dsp:txXfrm rot="-5400000">
        <a:off x="1" y="339084"/>
        <a:ext cx="673990" cy="288853"/>
      </dsp:txXfrm>
    </dsp:sp>
    <dsp:sp modelId="{4F0370CA-6E58-42A1-B0A0-A6E5B28554BE}">
      <dsp:nvSpPr>
        <dsp:cNvPr id="0" name=""/>
        <dsp:cNvSpPr/>
      </dsp:nvSpPr>
      <dsp:spPr>
        <a:xfrm rot="5400000">
          <a:off x="2845715" y="-2169634"/>
          <a:ext cx="625848" cy="4969297"/>
        </a:xfrm>
        <a:prstGeom prst="round2SameRect">
          <a:avLst/>
        </a:prstGeom>
        <a:gradFill rotWithShape="0">
          <a:gsLst>
            <a:gs pos="7000">
              <a:schemeClr val="accent2">
                <a:lumMod val="75000"/>
                <a:alpha val="29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rgbClr val="534F4F"/>
              </a:solidFill>
              <a:latin typeface="+mn-lt"/>
            </a:rPr>
            <a:t>По заболеваниям, входящим в базовую программу </a:t>
          </a:r>
          <a:r>
            <a:rPr lang="ru-RU" sz="1800" kern="1200" dirty="0" err="1">
              <a:solidFill>
                <a:srgbClr val="534F4F"/>
              </a:solidFill>
              <a:latin typeface="+mn-lt"/>
            </a:rPr>
            <a:t>ОМС</a:t>
          </a:r>
          <a:endParaRPr lang="ru-RU" sz="1800" kern="1200" dirty="0">
            <a:solidFill>
              <a:srgbClr val="534F4F"/>
            </a:solidFill>
            <a:latin typeface="+mn-lt"/>
          </a:endParaRPr>
        </a:p>
      </dsp:txBody>
      <dsp:txXfrm rot="-5400000">
        <a:off x="673991" y="32641"/>
        <a:ext cx="4938746" cy="564746"/>
      </dsp:txXfrm>
    </dsp:sp>
    <dsp:sp modelId="{4A646B63-A71B-4D11-872A-0F7FAA969745}">
      <dsp:nvSpPr>
        <dsp:cNvPr id="0" name=""/>
        <dsp:cNvSpPr/>
      </dsp:nvSpPr>
      <dsp:spPr>
        <a:xfrm rot="5400000">
          <a:off x="-144426" y="990610"/>
          <a:ext cx="962843" cy="673990"/>
        </a:xfrm>
        <a:prstGeom prst="chevron">
          <a:avLst/>
        </a:prstGeom>
        <a:solidFill>
          <a:schemeClr val="accent2">
            <a:hueOff val="798017"/>
            <a:satOff val="-7335"/>
            <a:lumOff val="-1078"/>
            <a:alphaOff val="0"/>
          </a:schemeClr>
        </a:solidFill>
        <a:ln w="25400" cap="flat" cmpd="sng" algn="ctr">
          <a:solidFill>
            <a:schemeClr val="accent2">
              <a:hueOff val="798017"/>
              <a:satOff val="-7335"/>
              <a:lumOff val="-10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>
            <a:solidFill>
              <a:srgbClr val="534F4F"/>
            </a:solidFill>
          </a:endParaRPr>
        </a:p>
      </dsp:txBody>
      <dsp:txXfrm rot="-5400000">
        <a:off x="1" y="1183178"/>
        <a:ext cx="673990" cy="288853"/>
      </dsp:txXfrm>
    </dsp:sp>
    <dsp:sp modelId="{499C7D28-433D-42DA-956C-43611CA8A97E}">
      <dsp:nvSpPr>
        <dsp:cNvPr id="0" name=""/>
        <dsp:cNvSpPr/>
      </dsp:nvSpPr>
      <dsp:spPr>
        <a:xfrm rot="5400000">
          <a:off x="2845715" y="-1325540"/>
          <a:ext cx="625848" cy="4969297"/>
        </a:xfrm>
        <a:prstGeom prst="round2SameRect">
          <a:avLst/>
        </a:prstGeom>
        <a:gradFill rotWithShape="0">
          <a:gsLst>
            <a:gs pos="7000">
              <a:srgbClr val="F5CB1B">
                <a:alpha val="33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rgbClr val="534F4F"/>
              </a:solidFill>
              <a:latin typeface="+mn-lt"/>
            </a:rPr>
            <a:t>Первичная медико-санитарная помощь, включая профилактическую помощь</a:t>
          </a:r>
        </a:p>
      </dsp:txBody>
      <dsp:txXfrm rot="-5400000">
        <a:off x="673991" y="876735"/>
        <a:ext cx="4938746" cy="564746"/>
      </dsp:txXfrm>
    </dsp:sp>
    <dsp:sp modelId="{D846726A-E631-40D2-951C-50EB09DF9818}">
      <dsp:nvSpPr>
        <dsp:cNvPr id="0" name=""/>
        <dsp:cNvSpPr/>
      </dsp:nvSpPr>
      <dsp:spPr>
        <a:xfrm rot="5400000">
          <a:off x="-144426" y="1834704"/>
          <a:ext cx="962843" cy="673990"/>
        </a:xfrm>
        <a:prstGeom prst="chevron">
          <a:avLst/>
        </a:prstGeom>
        <a:solidFill>
          <a:schemeClr val="accent2">
            <a:hueOff val="1596033"/>
            <a:satOff val="-14671"/>
            <a:lumOff val="-2157"/>
            <a:alphaOff val="0"/>
          </a:schemeClr>
        </a:solidFill>
        <a:ln w="25400" cap="flat" cmpd="sng" algn="ctr">
          <a:solidFill>
            <a:schemeClr val="accent2">
              <a:hueOff val="1596033"/>
              <a:satOff val="-14671"/>
              <a:lumOff val="-215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>
            <a:solidFill>
              <a:srgbClr val="534F4F"/>
            </a:solidFill>
          </a:endParaRPr>
        </a:p>
      </dsp:txBody>
      <dsp:txXfrm rot="-5400000">
        <a:off x="1" y="2027272"/>
        <a:ext cx="673990" cy="288853"/>
      </dsp:txXfrm>
    </dsp:sp>
    <dsp:sp modelId="{3592BB21-7A9F-43DF-8A3D-BFDBC866B1D8}">
      <dsp:nvSpPr>
        <dsp:cNvPr id="0" name=""/>
        <dsp:cNvSpPr/>
      </dsp:nvSpPr>
      <dsp:spPr>
        <a:xfrm rot="5400000">
          <a:off x="2845715" y="-481446"/>
          <a:ext cx="625848" cy="4969297"/>
        </a:xfrm>
        <a:prstGeom prst="round2SameRect">
          <a:avLst/>
        </a:prstGeom>
        <a:gradFill rotWithShape="0">
          <a:gsLst>
            <a:gs pos="12000">
              <a:srgbClr val="D9FA16">
                <a:alpha val="26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rgbClr val="534F4F"/>
              </a:solidFill>
              <a:latin typeface="+mn-lt"/>
            </a:rPr>
            <a:t>Специализированная медицинская помощь</a:t>
          </a:r>
        </a:p>
      </dsp:txBody>
      <dsp:txXfrm rot="-5400000">
        <a:off x="673991" y="1720829"/>
        <a:ext cx="4938746" cy="564746"/>
      </dsp:txXfrm>
    </dsp:sp>
    <dsp:sp modelId="{7CB85A0C-4C16-4E6E-ABE5-0A29B01B5DAE}">
      <dsp:nvSpPr>
        <dsp:cNvPr id="0" name=""/>
        <dsp:cNvSpPr/>
      </dsp:nvSpPr>
      <dsp:spPr>
        <a:xfrm rot="5400000">
          <a:off x="-144426" y="2678798"/>
          <a:ext cx="962843" cy="673990"/>
        </a:xfrm>
        <a:prstGeom prst="chevron">
          <a:avLst/>
        </a:prstGeom>
        <a:solidFill>
          <a:schemeClr val="accent2">
            <a:hueOff val="2394050"/>
            <a:satOff val="-22006"/>
            <a:lumOff val="-3235"/>
            <a:alphaOff val="0"/>
          </a:schemeClr>
        </a:solidFill>
        <a:ln w="25400" cap="flat" cmpd="sng" algn="ctr">
          <a:solidFill>
            <a:schemeClr val="accent2">
              <a:hueOff val="2394050"/>
              <a:satOff val="-22006"/>
              <a:lumOff val="-323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>
            <a:solidFill>
              <a:srgbClr val="534F4F"/>
            </a:solidFill>
          </a:endParaRPr>
        </a:p>
      </dsp:txBody>
      <dsp:txXfrm rot="-5400000">
        <a:off x="1" y="2871366"/>
        <a:ext cx="673990" cy="288853"/>
      </dsp:txXfrm>
    </dsp:sp>
    <dsp:sp modelId="{265B68A7-C829-49FC-BD19-C5B6BD74B06D}">
      <dsp:nvSpPr>
        <dsp:cNvPr id="0" name=""/>
        <dsp:cNvSpPr/>
      </dsp:nvSpPr>
      <dsp:spPr>
        <a:xfrm rot="5400000">
          <a:off x="2845715" y="362647"/>
          <a:ext cx="625848" cy="4969297"/>
        </a:xfrm>
        <a:prstGeom prst="round2SameRect">
          <a:avLst/>
        </a:prstGeom>
        <a:gradFill rotWithShape="0">
          <a:gsLst>
            <a:gs pos="17000">
              <a:srgbClr val="C8E595">
                <a:alpha val="37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rgbClr val="534F4F"/>
              </a:solidFill>
              <a:latin typeface="+mn-lt"/>
            </a:rPr>
            <a:t>Скорая медицинская помощь</a:t>
          </a:r>
        </a:p>
      </dsp:txBody>
      <dsp:txXfrm rot="-5400000">
        <a:off x="673991" y="2564923"/>
        <a:ext cx="4938746" cy="564746"/>
      </dsp:txXfrm>
    </dsp:sp>
    <dsp:sp modelId="{11C6DC8C-E550-49B0-A867-FAC0390739C4}">
      <dsp:nvSpPr>
        <dsp:cNvPr id="0" name=""/>
        <dsp:cNvSpPr/>
      </dsp:nvSpPr>
      <dsp:spPr>
        <a:xfrm rot="5400000">
          <a:off x="-144426" y="3522893"/>
          <a:ext cx="962843" cy="673990"/>
        </a:xfrm>
        <a:prstGeom prst="chevron">
          <a:avLst/>
        </a:prstGeom>
        <a:solidFill>
          <a:schemeClr val="accent2">
            <a:hueOff val="3192067"/>
            <a:satOff val="-29341"/>
            <a:lumOff val="-4314"/>
            <a:alphaOff val="0"/>
          </a:schemeClr>
        </a:solidFill>
        <a:ln w="25400" cap="flat" cmpd="sng" algn="ctr">
          <a:solidFill>
            <a:schemeClr val="accent2">
              <a:hueOff val="3192067"/>
              <a:satOff val="-29341"/>
              <a:lumOff val="-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>
            <a:solidFill>
              <a:srgbClr val="534F4F"/>
            </a:solidFill>
          </a:endParaRPr>
        </a:p>
      </dsp:txBody>
      <dsp:txXfrm rot="-5400000">
        <a:off x="1" y="3715461"/>
        <a:ext cx="673990" cy="288853"/>
      </dsp:txXfrm>
    </dsp:sp>
    <dsp:sp modelId="{FEC8ABDA-7428-4396-9033-DE7CA1EBC857}">
      <dsp:nvSpPr>
        <dsp:cNvPr id="0" name=""/>
        <dsp:cNvSpPr/>
      </dsp:nvSpPr>
      <dsp:spPr>
        <a:xfrm rot="5400000">
          <a:off x="2845715" y="1206741"/>
          <a:ext cx="625848" cy="4969297"/>
        </a:xfrm>
        <a:prstGeom prst="round2SameRect">
          <a:avLst/>
        </a:prstGeom>
        <a:gradFill rotWithShape="0">
          <a:gsLst>
            <a:gs pos="19000">
              <a:schemeClr val="accent3">
                <a:lumMod val="60000"/>
                <a:lumOff val="40000"/>
                <a:alpha val="38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rgbClr val="534F4F"/>
              </a:solidFill>
              <a:latin typeface="+mn-lt"/>
            </a:rPr>
            <a:t>Высокотехнологичная медицинская помощь</a:t>
          </a:r>
        </a:p>
      </dsp:txBody>
      <dsp:txXfrm rot="-5400000">
        <a:off x="673991" y="3409017"/>
        <a:ext cx="4938746" cy="564746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ED6CD1-A407-4C77-8E07-382F394AE98F}">
      <dsp:nvSpPr>
        <dsp:cNvPr id="0" name=""/>
        <dsp:cNvSpPr/>
      </dsp:nvSpPr>
      <dsp:spPr>
        <a:xfrm rot="5400000">
          <a:off x="-127541" y="129124"/>
          <a:ext cx="850278" cy="595195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>
            <a:solidFill>
              <a:srgbClr val="534F4F"/>
            </a:solidFill>
          </a:endParaRPr>
        </a:p>
      </dsp:txBody>
      <dsp:txXfrm rot="-5400000">
        <a:off x="1" y="299181"/>
        <a:ext cx="595195" cy="255083"/>
      </dsp:txXfrm>
    </dsp:sp>
    <dsp:sp modelId="{4F0370CA-6E58-42A1-B0A0-A6E5B28554BE}">
      <dsp:nvSpPr>
        <dsp:cNvPr id="0" name=""/>
        <dsp:cNvSpPr/>
      </dsp:nvSpPr>
      <dsp:spPr>
        <a:xfrm rot="5400000">
          <a:off x="2888281" y="-2291504"/>
          <a:ext cx="552681" cy="5138854"/>
        </a:xfrm>
        <a:prstGeom prst="round2SameRect">
          <a:avLst/>
        </a:prstGeom>
        <a:gradFill rotWithShape="0">
          <a:gsLst>
            <a:gs pos="7000">
              <a:schemeClr val="accent2">
                <a:lumMod val="75000"/>
                <a:alpha val="29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rgbClr val="534F4F"/>
              </a:solidFill>
              <a:latin typeface="+mn-lt"/>
            </a:rPr>
            <a:t>При заболеваниях и состояниях, не входящих в базовую программу </a:t>
          </a:r>
          <a:r>
            <a:rPr lang="ru-RU" sz="1800" kern="1200" dirty="0" err="1">
              <a:solidFill>
                <a:srgbClr val="534F4F"/>
              </a:solidFill>
              <a:latin typeface="+mn-lt"/>
            </a:rPr>
            <a:t>ОМС</a:t>
          </a:r>
          <a:endParaRPr lang="ru-RU" sz="1800" kern="1200" dirty="0">
            <a:solidFill>
              <a:srgbClr val="534F4F"/>
            </a:solidFill>
            <a:latin typeface="+mn-lt"/>
          </a:endParaRPr>
        </a:p>
      </dsp:txBody>
      <dsp:txXfrm rot="-5400000">
        <a:off x="595195" y="28562"/>
        <a:ext cx="5111874" cy="498721"/>
      </dsp:txXfrm>
    </dsp:sp>
    <dsp:sp modelId="{4A646B63-A71B-4D11-872A-0F7FAA969745}">
      <dsp:nvSpPr>
        <dsp:cNvPr id="0" name=""/>
        <dsp:cNvSpPr/>
      </dsp:nvSpPr>
      <dsp:spPr>
        <a:xfrm rot="5400000">
          <a:off x="-127541" y="824448"/>
          <a:ext cx="850278" cy="595195"/>
        </a:xfrm>
        <a:prstGeom prst="chevron">
          <a:avLst/>
        </a:prstGeom>
        <a:solidFill>
          <a:schemeClr val="accent2">
            <a:hueOff val="1064022"/>
            <a:satOff val="-9780"/>
            <a:lumOff val="-1438"/>
            <a:alphaOff val="0"/>
          </a:schemeClr>
        </a:solidFill>
        <a:ln w="25400" cap="flat" cmpd="sng" algn="ctr">
          <a:solidFill>
            <a:schemeClr val="accent2">
              <a:hueOff val="1064022"/>
              <a:satOff val="-9780"/>
              <a:lumOff val="-143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>
            <a:solidFill>
              <a:srgbClr val="534F4F"/>
            </a:solidFill>
          </a:endParaRPr>
        </a:p>
      </dsp:txBody>
      <dsp:txXfrm rot="-5400000">
        <a:off x="1" y="994505"/>
        <a:ext cx="595195" cy="255083"/>
      </dsp:txXfrm>
    </dsp:sp>
    <dsp:sp modelId="{499C7D28-433D-42DA-956C-43611CA8A97E}">
      <dsp:nvSpPr>
        <dsp:cNvPr id="0" name=""/>
        <dsp:cNvSpPr/>
      </dsp:nvSpPr>
      <dsp:spPr>
        <a:xfrm rot="5400000">
          <a:off x="2888281" y="-1596180"/>
          <a:ext cx="552681" cy="5138854"/>
        </a:xfrm>
        <a:prstGeom prst="round2SameRect">
          <a:avLst/>
        </a:prstGeom>
        <a:gradFill rotWithShape="0">
          <a:gsLst>
            <a:gs pos="7000">
              <a:srgbClr val="F5CB1B">
                <a:alpha val="33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rgbClr val="534F4F"/>
              </a:solidFill>
              <a:latin typeface="+mn-lt"/>
            </a:rPr>
            <a:t>Специализированная (санитарно-авиационная) скорая медицинская помощь</a:t>
          </a:r>
        </a:p>
      </dsp:txBody>
      <dsp:txXfrm rot="-5400000">
        <a:off x="595195" y="723886"/>
        <a:ext cx="5111874" cy="498721"/>
      </dsp:txXfrm>
    </dsp:sp>
    <dsp:sp modelId="{D846726A-E631-40D2-951C-50EB09DF9818}">
      <dsp:nvSpPr>
        <dsp:cNvPr id="0" name=""/>
        <dsp:cNvSpPr/>
      </dsp:nvSpPr>
      <dsp:spPr>
        <a:xfrm rot="5400000">
          <a:off x="-127541" y="1519771"/>
          <a:ext cx="850278" cy="595195"/>
        </a:xfrm>
        <a:prstGeom prst="chevron">
          <a:avLst/>
        </a:prstGeom>
        <a:solidFill>
          <a:schemeClr val="accent2">
            <a:hueOff val="2128045"/>
            <a:satOff val="-19561"/>
            <a:lumOff val="-2876"/>
            <a:alphaOff val="0"/>
          </a:schemeClr>
        </a:solidFill>
        <a:ln w="25400" cap="flat" cmpd="sng" algn="ctr">
          <a:solidFill>
            <a:schemeClr val="accent2">
              <a:hueOff val="2128045"/>
              <a:satOff val="-19561"/>
              <a:lumOff val="-28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>
            <a:solidFill>
              <a:srgbClr val="534F4F"/>
            </a:solidFill>
          </a:endParaRPr>
        </a:p>
      </dsp:txBody>
      <dsp:txXfrm rot="-5400000">
        <a:off x="1" y="1689828"/>
        <a:ext cx="595195" cy="255083"/>
      </dsp:txXfrm>
    </dsp:sp>
    <dsp:sp modelId="{3592BB21-7A9F-43DF-8A3D-BFDBC866B1D8}">
      <dsp:nvSpPr>
        <dsp:cNvPr id="0" name=""/>
        <dsp:cNvSpPr/>
      </dsp:nvSpPr>
      <dsp:spPr>
        <a:xfrm rot="5400000">
          <a:off x="2888281" y="-900856"/>
          <a:ext cx="552681" cy="5138854"/>
        </a:xfrm>
        <a:prstGeom prst="round2SameRect">
          <a:avLst/>
        </a:prstGeom>
        <a:gradFill rotWithShape="0">
          <a:gsLst>
            <a:gs pos="12000">
              <a:srgbClr val="D9FA16">
                <a:alpha val="26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rgbClr val="534F4F"/>
              </a:solidFill>
              <a:latin typeface="+mn-lt"/>
            </a:rPr>
            <a:t>Высокотехнологичная медицинская помощь</a:t>
          </a:r>
        </a:p>
      </dsp:txBody>
      <dsp:txXfrm rot="-5400000">
        <a:off x="595195" y="1419210"/>
        <a:ext cx="5111874" cy="498721"/>
      </dsp:txXfrm>
    </dsp:sp>
    <dsp:sp modelId="{7CB85A0C-4C16-4E6E-ABE5-0A29B01B5DAE}">
      <dsp:nvSpPr>
        <dsp:cNvPr id="0" name=""/>
        <dsp:cNvSpPr/>
      </dsp:nvSpPr>
      <dsp:spPr>
        <a:xfrm rot="5400000">
          <a:off x="-127541" y="2215095"/>
          <a:ext cx="850278" cy="595195"/>
        </a:xfrm>
        <a:prstGeom prst="chevron">
          <a:avLst/>
        </a:prstGeom>
        <a:solidFill>
          <a:schemeClr val="accent2">
            <a:hueOff val="3192067"/>
            <a:satOff val="-29341"/>
            <a:lumOff val="-4314"/>
            <a:alphaOff val="0"/>
          </a:schemeClr>
        </a:solidFill>
        <a:ln w="25400" cap="flat" cmpd="sng" algn="ctr">
          <a:solidFill>
            <a:schemeClr val="accent2">
              <a:hueOff val="3192067"/>
              <a:satOff val="-29341"/>
              <a:lumOff val="-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 dirty="0">
            <a:solidFill>
              <a:srgbClr val="534F4F"/>
            </a:solidFill>
          </a:endParaRPr>
        </a:p>
      </dsp:txBody>
      <dsp:txXfrm rot="-5400000">
        <a:off x="1" y="2385152"/>
        <a:ext cx="595195" cy="255083"/>
      </dsp:txXfrm>
    </dsp:sp>
    <dsp:sp modelId="{265B68A7-C829-49FC-BD19-C5B6BD74B06D}">
      <dsp:nvSpPr>
        <dsp:cNvPr id="0" name=""/>
        <dsp:cNvSpPr/>
      </dsp:nvSpPr>
      <dsp:spPr>
        <a:xfrm rot="5400000">
          <a:off x="2888281" y="-205533"/>
          <a:ext cx="552681" cy="5138854"/>
        </a:xfrm>
        <a:prstGeom prst="round2SameRect">
          <a:avLst/>
        </a:prstGeom>
        <a:gradFill rotWithShape="0">
          <a:gsLst>
            <a:gs pos="17000">
              <a:srgbClr val="C8E595">
                <a:alpha val="37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rgbClr val="534F4F"/>
              </a:solidFill>
              <a:latin typeface="+mn-lt"/>
            </a:rPr>
            <a:t>Паллиативная медицинская помощь</a:t>
          </a:r>
        </a:p>
      </dsp:txBody>
      <dsp:txXfrm rot="-5400000">
        <a:off x="595195" y="2114533"/>
        <a:ext cx="5111874" cy="498721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ED6CD1-A407-4C77-8E07-382F394AE98F}">
      <dsp:nvSpPr>
        <dsp:cNvPr id="0" name=""/>
        <dsp:cNvSpPr/>
      </dsp:nvSpPr>
      <dsp:spPr>
        <a:xfrm rot="5400000">
          <a:off x="-113506" y="114246"/>
          <a:ext cx="756710" cy="529697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/>
        </a:p>
      </dsp:txBody>
      <dsp:txXfrm rot="-5400000">
        <a:off x="1" y="265589"/>
        <a:ext cx="529697" cy="227013"/>
      </dsp:txXfrm>
    </dsp:sp>
    <dsp:sp modelId="{4F0370CA-6E58-42A1-B0A0-A6E5B28554BE}">
      <dsp:nvSpPr>
        <dsp:cNvPr id="0" name=""/>
        <dsp:cNvSpPr/>
      </dsp:nvSpPr>
      <dsp:spPr>
        <a:xfrm rot="5400000">
          <a:off x="2885942" y="-2355505"/>
          <a:ext cx="491862" cy="5204352"/>
        </a:xfrm>
        <a:prstGeom prst="round2SameRect">
          <a:avLst/>
        </a:prstGeom>
        <a:gradFill rotWithShape="0">
          <a:gsLst>
            <a:gs pos="7000">
              <a:schemeClr val="accent2">
                <a:lumMod val="75000"/>
                <a:alpha val="29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rgbClr val="534F4F"/>
              </a:solidFill>
              <a:latin typeface="+mn-lt"/>
            </a:rPr>
            <a:t>По заболеваниям, входящим в базовую программу </a:t>
          </a:r>
          <a:r>
            <a:rPr lang="ru-RU" sz="1800" kern="1200" dirty="0" err="1">
              <a:solidFill>
                <a:srgbClr val="534F4F"/>
              </a:solidFill>
              <a:latin typeface="+mn-lt"/>
            </a:rPr>
            <a:t>ОМС</a:t>
          </a:r>
          <a:endParaRPr lang="ru-RU" sz="1800" kern="1200" dirty="0">
            <a:solidFill>
              <a:srgbClr val="534F4F"/>
            </a:solidFill>
            <a:latin typeface="+mn-lt"/>
          </a:endParaRPr>
        </a:p>
      </dsp:txBody>
      <dsp:txXfrm rot="-5400000">
        <a:off x="529698" y="24750"/>
        <a:ext cx="5180341" cy="4438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E6C355-13EB-4EBD-AC8F-05A4053FCF9E}">
      <dsp:nvSpPr>
        <dsp:cNvPr id="0" name=""/>
        <dsp:cNvSpPr/>
      </dsp:nvSpPr>
      <dsp:spPr>
        <a:xfrm rot="5400000">
          <a:off x="2415867" y="-1018070"/>
          <a:ext cx="920893" cy="374682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1764DB-FE8F-4E89-9B6E-91A2DC3A6EB5}">
      <dsp:nvSpPr>
        <dsp:cNvPr id="0" name=""/>
        <dsp:cNvSpPr/>
      </dsp:nvSpPr>
      <dsp:spPr>
        <a:xfrm>
          <a:off x="1262073" y="556901"/>
          <a:ext cx="2581381" cy="7925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rgbClr val="534F4F"/>
              </a:solidFill>
            </a:rPr>
            <a:t>41 520 руб.</a:t>
          </a:r>
        </a:p>
      </dsp:txBody>
      <dsp:txXfrm>
        <a:off x="1262073" y="556901"/>
        <a:ext cx="2581381" cy="792542"/>
      </dsp:txXfrm>
    </dsp:sp>
    <dsp:sp modelId="{12B5FF4F-4946-49D1-9FAB-BEB33C3E8D94}">
      <dsp:nvSpPr>
        <dsp:cNvPr id="0" name=""/>
        <dsp:cNvSpPr/>
      </dsp:nvSpPr>
      <dsp:spPr>
        <a:xfrm>
          <a:off x="4212320" y="23566"/>
          <a:ext cx="498362" cy="341009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FB82EE-FE53-4555-9BD1-160163DEE653}">
      <dsp:nvSpPr>
        <dsp:cNvPr id="0" name=""/>
        <dsp:cNvSpPr/>
      </dsp:nvSpPr>
      <dsp:spPr>
        <a:xfrm rot="5400000">
          <a:off x="6265182" y="-1400025"/>
          <a:ext cx="920893" cy="374682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F64C49-9E45-4F3C-9BA6-D0A64ABAC6D7}">
      <dsp:nvSpPr>
        <dsp:cNvPr id="0" name=""/>
        <dsp:cNvSpPr/>
      </dsp:nvSpPr>
      <dsp:spPr>
        <a:xfrm>
          <a:off x="4989054" y="226822"/>
          <a:ext cx="2584644" cy="469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rgbClr val="534F4F"/>
              </a:solidFill>
            </a:rPr>
            <a:t>44 840 руб.</a:t>
          </a:r>
        </a:p>
      </dsp:txBody>
      <dsp:txXfrm>
        <a:off x="4989054" y="226822"/>
        <a:ext cx="2584644" cy="4695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E6C355-13EB-4EBD-AC8F-05A4053FCF9E}">
      <dsp:nvSpPr>
        <dsp:cNvPr id="0" name=""/>
        <dsp:cNvSpPr/>
      </dsp:nvSpPr>
      <dsp:spPr>
        <a:xfrm rot="5400000">
          <a:off x="1976322" y="-1059334"/>
          <a:ext cx="956449" cy="3891485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1764DB-FE8F-4E89-9B6E-91A2DC3A6EB5}">
      <dsp:nvSpPr>
        <dsp:cNvPr id="0" name=""/>
        <dsp:cNvSpPr/>
      </dsp:nvSpPr>
      <dsp:spPr>
        <a:xfrm>
          <a:off x="722384" y="508817"/>
          <a:ext cx="2540100" cy="487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rgbClr val="534F4F"/>
              </a:solidFill>
            </a:rPr>
            <a:t>39 029 руб.</a:t>
          </a:r>
        </a:p>
      </dsp:txBody>
      <dsp:txXfrm>
        <a:off x="722384" y="508817"/>
        <a:ext cx="2540100" cy="487664"/>
      </dsp:txXfrm>
    </dsp:sp>
    <dsp:sp modelId="{12B5FF4F-4946-49D1-9FAB-BEB33C3E8D94}">
      <dsp:nvSpPr>
        <dsp:cNvPr id="0" name=""/>
        <dsp:cNvSpPr/>
      </dsp:nvSpPr>
      <dsp:spPr>
        <a:xfrm>
          <a:off x="3851088" y="0"/>
          <a:ext cx="517604" cy="354176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FB82EE-FE53-4555-9BD1-160163DEE653}">
      <dsp:nvSpPr>
        <dsp:cNvPr id="0" name=""/>
        <dsp:cNvSpPr/>
      </dsp:nvSpPr>
      <dsp:spPr>
        <a:xfrm rot="5400000">
          <a:off x="5931407" y="-1467161"/>
          <a:ext cx="956449" cy="3891485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F64C49-9E45-4F3C-9BA6-D0A64ABAC6D7}">
      <dsp:nvSpPr>
        <dsp:cNvPr id="0" name=""/>
        <dsp:cNvSpPr/>
      </dsp:nvSpPr>
      <dsp:spPr>
        <a:xfrm>
          <a:off x="4812675" y="185980"/>
          <a:ext cx="2540100" cy="487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rgbClr val="534F4F"/>
              </a:solidFill>
            </a:rPr>
            <a:t>42 150 руб.</a:t>
          </a:r>
        </a:p>
      </dsp:txBody>
      <dsp:txXfrm>
        <a:off x="4812675" y="185980"/>
        <a:ext cx="2540100" cy="48766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E6C355-13EB-4EBD-AC8F-05A4053FCF9E}">
      <dsp:nvSpPr>
        <dsp:cNvPr id="0" name=""/>
        <dsp:cNvSpPr/>
      </dsp:nvSpPr>
      <dsp:spPr>
        <a:xfrm rot="5400000">
          <a:off x="2109158" y="-1002033"/>
          <a:ext cx="904713" cy="368099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1764DB-FE8F-4E89-9B6E-91A2DC3A6EB5}">
      <dsp:nvSpPr>
        <dsp:cNvPr id="0" name=""/>
        <dsp:cNvSpPr/>
      </dsp:nvSpPr>
      <dsp:spPr>
        <a:xfrm>
          <a:off x="952379" y="551738"/>
          <a:ext cx="2699790" cy="4612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534F4F"/>
              </a:solidFill>
            </a:rPr>
            <a:t>41 520 руб.</a:t>
          </a:r>
        </a:p>
      </dsp:txBody>
      <dsp:txXfrm>
        <a:off x="952379" y="551738"/>
        <a:ext cx="2699790" cy="461285"/>
      </dsp:txXfrm>
    </dsp:sp>
    <dsp:sp modelId="{12B5FF4F-4946-49D1-9FAB-BEB33C3E8D94}">
      <dsp:nvSpPr>
        <dsp:cNvPr id="0" name=""/>
        <dsp:cNvSpPr/>
      </dsp:nvSpPr>
      <dsp:spPr>
        <a:xfrm>
          <a:off x="3882515" y="0"/>
          <a:ext cx="489606" cy="335018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FB82EE-FE53-4555-9BD1-160163DEE653}">
      <dsp:nvSpPr>
        <dsp:cNvPr id="0" name=""/>
        <dsp:cNvSpPr/>
      </dsp:nvSpPr>
      <dsp:spPr>
        <a:xfrm rot="5400000">
          <a:off x="5850307" y="-1387800"/>
          <a:ext cx="904713" cy="368099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F64C49-9E45-4F3C-9BA6-D0A64ABAC6D7}">
      <dsp:nvSpPr>
        <dsp:cNvPr id="0" name=""/>
        <dsp:cNvSpPr/>
      </dsp:nvSpPr>
      <dsp:spPr>
        <a:xfrm>
          <a:off x="4629511" y="143169"/>
          <a:ext cx="2699790" cy="4612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534F4F"/>
              </a:solidFill>
            </a:rPr>
            <a:t>44 840 руб.</a:t>
          </a:r>
        </a:p>
      </dsp:txBody>
      <dsp:txXfrm>
        <a:off x="4629511" y="143169"/>
        <a:ext cx="2699790" cy="46128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E6C355-13EB-4EBD-AC8F-05A4053FCF9E}">
      <dsp:nvSpPr>
        <dsp:cNvPr id="0" name=""/>
        <dsp:cNvSpPr/>
      </dsp:nvSpPr>
      <dsp:spPr>
        <a:xfrm rot="5400000">
          <a:off x="2665528" y="-1002033"/>
          <a:ext cx="904713" cy="368099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1764DB-FE8F-4E89-9B6E-91A2DC3A6EB5}">
      <dsp:nvSpPr>
        <dsp:cNvPr id="0" name=""/>
        <dsp:cNvSpPr/>
      </dsp:nvSpPr>
      <dsp:spPr>
        <a:xfrm>
          <a:off x="1549757" y="550331"/>
          <a:ext cx="2667726" cy="4612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534F4F"/>
              </a:solidFill>
            </a:rPr>
            <a:t>41 520 руб.</a:t>
          </a:r>
        </a:p>
      </dsp:txBody>
      <dsp:txXfrm>
        <a:off x="1549757" y="550331"/>
        <a:ext cx="2667726" cy="461285"/>
      </dsp:txXfrm>
    </dsp:sp>
    <dsp:sp modelId="{12B5FF4F-4946-49D1-9FAB-BEB33C3E8D94}">
      <dsp:nvSpPr>
        <dsp:cNvPr id="0" name=""/>
        <dsp:cNvSpPr/>
      </dsp:nvSpPr>
      <dsp:spPr>
        <a:xfrm>
          <a:off x="4438885" y="0"/>
          <a:ext cx="489606" cy="335018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FB82EE-FE53-4555-9BD1-160163DEE653}">
      <dsp:nvSpPr>
        <dsp:cNvPr id="0" name=""/>
        <dsp:cNvSpPr/>
      </dsp:nvSpPr>
      <dsp:spPr>
        <a:xfrm rot="5400000">
          <a:off x="6406677" y="-1387800"/>
          <a:ext cx="904713" cy="368099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F64C49-9E45-4F3C-9BA6-D0A64ABAC6D7}">
      <dsp:nvSpPr>
        <dsp:cNvPr id="0" name=""/>
        <dsp:cNvSpPr/>
      </dsp:nvSpPr>
      <dsp:spPr>
        <a:xfrm>
          <a:off x="5316840" y="129796"/>
          <a:ext cx="2667726" cy="4612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534F4F"/>
              </a:solidFill>
            </a:rPr>
            <a:t>44 840 руб.</a:t>
          </a:r>
        </a:p>
      </dsp:txBody>
      <dsp:txXfrm>
        <a:off x="5316840" y="129796"/>
        <a:ext cx="2667726" cy="46128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98B4A9-900D-4D3A-917D-1B448D3EABEF}">
      <dsp:nvSpPr>
        <dsp:cNvPr id="0" name=""/>
        <dsp:cNvSpPr/>
      </dsp:nvSpPr>
      <dsp:spPr>
        <a:xfrm rot="5400000">
          <a:off x="2109158" y="-1002033"/>
          <a:ext cx="904713" cy="368099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7CE4A3-BB67-4B35-8CCE-1A31A01EBFCA}">
      <dsp:nvSpPr>
        <dsp:cNvPr id="0" name=""/>
        <dsp:cNvSpPr/>
      </dsp:nvSpPr>
      <dsp:spPr>
        <a:xfrm>
          <a:off x="888361" y="528936"/>
          <a:ext cx="2699790" cy="4612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534F4F"/>
              </a:solidFill>
            </a:rPr>
            <a:t>83 040 руб.</a:t>
          </a:r>
        </a:p>
      </dsp:txBody>
      <dsp:txXfrm>
        <a:off x="888361" y="528936"/>
        <a:ext cx="2699790" cy="461285"/>
      </dsp:txXfrm>
    </dsp:sp>
    <dsp:sp modelId="{EFED36D8-9297-439E-8833-47CB3FCF921F}">
      <dsp:nvSpPr>
        <dsp:cNvPr id="0" name=""/>
        <dsp:cNvSpPr/>
      </dsp:nvSpPr>
      <dsp:spPr>
        <a:xfrm>
          <a:off x="3882515" y="0"/>
          <a:ext cx="489606" cy="335018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FB82EE-FE53-4555-9BD1-160163DEE653}">
      <dsp:nvSpPr>
        <dsp:cNvPr id="0" name=""/>
        <dsp:cNvSpPr/>
      </dsp:nvSpPr>
      <dsp:spPr>
        <a:xfrm rot="5400000">
          <a:off x="5850307" y="-1387800"/>
          <a:ext cx="904713" cy="368099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F64C49-9E45-4F3C-9BA6-D0A64ABAC6D7}">
      <dsp:nvSpPr>
        <dsp:cNvPr id="0" name=""/>
        <dsp:cNvSpPr/>
      </dsp:nvSpPr>
      <dsp:spPr>
        <a:xfrm>
          <a:off x="4629511" y="143169"/>
          <a:ext cx="2699790" cy="4612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534F4F"/>
              </a:solidFill>
            </a:rPr>
            <a:t>89 680 руб.</a:t>
          </a:r>
        </a:p>
      </dsp:txBody>
      <dsp:txXfrm>
        <a:off x="4629511" y="143169"/>
        <a:ext cx="2699790" cy="46128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98B4A9-900D-4D3A-917D-1B448D3EABEF}">
      <dsp:nvSpPr>
        <dsp:cNvPr id="0" name=""/>
        <dsp:cNvSpPr/>
      </dsp:nvSpPr>
      <dsp:spPr>
        <a:xfrm rot="5400000">
          <a:off x="2255292" y="-975102"/>
          <a:ext cx="880397" cy="3582057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7CE4A3-BB67-4B35-8CCE-1A31A01EBFCA}">
      <dsp:nvSpPr>
        <dsp:cNvPr id="0" name=""/>
        <dsp:cNvSpPr/>
      </dsp:nvSpPr>
      <dsp:spPr>
        <a:xfrm>
          <a:off x="1100186" y="513980"/>
          <a:ext cx="2596026" cy="4488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534F4F"/>
              </a:solidFill>
            </a:rPr>
            <a:t>41 520 руб.</a:t>
          </a:r>
        </a:p>
      </dsp:txBody>
      <dsp:txXfrm>
        <a:off x="1100186" y="513980"/>
        <a:ext cx="2596026" cy="448887"/>
      </dsp:txXfrm>
    </dsp:sp>
    <dsp:sp modelId="{EFED36D8-9297-439E-8833-47CB3FCF921F}">
      <dsp:nvSpPr>
        <dsp:cNvPr id="0" name=""/>
        <dsp:cNvSpPr/>
      </dsp:nvSpPr>
      <dsp:spPr>
        <a:xfrm>
          <a:off x="3980988" y="0"/>
          <a:ext cx="476447" cy="326014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FB82EE-FE53-4555-9BD1-160163DEE653}">
      <dsp:nvSpPr>
        <dsp:cNvPr id="0" name=""/>
        <dsp:cNvSpPr/>
      </dsp:nvSpPr>
      <dsp:spPr>
        <a:xfrm rot="5400000">
          <a:off x="6058691" y="-1513300"/>
          <a:ext cx="880397" cy="3907655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F64C49-9E45-4F3C-9BA6-D0A64ABAC6D7}">
      <dsp:nvSpPr>
        <dsp:cNvPr id="0" name=""/>
        <dsp:cNvSpPr/>
      </dsp:nvSpPr>
      <dsp:spPr>
        <a:xfrm>
          <a:off x="4822104" y="97148"/>
          <a:ext cx="2596026" cy="4488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534F4F"/>
              </a:solidFill>
            </a:rPr>
            <a:t>44 840 руб.</a:t>
          </a:r>
        </a:p>
      </dsp:txBody>
      <dsp:txXfrm>
        <a:off x="4822104" y="97148"/>
        <a:ext cx="2596026" cy="44888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98B4A9-900D-4D3A-917D-1B448D3EABEF}">
      <dsp:nvSpPr>
        <dsp:cNvPr id="0" name=""/>
        <dsp:cNvSpPr/>
      </dsp:nvSpPr>
      <dsp:spPr>
        <a:xfrm rot="5400000">
          <a:off x="2355659" y="-1002033"/>
          <a:ext cx="904713" cy="368099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7CE4A3-BB67-4B35-8CCE-1A31A01EBFCA}">
      <dsp:nvSpPr>
        <dsp:cNvPr id="0" name=""/>
        <dsp:cNvSpPr/>
      </dsp:nvSpPr>
      <dsp:spPr>
        <a:xfrm>
          <a:off x="1184511" y="537987"/>
          <a:ext cx="2667726" cy="4612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534F4F"/>
              </a:solidFill>
            </a:rPr>
            <a:t>41 520 руб.</a:t>
          </a:r>
        </a:p>
      </dsp:txBody>
      <dsp:txXfrm>
        <a:off x="1184511" y="537987"/>
        <a:ext cx="2667726" cy="461285"/>
      </dsp:txXfrm>
    </dsp:sp>
    <dsp:sp modelId="{EFED36D8-9297-439E-8833-47CB3FCF921F}">
      <dsp:nvSpPr>
        <dsp:cNvPr id="0" name=""/>
        <dsp:cNvSpPr/>
      </dsp:nvSpPr>
      <dsp:spPr>
        <a:xfrm>
          <a:off x="4129016" y="0"/>
          <a:ext cx="489606" cy="335018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FB82EE-FE53-4555-9BD1-160163DEE653}">
      <dsp:nvSpPr>
        <dsp:cNvPr id="0" name=""/>
        <dsp:cNvSpPr/>
      </dsp:nvSpPr>
      <dsp:spPr>
        <a:xfrm rot="5400000">
          <a:off x="6096808" y="-1387800"/>
          <a:ext cx="904713" cy="368099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F64C49-9E45-4F3C-9BA6-D0A64ABAC6D7}">
      <dsp:nvSpPr>
        <dsp:cNvPr id="0" name=""/>
        <dsp:cNvSpPr/>
      </dsp:nvSpPr>
      <dsp:spPr>
        <a:xfrm>
          <a:off x="4891854" y="181885"/>
          <a:ext cx="2667726" cy="4612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534F4F"/>
              </a:solidFill>
            </a:rPr>
            <a:t>44 840 руб.</a:t>
          </a:r>
        </a:p>
      </dsp:txBody>
      <dsp:txXfrm>
        <a:off x="4891854" y="181885"/>
        <a:ext cx="2667726" cy="46128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98B4A9-900D-4D3A-917D-1B448D3EABEF}">
      <dsp:nvSpPr>
        <dsp:cNvPr id="0" name=""/>
        <dsp:cNvSpPr/>
      </dsp:nvSpPr>
      <dsp:spPr>
        <a:xfrm rot="5400000">
          <a:off x="1885891" y="-1112370"/>
          <a:ext cx="1004334" cy="4086314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7CE4A3-BB67-4B35-8CCE-1A31A01EBFCA}">
      <dsp:nvSpPr>
        <dsp:cNvPr id="0" name=""/>
        <dsp:cNvSpPr/>
      </dsp:nvSpPr>
      <dsp:spPr>
        <a:xfrm>
          <a:off x="530669" y="587179"/>
          <a:ext cx="2997072" cy="5120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534F4F"/>
              </a:solidFill>
            </a:rPr>
            <a:t>41 520 руб.</a:t>
          </a:r>
        </a:p>
      </dsp:txBody>
      <dsp:txXfrm>
        <a:off x="530669" y="587179"/>
        <a:ext cx="2997072" cy="512079"/>
      </dsp:txXfrm>
    </dsp:sp>
    <dsp:sp modelId="{EFED36D8-9297-439E-8833-47CB3FCF921F}">
      <dsp:nvSpPr>
        <dsp:cNvPr id="0" name=""/>
        <dsp:cNvSpPr/>
      </dsp:nvSpPr>
      <dsp:spPr>
        <a:xfrm>
          <a:off x="3854518" y="0"/>
          <a:ext cx="543518" cy="371908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FB82EE-FE53-4555-9BD1-160163DEE653}">
      <dsp:nvSpPr>
        <dsp:cNvPr id="0" name=""/>
        <dsp:cNvSpPr/>
      </dsp:nvSpPr>
      <dsp:spPr>
        <a:xfrm rot="5400000">
          <a:off x="6038989" y="-1540615"/>
          <a:ext cx="1004334" cy="4086314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F64C49-9E45-4F3C-9BA6-D0A64ABAC6D7}">
      <dsp:nvSpPr>
        <dsp:cNvPr id="0" name=""/>
        <dsp:cNvSpPr/>
      </dsp:nvSpPr>
      <dsp:spPr>
        <a:xfrm>
          <a:off x="4683767" y="158934"/>
          <a:ext cx="2997072" cy="5120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534F4F"/>
              </a:solidFill>
            </a:rPr>
            <a:t>44 840 руб.</a:t>
          </a:r>
        </a:p>
      </dsp:txBody>
      <dsp:txXfrm>
        <a:off x="4683767" y="158934"/>
        <a:ext cx="2997072" cy="5120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image" Target="../media/image121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0.582</cdr:x>
      <cdr:y>0.13645</cdr:y>
    </cdr:from>
    <cdr:to>
      <cdr:x>0.75997</cdr:x>
      <cdr:y>0.25401</cdr:y>
    </cdr:to>
    <cdr:sp macro="" textlink="">
      <cdr:nvSpPr>
        <cdr:cNvPr id="6" name="Прямоугольник 5"/>
        <cdr:cNvSpPr/>
      </cdr:nvSpPr>
      <cdr:spPr>
        <a:xfrm xmlns:a="http://schemas.openxmlformats.org/drawingml/2006/main">
          <a:off x="5357445" y="902676"/>
          <a:ext cx="1630002" cy="64950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no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0.59754</cdr:x>
      <cdr:y>0.12646</cdr:y>
    </cdr:from>
    <cdr:to>
      <cdr:x>0.74016</cdr:x>
      <cdr:y>0.25212</cdr:y>
    </cdr:to>
    <cdr:sp macro="" textlink="">
      <cdr:nvSpPr>
        <cdr:cNvPr id="7" name="Прямоугольник 6"/>
        <cdr:cNvSpPr/>
      </cdr:nvSpPr>
      <cdr:spPr>
        <a:xfrm xmlns:a="http://schemas.openxmlformats.org/drawingml/2006/main">
          <a:off x="5498123" y="838200"/>
          <a:ext cx="1307124" cy="70338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cmpd="sng">
          <a:noFill/>
        </a:ln>
      </cdr:spPr>
      <cdr:txBody>
        <a:bodyPr xmlns:a="http://schemas.openxmlformats.org/drawingml/2006/main" wrap="square" lIns="91440" tIns="45720" rIns="91440" bIns="45720">
          <a:no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0.28719</cdr:x>
      <cdr:y>0.16621</cdr:y>
    </cdr:from>
    <cdr:to>
      <cdr:x>0.36419</cdr:x>
      <cdr:y>0.224</cdr:y>
    </cdr:to>
    <cdr:sp macro="" textlink="">
      <cdr:nvSpPr>
        <cdr:cNvPr id="3" name="WordArt 2"/>
        <cdr:cNvSpPr>
          <a:spLocks xmlns:a="http://schemas.openxmlformats.org/drawingml/2006/main" noChangeArrowheads="1" noChangeShapeType="1" noTextEdit="1"/>
        </cdr:cNvSpPr>
      </cdr:nvSpPr>
      <cdr:spPr bwMode="auto">
        <a:xfrm xmlns:a="http://schemas.openxmlformats.org/drawingml/2006/main">
          <a:off x="2905928" y="1099662"/>
          <a:ext cx="779123" cy="38238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wrap="none" fromWordArt="1">
          <a:prstTxWarp prst="textPlain">
            <a:avLst>
              <a:gd name="adj" fmla="val 50000"/>
            </a:avLst>
          </a:prstTxWarp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0.582</cdr:x>
      <cdr:y>0.13645</cdr:y>
    </cdr:from>
    <cdr:to>
      <cdr:x>0.75997</cdr:x>
      <cdr:y>0.25401</cdr:y>
    </cdr:to>
    <cdr:sp macro="" textlink="">
      <cdr:nvSpPr>
        <cdr:cNvPr id="5" name="Прямоугольник 5"/>
        <cdr:cNvSpPr/>
      </cdr:nvSpPr>
      <cdr:spPr>
        <a:xfrm xmlns:a="http://schemas.openxmlformats.org/drawingml/2006/main">
          <a:off x="5357445" y="902676"/>
          <a:ext cx="1630002" cy="64950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no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0.59754</cdr:x>
      <cdr:y>0.12646</cdr:y>
    </cdr:from>
    <cdr:to>
      <cdr:x>0.74016</cdr:x>
      <cdr:y>0.25212</cdr:y>
    </cdr:to>
    <cdr:sp macro="" textlink="">
      <cdr:nvSpPr>
        <cdr:cNvPr id="11" name="Прямоугольник 6"/>
        <cdr:cNvSpPr/>
      </cdr:nvSpPr>
      <cdr:spPr>
        <a:xfrm xmlns:a="http://schemas.openxmlformats.org/drawingml/2006/main">
          <a:off x="5498123" y="838200"/>
          <a:ext cx="1307124" cy="70338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cmpd="sng">
          <a:noFill/>
        </a:ln>
      </cdr:spPr>
      <cdr:txBody>
        <a:bodyPr xmlns:a="http://schemas.openxmlformats.org/drawingml/2006/main" wrap="square" lIns="91440" tIns="45720" rIns="91440" bIns="45720">
          <a:no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0.582</cdr:x>
      <cdr:y>0.13645</cdr:y>
    </cdr:from>
    <cdr:to>
      <cdr:x>0.75997</cdr:x>
      <cdr:y>0.25401</cdr:y>
    </cdr:to>
    <cdr:sp macro="" textlink="">
      <cdr:nvSpPr>
        <cdr:cNvPr id="17" name="Прямоугольник 5"/>
        <cdr:cNvSpPr/>
      </cdr:nvSpPr>
      <cdr:spPr>
        <a:xfrm xmlns:a="http://schemas.openxmlformats.org/drawingml/2006/main">
          <a:off x="5357445" y="902676"/>
          <a:ext cx="1630002" cy="64950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no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0.59754</cdr:x>
      <cdr:y>0.12646</cdr:y>
    </cdr:from>
    <cdr:to>
      <cdr:x>0.74016</cdr:x>
      <cdr:y>0.25212</cdr:y>
    </cdr:to>
    <cdr:sp macro="" textlink="">
      <cdr:nvSpPr>
        <cdr:cNvPr id="18" name="Прямоугольник 6"/>
        <cdr:cNvSpPr/>
      </cdr:nvSpPr>
      <cdr:spPr>
        <a:xfrm xmlns:a="http://schemas.openxmlformats.org/drawingml/2006/main">
          <a:off x="5498123" y="838200"/>
          <a:ext cx="1307124" cy="70338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cmpd="sng">
          <a:noFill/>
        </a:ln>
      </cdr:spPr>
      <cdr:txBody>
        <a:bodyPr xmlns:a="http://schemas.openxmlformats.org/drawingml/2006/main" wrap="square" lIns="91440" tIns="45720" rIns="91440" bIns="45720">
          <a:no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0.28791</cdr:x>
      <cdr:y>0.11158</cdr:y>
    </cdr:from>
    <cdr:to>
      <cdr:x>0.36491</cdr:x>
      <cdr:y>0.16937</cdr:y>
    </cdr:to>
    <cdr:sp macro="" textlink="">
      <cdr:nvSpPr>
        <cdr:cNvPr id="22" name="WordArt 2"/>
        <cdr:cNvSpPr>
          <a:spLocks xmlns:a="http://schemas.openxmlformats.org/drawingml/2006/main" noChangeArrowheads="1" noChangeShapeType="1" noTextEdit="1"/>
        </cdr:cNvSpPr>
      </cdr:nvSpPr>
      <cdr:spPr bwMode="auto">
        <a:xfrm xmlns:a="http://schemas.openxmlformats.org/drawingml/2006/main">
          <a:off x="2912412" y="733355"/>
          <a:ext cx="778897" cy="3798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wrap="none" fromWordArt="1">
          <a:prstTxWarp prst="textPlain">
            <a:avLst>
              <a:gd name="adj" fmla="val 50000"/>
            </a:avLst>
          </a:prstTxWarp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0.47028</cdr:x>
      <cdr:y>0.03789</cdr:y>
    </cdr:from>
    <cdr:to>
      <cdr:x>0.54286</cdr:x>
      <cdr:y>0.10192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5526147" y="218372"/>
          <a:ext cx="852875" cy="3690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2400" b="1" dirty="0">
              <a:solidFill>
                <a:srgbClr val="4743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79,9</a:t>
          </a:r>
        </a:p>
      </cdr:txBody>
    </cdr:sp>
  </cdr:relSizeAnchor>
  <cdr:relSizeAnchor xmlns:cdr="http://schemas.openxmlformats.org/drawingml/2006/chartDrawing">
    <cdr:from>
      <cdr:x>0.2939</cdr:x>
      <cdr:y>0.06176</cdr:y>
    </cdr:from>
    <cdr:to>
      <cdr:x>0.36701</cdr:x>
      <cdr:y>0.11677</cdr:y>
    </cdr:to>
    <cdr:sp macro="" textlink="">
      <cdr:nvSpPr>
        <cdr:cNvPr id="27" name="TextBox 1"/>
        <cdr:cNvSpPr txBox="1"/>
      </cdr:nvSpPr>
      <cdr:spPr>
        <a:xfrm xmlns:a="http://schemas.openxmlformats.org/drawingml/2006/main">
          <a:off x="3453517" y="355927"/>
          <a:ext cx="859104" cy="317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79,6</a:t>
          </a:r>
        </a:p>
      </cdr:txBody>
    </cdr:sp>
  </cdr:relSizeAnchor>
  <cdr:relSizeAnchor xmlns:cdr="http://schemas.openxmlformats.org/drawingml/2006/chartDrawing">
    <cdr:from>
      <cdr:x>0.1201</cdr:x>
      <cdr:y>0.12933</cdr:y>
    </cdr:from>
    <cdr:to>
      <cdr:x>0.19268</cdr:x>
      <cdr:y>0.19336</cdr:y>
    </cdr:to>
    <cdr:sp macro="" textlink="">
      <cdr:nvSpPr>
        <cdr:cNvPr id="28" name="TextBox 1"/>
        <cdr:cNvSpPr txBox="1"/>
      </cdr:nvSpPr>
      <cdr:spPr>
        <a:xfrm xmlns:a="http://schemas.openxmlformats.org/drawingml/2006/main">
          <a:off x="1411259" y="745323"/>
          <a:ext cx="852876" cy="3690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400" b="1" dirty="0">
              <a:solidFill>
                <a:srgbClr val="4743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72,3</a:t>
          </a:r>
        </a:p>
      </cdr:txBody>
    </cdr:sp>
  </cdr:relSizeAnchor>
  <cdr:relSizeAnchor xmlns:cdr="http://schemas.openxmlformats.org/drawingml/2006/chartDrawing">
    <cdr:from>
      <cdr:x>0.64426</cdr:x>
      <cdr:y>0.03789</cdr:y>
    </cdr:from>
    <cdr:to>
      <cdr:x>0.71684</cdr:x>
      <cdr:y>0.10192</cdr:y>
    </cdr:to>
    <cdr:sp macro="" textlink="">
      <cdr:nvSpPr>
        <cdr:cNvPr id="29" name="TextBox 1"/>
        <cdr:cNvSpPr txBox="1"/>
      </cdr:nvSpPr>
      <cdr:spPr>
        <a:xfrm xmlns:a="http://schemas.openxmlformats.org/drawingml/2006/main">
          <a:off x="7570584" y="218372"/>
          <a:ext cx="852875" cy="3690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400" b="1" dirty="0">
              <a:solidFill>
                <a:srgbClr val="4743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81,8</a:t>
          </a:r>
        </a:p>
      </cdr:txBody>
    </cdr:sp>
  </cdr:relSizeAnchor>
  <cdr:relSizeAnchor xmlns:cdr="http://schemas.openxmlformats.org/drawingml/2006/chartDrawing">
    <cdr:from>
      <cdr:x>0.82017</cdr:x>
      <cdr:y>0.05221</cdr:y>
    </cdr:from>
    <cdr:to>
      <cdr:x>0.89275</cdr:x>
      <cdr:y>0.11625</cdr:y>
    </cdr:to>
    <cdr:sp macro="" textlink="">
      <cdr:nvSpPr>
        <cdr:cNvPr id="30" name="TextBox 1"/>
        <cdr:cNvSpPr txBox="1"/>
      </cdr:nvSpPr>
      <cdr:spPr>
        <a:xfrm xmlns:a="http://schemas.openxmlformats.org/drawingml/2006/main">
          <a:off x="9637713" y="300877"/>
          <a:ext cx="852876" cy="3690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400" b="1" dirty="0">
              <a:solidFill>
                <a:srgbClr val="4743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81,2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0.42281</cdr:x>
      <cdr:y>0.93157</cdr:y>
    </cdr:from>
    <cdr:to>
      <cdr:x>0.78944</cdr:x>
      <cdr:y>0.9841</cdr:y>
    </cdr:to>
    <cdr:pic>
      <cdr:nvPicPr>
        <cdr:cNvPr id="5" name="Рисунок 4">
          <a:extLst xmlns:a="http://schemas.openxmlformats.org/drawingml/2006/main">
            <a:ext uri="{FF2B5EF4-FFF2-40B4-BE49-F238E27FC236}">
              <a16:creationId xmlns:a16="http://schemas.microsoft.com/office/drawing/2014/main" id="{80209D1C-512E-4C4C-8B7C-5DF893B2936A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3392424" y="4864608"/>
          <a:ext cx="2941575" cy="274344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0.3324</cdr:x>
      <cdr:y>0.34381</cdr:y>
    </cdr:from>
    <cdr:to>
      <cdr:x>0.5287</cdr:x>
      <cdr:y>0.5254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667001" y="1795341"/>
          <a:ext cx="1575004" cy="9482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ru-RU" sz="3000" b="1" dirty="0">
              <a:solidFill>
                <a:srgbClr val="494545"/>
              </a:solidFill>
              <a:latin typeface="+mn-lt"/>
            </a:rPr>
            <a:t>31,2</a:t>
          </a:r>
        </a:p>
        <a:p xmlns:a="http://schemas.openxmlformats.org/drawingml/2006/main">
          <a:pPr algn="ctr"/>
          <a:r>
            <a:rPr lang="ru-RU" sz="2400" b="1" dirty="0">
              <a:solidFill>
                <a:srgbClr val="494545"/>
              </a:solidFill>
              <a:latin typeface="+mn-lt"/>
            </a:rPr>
            <a:t>млрд. руб.</a:t>
          </a:r>
        </a:p>
      </cdr:txBody>
    </cdr:sp>
  </cdr:relSizeAnchor>
  <cdr:relSizeAnchor xmlns:cdr="http://schemas.openxmlformats.org/drawingml/2006/chartDrawing">
    <cdr:from>
      <cdr:x>0.15271</cdr:x>
      <cdr:y>0.93243</cdr:y>
    </cdr:from>
    <cdr:to>
      <cdr:x>0.40327</cdr:x>
      <cdr:y>0.98148</cdr:y>
    </cdr:to>
    <cdr:pic>
      <cdr:nvPicPr>
        <cdr:cNvPr id="4" name="Рисунок 3">
          <a:extLst xmlns:a="http://schemas.openxmlformats.org/drawingml/2006/main">
            <a:ext uri="{FF2B5EF4-FFF2-40B4-BE49-F238E27FC236}">
              <a16:creationId xmlns:a16="http://schemas.microsoft.com/office/drawing/2014/main" id="{C7DD197F-F60D-4B7D-8581-8957E1AEBAEB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1225296" y="4869092"/>
          <a:ext cx="2010327" cy="256142"/>
        </a:xfrm>
        <a:prstGeom xmlns:a="http://schemas.openxmlformats.org/drawingml/2006/main" prst="rect">
          <a:avLst/>
        </a:prstGeom>
      </cdr:spPr>
    </cdr:pic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0.00875</cdr:x>
      <cdr:y>0.0795</cdr:y>
    </cdr:from>
    <cdr:to>
      <cdr:x>0.01174</cdr:x>
      <cdr:y>0.11325</cdr:y>
    </cdr:to>
    <cdr:sp macro="" textlink="">
      <cdr:nvSpPr>
        <cdr:cNvPr id="51201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1210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0.11246</cdr:y>
    </cdr:to>
    <cdr:sp macro="" textlink="">
      <cdr:nvSpPr>
        <cdr:cNvPr id="51202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7938" y="482209"/>
          <a:ext cx="27765" cy="19992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24577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0.92255</cdr:x>
      <cdr:y>0.12276</cdr:y>
    </cdr:from>
    <cdr:to>
      <cdr:x>0.92409</cdr:x>
      <cdr:y>0.15225</cdr:y>
    </cdr:to>
    <cdr:sp macro="" textlink="">
      <cdr:nvSpPr>
        <cdr:cNvPr id="2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07140" y="736629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0.11325</cdr:y>
    </cdr:to>
    <cdr:sp macro="" textlink="">
      <cdr:nvSpPr>
        <cdr:cNvPr id="5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2854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0.92525</cdr:x>
      <cdr:y>0.08625</cdr:y>
    </cdr:from>
    <cdr:to>
      <cdr:x>0.92725</cdr:x>
      <cdr:y>0.11845</cdr:y>
    </cdr:to>
    <cdr:sp macro="" textlink="">
      <cdr:nvSpPr>
        <cdr:cNvPr id="7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94444" y="523151"/>
          <a:ext cx="18531" cy="1953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0.88568</cdr:x>
      <cdr:y>0.03547</cdr:y>
    </cdr:from>
    <cdr:to>
      <cdr:x>0.88722</cdr:x>
      <cdr:y>0.06496</cdr:y>
    </cdr:to>
    <cdr:sp macro="" textlink="">
      <cdr:nvSpPr>
        <cdr:cNvPr id="9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0663256" y="212846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0.88937</cdr:x>
      <cdr:y>0.1701</cdr:y>
    </cdr:from>
    <cdr:to>
      <cdr:x>0.89091</cdr:x>
      <cdr:y>0.19959</cdr:y>
    </cdr:to>
    <cdr:sp macro="" textlink="">
      <cdr:nvSpPr>
        <cdr:cNvPr id="10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0707644" y="1020714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0.14261</cdr:x>
      <cdr:y>0.22201</cdr:y>
    </cdr:from>
    <cdr:to>
      <cdr:x>0.23605</cdr:x>
      <cdr:y>0.26728</cdr:y>
    </cdr:to>
    <cdr:sp macro="" textlink="">
      <cdr:nvSpPr>
        <cdr:cNvPr id="15" name="TextBox 14"/>
        <cdr:cNvSpPr txBox="1"/>
      </cdr:nvSpPr>
      <cdr:spPr>
        <a:xfrm xmlns:a="http://schemas.openxmlformats.org/drawingml/2006/main">
          <a:off x="1318847" y="1286282"/>
          <a:ext cx="871090" cy="2767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0.46773</cdr:x>
      <cdr:y>0.25841</cdr:y>
    </cdr:from>
    <cdr:to>
      <cdr:x>0.56658</cdr:x>
      <cdr:y>0.43212</cdr:y>
    </cdr:to>
    <cdr:sp macro="" textlink="">
      <cdr:nvSpPr>
        <cdr:cNvPr id="18" name="TextBox 17"/>
        <cdr:cNvSpPr txBox="1"/>
      </cdr:nvSpPr>
      <cdr:spPr>
        <a:xfrm xmlns:a="http://schemas.openxmlformats.org/drawingml/2006/main">
          <a:off x="4355449" y="1506090"/>
          <a:ext cx="914400" cy="10609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0.47386</cdr:x>
      <cdr:y>0.35193</cdr:y>
    </cdr:from>
    <cdr:to>
      <cdr:x>0.57809</cdr:x>
      <cdr:y>0.41605</cdr:y>
    </cdr:to>
    <cdr:sp macro="" textlink="">
      <cdr:nvSpPr>
        <cdr:cNvPr id="19" name="TextBox 18"/>
        <cdr:cNvSpPr txBox="1"/>
      </cdr:nvSpPr>
      <cdr:spPr>
        <a:xfrm xmlns:a="http://schemas.openxmlformats.org/drawingml/2006/main">
          <a:off x="4403958" y="2136204"/>
          <a:ext cx="968692" cy="3891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0.63986</cdr:x>
      <cdr:y>0.25196</cdr:y>
    </cdr:from>
    <cdr:to>
      <cdr:x>0.73796</cdr:x>
      <cdr:y>0.41873</cdr:y>
    </cdr:to>
    <cdr:sp macro="" textlink="">
      <cdr:nvSpPr>
        <cdr:cNvPr id="20" name="TextBox 19"/>
        <cdr:cNvSpPr txBox="1"/>
      </cdr:nvSpPr>
      <cdr:spPr>
        <a:xfrm xmlns:a="http://schemas.openxmlformats.org/drawingml/2006/main">
          <a:off x="5951090" y="1465385"/>
          <a:ext cx="914400" cy="10202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0.57411</cdr:x>
      <cdr:y>0.29368</cdr:y>
    </cdr:from>
    <cdr:to>
      <cdr:x>0.62781</cdr:x>
      <cdr:y>0.3381</cdr:y>
    </cdr:to>
    <cdr:sp macro="" textlink="">
      <cdr:nvSpPr>
        <cdr:cNvPr id="21" name="TextBox 20"/>
        <cdr:cNvSpPr txBox="1"/>
      </cdr:nvSpPr>
      <cdr:spPr>
        <a:xfrm xmlns:a="http://schemas.openxmlformats.org/drawingml/2006/main">
          <a:off x="6912055" y="1762310"/>
          <a:ext cx="646541" cy="2665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600" b="1" i="0" u="none" strike="noStrike" baseline="0" dirty="0">
            <a:solidFill>
              <a:srgbClr val="800080"/>
            </a:solidFill>
            <a:cs typeface="Arial"/>
          </a:endParaRPr>
        </a:p>
      </cdr:txBody>
    </cdr:sp>
  </cdr:relSizeAnchor>
  <cdr:relSizeAnchor xmlns:cdr="http://schemas.openxmlformats.org/drawingml/2006/chartDrawing">
    <cdr:from>
      <cdr:x>0.8051</cdr:x>
      <cdr:y>0.25196</cdr:y>
    </cdr:from>
    <cdr:to>
      <cdr:x>0.90321</cdr:x>
      <cdr:y>0.4281</cdr:y>
    </cdr:to>
    <cdr:sp macro="" textlink="">
      <cdr:nvSpPr>
        <cdr:cNvPr id="22" name="TextBox 21"/>
        <cdr:cNvSpPr txBox="1"/>
      </cdr:nvSpPr>
      <cdr:spPr>
        <a:xfrm xmlns:a="http://schemas.openxmlformats.org/drawingml/2006/main">
          <a:off x="7489744" y="1465385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0.8051</cdr:x>
      <cdr:y>0.25255</cdr:y>
    </cdr:from>
    <cdr:to>
      <cdr:x>0.90321</cdr:x>
      <cdr:y>0.42944</cdr:y>
    </cdr:to>
    <cdr:sp macro="" textlink="">
      <cdr:nvSpPr>
        <cdr:cNvPr id="23" name="TextBox 22"/>
        <cdr:cNvSpPr txBox="1"/>
      </cdr:nvSpPr>
      <cdr:spPr>
        <a:xfrm xmlns:a="http://schemas.openxmlformats.org/drawingml/2006/main">
          <a:off x="7489744" y="1473526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0.87615</cdr:x>
      <cdr:y>0.29072</cdr:y>
    </cdr:from>
    <cdr:to>
      <cdr:x>0.93382</cdr:x>
      <cdr:y>0.33968</cdr:y>
    </cdr:to>
    <cdr:sp macro="" textlink="">
      <cdr:nvSpPr>
        <cdr:cNvPr id="24" name="TextBox 23"/>
        <cdr:cNvSpPr txBox="1"/>
      </cdr:nvSpPr>
      <cdr:spPr>
        <a:xfrm xmlns:a="http://schemas.openxmlformats.org/drawingml/2006/main">
          <a:off x="10548496" y="1744555"/>
          <a:ext cx="694333" cy="2937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600" b="1" i="0" u="none" strike="noStrike" baseline="0" dirty="0">
            <a:solidFill>
              <a:srgbClr val="800080"/>
            </a:solidFill>
            <a:cs typeface="Arial"/>
          </a:endParaRPr>
        </a:p>
      </cdr:txBody>
    </cdr:sp>
  </cdr:relSizeAnchor>
  <cdr:relSizeAnchor xmlns:cdr="http://schemas.openxmlformats.org/drawingml/2006/chartDrawing">
    <cdr:from>
      <cdr:x>0.00875</cdr:x>
      <cdr:y>0.0795</cdr:y>
    </cdr:from>
    <cdr:to>
      <cdr:x>0.01174</cdr:x>
      <cdr:y>0.11325</cdr:y>
    </cdr:to>
    <cdr:sp macro="" textlink="">
      <cdr:nvSpPr>
        <cdr:cNvPr id="12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1210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0.11246</cdr:y>
    </cdr:to>
    <cdr:sp macro="" textlink="">
      <cdr:nvSpPr>
        <cdr:cNvPr id="13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7938" y="482209"/>
          <a:ext cx="27765" cy="19992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0.9314</cdr:x>
      <cdr:y>0.17158</cdr:y>
    </cdr:from>
    <cdr:to>
      <cdr:x>0.93294</cdr:x>
      <cdr:y>0.20107</cdr:y>
    </cdr:to>
    <cdr:sp macro="" textlink="">
      <cdr:nvSpPr>
        <cdr:cNvPr id="14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213671" y="1029592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2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0.11325</cdr:y>
    </cdr:to>
    <cdr:sp macro="" textlink="">
      <cdr:nvSpPr>
        <cdr:cNvPr id="28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2854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29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0.92525</cdr:x>
      <cdr:y>0.08625</cdr:y>
    </cdr:from>
    <cdr:to>
      <cdr:x>0.92725</cdr:x>
      <cdr:y>0.11845</cdr:y>
    </cdr:to>
    <cdr:sp macro="" textlink="">
      <cdr:nvSpPr>
        <cdr:cNvPr id="30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94444" y="523151"/>
          <a:ext cx="18531" cy="1953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31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33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0.14261</cdr:x>
      <cdr:y>0.22201</cdr:y>
    </cdr:from>
    <cdr:to>
      <cdr:x>0.23605</cdr:x>
      <cdr:y>0.26728</cdr:y>
    </cdr:to>
    <cdr:sp macro="" textlink="">
      <cdr:nvSpPr>
        <cdr:cNvPr id="35" name="TextBox 14"/>
        <cdr:cNvSpPr txBox="1"/>
      </cdr:nvSpPr>
      <cdr:spPr>
        <a:xfrm xmlns:a="http://schemas.openxmlformats.org/drawingml/2006/main">
          <a:off x="1318847" y="1286282"/>
          <a:ext cx="871090" cy="2767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0.37603</cdr:x>
      <cdr:y>0.33392</cdr:y>
    </cdr:from>
    <cdr:to>
      <cdr:x>0.41797</cdr:x>
      <cdr:y>0.38197</cdr:y>
    </cdr:to>
    <cdr:sp macro="" textlink="">
      <cdr:nvSpPr>
        <cdr:cNvPr id="37" name="TextBox 16"/>
        <cdr:cNvSpPr txBox="1"/>
      </cdr:nvSpPr>
      <cdr:spPr>
        <a:xfrm xmlns:a="http://schemas.openxmlformats.org/drawingml/2006/main">
          <a:off x="3303415" y="1999280"/>
          <a:ext cx="368441" cy="2876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0.46773</cdr:x>
      <cdr:y>0.25841</cdr:y>
    </cdr:from>
    <cdr:to>
      <cdr:x>0.56658</cdr:x>
      <cdr:y>0.43212</cdr:y>
    </cdr:to>
    <cdr:sp macro="" textlink="">
      <cdr:nvSpPr>
        <cdr:cNvPr id="38" name="TextBox 17"/>
        <cdr:cNvSpPr txBox="1"/>
      </cdr:nvSpPr>
      <cdr:spPr>
        <a:xfrm xmlns:a="http://schemas.openxmlformats.org/drawingml/2006/main">
          <a:off x="4355449" y="1506090"/>
          <a:ext cx="914400" cy="10609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0.5155</cdr:x>
      <cdr:y>0.33392</cdr:y>
    </cdr:from>
    <cdr:to>
      <cdr:x>0.57809</cdr:x>
      <cdr:y>0.41605</cdr:y>
    </cdr:to>
    <cdr:sp macro="" textlink="">
      <cdr:nvSpPr>
        <cdr:cNvPr id="39" name="TextBox 18"/>
        <cdr:cNvSpPr txBox="1"/>
      </cdr:nvSpPr>
      <cdr:spPr>
        <a:xfrm xmlns:a="http://schemas.openxmlformats.org/drawingml/2006/main">
          <a:off x="4790912" y="2026863"/>
          <a:ext cx="581737" cy="4985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0.63986</cdr:x>
      <cdr:y>0.25196</cdr:y>
    </cdr:from>
    <cdr:to>
      <cdr:x>0.73796</cdr:x>
      <cdr:y>0.41873</cdr:y>
    </cdr:to>
    <cdr:sp macro="" textlink="">
      <cdr:nvSpPr>
        <cdr:cNvPr id="40" name="TextBox 19"/>
        <cdr:cNvSpPr txBox="1"/>
      </cdr:nvSpPr>
      <cdr:spPr>
        <a:xfrm xmlns:a="http://schemas.openxmlformats.org/drawingml/2006/main">
          <a:off x="5951090" y="1465385"/>
          <a:ext cx="914400" cy="10202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0.65496</cdr:x>
      <cdr:y>0.33392</cdr:y>
    </cdr:from>
    <cdr:to>
      <cdr:x>0.77158</cdr:x>
      <cdr:y>0.41923</cdr:y>
    </cdr:to>
    <cdr:sp macro="" textlink="">
      <cdr:nvSpPr>
        <cdr:cNvPr id="41" name="TextBox 20"/>
        <cdr:cNvSpPr txBox="1"/>
      </cdr:nvSpPr>
      <cdr:spPr>
        <a:xfrm xmlns:a="http://schemas.openxmlformats.org/drawingml/2006/main">
          <a:off x="7885456" y="2003770"/>
          <a:ext cx="1404059" cy="5119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0.8051</cdr:x>
      <cdr:y>0.25196</cdr:y>
    </cdr:from>
    <cdr:to>
      <cdr:x>0.90321</cdr:x>
      <cdr:y>0.4281</cdr:y>
    </cdr:to>
    <cdr:sp macro="" textlink="">
      <cdr:nvSpPr>
        <cdr:cNvPr id="42" name="TextBox 21"/>
        <cdr:cNvSpPr txBox="1"/>
      </cdr:nvSpPr>
      <cdr:spPr>
        <a:xfrm xmlns:a="http://schemas.openxmlformats.org/drawingml/2006/main">
          <a:off x="7489744" y="1465385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0.8051</cdr:x>
      <cdr:y>0.25255</cdr:y>
    </cdr:from>
    <cdr:to>
      <cdr:x>0.90321</cdr:x>
      <cdr:y>0.42944</cdr:y>
    </cdr:to>
    <cdr:sp macro="" textlink="">
      <cdr:nvSpPr>
        <cdr:cNvPr id="43" name="TextBox 22"/>
        <cdr:cNvSpPr txBox="1"/>
      </cdr:nvSpPr>
      <cdr:spPr>
        <a:xfrm xmlns:a="http://schemas.openxmlformats.org/drawingml/2006/main">
          <a:off x="7489744" y="1473526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0.80289</cdr:x>
      <cdr:y>0.3404</cdr:y>
    </cdr:from>
    <cdr:to>
      <cdr:x>0.91218</cdr:x>
      <cdr:y>0.4254</cdr:y>
    </cdr:to>
    <cdr:sp macro="" textlink="">
      <cdr:nvSpPr>
        <cdr:cNvPr id="44" name="TextBox 23"/>
        <cdr:cNvSpPr txBox="1"/>
      </cdr:nvSpPr>
      <cdr:spPr>
        <a:xfrm xmlns:a="http://schemas.openxmlformats.org/drawingml/2006/main">
          <a:off x="9421772" y="1608203"/>
          <a:ext cx="1282497" cy="40157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0.17024</cdr:x>
      <cdr:y>0.17496</cdr:y>
    </cdr:from>
    <cdr:to>
      <cdr:x>0.70056</cdr:x>
      <cdr:y>0.28498</cdr:y>
    </cdr:to>
    <cdr:sp macro="" textlink="">
      <cdr:nvSpPr>
        <cdr:cNvPr id="45" name="TextBox 44"/>
        <cdr:cNvSpPr txBox="1"/>
      </cdr:nvSpPr>
      <cdr:spPr>
        <a:xfrm xmlns:a="http://schemas.openxmlformats.org/drawingml/2006/main">
          <a:off x="1876611" y="657694"/>
          <a:ext cx="5846036" cy="4135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</cdr:x>
      <cdr:y>0.02934</cdr:y>
    </cdr:from>
    <cdr:to>
      <cdr:x>0.48361</cdr:x>
      <cdr:y>0.18206</cdr:y>
    </cdr:to>
    <cdr:sp macro="" textlink="">
      <cdr:nvSpPr>
        <cdr:cNvPr id="46" name="TextBox 45"/>
        <cdr:cNvSpPr txBox="1"/>
      </cdr:nvSpPr>
      <cdr:spPr>
        <a:xfrm xmlns:a="http://schemas.openxmlformats.org/drawingml/2006/main">
          <a:off x="-171732" y="138593"/>
          <a:ext cx="5675067" cy="7215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0.00875</cdr:x>
      <cdr:y>0.0795</cdr:y>
    </cdr:from>
    <cdr:to>
      <cdr:x>0.01174</cdr:x>
      <cdr:y>0.11325</cdr:y>
    </cdr:to>
    <cdr:sp macro="" textlink="">
      <cdr:nvSpPr>
        <cdr:cNvPr id="3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1210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0.11246</cdr:y>
    </cdr:to>
    <cdr:sp macro="" textlink="">
      <cdr:nvSpPr>
        <cdr:cNvPr id="4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7938" y="482209"/>
          <a:ext cx="27765" cy="19992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6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0.92255</cdr:x>
      <cdr:y>0.12276</cdr:y>
    </cdr:from>
    <cdr:to>
      <cdr:x>0.92409</cdr:x>
      <cdr:y>0.15225</cdr:y>
    </cdr:to>
    <cdr:sp macro="" textlink="">
      <cdr:nvSpPr>
        <cdr:cNvPr id="8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07140" y="736629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0.11325</cdr:y>
    </cdr:to>
    <cdr:sp macro="" textlink="">
      <cdr:nvSpPr>
        <cdr:cNvPr id="11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2854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0.92525</cdr:x>
      <cdr:y>0.08625</cdr:y>
    </cdr:from>
    <cdr:to>
      <cdr:x>0.92725</cdr:x>
      <cdr:y>0.11845</cdr:y>
    </cdr:to>
    <cdr:sp macro="" textlink="">
      <cdr:nvSpPr>
        <cdr:cNvPr id="16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94444" y="523151"/>
          <a:ext cx="18531" cy="1953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0.88568</cdr:x>
      <cdr:y>0.03547</cdr:y>
    </cdr:from>
    <cdr:to>
      <cdr:x>0.88722</cdr:x>
      <cdr:y>0.06496</cdr:y>
    </cdr:to>
    <cdr:sp macro="" textlink="">
      <cdr:nvSpPr>
        <cdr:cNvPr id="17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0663256" y="212846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0.88937</cdr:x>
      <cdr:y>0.1701</cdr:y>
    </cdr:from>
    <cdr:to>
      <cdr:x>0.89091</cdr:x>
      <cdr:y>0.19959</cdr:y>
    </cdr:to>
    <cdr:sp macro="" textlink="">
      <cdr:nvSpPr>
        <cdr:cNvPr id="26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0707644" y="1020714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0.14261</cdr:x>
      <cdr:y>0.22201</cdr:y>
    </cdr:from>
    <cdr:to>
      <cdr:x>0.23605</cdr:x>
      <cdr:y>0.26728</cdr:y>
    </cdr:to>
    <cdr:sp macro="" textlink="">
      <cdr:nvSpPr>
        <cdr:cNvPr id="27" name="TextBox 14"/>
        <cdr:cNvSpPr txBox="1"/>
      </cdr:nvSpPr>
      <cdr:spPr>
        <a:xfrm xmlns:a="http://schemas.openxmlformats.org/drawingml/2006/main">
          <a:off x="1318847" y="1286282"/>
          <a:ext cx="871090" cy="2767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0.46773</cdr:x>
      <cdr:y>0.25841</cdr:y>
    </cdr:from>
    <cdr:to>
      <cdr:x>0.56658</cdr:x>
      <cdr:y>0.43212</cdr:y>
    </cdr:to>
    <cdr:sp macro="" textlink="">
      <cdr:nvSpPr>
        <cdr:cNvPr id="32" name="TextBox 17"/>
        <cdr:cNvSpPr txBox="1"/>
      </cdr:nvSpPr>
      <cdr:spPr>
        <a:xfrm xmlns:a="http://schemas.openxmlformats.org/drawingml/2006/main">
          <a:off x="4355449" y="1506090"/>
          <a:ext cx="914400" cy="10609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0.47386</cdr:x>
      <cdr:y>0.35193</cdr:y>
    </cdr:from>
    <cdr:to>
      <cdr:x>0.57809</cdr:x>
      <cdr:y>0.41605</cdr:y>
    </cdr:to>
    <cdr:sp macro="" textlink="">
      <cdr:nvSpPr>
        <cdr:cNvPr id="34" name="TextBox 18"/>
        <cdr:cNvSpPr txBox="1"/>
      </cdr:nvSpPr>
      <cdr:spPr>
        <a:xfrm xmlns:a="http://schemas.openxmlformats.org/drawingml/2006/main">
          <a:off x="4403958" y="2136204"/>
          <a:ext cx="968692" cy="3891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0.63986</cdr:x>
      <cdr:y>0.25196</cdr:y>
    </cdr:from>
    <cdr:to>
      <cdr:x>0.73796</cdr:x>
      <cdr:y>0.41873</cdr:y>
    </cdr:to>
    <cdr:sp macro="" textlink="">
      <cdr:nvSpPr>
        <cdr:cNvPr id="36" name="TextBox 19"/>
        <cdr:cNvSpPr txBox="1"/>
      </cdr:nvSpPr>
      <cdr:spPr>
        <a:xfrm xmlns:a="http://schemas.openxmlformats.org/drawingml/2006/main">
          <a:off x="5951090" y="1465385"/>
          <a:ext cx="914400" cy="10202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0.57411</cdr:x>
      <cdr:y>0.29368</cdr:y>
    </cdr:from>
    <cdr:to>
      <cdr:x>0.62781</cdr:x>
      <cdr:y>0.3381</cdr:y>
    </cdr:to>
    <cdr:sp macro="" textlink="">
      <cdr:nvSpPr>
        <cdr:cNvPr id="47" name="TextBox 20"/>
        <cdr:cNvSpPr txBox="1"/>
      </cdr:nvSpPr>
      <cdr:spPr>
        <a:xfrm xmlns:a="http://schemas.openxmlformats.org/drawingml/2006/main">
          <a:off x="6912055" y="1762310"/>
          <a:ext cx="646541" cy="2665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600" b="1" i="0" u="none" strike="noStrike" baseline="0" dirty="0">
            <a:solidFill>
              <a:srgbClr val="800080"/>
            </a:solidFill>
            <a:cs typeface="Arial"/>
          </a:endParaRPr>
        </a:p>
      </cdr:txBody>
    </cdr:sp>
  </cdr:relSizeAnchor>
  <cdr:relSizeAnchor xmlns:cdr="http://schemas.openxmlformats.org/drawingml/2006/chartDrawing">
    <cdr:from>
      <cdr:x>0.8051</cdr:x>
      <cdr:y>0.25196</cdr:y>
    </cdr:from>
    <cdr:to>
      <cdr:x>0.90321</cdr:x>
      <cdr:y>0.4281</cdr:y>
    </cdr:to>
    <cdr:sp macro="" textlink="">
      <cdr:nvSpPr>
        <cdr:cNvPr id="48" name="TextBox 21"/>
        <cdr:cNvSpPr txBox="1"/>
      </cdr:nvSpPr>
      <cdr:spPr>
        <a:xfrm xmlns:a="http://schemas.openxmlformats.org/drawingml/2006/main">
          <a:off x="7489744" y="1465385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0.8051</cdr:x>
      <cdr:y>0.25255</cdr:y>
    </cdr:from>
    <cdr:to>
      <cdr:x>0.90321</cdr:x>
      <cdr:y>0.42944</cdr:y>
    </cdr:to>
    <cdr:sp macro="" textlink="">
      <cdr:nvSpPr>
        <cdr:cNvPr id="49" name="TextBox 22"/>
        <cdr:cNvSpPr txBox="1"/>
      </cdr:nvSpPr>
      <cdr:spPr>
        <a:xfrm xmlns:a="http://schemas.openxmlformats.org/drawingml/2006/main">
          <a:off x="7489744" y="1473526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0.87615</cdr:x>
      <cdr:y>0.29072</cdr:y>
    </cdr:from>
    <cdr:to>
      <cdr:x>0.93382</cdr:x>
      <cdr:y>0.33968</cdr:y>
    </cdr:to>
    <cdr:sp macro="" textlink="">
      <cdr:nvSpPr>
        <cdr:cNvPr id="50" name="TextBox 23"/>
        <cdr:cNvSpPr txBox="1"/>
      </cdr:nvSpPr>
      <cdr:spPr>
        <a:xfrm xmlns:a="http://schemas.openxmlformats.org/drawingml/2006/main">
          <a:off x="10548496" y="1744555"/>
          <a:ext cx="694333" cy="2937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600" b="1" i="0" u="none" strike="noStrike" baseline="0" dirty="0">
            <a:solidFill>
              <a:srgbClr val="800080"/>
            </a:solidFill>
            <a:cs typeface="Arial"/>
          </a:endParaRPr>
        </a:p>
      </cdr:txBody>
    </cdr:sp>
  </cdr:relSizeAnchor>
  <cdr:relSizeAnchor xmlns:cdr="http://schemas.openxmlformats.org/drawingml/2006/chartDrawing">
    <cdr:from>
      <cdr:x>0.00875</cdr:x>
      <cdr:y>0.0795</cdr:y>
    </cdr:from>
    <cdr:to>
      <cdr:x>0.01174</cdr:x>
      <cdr:y>0.11325</cdr:y>
    </cdr:to>
    <cdr:sp macro="" textlink="">
      <cdr:nvSpPr>
        <cdr:cNvPr id="51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1210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0.11246</cdr:y>
    </cdr:to>
    <cdr:sp macro="" textlink="">
      <cdr:nvSpPr>
        <cdr:cNvPr id="52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7938" y="482209"/>
          <a:ext cx="27765" cy="19992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0.9314</cdr:x>
      <cdr:y>0.17158</cdr:y>
    </cdr:from>
    <cdr:to>
      <cdr:x>0.93294</cdr:x>
      <cdr:y>0.20107</cdr:y>
    </cdr:to>
    <cdr:sp macro="" textlink="">
      <cdr:nvSpPr>
        <cdr:cNvPr id="53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213671" y="1029592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54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0.11325</cdr:y>
    </cdr:to>
    <cdr:sp macro="" textlink="">
      <cdr:nvSpPr>
        <cdr:cNvPr id="55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2854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56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0.92525</cdr:x>
      <cdr:y>0.08625</cdr:y>
    </cdr:from>
    <cdr:to>
      <cdr:x>0.92725</cdr:x>
      <cdr:y>0.11845</cdr:y>
    </cdr:to>
    <cdr:sp macro="" textlink="">
      <cdr:nvSpPr>
        <cdr:cNvPr id="57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94444" y="523151"/>
          <a:ext cx="18531" cy="1953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58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59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0.14261</cdr:x>
      <cdr:y>0.22201</cdr:y>
    </cdr:from>
    <cdr:to>
      <cdr:x>0.23605</cdr:x>
      <cdr:y>0.26728</cdr:y>
    </cdr:to>
    <cdr:sp macro="" textlink="">
      <cdr:nvSpPr>
        <cdr:cNvPr id="60" name="TextBox 14"/>
        <cdr:cNvSpPr txBox="1"/>
      </cdr:nvSpPr>
      <cdr:spPr>
        <a:xfrm xmlns:a="http://schemas.openxmlformats.org/drawingml/2006/main">
          <a:off x="1318847" y="1286282"/>
          <a:ext cx="871090" cy="2767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0.37603</cdr:x>
      <cdr:y>0.33392</cdr:y>
    </cdr:from>
    <cdr:to>
      <cdr:x>0.41797</cdr:x>
      <cdr:y>0.38197</cdr:y>
    </cdr:to>
    <cdr:sp macro="" textlink="">
      <cdr:nvSpPr>
        <cdr:cNvPr id="61" name="TextBox 16"/>
        <cdr:cNvSpPr txBox="1"/>
      </cdr:nvSpPr>
      <cdr:spPr>
        <a:xfrm xmlns:a="http://schemas.openxmlformats.org/drawingml/2006/main">
          <a:off x="3303415" y="1999280"/>
          <a:ext cx="368441" cy="2876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0.46773</cdr:x>
      <cdr:y>0.25841</cdr:y>
    </cdr:from>
    <cdr:to>
      <cdr:x>0.56658</cdr:x>
      <cdr:y>0.43212</cdr:y>
    </cdr:to>
    <cdr:sp macro="" textlink="">
      <cdr:nvSpPr>
        <cdr:cNvPr id="62" name="TextBox 17"/>
        <cdr:cNvSpPr txBox="1"/>
      </cdr:nvSpPr>
      <cdr:spPr>
        <a:xfrm xmlns:a="http://schemas.openxmlformats.org/drawingml/2006/main">
          <a:off x="4355449" y="1506090"/>
          <a:ext cx="914400" cy="10609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0.5155</cdr:x>
      <cdr:y>0.33392</cdr:y>
    </cdr:from>
    <cdr:to>
      <cdr:x>0.57809</cdr:x>
      <cdr:y>0.41605</cdr:y>
    </cdr:to>
    <cdr:sp macro="" textlink="">
      <cdr:nvSpPr>
        <cdr:cNvPr id="63" name="TextBox 18"/>
        <cdr:cNvSpPr txBox="1"/>
      </cdr:nvSpPr>
      <cdr:spPr>
        <a:xfrm xmlns:a="http://schemas.openxmlformats.org/drawingml/2006/main">
          <a:off x="4790912" y="2026863"/>
          <a:ext cx="581737" cy="4985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0.63986</cdr:x>
      <cdr:y>0.25196</cdr:y>
    </cdr:from>
    <cdr:to>
      <cdr:x>0.73796</cdr:x>
      <cdr:y>0.41873</cdr:y>
    </cdr:to>
    <cdr:sp macro="" textlink="">
      <cdr:nvSpPr>
        <cdr:cNvPr id="51200" name="TextBox 19"/>
        <cdr:cNvSpPr txBox="1"/>
      </cdr:nvSpPr>
      <cdr:spPr>
        <a:xfrm xmlns:a="http://schemas.openxmlformats.org/drawingml/2006/main">
          <a:off x="5951090" y="1465385"/>
          <a:ext cx="914400" cy="10202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0.65496</cdr:x>
      <cdr:y>0.33392</cdr:y>
    </cdr:from>
    <cdr:to>
      <cdr:x>0.77158</cdr:x>
      <cdr:y>0.41923</cdr:y>
    </cdr:to>
    <cdr:sp macro="" textlink="">
      <cdr:nvSpPr>
        <cdr:cNvPr id="51203" name="TextBox 20"/>
        <cdr:cNvSpPr txBox="1"/>
      </cdr:nvSpPr>
      <cdr:spPr>
        <a:xfrm xmlns:a="http://schemas.openxmlformats.org/drawingml/2006/main">
          <a:off x="6087057" y="2026863"/>
          <a:ext cx="1083842" cy="5178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0.8051</cdr:x>
      <cdr:y>0.25196</cdr:y>
    </cdr:from>
    <cdr:to>
      <cdr:x>0.90321</cdr:x>
      <cdr:y>0.4281</cdr:y>
    </cdr:to>
    <cdr:sp macro="" textlink="">
      <cdr:nvSpPr>
        <cdr:cNvPr id="51204" name="TextBox 21"/>
        <cdr:cNvSpPr txBox="1"/>
      </cdr:nvSpPr>
      <cdr:spPr>
        <a:xfrm xmlns:a="http://schemas.openxmlformats.org/drawingml/2006/main">
          <a:off x="7489744" y="1465385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0.8051</cdr:x>
      <cdr:y>0.25255</cdr:y>
    </cdr:from>
    <cdr:to>
      <cdr:x>0.90321</cdr:x>
      <cdr:y>0.42944</cdr:y>
    </cdr:to>
    <cdr:sp macro="" textlink="">
      <cdr:nvSpPr>
        <cdr:cNvPr id="51205" name="TextBox 22"/>
        <cdr:cNvSpPr txBox="1"/>
      </cdr:nvSpPr>
      <cdr:spPr>
        <a:xfrm xmlns:a="http://schemas.openxmlformats.org/drawingml/2006/main">
          <a:off x="7489744" y="1473526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0.20265</cdr:x>
      <cdr:y>0.01277</cdr:y>
    </cdr:from>
    <cdr:to>
      <cdr:x>0.31194</cdr:x>
      <cdr:y>0.09777</cdr:y>
    </cdr:to>
    <cdr:sp macro="" textlink="">
      <cdr:nvSpPr>
        <cdr:cNvPr id="51206" name="TextBox 23"/>
        <cdr:cNvSpPr txBox="1"/>
      </cdr:nvSpPr>
      <cdr:spPr>
        <a:xfrm xmlns:a="http://schemas.openxmlformats.org/drawingml/2006/main">
          <a:off x="2470668" y="48481"/>
          <a:ext cx="1332464" cy="32259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0.49907</cdr:x>
      <cdr:y>0.18525</cdr:y>
    </cdr:from>
    <cdr:to>
      <cdr:x>0.98268</cdr:x>
      <cdr:y>0.33797</cdr:y>
    </cdr:to>
    <cdr:sp macro="" textlink="">
      <cdr:nvSpPr>
        <cdr:cNvPr id="51208" name="TextBox 45"/>
        <cdr:cNvSpPr txBox="1"/>
      </cdr:nvSpPr>
      <cdr:spPr>
        <a:xfrm xmlns:a="http://schemas.openxmlformats.org/drawingml/2006/main">
          <a:off x="5856534" y="875193"/>
          <a:ext cx="5675067" cy="7215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0.00875</cdr:x>
      <cdr:y>0.0795</cdr:y>
    </cdr:from>
    <cdr:to>
      <cdr:x>0.01174</cdr:x>
      <cdr:y>0.11325</cdr:y>
    </cdr:to>
    <cdr:sp macro="" textlink="">
      <cdr:nvSpPr>
        <cdr:cNvPr id="51201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1210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0.11246</cdr:y>
    </cdr:to>
    <cdr:sp macro="" textlink="">
      <cdr:nvSpPr>
        <cdr:cNvPr id="51202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7938" y="482209"/>
          <a:ext cx="27765" cy="19992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0.93513</cdr:x>
      <cdr:y>0.03646</cdr:y>
    </cdr:from>
    <cdr:to>
      <cdr:x>0.96994</cdr:x>
      <cdr:y>0.09159</cdr:y>
    </cdr:to>
    <cdr:sp macro="" textlink="">
      <cdr:nvSpPr>
        <cdr:cNvPr id="24577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258550" y="218765"/>
          <a:ext cx="419100" cy="3308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ctr" rtl="1">
            <a:defRPr sz="1000"/>
          </a:pPr>
          <a:r>
            <a:rPr lang="ru-RU" sz="2000" b="1" i="0" strike="noStrike" dirty="0">
              <a:solidFill>
                <a:srgbClr val="494545"/>
              </a:solidFill>
              <a:latin typeface="+mn-lt"/>
              <a:cs typeface="Arial"/>
            </a:rPr>
            <a:t>%</a:t>
          </a:r>
        </a:p>
      </cdr:txBody>
    </cdr:sp>
  </cdr:relSizeAnchor>
  <cdr:relSizeAnchor xmlns:cdr="http://schemas.openxmlformats.org/drawingml/2006/chartDrawing">
    <cdr:from>
      <cdr:x>0.92329</cdr:x>
      <cdr:y>0.15382</cdr:y>
    </cdr:from>
    <cdr:to>
      <cdr:x>0.92483</cdr:x>
      <cdr:y>0.18332</cdr:y>
    </cdr:to>
    <cdr:sp macro="" textlink="">
      <cdr:nvSpPr>
        <cdr:cNvPr id="2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16017" y="923060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0.92403</cdr:x>
      <cdr:y>0.13755</cdr:y>
    </cdr:from>
    <cdr:to>
      <cdr:x>0.92556</cdr:x>
      <cdr:y>0.16704</cdr:y>
    </cdr:to>
    <cdr:sp macro="" textlink="">
      <cdr:nvSpPr>
        <cdr:cNvPr id="3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24895" y="825406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0.11325</cdr:y>
    </cdr:to>
    <cdr:sp macro="" textlink="">
      <cdr:nvSpPr>
        <cdr:cNvPr id="5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2854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0.92845</cdr:x>
      <cdr:y>0.13311</cdr:y>
    </cdr:from>
    <cdr:to>
      <cdr:x>0.92999</cdr:x>
      <cdr:y>0.1626</cdr:y>
    </cdr:to>
    <cdr:sp macro="" textlink="">
      <cdr:nvSpPr>
        <cdr:cNvPr id="6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78161" y="798773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0.92525</cdr:x>
      <cdr:y>0.08625</cdr:y>
    </cdr:from>
    <cdr:to>
      <cdr:x>0.92725</cdr:x>
      <cdr:y>0.11845</cdr:y>
    </cdr:to>
    <cdr:sp macro="" textlink="">
      <cdr:nvSpPr>
        <cdr:cNvPr id="7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94444" y="523151"/>
          <a:ext cx="18531" cy="1953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0.92403</cdr:x>
      <cdr:y>0.12424</cdr:y>
    </cdr:from>
    <cdr:to>
      <cdr:x>0.92556</cdr:x>
      <cdr:y>0.15373</cdr:y>
    </cdr:to>
    <cdr:sp macro="" textlink="">
      <cdr:nvSpPr>
        <cdr:cNvPr id="8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24895" y="745506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0.92403</cdr:x>
      <cdr:y>0.14199</cdr:y>
    </cdr:from>
    <cdr:to>
      <cdr:x>0.92556</cdr:x>
      <cdr:y>0.17148</cdr:y>
    </cdr:to>
    <cdr:sp macro="" textlink="">
      <cdr:nvSpPr>
        <cdr:cNvPr id="9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24895" y="852039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0.92403</cdr:x>
      <cdr:y>0.14791</cdr:y>
    </cdr:from>
    <cdr:to>
      <cdr:x>0.92556</cdr:x>
      <cdr:y>0.1774</cdr:y>
    </cdr:to>
    <cdr:sp macro="" textlink="">
      <cdr:nvSpPr>
        <cdr:cNvPr id="10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24895" y="887549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0.92796</cdr:x>
      <cdr:y>0.14543</cdr:y>
    </cdr:from>
    <cdr:to>
      <cdr:x>0.9295</cdr:x>
      <cdr:y>0.17492</cdr:y>
    </cdr:to>
    <cdr:sp macro="" textlink="">
      <cdr:nvSpPr>
        <cdr:cNvPr id="11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72293" y="872672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FF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0.14261</cdr:x>
      <cdr:y>0.22201</cdr:y>
    </cdr:from>
    <cdr:to>
      <cdr:x>0.23605</cdr:x>
      <cdr:y>0.26728</cdr:y>
    </cdr:to>
    <cdr:sp macro="" textlink="">
      <cdr:nvSpPr>
        <cdr:cNvPr id="15" name="TextBox 14"/>
        <cdr:cNvSpPr txBox="1"/>
      </cdr:nvSpPr>
      <cdr:spPr>
        <a:xfrm xmlns:a="http://schemas.openxmlformats.org/drawingml/2006/main">
          <a:off x="1318847" y="1286282"/>
          <a:ext cx="871090" cy="2767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0.27957</cdr:x>
      <cdr:y>0.42857</cdr:y>
    </cdr:from>
    <cdr:to>
      <cdr:x>0.34511</cdr:x>
      <cdr:y>0.4808</cdr:y>
    </cdr:to>
    <cdr:sp macro="" textlink="">
      <cdr:nvSpPr>
        <cdr:cNvPr id="17" name="TextBox 16"/>
        <cdr:cNvSpPr txBox="1"/>
      </cdr:nvSpPr>
      <cdr:spPr>
        <a:xfrm xmlns:a="http://schemas.openxmlformats.org/drawingml/2006/main">
          <a:off x="3326313" y="2571750"/>
          <a:ext cx="779801" cy="3134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ru-RU" sz="1600" b="1" dirty="0">
              <a:solidFill>
                <a:srgbClr val="800080"/>
              </a:solidFill>
              <a:cs typeface="Arial"/>
            </a:rPr>
            <a:t>14 203</a:t>
          </a:r>
          <a:endParaRPr lang="ru-RU" sz="1600" b="1" i="0" u="none" strike="noStrike" baseline="0" dirty="0">
            <a:solidFill>
              <a:srgbClr val="800080"/>
            </a:solidFill>
            <a:cs typeface="Arial"/>
          </a:endParaRPr>
        </a:p>
      </cdr:txBody>
    </cdr:sp>
  </cdr:relSizeAnchor>
  <cdr:relSizeAnchor xmlns:cdr="http://schemas.openxmlformats.org/drawingml/2006/chartDrawing">
    <cdr:from>
      <cdr:x>0.47386</cdr:x>
      <cdr:y>0.35193</cdr:y>
    </cdr:from>
    <cdr:to>
      <cdr:x>0.57809</cdr:x>
      <cdr:y>0.41605</cdr:y>
    </cdr:to>
    <cdr:sp macro="" textlink="">
      <cdr:nvSpPr>
        <cdr:cNvPr id="19" name="TextBox 18"/>
        <cdr:cNvSpPr txBox="1"/>
      </cdr:nvSpPr>
      <cdr:spPr>
        <a:xfrm xmlns:a="http://schemas.openxmlformats.org/drawingml/2006/main">
          <a:off x="4403958" y="2136204"/>
          <a:ext cx="968692" cy="3891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0.63986</cdr:x>
      <cdr:y>0.25196</cdr:y>
    </cdr:from>
    <cdr:to>
      <cdr:x>0.73796</cdr:x>
      <cdr:y>0.41873</cdr:y>
    </cdr:to>
    <cdr:sp macro="" textlink="">
      <cdr:nvSpPr>
        <cdr:cNvPr id="20" name="TextBox 19"/>
        <cdr:cNvSpPr txBox="1"/>
      </cdr:nvSpPr>
      <cdr:spPr>
        <a:xfrm xmlns:a="http://schemas.openxmlformats.org/drawingml/2006/main">
          <a:off x="5951090" y="1465385"/>
          <a:ext cx="914400" cy="10202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0.58968</cdr:x>
      <cdr:y>0.42857</cdr:y>
    </cdr:from>
    <cdr:to>
      <cdr:x>0.64478</cdr:x>
      <cdr:y>0.47808</cdr:y>
    </cdr:to>
    <cdr:sp macro="" textlink="">
      <cdr:nvSpPr>
        <cdr:cNvPr id="21" name="TextBox 20"/>
        <cdr:cNvSpPr txBox="1"/>
      </cdr:nvSpPr>
      <cdr:spPr>
        <a:xfrm xmlns:a="http://schemas.openxmlformats.org/drawingml/2006/main">
          <a:off x="7016093" y="2571750"/>
          <a:ext cx="655584" cy="2970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ru-RU" sz="1600" b="1" dirty="0">
              <a:solidFill>
                <a:srgbClr val="800080"/>
              </a:solidFill>
              <a:cs typeface="Arial"/>
            </a:rPr>
            <a:t>12 125</a:t>
          </a:r>
          <a:endParaRPr lang="ru-RU" sz="1600" b="1" i="0" u="none" strike="noStrike" baseline="0" dirty="0">
            <a:solidFill>
              <a:srgbClr val="800080"/>
            </a:solidFill>
            <a:cs typeface="Arial"/>
          </a:endParaRPr>
        </a:p>
      </cdr:txBody>
    </cdr:sp>
  </cdr:relSizeAnchor>
  <cdr:relSizeAnchor xmlns:cdr="http://schemas.openxmlformats.org/drawingml/2006/chartDrawing">
    <cdr:from>
      <cdr:x>0.8051</cdr:x>
      <cdr:y>0.25196</cdr:y>
    </cdr:from>
    <cdr:to>
      <cdr:x>0.90321</cdr:x>
      <cdr:y>0.4281</cdr:y>
    </cdr:to>
    <cdr:sp macro="" textlink="">
      <cdr:nvSpPr>
        <cdr:cNvPr id="22" name="TextBox 21"/>
        <cdr:cNvSpPr txBox="1"/>
      </cdr:nvSpPr>
      <cdr:spPr>
        <a:xfrm xmlns:a="http://schemas.openxmlformats.org/drawingml/2006/main">
          <a:off x="7489744" y="1465385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0.8051</cdr:x>
      <cdr:y>0.25255</cdr:y>
    </cdr:from>
    <cdr:to>
      <cdr:x>0.90321</cdr:x>
      <cdr:y>0.42944</cdr:y>
    </cdr:to>
    <cdr:sp macro="" textlink="">
      <cdr:nvSpPr>
        <cdr:cNvPr id="23" name="TextBox 22"/>
        <cdr:cNvSpPr txBox="1"/>
      </cdr:nvSpPr>
      <cdr:spPr>
        <a:xfrm xmlns:a="http://schemas.openxmlformats.org/drawingml/2006/main">
          <a:off x="7489744" y="1473526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0.88792</cdr:x>
      <cdr:y>0.42857</cdr:y>
    </cdr:from>
    <cdr:to>
      <cdr:x>0.94756</cdr:x>
      <cdr:y>0.47979</cdr:y>
    </cdr:to>
    <cdr:sp macro="" textlink="">
      <cdr:nvSpPr>
        <cdr:cNvPr id="24" name="TextBox 23"/>
        <cdr:cNvSpPr txBox="1"/>
      </cdr:nvSpPr>
      <cdr:spPr>
        <a:xfrm xmlns:a="http://schemas.openxmlformats.org/drawingml/2006/main">
          <a:off x="10564599" y="2571750"/>
          <a:ext cx="709601" cy="30735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ru-RU" sz="1600" b="1" i="0" u="none" strike="noStrike" baseline="0" dirty="0">
              <a:solidFill>
                <a:srgbClr val="800080"/>
              </a:solidFill>
              <a:cs typeface="Arial"/>
            </a:rPr>
            <a:t>10 224</a:t>
          </a:r>
        </a:p>
      </cdr:txBody>
    </cdr:sp>
  </cdr:relSizeAnchor>
  <cdr:relSizeAnchor xmlns:cdr="http://schemas.openxmlformats.org/drawingml/2006/chartDrawing">
    <cdr:from>
      <cdr:x>0.00875</cdr:x>
      <cdr:y>0.0795</cdr:y>
    </cdr:from>
    <cdr:to>
      <cdr:x>0.01174</cdr:x>
      <cdr:y>0.11325</cdr:y>
    </cdr:to>
    <cdr:sp macro="" textlink="">
      <cdr:nvSpPr>
        <cdr:cNvPr id="12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1210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0.11246</cdr:y>
    </cdr:to>
    <cdr:sp macro="" textlink="">
      <cdr:nvSpPr>
        <cdr:cNvPr id="13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7938" y="482209"/>
          <a:ext cx="27765" cy="19992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0.92108</cdr:x>
      <cdr:y>0.15826</cdr:y>
    </cdr:from>
    <cdr:to>
      <cdr:x>0.92261</cdr:x>
      <cdr:y>0.18775</cdr:y>
    </cdr:to>
    <cdr:sp macro="" textlink="">
      <cdr:nvSpPr>
        <cdr:cNvPr id="14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089384" y="949693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0.9255</cdr:x>
      <cdr:y>0.14199</cdr:y>
    </cdr:from>
    <cdr:to>
      <cdr:x>0.92704</cdr:x>
      <cdr:y>0.17148</cdr:y>
    </cdr:to>
    <cdr:sp macro="" textlink="">
      <cdr:nvSpPr>
        <cdr:cNvPr id="2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852039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0.9255</cdr:x>
      <cdr:y>0.14051</cdr:y>
    </cdr:from>
    <cdr:to>
      <cdr:x>0.92704</cdr:x>
      <cdr:y>0.17</cdr:y>
    </cdr:to>
    <cdr:sp macro="" textlink="">
      <cdr:nvSpPr>
        <cdr:cNvPr id="26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843161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0.11325</cdr:y>
    </cdr:to>
    <cdr:sp macro="" textlink="">
      <cdr:nvSpPr>
        <cdr:cNvPr id="28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2854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0.92476</cdr:x>
      <cdr:y>0.12424</cdr:y>
    </cdr:from>
    <cdr:to>
      <cdr:x>0.9263</cdr:x>
      <cdr:y>0.15373</cdr:y>
    </cdr:to>
    <cdr:sp macro="" textlink="">
      <cdr:nvSpPr>
        <cdr:cNvPr id="29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33772" y="745506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0.92525</cdr:x>
      <cdr:y>0.08625</cdr:y>
    </cdr:from>
    <cdr:to>
      <cdr:x>0.92725</cdr:x>
      <cdr:y>0.11845</cdr:y>
    </cdr:to>
    <cdr:sp macro="" textlink="">
      <cdr:nvSpPr>
        <cdr:cNvPr id="30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94444" y="523151"/>
          <a:ext cx="18531" cy="1953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0.9255</cdr:x>
      <cdr:y>0.13015</cdr:y>
    </cdr:from>
    <cdr:to>
      <cdr:x>0.92704</cdr:x>
      <cdr:y>0.15965</cdr:y>
    </cdr:to>
    <cdr:sp macro="" textlink="">
      <cdr:nvSpPr>
        <cdr:cNvPr id="31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781018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0.92255</cdr:x>
      <cdr:y>0.13903</cdr:y>
    </cdr:from>
    <cdr:to>
      <cdr:x>0.92409</cdr:x>
      <cdr:y>0.16852</cdr:y>
    </cdr:to>
    <cdr:sp macro="" textlink="">
      <cdr:nvSpPr>
        <cdr:cNvPr id="32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07140" y="834283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0.9255</cdr:x>
      <cdr:y>0.11832</cdr:y>
    </cdr:from>
    <cdr:to>
      <cdr:x>0.92704</cdr:x>
      <cdr:y>0.14781</cdr:y>
    </cdr:to>
    <cdr:sp macro="" textlink="">
      <cdr:nvSpPr>
        <cdr:cNvPr id="33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709996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0.92575</cdr:x>
      <cdr:y>0.13063</cdr:y>
    </cdr:from>
    <cdr:to>
      <cdr:x>0.92729</cdr:x>
      <cdr:y>0.16012</cdr:y>
    </cdr:to>
    <cdr:sp macro="" textlink="">
      <cdr:nvSpPr>
        <cdr:cNvPr id="34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5660" y="78389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chemeClr val="accent2">
                <a:lumMod val="50000"/>
              </a:schemeClr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0.14261</cdr:x>
      <cdr:y>0.22201</cdr:y>
    </cdr:from>
    <cdr:to>
      <cdr:x>0.23605</cdr:x>
      <cdr:y>0.26728</cdr:y>
    </cdr:to>
    <cdr:sp macro="" textlink="">
      <cdr:nvSpPr>
        <cdr:cNvPr id="35" name="TextBox 14"/>
        <cdr:cNvSpPr txBox="1"/>
      </cdr:nvSpPr>
      <cdr:spPr>
        <a:xfrm xmlns:a="http://schemas.openxmlformats.org/drawingml/2006/main">
          <a:off x="1318847" y="1286282"/>
          <a:ext cx="871090" cy="2767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0.37603</cdr:x>
      <cdr:y>0.33392</cdr:y>
    </cdr:from>
    <cdr:to>
      <cdr:x>0.41797</cdr:x>
      <cdr:y>0.38197</cdr:y>
    </cdr:to>
    <cdr:sp macro="" textlink="">
      <cdr:nvSpPr>
        <cdr:cNvPr id="37" name="TextBox 16"/>
        <cdr:cNvSpPr txBox="1"/>
      </cdr:nvSpPr>
      <cdr:spPr>
        <a:xfrm xmlns:a="http://schemas.openxmlformats.org/drawingml/2006/main">
          <a:off x="3303415" y="1999280"/>
          <a:ext cx="368441" cy="2876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0.5155</cdr:x>
      <cdr:y>0.33392</cdr:y>
    </cdr:from>
    <cdr:to>
      <cdr:x>0.57809</cdr:x>
      <cdr:y>0.41605</cdr:y>
    </cdr:to>
    <cdr:sp macro="" textlink="">
      <cdr:nvSpPr>
        <cdr:cNvPr id="39" name="TextBox 18"/>
        <cdr:cNvSpPr txBox="1"/>
      </cdr:nvSpPr>
      <cdr:spPr>
        <a:xfrm xmlns:a="http://schemas.openxmlformats.org/drawingml/2006/main">
          <a:off x="4790912" y="2026863"/>
          <a:ext cx="581737" cy="4985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0.63986</cdr:x>
      <cdr:y>0.25196</cdr:y>
    </cdr:from>
    <cdr:to>
      <cdr:x>0.73796</cdr:x>
      <cdr:y>0.41873</cdr:y>
    </cdr:to>
    <cdr:sp macro="" textlink="">
      <cdr:nvSpPr>
        <cdr:cNvPr id="40" name="TextBox 19"/>
        <cdr:cNvSpPr txBox="1"/>
      </cdr:nvSpPr>
      <cdr:spPr>
        <a:xfrm xmlns:a="http://schemas.openxmlformats.org/drawingml/2006/main">
          <a:off x="5951090" y="1465385"/>
          <a:ext cx="914400" cy="10202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0.65496</cdr:x>
      <cdr:y>0.33392</cdr:y>
    </cdr:from>
    <cdr:to>
      <cdr:x>0.77158</cdr:x>
      <cdr:y>0.41923</cdr:y>
    </cdr:to>
    <cdr:sp macro="" textlink="">
      <cdr:nvSpPr>
        <cdr:cNvPr id="41" name="TextBox 20"/>
        <cdr:cNvSpPr txBox="1"/>
      </cdr:nvSpPr>
      <cdr:spPr>
        <a:xfrm xmlns:a="http://schemas.openxmlformats.org/drawingml/2006/main">
          <a:off x="6087057" y="2026863"/>
          <a:ext cx="1083842" cy="5178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0.8051</cdr:x>
      <cdr:y>0.25196</cdr:y>
    </cdr:from>
    <cdr:to>
      <cdr:x>0.90321</cdr:x>
      <cdr:y>0.4281</cdr:y>
    </cdr:to>
    <cdr:sp macro="" textlink="">
      <cdr:nvSpPr>
        <cdr:cNvPr id="42" name="TextBox 21"/>
        <cdr:cNvSpPr txBox="1"/>
      </cdr:nvSpPr>
      <cdr:spPr>
        <a:xfrm xmlns:a="http://schemas.openxmlformats.org/drawingml/2006/main">
          <a:off x="7489744" y="1465385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0.8051</cdr:x>
      <cdr:y>0.25255</cdr:y>
    </cdr:from>
    <cdr:to>
      <cdr:x>0.90321</cdr:x>
      <cdr:y>0.42944</cdr:y>
    </cdr:to>
    <cdr:sp macro="" textlink="">
      <cdr:nvSpPr>
        <cdr:cNvPr id="43" name="TextBox 22"/>
        <cdr:cNvSpPr txBox="1"/>
      </cdr:nvSpPr>
      <cdr:spPr>
        <a:xfrm xmlns:a="http://schemas.openxmlformats.org/drawingml/2006/main">
          <a:off x="7489744" y="1473526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0.80217</cdr:x>
      <cdr:y>0.34578</cdr:y>
    </cdr:from>
    <cdr:to>
      <cdr:x>0.91146</cdr:x>
      <cdr:y>0.43078</cdr:y>
    </cdr:to>
    <cdr:sp macro="" textlink="">
      <cdr:nvSpPr>
        <cdr:cNvPr id="44" name="TextBox 23"/>
        <cdr:cNvSpPr txBox="1"/>
      </cdr:nvSpPr>
      <cdr:spPr>
        <a:xfrm xmlns:a="http://schemas.openxmlformats.org/drawingml/2006/main">
          <a:off x="7455209" y="2098871"/>
          <a:ext cx="1015713" cy="5159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0.18852</cdr:x>
      <cdr:y>0</cdr:y>
    </cdr:from>
    <cdr:to>
      <cdr:x>0.71884</cdr:x>
      <cdr:y>0.11002</cdr:y>
    </cdr:to>
    <cdr:sp macro="" textlink="">
      <cdr:nvSpPr>
        <cdr:cNvPr id="45" name="TextBox 44"/>
        <cdr:cNvSpPr txBox="1"/>
      </cdr:nvSpPr>
      <cdr:spPr>
        <a:xfrm xmlns:a="http://schemas.openxmlformats.org/drawingml/2006/main">
          <a:off x="1656184" y="0"/>
          <a:ext cx="4658816" cy="6587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8" y="0"/>
            <a:ext cx="2951163" cy="496967"/>
          </a:xfrm>
          <a:prstGeom prst="rect">
            <a:avLst/>
          </a:prstGeom>
        </p:spPr>
        <p:txBody>
          <a:bodyPr vert="horz" lIns="91252" tIns="45626" rIns="91252" bIns="45626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6040" y="0"/>
            <a:ext cx="2951162" cy="496967"/>
          </a:xfrm>
          <a:prstGeom prst="rect">
            <a:avLst/>
          </a:prstGeom>
        </p:spPr>
        <p:txBody>
          <a:bodyPr vert="horz" lIns="91252" tIns="45626" rIns="91252" bIns="45626" rtlCol="0"/>
          <a:lstStyle>
            <a:lvl1pPr algn="r">
              <a:defRPr sz="1200"/>
            </a:lvl1pPr>
          </a:lstStyle>
          <a:p>
            <a:fld id="{B203EC36-9FB1-4AC7-A476-977431B94560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8" y="9442374"/>
            <a:ext cx="2951163" cy="496966"/>
          </a:xfrm>
          <a:prstGeom prst="rect">
            <a:avLst/>
          </a:prstGeom>
        </p:spPr>
        <p:txBody>
          <a:bodyPr vert="horz" lIns="91252" tIns="45626" rIns="91252" bIns="45626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6040" y="9442374"/>
            <a:ext cx="2951162" cy="496966"/>
          </a:xfrm>
          <a:prstGeom prst="rect">
            <a:avLst/>
          </a:prstGeom>
        </p:spPr>
        <p:txBody>
          <a:bodyPr vert="horz" lIns="91252" tIns="45626" rIns="91252" bIns="45626" rtlCol="0" anchor="b"/>
          <a:lstStyle>
            <a:lvl1pPr algn="r">
              <a:defRPr sz="1200"/>
            </a:lvl1pPr>
          </a:lstStyle>
          <a:p>
            <a:fld id="{4FB3448E-CE3E-4F1B-A41E-D6E7A69B14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017086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8" y="11"/>
            <a:ext cx="2950474" cy="498773"/>
          </a:xfrm>
          <a:prstGeom prst="rect">
            <a:avLst/>
          </a:prstGeom>
        </p:spPr>
        <p:txBody>
          <a:bodyPr vert="horz" lIns="91662" tIns="45832" rIns="91662" bIns="45832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745" y="11"/>
            <a:ext cx="2950474" cy="498773"/>
          </a:xfrm>
          <a:prstGeom prst="rect">
            <a:avLst/>
          </a:prstGeom>
        </p:spPr>
        <p:txBody>
          <a:bodyPr vert="horz" lIns="91662" tIns="45832" rIns="91662" bIns="45832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BC77BC67-5CC0-4825-8087-219931EF98F5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64238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662" tIns="45832" rIns="91662" bIns="45832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880" y="4784072"/>
            <a:ext cx="5447030" cy="3914240"/>
          </a:xfrm>
          <a:prstGeom prst="rect">
            <a:avLst/>
          </a:prstGeom>
        </p:spPr>
        <p:txBody>
          <a:bodyPr vert="horz" lIns="91662" tIns="45832" rIns="91662" bIns="45832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8" y="9442157"/>
            <a:ext cx="2950474" cy="498772"/>
          </a:xfrm>
          <a:prstGeom prst="rect">
            <a:avLst/>
          </a:prstGeom>
        </p:spPr>
        <p:txBody>
          <a:bodyPr vert="horz" lIns="91662" tIns="45832" rIns="91662" bIns="45832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745" y="9442157"/>
            <a:ext cx="2950474" cy="498772"/>
          </a:xfrm>
          <a:prstGeom prst="rect">
            <a:avLst/>
          </a:prstGeom>
        </p:spPr>
        <p:txBody>
          <a:bodyPr vert="horz" lIns="91662" tIns="45832" rIns="91662" bIns="45832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67BA796E-7212-49CF-ADEF-A9B0C04EE7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10164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75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26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6" y="9443886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2" tIns="46032" rIns="92062" bIns="46032" anchor="b"/>
          <a:lstStyle/>
          <a:p>
            <a:pPr algn="r" defTabSz="918259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259"/>
              <a:t>26</a:t>
            </a:fld>
            <a:endParaRPr lang="ru-RU" sz="1200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47713"/>
            <a:ext cx="6623050" cy="372586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62" tIns="46032" rIns="92062" bIns="46032"/>
          <a:lstStyle/>
          <a:p>
            <a:endParaRPr lang="ru-RU" dirty="0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27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6" y="9443886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2" tIns="46032" rIns="92062" bIns="46032" anchor="b"/>
          <a:lstStyle/>
          <a:p>
            <a:pPr algn="r" defTabSz="918259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259"/>
              <a:t>27</a:t>
            </a:fld>
            <a:endParaRPr lang="ru-RU" sz="1200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47713"/>
            <a:ext cx="6623050" cy="372586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62" tIns="46032" rIns="92062" bIns="46032"/>
          <a:lstStyle/>
          <a:p>
            <a:endParaRPr lang="ru-RU" dirty="0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28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6" y="9443886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2" tIns="46032" rIns="92062" bIns="46032" anchor="b"/>
          <a:lstStyle/>
          <a:p>
            <a:pPr algn="r" defTabSz="918259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259"/>
              <a:t>28</a:t>
            </a:fld>
            <a:endParaRPr lang="ru-RU" sz="1200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47713"/>
            <a:ext cx="6623050" cy="372586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62" tIns="46032" rIns="92062" bIns="46032"/>
          <a:lstStyle/>
          <a:p>
            <a:endParaRPr lang="ru-RU" dirty="0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29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6" y="9443886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2" tIns="46032" rIns="92062" bIns="46032" anchor="b"/>
          <a:lstStyle/>
          <a:p>
            <a:pPr algn="r" defTabSz="918259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259"/>
              <a:t>29</a:t>
            </a:fld>
            <a:endParaRPr lang="ru-RU" sz="1200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47713"/>
            <a:ext cx="6623050" cy="372586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62" tIns="46032" rIns="92062" bIns="46032"/>
          <a:lstStyle/>
          <a:p>
            <a:endParaRPr lang="ru-RU" dirty="0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30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6" y="9443886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2" tIns="46032" rIns="92062" bIns="46032" anchor="b"/>
          <a:lstStyle/>
          <a:p>
            <a:pPr algn="r" defTabSz="918259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259"/>
              <a:t>30</a:t>
            </a:fld>
            <a:endParaRPr lang="ru-RU" sz="1200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47713"/>
            <a:ext cx="6623050" cy="372586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62" tIns="46032" rIns="92062" bIns="46032"/>
          <a:lstStyle/>
          <a:p>
            <a:endParaRPr lang="ru-RU" dirty="0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2260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BA796E-7212-49CF-ADEF-A9B0C04EE7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75567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0482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9557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8425" y="749300"/>
            <a:ext cx="6621463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7796" y="9442938"/>
            <a:ext cx="2949415" cy="49641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890" tIns="45446" rIns="90890" bIns="45446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57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6424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8425" y="749300"/>
            <a:ext cx="6621463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7797" y="9442938"/>
            <a:ext cx="2949415" cy="49641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901" tIns="45452" rIns="90901" bIns="45452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58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8425" y="749300"/>
            <a:ext cx="6621463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7796" y="9442938"/>
            <a:ext cx="2949415" cy="49641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890" tIns="45446" rIns="90890" bIns="45446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59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8425" y="749300"/>
            <a:ext cx="6621463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7796" y="9442938"/>
            <a:ext cx="2949415" cy="49641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890" tIns="45446" rIns="90890" bIns="45446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60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0013" y="749300"/>
            <a:ext cx="6618287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7800" y="9444450"/>
            <a:ext cx="2949415" cy="49649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881" tIns="45442" rIns="90881" bIns="45442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63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7038" y="1246188"/>
            <a:ext cx="5954712" cy="33512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24469-C4D3-40F3-A041-A4EFCF731A6D}" type="slidenum">
              <a:rPr lang="ru-RU" smtClean="0">
                <a:solidFill>
                  <a:prstClr val="black"/>
                </a:solidFill>
              </a:rPr>
              <a:pPr/>
              <a:t>65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4142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7038" y="1246188"/>
            <a:ext cx="5954712" cy="33512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24469-C4D3-40F3-A041-A4EFCF731A6D}" type="slidenum">
              <a:rPr lang="ru-RU" smtClean="0">
                <a:solidFill>
                  <a:prstClr val="black"/>
                </a:solidFill>
              </a:rPr>
              <a:pPr/>
              <a:t>66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4142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0013" y="749300"/>
            <a:ext cx="6618287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7796" y="9444448"/>
            <a:ext cx="2949415" cy="49649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881" tIns="45442" rIns="90881" bIns="45442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67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8425" y="749300"/>
            <a:ext cx="6621463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7798" y="9444447"/>
            <a:ext cx="2949415" cy="49649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879" tIns="45441" rIns="90879" bIns="45441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68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9761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0013" y="749300"/>
            <a:ext cx="6618287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7796" y="9444448"/>
            <a:ext cx="2949415" cy="49649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881" tIns="45442" rIns="90881" bIns="45442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69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0013" y="749300"/>
            <a:ext cx="6618287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7796" y="9444448"/>
            <a:ext cx="2949415" cy="49649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881" tIns="45442" rIns="90881" bIns="45442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70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ru-RU" dirty="0" err="1"/>
              <a:t>липецкаяобласть.рф</a:t>
            </a:r>
            <a:r>
              <a:rPr lang="ru-RU" dirty="0"/>
              <a:t>/</a:t>
            </a:r>
            <a:r>
              <a:rPr lang="en-US" dirty="0"/>
              <a:t>news/9544</a:t>
            </a:r>
            <a:br>
              <a:rPr lang="en-US" dirty="0"/>
            </a:br>
            <a:r>
              <a:rPr lang="en-US" sz="1200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https://</a:t>
            </a:r>
            <a:r>
              <a:rPr lang="ru-RU" sz="1200" dirty="0" err="1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липецкаяобласть.рф</a:t>
            </a:r>
            <a:r>
              <a:rPr lang="ru-RU" sz="1200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/</a:t>
            </a:r>
            <a:r>
              <a:rPr lang="en-US" sz="1200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news/11460</a:t>
            </a:r>
            <a:r>
              <a:rPr lang="ru-RU" sz="1200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 </a:t>
            </a:r>
            <a:endParaRPr lang="en-US" sz="1200" dirty="0">
              <a:solidFill>
                <a:srgbClr val="534F4F"/>
              </a:solidFill>
              <a:latin typeface="Times New Roman" pitchFamily="18" charset="0"/>
              <a:ea typeface="Inter Extra Bold" panose="02000903000000020004" pitchFamily="2" charset="0"/>
              <a:cs typeface="Times New Roman" pitchFamily="18" charset="0"/>
            </a:endParaRPr>
          </a:p>
          <a:p>
            <a:br>
              <a:rPr lang="en-US" dirty="0"/>
            </a:br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9685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2550" y="754063"/>
            <a:ext cx="6664325" cy="37496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64104" y="9506706"/>
            <a:ext cx="2954237" cy="49976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299" tIns="45651" rIns="91299" bIns="45651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72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4601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6092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21317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2550" y="754063"/>
            <a:ext cx="6664325" cy="37496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64105" y="9506706"/>
            <a:ext cx="2954237" cy="49976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288" tIns="45646" rIns="91288" bIns="45646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79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81840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21317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82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8" y="9445393"/>
            <a:ext cx="2950473" cy="4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778" tIns="45890" rIns="91778" bIns="45890" anchor="b"/>
          <a:lstStyle/>
          <a:p>
            <a:pPr algn="r" defTabSz="915425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5425"/>
              <a:t>82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838" y="747713"/>
            <a:ext cx="6626225" cy="3727450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778" tIns="45890" rIns="91778" bIns="45890"/>
          <a:lstStyle/>
          <a:p>
            <a:endParaRPr lang="ru-RU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7471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2131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50" y="9495509"/>
            <a:ext cx="2950473" cy="498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343" tIns="46171" rIns="92343" bIns="46171" anchor="b"/>
          <a:lstStyle/>
          <a:p>
            <a:pPr algn="r" defTabSz="921042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21042"/>
              <a:t>22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550" y="750888"/>
            <a:ext cx="6654800" cy="374491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343" tIns="46171" rIns="92343" bIns="46171"/>
          <a:lstStyle/>
          <a:p>
            <a:endParaRPr lang="ru-RU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0453" y="9431819"/>
            <a:ext cx="2945657" cy="49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936" tIns="45968" rIns="91936" bIns="45968" anchor="b"/>
          <a:lstStyle/>
          <a:p>
            <a:pPr algn="r" defTabSz="916992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6992"/>
              <a:t>23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838" y="746125"/>
            <a:ext cx="6615112" cy="3721100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936" tIns="45968" rIns="91936" bIns="45968"/>
          <a:lstStyle/>
          <a:p>
            <a:endParaRPr lang="ru-RU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24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6" y="9443886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2" tIns="46032" rIns="92062" bIns="46032" anchor="b"/>
          <a:lstStyle/>
          <a:p>
            <a:pPr algn="r" defTabSz="918259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259"/>
              <a:t>24</a:t>
            </a:fld>
            <a:endParaRPr lang="ru-RU" sz="1200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47713"/>
            <a:ext cx="6623050" cy="372586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62" tIns="46032" rIns="92062" bIns="46032"/>
          <a:lstStyle/>
          <a:p>
            <a:endParaRPr lang="ru-RU" dirty="0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25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6" y="9443886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2" tIns="46032" rIns="92062" bIns="46032" anchor="b"/>
          <a:lstStyle/>
          <a:p>
            <a:pPr algn="r" defTabSz="918259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259"/>
              <a:t>25</a:t>
            </a:fld>
            <a:endParaRPr lang="ru-RU" sz="1200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47713"/>
            <a:ext cx="6623050" cy="372586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62" tIns="46032" rIns="92062" bIns="46032"/>
          <a:lstStyle/>
          <a:p>
            <a:endParaRPr lang="ru-RU" dirty="0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microsoft.com/office/2007/relationships/hdphoto" Target="../media/hdphoto2.wdp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303613" y="722085"/>
            <a:ext cx="4888387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Блок-схема: сохраненные данные 5"/>
          <p:cNvSpPr/>
          <p:nvPr userDrawn="1"/>
        </p:nvSpPr>
        <p:spPr>
          <a:xfrm>
            <a:off x="-92279" y="0"/>
            <a:ext cx="9348947" cy="6858000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260 w 10055"/>
              <a:gd name="connsiteY2" fmla="*/ 5056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5" h="10042">
                <a:moveTo>
                  <a:pt x="6" y="0"/>
                </a:moveTo>
                <a:lnTo>
                  <a:pt x="10055" y="0"/>
                </a:lnTo>
                <a:cubicBezTo>
                  <a:pt x="8953" y="0"/>
                  <a:pt x="7476" y="2632"/>
                  <a:pt x="7475" y="4972"/>
                </a:cubicBezTo>
                <a:cubicBezTo>
                  <a:pt x="7474" y="7312"/>
                  <a:pt x="8950" y="10028"/>
                  <a:pt x="10052" y="10028"/>
                </a:cubicBezTo>
                <a:lnTo>
                  <a:pt x="6" y="10042"/>
                </a:lnTo>
                <a:cubicBezTo>
                  <a:pt x="19" y="9468"/>
                  <a:pt x="0" y="6725"/>
                  <a:pt x="0" y="5051"/>
                </a:cubicBezTo>
                <a:cubicBezTo>
                  <a:pt x="0" y="3377"/>
                  <a:pt x="19" y="1870"/>
                  <a:pt x="6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3"/>
          <p:cNvSpPr>
            <a:spLocks noChangeArrowheads="1"/>
          </p:cNvSpPr>
          <p:nvPr userDrawn="1"/>
        </p:nvSpPr>
        <p:spPr bwMode="auto">
          <a:xfrm>
            <a:off x="327025" y="6362700"/>
            <a:ext cx="13239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800" b="1" dirty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2019 г.</a:t>
            </a:r>
          </a:p>
        </p:txBody>
      </p:sp>
      <p:sp>
        <p:nvSpPr>
          <p:cNvPr id="11" name="Прямоугольник 5"/>
          <p:cNvSpPr>
            <a:spLocks noChangeArrowheads="1"/>
          </p:cNvSpPr>
          <p:nvPr userDrawn="1"/>
        </p:nvSpPr>
        <p:spPr bwMode="auto">
          <a:xfrm>
            <a:off x="1984375" y="6362700"/>
            <a:ext cx="56829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800" b="1" dirty="0" err="1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Щеглеватых</a:t>
            </a:r>
            <a:r>
              <a:rPr lang="ru-RU" altLang="ru-RU" sz="2800" b="1" dirty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 Вячеслав</a:t>
            </a:r>
            <a:r>
              <a:rPr lang="ru-RU" altLang="ru-RU" sz="2800" b="1" baseline="0" dirty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 Михайлович</a:t>
            </a:r>
            <a:endParaRPr lang="ru-RU" altLang="ru-RU" sz="2800" b="1" dirty="0">
              <a:ln>
                <a:solidFill>
                  <a:schemeClr val="bg1">
                    <a:lumMod val="75000"/>
                  </a:schemeClr>
                </a:solidFill>
              </a:ln>
              <a:solidFill>
                <a:schemeClr val="bg1"/>
              </a:solidFill>
            </a:endParaRPr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161757" y="227803"/>
            <a:ext cx="2610017" cy="1000921"/>
            <a:chOff x="327025" y="198438"/>
            <a:chExt cx="1317878" cy="504825"/>
          </a:xfrm>
        </p:grpSpPr>
        <p:pic>
          <p:nvPicPr>
            <p:cNvPr id="15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76700"/>
              <a:ext cx="833437" cy="35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2000" b="1" dirty="0">
                  <a:ln>
                    <a:solidFill>
                      <a:schemeClr val="bg1">
                        <a:lumMod val="7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</a:rPr>
                <a:t>Липецкая </a:t>
              </a:r>
            </a:p>
            <a:p>
              <a:r>
                <a:rPr lang="ru-RU" altLang="ru-RU" sz="2000" b="1" dirty="0">
                  <a:ln>
                    <a:solidFill>
                      <a:schemeClr val="bg1">
                        <a:lumMod val="7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</a:rPr>
                <a:t>область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9760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ight_Minim Blank">
    <p:bg>
      <p:bgPr>
        <a:gradFill flip="none" rotWithShape="1"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ашивка 2"/>
          <p:cNvSpPr/>
          <p:nvPr userDrawn="1"/>
        </p:nvSpPr>
        <p:spPr>
          <a:xfrm rot="16200000">
            <a:off x="11433796" y="16492"/>
            <a:ext cx="888856" cy="443407"/>
          </a:xfrm>
          <a:prstGeom prst="chevron">
            <a:avLst>
              <a:gd name="adj" fmla="val 39919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561550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Группа 10"/>
          <p:cNvGrpSpPr/>
          <p:nvPr userDrawn="1"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12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chemeClr val="bg1">
                      <a:lumMod val="95000"/>
                    </a:scheme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chemeClr val="bg1">
                      <a:lumMod val="95000"/>
                    </a:schemeClr>
                  </a:solidFill>
                </a:rPr>
                <a:t>область</a:t>
              </a:r>
            </a:p>
          </p:txBody>
        </p:sp>
      </p:grpSp>
      <p:sp>
        <p:nvSpPr>
          <p:cNvPr id="15" name="Блок-схема: сохраненные данные 5"/>
          <p:cNvSpPr/>
          <p:nvPr userDrawn="1"/>
        </p:nvSpPr>
        <p:spPr>
          <a:xfrm rot="2525986">
            <a:off x="-1262859" y="-2855276"/>
            <a:ext cx="4958222" cy="9232753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174 w 10220"/>
              <a:gd name="connsiteY0" fmla="*/ 0 h 10028"/>
              <a:gd name="connsiteX1" fmla="*/ 10220 w 10220"/>
              <a:gd name="connsiteY1" fmla="*/ 28 h 10028"/>
              <a:gd name="connsiteX2" fmla="*/ 7428 w 10220"/>
              <a:gd name="connsiteY2" fmla="*/ 5056 h 10028"/>
              <a:gd name="connsiteX3" fmla="*/ 10220 w 10220"/>
              <a:gd name="connsiteY3" fmla="*/ 10028 h 10028"/>
              <a:gd name="connsiteX4" fmla="*/ 2514 w 10220"/>
              <a:gd name="connsiteY4" fmla="*/ 8003 h 10028"/>
              <a:gd name="connsiteX5" fmla="*/ 168 w 10220"/>
              <a:gd name="connsiteY5" fmla="*/ 5051 h 10028"/>
              <a:gd name="connsiteX6" fmla="*/ 174 w 10220"/>
              <a:gd name="connsiteY6" fmla="*/ 0 h 10028"/>
              <a:gd name="connsiteX0" fmla="*/ 174 w 10220"/>
              <a:gd name="connsiteY0" fmla="*/ 0 h 10028"/>
              <a:gd name="connsiteX1" fmla="*/ 10220 w 10220"/>
              <a:gd name="connsiteY1" fmla="*/ 28 h 10028"/>
              <a:gd name="connsiteX2" fmla="*/ 7428 w 10220"/>
              <a:gd name="connsiteY2" fmla="*/ 5056 h 10028"/>
              <a:gd name="connsiteX3" fmla="*/ 10220 w 10220"/>
              <a:gd name="connsiteY3" fmla="*/ 10028 h 10028"/>
              <a:gd name="connsiteX4" fmla="*/ 2514 w 10220"/>
              <a:gd name="connsiteY4" fmla="*/ 8003 h 10028"/>
              <a:gd name="connsiteX5" fmla="*/ 168 w 10220"/>
              <a:gd name="connsiteY5" fmla="*/ 5051 h 10028"/>
              <a:gd name="connsiteX6" fmla="*/ 174 w 10220"/>
              <a:gd name="connsiteY6" fmla="*/ 0 h 10028"/>
              <a:gd name="connsiteX0" fmla="*/ 1960 w 10054"/>
              <a:gd name="connsiteY0" fmla="*/ 2268 h 10000"/>
              <a:gd name="connsiteX1" fmla="*/ 10054 w 10054"/>
              <a:gd name="connsiteY1" fmla="*/ 0 h 10000"/>
              <a:gd name="connsiteX2" fmla="*/ 7262 w 10054"/>
              <a:gd name="connsiteY2" fmla="*/ 5028 h 10000"/>
              <a:gd name="connsiteX3" fmla="*/ 10054 w 10054"/>
              <a:gd name="connsiteY3" fmla="*/ 10000 h 10000"/>
              <a:gd name="connsiteX4" fmla="*/ 2348 w 10054"/>
              <a:gd name="connsiteY4" fmla="*/ 7975 h 10000"/>
              <a:gd name="connsiteX5" fmla="*/ 2 w 10054"/>
              <a:gd name="connsiteY5" fmla="*/ 5023 h 10000"/>
              <a:gd name="connsiteX6" fmla="*/ 1960 w 10054"/>
              <a:gd name="connsiteY6" fmla="*/ 2268 h 10000"/>
              <a:gd name="connsiteX0" fmla="*/ 1963 w 10057"/>
              <a:gd name="connsiteY0" fmla="*/ 2268 h 10000"/>
              <a:gd name="connsiteX1" fmla="*/ 10057 w 10057"/>
              <a:gd name="connsiteY1" fmla="*/ 0 h 10000"/>
              <a:gd name="connsiteX2" fmla="*/ 7265 w 10057"/>
              <a:gd name="connsiteY2" fmla="*/ 5028 h 10000"/>
              <a:gd name="connsiteX3" fmla="*/ 10057 w 10057"/>
              <a:gd name="connsiteY3" fmla="*/ 10000 h 10000"/>
              <a:gd name="connsiteX4" fmla="*/ 2351 w 10057"/>
              <a:gd name="connsiteY4" fmla="*/ 7975 h 10000"/>
              <a:gd name="connsiteX5" fmla="*/ 5 w 10057"/>
              <a:gd name="connsiteY5" fmla="*/ 5023 h 10000"/>
              <a:gd name="connsiteX6" fmla="*/ 1963 w 10057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422 w 8516"/>
              <a:gd name="connsiteY0" fmla="*/ 2268 h 10000"/>
              <a:gd name="connsiteX1" fmla="*/ 8516 w 8516"/>
              <a:gd name="connsiteY1" fmla="*/ 0 h 10000"/>
              <a:gd name="connsiteX2" fmla="*/ 5724 w 8516"/>
              <a:gd name="connsiteY2" fmla="*/ 5028 h 10000"/>
              <a:gd name="connsiteX3" fmla="*/ 8516 w 8516"/>
              <a:gd name="connsiteY3" fmla="*/ 10000 h 10000"/>
              <a:gd name="connsiteX4" fmla="*/ 3526 w 8516"/>
              <a:gd name="connsiteY4" fmla="*/ 5974 h 10000"/>
              <a:gd name="connsiteX5" fmla="*/ 2261 w 8516"/>
              <a:gd name="connsiteY5" fmla="*/ 5204 h 10000"/>
              <a:gd name="connsiteX6" fmla="*/ 422 w 8516"/>
              <a:gd name="connsiteY6" fmla="*/ 2268 h 10000"/>
              <a:gd name="connsiteX0" fmla="*/ 759 w 8385"/>
              <a:gd name="connsiteY0" fmla="*/ 3704 h 10000"/>
              <a:gd name="connsiteX1" fmla="*/ 8385 w 8385"/>
              <a:gd name="connsiteY1" fmla="*/ 0 h 10000"/>
              <a:gd name="connsiteX2" fmla="*/ 5106 w 8385"/>
              <a:gd name="connsiteY2" fmla="*/ 5028 h 10000"/>
              <a:gd name="connsiteX3" fmla="*/ 8385 w 8385"/>
              <a:gd name="connsiteY3" fmla="*/ 10000 h 10000"/>
              <a:gd name="connsiteX4" fmla="*/ 2525 w 8385"/>
              <a:gd name="connsiteY4" fmla="*/ 5974 h 10000"/>
              <a:gd name="connsiteX5" fmla="*/ 1040 w 8385"/>
              <a:gd name="connsiteY5" fmla="*/ 5204 h 10000"/>
              <a:gd name="connsiteX6" fmla="*/ 759 w 8385"/>
              <a:gd name="connsiteY6" fmla="*/ 3704 h 10000"/>
              <a:gd name="connsiteX0" fmla="*/ 29 w 9124"/>
              <a:gd name="connsiteY0" fmla="*/ 3704 h 10000"/>
              <a:gd name="connsiteX1" fmla="*/ 9124 w 9124"/>
              <a:gd name="connsiteY1" fmla="*/ 0 h 10000"/>
              <a:gd name="connsiteX2" fmla="*/ 5213 w 9124"/>
              <a:gd name="connsiteY2" fmla="*/ 5028 h 10000"/>
              <a:gd name="connsiteX3" fmla="*/ 9124 w 9124"/>
              <a:gd name="connsiteY3" fmla="*/ 10000 h 10000"/>
              <a:gd name="connsiteX4" fmla="*/ 2135 w 9124"/>
              <a:gd name="connsiteY4" fmla="*/ 5974 h 10000"/>
              <a:gd name="connsiteX5" fmla="*/ 364 w 9124"/>
              <a:gd name="connsiteY5" fmla="*/ 5204 h 10000"/>
              <a:gd name="connsiteX6" fmla="*/ 29 w 9124"/>
              <a:gd name="connsiteY6" fmla="*/ 3704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24" h="10000">
                <a:moveTo>
                  <a:pt x="29" y="3704"/>
                </a:moveTo>
                <a:lnTo>
                  <a:pt x="9124" y="0"/>
                </a:lnTo>
                <a:cubicBezTo>
                  <a:pt x="7581" y="0"/>
                  <a:pt x="5213" y="2267"/>
                  <a:pt x="5213" y="5028"/>
                </a:cubicBezTo>
                <a:cubicBezTo>
                  <a:pt x="5213" y="7789"/>
                  <a:pt x="7581" y="10000"/>
                  <a:pt x="9124" y="10000"/>
                </a:cubicBezTo>
                <a:cubicBezTo>
                  <a:pt x="6795" y="8658"/>
                  <a:pt x="4506" y="7273"/>
                  <a:pt x="2135" y="5974"/>
                </a:cubicBezTo>
                <a:cubicBezTo>
                  <a:pt x="1423" y="5322"/>
                  <a:pt x="715" y="5582"/>
                  <a:pt x="364" y="5204"/>
                </a:cubicBezTo>
                <a:cubicBezTo>
                  <a:pt x="14" y="4826"/>
                  <a:pt x="-45" y="4669"/>
                  <a:pt x="29" y="3704"/>
                </a:cubicBezTo>
                <a:close/>
              </a:path>
            </a:pathLst>
          </a:custGeom>
          <a:solidFill>
            <a:srgbClr val="6EAA2E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Блок-схема: сохраненные данные 5"/>
          <p:cNvSpPr/>
          <p:nvPr userDrawn="1"/>
        </p:nvSpPr>
        <p:spPr>
          <a:xfrm rot="13320713">
            <a:off x="8623393" y="520009"/>
            <a:ext cx="5070447" cy="9232753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3969 w 10321"/>
              <a:gd name="connsiteY0" fmla="*/ 978 h 10014"/>
              <a:gd name="connsiteX1" fmla="*/ 10321 w 10321"/>
              <a:gd name="connsiteY1" fmla="*/ 0 h 10014"/>
              <a:gd name="connsiteX2" fmla="*/ 7529 w 10321"/>
              <a:gd name="connsiteY2" fmla="*/ 5028 h 10014"/>
              <a:gd name="connsiteX3" fmla="*/ 10321 w 10321"/>
              <a:gd name="connsiteY3" fmla="*/ 10000 h 10014"/>
              <a:gd name="connsiteX4" fmla="*/ 275 w 10321"/>
              <a:gd name="connsiteY4" fmla="*/ 10014 h 10014"/>
              <a:gd name="connsiteX5" fmla="*/ 269 w 10321"/>
              <a:gd name="connsiteY5" fmla="*/ 5023 h 10014"/>
              <a:gd name="connsiteX6" fmla="*/ 3969 w 10321"/>
              <a:gd name="connsiteY6" fmla="*/ 978 h 10014"/>
              <a:gd name="connsiteX0" fmla="*/ 3969 w 10321"/>
              <a:gd name="connsiteY0" fmla="*/ 978 h 10014"/>
              <a:gd name="connsiteX1" fmla="*/ 10321 w 10321"/>
              <a:gd name="connsiteY1" fmla="*/ 0 h 10014"/>
              <a:gd name="connsiteX2" fmla="*/ 7529 w 10321"/>
              <a:gd name="connsiteY2" fmla="*/ 5028 h 10014"/>
              <a:gd name="connsiteX3" fmla="*/ 10321 w 10321"/>
              <a:gd name="connsiteY3" fmla="*/ 10000 h 10014"/>
              <a:gd name="connsiteX4" fmla="*/ 275 w 10321"/>
              <a:gd name="connsiteY4" fmla="*/ 10014 h 10014"/>
              <a:gd name="connsiteX5" fmla="*/ 269 w 10321"/>
              <a:gd name="connsiteY5" fmla="*/ 5023 h 10014"/>
              <a:gd name="connsiteX6" fmla="*/ 3969 w 10321"/>
              <a:gd name="connsiteY6" fmla="*/ 978 h 10014"/>
              <a:gd name="connsiteX0" fmla="*/ 3969 w 10321"/>
              <a:gd name="connsiteY0" fmla="*/ 978 h 10014"/>
              <a:gd name="connsiteX1" fmla="*/ 10321 w 10321"/>
              <a:gd name="connsiteY1" fmla="*/ 0 h 10014"/>
              <a:gd name="connsiteX2" fmla="*/ 7529 w 10321"/>
              <a:gd name="connsiteY2" fmla="*/ 5028 h 10014"/>
              <a:gd name="connsiteX3" fmla="*/ 10321 w 10321"/>
              <a:gd name="connsiteY3" fmla="*/ 10000 h 10014"/>
              <a:gd name="connsiteX4" fmla="*/ 275 w 10321"/>
              <a:gd name="connsiteY4" fmla="*/ 10014 h 10014"/>
              <a:gd name="connsiteX5" fmla="*/ 269 w 10321"/>
              <a:gd name="connsiteY5" fmla="*/ 5023 h 10014"/>
              <a:gd name="connsiteX6" fmla="*/ 3969 w 10321"/>
              <a:gd name="connsiteY6" fmla="*/ 978 h 10014"/>
              <a:gd name="connsiteX0" fmla="*/ 3694 w 10046"/>
              <a:gd name="connsiteY0" fmla="*/ 978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3345 w 10046"/>
              <a:gd name="connsiteY5" fmla="*/ 4451 h 10014"/>
              <a:gd name="connsiteX6" fmla="*/ 3694 w 10046"/>
              <a:gd name="connsiteY6" fmla="*/ 978 h 10014"/>
              <a:gd name="connsiteX0" fmla="*/ 3694 w 10046"/>
              <a:gd name="connsiteY0" fmla="*/ 978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3345 w 10046"/>
              <a:gd name="connsiteY5" fmla="*/ 4451 h 10014"/>
              <a:gd name="connsiteX6" fmla="*/ 3694 w 10046"/>
              <a:gd name="connsiteY6" fmla="*/ 978 h 10014"/>
              <a:gd name="connsiteX0" fmla="*/ 3694 w 10046"/>
              <a:gd name="connsiteY0" fmla="*/ 978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3566 w 10046"/>
              <a:gd name="connsiteY5" fmla="*/ 4592 h 10014"/>
              <a:gd name="connsiteX6" fmla="*/ 3694 w 10046"/>
              <a:gd name="connsiteY6" fmla="*/ 978 h 10014"/>
              <a:gd name="connsiteX0" fmla="*/ 908 w 7260"/>
              <a:gd name="connsiteY0" fmla="*/ 978 h 10000"/>
              <a:gd name="connsiteX1" fmla="*/ 7260 w 7260"/>
              <a:gd name="connsiteY1" fmla="*/ 0 h 10000"/>
              <a:gd name="connsiteX2" fmla="*/ 4468 w 7260"/>
              <a:gd name="connsiteY2" fmla="*/ 5028 h 10000"/>
              <a:gd name="connsiteX3" fmla="*/ 7260 w 7260"/>
              <a:gd name="connsiteY3" fmla="*/ 10000 h 10000"/>
              <a:gd name="connsiteX4" fmla="*/ 2355 w 7260"/>
              <a:gd name="connsiteY4" fmla="*/ 7474 h 10000"/>
              <a:gd name="connsiteX5" fmla="*/ 780 w 7260"/>
              <a:gd name="connsiteY5" fmla="*/ 4592 h 10000"/>
              <a:gd name="connsiteX6" fmla="*/ 908 w 7260"/>
              <a:gd name="connsiteY6" fmla="*/ 978 h 10000"/>
              <a:gd name="connsiteX0" fmla="*/ 1251 w 10000"/>
              <a:gd name="connsiteY0" fmla="*/ 978 h 10000"/>
              <a:gd name="connsiteX1" fmla="*/ 10000 w 10000"/>
              <a:gd name="connsiteY1" fmla="*/ 0 h 10000"/>
              <a:gd name="connsiteX2" fmla="*/ 6154 w 10000"/>
              <a:gd name="connsiteY2" fmla="*/ 5028 h 10000"/>
              <a:gd name="connsiteX3" fmla="*/ 10000 w 10000"/>
              <a:gd name="connsiteY3" fmla="*/ 10000 h 10000"/>
              <a:gd name="connsiteX4" fmla="*/ 3244 w 10000"/>
              <a:gd name="connsiteY4" fmla="*/ 7474 h 10000"/>
              <a:gd name="connsiteX5" fmla="*/ 1074 w 10000"/>
              <a:gd name="connsiteY5" fmla="*/ 4592 h 10000"/>
              <a:gd name="connsiteX6" fmla="*/ 1251 w 10000"/>
              <a:gd name="connsiteY6" fmla="*/ 978 h 10000"/>
              <a:gd name="connsiteX0" fmla="*/ 1287 w 10036"/>
              <a:gd name="connsiteY0" fmla="*/ 978 h 10000"/>
              <a:gd name="connsiteX1" fmla="*/ 10036 w 10036"/>
              <a:gd name="connsiteY1" fmla="*/ 0 h 10000"/>
              <a:gd name="connsiteX2" fmla="*/ 6190 w 10036"/>
              <a:gd name="connsiteY2" fmla="*/ 5028 h 10000"/>
              <a:gd name="connsiteX3" fmla="*/ 10036 w 10036"/>
              <a:gd name="connsiteY3" fmla="*/ 10000 h 10000"/>
              <a:gd name="connsiteX4" fmla="*/ 4090 w 10036"/>
              <a:gd name="connsiteY4" fmla="*/ 7149 h 10000"/>
              <a:gd name="connsiteX5" fmla="*/ 1110 w 10036"/>
              <a:gd name="connsiteY5" fmla="*/ 4592 h 10000"/>
              <a:gd name="connsiteX6" fmla="*/ 1287 w 10036"/>
              <a:gd name="connsiteY6" fmla="*/ 978 h 10000"/>
              <a:gd name="connsiteX0" fmla="*/ 1287 w 10036"/>
              <a:gd name="connsiteY0" fmla="*/ 978 h 10000"/>
              <a:gd name="connsiteX1" fmla="*/ 10036 w 10036"/>
              <a:gd name="connsiteY1" fmla="*/ 0 h 10000"/>
              <a:gd name="connsiteX2" fmla="*/ 6190 w 10036"/>
              <a:gd name="connsiteY2" fmla="*/ 5028 h 10000"/>
              <a:gd name="connsiteX3" fmla="*/ 10036 w 10036"/>
              <a:gd name="connsiteY3" fmla="*/ 10000 h 10000"/>
              <a:gd name="connsiteX4" fmla="*/ 4090 w 10036"/>
              <a:gd name="connsiteY4" fmla="*/ 7149 h 10000"/>
              <a:gd name="connsiteX5" fmla="*/ 1110 w 10036"/>
              <a:gd name="connsiteY5" fmla="*/ 4592 h 10000"/>
              <a:gd name="connsiteX6" fmla="*/ 1287 w 10036"/>
              <a:gd name="connsiteY6" fmla="*/ 978 h 10000"/>
              <a:gd name="connsiteX0" fmla="*/ 1306 w 10055"/>
              <a:gd name="connsiteY0" fmla="*/ 978 h 10000"/>
              <a:gd name="connsiteX1" fmla="*/ 10055 w 10055"/>
              <a:gd name="connsiteY1" fmla="*/ 0 h 10000"/>
              <a:gd name="connsiteX2" fmla="*/ 6209 w 10055"/>
              <a:gd name="connsiteY2" fmla="*/ 5028 h 10000"/>
              <a:gd name="connsiteX3" fmla="*/ 10055 w 10055"/>
              <a:gd name="connsiteY3" fmla="*/ 10000 h 10000"/>
              <a:gd name="connsiteX4" fmla="*/ 4542 w 10055"/>
              <a:gd name="connsiteY4" fmla="*/ 6943 h 10000"/>
              <a:gd name="connsiteX5" fmla="*/ 1129 w 10055"/>
              <a:gd name="connsiteY5" fmla="*/ 4592 h 10000"/>
              <a:gd name="connsiteX6" fmla="*/ 1306 w 10055"/>
              <a:gd name="connsiteY6" fmla="*/ 978 h 10000"/>
              <a:gd name="connsiteX0" fmla="*/ 1306 w 10055"/>
              <a:gd name="connsiteY0" fmla="*/ 978 h 10000"/>
              <a:gd name="connsiteX1" fmla="*/ 10055 w 10055"/>
              <a:gd name="connsiteY1" fmla="*/ 0 h 10000"/>
              <a:gd name="connsiteX2" fmla="*/ 6209 w 10055"/>
              <a:gd name="connsiteY2" fmla="*/ 5028 h 10000"/>
              <a:gd name="connsiteX3" fmla="*/ 10055 w 10055"/>
              <a:gd name="connsiteY3" fmla="*/ 10000 h 10000"/>
              <a:gd name="connsiteX4" fmla="*/ 4542 w 10055"/>
              <a:gd name="connsiteY4" fmla="*/ 6943 h 10000"/>
              <a:gd name="connsiteX5" fmla="*/ 1129 w 10055"/>
              <a:gd name="connsiteY5" fmla="*/ 4592 h 10000"/>
              <a:gd name="connsiteX6" fmla="*/ 1306 w 10055"/>
              <a:gd name="connsiteY6" fmla="*/ 978 h 10000"/>
              <a:gd name="connsiteX0" fmla="*/ 1306 w 10055"/>
              <a:gd name="connsiteY0" fmla="*/ 978 h 10000"/>
              <a:gd name="connsiteX1" fmla="*/ 10055 w 10055"/>
              <a:gd name="connsiteY1" fmla="*/ 0 h 10000"/>
              <a:gd name="connsiteX2" fmla="*/ 6209 w 10055"/>
              <a:gd name="connsiteY2" fmla="*/ 5028 h 10000"/>
              <a:gd name="connsiteX3" fmla="*/ 10055 w 10055"/>
              <a:gd name="connsiteY3" fmla="*/ 10000 h 10000"/>
              <a:gd name="connsiteX4" fmla="*/ 4542 w 10055"/>
              <a:gd name="connsiteY4" fmla="*/ 6943 h 10000"/>
              <a:gd name="connsiteX5" fmla="*/ 1129 w 10055"/>
              <a:gd name="connsiteY5" fmla="*/ 4592 h 10000"/>
              <a:gd name="connsiteX6" fmla="*/ 1306 w 10055"/>
              <a:gd name="connsiteY6" fmla="*/ 978 h 10000"/>
              <a:gd name="connsiteX0" fmla="*/ 1305 w 10054"/>
              <a:gd name="connsiteY0" fmla="*/ 978 h 10000"/>
              <a:gd name="connsiteX1" fmla="*/ 10054 w 10054"/>
              <a:gd name="connsiteY1" fmla="*/ 0 h 10000"/>
              <a:gd name="connsiteX2" fmla="*/ 6208 w 10054"/>
              <a:gd name="connsiteY2" fmla="*/ 5028 h 10000"/>
              <a:gd name="connsiteX3" fmla="*/ 10054 w 10054"/>
              <a:gd name="connsiteY3" fmla="*/ 10000 h 10000"/>
              <a:gd name="connsiteX4" fmla="*/ 4541 w 10054"/>
              <a:gd name="connsiteY4" fmla="*/ 6943 h 10000"/>
              <a:gd name="connsiteX5" fmla="*/ 4486 w 10054"/>
              <a:gd name="connsiteY5" fmla="*/ 6823 h 10000"/>
              <a:gd name="connsiteX6" fmla="*/ 1128 w 10054"/>
              <a:gd name="connsiteY6" fmla="*/ 4592 h 10000"/>
              <a:gd name="connsiteX7" fmla="*/ 1305 w 10054"/>
              <a:gd name="connsiteY7" fmla="*/ 978 h 10000"/>
              <a:gd name="connsiteX0" fmla="*/ 1714 w 9374"/>
              <a:gd name="connsiteY0" fmla="*/ 3613 h 10000"/>
              <a:gd name="connsiteX1" fmla="*/ 9374 w 9374"/>
              <a:gd name="connsiteY1" fmla="*/ 0 h 10000"/>
              <a:gd name="connsiteX2" fmla="*/ 5528 w 9374"/>
              <a:gd name="connsiteY2" fmla="*/ 5028 h 10000"/>
              <a:gd name="connsiteX3" fmla="*/ 9374 w 9374"/>
              <a:gd name="connsiteY3" fmla="*/ 10000 h 10000"/>
              <a:gd name="connsiteX4" fmla="*/ 3861 w 9374"/>
              <a:gd name="connsiteY4" fmla="*/ 6943 h 10000"/>
              <a:gd name="connsiteX5" fmla="*/ 3806 w 9374"/>
              <a:gd name="connsiteY5" fmla="*/ 6823 h 10000"/>
              <a:gd name="connsiteX6" fmla="*/ 448 w 9374"/>
              <a:gd name="connsiteY6" fmla="*/ 4592 h 10000"/>
              <a:gd name="connsiteX7" fmla="*/ 1714 w 9374"/>
              <a:gd name="connsiteY7" fmla="*/ 3613 h 10000"/>
              <a:gd name="connsiteX0" fmla="*/ 1618 w 9790"/>
              <a:gd name="connsiteY0" fmla="*/ 3613 h 10000"/>
              <a:gd name="connsiteX1" fmla="*/ 9790 w 9790"/>
              <a:gd name="connsiteY1" fmla="*/ 0 h 10000"/>
              <a:gd name="connsiteX2" fmla="*/ 5687 w 9790"/>
              <a:gd name="connsiteY2" fmla="*/ 5028 h 10000"/>
              <a:gd name="connsiteX3" fmla="*/ 9790 w 9790"/>
              <a:gd name="connsiteY3" fmla="*/ 10000 h 10000"/>
              <a:gd name="connsiteX4" fmla="*/ 3909 w 9790"/>
              <a:gd name="connsiteY4" fmla="*/ 6943 h 10000"/>
              <a:gd name="connsiteX5" fmla="*/ 3850 w 9790"/>
              <a:gd name="connsiteY5" fmla="*/ 6823 h 10000"/>
              <a:gd name="connsiteX6" fmla="*/ 268 w 9790"/>
              <a:gd name="connsiteY6" fmla="*/ 4592 h 10000"/>
              <a:gd name="connsiteX7" fmla="*/ 1618 w 9790"/>
              <a:gd name="connsiteY7" fmla="*/ 361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790" h="10000">
                <a:moveTo>
                  <a:pt x="1618" y="3613"/>
                </a:moveTo>
                <a:lnTo>
                  <a:pt x="9790" y="0"/>
                </a:lnTo>
                <a:cubicBezTo>
                  <a:pt x="8171" y="0"/>
                  <a:pt x="5687" y="2267"/>
                  <a:pt x="5687" y="5028"/>
                </a:cubicBezTo>
                <a:cubicBezTo>
                  <a:pt x="5687" y="7789"/>
                  <a:pt x="8171" y="10000"/>
                  <a:pt x="9790" y="10000"/>
                </a:cubicBezTo>
                <a:lnTo>
                  <a:pt x="3909" y="6943"/>
                </a:lnTo>
                <a:cubicBezTo>
                  <a:pt x="2896" y="6425"/>
                  <a:pt x="4457" y="7215"/>
                  <a:pt x="3850" y="6823"/>
                </a:cubicBezTo>
                <a:cubicBezTo>
                  <a:pt x="3243" y="6431"/>
                  <a:pt x="90" y="5155"/>
                  <a:pt x="268" y="4592"/>
                </a:cubicBezTo>
                <a:cubicBezTo>
                  <a:pt x="446" y="4029"/>
                  <a:pt x="-1070" y="5185"/>
                  <a:pt x="1618" y="3613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17750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Группа 10"/>
          <p:cNvGrpSpPr/>
          <p:nvPr userDrawn="1"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12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chemeClr val="bg1">
                      <a:lumMod val="95000"/>
                    </a:scheme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chemeClr val="bg1">
                      <a:lumMod val="95000"/>
                    </a:schemeClr>
                  </a:solidFill>
                </a:rPr>
                <a:t>область</a:t>
              </a:r>
            </a:p>
          </p:txBody>
        </p:sp>
      </p:grpSp>
      <p:sp>
        <p:nvSpPr>
          <p:cNvPr id="3" name="Прямоугольный треугольник 2"/>
          <p:cNvSpPr/>
          <p:nvPr userDrawn="1"/>
        </p:nvSpPr>
        <p:spPr>
          <a:xfrm rot="5400000">
            <a:off x="-108858" y="108856"/>
            <a:ext cx="4513945" cy="4296228"/>
          </a:xfrm>
          <a:prstGeom prst="rtTriangle">
            <a:avLst/>
          </a:prstGeom>
          <a:solidFill>
            <a:srgbClr val="6EAA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ый треугольник 16"/>
          <p:cNvSpPr/>
          <p:nvPr userDrawn="1"/>
        </p:nvSpPr>
        <p:spPr>
          <a:xfrm rot="16200000">
            <a:off x="7786914" y="2452913"/>
            <a:ext cx="4513945" cy="4296228"/>
          </a:xfrm>
          <a:prstGeom prst="rtTriangle">
            <a:avLst/>
          </a:prstGeom>
          <a:solidFill>
            <a:srgbClr val="6EAA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80719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0DF65-5A98-4F20-B8B3-E844AA58C35C}" type="datetimeFigureOut">
              <a:rPr lang="ru-RU" smtClean="0"/>
              <a:pPr/>
              <a:t>15.11.2023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2C12637C-45B5-44EC-87FD-FB32F892E64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37092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303613" y="722085"/>
            <a:ext cx="4888387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Блок-схема: сохраненные данные 5"/>
          <p:cNvSpPr/>
          <p:nvPr userDrawn="1"/>
        </p:nvSpPr>
        <p:spPr>
          <a:xfrm>
            <a:off x="-92279" y="0"/>
            <a:ext cx="9348947" cy="6858000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260 w 10055"/>
              <a:gd name="connsiteY2" fmla="*/ 5056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5" h="10042">
                <a:moveTo>
                  <a:pt x="6" y="0"/>
                </a:moveTo>
                <a:lnTo>
                  <a:pt x="10055" y="0"/>
                </a:lnTo>
                <a:cubicBezTo>
                  <a:pt x="8953" y="0"/>
                  <a:pt x="7476" y="2632"/>
                  <a:pt x="7475" y="4972"/>
                </a:cubicBezTo>
                <a:cubicBezTo>
                  <a:pt x="7474" y="7312"/>
                  <a:pt x="8950" y="10028"/>
                  <a:pt x="10052" y="10028"/>
                </a:cubicBezTo>
                <a:lnTo>
                  <a:pt x="6" y="10042"/>
                </a:lnTo>
                <a:cubicBezTo>
                  <a:pt x="19" y="9468"/>
                  <a:pt x="0" y="6725"/>
                  <a:pt x="0" y="5051"/>
                </a:cubicBezTo>
                <a:cubicBezTo>
                  <a:pt x="0" y="3377"/>
                  <a:pt x="19" y="1870"/>
                  <a:pt x="6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рямоугольник 3"/>
          <p:cNvSpPr>
            <a:spLocks noChangeArrowheads="1"/>
          </p:cNvSpPr>
          <p:nvPr userDrawn="1"/>
        </p:nvSpPr>
        <p:spPr bwMode="auto">
          <a:xfrm>
            <a:off x="327025" y="6362700"/>
            <a:ext cx="13239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800" b="1" dirty="0">
                <a:ln>
                  <a:solidFill>
                    <a:prstClr val="white">
                      <a:lumMod val="75000"/>
                    </a:prstClr>
                  </a:solidFill>
                </a:ln>
                <a:solidFill>
                  <a:prstClr val="white"/>
                </a:solidFill>
              </a:rPr>
              <a:t>2019 г.</a:t>
            </a:r>
          </a:p>
        </p:txBody>
      </p:sp>
      <p:sp>
        <p:nvSpPr>
          <p:cNvPr id="11" name="Прямоугольник 5"/>
          <p:cNvSpPr>
            <a:spLocks noChangeArrowheads="1"/>
          </p:cNvSpPr>
          <p:nvPr userDrawn="1"/>
        </p:nvSpPr>
        <p:spPr bwMode="auto">
          <a:xfrm>
            <a:off x="1984375" y="6362700"/>
            <a:ext cx="56829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800" b="1" dirty="0" err="1">
                <a:ln>
                  <a:solidFill>
                    <a:prstClr val="white">
                      <a:lumMod val="75000"/>
                    </a:prstClr>
                  </a:solidFill>
                </a:ln>
                <a:solidFill>
                  <a:prstClr val="white"/>
                </a:solidFill>
              </a:rPr>
              <a:t>Щеглеватых</a:t>
            </a:r>
            <a:r>
              <a:rPr lang="ru-RU" altLang="ru-RU" sz="2800" b="1" dirty="0">
                <a:ln>
                  <a:solidFill>
                    <a:prstClr val="white">
                      <a:lumMod val="75000"/>
                    </a:prstClr>
                  </a:solidFill>
                </a:ln>
                <a:solidFill>
                  <a:prstClr val="white"/>
                </a:solidFill>
              </a:rPr>
              <a:t> Вячеслав Михайлович</a:t>
            </a:r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161757" y="227803"/>
            <a:ext cx="2610017" cy="1000921"/>
            <a:chOff x="327025" y="198438"/>
            <a:chExt cx="1317878" cy="504825"/>
          </a:xfrm>
        </p:grpSpPr>
        <p:pic>
          <p:nvPicPr>
            <p:cNvPr id="15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76700"/>
              <a:ext cx="833437" cy="35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2000" b="1" dirty="0">
                  <a:ln>
                    <a:solidFill>
                      <a:prstClr val="white">
                        <a:lumMod val="75000"/>
                      </a:prstClr>
                    </a:solidFill>
                  </a:ln>
                  <a:solidFill>
                    <a:prstClr val="white">
                      <a:lumMod val="95000"/>
                    </a:prstClr>
                  </a:solidFill>
                </a:rPr>
                <a:t>Липецкая </a:t>
              </a:r>
            </a:p>
            <a:p>
              <a:r>
                <a:rPr lang="ru-RU" altLang="ru-RU" sz="2000" b="1" dirty="0">
                  <a:ln>
                    <a:solidFill>
                      <a:prstClr val="white">
                        <a:lumMod val="75000"/>
                      </a:prstClr>
                    </a:solidFill>
                  </a:ln>
                  <a:solidFill>
                    <a:prstClr val="white">
                      <a:lumMod val="95000"/>
                    </a:prstClr>
                  </a:solidFill>
                </a:rPr>
                <a:t>область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73861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303613" y="722085"/>
            <a:ext cx="4888387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Блок-схема: сохраненные данные 5"/>
          <p:cNvSpPr/>
          <p:nvPr userDrawn="1"/>
        </p:nvSpPr>
        <p:spPr>
          <a:xfrm>
            <a:off x="-92279" y="-1"/>
            <a:ext cx="9348947" cy="6879431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260 w 10055"/>
              <a:gd name="connsiteY2" fmla="*/ 5056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5" h="10042">
                <a:moveTo>
                  <a:pt x="6" y="0"/>
                </a:moveTo>
                <a:lnTo>
                  <a:pt x="10055" y="0"/>
                </a:lnTo>
                <a:cubicBezTo>
                  <a:pt x="8953" y="0"/>
                  <a:pt x="7476" y="2632"/>
                  <a:pt x="7475" y="4972"/>
                </a:cubicBezTo>
                <a:cubicBezTo>
                  <a:pt x="7474" y="7312"/>
                  <a:pt x="8950" y="10028"/>
                  <a:pt x="10052" y="10028"/>
                </a:cubicBezTo>
                <a:lnTo>
                  <a:pt x="6" y="10042"/>
                </a:lnTo>
                <a:cubicBezTo>
                  <a:pt x="19" y="9468"/>
                  <a:pt x="0" y="6725"/>
                  <a:pt x="0" y="5051"/>
                </a:cubicBezTo>
                <a:cubicBezTo>
                  <a:pt x="0" y="3377"/>
                  <a:pt x="19" y="1870"/>
                  <a:pt x="6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161757" y="227803"/>
            <a:ext cx="2610017" cy="1000921"/>
            <a:chOff x="327025" y="198438"/>
            <a:chExt cx="1317878" cy="504825"/>
          </a:xfrm>
        </p:grpSpPr>
        <p:pic>
          <p:nvPicPr>
            <p:cNvPr id="15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76700"/>
              <a:ext cx="833437" cy="35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2000" b="1" dirty="0">
                  <a:ln>
                    <a:solidFill>
                      <a:prstClr val="white">
                        <a:lumMod val="75000"/>
                      </a:prstClr>
                    </a:solidFill>
                  </a:ln>
                  <a:solidFill>
                    <a:prstClr val="white">
                      <a:lumMod val="95000"/>
                    </a:prstClr>
                  </a:solidFill>
                </a:rPr>
                <a:t>Липецкая </a:t>
              </a:r>
            </a:p>
            <a:p>
              <a:r>
                <a:rPr lang="ru-RU" altLang="ru-RU" sz="2000" b="1" dirty="0">
                  <a:ln>
                    <a:solidFill>
                      <a:prstClr val="white">
                        <a:lumMod val="75000"/>
                      </a:prstClr>
                    </a:solidFill>
                  </a:ln>
                  <a:solidFill>
                    <a:prstClr val="white">
                      <a:lumMod val="95000"/>
                    </a:prstClr>
                  </a:solidFill>
                </a:rPr>
                <a:t>область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89546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543800" y="722085"/>
            <a:ext cx="4648200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Группа 8"/>
          <p:cNvGrpSpPr/>
          <p:nvPr userDrawn="1"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10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prstClr val="white"/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prstClr val="white"/>
                  </a:solidFill>
                </a:rPr>
                <a:t>область</a:t>
              </a:r>
            </a:p>
          </p:txBody>
        </p:sp>
        <p:pic>
          <p:nvPicPr>
            <p:cNvPr id="17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810270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" name="Группа 1"/>
          <p:cNvGrpSpPr/>
          <p:nvPr userDrawn="1"/>
        </p:nvGrpSpPr>
        <p:grpSpPr>
          <a:xfrm>
            <a:off x="-67112" y="-58723"/>
            <a:ext cx="7610912" cy="6979640"/>
            <a:chOff x="-67112" y="-58723"/>
            <a:chExt cx="7610912" cy="6979640"/>
          </a:xfrm>
        </p:grpSpPr>
        <p:sp>
          <p:nvSpPr>
            <p:cNvPr id="8" name="Прямоугольник 7"/>
            <p:cNvSpPr/>
            <p:nvPr userDrawn="1"/>
          </p:nvSpPr>
          <p:spPr>
            <a:xfrm>
              <a:off x="-67112" y="-58723"/>
              <a:ext cx="7610912" cy="697964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grpSp>
          <p:nvGrpSpPr>
            <p:cNvPr id="9" name="Группа 8"/>
            <p:cNvGrpSpPr/>
            <p:nvPr userDrawn="1"/>
          </p:nvGrpSpPr>
          <p:grpSpPr>
            <a:xfrm>
              <a:off x="161758" y="227804"/>
              <a:ext cx="1800392" cy="641622"/>
              <a:chOff x="327025" y="198438"/>
              <a:chExt cx="1317878" cy="504825"/>
            </a:xfrm>
          </p:grpSpPr>
          <p:pic>
            <p:nvPicPr>
              <p:cNvPr id="10" name="Picture 2" descr="C:\Users\User\Desktop\logo.png"/>
              <p:cNvPicPr>
                <a:picLocks noChangeAspect="1" noChangeArrowheads="1"/>
              </p:cNvPicPr>
              <p:nvPr userDrawn="1"/>
            </p:nvPicPr>
            <p:blipFill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025" y="198438"/>
                <a:ext cx="450850" cy="504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Прямоугольник 1"/>
              <p:cNvSpPr>
                <a:spLocks noChangeArrowheads="1"/>
              </p:cNvSpPr>
              <p:nvPr userDrawn="1"/>
            </p:nvSpPr>
            <p:spPr bwMode="auto">
              <a:xfrm>
                <a:off x="811466" y="240235"/>
                <a:ext cx="833437" cy="4600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r>
                  <a:rPr lang="ru-RU" altLang="ru-RU" sz="1600" b="1" dirty="0">
                    <a:solidFill>
                      <a:prstClr val="white"/>
                    </a:solidFill>
                  </a:rPr>
                  <a:t>Липецкая </a:t>
                </a:r>
              </a:p>
              <a:p>
                <a:r>
                  <a:rPr lang="ru-RU" altLang="ru-RU" sz="1600" b="1" dirty="0">
                    <a:solidFill>
                      <a:prstClr val="white"/>
                    </a:solidFill>
                  </a:rPr>
                  <a:t>область</a:t>
                </a:r>
              </a:p>
            </p:txBody>
          </p:sp>
          <p:pic>
            <p:nvPicPr>
              <p:cNvPr id="17" name="Picture 2" descr="C:\Users\User\Desktop\logo.png"/>
              <p:cNvPicPr>
                <a:picLocks noChangeAspect="1" noChangeArrowheads="1"/>
              </p:cNvPicPr>
              <p:nvPr userDrawn="1"/>
            </p:nvPicPr>
            <p:blipFill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9431" y="207169"/>
                <a:ext cx="426037" cy="4960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031" name="Picture 7"/>
          <p:cNvPicPr>
            <a:picLocks noChangeAspect="1" noChangeArrowheads="1"/>
          </p:cNvPicPr>
          <p:nvPr userDrawn="1"/>
        </p:nvPicPr>
        <p:blipFill rotWithShape="1"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9" r="4098" b="1078"/>
          <a:stretch/>
        </p:blipFill>
        <p:spPr bwMode="auto">
          <a:xfrm>
            <a:off x="7543800" y="573314"/>
            <a:ext cx="4648200" cy="6347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60165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303613" y="722085"/>
            <a:ext cx="4888387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Блок-схема: сохраненные данные 5"/>
          <p:cNvSpPr/>
          <p:nvPr userDrawn="1"/>
        </p:nvSpPr>
        <p:spPr>
          <a:xfrm>
            <a:off x="-92279" y="-38101"/>
            <a:ext cx="9348947" cy="6934200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260 w 10055"/>
              <a:gd name="connsiteY2" fmla="*/ 5056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5" h="10042">
                <a:moveTo>
                  <a:pt x="6" y="0"/>
                </a:moveTo>
                <a:lnTo>
                  <a:pt x="10055" y="0"/>
                </a:lnTo>
                <a:cubicBezTo>
                  <a:pt x="8953" y="0"/>
                  <a:pt x="7476" y="2632"/>
                  <a:pt x="7475" y="4972"/>
                </a:cubicBezTo>
                <a:cubicBezTo>
                  <a:pt x="7474" y="7312"/>
                  <a:pt x="8950" y="10028"/>
                  <a:pt x="10052" y="10028"/>
                </a:cubicBezTo>
                <a:lnTo>
                  <a:pt x="6" y="10042"/>
                </a:lnTo>
                <a:cubicBezTo>
                  <a:pt x="19" y="9468"/>
                  <a:pt x="0" y="6725"/>
                  <a:pt x="0" y="5051"/>
                </a:cubicBezTo>
                <a:cubicBezTo>
                  <a:pt x="0" y="3377"/>
                  <a:pt x="19" y="1870"/>
                  <a:pt x="6" y="0"/>
                </a:cubicBezTo>
                <a:close/>
              </a:path>
            </a:pathLst>
          </a:custGeom>
          <a:solidFill>
            <a:srgbClr val="8C570A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173436" y="245114"/>
            <a:ext cx="2598338" cy="983608"/>
            <a:chOff x="332922" y="207169"/>
            <a:chExt cx="1311981" cy="496093"/>
          </a:xfrm>
        </p:grpSpPr>
        <p:pic>
          <p:nvPicPr>
            <p:cNvPr id="15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922" y="207169"/>
              <a:ext cx="439052" cy="491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76700"/>
              <a:ext cx="833437" cy="35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2000" b="1" dirty="0">
                  <a:ln>
                    <a:solidFill>
                      <a:prstClr val="white">
                        <a:lumMod val="75000"/>
                      </a:prstClr>
                    </a:solidFill>
                  </a:ln>
                  <a:solidFill>
                    <a:prstClr val="white">
                      <a:lumMod val="95000"/>
                    </a:prstClr>
                  </a:solidFill>
                </a:rPr>
                <a:t>Липецкая </a:t>
              </a:r>
            </a:p>
            <a:p>
              <a:r>
                <a:rPr lang="ru-RU" altLang="ru-RU" sz="2000" b="1" dirty="0">
                  <a:ln>
                    <a:solidFill>
                      <a:prstClr val="white">
                        <a:lumMod val="75000"/>
                      </a:prstClr>
                    </a:solidFill>
                  </a:ln>
                  <a:solidFill>
                    <a:prstClr val="white">
                      <a:lumMod val="95000"/>
                    </a:prstClr>
                  </a:solidFill>
                </a:rPr>
                <a:t>область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617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7412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303613" y="722085"/>
            <a:ext cx="4888387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Блок-схема: сохраненные данные 5"/>
          <p:cNvSpPr/>
          <p:nvPr userDrawn="1"/>
        </p:nvSpPr>
        <p:spPr>
          <a:xfrm>
            <a:off x="-92279" y="-1"/>
            <a:ext cx="9348947" cy="6879431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260 w 10055"/>
              <a:gd name="connsiteY2" fmla="*/ 5056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5" h="10042">
                <a:moveTo>
                  <a:pt x="6" y="0"/>
                </a:moveTo>
                <a:lnTo>
                  <a:pt x="10055" y="0"/>
                </a:lnTo>
                <a:cubicBezTo>
                  <a:pt x="8953" y="0"/>
                  <a:pt x="7476" y="2632"/>
                  <a:pt x="7475" y="4972"/>
                </a:cubicBezTo>
                <a:cubicBezTo>
                  <a:pt x="7474" y="7312"/>
                  <a:pt x="8950" y="10028"/>
                  <a:pt x="10052" y="10028"/>
                </a:cubicBezTo>
                <a:lnTo>
                  <a:pt x="6" y="10042"/>
                </a:lnTo>
                <a:cubicBezTo>
                  <a:pt x="19" y="9468"/>
                  <a:pt x="0" y="6725"/>
                  <a:pt x="0" y="5051"/>
                </a:cubicBezTo>
                <a:cubicBezTo>
                  <a:pt x="0" y="3377"/>
                  <a:pt x="19" y="1870"/>
                  <a:pt x="6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161757" y="227803"/>
            <a:ext cx="2610017" cy="1000921"/>
            <a:chOff x="327025" y="198438"/>
            <a:chExt cx="1317878" cy="504825"/>
          </a:xfrm>
        </p:grpSpPr>
        <p:pic>
          <p:nvPicPr>
            <p:cNvPr id="15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76700"/>
              <a:ext cx="833437" cy="35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2000" b="1" dirty="0">
                  <a:ln>
                    <a:solidFill>
                      <a:schemeClr val="bg1">
                        <a:lumMod val="7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</a:rPr>
                <a:t>Липецкая </a:t>
              </a:r>
            </a:p>
            <a:p>
              <a:r>
                <a:rPr lang="ru-RU" altLang="ru-RU" sz="2000" b="1" dirty="0">
                  <a:ln>
                    <a:solidFill>
                      <a:schemeClr val="bg1">
                        <a:lumMod val="7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</a:rPr>
                <a:t>область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46477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rgbClr val="837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5" name="Группа 4"/>
          <p:cNvGrpSpPr/>
          <p:nvPr userDrawn="1"/>
        </p:nvGrpSpPr>
        <p:grpSpPr>
          <a:xfrm>
            <a:off x="147286" y="227804"/>
            <a:ext cx="1814863" cy="641622"/>
            <a:chOff x="316432" y="198438"/>
            <a:chExt cx="1328471" cy="504825"/>
          </a:xfrm>
        </p:grpSpPr>
        <p:pic>
          <p:nvPicPr>
            <p:cNvPr id="6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rgbClr val="E7E6E6">
                      <a:lumMod val="50000"/>
                    </a:srgb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rgbClr val="E7E6E6">
                      <a:lumMod val="50000"/>
                    </a:srgbClr>
                  </a:solidFill>
                </a:rPr>
                <a:t>область</a:t>
              </a:r>
            </a:p>
          </p:txBody>
        </p:sp>
        <p:pic>
          <p:nvPicPr>
            <p:cNvPr id="8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432" y="198438"/>
              <a:ext cx="47203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854997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5" name="Группа 4"/>
          <p:cNvGrpSpPr/>
          <p:nvPr userDrawn="1"/>
        </p:nvGrpSpPr>
        <p:grpSpPr>
          <a:xfrm>
            <a:off x="147286" y="227804"/>
            <a:ext cx="1814863" cy="641622"/>
            <a:chOff x="316432" y="198438"/>
            <a:chExt cx="1328471" cy="504825"/>
          </a:xfrm>
        </p:grpSpPr>
        <p:pic>
          <p:nvPicPr>
            <p:cNvPr id="6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rgbClr val="E7E6E6">
                      <a:lumMod val="50000"/>
                    </a:srgb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rgbClr val="E7E6E6">
                      <a:lumMod val="50000"/>
                    </a:srgbClr>
                  </a:solidFill>
                </a:rPr>
                <a:t>область</a:t>
              </a:r>
            </a:p>
          </p:txBody>
        </p:sp>
        <p:pic>
          <p:nvPicPr>
            <p:cNvPr id="8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432" y="198438"/>
              <a:ext cx="47203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094296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rgbClr val="837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5" name="Группа 4"/>
          <p:cNvGrpSpPr/>
          <p:nvPr userDrawn="1"/>
        </p:nvGrpSpPr>
        <p:grpSpPr>
          <a:xfrm>
            <a:off x="147286" y="227804"/>
            <a:ext cx="1814863" cy="641622"/>
            <a:chOff x="316432" y="198438"/>
            <a:chExt cx="1328471" cy="504825"/>
          </a:xfrm>
        </p:grpSpPr>
        <p:pic>
          <p:nvPicPr>
            <p:cNvPr id="6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rgbClr val="E7E6E6">
                      <a:lumMod val="50000"/>
                    </a:srgb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rgbClr val="E7E6E6">
                      <a:lumMod val="50000"/>
                    </a:srgbClr>
                  </a:solidFill>
                </a:rPr>
                <a:t>область</a:t>
              </a:r>
            </a:p>
          </p:txBody>
        </p:sp>
        <p:pic>
          <p:nvPicPr>
            <p:cNvPr id="8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432" y="198438"/>
              <a:ext cx="47203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5" cstate="print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artisticCrisscrossEtching trans="70000" pressure="46"/>
                    </a14:imgEffect>
                    <a14:imgEffect>
                      <a14:sharpenSoften amount="10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6804"/>
          <a:stretch/>
        </p:blipFill>
        <p:spPr bwMode="auto">
          <a:xfrm>
            <a:off x="7654826" y="918665"/>
            <a:ext cx="4537174" cy="4682036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outerShdw blurRad="266700" dist="38100" dir="18900000" sx="102000" sy="102000" algn="bl" rotWithShape="0">
              <a:schemeClr val="bg2">
                <a:lumMod val="25000"/>
                <a:alpha val="71000"/>
              </a:scheme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5934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ight_Minim Blank">
    <p:bg>
      <p:bgPr>
        <a:gradFill flip="none" rotWithShape="1"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ашивка 2"/>
          <p:cNvSpPr/>
          <p:nvPr userDrawn="1"/>
        </p:nvSpPr>
        <p:spPr>
          <a:xfrm rot="16200000">
            <a:off x="11433796" y="16492"/>
            <a:ext cx="888856" cy="443407"/>
          </a:xfrm>
          <a:prstGeom prst="chevron">
            <a:avLst>
              <a:gd name="adj" fmla="val 39919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ru-RU" sz="16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2804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Группа 10"/>
          <p:cNvGrpSpPr/>
          <p:nvPr userDrawn="1"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12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prstClr val="white">
                      <a:lumMod val="95000"/>
                    </a:prst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prstClr val="white">
                      <a:lumMod val="95000"/>
                    </a:prstClr>
                  </a:solidFill>
                </a:rPr>
                <a:t>область</a:t>
              </a:r>
            </a:p>
          </p:txBody>
        </p:sp>
      </p:grpSp>
      <p:sp>
        <p:nvSpPr>
          <p:cNvPr id="15" name="Блок-схема: сохраненные данные 5"/>
          <p:cNvSpPr/>
          <p:nvPr userDrawn="1"/>
        </p:nvSpPr>
        <p:spPr>
          <a:xfrm rot="2525986">
            <a:off x="-1262859" y="-2855276"/>
            <a:ext cx="4958222" cy="9232753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174 w 10220"/>
              <a:gd name="connsiteY0" fmla="*/ 0 h 10028"/>
              <a:gd name="connsiteX1" fmla="*/ 10220 w 10220"/>
              <a:gd name="connsiteY1" fmla="*/ 28 h 10028"/>
              <a:gd name="connsiteX2" fmla="*/ 7428 w 10220"/>
              <a:gd name="connsiteY2" fmla="*/ 5056 h 10028"/>
              <a:gd name="connsiteX3" fmla="*/ 10220 w 10220"/>
              <a:gd name="connsiteY3" fmla="*/ 10028 h 10028"/>
              <a:gd name="connsiteX4" fmla="*/ 2514 w 10220"/>
              <a:gd name="connsiteY4" fmla="*/ 8003 h 10028"/>
              <a:gd name="connsiteX5" fmla="*/ 168 w 10220"/>
              <a:gd name="connsiteY5" fmla="*/ 5051 h 10028"/>
              <a:gd name="connsiteX6" fmla="*/ 174 w 10220"/>
              <a:gd name="connsiteY6" fmla="*/ 0 h 10028"/>
              <a:gd name="connsiteX0" fmla="*/ 174 w 10220"/>
              <a:gd name="connsiteY0" fmla="*/ 0 h 10028"/>
              <a:gd name="connsiteX1" fmla="*/ 10220 w 10220"/>
              <a:gd name="connsiteY1" fmla="*/ 28 h 10028"/>
              <a:gd name="connsiteX2" fmla="*/ 7428 w 10220"/>
              <a:gd name="connsiteY2" fmla="*/ 5056 h 10028"/>
              <a:gd name="connsiteX3" fmla="*/ 10220 w 10220"/>
              <a:gd name="connsiteY3" fmla="*/ 10028 h 10028"/>
              <a:gd name="connsiteX4" fmla="*/ 2514 w 10220"/>
              <a:gd name="connsiteY4" fmla="*/ 8003 h 10028"/>
              <a:gd name="connsiteX5" fmla="*/ 168 w 10220"/>
              <a:gd name="connsiteY5" fmla="*/ 5051 h 10028"/>
              <a:gd name="connsiteX6" fmla="*/ 174 w 10220"/>
              <a:gd name="connsiteY6" fmla="*/ 0 h 10028"/>
              <a:gd name="connsiteX0" fmla="*/ 1960 w 10054"/>
              <a:gd name="connsiteY0" fmla="*/ 2268 h 10000"/>
              <a:gd name="connsiteX1" fmla="*/ 10054 w 10054"/>
              <a:gd name="connsiteY1" fmla="*/ 0 h 10000"/>
              <a:gd name="connsiteX2" fmla="*/ 7262 w 10054"/>
              <a:gd name="connsiteY2" fmla="*/ 5028 h 10000"/>
              <a:gd name="connsiteX3" fmla="*/ 10054 w 10054"/>
              <a:gd name="connsiteY3" fmla="*/ 10000 h 10000"/>
              <a:gd name="connsiteX4" fmla="*/ 2348 w 10054"/>
              <a:gd name="connsiteY4" fmla="*/ 7975 h 10000"/>
              <a:gd name="connsiteX5" fmla="*/ 2 w 10054"/>
              <a:gd name="connsiteY5" fmla="*/ 5023 h 10000"/>
              <a:gd name="connsiteX6" fmla="*/ 1960 w 10054"/>
              <a:gd name="connsiteY6" fmla="*/ 2268 h 10000"/>
              <a:gd name="connsiteX0" fmla="*/ 1963 w 10057"/>
              <a:gd name="connsiteY0" fmla="*/ 2268 h 10000"/>
              <a:gd name="connsiteX1" fmla="*/ 10057 w 10057"/>
              <a:gd name="connsiteY1" fmla="*/ 0 h 10000"/>
              <a:gd name="connsiteX2" fmla="*/ 7265 w 10057"/>
              <a:gd name="connsiteY2" fmla="*/ 5028 h 10000"/>
              <a:gd name="connsiteX3" fmla="*/ 10057 w 10057"/>
              <a:gd name="connsiteY3" fmla="*/ 10000 h 10000"/>
              <a:gd name="connsiteX4" fmla="*/ 2351 w 10057"/>
              <a:gd name="connsiteY4" fmla="*/ 7975 h 10000"/>
              <a:gd name="connsiteX5" fmla="*/ 5 w 10057"/>
              <a:gd name="connsiteY5" fmla="*/ 5023 h 10000"/>
              <a:gd name="connsiteX6" fmla="*/ 1963 w 10057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422 w 8516"/>
              <a:gd name="connsiteY0" fmla="*/ 2268 h 10000"/>
              <a:gd name="connsiteX1" fmla="*/ 8516 w 8516"/>
              <a:gd name="connsiteY1" fmla="*/ 0 h 10000"/>
              <a:gd name="connsiteX2" fmla="*/ 5724 w 8516"/>
              <a:gd name="connsiteY2" fmla="*/ 5028 h 10000"/>
              <a:gd name="connsiteX3" fmla="*/ 8516 w 8516"/>
              <a:gd name="connsiteY3" fmla="*/ 10000 h 10000"/>
              <a:gd name="connsiteX4" fmla="*/ 3526 w 8516"/>
              <a:gd name="connsiteY4" fmla="*/ 5974 h 10000"/>
              <a:gd name="connsiteX5" fmla="*/ 2261 w 8516"/>
              <a:gd name="connsiteY5" fmla="*/ 5204 h 10000"/>
              <a:gd name="connsiteX6" fmla="*/ 422 w 8516"/>
              <a:gd name="connsiteY6" fmla="*/ 2268 h 10000"/>
              <a:gd name="connsiteX0" fmla="*/ 759 w 8385"/>
              <a:gd name="connsiteY0" fmla="*/ 3704 h 10000"/>
              <a:gd name="connsiteX1" fmla="*/ 8385 w 8385"/>
              <a:gd name="connsiteY1" fmla="*/ 0 h 10000"/>
              <a:gd name="connsiteX2" fmla="*/ 5106 w 8385"/>
              <a:gd name="connsiteY2" fmla="*/ 5028 h 10000"/>
              <a:gd name="connsiteX3" fmla="*/ 8385 w 8385"/>
              <a:gd name="connsiteY3" fmla="*/ 10000 h 10000"/>
              <a:gd name="connsiteX4" fmla="*/ 2525 w 8385"/>
              <a:gd name="connsiteY4" fmla="*/ 5974 h 10000"/>
              <a:gd name="connsiteX5" fmla="*/ 1040 w 8385"/>
              <a:gd name="connsiteY5" fmla="*/ 5204 h 10000"/>
              <a:gd name="connsiteX6" fmla="*/ 759 w 8385"/>
              <a:gd name="connsiteY6" fmla="*/ 3704 h 10000"/>
              <a:gd name="connsiteX0" fmla="*/ 29 w 9124"/>
              <a:gd name="connsiteY0" fmla="*/ 3704 h 10000"/>
              <a:gd name="connsiteX1" fmla="*/ 9124 w 9124"/>
              <a:gd name="connsiteY1" fmla="*/ 0 h 10000"/>
              <a:gd name="connsiteX2" fmla="*/ 5213 w 9124"/>
              <a:gd name="connsiteY2" fmla="*/ 5028 h 10000"/>
              <a:gd name="connsiteX3" fmla="*/ 9124 w 9124"/>
              <a:gd name="connsiteY3" fmla="*/ 10000 h 10000"/>
              <a:gd name="connsiteX4" fmla="*/ 2135 w 9124"/>
              <a:gd name="connsiteY4" fmla="*/ 5974 h 10000"/>
              <a:gd name="connsiteX5" fmla="*/ 364 w 9124"/>
              <a:gd name="connsiteY5" fmla="*/ 5204 h 10000"/>
              <a:gd name="connsiteX6" fmla="*/ 29 w 9124"/>
              <a:gd name="connsiteY6" fmla="*/ 3704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24" h="10000">
                <a:moveTo>
                  <a:pt x="29" y="3704"/>
                </a:moveTo>
                <a:lnTo>
                  <a:pt x="9124" y="0"/>
                </a:lnTo>
                <a:cubicBezTo>
                  <a:pt x="7581" y="0"/>
                  <a:pt x="5213" y="2267"/>
                  <a:pt x="5213" y="5028"/>
                </a:cubicBezTo>
                <a:cubicBezTo>
                  <a:pt x="5213" y="7789"/>
                  <a:pt x="7581" y="10000"/>
                  <a:pt x="9124" y="10000"/>
                </a:cubicBezTo>
                <a:cubicBezTo>
                  <a:pt x="6795" y="8658"/>
                  <a:pt x="4506" y="7273"/>
                  <a:pt x="2135" y="5974"/>
                </a:cubicBezTo>
                <a:cubicBezTo>
                  <a:pt x="1423" y="5322"/>
                  <a:pt x="715" y="5582"/>
                  <a:pt x="364" y="5204"/>
                </a:cubicBezTo>
                <a:cubicBezTo>
                  <a:pt x="14" y="4826"/>
                  <a:pt x="-45" y="4669"/>
                  <a:pt x="29" y="3704"/>
                </a:cubicBezTo>
                <a:close/>
              </a:path>
            </a:pathLst>
          </a:custGeom>
          <a:solidFill>
            <a:srgbClr val="6EAA2E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Блок-схема: сохраненные данные 5"/>
          <p:cNvSpPr/>
          <p:nvPr userDrawn="1"/>
        </p:nvSpPr>
        <p:spPr>
          <a:xfrm rot="13320713">
            <a:off x="8623393" y="520009"/>
            <a:ext cx="5070447" cy="9232753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3969 w 10321"/>
              <a:gd name="connsiteY0" fmla="*/ 978 h 10014"/>
              <a:gd name="connsiteX1" fmla="*/ 10321 w 10321"/>
              <a:gd name="connsiteY1" fmla="*/ 0 h 10014"/>
              <a:gd name="connsiteX2" fmla="*/ 7529 w 10321"/>
              <a:gd name="connsiteY2" fmla="*/ 5028 h 10014"/>
              <a:gd name="connsiteX3" fmla="*/ 10321 w 10321"/>
              <a:gd name="connsiteY3" fmla="*/ 10000 h 10014"/>
              <a:gd name="connsiteX4" fmla="*/ 275 w 10321"/>
              <a:gd name="connsiteY4" fmla="*/ 10014 h 10014"/>
              <a:gd name="connsiteX5" fmla="*/ 269 w 10321"/>
              <a:gd name="connsiteY5" fmla="*/ 5023 h 10014"/>
              <a:gd name="connsiteX6" fmla="*/ 3969 w 10321"/>
              <a:gd name="connsiteY6" fmla="*/ 978 h 10014"/>
              <a:gd name="connsiteX0" fmla="*/ 3969 w 10321"/>
              <a:gd name="connsiteY0" fmla="*/ 978 h 10014"/>
              <a:gd name="connsiteX1" fmla="*/ 10321 w 10321"/>
              <a:gd name="connsiteY1" fmla="*/ 0 h 10014"/>
              <a:gd name="connsiteX2" fmla="*/ 7529 w 10321"/>
              <a:gd name="connsiteY2" fmla="*/ 5028 h 10014"/>
              <a:gd name="connsiteX3" fmla="*/ 10321 w 10321"/>
              <a:gd name="connsiteY3" fmla="*/ 10000 h 10014"/>
              <a:gd name="connsiteX4" fmla="*/ 275 w 10321"/>
              <a:gd name="connsiteY4" fmla="*/ 10014 h 10014"/>
              <a:gd name="connsiteX5" fmla="*/ 269 w 10321"/>
              <a:gd name="connsiteY5" fmla="*/ 5023 h 10014"/>
              <a:gd name="connsiteX6" fmla="*/ 3969 w 10321"/>
              <a:gd name="connsiteY6" fmla="*/ 978 h 10014"/>
              <a:gd name="connsiteX0" fmla="*/ 3969 w 10321"/>
              <a:gd name="connsiteY0" fmla="*/ 978 h 10014"/>
              <a:gd name="connsiteX1" fmla="*/ 10321 w 10321"/>
              <a:gd name="connsiteY1" fmla="*/ 0 h 10014"/>
              <a:gd name="connsiteX2" fmla="*/ 7529 w 10321"/>
              <a:gd name="connsiteY2" fmla="*/ 5028 h 10014"/>
              <a:gd name="connsiteX3" fmla="*/ 10321 w 10321"/>
              <a:gd name="connsiteY3" fmla="*/ 10000 h 10014"/>
              <a:gd name="connsiteX4" fmla="*/ 275 w 10321"/>
              <a:gd name="connsiteY4" fmla="*/ 10014 h 10014"/>
              <a:gd name="connsiteX5" fmla="*/ 269 w 10321"/>
              <a:gd name="connsiteY5" fmla="*/ 5023 h 10014"/>
              <a:gd name="connsiteX6" fmla="*/ 3969 w 10321"/>
              <a:gd name="connsiteY6" fmla="*/ 978 h 10014"/>
              <a:gd name="connsiteX0" fmla="*/ 3694 w 10046"/>
              <a:gd name="connsiteY0" fmla="*/ 978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3345 w 10046"/>
              <a:gd name="connsiteY5" fmla="*/ 4451 h 10014"/>
              <a:gd name="connsiteX6" fmla="*/ 3694 w 10046"/>
              <a:gd name="connsiteY6" fmla="*/ 978 h 10014"/>
              <a:gd name="connsiteX0" fmla="*/ 3694 w 10046"/>
              <a:gd name="connsiteY0" fmla="*/ 978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3345 w 10046"/>
              <a:gd name="connsiteY5" fmla="*/ 4451 h 10014"/>
              <a:gd name="connsiteX6" fmla="*/ 3694 w 10046"/>
              <a:gd name="connsiteY6" fmla="*/ 978 h 10014"/>
              <a:gd name="connsiteX0" fmla="*/ 3694 w 10046"/>
              <a:gd name="connsiteY0" fmla="*/ 978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3566 w 10046"/>
              <a:gd name="connsiteY5" fmla="*/ 4592 h 10014"/>
              <a:gd name="connsiteX6" fmla="*/ 3694 w 10046"/>
              <a:gd name="connsiteY6" fmla="*/ 978 h 10014"/>
              <a:gd name="connsiteX0" fmla="*/ 908 w 7260"/>
              <a:gd name="connsiteY0" fmla="*/ 978 h 10000"/>
              <a:gd name="connsiteX1" fmla="*/ 7260 w 7260"/>
              <a:gd name="connsiteY1" fmla="*/ 0 h 10000"/>
              <a:gd name="connsiteX2" fmla="*/ 4468 w 7260"/>
              <a:gd name="connsiteY2" fmla="*/ 5028 h 10000"/>
              <a:gd name="connsiteX3" fmla="*/ 7260 w 7260"/>
              <a:gd name="connsiteY3" fmla="*/ 10000 h 10000"/>
              <a:gd name="connsiteX4" fmla="*/ 2355 w 7260"/>
              <a:gd name="connsiteY4" fmla="*/ 7474 h 10000"/>
              <a:gd name="connsiteX5" fmla="*/ 780 w 7260"/>
              <a:gd name="connsiteY5" fmla="*/ 4592 h 10000"/>
              <a:gd name="connsiteX6" fmla="*/ 908 w 7260"/>
              <a:gd name="connsiteY6" fmla="*/ 978 h 10000"/>
              <a:gd name="connsiteX0" fmla="*/ 1251 w 10000"/>
              <a:gd name="connsiteY0" fmla="*/ 978 h 10000"/>
              <a:gd name="connsiteX1" fmla="*/ 10000 w 10000"/>
              <a:gd name="connsiteY1" fmla="*/ 0 h 10000"/>
              <a:gd name="connsiteX2" fmla="*/ 6154 w 10000"/>
              <a:gd name="connsiteY2" fmla="*/ 5028 h 10000"/>
              <a:gd name="connsiteX3" fmla="*/ 10000 w 10000"/>
              <a:gd name="connsiteY3" fmla="*/ 10000 h 10000"/>
              <a:gd name="connsiteX4" fmla="*/ 3244 w 10000"/>
              <a:gd name="connsiteY4" fmla="*/ 7474 h 10000"/>
              <a:gd name="connsiteX5" fmla="*/ 1074 w 10000"/>
              <a:gd name="connsiteY5" fmla="*/ 4592 h 10000"/>
              <a:gd name="connsiteX6" fmla="*/ 1251 w 10000"/>
              <a:gd name="connsiteY6" fmla="*/ 978 h 10000"/>
              <a:gd name="connsiteX0" fmla="*/ 1287 w 10036"/>
              <a:gd name="connsiteY0" fmla="*/ 978 h 10000"/>
              <a:gd name="connsiteX1" fmla="*/ 10036 w 10036"/>
              <a:gd name="connsiteY1" fmla="*/ 0 h 10000"/>
              <a:gd name="connsiteX2" fmla="*/ 6190 w 10036"/>
              <a:gd name="connsiteY2" fmla="*/ 5028 h 10000"/>
              <a:gd name="connsiteX3" fmla="*/ 10036 w 10036"/>
              <a:gd name="connsiteY3" fmla="*/ 10000 h 10000"/>
              <a:gd name="connsiteX4" fmla="*/ 4090 w 10036"/>
              <a:gd name="connsiteY4" fmla="*/ 7149 h 10000"/>
              <a:gd name="connsiteX5" fmla="*/ 1110 w 10036"/>
              <a:gd name="connsiteY5" fmla="*/ 4592 h 10000"/>
              <a:gd name="connsiteX6" fmla="*/ 1287 w 10036"/>
              <a:gd name="connsiteY6" fmla="*/ 978 h 10000"/>
              <a:gd name="connsiteX0" fmla="*/ 1287 w 10036"/>
              <a:gd name="connsiteY0" fmla="*/ 978 h 10000"/>
              <a:gd name="connsiteX1" fmla="*/ 10036 w 10036"/>
              <a:gd name="connsiteY1" fmla="*/ 0 h 10000"/>
              <a:gd name="connsiteX2" fmla="*/ 6190 w 10036"/>
              <a:gd name="connsiteY2" fmla="*/ 5028 h 10000"/>
              <a:gd name="connsiteX3" fmla="*/ 10036 w 10036"/>
              <a:gd name="connsiteY3" fmla="*/ 10000 h 10000"/>
              <a:gd name="connsiteX4" fmla="*/ 4090 w 10036"/>
              <a:gd name="connsiteY4" fmla="*/ 7149 h 10000"/>
              <a:gd name="connsiteX5" fmla="*/ 1110 w 10036"/>
              <a:gd name="connsiteY5" fmla="*/ 4592 h 10000"/>
              <a:gd name="connsiteX6" fmla="*/ 1287 w 10036"/>
              <a:gd name="connsiteY6" fmla="*/ 978 h 10000"/>
              <a:gd name="connsiteX0" fmla="*/ 1306 w 10055"/>
              <a:gd name="connsiteY0" fmla="*/ 978 h 10000"/>
              <a:gd name="connsiteX1" fmla="*/ 10055 w 10055"/>
              <a:gd name="connsiteY1" fmla="*/ 0 h 10000"/>
              <a:gd name="connsiteX2" fmla="*/ 6209 w 10055"/>
              <a:gd name="connsiteY2" fmla="*/ 5028 h 10000"/>
              <a:gd name="connsiteX3" fmla="*/ 10055 w 10055"/>
              <a:gd name="connsiteY3" fmla="*/ 10000 h 10000"/>
              <a:gd name="connsiteX4" fmla="*/ 4542 w 10055"/>
              <a:gd name="connsiteY4" fmla="*/ 6943 h 10000"/>
              <a:gd name="connsiteX5" fmla="*/ 1129 w 10055"/>
              <a:gd name="connsiteY5" fmla="*/ 4592 h 10000"/>
              <a:gd name="connsiteX6" fmla="*/ 1306 w 10055"/>
              <a:gd name="connsiteY6" fmla="*/ 978 h 10000"/>
              <a:gd name="connsiteX0" fmla="*/ 1306 w 10055"/>
              <a:gd name="connsiteY0" fmla="*/ 978 h 10000"/>
              <a:gd name="connsiteX1" fmla="*/ 10055 w 10055"/>
              <a:gd name="connsiteY1" fmla="*/ 0 h 10000"/>
              <a:gd name="connsiteX2" fmla="*/ 6209 w 10055"/>
              <a:gd name="connsiteY2" fmla="*/ 5028 h 10000"/>
              <a:gd name="connsiteX3" fmla="*/ 10055 w 10055"/>
              <a:gd name="connsiteY3" fmla="*/ 10000 h 10000"/>
              <a:gd name="connsiteX4" fmla="*/ 4542 w 10055"/>
              <a:gd name="connsiteY4" fmla="*/ 6943 h 10000"/>
              <a:gd name="connsiteX5" fmla="*/ 1129 w 10055"/>
              <a:gd name="connsiteY5" fmla="*/ 4592 h 10000"/>
              <a:gd name="connsiteX6" fmla="*/ 1306 w 10055"/>
              <a:gd name="connsiteY6" fmla="*/ 978 h 10000"/>
              <a:gd name="connsiteX0" fmla="*/ 1306 w 10055"/>
              <a:gd name="connsiteY0" fmla="*/ 978 h 10000"/>
              <a:gd name="connsiteX1" fmla="*/ 10055 w 10055"/>
              <a:gd name="connsiteY1" fmla="*/ 0 h 10000"/>
              <a:gd name="connsiteX2" fmla="*/ 6209 w 10055"/>
              <a:gd name="connsiteY2" fmla="*/ 5028 h 10000"/>
              <a:gd name="connsiteX3" fmla="*/ 10055 w 10055"/>
              <a:gd name="connsiteY3" fmla="*/ 10000 h 10000"/>
              <a:gd name="connsiteX4" fmla="*/ 4542 w 10055"/>
              <a:gd name="connsiteY4" fmla="*/ 6943 h 10000"/>
              <a:gd name="connsiteX5" fmla="*/ 1129 w 10055"/>
              <a:gd name="connsiteY5" fmla="*/ 4592 h 10000"/>
              <a:gd name="connsiteX6" fmla="*/ 1306 w 10055"/>
              <a:gd name="connsiteY6" fmla="*/ 978 h 10000"/>
              <a:gd name="connsiteX0" fmla="*/ 1305 w 10054"/>
              <a:gd name="connsiteY0" fmla="*/ 978 h 10000"/>
              <a:gd name="connsiteX1" fmla="*/ 10054 w 10054"/>
              <a:gd name="connsiteY1" fmla="*/ 0 h 10000"/>
              <a:gd name="connsiteX2" fmla="*/ 6208 w 10054"/>
              <a:gd name="connsiteY2" fmla="*/ 5028 h 10000"/>
              <a:gd name="connsiteX3" fmla="*/ 10054 w 10054"/>
              <a:gd name="connsiteY3" fmla="*/ 10000 h 10000"/>
              <a:gd name="connsiteX4" fmla="*/ 4541 w 10054"/>
              <a:gd name="connsiteY4" fmla="*/ 6943 h 10000"/>
              <a:gd name="connsiteX5" fmla="*/ 4486 w 10054"/>
              <a:gd name="connsiteY5" fmla="*/ 6823 h 10000"/>
              <a:gd name="connsiteX6" fmla="*/ 1128 w 10054"/>
              <a:gd name="connsiteY6" fmla="*/ 4592 h 10000"/>
              <a:gd name="connsiteX7" fmla="*/ 1305 w 10054"/>
              <a:gd name="connsiteY7" fmla="*/ 978 h 10000"/>
              <a:gd name="connsiteX0" fmla="*/ 1714 w 9374"/>
              <a:gd name="connsiteY0" fmla="*/ 3613 h 10000"/>
              <a:gd name="connsiteX1" fmla="*/ 9374 w 9374"/>
              <a:gd name="connsiteY1" fmla="*/ 0 h 10000"/>
              <a:gd name="connsiteX2" fmla="*/ 5528 w 9374"/>
              <a:gd name="connsiteY2" fmla="*/ 5028 h 10000"/>
              <a:gd name="connsiteX3" fmla="*/ 9374 w 9374"/>
              <a:gd name="connsiteY3" fmla="*/ 10000 h 10000"/>
              <a:gd name="connsiteX4" fmla="*/ 3861 w 9374"/>
              <a:gd name="connsiteY4" fmla="*/ 6943 h 10000"/>
              <a:gd name="connsiteX5" fmla="*/ 3806 w 9374"/>
              <a:gd name="connsiteY5" fmla="*/ 6823 h 10000"/>
              <a:gd name="connsiteX6" fmla="*/ 448 w 9374"/>
              <a:gd name="connsiteY6" fmla="*/ 4592 h 10000"/>
              <a:gd name="connsiteX7" fmla="*/ 1714 w 9374"/>
              <a:gd name="connsiteY7" fmla="*/ 3613 h 10000"/>
              <a:gd name="connsiteX0" fmla="*/ 1618 w 9790"/>
              <a:gd name="connsiteY0" fmla="*/ 3613 h 10000"/>
              <a:gd name="connsiteX1" fmla="*/ 9790 w 9790"/>
              <a:gd name="connsiteY1" fmla="*/ 0 h 10000"/>
              <a:gd name="connsiteX2" fmla="*/ 5687 w 9790"/>
              <a:gd name="connsiteY2" fmla="*/ 5028 h 10000"/>
              <a:gd name="connsiteX3" fmla="*/ 9790 w 9790"/>
              <a:gd name="connsiteY3" fmla="*/ 10000 h 10000"/>
              <a:gd name="connsiteX4" fmla="*/ 3909 w 9790"/>
              <a:gd name="connsiteY4" fmla="*/ 6943 h 10000"/>
              <a:gd name="connsiteX5" fmla="*/ 3850 w 9790"/>
              <a:gd name="connsiteY5" fmla="*/ 6823 h 10000"/>
              <a:gd name="connsiteX6" fmla="*/ 268 w 9790"/>
              <a:gd name="connsiteY6" fmla="*/ 4592 h 10000"/>
              <a:gd name="connsiteX7" fmla="*/ 1618 w 9790"/>
              <a:gd name="connsiteY7" fmla="*/ 361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790" h="10000">
                <a:moveTo>
                  <a:pt x="1618" y="3613"/>
                </a:moveTo>
                <a:lnTo>
                  <a:pt x="9790" y="0"/>
                </a:lnTo>
                <a:cubicBezTo>
                  <a:pt x="8171" y="0"/>
                  <a:pt x="5687" y="2267"/>
                  <a:pt x="5687" y="5028"/>
                </a:cubicBezTo>
                <a:cubicBezTo>
                  <a:pt x="5687" y="7789"/>
                  <a:pt x="8171" y="10000"/>
                  <a:pt x="9790" y="10000"/>
                </a:cubicBezTo>
                <a:lnTo>
                  <a:pt x="3909" y="6943"/>
                </a:lnTo>
                <a:cubicBezTo>
                  <a:pt x="2896" y="6425"/>
                  <a:pt x="4457" y="7215"/>
                  <a:pt x="3850" y="6823"/>
                </a:cubicBezTo>
                <a:cubicBezTo>
                  <a:pt x="3243" y="6431"/>
                  <a:pt x="90" y="5155"/>
                  <a:pt x="268" y="4592"/>
                </a:cubicBezTo>
                <a:cubicBezTo>
                  <a:pt x="446" y="4029"/>
                  <a:pt x="-1070" y="5185"/>
                  <a:pt x="1618" y="3613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5368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Группа 10"/>
          <p:cNvGrpSpPr/>
          <p:nvPr userDrawn="1"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12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prstClr val="white">
                      <a:lumMod val="95000"/>
                    </a:prst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prstClr val="white">
                      <a:lumMod val="95000"/>
                    </a:prstClr>
                  </a:solidFill>
                </a:rPr>
                <a:t>область</a:t>
              </a:r>
            </a:p>
          </p:txBody>
        </p:sp>
      </p:grpSp>
      <p:sp>
        <p:nvSpPr>
          <p:cNvPr id="3" name="Прямоугольный треугольник 2"/>
          <p:cNvSpPr/>
          <p:nvPr userDrawn="1"/>
        </p:nvSpPr>
        <p:spPr>
          <a:xfrm rot="5400000">
            <a:off x="-108858" y="108856"/>
            <a:ext cx="4513945" cy="4296228"/>
          </a:xfrm>
          <a:prstGeom prst="rtTriangle">
            <a:avLst/>
          </a:prstGeom>
          <a:solidFill>
            <a:srgbClr val="6EAA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Прямоугольный треугольник 16"/>
          <p:cNvSpPr/>
          <p:nvPr userDrawn="1"/>
        </p:nvSpPr>
        <p:spPr>
          <a:xfrm rot="16200000">
            <a:off x="7786914" y="2452913"/>
            <a:ext cx="4513945" cy="4296228"/>
          </a:xfrm>
          <a:prstGeom prst="rtTriangle">
            <a:avLst/>
          </a:prstGeom>
          <a:solidFill>
            <a:srgbClr val="6EAA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9979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0DF65-5A98-4F20-B8B3-E844AA58C35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15.11.2023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2C12637C-45B5-44EC-87FD-FB32F892E649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661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543800" y="722085"/>
            <a:ext cx="4648200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Группа 8"/>
          <p:cNvGrpSpPr/>
          <p:nvPr userDrawn="1"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10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chemeClr val="bg1"/>
                  </a:solidFill>
                  <a:effectLst/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chemeClr val="bg1"/>
                  </a:solidFill>
                  <a:effectLst/>
                </a:rPr>
                <a:t>область</a:t>
              </a:r>
            </a:p>
          </p:txBody>
        </p:sp>
        <p:pic>
          <p:nvPicPr>
            <p:cNvPr id="17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95036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/>
          <p:cNvGrpSpPr/>
          <p:nvPr userDrawn="1"/>
        </p:nvGrpSpPr>
        <p:grpSpPr>
          <a:xfrm>
            <a:off x="-67112" y="-58723"/>
            <a:ext cx="7610912" cy="6979640"/>
            <a:chOff x="-67112" y="-58723"/>
            <a:chExt cx="7610912" cy="6979640"/>
          </a:xfrm>
        </p:grpSpPr>
        <p:sp>
          <p:nvSpPr>
            <p:cNvPr id="8" name="Прямоугольник 7"/>
            <p:cNvSpPr/>
            <p:nvPr userDrawn="1"/>
          </p:nvSpPr>
          <p:spPr>
            <a:xfrm>
              <a:off x="-67112" y="-58723"/>
              <a:ext cx="7610912" cy="697964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9" name="Группа 8"/>
            <p:cNvGrpSpPr/>
            <p:nvPr userDrawn="1"/>
          </p:nvGrpSpPr>
          <p:grpSpPr>
            <a:xfrm>
              <a:off x="161758" y="227804"/>
              <a:ext cx="1800392" cy="641622"/>
              <a:chOff x="327025" y="198438"/>
              <a:chExt cx="1317878" cy="504825"/>
            </a:xfrm>
          </p:grpSpPr>
          <p:pic>
            <p:nvPicPr>
              <p:cNvPr id="10" name="Picture 2" descr="C:\Users\User\Desktop\logo.png"/>
              <p:cNvPicPr>
                <a:picLocks noChangeAspect="1" noChangeArrowheads="1"/>
              </p:cNvPicPr>
              <p:nvPr userDrawn="1"/>
            </p:nvPicPr>
            <p:blipFill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025" y="198438"/>
                <a:ext cx="450850" cy="504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Прямоугольник 1"/>
              <p:cNvSpPr>
                <a:spLocks noChangeArrowheads="1"/>
              </p:cNvSpPr>
              <p:nvPr userDrawn="1"/>
            </p:nvSpPr>
            <p:spPr bwMode="auto">
              <a:xfrm>
                <a:off x="811466" y="240235"/>
                <a:ext cx="833437" cy="4600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r>
                  <a:rPr lang="ru-RU" altLang="ru-RU" sz="1600" b="1" dirty="0">
                    <a:solidFill>
                      <a:schemeClr val="bg1"/>
                    </a:solidFill>
                    <a:effectLst/>
                  </a:rPr>
                  <a:t>Липецкая </a:t>
                </a:r>
              </a:p>
              <a:p>
                <a:r>
                  <a:rPr lang="ru-RU" altLang="ru-RU" sz="1600" b="1" dirty="0">
                    <a:solidFill>
                      <a:schemeClr val="bg1"/>
                    </a:solidFill>
                    <a:effectLst/>
                  </a:rPr>
                  <a:t>область</a:t>
                </a:r>
              </a:p>
            </p:txBody>
          </p:sp>
          <p:pic>
            <p:nvPicPr>
              <p:cNvPr id="17" name="Picture 2" descr="C:\Users\User\Desktop\logo.png"/>
              <p:cNvPicPr>
                <a:picLocks noChangeAspect="1" noChangeArrowheads="1"/>
              </p:cNvPicPr>
              <p:nvPr userDrawn="1"/>
            </p:nvPicPr>
            <p:blipFill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9431" y="207169"/>
                <a:ext cx="426037" cy="4960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031" name="Picture 7"/>
          <p:cNvPicPr>
            <a:picLocks noChangeAspect="1" noChangeArrowheads="1"/>
          </p:cNvPicPr>
          <p:nvPr userDrawn="1"/>
        </p:nvPicPr>
        <p:blipFill rotWithShape="1"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9" r="4098" b="1078"/>
          <a:stretch/>
        </p:blipFill>
        <p:spPr bwMode="auto">
          <a:xfrm>
            <a:off x="7543800" y="573314"/>
            <a:ext cx="4648200" cy="6347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514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303613" y="722085"/>
            <a:ext cx="4888387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Блок-схема: сохраненные данные 5"/>
          <p:cNvSpPr/>
          <p:nvPr userDrawn="1"/>
        </p:nvSpPr>
        <p:spPr>
          <a:xfrm>
            <a:off x="-92279" y="-38101"/>
            <a:ext cx="9348947" cy="6934200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260 w 10055"/>
              <a:gd name="connsiteY2" fmla="*/ 5056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5" h="10042">
                <a:moveTo>
                  <a:pt x="6" y="0"/>
                </a:moveTo>
                <a:lnTo>
                  <a:pt x="10055" y="0"/>
                </a:lnTo>
                <a:cubicBezTo>
                  <a:pt x="8953" y="0"/>
                  <a:pt x="7476" y="2632"/>
                  <a:pt x="7475" y="4972"/>
                </a:cubicBezTo>
                <a:cubicBezTo>
                  <a:pt x="7474" y="7312"/>
                  <a:pt x="8950" y="10028"/>
                  <a:pt x="10052" y="10028"/>
                </a:cubicBezTo>
                <a:lnTo>
                  <a:pt x="6" y="10042"/>
                </a:lnTo>
                <a:cubicBezTo>
                  <a:pt x="19" y="9468"/>
                  <a:pt x="0" y="6725"/>
                  <a:pt x="0" y="5051"/>
                </a:cubicBezTo>
                <a:cubicBezTo>
                  <a:pt x="0" y="3377"/>
                  <a:pt x="19" y="1870"/>
                  <a:pt x="6" y="0"/>
                </a:cubicBezTo>
                <a:close/>
              </a:path>
            </a:pathLst>
          </a:custGeom>
          <a:solidFill>
            <a:srgbClr val="8C570A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173436" y="245114"/>
            <a:ext cx="2598338" cy="983608"/>
            <a:chOff x="332922" y="207169"/>
            <a:chExt cx="1311981" cy="496093"/>
          </a:xfrm>
        </p:grpSpPr>
        <p:pic>
          <p:nvPicPr>
            <p:cNvPr id="15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922" y="207169"/>
              <a:ext cx="439052" cy="491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76700"/>
              <a:ext cx="833437" cy="35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2000" b="1" dirty="0">
                  <a:ln>
                    <a:solidFill>
                      <a:schemeClr val="bg1">
                        <a:lumMod val="7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</a:rPr>
                <a:t>Липецкая </a:t>
              </a:r>
            </a:p>
            <a:p>
              <a:r>
                <a:rPr lang="ru-RU" altLang="ru-RU" sz="2000" b="1" dirty="0">
                  <a:ln>
                    <a:solidFill>
                      <a:schemeClr val="bg1">
                        <a:lumMod val="7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</a:rPr>
                <a:t>область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9468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7081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rgbClr val="837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 userDrawn="1"/>
        </p:nvGrpSpPr>
        <p:grpSpPr>
          <a:xfrm>
            <a:off x="147286" y="227804"/>
            <a:ext cx="1814863" cy="641622"/>
            <a:chOff x="316432" y="198438"/>
            <a:chExt cx="1328471" cy="504825"/>
          </a:xfrm>
        </p:grpSpPr>
        <p:pic>
          <p:nvPicPr>
            <p:cNvPr id="6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chemeClr val="bg2">
                      <a:lumMod val="50000"/>
                    </a:scheme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chemeClr val="bg2">
                      <a:lumMod val="50000"/>
                    </a:schemeClr>
                  </a:solidFill>
                </a:rPr>
                <a:t>область</a:t>
              </a:r>
            </a:p>
          </p:txBody>
        </p:sp>
        <p:pic>
          <p:nvPicPr>
            <p:cNvPr id="8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432" y="198438"/>
              <a:ext cx="47203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22808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 userDrawn="1"/>
        </p:nvGrpSpPr>
        <p:grpSpPr>
          <a:xfrm>
            <a:off x="147286" y="227804"/>
            <a:ext cx="1814863" cy="641622"/>
            <a:chOff x="316432" y="198438"/>
            <a:chExt cx="1328471" cy="504825"/>
          </a:xfrm>
        </p:grpSpPr>
        <p:pic>
          <p:nvPicPr>
            <p:cNvPr id="6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chemeClr val="bg2">
                      <a:lumMod val="50000"/>
                    </a:scheme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chemeClr val="bg2">
                      <a:lumMod val="50000"/>
                    </a:schemeClr>
                  </a:solidFill>
                </a:rPr>
                <a:t>область</a:t>
              </a:r>
            </a:p>
          </p:txBody>
        </p:sp>
        <p:pic>
          <p:nvPicPr>
            <p:cNvPr id="8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432" y="198438"/>
              <a:ext cx="47203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99160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rgbClr val="837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 userDrawn="1"/>
        </p:nvGrpSpPr>
        <p:grpSpPr>
          <a:xfrm>
            <a:off x="147286" y="227804"/>
            <a:ext cx="1814863" cy="641622"/>
            <a:chOff x="316432" y="198438"/>
            <a:chExt cx="1328471" cy="504825"/>
          </a:xfrm>
        </p:grpSpPr>
        <p:pic>
          <p:nvPicPr>
            <p:cNvPr id="6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chemeClr val="bg2">
                      <a:lumMod val="50000"/>
                    </a:scheme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chemeClr val="bg2">
                      <a:lumMod val="50000"/>
                    </a:schemeClr>
                  </a:solidFill>
                </a:rPr>
                <a:t>область</a:t>
              </a:r>
            </a:p>
          </p:txBody>
        </p:sp>
        <p:pic>
          <p:nvPicPr>
            <p:cNvPr id="8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432" y="198438"/>
              <a:ext cx="47203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5" cstate="print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artisticCrisscrossEtching trans="70000" pressure="46"/>
                    </a14:imgEffect>
                    <a14:imgEffect>
                      <a14:sharpenSoften amount="10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6804"/>
          <a:stretch/>
        </p:blipFill>
        <p:spPr bwMode="auto">
          <a:xfrm>
            <a:off x="7654826" y="918665"/>
            <a:ext cx="4537174" cy="4682036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outerShdw blurRad="266700" dist="38100" dir="18900000" sx="102000" sy="102000" algn="bl" rotWithShape="0">
              <a:schemeClr val="bg2">
                <a:lumMod val="25000"/>
                <a:alpha val="71000"/>
              </a:scheme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1464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070100" y="228600"/>
            <a:ext cx="94234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dirty="0"/>
              <a:t>Edit Master text styles</a:t>
            </a:r>
          </a:p>
          <a:p>
            <a:pPr lvl="1"/>
            <a:r>
              <a:rPr lang="en-US" altLang="ru-RU" dirty="0"/>
              <a:t>Second level</a:t>
            </a:r>
          </a:p>
          <a:p>
            <a:pPr lvl="2"/>
            <a:r>
              <a:rPr lang="en-US" altLang="ru-RU" dirty="0"/>
              <a:t>Third level</a:t>
            </a:r>
          </a:p>
          <a:p>
            <a:pPr lvl="3"/>
            <a:r>
              <a:rPr lang="en-US" altLang="ru-RU" dirty="0"/>
              <a:t>Fourth level</a:t>
            </a:r>
          </a:p>
          <a:p>
            <a:pPr lvl="4"/>
            <a:r>
              <a:rPr lang="en-US" altLang="ru-RU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7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15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29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rgbClr val="F2AC44"/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rgbClr val="F2AC44"/>
                  </a:solidFill>
                </a:rPr>
                <a:t>область</a:t>
              </a:r>
            </a:p>
          </p:txBody>
        </p:sp>
        <p:pic>
          <p:nvPicPr>
            <p:cNvPr id="9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93173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7" r:id="rId2"/>
    <p:sldLayoutId id="2147483832" r:id="rId3"/>
    <p:sldLayoutId id="2147483834" r:id="rId4"/>
    <p:sldLayoutId id="2147483830" r:id="rId5"/>
    <p:sldLayoutId id="2147483824" r:id="rId6"/>
    <p:sldLayoutId id="2147483828" r:id="rId7"/>
    <p:sldLayoutId id="2147483831" r:id="rId8"/>
    <p:sldLayoutId id="2147483829" r:id="rId9"/>
    <p:sldLayoutId id="2147483825" r:id="rId10"/>
    <p:sldLayoutId id="2147483826" r:id="rId11"/>
    <p:sldLayoutId id="2147483833" r:id="rId12"/>
    <p:sldLayoutId id="2147483835" r:id="rId13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070100" y="228600"/>
            <a:ext cx="94234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dirty="0"/>
              <a:t>Edit Master text styles</a:t>
            </a:r>
          </a:p>
          <a:p>
            <a:pPr lvl="1"/>
            <a:r>
              <a:rPr lang="en-US" altLang="ru-RU" dirty="0"/>
              <a:t>Second level</a:t>
            </a:r>
          </a:p>
          <a:p>
            <a:pPr lvl="2"/>
            <a:r>
              <a:rPr lang="en-US" altLang="ru-RU" dirty="0"/>
              <a:t>Third level</a:t>
            </a:r>
          </a:p>
          <a:p>
            <a:pPr lvl="3"/>
            <a:r>
              <a:rPr lang="en-US" altLang="ru-RU" dirty="0"/>
              <a:t>Fourth level</a:t>
            </a:r>
          </a:p>
          <a:p>
            <a:pPr lvl="4"/>
            <a:r>
              <a:rPr lang="en-US" altLang="ru-RU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7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15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29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rgbClr val="F2AC44"/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rgbClr val="F2AC44"/>
                  </a:solidFill>
                </a:rPr>
                <a:t>область</a:t>
              </a:r>
            </a:p>
          </p:txBody>
        </p:sp>
        <p:pic>
          <p:nvPicPr>
            <p:cNvPr id="9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42667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49" r:id="rId13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4.png"/><Relationship Id="rId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&#1083;&#1080;&#1087;&#1077;&#1094;&#1082;&#1072;&#1103;&#1086;&#1073;&#1083;&#1072;&#1089;&#1090;&#1100;.&#1088;&#1092;/news/12219" TargetMode="Externa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5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image" Target="../media/image86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Relationship Id="rId14" Type="http://schemas.openxmlformats.org/officeDocument/2006/relationships/image" Target="../media/image87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13" Type="http://schemas.openxmlformats.org/officeDocument/2006/relationships/image" Target="../media/image88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Relationship Id="rId14" Type="http://schemas.openxmlformats.org/officeDocument/2006/relationships/image" Target="../media/image89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13" Type="http://schemas.openxmlformats.org/officeDocument/2006/relationships/diagramData" Target="../diagrams/data8.xml"/><Relationship Id="rId18" Type="http://schemas.openxmlformats.org/officeDocument/2006/relationships/image" Target="../media/image90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17" Type="http://schemas.microsoft.com/office/2007/relationships/diagramDrawing" Target="../diagrams/drawing8.xml"/><Relationship Id="rId2" Type="http://schemas.openxmlformats.org/officeDocument/2006/relationships/notesSlide" Target="../notesSlides/notesSlide21.xml"/><Relationship Id="rId16" Type="http://schemas.openxmlformats.org/officeDocument/2006/relationships/diagramColors" Target="../diagrams/colors8.xml"/><Relationship Id="rId20" Type="http://schemas.openxmlformats.org/officeDocument/2006/relationships/image" Target="../media/image92.png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5" Type="http://schemas.openxmlformats.org/officeDocument/2006/relationships/diagramQuickStyle" Target="../diagrams/quickStyle8.xml"/><Relationship Id="rId10" Type="http://schemas.openxmlformats.org/officeDocument/2006/relationships/diagramQuickStyle" Target="../diagrams/quickStyle7.xml"/><Relationship Id="rId19" Type="http://schemas.openxmlformats.org/officeDocument/2006/relationships/image" Target="../media/image91.png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Relationship Id="rId14" Type="http://schemas.openxmlformats.org/officeDocument/2006/relationships/diagramLayout" Target="../diagrams/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0.xml"/><Relationship Id="rId13" Type="http://schemas.openxmlformats.org/officeDocument/2006/relationships/image" Target="../media/image93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microsoft.com/office/2007/relationships/diagramDrawing" Target="../diagrams/drawing10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9.xml"/><Relationship Id="rId11" Type="http://schemas.openxmlformats.org/officeDocument/2006/relationships/diagramColors" Target="../diagrams/colors10.xml"/><Relationship Id="rId5" Type="http://schemas.openxmlformats.org/officeDocument/2006/relationships/diagramQuickStyle" Target="../diagrams/quickStyle9.xml"/><Relationship Id="rId10" Type="http://schemas.openxmlformats.org/officeDocument/2006/relationships/diagramQuickStyle" Target="../diagrams/quickStyle10.xml"/><Relationship Id="rId4" Type="http://schemas.openxmlformats.org/officeDocument/2006/relationships/diagramLayout" Target="../diagrams/layout9.xml"/><Relationship Id="rId9" Type="http://schemas.openxmlformats.org/officeDocument/2006/relationships/diagramLayout" Target="../diagrams/layout10.xml"/><Relationship Id="rId14" Type="http://schemas.openxmlformats.org/officeDocument/2006/relationships/image" Target="../media/image94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0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0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12" Type="http://schemas.openxmlformats.org/officeDocument/2006/relationships/image" Target="../media/image10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1.xml"/><Relationship Id="rId11" Type="http://schemas.openxmlformats.org/officeDocument/2006/relationships/image" Target="../media/image104.png"/><Relationship Id="rId5" Type="http://schemas.openxmlformats.org/officeDocument/2006/relationships/diagramQuickStyle" Target="../diagrams/quickStyle11.xml"/><Relationship Id="rId10" Type="http://schemas.openxmlformats.org/officeDocument/2006/relationships/image" Target="../media/image103.png"/><Relationship Id="rId4" Type="http://schemas.openxmlformats.org/officeDocument/2006/relationships/diagramLayout" Target="../diagrams/layout11.xml"/><Relationship Id="rId9" Type="http://schemas.openxmlformats.org/officeDocument/2006/relationships/image" Target="../media/image10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8.wdp"/><Relationship Id="rId4" Type="http://schemas.openxmlformats.org/officeDocument/2006/relationships/image" Target="../media/image12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0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4.xml"/><Relationship Id="rId13" Type="http://schemas.openxmlformats.org/officeDocument/2006/relationships/diagramLayout" Target="../diagrams/layout15.xml"/><Relationship Id="rId3" Type="http://schemas.openxmlformats.org/officeDocument/2006/relationships/diagramLayout" Target="../diagrams/layout13.xml"/><Relationship Id="rId7" Type="http://schemas.openxmlformats.org/officeDocument/2006/relationships/diagramData" Target="../diagrams/data14.xml"/><Relationship Id="rId12" Type="http://schemas.openxmlformats.org/officeDocument/2006/relationships/diagramData" Target="../diagrams/data15.xml"/><Relationship Id="rId2" Type="http://schemas.openxmlformats.org/officeDocument/2006/relationships/diagramData" Target="../diagrams/data13.xml"/><Relationship Id="rId16" Type="http://schemas.microsoft.com/office/2007/relationships/diagramDrawing" Target="../diagrams/drawing15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3.xml"/><Relationship Id="rId11" Type="http://schemas.microsoft.com/office/2007/relationships/diagramDrawing" Target="../diagrams/drawing14.xml"/><Relationship Id="rId5" Type="http://schemas.openxmlformats.org/officeDocument/2006/relationships/diagramColors" Target="../diagrams/colors13.xml"/><Relationship Id="rId15" Type="http://schemas.openxmlformats.org/officeDocument/2006/relationships/diagramColors" Target="../diagrams/colors15.xml"/><Relationship Id="rId10" Type="http://schemas.openxmlformats.org/officeDocument/2006/relationships/diagramColors" Target="../diagrams/colors14.xml"/><Relationship Id="rId4" Type="http://schemas.openxmlformats.org/officeDocument/2006/relationships/diagramQuickStyle" Target="../diagrams/quickStyle13.xml"/><Relationship Id="rId9" Type="http://schemas.openxmlformats.org/officeDocument/2006/relationships/diagramQuickStyle" Target="../diagrams/quickStyle14.xml"/><Relationship Id="rId14" Type="http://schemas.openxmlformats.org/officeDocument/2006/relationships/diagramQuickStyle" Target="../diagrams/quickStyle1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8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0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0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0.png"/><Relationship Id="rId2" Type="http://schemas.openxmlformats.org/officeDocument/2006/relationships/image" Target="../media/image131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30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151728"/>
            <a:ext cx="74540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n w="12700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Бюджет для граждан к проекту закона «Об областном бюджете на 2024 год и на плановый период 2025 и 2026 годов»</a:t>
            </a:r>
          </a:p>
        </p:txBody>
      </p:sp>
    </p:spTree>
    <p:extLst>
      <p:ext uri="{BB962C8B-B14F-4D97-AF65-F5344CB8AC3E}">
        <p14:creationId xmlns:p14="http://schemas.microsoft.com/office/powerpoint/2010/main" val="26664653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Calibri"/>
              </a:rPr>
              <a:t>Деятельность органов власти</a:t>
            </a:r>
          </a:p>
          <a:p>
            <a:pPr algn="ctr"/>
            <a:r>
              <a:rPr lang="ru-RU" sz="3000" b="1" dirty="0">
                <a:solidFill>
                  <a:srgbClr val="494545"/>
                </a:solidFill>
                <a:latin typeface="Calibri"/>
              </a:rPr>
              <a:t>в области налоговой политики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47764" y="1027263"/>
            <a:ext cx="10420349" cy="2682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>
              <a:lnSpc>
                <a:spcPct val="110000"/>
              </a:lnSpc>
              <a:spcAft>
                <a:spcPts val="0"/>
              </a:spcAft>
            </a:pPr>
            <a:r>
              <a:rPr lang="ru-RU" sz="1700" dirty="0">
                <a:solidFill>
                  <a:srgbClr val="625E5E"/>
                </a:solidFill>
                <a:latin typeface="Calibri"/>
              </a:rPr>
              <a:t>Органами государственной власти области последовательно проводится налоговая политика, направленная на создание комфортных налоговых условий для реализации инвестиционных проектов, развития малого предпринимательства, расширения потенциала региональной экономики. </a:t>
            </a:r>
          </a:p>
          <a:p>
            <a:pPr algn="ctr">
              <a:lnSpc>
                <a:spcPct val="110000"/>
              </a:lnSpc>
              <a:spcAft>
                <a:spcPts val="0"/>
              </a:spcAft>
            </a:pPr>
            <a:r>
              <a:rPr lang="ru-RU" sz="1700" b="1" u="sng" dirty="0">
                <a:solidFill>
                  <a:srgbClr val="625E5E"/>
                </a:solidFill>
                <a:latin typeface="Calibri"/>
              </a:rPr>
              <a:t>Основные направления налоговой политики области на 2024-2026 годы</a:t>
            </a:r>
            <a:r>
              <a:rPr lang="ru-RU" sz="1700" dirty="0">
                <a:solidFill>
                  <a:srgbClr val="625E5E"/>
                </a:solidFill>
                <a:latin typeface="Calibri"/>
              </a:rPr>
              <a:t> </a:t>
            </a:r>
          </a:p>
          <a:p>
            <a:pPr marL="285750" indent="-285750">
              <a:lnSpc>
                <a:spcPct val="11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700" dirty="0">
                <a:solidFill>
                  <a:srgbClr val="625E5E"/>
                </a:solidFill>
                <a:latin typeface="Calibri"/>
              </a:rPr>
              <a:t>совершенствование стимулирующих налоговых льгот для организаций, вкладывающих средства в экономику региона, </a:t>
            </a:r>
          </a:p>
          <a:p>
            <a:pPr marL="285750" indent="-285750">
              <a:lnSpc>
                <a:spcPct val="11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700" dirty="0">
                <a:solidFill>
                  <a:srgbClr val="625E5E"/>
                </a:solidFill>
                <a:latin typeface="Calibri"/>
              </a:rPr>
              <a:t>принятие мер государственной поддержки субъектов малого и среднего предпринимательства,</a:t>
            </a:r>
          </a:p>
          <a:p>
            <a:pPr marL="285750" indent="-285750">
              <a:lnSpc>
                <a:spcPct val="11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700" dirty="0">
                <a:solidFill>
                  <a:srgbClr val="625E5E"/>
                </a:solidFill>
                <a:latin typeface="Calibri"/>
              </a:rPr>
              <a:t>сохранение социальных налоговых льгот, </a:t>
            </a:r>
          </a:p>
          <a:p>
            <a:pPr marL="285750" indent="-285750">
              <a:lnSpc>
                <a:spcPct val="11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700" dirty="0">
                <a:solidFill>
                  <a:srgbClr val="625E5E"/>
                </a:solidFill>
                <a:latin typeface="Calibri"/>
              </a:rPr>
              <a:t>отмена неэффективных налоговых льгот.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357938" y="3715081"/>
            <a:ext cx="5617294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>
              <a:defRPr sz="1000"/>
            </a:pPr>
            <a:r>
              <a:rPr lang="ru-RU" sz="1700" dirty="0">
                <a:solidFill>
                  <a:srgbClr val="625E5E"/>
                </a:solidFill>
                <a:latin typeface="Calibri"/>
              </a:rPr>
              <a:t>Органами исполнительной власти области и местного самоуправления совместно с контролирующими органами проводятся мероприятия по расширению налогооблагаемой базы :</a:t>
            </a:r>
          </a:p>
          <a:p>
            <a:pPr marL="285750" indent="-285750">
              <a:buFont typeface="Wingdings" panose="05000000000000000000" pitchFamily="2" charset="2"/>
              <a:buChar char="ü"/>
              <a:defRPr sz="1000"/>
            </a:pPr>
            <a:r>
              <a:rPr lang="ru-RU" sz="1700" dirty="0">
                <a:solidFill>
                  <a:srgbClr val="625E5E"/>
                </a:solidFill>
                <a:latin typeface="Calibri"/>
              </a:rPr>
              <a:t>пресечение нарушений трудового и налогового законодательства, </a:t>
            </a:r>
          </a:p>
          <a:p>
            <a:pPr marL="285750" indent="-285750">
              <a:buFont typeface="Wingdings" panose="05000000000000000000" pitchFamily="2" charset="2"/>
              <a:buChar char="ü"/>
              <a:defRPr sz="1000"/>
            </a:pPr>
            <a:r>
              <a:rPr lang="ru-RU" sz="1700" dirty="0">
                <a:solidFill>
                  <a:srgbClr val="625E5E"/>
                </a:solidFill>
                <a:latin typeface="Calibri"/>
              </a:rPr>
              <a:t>улучшение</a:t>
            </a:r>
            <a:r>
              <a:rPr lang="ru-RU" sz="17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ru-RU" sz="1700" dirty="0">
                <a:solidFill>
                  <a:srgbClr val="625E5E"/>
                </a:solidFill>
                <a:latin typeface="Calibri"/>
              </a:rPr>
              <a:t>качества налогового администрирования, сокращение задолженности по налоговым и неналоговым платежам в бюджет области.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3562350"/>
            <a:ext cx="3552825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1781512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Налоговые льготы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02656" y="1367077"/>
            <a:ext cx="619103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1000"/>
            </a:pPr>
            <a:r>
              <a:rPr lang="ru-RU" sz="2400" dirty="0">
                <a:solidFill>
                  <a:srgbClr val="494545"/>
                </a:solidFill>
                <a:latin typeface="+mn-lt"/>
                <a:cs typeface="Arial Cyr"/>
              </a:rPr>
              <a:t>Объем предоставляемых в </a:t>
            </a:r>
            <a:r>
              <a:rPr lang="ru-RU" sz="2400" u="sng" dirty="0">
                <a:solidFill>
                  <a:srgbClr val="494545"/>
                </a:solidFill>
                <a:latin typeface="+mn-lt"/>
                <a:cs typeface="Arial Cyr"/>
              </a:rPr>
              <a:t>2024 году </a:t>
            </a:r>
            <a:r>
              <a:rPr lang="ru-RU" sz="2400" dirty="0">
                <a:solidFill>
                  <a:srgbClr val="494545"/>
                </a:solidFill>
                <a:latin typeface="+mn-lt"/>
                <a:cs typeface="Arial Cyr"/>
              </a:rPr>
              <a:t>налоговых льгот, установленных региональным законодательством,  оценивается </a:t>
            </a:r>
            <a:r>
              <a:rPr lang="ru-RU" sz="2400" dirty="0">
                <a:latin typeface="+mn-lt"/>
                <a:cs typeface="Arial Cyr"/>
              </a:rPr>
              <a:t>в 3,0 млрд. рублей</a:t>
            </a:r>
            <a:r>
              <a:rPr lang="ru-RU" sz="2400" dirty="0">
                <a:solidFill>
                  <a:srgbClr val="494545"/>
                </a:solidFill>
                <a:latin typeface="+mn-lt"/>
                <a:cs typeface="Arial Cyr"/>
              </a:rPr>
              <a:t>.</a:t>
            </a:r>
          </a:p>
          <a:p>
            <a:pPr>
              <a:defRPr sz="1000"/>
            </a:pPr>
            <a:endParaRPr lang="ru-RU" sz="2400" dirty="0">
              <a:solidFill>
                <a:srgbClr val="494545"/>
              </a:solidFill>
              <a:latin typeface="+mn-lt"/>
              <a:cs typeface="Arial Cyr"/>
            </a:endParaRPr>
          </a:p>
          <a:p>
            <a:pPr>
              <a:defRPr sz="1000"/>
            </a:pPr>
            <a:r>
              <a:rPr lang="ru-RU" sz="2400" dirty="0">
                <a:solidFill>
                  <a:srgbClr val="494545"/>
                </a:solidFill>
                <a:latin typeface="+mn-lt"/>
                <a:cs typeface="Arial Cyr"/>
              </a:rPr>
              <a:t>В настоящее время предоставляются льготы </a:t>
            </a:r>
            <a:r>
              <a:rPr lang="ru-RU" sz="2400" b="1" u="sng" dirty="0">
                <a:solidFill>
                  <a:srgbClr val="494545"/>
                </a:solidFill>
                <a:latin typeface="+mn-lt"/>
                <a:cs typeface="Arial Cyr"/>
              </a:rPr>
              <a:t>исключительно</a:t>
            </a:r>
            <a:r>
              <a:rPr lang="ru-RU" sz="2400" u="sng" dirty="0">
                <a:solidFill>
                  <a:srgbClr val="494545"/>
                </a:solidFill>
                <a:latin typeface="+mn-lt"/>
                <a:cs typeface="Arial Cyr"/>
              </a:rPr>
              <a:t> инвестиционного, инновационного и социального характера</a:t>
            </a:r>
            <a:r>
              <a:rPr lang="ru-RU" sz="2400" dirty="0">
                <a:solidFill>
                  <a:srgbClr val="494545"/>
                </a:solidFill>
                <a:latin typeface="+mn-lt"/>
                <a:cs typeface="Arial Cyr"/>
              </a:rPr>
              <a:t>.</a:t>
            </a:r>
          </a:p>
        </p:txBody>
      </p:sp>
      <p:sp>
        <p:nvSpPr>
          <p:cNvPr id="7" name="AutoShape 6" descr="Картинки по запросу налоговая льгота"/>
          <p:cNvSpPr>
            <a:spLocks noChangeAspect="1" noChangeArrowheads="1"/>
          </p:cNvSpPr>
          <p:nvPr/>
        </p:nvSpPr>
        <p:spPr bwMode="auto">
          <a:xfrm>
            <a:off x="3882296" y="2486025"/>
            <a:ext cx="7924800" cy="477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53" name="Picture 9" descr="Похожее изображение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73" r="39539" b="13272"/>
          <a:stretch/>
        </p:blipFill>
        <p:spPr bwMode="auto">
          <a:xfrm>
            <a:off x="6905625" y="1741267"/>
            <a:ext cx="4901471" cy="4864056"/>
          </a:xfrm>
          <a:prstGeom prst="ellipse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328852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1073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Валовой региональный продукт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12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448675" y="2944241"/>
            <a:ext cx="374332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892,2</a:t>
            </a:r>
          </a:p>
          <a:p>
            <a:pPr algn="ctr"/>
            <a:r>
              <a:rPr lang="ru-RU" sz="36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млрд. руб.</a:t>
            </a:r>
          </a:p>
          <a:p>
            <a:pPr algn="ctr"/>
            <a:endParaRPr lang="ru-RU" sz="2000" dirty="0">
              <a:solidFill>
                <a:srgbClr val="474343"/>
              </a:solidFill>
              <a:latin typeface="+mn-lt"/>
            </a:endParaRPr>
          </a:p>
          <a:p>
            <a:pPr algn="ctr"/>
            <a:r>
              <a:rPr lang="ru-RU" sz="2000" b="1" dirty="0">
                <a:solidFill>
                  <a:srgbClr val="494545"/>
                </a:solidFill>
                <a:latin typeface="+mn-lt"/>
              </a:rPr>
              <a:t>планируемый объем ВРП</a:t>
            </a:r>
          </a:p>
          <a:p>
            <a:pPr algn="ctr"/>
            <a:r>
              <a:rPr lang="ru-RU" sz="2000" b="1" dirty="0">
                <a:solidFill>
                  <a:srgbClr val="494545"/>
                </a:solidFill>
                <a:latin typeface="+mn-lt"/>
              </a:rPr>
              <a:t>Липецкой области в 2024 году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1298747" y="566032"/>
            <a:ext cx="10359852" cy="1631216"/>
            <a:chOff x="1298747" y="566032"/>
            <a:chExt cx="10359852" cy="1631216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3990974" y="873808"/>
              <a:ext cx="766762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2000" dirty="0">
                  <a:solidFill>
                    <a:srgbClr val="494545"/>
                  </a:solidFill>
                  <a:latin typeface="+mn-lt"/>
                </a:rPr>
                <a:t>характеризует конечный результат производственной деятельности субъекта Российской Федерации. Измеряется стоимостью товаров и услуг, произведенных для конечного использования.</a:t>
              </a: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1298747" y="566032"/>
              <a:ext cx="2393605" cy="16312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0000" b="1" dirty="0"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ВРП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0" y="1953479"/>
            <a:ext cx="1136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494545"/>
                </a:solidFill>
                <a:latin typeface="+mn-lt"/>
              </a:rPr>
              <a:t>млрд. руб.</a:t>
            </a:r>
          </a:p>
        </p:txBody>
      </p:sp>
      <p:graphicFrame>
        <p:nvGraphicFramePr>
          <p:cNvPr id="14" name="Диаграмма 13">
            <a:extLst>
              <a:ext uri="{FF2B5EF4-FFF2-40B4-BE49-F238E27FC236}">
                <a16:creationId xmlns:a16="http://schemas.microsoft.com/office/drawing/2014/main" id="{B6D9B2F0-88B5-4504-AC09-868AE3615B5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5795153"/>
              </p:ext>
            </p:extLst>
          </p:nvPr>
        </p:nvGraphicFramePr>
        <p:xfrm>
          <a:off x="-114300" y="1889471"/>
          <a:ext cx="8850086" cy="49685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86357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4602"/>
            <a:ext cx="12192000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ctr">
              <a:lnSpc>
                <a:spcPct val="80000"/>
              </a:lnSpc>
            </a:pPr>
            <a:r>
              <a:rPr lang="ru-RU" sz="3000" b="1" dirty="0">
                <a:solidFill>
                  <a:srgbClr val="494545"/>
                </a:solidFill>
                <a:latin typeface="+mn-lt"/>
              </a:rPr>
              <a:t>Валовой региональный продукт в расчете</a:t>
            </a:r>
          </a:p>
          <a:p>
            <a:pPr indent="361950" algn="ctr">
              <a:lnSpc>
                <a:spcPct val="80000"/>
              </a:lnSpc>
            </a:pPr>
            <a:r>
              <a:rPr lang="ru-RU" sz="3000" b="1" dirty="0">
                <a:solidFill>
                  <a:srgbClr val="494545"/>
                </a:solidFill>
                <a:latin typeface="+mn-lt"/>
              </a:rPr>
              <a:t>на одного жителя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13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5250" y="2944241"/>
            <a:ext cx="3743325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798,7</a:t>
            </a:r>
          </a:p>
          <a:p>
            <a:pPr algn="ctr"/>
            <a:r>
              <a:rPr lang="ru-RU" sz="36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тыс. руб.</a:t>
            </a:r>
          </a:p>
          <a:p>
            <a:pPr algn="ctr"/>
            <a:endParaRPr lang="ru-RU" sz="2000" dirty="0">
              <a:solidFill>
                <a:srgbClr val="474343"/>
              </a:solidFill>
              <a:latin typeface="+mn-lt"/>
            </a:endParaRPr>
          </a:p>
          <a:p>
            <a:pPr algn="ctr"/>
            <a:r>
              <a:rPr lang="ru-RU" sz="2000" b="1" dirty="0">
                <a:solidFill>
                  <a:srgbClr val="494545"/>
                </a:solidFill>
                <a:latin typeface="+mn-lt"/>
              </a:rPr>
              <a:t>планируемый объем ВРП</a:t>
            </a:r>
          </a:p>
          <a:p>
            <a:pPr algn="ctr"/>
            <a:r>
              <a:rPr lang="ru-RU" sz="2000" b="1" dirty="0">
                <a:solidFill>
                  <a:srgbClr val="494545"/>
                </a:solidFill>
                <a:latin typeface="+mn-lt"/>
              </a:rPr>
              <a:t>Липецкой области в 2024 году в расчете на 1 жителя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1298747" y="566032"/>
            <a:ext cx="10359852" cy="1631216"/>
            <a:chOff x="1298747" y="566032"/>
            <a:chExt cx="10359852" cy="1631216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3990974" y="873808"/>
              <a:ext cx="766762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2000" dirty="0">
                  <a:solidFill>
                    <a:srgbClr val="494545"/>
                  </a:solidFill>
                  <a:latin typeface="+mn-lt"/>
                </a:rPr>
                <a:t>характеризует конечный результат производственной деятельности субъекта Российской Федерации. Измеряется стоимостью товаров и услуг, произведенных для конечного использования.</a:t>
              </a: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1298747" y="566032"/>
              <a:ext cx="2393605" cy="16312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0000" b="1" dirty="0"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ВРП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838575" y="2104171"/>
            <a:ext cx="9680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494545"/>
                </a:solidFill>
                <a:latin typeface="+mn-lt"/>
              </a:rPr>
              <a:t>тыс. руб.</a:t>
            </a:r>
          </a:p>
        </p:txBody>
      </p:sp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CF4C2627-A2F3-44B6-BA46-33668DD53D9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3933105"/>
              </p:ext>
            </p:extLst>
          </p:nvPr>
        </p:nvGraphicFramePr>
        <p:xfrm>
          <a:off x="3854450" y="2052637"/>
          <a:ext cx="8489950" cy="47807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488262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-6422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Основные показатели социально-экономического</a:t>
            </a:r>
          </a:p>
          <a:p>
            <a:pPr indent="361950"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развития Липецкой области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14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048000" y="104379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u="sng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Численность населения, тыс. человек</a:t>
            </a:r>
            <a:r>
              <a:rPr lang="ru-RU" sz="2400" u="sng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048000" y="382244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u="sng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Индекс потребительских цен, % </a:t>
            </a:r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F4C73A30-5245-4A06-B174-89006ED30D3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2493824"/>
              </p:ext>
            </p:extLst>
          </p:nvPr>
        </p:nvGraphicFramePr>
        <p:xfrm>
          <a:off x="0" y="1505457"/>
          <a:ext cx="12192000" cy="24680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1E9E6634-4C19-42AC-AC1E-247C2AF25E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0876686"/>
              </p:ext>
            </p:extLst>
          </p:nvPr>
        </p:nvGraphicFramePr>
        <p:xfrm>
          <a:off x="0" y="3973486"/>
          <a:ext cx="12192000" cy="28845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238857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Основные показатели социально-экономического</a:t>
            </a:r>
          </a:p>
          <a:p>
            <a:pPr indent="361950"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развития Липецкой области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15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397918" y="1096059"/>
            <a:ext cx="73961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Площадь ввода в действие жилых домов, тыс. кв. м.</a:t>
            </a:r>
            <a:endParaRPr lang="ru-RU" sz="2400" u="sng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679971" y="3822441"/>
            <a:ext cx="88320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Объем инвестиций в основной капитал, млрд. руб. </a:t>
            </a:r>
          </a:p>
        </p:txBody>
      </p:sp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D301A66D-5D50-4CBB-AA23-7BFC638BC29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5229406"/>
              </p:ext>
            </p:extLst>
          </p:nvPr>
        </p:nvGraphicFramePr>
        <p:xfrm>
          <a:off x="0" y="1390650"/>
          <a:ext cx="12192000" cy="2609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5D2377E3-BD26-4367-AB67-3B523BE84BA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4687223"/>
              </p:ext>
            </p:extLst>
          </p:nvPr>
        </p:nvGraphicFramePr>
        <p:xfrm>
          <a:off x="-2" y="4248150"/>
          <a:ext cx="12192000" cy="2609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584684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" y="32735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494545"/>
                </a:solidFill>
                <a:latin typeface="+mn-lt"/>
              </a:rPr>
              <a:t>Кредитный рейтинг Липецкой области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16</a:t>
            </a:r>
          </a:p>
        </p:txBody>
      </p:sp>
      <p:grpSp>
        <p:nvGrpSpPr>
          <p:cNvPr id="5" name="Группа 3"/>
          <p:cNvGrpSpPr/>
          <p:nvPr/>
        </p:nvGrpSpPr>
        <p:grpSpPr>
          <a:xfrm>
            <a:off x="4281542" y="1300421"/>
            <a:ext cx="7723991" cy="3346860"/>
            <a:chOff x="4476731" y="3283054"/>
            <a:chExt cx="7910455" cy="3346860"/>
          </a:xfrm>
        </p:grpSpPr>
        <p:grpSp>
          <p:nvGrpSpPr>
            <p:cNvPr id="6" name="Группа 33"/>
            <p:cNvGrpSpPr/>
            <p:nvPr/>
          </p:nvGrpSpPr>
          <p:grpSpPr>
            <a:xfrm>
              <a:off x="4476731" y="3283054"/>
              <a:ext cx="7910455" cy="3346860"/>
              <a:chOff x="4257974" y="129586"/>
              <a:chExt cx="8268312" cy="3559763"/>
            </a:xfrm>
          </p:grpSpPr>
          <p:sp>
            <p:nvSpPr>
              <p:cNvPr id="36" name="Скругленный прямоугольник 35"/>
              <p:cNvSpPr/>
              <p:nvPr/>
            </p:nvSpPr>
            <p:spPr>
              <a:xfrm>
                <a:off x="4257974" y="129586"/>
                <a:ext cx="8268312" cy="3559763"/>
              </a:xfrm>
              <a:prstGeom prst="roundRect">
                <a:avLst/>
              </a:prstGeom>
              <a:solidFill>
                <a:schemeClr val="bg2">
                  <a:lumMod val="75000"/>
                  <a:alpha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" name="Скругленный прямоугольник 36"/>
              <p:cNvSpPr/>
              <p:nvPr/>
            </p:nvSpPr>
            <p:spPr>
              <a:xfrm>
                <a:off x="4568900" y="358427"/>
                <a:ext cx="7391425" cy="3155084"/>
              </a:xfrm>
              <a:prstGeom prst="roundRect">
                <a:avLst/>
              </a:prstGeom>
              <a:solidFill>
                <a:schemeClr val="bg1">
                  <a:lumMod val="95000"/>
                  <a:alpha val="8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2124000" rtlCol="0" anchor="ctr"/>
              <a:lstStyle/>
              <a:p>
                <a:pPr algn="just"/>
                <a:r>
                  <a:rPr lang="ru-RU" sz="2400" b="1" dirty="0">
                    <a:solidFill>
                      <a:srgbClr val="534F4F"/>
                    </a:solidFill>
                  </a:rPr>
                  <a:t>Аналитическое Кредитное Рейтинговое Агентство </a:t>
                </a:r>
                <a:r>
                  <a:rPr lang="ru-RU" sz="2400" dirty="0">
                    <a:solidFill>
                      <a:srgbClr val="534F4F"/>
                    </a:solidFill>
                  </a:rPr>
                  <a:t>18 сентября 2023 года подтвердило кредитный рейтинг Липецкой области на уровне </a:t>
                </a:r>
                <a:r>
                  <a:rPr lang="ru-RU" sz="2400" b="1" u="sng" dirty="0">
                    <a:solidFill>
                      <a:srgbClr val="534F4F"/>
                    </a:solidFill>
                  </a:rPr>
                  <a:t>AA(RU)</a:t>
                </a:r>
                <a:r>
                  <a:rPr lang="ru-RU" sz="2400" dirty="0">
                    <a:solidFill>
                      <a:srgbClr val="534F4F"/>
                    </a:solidFill>
                  </a:rPr>
                  <a:t>, прогноз </a:t>
                </a:r>
                <a:r>
                  <a:rPr lang="ru-RU" sz="2400" b="1" u="sng" dirty="0">
                    <a:solidFill>
                      <a:srgbClr val="534F4F"/>
                    </a:solidFill>
                  </a:rPr>
                  <a:t>«Стабильный»</a:t>
                </a:r>
                <a:r>
                  <a:rPr lang="ru-RU" sz="2400" dirty="0">
                    <a:solidFill>
                      <a:srgbClr val="534F4F"/>
                    </a:solidFill>
                  </a:rPr>
                  <a:t>, и выпусков облигаций области — на уровне </a:t>
                </a:r>
                <a:r>
                  <a:rPr lang="ru-RU" sz="2400" b="1" u="sng" dirty="0">
                    <a:solidFill>
                      <a:srgbClr val="534F4F"/>
                    </a:solidFill>
                  </a:rPr>
                  <a:t>AA(RU).</a:t>
                </a:r>
              </a:p>
            </p:txBody>
          </p:sp>
        </p:grp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01201" y="3961149"/>
              <a:ext cx="1562100" cy="1562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6" name="Picture 1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5571" y1="41972" x2="20571" y2="57746"/>
                        <a14:foregroundMark x1="54714" y1="41408" x2="55429" y2="64225"/>
                        <a14:foregroundMark x1="72571" y1="42535" x2="69429" y2="597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71" t="30174" r="16286" b="30174"/>
          <a:stretch/>
        </p:blipFill>
        <p:spPr bwMode="auto">
          <a:xfrm>
            <a:off x="351172" y="2014049"/>
            <a:ext cx="3261916" cy="959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59" y="4452973"/>
            <a:ext cx="4100433" cy="2151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32442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0504" y="171809"/>
            <a:ext cx="11896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494545"/>
                </a:solidFill>
                <a:latin typeface="+mn-lt"/>
              </a:rPr>
              <a:t>Рейтинг особой экономической зоны ППТ «Липецк»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17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D742DF86-9227-4501-82ED-49DF696B2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627" y="5193500"/>
            <a:ext cx="1692916" cy="15185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0F54252-8CB5-4CA3-896A-533D45C759F0}"/>
              </a:ext>
            </a:extLst>
          </p:cNvPr>
          <p:cNvSpPr txBox="1"/>
          <p:nvPr/>
        </p:nvSpPr>
        <p:spPr>
          <a:xfrm>
            <a:off x="-94544" y="924474"/>
            <a:ext cx="496966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1</a:t>
            </a:r>
            <a:r>
              <a:rPr lang="ru-RU" sz="2400" b="1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 место</a:t>
            </a:r>
          </a:p>
          <a:p>
            <a:pPr algn="ctr"/>
            <a:r>
              <a:rPr lang="ru-RU" sz="2000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в Национальном рейтинге инвестиционной привлекательности особых экономических зон России 202</a:t>
            </a:r>
            <a:r>
              <a:rPr lang="en-US" sz="2000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2</a:t>
            </a:r>
            <a:r>
              <a:rPr lang="ru-RU" sz="2000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 года</a:t>
            </a:r>
            <a:endParaRPr lang="en-US" sz="2000" dirty="0">
              <a:solidFill>
                <a:srgbClr val="534F4F"/>
              </a:solidFill>
              <a:latin typeface="Times New Roman" pitchFamily="18" charset="0"/>
              <a:ea typeface="Inter Extra Bold" panose="02000903000000020004" pitchFamily="2" charset="0"/>
              <a:cs typeface="Times New Roman" pitchFamily="18" charset="0"/>
            </a:endParaRPr>
          </a:p>
          <a:p>
            <a:pPr algn="ctr"/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https://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липецкаяобласть.рф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/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news/9544</a:t>
            </a:r>
            <a:endParaRPr lang="ru-RU" dirty="0">
              <a:solidFill>
                <a:srgbClr val="002060"/>
              </a:solidFill>
              <a:latin typeface="Times New Roman" pitchFamily="18" charset="0"/>
              <a:ea typeface="Inter Extra Bold" panose="02000903000000020004" pitchFamily="2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5E4A5A-AFC1-441D-86F1-9E0242823D39}"/>
              </a:ext>
            </a:extLst>
          </p:cNvPr>
          <p:cNvSpPr txBox="1"/>
          <p:nvPr/>
        </p:nvSpPr>
        <p:spPr>
          <a:xfrm>
            <a:off x="7222333" y="756584"/>
            <a:ext cx="496966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1</a:t>
            </a:r>
            <a:r>
              <a:rPr lang="ru-RU" sz="2400" b="1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 место</a:t>
            </a:r>
          </a:p>
          <a:p>
            <a:pPr algn="ctr"/>
            <a:r>
              <a:rPr lang="ru-RU" sz="2000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оценка эффективности функционирования ОЭЗ промышленно-производственного типа</a:t>
            </a:r>
            <a:r>
              <a:rPr lang="en-US" sz="2000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по итогам 202</a:t>
            </a:r>
            <a:r>
              <a:rPr lang="en-US" sz="2000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2</a:t>
            </a:r>
            <a:r>
              <a:rPr lang="ru-RU" sz="2000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 года, произведенная Министерством экономического развития Российской</a:t>
            </a:r>
            <a:r>
              <a:rPr lang="en-US" sz="2000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Федерации</a:t>
            </a:r>
            <a:endParaRPr lang="en-US" sz="2000" dirty="0">
              <a:solidFill>
                <a:srgbClr val="534F4F"/>
              </a:solidFill>
              <a:latin typeface="Times New Roman" pitchFamily="18" charset="0"/>
              <a:ea typeface="Inter Extra Bold" panose="02000903000000020004" pitchFamily="2" charset="0"/>
              <a:cs typeface="Times New Roman" pitchFamily="18" charset="0"/>
            </a:endParaRPr>
          </a:p>
          <a:p>
            <a:pPr algn="ctr"/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https://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липецкаяобласть.рф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/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news/11460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 </a:t>
            </a:r>
            <a:endParaRPr lang="en-US" dirty="0">
              <a:solidFill>
                <a:srgbClr val="002060"/>
              </a:solidFill>
              <a:latin typeface="Times New Roman" pitchFamily="18" charset="0"/>
              <a:ea typeface="Inter Extra Bold" panose="02000903000000020004" pitchFamily="2" charset="0"/>
              <a:cs typeface="Times New Roman" pitchFamily="18" charset="0"/>
            </a:endParaRPr>
          </a:p>
          <a:p>
            <a:pPr algn="ctr"/>
            <a:endParaRPr lang="ru-RU" sz="2400" dirty="0">
              <a:solidFill>
                <a:srgbClr val="534F4F"/>
              </a:solidFill>
              <a:latin typeface="Times New Roman" pitchFamily="18" charset="0"/>
              <a:ea typeface="Inter Extra Bold" panose="02000903000000020004" pitchFamily="2" charset="0"/>
              <a:cs typeface="Times New Roman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E0D3862-143E-4F93-BAFE-C0DAD1DFC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357" y="3634695"/>
            <a:ext cx="3700223" cy="24673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6BA771B5-4857-4BAE-A427-EC3838259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917" y="3799573"/>
            <a:ext cx="3431726" cy="23018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04F2E0F-FE97-4343-B0B0-B196A3CAEE27}"/>
              </a:ext>
            </a:extLst>
          </p:cNvPr>
          <p:cNvSpPr txBox="1"/>
          <p:nvPr/>
        </p:nvSpPr>
        <p:spPr>
          <a:xfrm>
            <a:off x="4035111" y="2794215"/>
            <a:ext cx="4163581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1</a:t>
            </a:r>
            <a:r>
              <a:rPr lang="ru-RU" sz="2400" b="1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 место</a:t>
            </a:r>
          </a:p>
          <a:p>
            <a:pPr algn="ctr"/>
            <a:r>
              <a:rPr lang="ru-RU" sz="1850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в </a:t>
            </a:r>
            <a:r>
              <a:rPr lang="en-US" sz="1850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ESG</a:t>
            </a:r>
            <a:r>
              <a:rPr lang="ru-RU" sz="1850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-рейтинге по итогам 2023 года, проведенного </a:t>
            </a:r>
          </a:p>
          <a:p>
            <a:pPr algn="ctr"/>
            <a:r>
              <a:rPr lang="ru-RU" sz="1850" dirty="0">
                <a:solidFill>
                  <a:srgbClr val="534F4F"/>
                </a:solidFill>
                <a:latin typeface="Times New Roman" pitchFamily="18" charset="0"/>
                <a:cs typeface="Times New Roman" pitchFamily="18" charset="0"/>
              </a:rPr>
              <a:t>Ассоциацией кластеров и технопарков России</a:t>
            </a:r>
          </a:p>
          <a:p>
            <a:pPr algn="ctr"/>
            <a:r>
              <a:rPr lang="en-US" sz="1850" dirty="0">
                <a:solidFill>
                  <a:srgbClr val="534F4F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https://</a:t>
            </a:r>
            <a:r>
              <a:rPr lang="ru-RU" sz="1850" dirty="0" err="1">
                <a:solidFill>
                  <a:srgbClr val="534F4F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липецкаяобласть.рф</a:t>
            </a:r>
            <a:r>
              <a:rPr lang="ru-RU" sz="1850" dirty="0">
                <a:solidFill>
                  <a:srgbClr val="534F4F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/</a:t>
            </a:r>
            <a:r>
              <a:rPr lang="en-US" sz="1850" dirty="0">
                <a:solidFill>
                  <a:srgbClr val="534F4F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news/12219</a:t>
            </a:r>
            <a:r>
              <a:rPr lang="ru-RU" sz="1850" dirty="0">
                <a:solidFill>
                  <a:srgbClr val="534F4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088621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15556"/>
            <a:ext cx="121919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solidFill>
                  <a:srgbClr val="534F4F"/>
                </a:solidFill>
                <a:latin typeface="+mn-lt"/>
              </a:rPr>
              <a:t>Оценка качества управления</a:t>
            </a:r>
          </a:p>
          <a:p>
            <a:pPr algn="ctr"/>
            <a:r>
              <a:rPr lang="ru-RU" sz="3000" b="1" dirty="0">
                <a:solidFill>
                  <a:srgbClr val="534F4F"/>
                </a:solidFill>
                <a:latin typeface="+mn-lt"/>
              </a:rPr>
              <a:t>региональными финансами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66712" y="1640317"/>
            <a:ext cx="7348538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Липецкая область по результатам проведенной Министерством финансов  Российской Федерации оценки качества управления региональными финансами за 2022 год отнесена к субъектам Российской Федерации с</a:t>
            </a:r>
          </a:p>
          <a:p>
            <a:pPr algn="ctr"/>
            <a:r>
              <a:rPr lang="ru-RU" sz="2600" b="1" dirty="0">
                <a:solidFill>
                  <a:srgbClr val="474343"/>
                </a:solidFill>
                <a:latin typeface="+mn-lt"/>
              </a:rPr>
              <a:t> </a:t>
            </a:r>
            <a:r>
              <a:rPr lang="ru-RU" sz="3000" b="1" u="sng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ВЫСОКИМ КАЧЕСТВОМ </a:t>
            </a:r>
          </a:p>
          <a:p>
            <a:pPr algn="ctr"/>
            <a:r>
              <a:rPr lang="ru-RU" sz="2600" b="1" u="sng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управления региональными финансами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135" y="1031219"/>
            <a:ext cx="5057295" cy="5057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18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04B4F4-FB0A-4DE1-AD2F-E2E2372134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112" y="4755946"/>
            <a:ext cx="1631738" cy="163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4557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7720643" y="935851"/>
            <a:ext cx="4471358" cy="4076096"/>
            <a:chOff x="7025721" y="1085851"/>
            <a:chExt cx="5060723" cy="4923440"/>
          </a:xfrm>
          <a:solidFill>
            <a:schemeClr val="accent3">
              <a:lumMod val="50000"/>
            </a:schemeClr>
          </a:solidFill>
          <a:effectLst>
            <a:reflection blurRad="6350" stA="50000" endA="300" endPos="55000" dir="5400000" sy="-100000" algn="bl" rotWithShape="0"/>
          </a:effectLst>
        </p:grpSpPr>
        <p:sp>
          <p:nvSpPr>
            <p:cNvPr id="8" name="Freeform 21"/>
            <p:cNvSpPr>
              <a:spLocks/>
            </p:cNvSpPr>
            <p:nvPr/>
          </p:nvSpPr>
          <p:spPr bwMode="auto">
            <a:xfrm>
              <a:off x="9145588" y="1085851"/>
              <a:ext cx="1111250" cy="1644650"/>
            </a:xfrm>
            <a:custGeom>
              <a:avLst/>
              <a:gdLst>
                <a:gd name="T0" fmla="*/ 37 w 769"/>
                <a:gd name="T1" fmla="*/ 296 h 1138"/>
                <a:gd name="T2" fmla="*/ 108 w 769"/>
                <a:gd name="T3" fmla="*/ 296 h 1138"/>
                <a:gd name="T4" fmla="*/ 97 w 769"/>
                <a:gd name="T5" fmla="*/ 325 h 1138"/>
                <a:gd name="T6" fmla="*/ 168 w 769"/>
                <a:gd name="T7" fmla="*/ 351 h 1138"/>
                <a:gd name="T8" fmla="*/ 259 w 769"/>
                <a:gd name="T9" fmla="*/ 332 h 1138"/>
                <a:gd name="T10" fmla="*/ 298 w 769"/>
                <a:gd name="T11" fmla="*/ 450 h 1138"/>
                <a:gd name="T12" fmla="*/ 222 w 769"/>
                <a:gd name="T13" fmla="*/ 472 h 1138"/>
                <a:gd name="T14" fmla="*/ 171 w 769"/>
                <a:gd name="T15" fmla="*/ 477 h 1138"/>
                <a:gd name="T16" fmla="*/ 195 w 769"/>
                <a:gd name="T17" fmla="*/ 520 h 1138"/>
                <a:gd name="T18" fmla="*/ 177 w 769"/>
                <a:gd name="T19" fmla="*/ 565 h 1138"/>
                <a:gd name="T20" fmla="*/ 199 w 769"/>
                <a:gd name="T21" fmla="*/ 680 h 1138"/>
                <a:gd name="T22" fmla="*/ 151 w 769"/>
                <a:gd name="T23" fmla="*/ 754 h 1138"/>
                <a:gd name="T24" fmla="*/ 131 w 769"/>
                <a:gd name="T25" fmla="*/ 802 h 1138"/>
                <a:gd name="T26" fmla="*/ 107 w 769"/>
                <a:gd name="T27" fmla="*/ 828 h 1138"/>
                <a:gd name="T28" fmla="*/ 49 w 769"/>
                <a:gd name="T29" fmla="*/ 807 h 1138"/>
                <a:gd name="T30" fmla="*/ 37 w 769"/>
                <a:gd name="T31" fmla="*/ 823 h 1138"/>
                <a:gd name="T32" fmla="*/ 95 w 769"/>
                <a:gd name="T33" fmla="*/ 858 h 1138"/>
                <a:gd name="T34" fmla="*/ 157 w 769"/>
                <a:gd name="T35" fmla="*/ 889 h 1138"/>
                <a:gd name="T36" fmla="*/ 174 w 769"/>
                <a:gd name="T37" fmla="*/ 920 h 1138"/>
                <a:gd name="T38" fmla="*/ 281 w 769"/>
                <a:gd name="T39" fmla="*/ 917 h 1138"/>
                <a:gd name="T40" fmla="*/ 360 w 769"/>
                <a:gd name="T41" fmla="*/ 898 h 1138"/>
                <a:gd name="T42" fmla="*/ 408 w 769"/>
                <a:gd name="T43" fmla="*/ 916 h 1138"/>
                <a:gd name="T44" fmla="*/ 420 w 769"/>
                <a:gd name="T45" fmla="*/ 982 h 1138"/>
                <a:gd name="T46" fmla="*/ 456 w 769"/>
                <a:gd name="T47" fmla="*/ 1036 h 1138"/>
                <a:gd name="T48" fmla="*/ 561 w 769"/>
                <a:gd name="T49" fmla="*/ 981 h 1138"/>
                <a:gd name="T50" fmla="*/ 586 w 769"/>
                <a:gd name="T51" fmla="*/ 889 h 1138"/>
                <a:gd name="T52" fmla="*/ 599 w 769"/>
                <a:gd name="T53" fmla="*/ 832 h 1138"/>
                <a:gd name="T54" fmla="*/ 586 w 769"/>
                <a:gd name="T55" fmla="*/ 630 h 1138"/>
                <a:gd name="T56" fmla="*/ 622 w 769"/>
                <a:gd name="T57" fmla="*/ 531 h 1138"/>
                <a:gd name="T58" fmla="*/ 700 w 769"/>
                <a:gd name="T59" fmla="*/ 512 h 1138"/>
                <a:gd name="T60" fmla="*/ 667 w 769"/>
                <a:gd name="T61" fmla="*/ 460 h 1138"/>
                <a:gd name="T62" fmla="*/ 632 w 769"/>
                <a:gd name="T63" fmla="*/ 392 h 1138"/>
                <a:gd name="T64" fmla="*/ 571 w 769"/>
                <a:gd name="T65" fmla="*/ 361 h 1138"/>
                <a:gd name="T66" fmla="*/ 447 w 769"/>
                <a:gd name="T67" fmla="*/ 275 h 1138"/>
                <a:gd name="T68" fmla="*/ 443 w 769"/>
                <a:gd name="T69" fmla="*/ 194 h 1138"/>
                <a:gd name="T70" fmla="*/ 417 w 769"/>
                <a:gd name="T71" fmla="*/ 130 h 1138"/>
                <a:gd name="T72" fmla="*/ 428 w 769"/>
                <a:gd name="T73" fmla="*/ 95 h 1138"/>
                <a:gd name="T74" fmla="*/ 338 w 769"/>
                <a:gd name="T75" fmla="*/ 36 h 1138"/>
                <a:gd name="T76" fmla="*/ 249 w 769"/>
                <a:gd name="T77" fmla="*/ 22 h 1138"/>
                <a:gd name="T78" fmla="*/ 167 w 769"/>
                <a:gd name="T79" fmla="*/ 48 h 1138"/>
                <a:gd name="T80" fmla="*/ 73 w 769"/>
                <a:gd name="T81" fmla="*/ 82 h 1138"/>
                <a:gd name="T82" fmla="*/ 7 w 769"/>
                <a:gd name="T83" fmla="*/ 132 h 1138"/>
                <a:gd name="T84" fmla="*/ 0 w 769"/>
                <a:gd name="T85" fmla="*/ 275 h 113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769"/>
                <a:gd name="T130" fmla="*/ 0 h 1138"/>
                <a:gd name="T131" fmla="*/ 769 w 769"/>
                <a:gd name="T132" fmla="*/ 1138 h 113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769" h="1138">
                  <a:moveTo>
                    <a:pt x="0" y="302"/>
                  </a:moveTo>
                  <a:cubicBezTo>
                    <a:pt x="41" y="325"/>
                    <a:pt x="41" y="325"/>
                    <a:pt x="41" y="325"/>
                  </a:cubicBezTo>
                  <a:cubicBezTo>
                    <a:pt x="93" y="318"/>
                    <a:pt x="93" y="318"/>
                    <a:pt x="93" y="318"/>
                  </a:cubicBezTo>
                  <a:cubicBezTo>
                    <a:pt x="119" y="325"/>
                    <a:pt x="119" y="325"/>
                    <a:pt x="119" y="325"/>
                  </a:cubicBezTo>
                  <a:cubicBezTo>
                    <a:pt x="119" y="338"/>
                    <a:pt x="119" y="338"/>
                    <a:pt x="119" y="338"/>
                  </a:cubicBezTo>
                  <a:cubicBezTo>
                    <a:pt x="107" y="357"/>
                    <a:pt x="107" y="357"/>
                    <a:pt x="107" y="357"/>
                  </a:cubicBezTo>
                  <a:cubicBezTo>
                    <a:pt x="116" y="377"/>
                    <a:pt x="116" y="377"/>
                    <a:pt x="116" y="377"/>
                  </a:cubicBezTo>
                  <a:cubicBezTo>
                    <a:pt x="116" y="377"/>
                    <a:pt x="183" y="387"/>
                    <a:pt x="185" y="386"/>
                  </a:cubicBezTo>
                  <a:cubicBezTo>
                    <a:pt x="187" y="385"/>
                    <a:pt x="231" y="362"/>
                    <a:pt x="231" y="362"/>
                  </a:cubicBezTo>
                  <a:cubicBezTo>
                    <a:pt x="285" y="365"/>
                    <a:pt x="285" y="365"/>
                    <a:pt x="285" y="365"/>
                  </a:cubicBezTo>
                  <a:cubicBezTo>
                    <a:pt x="345" y="406"/>
                    <a:pt x="345" y="406"/>
                    <a:pt x="345" y="406"/>
                  </a:cubicBezTo>
                  <a:cubicBezTo>
                    <a:pt x="327" y="494"/>
                    <a:pt x="327" y="494"/>
                    <a:pt x="327" y="494"/>
                  </a:cubicBezTo>
                  <a:cubicBezTo>
                    <a:pt x="273" y="531"/>
                    <a:pt x="273" y="531"/>
                    <a:pt x="273" y="531"/>
                  </a:cubicBezTo>
                  <a:cubicBezTo>
                    <a:pt x="244" y="519"/>
                    <a:pt x="244" y="519"/>
                    <a:pt x="244" y="519"/>
                  </a:cubicBezTo>
                  <a:cubicBezTo>
                    <a:pt x="212" y="519"/>
                    <a:pt x="212" y="519"/>
                    <a:pt x="212" y="519"/>
                  </a:cubicBezTo>
                  <a:cubicBezTo>
                    <a:pt x="188" y="524"/>
                    <a:pt x="188" y="524"/>
                    <a:pt x="188" y="524"/>
                  </a:cubicBezTo>
                  <a:cubicBezTo>
                    <a:pt x="188" y="541"/>
                    <a:pt x="188" y="541"/>
                    <a:pt x="188" y="541"/>
                  </a:cubicBezTo>
                  <a:cubicBezTo>
                    <a:pt x="214" y="571"/>
                    <a:pt x="214" y="571"/>
                    <a:pt x="214" y="571"/>
                  </a:cubicBezTo>
                  <a:cubicBezTo>
                    <a:pt x="211" y="596"/>
                    <a:pt x="211" y="596"/>
                    <a:pt x="211" y="596"/>
                  </a:cubicBezTo>
                  <a:cubicBezTo>
                    <a:pt x="194" y="621"/>
                    <a:pt x="194" y="621"/>
                    <a:pt x="194" y="621"/>
                  </a:cubicBezTo>
                  <a:cubicBezTo>
                    <a:pt x="196" y="678"/>
                    <a:pt x="196" y="678"/>
                    <a:pt x="196" y="678"/>
                  </a:cubicBezTo>
                  <a:cubicBezTo>
                    <a:pt x="219" y="747"/>
                    <a:pt x="219" y="747"/>
                    <a:pt x="219" y="747"/>
                  </a:cubicBezTo>
                  <a:cubicBezTo>
                    <a:pt x="216" y="790"/>
                    <a:pt x="216" y="790"/>
                    <a:pt x="216" y="790"/>
                  </a:cubicBezTo>
                  <a:cubicBezTo>
                    <a:pt x="216" y="790"/>
                    <a:pt x="168" y="828"/>
                    <a:pt x="166" y="828"/>
                  </a:cubicBezTo>
                  <a:cubicBezTo>
                    <a:pt x="164" y="828"/>
                    <a:pt x="147" y="843"/>
                    <a:pt x="147" y="843"/>
                  </a:cubicBezTo>
                  <a:cubicBezTo>
                    <a:pt x="144" y="881"/>
                    <a:pt x="144" y="881"/>
                    <a:pt x="144" y="881"/>
                  </a:cubicBezTo>
                  <a:cubicBezTo>
                    <a:pt x="135" y="906"/>
                    <a:pt x="135" y="906"/>
                    <a:pt x="135" y="906"/>
                  </a:cubicBezTo>
                  <a:cubicBezTo>
                    <a:pt x="117" y="910"/>
                    <a:pt x="117" y="910"/>
                    <a:pt x="117" y="910"/>
                  </a:cubicBezTo>
                  <a:cubicBezTo>
                    <a:pt x="78" y="893"/>
                    <a:pt x="78" y="893"/>
                    <a:pt x="78" y="893"/>
                  </a:cubicBezTo>
                  <a:cubicBezTo>
                    <a:pt x="54" y="886"/>
                    <a:pt x="54" y="886"/>
                    <a:pt x="54" y="886"/>
                  </a:cubicBezTo>
                  <a:cubicBezTo>
                    <a:pt x="34" y="892"/>
                    <a:pt x="34" y="892"/>
                    <a:pt x="34" y="892"/>
                  </a:cubicBezTo>
                  <a:cubicBezTo>
                    <a:pt x="34" y="892"/>
                    <a:pt x="39" y="903"/>
                    <a:pt x="41" y="904"/>
                  </a:cubicBezTo>
                  <a:cubicBezTo>
                    <a:pt x="43" y="906"/>
                    <a:pt x="91" y="932"/>
                    <a:pt x="91" y="932"/>
                  </a:cubicBezTo>
                  <a:cubicBezTo>
                    <a:pt x="104" y="943"/>
                    <a:pt x="104" y="943"/>
                    <a:pt x="104" y="943"/>
                  </a:cubicBezTo>
                  <a:cubicBezTo>
                    <a:pt x="160" y="946"/>
                    <a:pt x="160" y="946"/>
                    <a:pt x="160" y="946"/>
                  </a:cubicBezTo>
                  <a:cubicBezTo>
                    <a:pt x="172" y="977"/>
                    <a:pt x="172" y="977"/>
                    <a:pt x="172" y="977"/>
                  </a:cubicBezTo>
                  <a:cubicBezTo>
                    <a:pt x="177" y="994"/>
                    <a:pt x="177" y="994"/>
                    <a:pt x="177" y="994"/>
                  </a:cubicBezTo>
                  <a:cubicBezTo>
                    <a:pt x="191" y="1011"/>
                    <a:pt x="191" y="1011"/>
                    <a:pt x="191" y="1011"/>
                  </a:cubicBezTo>
                  <a:cubicBezTo>
                    <a:pt x="191" y="1011"/>
                    <a:pt x="249" y="1013"/>
                    <a:pt x="251" y="1011"/>
                  </a:cubicBezTo>
                  <a:cubicBezTo>
                    <a:pt x="253" y="1009"/>
                    <a:pt x="306" y="1007"/>
                    <a:pt x="309" y="1007"/>
                  </a:cubicBezTo>
                  <a:cubicBezTo>
                    <a:pt x="311" y="1007"/>
                    <a:pt x="342" y="1006"/>
                    <a:pt x="345" y="1004"/>
                  </a:cubicBezTo>
                  <a:cubicBezTo>
                    <a:pt x="349" y="1002"/>
                    <a:pt x="393" y="986"/>
                    <a:pt x="395" y="986"/>
                  </a:cubicBezTo>
                  <a:cubicBezTo>
                    <a:pt x="397" y="986"/>
                    <a:pt x="425" y="994"/>
                    <a:pt x="428" y="994"/>
                  </a:cubicBezTo>
                  <a:cubicBezTo>
                    <a:pt x="431" y="995"/>
                    <a:pt x="448" y="1006"/>
                    <a:pt x="448" y="1006"/>
                  </a:cubicBezTo>
                  <a:cubicBezTo>
                    <a:pt x="448" y="1006"/>
                    <a:pt x="438" y="1038"/>
                    <a:pt x="439" y="1040"/>
                  </a:cubicBezTo>
                  <a:cubicBezTo>
                    <a:pt x="440" y="1043"/>
                    <a:pt x="461" y="1079"/>
                    <a:pt x="461" y="1079"/>
                  </a:cubicBezTo>
                  <a:cubicBezTo>
                    <a:pt x="455" y="1115"/>
                    <a:pt x="455" y="1115"/>
                    <a:pt x="455" y="1115"/>
                  </a:cubicBezTo>
                  <a:cubicBezTo>
                    <a:pt x="501" y="1138"/>
                    <a:pt x="501" y="1138"/>
                    <a:pt x="501" y="1138"/>
                  </a:cubicBezTo>
                  <a:cubicBezTo>
                    <a:pt x="501" y="1138"/>
                    <a:pt x="610" y="1098"/>
                    <a:pt x="610" y="1095"/>
                  </a:cubicBezTo>
                  <a:cubicBezTo>
                    <a:pt x="610" y="1092"/>
                    <a:pt x="616" y="1078"/>
                    <a:pt x="616" y="1078"/>
                  </a:cubicBezTo>
                  <a:cubicBezTo>
                    <a:pt x="664" y="1030"/>
                    <a:pt x="664" y="1030"/>
                    <a:pt x="664" y="1030"/>
                  </a:cubicBezTo>
                  <a:cubicBezTo>
                    <a:pt x="664" y="1030"/>
                    <a:pt x="644" y="980"/>
                    <a:pt x="644" y="976"/>
                  </a:cubicBezTo>
                  <a:cubicBezTo>
                    <a:pt x="645" y="973"/>
                    <a:pt x="644" y="923"/>
                    <a:pt x="644" y="923"/>
                  </a:cubicBezTo>
                  <a:cubicBezTo>
                    <a:pt x="658" y="914"/>
                    <a:pt x="658" y="914"/>
                    <a:pt x="658" y="914"/>
                  </a:cubicBezTo>
                  <a:cubicBezTo>
                    <a:pt x="644" y="843"/>
                    <a:pt x="644" y="843"/>
                    <a:pt x="644" y="843"/>
                  </a:cubicBezTo>
                  <a:cubicBezTo>
                    <a:pt x="644" y="692"/>
                    <a:pt x="644" y="692"/>
                    <a:pt x="644" y="692"/>
                  </a:cubicBezTo>
                  <a:cubicBezTo>
                    <a:pt x="644" y="692"/>
                    <a:pt x="655" y="619"/>
                    <a:pt x="655" y="617"/>
                  </a:cubicBezTo>
                  <a:cubicBezTo>
                    <a:pt x="655" y="615"/>
                    <a:pt x="683" y="583"/>
                    <a:pt x="683" y="583"/>
                  </a:cubicBezTo>
                  <a:cubicBezTo>
                    <a:pt x="683" y="583"/>
                    <a:pt x="769" y="583"/>
                    <a:pt x="769" y="581"/>
                  </a:cubicBezTo>
                  <a:cubicBezTo>
                    <a:pt x="769" y="579"/>
                    <a:pt x="769" y="562"/>
                    <a:pt x="769" y="562"/>
                  </a:cubicBezTo>
                  <a:cubicBezTo>
                    <a:pt x="728" y="549"/>
                    <a:pt x="728" y="549"/>
                    <a:pt x="728" y="549"/>
                  </a:cubicBezTo>
                  <a:cubicBezTo>
                    <a:pt x="733" y="505"/>
                    <a:pt x="733" y="505"/>
                    <a:pt x="733" y="505"/>
                  </a:cubicBezTo>
                  <a:cubicBezTo>
                    <a:pt x="734" y="487"/>
                    <a:pt x="734" y="487"/>
                    <a:pt x="734" y="487"/>
                  </a:cubicBezTo>
                  <a:cubicBezTo>
                    <a:pt x="694" y="431"/>
                    <a:pt x="694" y="431"/>
                    <a:pt x="694" y="431"/>
                  </a:cubicBezTo>
                  <a:cubicBezTo>
                    <a:pt x="661" y="428"/>
                    <a:pt x="661" y="428"/>
                    <a:pt x="661" y="428"/>
                  </a:cubicBezTo>
                  <a:cubicBezTo>
                    <a:pt x="661" y="428"/>
                    <a:pt x="631" y="397"/>
                    <a:pt x="627" y="396"/>
                  </a:cubicBezTo>
                  <a:cubicBezTo>
                    <a:pt x="622" y="395"/>
                    <a:pt x="562" y="384"/>
                    <a:pt x="562" y="384"/>
                  </a:cubicBezTo>
                  <a:cubicBezTo>
                    <a:pt x="562" y="384"/>
                    <a:pt x="493" y="306"/>
                    <a:pt x="491" y="302"/>
                  </a:cubicBezTo>
                  <a:cubicBezTo>
                    <a:pt x="489" y="299"/>
                    <a:pt x="472" y="234"/>
                    <a:pt x="472" y="234"/>
                  </a:cubicBezTo>
                  <a:cubicBezTo>
                    <a:pt x="487" y="213"/>
                    <a:pt x="487" y="213"/>
                    <a:pt x="487" y="213"/>
                  </a:cubicBezTo>
                  <a:cubicBezTo>
                    <a:pt x="460" y="174"/>
                    <a:pt x="460" y="174"/>
                    <a:pt x="460" y="174"/>
                  </a:cubicBezTo>
                  <a:cubicBezTo>
                    <a:pt x="458" y="143"/>
                    <a:pt x="458" y="143"/>
                    <a:pt x="458" y="143"/>
                  </a:cubicBezTo>
                  <a:cubicBezTo>
                    <a:pt x="469" y="135"/>
                    <a:pt x="469" y="135"/>
                    <a:pt x="469" y="135"/>
                  </a:cubicBezTo>
                  <a:cubicBezTo>
                    <a:pt x="470" y="104"/>
                    <a:pt x="470" y="104"/>
                    <a:pt x="470" y="104"/>
                  </a:cubicBezTo>
                  <a:cubicBezTo>
                    <a:pt x="470" y="104"/>
                    <a:pt x="377" y="65"/>
                    <a:pt x="377" y="63"/>
                  </a:cubicBezTo>
                  <a:cubicBezTo>
                    <a:pt x="377" y="61"/>
                    <a:pt x="371" y="39"/>
                    <a:pt x="371" y="39"/>
                  </a:cubicBezTo>
                  <a:cubicBezTo>
                    <a:pt x="314" y="13"/>
                    <a:pt x="314" y="13"/>
                    <a:pt x="314" y="13"/>
                  </a:cubicBezTo>
                  <a:cubicBezTo>
                    <a:pt x="273" y="24"/>
                    <a:pt x="273" y="24"/>
                    <a:pt x="273" y="24"/>
                  </a:cubicBezTo>
                  <a:cubicBezTo>
                    <a:pt x="244" y="0"/>
                    <a:pt x="244" y="0"/>
                    <a:pt x="244" y="0"/>
                  </a:cubicBezTo>
                  <a:cubicBezTo>
                    <a:pt x="244" y="0"/>
                    <a:pt x="186" y="53"/>
                    <a:pt x="183" y="53"/>
                  </a:cubicBezTo>
                  <a:cubicBezTo>
                    <a:pt x="180" y="53"/>
                    <a:pt x="113" y="59"/>
                    <a:pt x="113" y="59"/>
                  </a:cubicBezTo>
                  <a:cubicBezTo>
                    <a:pt x="80" y="90"/>
                    <a:pt x="80" y="90"/>
                    <a:pt x="80" y="90"/>
                  </a:cubicBezTo>
                  <a:cubicBezTo>
                    <a:pt x="17" y="92"/>
                    <a:pt x="17" y="92"/>
                    <a:pt x="17" y="92"/>
                  </a:cubicBezTo>
                  <a:cubicBezTo>
                    <a:pt x="8" y="145"/>
                    <a:pt x="8" y="145"/>
                    <a:pt x="8" y="145"/>
                  </a:cubicBezTo>
                  <a:cubicBezTo>
                    <a:pt x="27" y="166"/>
                    <a:pt x="27" y="166"/>
                    <a:pt x="27" y="166"/>
                  </a:cubicBezTo>
                  <a:lnTo>
                    <a:pt x="0" y="30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grpSp>
          <p:nvGrpSpPr>
            <p:cNvPr id="9" name="Группа 8"/>
            <p:cNvGrpSpPr/>
            <p:nvPr/>
          </p:nvGrpSpPr>
          <p:grpSpPr>
            <a:xfrm>
              <a:off x="7025721" y="1346803"/>
              <a:ext cx="5060723" cy="4662488"/>
              <a:chOff x="6008914" y="1125538"/>
              <a:chExt cx="5060723" cy="4662488"/>
            </a:xfrm>
            <a:grpFill/>
          </p:grpSpPr>
          <p:sp>
            <p:nvSpPr>
              <p:cNvPr id="10" name="Freeform 4"/>
              <p:cNvSpPr>
                <a:spLocks/>
              </p:cNvSpPr>
              <p:nvPr/>
            </p:nvSpPr>
            <p:spPr bwMode="auto">
              <a:xfrm>
                <a:off x="6272472" y="4886759"/>
                <a:ext cx="568353" cy="842962"/>
              </a:xfrm>
              <a:custGeom>
                <a:avLst/>
                <a:gdLst>
                  <a:gd name="T0" fmla="*/ 310 w 573"/>
                  <a:gd name="T1" fmla="*/ 0 h 601"/>
                  <a:gd name="T2" fmla="*/ 234 w 573"/>
                  <a:gd name="T3" fmla="*/ 0 h 601"/>
                  <a:gd name="T4" fmla="*/ 207 w 573"/>
                  <a:gd name="T5" fmla="*/ 20 h 601"/>
                  <a:gd name="T6" fmla="*/ 164 w 573"/>
                  <a:gd name="T7" fmla="*/ 45 h 601"/>
                  <a:gd name="T8" fmla="*/ 150 w 573"/>
                  <a:gd name="T9" fmla="*/ 65 h 601"/>
                  <a:gd name="T10" fmla="*/ 117 w 573"/>
                  <a:gd name="T11" fmla="*/ 65 h 601"/>
                  <a:gd name="T12" fmla="*/ 86 w 573"/>
                  <a:gd name="T13" fmla="*/ 81 h 601"/>
                  <a:gd name="T14" fmla="*/ 78 w 573"/>
                  <a:gd name="T15" fmla="*/ 108 h 601"/>
                  <a:gd name="T16" fmla="*/ 54 w 573"/>
                  <a:gd name="T17" fmla="*/ 131 h 601"/>
                  <a:gd name="T18" fmla="*/ 34 w 573"/>
                  <a:gd name="T19" fmla="*/ 131 h 601"/>
                  <a:gd name="T20" fmla="*/ 19 w 573"/>
                  <a:gd name="T21" fmla="*/ 147 h 601"/>
                  <a:gd name="T22" fmla="*/ 46 w 573"/>
                  <a:gd name="T23" fmla="*/ 179 h 601"/>
                  <a:gd name="T24" fmla="*/ 43 w 573"/>
                  <a:gd name="T25" fmla="*/ 214 h 601"/>
                  <a:gd name="T26" fmla="*/ 19 w 573"/>
                  <a:gd name="T27" fmla="*/ 245 h 601"/>
                  <a:gd name="T28" fmla="*/ 19 w 573"/>
                  <a:gd name="T29" fmla="*/ 295 h 601"/>
                  <a:gd name="T30" fmla="*/ 19 w 573"/>
                  <a:gd name="T31" fmla="*/ 366 h 601"/>
                  <a:gd name="T32" fmla="*/ 0 w 573"/>
                  <a:gd name="T33" fmla="*/ 388 h 601"/>
                  <a:gd name="T34" fmla="*/ 0 w 573"/>
                  <a:gd name="T35" fmla="*/ 423 h 601"/>
                  <a:gd name="T36" fmla="*/ 51 w 573"/>
                  <a:gd name="T37" fmla="*/ 465 h 601"/>
                  <a:gd name="T38" fmla="*/ 65 w 573"/>
                  <a:gd name="T39" fmla="*/ 496 h 601"/>
                  <a:gd name="T40" fmla="*/ 66 w 573"/>
                  <a:gd name="T41" fmla="*/ 530 h 601"/>
                  <a:gd name="T42" fmla="*/ 79 w 573"/>
                  <a:gd name="T43" fmla="*/ 564 h 601"/>
                  <a:gd name="T44" fmla="*/ 112 w 573"/>
                  <a:gd name="T45" fmla="*/ 576 h 601"/>
                  <a:gd name="T46" fmla="*/ 123 w 573"/>
                  <a:gd name="T47" fmla="*/ 564 h 601"/>
                  <a:gd name="T48" fmla="*/ 154 w 573"/>
                  <a:gd name="T49" fmla="*/ 566 h 601"/>
                  <a:gd name="T50" fmla="*/ 192 w 573"/>
                  <a:gd name="T51" fmla="*/ 601 h 601"/>
                  <a:gd name="T52" fmla="*/ 385 w 573"/>
                  <a:gd name="T53" fmla="*/ 601 h 601"/>
                  <a:gd name="T54" fmla="*/ 441 w 573"/>
                  <a:gd name="T55" fmla="*/ 557 h 601"/>
                  <a:gd name="T56" fmla="*/ 475 w 573"/>
                  <a:gd name="T57" fmla="*/ 557 h 601"/>
                  <a:gd name="T58" fmla="*/ 512 w 573"/>
                  <a:gd name="T59" fmla="*/ 592 h 601"/>
                  <a:gd name="T60" fmla="*/ 534 w 573"/>
                  <a:gd name="T61" fmla="*/ 587 h 601"/>
                  <a:gd name="T62" fmla="*/ 558 w 573"/>
                  <a:gd name="T63" fmla="*/ 577 h 601"/>
                  <a:gd name="T64" fmla="*/ 573 w 573"/>
                  <a:gd name="T65" fmla="*/ 547 h 601"/>
                  <a:gd name="T66" fmla="*/ 517 w 573"/>
                  <a:gd name="T67" fmla="*/ 525 h 601"/>
                  <a:gd name="T68" fmla="*/ 460 w 573"/>
                  <a:gd name="T69" fmla="*/ 498 h 601"/>
                  <a:gd name="T70" fmla="*/ 424 w 573"/>
                  <a:gd name="T71" fmla="*/ 479 h 601"/>
                  <a:gd name="T72" fmla="*/ 407 w 573"/>
                  <a:gd name="T73" fmla="*/ 470 h 601"/>
                  <a:gd name="T74" fmla="*/ 411 w 573"/>
                  <a:gd name="T75" fmla="*/ 445 h 601"/>
                  <a:gd name="T76" fmla="*/ 437 w 573"/>
                  <a:gd name="T77" fmla="*/ 423 h 601"/>
                  <a:gd name="T78" fmla="*/ 453 w 573"/>
                  <a:gd name="T79" fmla="*/ 412 h 601"/>
                  <a:gd name="T80" fmla="*/ 456 w 573"/>
                  <a:gd name="T81" fmla="*/ 402 h 601"/>
                  <a:gd name="T82" fmla="*/ 451 w 573"/>
                  <a:gd name="T83" fmla="*/ 379 h 601"/>
                  <a:gd name="T84" fmla="*/ 427 w 573"/>
                  <a:gd name="T85" fmla="*/ 361 h 601"/>
                  <a:gd name="T86" fmla="*/ 437 w 573"/>
                  <a:gd name="T87" fmla="*/ 341 h 601"/>
                  <a:gd name="T88" fmla="*/ 439 w 573"/>
                  <a:gd name="T89" fmla="*/ 301 h 601"/>
                  <a:gd name="T90" fmla="*/ 423 w 573"/>
                  <a:gd name="T91" fmla="*/ 286 h 601"/>
                  <a:gd name="T92" fmla="*/ 350 w 573"/>
                  <a:gd name="T93" fmla="*/ 264 h 601"/>
                  <a:gd name="T94" fmla="*/ 349 w 573"/>
                  <a:gd name="T95" fmla="*/ 245 h 601"/>
                  <a:gd name="T96" fmla="*/ 360 w 573"/>
                  <a:gd name="T97" fmla="*/ 232 h 601"/>
                  <a:gd name="T98" fmla="*/ 374 w 573"/>
                  <a:gd name="T99" fmla="*/ 191 h 601"/>
                  <a:gd name="T100" fmla="*/ 378 w 573"/>
                  <a:gd name="T101" fmla="*/ 168 h 601"/>
                  <a:gd name="T102" fmla="*/ 362 w 573"/>
                  <a:gd name="T103" fmla="*/ 161 h 601"/>
                  <a:gd name="T104" fmla="*/ 308 w 573"/>
                  <a:gd name="T105" fmla="*/ 161 h 601"/>
                  <a:gd name="T106" fmla="*/ 276 w 573"/>
                  <a:gd name="T107" fmla="*/ 149 h 601"/>
                  <a:gd name="T108" fmla="*/ 272 w 573"/>
                  <a:gd name="T109" fmla="*/ 125 h 601"/>
                  <a:gd name="T110" fmla="*/ 296 w 573"/>
                  <a:gd name="T111" fmla="*/ 84 h 601"/>
                  <a:gd name="T112" fmla="*/ 338 w 573"/>
                  <a:gd name="T113" fmla="*/ 44 h 601"/>
                  <a:gd name="T114" fmla="*/ 340 w 573"/>
                  <a:gd name="T115" fmla="*/ 32 h 601"/>
                  <a:gd name="T116" fmla="*/ 310 w 573"/>
                  <a:gd name="T117" fmla="*/ 0 h 601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573"/>
                  <a:gd name="T178" fmla="*/ 0 h 601"/>
                  <a:gd name="T179" fmla="*/ 573 w 573"/>
                  <a:gd name="T180" fmla="*/ 601 h 601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573" h="601">
                    <a:moveTo>
                      <a:pt x="310" y="0"/>
                    </a:moveTo>
                    <a:lnTo>
                      <a:pt x="234" y="0"/>
                    </a:lnTo>
                    <a:lnTo>
                      <a:pt x="207" y="20"/>
                    </a:lnTo>
                    <a:lnTo>
                      <a:pt x="164" y="45"/>
                    </a:lnTo>
                    <a:lnTo>
                      <a:pt x="150" y="65"/>
                    </a:lnTo>
                    <a:lnTo>
                      <a:pt x="117" y="65"/>
                    </a:lnTo>
                    <a:lnTo>
                      <a:pt x="86" y="81"/>
                    </a:lnTo>
                    <a:lnTo>
                      <a:pt x="78" y="108"/>
                    </a:lnTo>
                    <a:lnTo>
                      <a:pt x="54" y="131"/>
                    </a:lnTo>
                    <a:lnTo>
                      <a:pt x="34" y="131"/>
                    </a:lnTo>
                    <a:lnTo>
                      <a:pt x="19" y="147"/>
                    </a:lnTo>
                    <a:lnTo>
                      <a:pt x="46" y="179"/>
                    </a:lnTo>
                    <a:lnTo>
                      <a:pt x="43" y="214"/>
                    </a:lnTo>
                    <a:lnTo>
                      <a:pt x="19" y="245"/>
                    </a:lnTo>
                    <a:lnTo>
                      <a:pt x="19" y="295"/>
                    </a:lnTo>
                    <a:lnTo>
                      <a:pt x="19" y="366"/>
                    </a:lnTo>
                    <a:lnTo>
                      <a:pt x="0" y="388"/>
                    </a:lnTo>
                    <a:lnTo>
                      <a:pt x="0" y="423"/>
                    </a:lnTo>
                    <a:lnTo>
                      <a:pt x="51" y="465"/>
                    </a:lnTo>
                    <a:lnTo>
                      <a:pt x="65" y="496"/>
                    </a:lnTo>
                    <a:lnTo>
                      <a:pt x="66" y="530"/>
                    </a:lnTo>
                    <a:lnTo>
                      <a:pt x="79" y="564"/>
                    </a:lnTo>
                    <a:lnTo>
                      <a:pt x="112" y="576"/>
                    </a:lnTo>
                    <a:lnTo>
                      <a:pt x="123" y="564"/>
                    </a:lnTo>
                    <a:lnTo>
                      <a:pt x="154" y="566"/>
                    </a:lnTo>
                    <a:lnTo>
                      <a:pt x="192" y="601"/>
                    </a:lnTo>
                    <a:lnTo>
                      <a:pt x="385" y="601"/>
                    </a:lnTo>
                    <a:lnTo>
                      <a:pt x="441" y="557"/>
                    </a:lnTo>
                    <a:lnTo>
                      <a:pt x="475" y="557"/>
                    </a:lnTo>
                    <a:lnTo>
                      <a:pt x="512" y="592"/>
                    </a:lnTo>
                    <a:lnTo>
                      <a:pt x="534" y="587"/>
                    </a:lnTo>
                    <a:lnTo>
                      <a:pt x="558" y="577"/>
                    </a:lnTo>
                    <a:lnTo>
                      <a:pt x="573" y="547"/>
                    </a:lnTo>
                    <a:lnTo>
                      <a:pt x="517" y="525"/>
                    </a:lnTo>
                    <a:lnTo>
                      <a:pt x="460" y="498"/>
                    </a:lnTo>
                    <a:lnTo>
                      <a:pt x="424" y="479"/>
                    </a:lnTo>
                    <a:lnTo>
                      <a:pt x="407" y="470"/>
                    </a:lnTo>
                    <a:lnTo>
                      <a:pt x="411" y="445"/>
                    </a:lnTo>
                    <a:lnTo>
                      <a:pt x="437" y="423"/>
                    </a:lnTo>
                    <a:lnTo>
                      <a:pt x="453" y="412"/>
                    </a:lnTo>
                    <a:lnTo>
                      <a:pt x="456" y="402"/>
                    </a:lnTo>
                    <a:lnTo>
                      <a:pt x="451" y="379"/>
                    </a:lnTo>
                    <a:lnTo>
                      <a:pt x="427" y="361"/>
                    </a:lnTo>
                    <a:lnTo>
                      <a:pt x="437" y="341"/>
                    </a:lnTo>
                    <a:lnTo>
                      <a:pt x="439" y="301"/>
                    </a:lnTo>
                    <a:lnTo>
                      <a:pt x="423" y="286"/>
                    </a:lnTo>
                    <a:lnTo>
                      <a:pt x="350" y="264"/>
                    </a:lnTo>
                    <a:lnTo>
                      <a:pt x="349" y="245"/>
                    </a:lnTo>
                    <a:lnTo>
                      <a:pt x="360" y="232"/>
                    </a:lnTo>
                    <a:lnTo>
                      <a:pt x="374" y="191"/>
                    </a:lnTo>
                    <a:lnTo>
                      <a:pt x="378" y="168"/>
                    </a:lnTo>
                    <a:lnTo>
                      <a:pt x="362" y="161"/>
                    </a:lnTo>
                    <a:lnTo>
                      <a:pt x="308" y="161"/>
                    </a:lnTo>
                    <a:lnTo>
                      <a:pt x="276" y="149"/>
                    </a:lnTo>
                    <a:lnTo>
                      <a:pt x="272" y="125"/>
                    </a:lnTo>
                    <a:lnTo>
                      <a:pt x="296" y="84"/>
                    </a:lnTo>
                    <a:lnTo>
                      <a:pt x="338" y="44"/>
                    </a:lnTo>
                    <a:lnTo>
                      <a:pt x="340" y="32"/>
                    </a:lnTo>
                    <a:lnTo>
                      <a:pt x="31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" name="Freeform 5"/>
              <p:cNvSpPr>
                <a:spLocks/>
              </p:cNvSpPr>
              <p:nvPr/>
            </p:nvSpPr>
            <p:spPr bwMode="auto">
              <a:xfrm>
                <a:off x="6372225" y="4676776"/>
                <a:ext cx="1460500" cy="1038225"/>
              </a:xfrm>
              <a:custGeom>
                <a:avLst/>
                <a:gdLst>
                  <a:gd name="T0" fmla="*/ 95 w 920"/>
                  <a:gd name="T1" fmla="*/ 350 h 654"/>
                  <a:gd name="T2" fmla="*/ 111 w 920"/>
                  <a:gd name="T3" fmla="*/ 293 h 654"/>
                  <a:gd name="T4" fmla="*/ 62 w 920"/>
                  <a:gd name="T5" fmla="*/ 272 h 654"/>
                  <a:gd name="T6" fmla="*/ 0 w 920"/>
                  <a:gd name="T7" fmla="*/ 261 h 654"/>
                  <a:gd name="T8" fmla="*/ 18 w 920"/>
                  <a:gd name="T9" fmla="*/ 213 h 654"/>
                  <a:gd name="T10" fmla="*/ 63 w 920"/>
                  <a:gd name="T11" fmla="*/ 151 h 654"/>
                  <a:gd name="T12" fmla="*/ 36 w 920"/>
                  <a:gd name="T13" fmla="*/ 76 h 654"/>
                  <a:gd name="T14" fmla="*/ 22 w 920"/>
                  <a:gd name="T15" fmla="*/ 55 h 654"/>
                  <a:gd name="T16" fmla="*/ 60 w 920"/>
                  <a:gd name="T17" fmla="*/ 40 h 654"/>
                  <a:gd name="T18" fmla="*/ 84 w 920"/>
                  <a:gd name="T19" fmla="*/ 0 h 654"/>
                  <a:gd name="T20" fmla="*/ 129 w 920"/>
                  <a:gd name="T21" fmla="*/ 22 h 654"/>
                  <a:gd name="T22" fmla="*/ 135 w 920"/>
                  <a:gd name="T23" fmla="*/ 118 h 654"/>
                  <a:gd name="T24" fmla="*/ 170 w 920"/>
                  <a:gd name="T25" fmla="*/ 199 h 654"/>
                  <a:gd name="T26" fmla="*/ 219 w 920"/>
                  <a:gd name="T27" fmla="*/ 204 h 654"/>
                  <a:gd name="T28" fmla="*/ 231 w 920"/>
                  <a:gd name="T29" fmla="*/ 118 h 654"/>
                  <a:gd name="T30" fmla="*/ 287 w 920"/>
                  <a:gd name="T31" fmla="*/ 76 h 654"/>
                  <a:gd name="T32" fmla="*/ 376 w 920"/>
                  <a:gd name="T33" fmla="*/ 118 h 654"/>
                  <a:gd name="T34" fmla="*/ 445 w 920"/>
                  <a:gd name="T35" fmla="*/ 125 h 654"/>
                  <a:gd name="T36" fmla="*/ 459 w 920"/>
                  <a:gd name="T37" fmla="*/ 172 h 654"/>
                  <a:gd name="T38" fmla="*/ 505 w 920"/>
                  <a:gd name="T39" fmla="*/ 199 h 654"/>
                  <a:gd name="T40" fmla="*/ 544 w 920"/>
                  <a:gd name="T41" fmla="*/ 189 h 654"/>
                  <a:gd name="T42" fmla="*/ 579 w 920"/>
                  <a:gd name="T43" fmla="*/ 217 h 654"/>
                  <a:gd name="T44" fmla="*/ 658 w 920"/>
                  <a:gd name="T45" fmla="*/ 196 h 654"/>
                  <a:gd name="T46" fmla="*/ 748 w 920"/>
                  <a:gd name="T47" fmla="*/ 184 h 654"/>
                  <a:gd name="T48" fmla="*/ 772 w 920"/>
                  <a:gd name="T49" fmla="*/ 225 h 654"/>
                  <a:gd name="T50" fmla="*/ 868 w 920"/>
                  <a:gd name="T51" fmla="*/ 240 h 654"/>
                  <a:gd name="T52" fmla="*/ 886 w 920"/>
                  <a:gd name="T53" fmla="*/ 300 h 654"/>
                  <a:gd name="T54" fmla="*/ 920 w 920"/>
                  <a:gd name="T55" fmla="*/ 353 h 654"/>
                  <a:gd name="T56" fmla="*/ 877 w 920"/>
                  <a:gd name="T57" fmla="*/ 419 h 654"/>
                  <a:gd name="T58" fmla="*/ 874 w 920"/>
                  <a:gd name="T59" fmla="*/ 484 h 654"/>
                  <a:gd name="T60" fmla="*/ 829 w 920"/>
                  <a:gd name="T61" fmla="*/ 419 h 654"/>
                  <a:gd name="T62" fmla="*/ 787 w 920"/>
                  <a:gd name="T63" fmla="*/ 401 h 654"/>
                  <a:gd name="T64" fmla="*/ 721 w 920"/>
                  <a:gd name="T65" fmla="*/ 484 h 654"/>
                  <a:gd name="T66" fmla="*/ 640 w 920"/>
                  <a:gd name="T67" fmla="*/ 457 h 654"/>
                  <a:gd name="T68" fmla="*/ 533 w 920"/>
                  <a:gd name="T69" fmla="*/ 499 h 654"/>
                  <a:gd name="T70" fmla="*/ 469 w 920"/>
                  <a:gd name="T71" fmla="*/ 544 h 654"/>
                  <a:gd name="T72" fmla="*/ 438 w 920"/>
                  <a:gd name="T73" fmla="*/ 592 h 654"/>
                  <a:gd name="T74" fmla="*/ 358 w 920"/>
                  <a:gd name="T75" fmla="*/ 621 h 654"/>
                  <a:gd name="T76" fmla="*/ 298 w 920"/>
                  <a:gd name="T77" fmla="*/ 654 h 654"/>
                  <a:gd name="T78" fmla="*/ 140 w 920"/>
                  <a:gd name="T79" fmla="*/ 583 h 654"/>
                  <a:gd name="T80" fmla="*/ 174 w 920"/>
                  <a:gd name="T81" fmla="*/ 536 h 654"/>
                  <a:gd name="T82" fmla="*/ 173 w 920"/>
                  <a:gd name="T83" fmla="*/ 493 h 654"/>
                  <a:gd name="T84" fmla="*/ 161 w 920"/>
                  <a:gd name="T85" fmla="*/ 462 h 654"/>
                  <a:gd name="T86" fmla="*/ 143 w 920"/>
                  <a:gd name="T87" fmla="*/ 396 h 654"/>
                  <a:gd name="T88" fmla="*/ 85 w 920"/>
                  <a:gd name="T89" fmla="*/ 368 h 65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920"/>
                  <a:gd name="T136" fmla="*/ 0 h 654"/>
                  <a:gd name="T137" fmla="*/ 920 w 920"/>
                  <a:gd name="T138" fmla="*/ 654 h 654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920" h="654">
                    <a:moveTo>
                      <a:pt x="85" y="368"/>
                    </a:moveTo>
                    <a:lnTo>
                      <a:pt x="95" y="350"/>
                    </a:lnTo>
                    <a:lnTo>
                      <a:pt x="104" y="323"/>
                    </a:lnTo>
                    <a:lnTo>
                      <a:pt x="111" y="293"/>
                    </a:lnTo>
                    <a:lnTo>
                      <a:pt x="98" y="272"/>
                    </a:lnTo>
                    <a:lnTo>
                      <a:pt x="62" y="272"/>
                    </a:lnTo>
                    <a:lnTo>
                      <a:pt x="25" y="272"/>
                    </a:lnTo>
                    <a:lnTo>
                      <a:pt x="0" y="261"/>
                    </a:lnTo>
                    <a:lnTo>
                      <a:pt x="0" y="243"/>
                    </a:lnTo>
                    <a:lnTo>
                      <a:pt x="18" y="213"/>
                    </a:lnTo>
                    <a:lnTo>
                      <a:pt x="55" y="171"/>
                    </a:lnTo>
                    <a:lnTo>
                      <a:pt x="63" y="151"/>
                    </a:lnTo>
                    <a:lnTo>
                      <a:pt x="30" y="110"/>
                    </a:lnTo>
                    <a:lnTo>
                      <a:pt x="36" y="76"/>
                    </a:lnTo>
                    <a:lnTo>
                      <a:pt x="21" y="65"/>
                    </a:lnTo>
                    <a:lnTo>
                      <a:pt x="22" y="55"/>
                    </a:lnTo>
                    <a:lnTo>
                      <a:pt x="40" y="55"/>
                    </a:lnTo>
                    <a:lnTo>
                      <a:pt x="60" y="40"/>
                    </a:lnTo>
                    <a:lnTo>
                      <a:pt x="62" y="0"/>
                    </a:lnTo>
                    <a:lnTo>
                      <a:pt x="84" y="0"/>
                    </a:lnTo>
                    <a:lnTo>
                      <a:pt x="111" y="5"/>
                    </a:lnTo>
                    <a:lnTo>
                      <a:pt x="129" y="22"/>
                    </a:lnTo>
                    <a:lnTo>
                      <a:pt x="120" y="94"/>
                    </a:lnTo>
                    <a:lnTo>
                      <a:pt x="135" y="118"/>
                    </a:lnTo>
                    <a:lnTo>
                      <a:pt x="162" y="184"/>
                    </a:lnTo>
                    <a:lnTo>
                      <a:pt x="170" y="199"/>
                    </a:lnTo>
                    <a:lnTo>
                      <a:pt x="203" y="216"/>
                    </a:lnTo>
                    <a:lnTo>
                      <a:pt x="219" y="204"/>
                    </a:lnTo>
                    <a:lnTo>
                      <a:pt x="219" y="153"/>
                    </a:lnTo>
                    <a:lnTo>
                      <a:pt x="231" y="118"/>
                    </a:lnTo>
                    <a:lnTo>
                      <a:pt x="257" y="94"/>
                    </a:lnTo>
                    <a:lnTo>
                      <a:pt x="287" y="76"/>
                    </a:lnTo>
                    <a:lnTo>
                      <a:pt x="326" y="73"/>
                    </a:lnTo>
                    <a:lnTo>
                      <a:pt x="376" y="118"/>
                    </a:lnTo>
                    <a:lnTo>
                      <a:pt x="387" y="129"/>
                    </a:lnTo>
                    <a:lnTo>
                      <a:pt x="445" y="125"/>
                    </a:lnTo>
                    <a:lnTo>
                      <a:pt x="453" y="137"/>
                    </a:lnTo>
                    <a:lnTo>
                      <a:pt x="459" y="172"/>
                    </a:lnTo>
                    <a:lnTo>
                      <a:pt x="477" y="190"/>
                    </a:lnTo>
                    <a:lnTo>
                      <a:pt x="505" y="199"/>
                    </a:lnTo>
                    <a:lnTo>
                      <a:pt x="526" y="197"/>
                    </a:lnTo>
                    <a:lnTo>
                      <a:pt x="544" y="189"/>
                    </a:lnTo>
                    <a:lnTo>
                      <a:pt x="555" y="208"/>
                    </a:lnTo>
                    <a:lnTo>
                      <a:pt x="579" y="217"/>
                    </a:lnTo>
                    <a:lnTo>
                      <a:pt x="617" y="214"/>
                    </a:lnTo>
                    <a:lnTo>
                      <a:pt x="658" y="196"/>
                    </a:lnTo>
                    <a:lnTo>
                      <a:pt x="686" y="184"/>
                    </a:lnTo>
                    <a:lnTo>
                      <a:pt x="748" y="184"/>
                    </a:lnTo>
                    <a:lnTo>
                      <a:pt x="748" y="210"/>
                    </a:lnTo>
                    <a:lnTo>
                      <a:pt x="772" y="225"/>
                    </a:lnTo>
                    <a:lnTo>
                      <a:pt x="847" y="238"/>
                    </a:lnTo>
                    <a:lnTo>
                      <a:pt x="868" y="240"/>
                    </a:lnTo>
                    <a:lnTo>
                      <a:pt x="856" y="284"/>
                    </a:lnTo>
                    <a:lnTo>
                      <a:pt x="886" y="300"/>
                    </a:lnTo>
                    <a:lnTo>
                      <a:pt x="886" y="318"/>
                    </a:lnTo>
                    <a:lnTo>
                      <a:pt x="920" y="353"/>
                    </a:lnTo>
                    <a:lnTo>
                      <a:pt x="894" y="374"/>
                    </a:lnTo>
                    <a:lnTo>
                      <a:pt x="877" y="419"/>
                    </a:lnTo>
                    <a:lnTo>
                      <a:pt x="885" y="475"/>
                    </a:lnTo>
                    <a:lnTo>
                      <a:pt x="874" y="484"/>
                    </a:lnTo>
                    <a:lnTo>
                      <a:pt x="831" y="448"/>
                    </a:lnTo>
                    <a:lnTo>
                      <a:pt x="829" y="419"/>
                    </a:lnTo>
                    <a:lnTo>
                      <a:pt x="813" y="401"/>
                    </a:lnTo>
                    <a:lnTo>
                      <a:pt x="787" y="401"/>
                    </a:lnTo>
                    <a:lnTo>
                      <a:pt x="778" y="433"/>
                    </a:lnTo>
                    <a:lnTo>
                      <a:pt x="721" y="484"/>
                    </a:lnTo>
                    <a:lnTo>
                      <a:pt x="679" y="478"/>
                    </a:lnTo>
                    <a:lnTo>
                      <a:pt x="640" y="457"/>
                    </a:lnTo>
                    <a:lnTo>
                      <a:pt x="596" y="457"/>
                    </a:lnTo>
                    <a:lnTo>
                      <a:pt x="533" y="499"/>
                    </a:lnTo>
                    <a:lnTo>
                      <a:pt x="505" y="536"/>
                    </a:lnTo>
                    <a:lnTo>
                      <a:pt x="469" y="544"/>
                    </a:lnTo>
                    <a:lnTo>
                      <a:pt x="447" y="565"/>
                    </a:lnTo>
                    <a:lnTo>
                      <a:pt x="438" y="592"/>
                    </a:lnTo>
                    <a:lnTo>
                      <a:pt x="392" y="604"/>
                    </a:lnTo>
                    <a:lnTo>
                      <a:pt x="358" y="621"/>
                    </a:lnTo>
                    <a:lnTo>
                      <a:pt x="333" y="621"/>
                    </a:lnTo>
                    <a:lnTo>
                      <a:pt x="298" y="654"/>
                    </a:lnTo>
                    <a:lnTo>
                      <a:pt x="206" y="619"/>
                    </a:lnTo>
                    <a:lnTo>
                      <a:pt x="140" y="583"/>
                    </a:lnTo>
                    <a:lnTo>
                      <a:pt x="138" y="564"/>
                    </a:lnTo>
                    <a:lnTo>
                      <a:pt x="174" y="536"/>
                    </a:lnTo>
                    <a:lnTo>
                      <a:pt x="177" y="512"/>
                    </a:lnTo>
                    <a:lnTo>
                      <a:pt x="173" y="493"/>
                    </a:lnTo>
                    <a:lnTo>
                      <a:pt x="158" y="478"/>
                    </a:lnTo>
                    <a:lnTo>
                      <a:pt x="161" y="462"/>
                    </a:lnTo>
                    <a:lnTo>
                      <a:pt x="165" y="419"/>
                    </a:lnTo>
                    <a:lnTo>
                      <a:pt x="143" y="396"/>
                    </a:lnTo>
                    <a:lnTo>
                      <a:pt x="81" y="377"/>
                    </a:lnTo>
                    <a:lnTo>
                      <a:pt x="85" y="36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Freeform 6"/>
              <p:cNvSpPr>
                <a:spLocks/>
              </p:cNvSpPr>
              <p:nvPr/>
            </p:nvSpPr>
            <p:spPr bwMode="auto">
              <a:xfrm>
                <a:off x="7808913" y="4648201"/>
                <a:ext cx="1004887" cy="957263"/>
              </a:xfrm>
              <a:custGeom>
                <a:avLst/>
                <a:gdLst>
                  <a:gd name="T0" fmla="*/ 28 w 696"/>
                  <a:gd name="T1" fmla="*/ 372 h 663"/>
                  <a:gd name="T2" fmla="*/ 0 w 696"/>
                  <a:gd name="T3" fmla="*/ 338 h 663"/>
                  <a:gd name="T4" fmla="*/ 0 w 696"/>
                  <a:gd name="T5" fmla="*/ 315 h 663"/>
                  <a:gd name="T6" fmla="*/ 33 w 696"/>
                  <a:gd name="T7" fmla="*/ 297 h 663"/>
                  <a:gd name="T8" fmla="*/ 69 w 696"/>
                  <a:gd name="T9" fmla="*/ 246 h 663"/>
                  <a:gd name="T10" fmla="*/ 96 w 696"/>
                  <a:gd name="T11" fmla="*/ 223 h 663"/>
                  <a:gd name="T12" fmla="*/ 132 w 696"/>
                  <a:gd name="T13" fmla="*/ 223 h 663"/>
                  <a:gd name="T14" fmla="*/ 187 w 696"/>
                  <a:gd name="T15" fmla="*/ 204 h 663"/>
                  <a:gd name="T16" fmla="*/ 226 w 696"/>
                  <a:gd name="T17" fmla="*/ 181 h 663"/>
                  <a:gd name="T18" fmla="*/ 226 w 696"/>
                  <a:gd name="T19" fmla="*/ 156 h 663"/>
                  <a:gd name="T20" fmla="*/ 199 w 696"/>
                  <a:gd name="T21" fmla="*/ 114 h 663"/>
                  <a:gd name="T22" fmla="*/ 192 w 696"/>
                  <a:gd name="T23" fmla="*/ 97 h 663"/>
                  <a:gd name="T24" fmla="*/ 209 w 696"/>
                  <a:gd name="T25" fmla="*/ 80 h 663"/>
                  <a:gd name="T26" fmla="*/ 249 w 696"/>
                  <a:gd name="T27" fmla="*/ 67 h 663"/>
                  <a:gd name="T28" fmla="*/ 283 w 696"/>
                  <a:gd name="T29" fmla="*/ 67 h 663"/>
                  <a:gd name="T30" fmla="*/ 326 w 696"/>
                  <a:gd name="T31" fmla="*/ 75 h 663"/>
                  <a:gd name="T32" fmla="*/ 391 w 696"/>
                  <a:gd name="T33" fmla="*/ 79 h 663"/>
                  <a:gd name="T34" fmla="*/ 424 w 696"/>
                  <a:gd name="T35" fmla="*/ 61 h 663"/>
                  <a:gd name="T36" fmla="*/ 436 w 696"/>
                  <a:gd name="T37" fmla="*/ 33 h 663"/>
                  <a:gd name="T38" fmla="*/ 465 w 696"/>
                  <a:gd name="T39" fmla="*/ 18 h 663"/>
                  <a:gd name="T40" fmla="*/ 484 w 696"/>
                  <a:gd name="T41" fmla="*/ 0 h 663"/>
                  <a:gd name="T42" fmla="*/ 505 w 696"/>
                  <a:gd name="T43" fmla="*/ 7 h 663"/>
                  <a:gd name="T44" fmla="*/ 548 w 696"/>
                  <a:gd name="T45" fmla="*/ 51 h 663"/>
                  <a:gd name="T46" fmla="*/ 594 w 696"/>
                  <a:gd name="T47" fmla="*/ 55 h 663"/>
                  <a:gd name="T48" fmla="*/ 603 w 696"/>
                  <a:gd name="T49" fmla="*/ 69 h 663"/>
                  <a:gd name="T50" fmla="*/ 633 w 696"/>
                  <a:gd name="T51" fmla="*/ 69 h 663"/>
                  <a:gd name="T52" fmla="*/ 628 w 696"/>
                  <a:gd name="T53" fmla="*/ 92 h 663"/>
                  <a:gd name="T54" fmla="*/ 576 w 696"/>
                  <a:gd name="T55" fmla="*/ 126 h 663"/>
                  <a:gd name="T56" fmla="*/ 576 w 696"/>
                  <a:gd name="T57" fmla="*/ 140 h 663"/>
                  <a:gd name="T58" fmla="*/ 612 w 696"/>
                  <a:gd name="T59" fmla="*/ 205 h 663"/>
                  <a:gd name="T60" fmla="*/ 614 w 696"/>
                  <a:gd name="T61" fmla="*/ 235 h 663"/>
                  <a:gd name="T62" fmla="*/ 595 w 696"/>
                  <a:gd name="T63" fmla="*/ 291 h 663"/>
                  <a:gd name="T64" fmla="*/ 597 w 696"/>
                  <a:gd name="T65" fmla="*/ 322 h 663"/>
                  <a:gd name="T66" fmla="*/ 603 w 696"/>
                  <a:gd name="T67" fmla="*/ 354 h 663"/>
                  <a:gd name="T68" fmla="*/ 610 w 696"/>
                  <a:gd name="T69" fmla="*/ 403 h 663"/>
                  <a:gd name="T70" fmla="*/ 588 w 696"/>
                  <a:gd name="T71" fmla="*/ 417 h 663"/>
                  <a:gd name="T72" fmla="*/ 568 w 696"/>
                  <a:gd name="T73" fmla="*/ 413 h 663"/>
                  <a:gd name="T74" fmla="*/ 559 w 696"/>
                  <a:gd name="T75" fmla="*/ 397 h 663"/>
                  <a:gd name="T76" fmla="*/ 497 w 696"/>
                  <a:gd name="T77" fmla="*/ 398 h 663"/>
                  <a:gd name="T78" fmla="*/ 457 w 696"/>
                  <a:gd name="T79" fmla="*/ 429 h 663"/>
                  <a:gd name="T80" fmla="*/ 393 w 696"/>
                  <a:gd name="T81" fmla="*/ 421 h 663"/>
                  <a:gd name="T82" fmla="*/ 385 w 696"/>
                  <a:gd name="T83" fmla="*/ 473 h 663"/>
                  <a:gd name="T84" fmla="*/ 368 w 696"/>
                  <a:gd name="T85" fmla="*/ 495 h 663"/>
                  <a:gd name="T86" fmla="*/ 328 w 696"/>
                  <a:gd name="T87" fmla="*/ 501 h 663"/>
                  <a:gd name="T88" fmla="*/ 298 w 696"/>
                  <a:gd name="T89" fmla="*/ 532 h 663"/>
                  <a:gd name="T90" fmla="*/ 294 w 696"/>
                  <a:gd name="T91" fmla="*/ 569 h 663"/>
                  <a:gd name="T92" fmla="*/ 259 w 696"/>
                  <a:gd name="T93" fmla="*/ 589 h 663"/>
                  <a:gd name="T94" fmla="*/ 214 w 696"/>
                  <a:gd name="T95" fmla="*/ 585 h 663"/>
                  <a:gd name="T96" fmla="*/ 194 w 696"/>
                  <a:gd name="T97" fmla="*/ 603 h 663"/>
                  <a:gd name="T98" fmla="*/ 174 w 696"/>
                  <a:gd name="T99" fmla="*/ 603 h 663"/>
                  <a:gd name="T100" fmla="*/ 175 w 696"/>
                  <a:gd name="T101" fmla="*/ 569 h 663"/>
                  <a:gd name="T102" fmla="*/ 154 w 696"/>
                  <a:gd name="T103" fmla="*/ 526 h 663"/>
                  <a:gd name="T104" fmla="*/ 132 w 696"/>
                  <a:gd name="T105" fmla="*/ 476 h 663"/>
                  <a:gd name="T106" fmla="*/ 120 w 696"/>
                  <a:gd name="T107" fmla="*/ 442 h 663"/>
                  <a:gd name="T108" fmla="*/ 86 w 696"/>
                  <a:gd name="T109" fmla="*/ 401 h 663"/>
                  <a:gd name="T110" fmla="*/ 53 w 696"/>
                  <a:gd name="T111" fmla="*/ 374 h 663"/>
                  <a:gd name="T112" fmla="*/ 28 w 696"/>
                  <a:gd name="T113" fmla="*/ 372 h 663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696"/>
                  <a:gd name="T172" fmla="*/ 0 h 663"/>
                  <a:gd name="T173" fmla="*/ 696 w 696"/>
                  <a:gd name="T174" fmla="*/ 663 h 663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696" h="663">
                    <a:moveTo>
                      <a:pt x="31" y="409"/>
                    </a:moveTo>
                    <a:cubicBezTo>
                      <a:pt x="0" y="372"/>
                      <a:pt x="0" y="372"/>
                      <a:pt x="0" y="372"/>
                    </a:cubicBezTo>
                    <a:cubicBezTo>
                      <a:pt x="0" y="346"/>
                      <a:pt x="0" y="346"/>
                      <a:pt x="0" y="346"/>
                    </a:cubicBezTo>
                    <a:cubicBezTo>
                      <a:pt x="36" y="327"/>
                      <a:pt x="36" y="327"/>
                      <a:pt x="36" y="327"/>
                    </a:cubicBezTo>
                    <a:cubicBezTo>
                      <a:pt x="76" y="271"/>
                      <a:pt x="76" y="271"/>
                      <a:pt x="76" y="271"/>
                    </a:cubicBezTo>
                    <a:cubicBezTo>
                      <a:pt x="106" y="245"/>
                      <a:pt x="106" y="245"/>
                      <a:pt x="106" y="245"/>
                    </a:cubicBezTo>
                    <a:cubicBezTo>
                      <a:pt x="145" y="245"/>
                      <a:pt x="145" y="245"/>
                      <a:pt x="145" y="245"/>
                    </a:cubicBezTo>
                    <a:cubicBezTo>
                      <a:pt x="206" y="224"/>
                      <a:pt x="206" y="224"/>
                      <a:pt x="206" y="224"/>
                    </a:cubicBezTo>
                    <a:cubicBezTo>
                      <a:pt x="248" y="199"/>
                      <a:pt x="248" y="199"/>
                      <a:pt x="248" y="199"/>
                    </a:cubicBezTo>
                    <a:cubicBezTo>
                      <a:pt x="248" y="171"/>
                      <a:pt x="248" y="171"/>
                      <a:pt x="248" y="171"/>
                    </a:cubicBezTo>
                    <a:cubicBezTo>
                      <a:pt x="219" y="125"/>
                      <a:pt x="219" y="125"/>
                      <a:pt x="219" y="125"/>
                    </a:cubicBezTo>
                    <a:cubicBezTo>
                      <a:pt x="211" y="107"/>
                      <a:pt x="211" y="107"/>
                      <a:pt x="211" y="107"/>
                    </a:cubicBezTo>
                    <a:cubicBezTo>
                      <a:pt x="230" y="88"/>
                      <a:pt x="230" y="88"/>
                      <a:pt x="230" y="88"/>
                    </a:cubicBezTo>
                    <a:cubicBezTo>
                      <a:pt x="274" y="74"/>
                      <a:pt x="274" y="74"/>
                      <a:pt x="274" y="74"/>
                    </a:cubicBezTo>
                    <a:cubicBezTo>
                      <a:pt x="311" y="74"/>
                      <a:pt x="311" y="74"/>
                      <a:pt x="311" y="74"/>
                    </a:cubicBezTo>
                    <a:cubicBezTo>
                      <a:pt x="311" y="74"/>
                      <a:pt x="354" y="80"/>
                      <a:pt x="358" y="82"/>
                    </a:cubicBezTo>
                    <a:cubicBezTo>
                      <a:pt x="361" y="84"/>
                      <a:pt x="430" y="87"/>
                      <a:pt x="430" y="87"/>
                    </a:cubicBezTo>
                    <a:cubicBezTo>
                      <a:pt x="466" y="67"/>
                      <a:pt x="466" y="67"/>
                      <a:pt x="466" y="67"/>
                    </a:cubicBezTo>
                    <a:cubicBezTo>
                      <a:pt x="479" y="36"/>
                      <a:pt x="479" y="36"/>
                      <a:pt x="479" y="36"/>
                    </a:cubicBezTo>
                    <a:cubicBezTo>
                      <a:pt x="511" y="20"/>
                      <a:pt x="511" y="20"/>
                      <a:pt x="511" y="20"/>
                    </a:cubicBezTo>
                    <a:cubicBezTo>
                      <a:pt x="532" y="0"/>
                      <a:pt x="532" y="0"/>
                      <a:pt x="532" y="0"/>
                    </a:cubicBezTo>
                    <a:cubicBezTo>
                      <a:pt x="555" y="8"/>
                      <a:pt x="555" y="8"/>
                      <a:pt x="555" y="8"/>
                    </a:cubicBezTo>
                    <a:cubicBezTo>
                      <a:pt x="602" y="56"/>
                      <a:pt x="602" y="56"/>
                      <a:pt x="602" y="56"/>
                    </a:cubicBezTo>
                    <a:cubicBezTo>
                      <a:pt x="653" y="60"/>
                      <a:pt x="653" y="60"/>
                      <a:pt x="653" y="60"/>
                    </a:cubicBezTo>
                    <a:cubicBezTo>
                      <a:pt x="663" y="76"/>
                      <a:pt x="663" y="76"/>
                      <a:pt x="663" y="76"/>
                    </a:cubicBezTo>
                    <a:cubicBezTo>
                      <a:pt x="696" y="76"/>
                      <a:pt x="696" y="76"/>
                      <a:pt x="696" y="76"/>
                    </a:cubicBezTo>
                    <a:cubicBezTo>
                      <a:pt x="691" y="101"/>
                      <a:pt x="691" y="101"/>
                      <a:pt x="691" y="101"/>
                    </a:cubicBezTo>
                    <a:cubicBezTo>
                      <a:pt x="633" y="138"/>
                      <a:pt x="633" y="138"/>
                      <a:pt x="633" y="138"/>
                    </a:cubicBezTo>
                    <a:cubicBezTo>
                      <a:pt x="633" y="154"/>
                      <a:pt x="633" y="154"/>
                      <a:pt x="633" y="154"/>
                    </a:cubicBezTo>
                    <a:cubicBezTo>
                      <a:pt x="673" y="225"/>
                      <a:pt x="673" y="225"/>
                      <a:pt x="673" y="225"/>
                    </a:cubicBezTo>
                    <a:cubicBezTo>
                      <a:pt x="673" y="225"/>
                      <a:pt x="677" y="255"/>
                      <a:pt x="675" y="258"/>
                    </a:cubicBezTo>
                    <a:cubicBezTo>
                      <a:pt x="673" y="261"/>
                      <a:pt x="654" y="320"/>
                      <a:pt x="654" y="320"/>
                    </a:cubicBezTo>
                    <a:cubicBezTo>
                      <a:pt x="656" y="354"/>
                      <a:pt x="656" y="354"/>
                      <a:pt x="656" y="354"/>
                    </a:cubicBezTo>
                    <a:cubicBezTo>
                      <a:pt x="663" y="389"/>
                      <a:pt x="663" y="389"/>
                      <a:pt x="663" y="389"/>
                    </a:cubicBezTo>
                    <a:cubicBezTo>
                      <a:pt x="671" y="443"/>
                      <a:pt x="671" y="443"/>
                      <a:pt x="671" y="443"/>
                    </a:cubicBezTo>
                    <a:cubicBezTo>
                      <a:pt x="647" y="459"/>
                      <a:pt x="647" y="459"/>
                      <a:pt x="647" y="459"/>
                    </a:cubicBezTo>
                    <a:cubicBezTo>
                      <a:pt x="624" y="454"/>
                      <a:pt x="624" y="454"/>
                      <a:pt x="624" y="454"/>
                    </a:cubicBezTo>
                    <a:cubicBezTo>
                      <a:pt x="615" y="436"/>
                      <a:pt x="615" y="436"/>
                      <a:pt x="615" y="436"/>
                    </a:cubicBezTo>
                    <a:cubicBezTo>
                      <a:pt x="615" y="436"/>
                      <a:pt x="546" y="435"/>
                      <a:pt x="546" y="438"/>
                    </a:cubicBezTo>
                    <a:cubicBezTo>
                      <a:pt x="546" y="440"/>
                      <a:pt x="503" y="472"/>
                      <a:pt x="503" y="472"/>
                    </a:cubicBezTo>
                    <a:cubicBezTo>
                      <a:pt x="432" y="463"/>
                      <a:pt x="432" y="463"/>
                      <a:pt x="432" y="463"/>
                    </a:cubicBezTo>
                    <a:cubicBezTo>
                      <a:pt x="423" y="520"/>
                      <a:pt x="423" y="520"/>
                      <a:pt x="423" y="520"/>
                    </a:cubicBezTo>
                    <a:cubicBezTo>
                      <a:pt x="405" y="544"/>
                      <a:pt x="405" y="544"/>
                      <a:pt x="405" y="544"/>
                    </a:cubicBezTo>
                    <a:cubicBezTo>
                      <a:pt x="405" y="544"/>
                      <a:pt x="365" y="551"/>
                      <a:pt x="361" y="551"/>
                    </a:cubicBezTo>
                    <a:cubicBezTo>
                      <a:pt x="358" y="551"/>
                      <a:pt x="328" y="585"/>
                      <a:pt x="328" y="585"/>
                    </a:cubicBezTo>
                    <a:cubicBezTo>
                      <a:pt x="323" y="626"/>
                      <a:pt x="323" y="626"/>
                      <a:pt x="323" y="626"/>
                    </a:cubicBezTo>
                    <a:cubicBezTo>
                      <a:pt x="285" y="648"/>
                      <a:pt x="285" y="648"/>
                      <a:pt x="285" y="648"/>
                    </a:cubicBezTo>
                    <a:cubicBezTo>
                      <a:pt x="235" y="643"/>
                      <a:pt x="235" y="643"/>
                      <a:pt x="235" y="643"/>
                    </a:cubicBezTo>
                    <a:cubicBezTo>
                      <a:pt x="213" y="663"/>
                      <a:pt x="213" y="663"/>
                      <a:pt x="213" y="663"/>
                    </a:cubicBezTo>
                    <a:cubicBezTo>
                      <a:pt x="191" y="663"/>
                      <a:pt x="191" y="663"/>
                      <a:pt x="191" y="663"/>
                    </a:cubicBezTo>
                    <a:cubicBezTo>
                      <a:pt x="192" y="626"/>
                      <a:pt x="192" y="626"/>
                      <a:pt x="192" y="626"/>
                    </a:cubicBezTo>
                    <a:cubicBezTo>
                      <a:pt x="169" y="578"/>
                      <a:pt x="169" y="578"/>
                      <a:pt x="169" y="578"/>
                    </a:cubicBezTo>
                    <a:cubicBezTo>
                      <a:pt x="145" y="523"/>
                      <a:pt x="145" y="523"/>
                      <a:pt x="145" y="523"/>
                    </a:cubicBezTo>
                    <a:cubicBezTo>
                      <a:pt x="132" y="486"/>
                      <a:pt x="132" y="486"/>
                      <a:pt x="132" y="486"/>
                    </a:cubicBezTo>
                    <a:cubicBezTo>
                      <a:pt x="132" y="486"/>
                      <a:pt x="98" y="442"/>
                      <a:pt x="95" y="441"/>
                    </a:cubicBezTo>
                    <a:cubicBezTo>
                      <a:pt x="93" y="440"/>
                      <a:pt x="66" y="413"/>
                      <a:pt x="58" y="411"/>
                    </a:cubicBezTo>
                    <a:cubicBezTo>
                      <a:pt x="50" y="409"/>
                      <a:pt x="31" y="409"/>
                      <a:pt x="31" y="40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Freeform 7"/>
              <p:cNvSpPr>
                <a:spLocks/>
              </p:cNvSpPr>
              <p:nvPr/>
            </p:nvSpPr>
            <p:spPr bwMode="auto">
              <a:xfrm>
                <a:off x="7550150" y="3308351"/>
                <a:ext cx="1012825" cy="1819275"/>
              </a:xfrm>
              <a:custGeom>
                <a:avLst/>
                <a:gdLst>
                  <a:gd name="T0" fmla="*/ 131 w 701"/>
                  <a:gd name="T1" fmla="*/ 1137 h 1259"/>
                  <a:gd name="T2" fmla="*/ 39 w 701"/>
                  <a:gd name="T3" fmla="*/ 1070 h 1259"/>
                  <a:gd name="T4" fmla="*/ 21 w 701"/>
                  <a:gd name="T5" fmla="*/ 1031 h 1259"/>
                  <a:gd name="T6" fmla="*/ 42 w 701"/>
                  <a:gd name="T7" fmla="*/ 897 h 1259"/>
                  <a:gd name="T8" fmla="*/ 21 w 701"/>
                  <a:gd name="T9" fmla="*/ 745 h 1259"/>
                  <a:gd name="T10" fmla="*/ 0 w 701"/>
                  <a:gd name="T11" fmla="*/ 684 h 1259"/>
                  <a:gd name="T12" fmla="*/ 92 w 701"/>
                  <a:gd name="T13" fmla="*/ 653 h 1259"/>
                  <a:gd name="T14" fmla="*/ 82 w 701"/>
                  <a:gd name="T15" fmla="*/ 535 h 1259"/>
                  <a:gd name="T16" fmla="*/ 141 w 701"/>
                  <a:gd name="T17" fmla="*/ 495 h 1259"/>
                  <a:gd name="T18" fmla="*/ 236 w 701"/>
                  <a:gd name="T19" fmla="*/ 544 h 1259"/>
                  <a:gd name="T20" fmla="*/ 249 w 701"/>
                  <a:gd name="T21" fmla="*/ 467 h 1259"/>
                  <a:gd name="T22" fmla="*/ 214 w 701"/>
                  <a:gd name="T23" fmla="*/ 397 h 1259"/>
                  <a:gd name="T24" fmla="*/ 244 w 701"/>
                  <a:gd name="T25" fmla="*/ 314 h 1259"/>
                  <a:gd name="T26" fmla="*/ 337 w 701"/>
                  <a:gd name="T27" fmla="*/ 290 h 1259"/>
                  <a:gd name="T28" fmla="*/ 337 w 701"/>
                  <a:gd name="T29" fmla="*/ 214 h 1259"/>
                  <a:gd name="T30" fmla="*/ 296 w 701"/>
                  <a:gd name="T31" fmla="*/ 134 h 1259"/>
                  <a:gd name="T32" fmla="*/ 379 w 701"/>
                  <a:gd name="T33" fmla="*/ 46 h 1259"/>
                  <a:gd name="T34" fmla="*/ 423 w 701"/>
                  <a:gd name="T35" fmla="*/ 11 h 1259"/>
                  <a:gd name="T36" fmla="*/ 431 w 701"/>
                  <a:gd name="T37" fmla="*/ 56 h 1259"/>
                  <a:gd name="T38" fmla="*/ 369 w 701"/>
                  <a:gd name="T39" fmla="*/ 219 h 1259"/>
                  <a:gd name="T40" fmla="*/ 414 w 701"/>
                  <a:gd name="T41" fmla="*/ 259 h 1259"/>
                  <a:gd name="T42" fmla="*/ 401 w 701"/>
                  <a:gd name="T43" fmla="*/ 317 h 1259"/>
                  <a:gd name="T44" fmla="*/ 490 w 701"/>
                  <a:gd name="T45" fmla="*/ 309 h 1259"/>
                  <a:gd name="T46" fmla="*/ 542 w 701"/>
                  <a:gd name="T47" fmla="*/ 326 h 1259"/>
                  <a:gd name="T48" fmla="*/ 601 w 701"/>
                  <a:gd name="T49" fmla="*/ 305 h 1259"/>
                  <a:gd name="T50" fmla="*/ 634 w 701"/>
                  <a:gd name="T51" fmla="*/ 351 h 1259"/>
                  <a:gd name="T52" fmla="*/ 514 w 701"/>
                  <a:gd name="T53" fmla="*/ 380 h 1259"/>
                  <a:gd name="T54" fmla="*/ 508 w 701"/>
                  <a:gd name="T55" fmla="*/ 458 h 1259"/>
                  <a:gd name="T56" fmla="*/ 575 w 701"/>
                  <a:gd name="T57" fmla="*/ 492 h 1259"/>
                  <a:gd name="T58" fmla="*/ 564 w 701"/>
                  <a:gd name="T59" fmla="*/ 582 h 1259"/>
                  <a:gd name="T60" fmla="*/ 541 w 701"/>
                  <a:gd name="T61" fmla="*/ 656 h 1259"/>
                  <a:gd name="T62" fmla="*/ 533 w 701"/>
                  <a:gd name="T63" fmla="*/ 720 h 1259"/>
                  <a:gd name="T64" fmla="*/ 573 w 701"/>
                  <a:gd name="T65" fmla="*/ 749 h 1259"/>
                  <a:gd name="T66" fmla="*/ 586 w 701"/>
                  <a:gd name="T67" fmla="*/ 803 h 1259"/>
                  <a:gd name="T68" fmla="*/ 627 w 701"/>
                  <a:gd name="T69" fmla="*/ 839 h 1259"/>
                  <a:gd name="T70" fmla="*/ 582 w 701"/>
                  <a:gd name="T71" fmla="*/ 872 h 1259"/>
                  <a:gd name="T72" fmla="*/ 549 w 701"/>
                  <a:gd name="T73" fmla="*/ 906 h 1259"/>
                  <a:gd name="T74" fmla="*/ 476 w 701"/>
                  <a:gd name="T75" fmla="*/ 898 h 1259"/>
                  <a:gd name="T76" fmla="*/ 399 w 701"/>
                  <a:gd name="T77" fmla="*/ 901 h 1259"/>
                  <a:gd name="T78" fmla="*/ 341 w 701"/>
                  <a:gd name="T79" fmla="*/ 949 h 1259"/>
                  <a:gd name="T80" fmla="*/ 374 w 701"/>
                  <a:gd name="T81" fmla="*/ 1020 h 1259"/>
                  <a:gd name="T82" fmla="*/ 300 w 701"/>
                  <a:gd name="T83" fmla="*/ 1052 h 1259"/>
                  <a:gd name="T84" fmla="*/ 234 w 701"/>
                  <a:gd name="T85" fmla="*/ 1072 h 1259"/>
                  <a:gd name="T86" fmla="*/ 194 w 701"/>
                  <a:gd name="T87" fmla="*/ 1131 h 1259"/>
                  <a:gd name="T88" fmla="*/ 157 w 701"/>
                  <a:gd name="T89" fmla="*/ 1146 h 125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701"/>
                  <a:gd name="T136" fmla="*/ 0 h 1259"/>
                  <a:gd name="T137" fmla="*/ 701 w 701"/>
                  <a:gd name="T138" fmla="*/ 1259 h 125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701" h="1259">
                    <a:moveTo>
                      <a:pt x="172" y="1259"/>
                    </a:moveTo>
                    <a:cubicBezTo>
                      <a:pt x="144" y="1249"/>
                      <a:pt x="144" y="1249"/>
                      <a:pt x="144" y="1249"/>
                    </a:cubicBezTo>
                    <a:cubicBezTo>
                      <a:pt x="158" y="1199"/>
                      <a:pt x="158" y="1199"/>
                      <a:pt x="158" y="1199"/>
                    </a:cubicBezTo>
                    <a:cubicBezTo>
                      <a:pt x="43" y="1176"/>
                      <a:pt x="43" y="1176"/>
                      <a:pt x="43" y="1176"/>
                    </a:cubicBezTo>
                    <a:cubicBezTo>
                      <a:pt x="29" y="1165"/>
                      <a:pt x="29" y="1165"/>
                      <a:pt x="29" y="1165"/>
                    </a:cubicBezTo>
                    <a:cubicBezTo>
                      <a:pt x="23" y="1133"/>
                      <a:pt x="23" y="1133"/>
                      <a:pt x="23" y="1133"/>
                    </a:cubicBezTo>
                    <a:cubicBezTo>
                      <a:pt x="39" y="1095"/>
                      <a:pt x="39" y="1095"/>
                      <a:pt x="39" y="1095"/>
                    </a:cubicBezTo>
                    <a:cubicBezTo>
                      <a:pt x="46" y="985"/>
                      <a:pt x="46" y="985"/>
                      <a:pt x="46" y="985"/>
                    </a:cubicBezTo>
                    <a:cubicBezTo>
                      <a:pt x="60" y="887"/>
                      <a:pt x="60" y="887"/>
                      <a:pt x="60" y="887"/>
                    </a:cubicBezTo>
                    <a:cubicBezTo>
                      <a:pt x="23" y="819"/>
                      <a:pt x="23" y="819"/>
                      <a:pt x="23" y="819"/>
                    </a:cubicBezTo>
                    <a:cubicBezTo>
                      <a:pt x="3" y="791"/>
                      <a:pt x="3" y="791"/>
                      <a:pt x="3" y="791"/>
                    </a:cubicBezTo>
                    <a:cubicBezTo>
                      <a:pt x="0" y="751"/>
                      <a:pt x="0" y="751"/>
                      <a:pt x="0" y="751"/>
                    </a:cubicBezTo>
                    <a:cubicBezTo>
                      <a:pt x="40" y="734"/>
                      <a:pt x="40" y="734"/>
                      <a:pt x="40" y="734"/>
                    </a:cubicBezTo>
                    <a:cubicBezTo>
                      <a:pt x="101" y="717"/>
                      <a:pt x="101" y="717"/>
                      <a:pt x="101" y="717"/>
                    </a:cubicBezTo>
                    <a:cubicBezTo>
                      <a:pt x="104" y="613"/>
                      <a:pt x="104" y="613"/>
                      <a:pt x="104" y="613"/>
                    </a:cubicBezTo>
                    <a:cubicBezTo>
                      <a:pt x="104" y="613"/>
                      <a:pt x="90" y="594"/>
                      <a:pt x="90" y="588"/>
                    </a:cubicBezTo>
                    <a:cubicBezTo>
                      <a:pt x="90" y="582"/>
                      <a:pt x="92" y="551"/>
                      <a:pt x="92" y="551"/>
                    </a:cubicBezTo>
                    <a:cubicBezTo>
                      <a:pt x="155" y="544"/>
                      <a:pt x="155" y="544"/>
                      <a:pt x="155" y="544"/>
                    </a:cubicBezTo>
                    <a:cubicBezTo>
                      <a:pt x="193" y="577"/>
                      <a:pt x="193" y="577"/>
                      <a:pt x="193" y="577"/>
                    </a:cubicBezTo>
                    <a:cubicBezTo>
                      <a:pt x="259" y="598"/>
                      <a:pt x="259" y="598"/>
                      <a:pt x="259" y="598"/>
                    </a:cubicBezTo>
                    <a:cubicBezTo>
                      <a:pt x="279" y="570"/>
                      <a:pt x="279" y="570"/>
                      <a:pt x="279" y="570"/>
                    </a:cubicBezTo>
                    <a:cubicBezTo>
                      <a:pt x="274" y="513"/>
                      <a:pt x="274" y="513"/>
                      <a:pt x="274" y="513"/>
                    </a:cubicBezTo>
                    <a:cubicBezTo>
                      <a:pt x="241" y="451"/>
                      <a:pt x="241" y="451"/>
                      <a:pt x="241" y="451"/>
                    </a:cubicBezTo>
                    <a:cubicBezTo>
                      <a:pt x="235" y="436"/>
                      <a:pt x="235" y="436"/>
                      <a:pt x="235" y="436"/>
                    </a:cubicBezTo>
                    <a:cubicBezTo>
                      <a:pt x="250" y="374"/>
                      <a:pt x="250" y="374"/>
                      <a:pt x="250" y="374"/>
                    </a:cubicBezTo>
                    <a:cubicBezTo>
                      <a:pt x="268" y="345"/>
                      <a:pt x="268" y="345"/>
                      <a:pt x="268" y="345"/>
                    </a:cubicBezTo>
                    <a:cubicBezTo>
                      <a:pt x="359" y="345"/>
                      <a:pt x="359" y="345"/>
                      <a:pt x="359" y="345"/>
                    </a:cubicBezTo>
                    <a:cubicBezTo>
                      <a:pt x="370" y="319"/>
                      <a:pt x="370" y="319"/>
                      <a:pt x="370" y="319"/>
                    </a:cubicBezTo>
                    <a:cubicBezTo>
                      <a:pt x="370" y="258"/>
                      <a:pt x="370" y="258"/>
                      <a:pt x="370" y="258"/>
                    </a:cubicBezTo>
                    <a:cubicBezTo>
                      <a:pt x="370" y="235"/>
                      <a:pt x="370" y="235"/>
                      <a:pt x="370" y="235"/>
                    </a:cubicBezTo>
                    <a:cubicBezTo>
                      <a:pt x="328" y="176"/>
                      <a:pt x="328" y="176"/>
                      <a:pt x="328" y="176"/>
                    </a:cubicBezTo>
                    <a:cubicBezTo>
                      <a:pt x="325" y="147"/>
                      <a:pt x="325" y="147"/>
                      <a:pt x="325" y="147"/>
                    </a:cubicBezTo>
                    <a:cubicBezTo>
                      <a:pt x="361" y="122"/>
                      <a:pt x="361" y="122"/>
                      <a:pt x="361" y="122"/>
                    </a:cubicBezTo>
                    <a:cubicBezTo>
                      <a:pt x="416" y="50"/>
                      <a:pt x="416" y="50"/>
                      <a:pt x="416" y="50"/>
                    </a:cubicBezTo>
                    <a:cubicBezTo>
                      <a:pt x="448" y="0"/>
                      <a:pt x="448" y="0"/>
                      <a:pt x="448" y="0"/>
                    </a:cubicBezTo>
                    <a:cubicBezTo>
                      <a:pt x="465" y="12"/>
                      <a:pt x="465" y="12"/>
                      <a:pt x="465" y="12"/>
                    </a:cubicBezTo>
                    <a:cubicBezTo>
                      <a:pt x="454" y="44"/>
                      <a:pt x="454" y="44"/>
                      <a:pt x="454" y="44"/>
                    </a:cubicBezTo>
                    <a:cubicBezTo>
                      <a:pt x="474" y="61"/>
                      <a:pt x="474" y="61"/>
                      <a:pt x="474" y="61"/>
                    </a:cubicBezTo>
                    <a:cubicBezTo>
                      <a:pt x="469" y="186"/>
                      <a:pt x="469" y="186"/>
                      <a:pt x="469" y="186"/>
                    </a:cubicBezTo>
                    <a:cubicBezTo>
                      <a:pt x="405" y="241"/>
                      <a:pt x="405" y="241"/>
                      <a:pt x="405" y="241"/>
                    </a:cubicBezTo>
                    <a:cubicBezTo>
                      <a:pt x="405" y="255"/>
                      <a:pt x="405" y="255"/>
                      <a:pt x="405" y="255"/>
                    </a:cubicBezTo>
                    <a:cubicBezTo>
                      <a:pt x="405" y="255"/>
                      <a:pt x="457" y="283"/>
                      <a:pt x="455" y="284"/>
                    </a:cubicBezTo>
                    <a:cubicBezTo>
                      <a:pt x="453" y="284"/>
                      <a:pt x="423" y="312"/>
                      <a:pt x="423" y="312"/>
                    </a:cubicBezTo>
                    <a:cubicBezTo>
                      <a:pt x="423" y="312"/>
                      <a:pt x="438" y="347"/>
                      <a:pt x="441" y="348"/>
                    </a:cubicBezTo>
                    <a:cubicBezTo>
                      <a:pt x="443" y="350"/>
                      <a:pt x="507" y="353"/>
                      <a:pt x="507" y="353"/>
                    </a:cubicBezTo>
                    <a:cubicBezTo>
                      <a:pt x="538" y="340"/>
                      <a:pt x="538" y="340"/>
                      <a:pt x="538" y="340"/>
                    </a:cubicBezTo>
                    <a:cubicBezTo>
                      <a:pt x="573" y="357"/>
                      <a:pt x="573" y="357"/>
                      <a:pt x="573" y="357"/>
                    </a:cubicBezTo>
                    <a:cubicBezTo>
                      <a:pt x="573" y="357"/>
                      <a:pt x="592" y="359"/>
                      <a:pt x="595" y="358"/>
                    </a:cubicBezTo>
                    <a:cubicBezTo>
                      <a:pt x="598" y="357"/>
                      <a:pt x="611" y="341"/>
                      <a:pt x="611" y="341"/>
                    </a:cubicBezTo>
                    <a:cubicBezTo>
                      <a:pt x="611" y="341"/>
                      <a:pt x="657" y="335"/>
                      <a:pt x="660" y="335"/>
                    </a:cubicBezTo>
                    <a:cubicBezTo>
                      <a:pt x="663" y="335"/>
                      <a:pt x="701" y="364"/>
                      <a:pt x="701" y="364"/>
                    </a:cubicBezTo>
                    <a:cubicBezTo>
                      <a:pt x="697" y="386"/>
                      <a:pt x="697" y="386"/>
                      <a:pt x="697" y="386"/>
                    </a:cubicBezTo>
                    <a:cubicBezTo>
                      <a:pt x="638" y="410"/>
                      <a:pt x="638" y="410"/>
                      <a:pt x="638" y="410"/>
                    </a:cubicBezTo>
                    <a:cubicBezTo>
                      <a:pt x="565" y="418"/>
                      <a:pt x="565" y="418"/>
                      <a:pt x="565" y="418"/>
                    </a:cubicBezTo>
                    <a:cubicBezTo>
                      <a:pt x="558" y="459"/>
                      <a:pt x="558" y="459"/>
                      <a:pt x="558" y="459"/>
                    </a:cubicBezTo>
                    <a:cubicBezTo>
                      <a:pt x="558" y="503"/>
                      <a:pt x="558" y="503"/>
                      <a:pt x="558" y="503"/>
                    </a:cubicBezTo>
                    <a:cubicBezTo>
                      <a:pt x="565" y="518"/>
                      <a:pt x="565" y="518"/>
                      <a:pt x="565" y="518"/>
                    </a:cubicBezTo>
                    <a:cubicBezTo>
                      <a:pt x="632" y="541"/>
                      <a:pt x="632" y="541"/>
                      <a:pt x="632" y="541"/>
                    </a:cubicBezTo>
                    <a:cubicBezTo>
                      <a:pt x="630" y="578"/>
                      <a:pt x="630" y="578"/>
                      <a:pt x="630" y="578"/>
                    </a:cubicBezTo>
                    <a:cubicBezTo>
                      <a:pt x="620" y="639"/>
                      <a:pt x="620" y="639"/>
                      <a:pt x="620" y="639"/>
                    </a:cubicBezTo>
                    <a:cubicBezTo>
                      <a:pt x="608" y="683"/>
                      <a:pt x="608" y="683"/>
                      <a:pt x="608" y="683"/>
                    </a:cubicBezTo>
                    <a:cubicBezTo>
                      <a:pt x="594" y="721"/>
                      <a:pt x="594" y="721"/>
                      <a:pt x="594" y="721"/>
                    </a:cubicBezTo>
                    <a:cubicBezTo>
                      <a:pt x="580" y="747"/>
                      <a:pt x="580" y="747"/>
                      <a:pt x="580" y="747"/>
                    </a:cubicBezTo>
                    <a:cubicBezTo>
                      <a:pt x="586" y="791"/>
                      <a:pt x="586" y="791"/>
                      <a:pt x="586" y="791"/>
                    </a:cubicBezTo>
                    <a:cubicBezTo>
                      <a:pt x="602" y="811"/>
                      <a:pt x="602" y="811"/>
                      <a:pt x="602" y="811"/>
                    </a:cubicBezTo>
                    <a:cubicBezTo>
                      <a:pt x="630" y="823"/>
                      <a:pt x="630" y="823"/>
                      <a:pt x="630" y="823"/>
                    </a:cubicBezTo>
                    <a:cubicBezTo>
                      <a:pt x="638" y="849"/>
                      <a:pt x="638" y="849"/>
                      <a:pt x="638" y="849"/>
                    </a:cubicBezTo>
                    <a:cubicBezTo>
                      <a:pt x="644" y="882"/>
                      <a:pt x="644" y="882"/>
                      <a:pt x="644" y="882"/>
                    </a:cubicBezTo>
                    <a:cubicBezTo>
                      <a:pt x="655" y="904"/>
                      <a:pt x="655" y="904"/>
                      <a:pt x="655" y="904"/>
                    </a:cubicBezTo>
                    <a:cubicBezTo>
                      <a:pt x="689" y="922"/>
                      <a:pt x="689" y="922"/>
                      <a:pt x="689" y="922"/>
                    </a:cubicBezTo>
                    <a:cubicBezTo>
                      <a:pt x="657" y="942"/>
                      <a:pt x="657" y="942"/>
                      <a:pt x="657" y="942"/>
                    </a:cubicBezTo>
                    <a:cubicBezTo>
                      <a:pt x="639" y="958"/>
                      <a:pt x="639" y="958"/>
                      <a:pt x="639" y="958"/>
                    </a:cubicBezTo>
                    <a:cubicBezTo>
                      <a:pt x="630" y="981"/>
                      <a:pt x="630" y="981"/>
                      <a:pt x="630" y="981"/>
                    </a:cubicBezTo>
                    <a:cubicBezTo>
                      <a:pt x="603" y="995"/>
                      <a:pt x="603" y="995"/>
                      <a:pt x="603" y="995"/>
                    </a:cubicBezTo>
                    <a:cubicBezTo>
                      <a:pt x="570" y="994"/>
                      <a:pt x="570" y="994"/>
                      <a:pt x="570" y="994"/>
                    </a:cubicBezTo>
                    <a:cubicBezTo>
                      <a:pt x="523" y="986"/>
                      <a:pt x="523" y="986"/>
                      <a:pt x="523" y="986"/>
                    </a:cubicBezTo>
                    <a:cubicBezTo>
                      <a:pt x="489" y="981"/>
                      <a:pt x="489" y="981"/>
                      <a:pt x="489" y="981"/>
                    </a:cubicBezTo>
                    <a:cubicBezTo>
                      <a:pt x="438" y="990"/>
                      <a:pt x="438" y="990"/>
                      <a:pt x="438" y="990"/>
                    </a:cubicBezTo>
                    <a:cubicBezTo>
                      <a:pt x="388" y="1011"/>
                      <a:pt x="388" y="1011"/>
                      <a:pt x="388" y="1011"/>
                    </a:cubicBezTo>
                    <a:cubicBezTo>
                      <a:pt x="375" y="1043"/>
                      <a:pt x="375" y="1043"/>
                      <a:pt x="375" y="1043"/>
                    </a:cubicBezTo>
                    <a:cubicBezTo>
                      <a:pt x="407" y="1086"/>
                      <a:pt x="407" y="1086"/>
                      <a:pt x="407" y="1086"/>
                    </a:cubicBezTo>
                    <a:cubicBezTo>
                      <a:pt x="411" y="1121"/>
                      <a:pt x="411" y="1121"/>
                      <a:pt x="411" y="1121"/>
                    </a:cubicBezTo>
                    <a:cubicBezTo>
                      <a:pt x="411" y="1121"/>
                      <a:pt x="369" y="1142"/>
                      <a:pt x="367" y="1143"/>
                    </a:cubicBezTo>
                    <a:cubicBezTo>
                      <a:pt x="365" y="1143"/>
                      <a:pt x="330" y="1156"/>
                      <a:pt x="330" y="1156"/>
                    </a:cubicBezTo>
                    <a:cubicBezTo>
                      <a:pt x="288" y="1158"/>
                      <a:pt x="288" y="1158"/>
                      <a:pt x="288" y="1158"/>
                    </a:cubicBezTo>
                    <a:cubicBezTo>
                      <a:pt x="257" y="1178"/>
                      <a:pt x="257" y="1178"/>
                      <a:pt x="257" y="1178"/>
                    </a:cubicBezTo>
                    <a:cubicBezTo>
                      <a:pt x="230" y="1211"/>
                      <a:pt x="230" y="1211"/>
                      <a:pt x="230" y="1211"/>
                    </a:cubicBezTo>
                    <a:cubicBezTo>
                      <a:pt x="213" y="1242"/>
                      <a:pt x="213" y="1242"/>
                      <a:pt x="213" y="1242"/>
                    </a:cubicBezTo>
                    <a:cubicBezTo>
                      <a:pt x="193" y="1254"/>
                      <a:pt x="193" y="1254"/>
                      <a:pt x="193" y="1254"/>
                    </a:cubicBezTo>
                    <a:lnTo>
                      <a:pt x="172" y="125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Freeform 8"/>
              <p:cNvSpPr>
                <a:spLocks/>
              </p:cNvSpPr>
              <p:nvPr/>
            </p:nvSpPr>
            <p:spPr bwMode="auto">
              <a:xfrm>
                <a:off x="6327775" y="4143376"/>
                <a:ext cx="1285875" cy="865188"/>
              </a:xfrm>
              <a:custGeom>
                <a:avLst/>
                <a:gdLst>
                  <a:gd name="T0" fmla="*/ 127 w 890"/>
                  <a:gd name="T1" fmla="*/ 328 h 599"/>
                  <a:gd name="T2" fmla="*/ 163 w 890"/>
                  <a:gd name="T3" fmla="*/ 354 h 599"/>
                  <a:gd name="T4" fmla="*/ 167 w 890"/>
                  <a:gd name="T5" fmla="*/ 450 h 599"/>
                  <a:gd name="T6" fmla="*/ 202 w 890"/>
                  <a:gd name="T7" fmla="*/ 530 h 599"/>
                  <a:gd name="T8" fmla="*/ 241 w 890"/>
                  <a:gd name="T9" fmla="*/ 536 h 599"/>
                  <a:gd name="T10" fmla="*/ 249 w 890"/>
                  <a:gd name="T11" fmla="*/ 452 h 599"/>
                  <a:gd name="T12" fmla="*/ 309 w 890"/>
                  <a:gd name="T13" fmla="*/ 404 h 599"/>
                  <a:gd name="T14" fmla="*/ 359 w 890"/>
                  <a:gd name="T15" fmla="*/ 401 h 599"/>
                  <a:gd name="T16" fmla="*/ 475 w 890"/>
                  <a:gd name="T17" fmla="*/ 454 h 599"/>
                  <a:gd name="T18" fmla="*/ 492 w 890"/>
                  <a:gd name="T19" fmla="*/ 496 h 599"/>
                  <a:gd name="T20" fmla="*/ 532 w 890"/>
                  <a:gd name="T21" fmla="*/ 526 h 599"/>
                  <a:gd name="T22" fmla="*/ 575 w 890"/>
                  <a:gd name="T23" fmla="*/ 512 h 599"/>
                  <a:gd name="T24" fmla="*/ 598 w 890"/>
                  <a:gd name="T25" fmla="*/ 541 h 599"/>
                  <a:gd name="T26" fmla="*/ 648 w 890"/>
                  <a:gd name="T27" fmla="*/ 541 h 599"/>
                  <a:gd name="T28" fmla="*/ 780 w 890"/>
                  <a:gd name="T29" fmla="*/ 510 h 599"/>
                  <a:gd name="T30" fmla="*/ 799 w 890"/>
                  <a:gd name="T31" fmla="*/ 401 h 599"/>
                  <a:gd name="T32" fmla="*/ 810 w 890"/>
                  <a:gd name="T33" fmla="*/ 292 h 599"/>
                  <a:gd name="T34" fmla="*/ 759 w 890"/>
                  <a:gd name="T35" fmla="*/ 206 h 599"/>
                  <a:gd name="T36" fmla="*/ 727 w 890"/>
                  <a:gd name="T37" fmla="*/ 135 h 599"/>
                  <a:gd name="T38" fmla="*/ 661 w 890"/>
                  <a:gd name="T39" fmla="*/ 118 h 599"/>
                  <a:gd name="T40" fmla="*/ 614 w 890"/>
                  <a:gd name="T41" fmla="*/ 187 h 599"/>
                  <a:gd name="T42" fmla="*/ 530 w 890"/>
                  <a:gd name="T43" fmla="*/ 191 h 599"/>
                  <a:gd name="T44" fmla="*/ 467 w 890"/>
                  <a:gd name="T45" fmla="*/ 175 h 599"/>
                  <a:gd name="T46" fmla="*/ 391 w 890"/>
                  <a:gd name="T47" fmla="*/ 109 h 599"/>
                  <a:gd name="T48" fmla="*/ 424 w 890"/>
                  <a:gd name="T49" fmla="*/ 51 h 599"/>
                  <a:gd name="T50" fmla="*/ 451 w 890"/>
                  <a:gd name="T51" fmla="*/ 11 h 599"/>
                  <a:gd name="T52" fmla="*/ 406 w 890"/>
                  <a:gd name="T53" fmla="*/ 0 h 599"/>
                  <a:gd name="T54" fmla="*/ 340 w 890"/>
                  <a:gd name="T55" fmla="*/ 35 h 599"/>
                  <a:gd name="T56" fmla="*/ 289 w 890"/>
                  <a:gd name="T57" fmla="*/ 29 h 599"/>
                  <a:gd name="T58" fmla="*/ 240 w 890"/>
                  <a:gd name="T59" fmla="*/ 7 h 599"/>
                  <a:gd name="T60" fmla="*/ 180 w 890"/>
                  <a:gd name="T61" fmla="*/ 28 h 599"/>
                  <a:gd name="T62" fmla="*/ 167 w 890"/>
                  <a:gd name="T63" fmla="*/ 135 h 599"/>
                  <a:gd name="T64" fmla="*/ 35 w 890"/>
                  <a:gd name="T65" fmla="*/ 149 h 599"/>
                  <a:gd name="T66" fmla="*/ 0 w 890"/>
                  <a:gd name="T67" fmla="*/ 210 h 599"/>
                  <a:gd name="T68" fmla="*/ 34 w 890"/>
                  <a:gd name="T69" fmla="*/ 249 h 599"/>
                  <a:gd name="T70" fmla="*/ 95 w 890"/>
                  <a:gd name="T71" fmla="*/ 285 h 599"/>
                  <a:gd name="T72" fmla="*/ 101 w 890"/>
                  <a:gd name="T73" fmla="*/ 325 h 59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890"/>
                  <a:gd name="T112" fmla="*/ 0 h 599"/>
                  <a:gd name="T113" fmla="*/ 890 w 890"/>
                  <a:gd name="T114" fmla="*/ 599 h 599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890" h="599">
                    <a:moveTo>
                      <a:pt x="111" y="357"/>
                    </a:moveTo>
                    <a:cubicBezTo>
                      <a:pt x="139" y="361"/>
                      <a:pt x="139" y="361"/>
                      <a:pt x="139" y="361"/>
                    </a:cubicBezTo>
                    <a:cubicBezTo>
                      <a:pt x="160" y="369"/>
                      <a:pt x="160" y="369"/>
                      <a:pt x="160" y="369"/>
                    </a:cubicBezTo>
                    <a:cubicBezTo>
                      <a:pt x="179" y="389"/>
                      <a:pt x="179" y="389"/>
                      <a:pt x="179" y="389"/>
                    </a:cubicBezTo>
                    <a:cubicBezTo>
                      <a:pt x="167" y="470"/>
                      <a:pt x="167" y="470"/>
                      <a:pt x="167" y="470"/>
                    </a:cubicBezTo>
                    <a:cubicBezTo>
                      <a:pt x="183" y="495"/>
                      <a:pt x="183" y="495"/>
                      <a:pt x="183" y="495"/>
                    </a:cubicBezTo>
                    <a:cubicBezTo>
                      <a:pt x="196" y="524"/>
                      <a:pt x="196" y="524"/>
                      <a:pt x="196" y="524"/>
                    </a:cubicBezTo>
                    <a:cubicBezTo>
                      <a:pt x="222" y="582"/>
                      <a:pt x="222" y="582"/>
                      <a:pt x="222" y="582"/>
                    </a:cubicBezTo>
                    <a:cubicBezTo>
                      <a:pt x="253" y="599"/>
                      <a:pt x="253" y="599"/>
                      <a:pt x="253" y="599"/>
                    </a:cubicBezTo>
                    <a:cubicBezTo>
                      <a:pt x="265" y="589"/>
                      <a:pt x="265" y="589"/>
                      <a:pt x="265" y="589"/>
                    </a:cubicBezTo>
                    <a:cubicBezTo>
                      <a:pt x="263" y="536"/>
                      <a:pt x="263" y="536"/>
                      <a:pt x="263" y="536"/>
                    </a:cubicBezTo>
                    <a:cubicBezTo>
                      <a:pt x="274" y="497"/>
                      <a:pt x="274" y="497"/>
                      <a:pt x="274" y="497"/>
                    </a:cubicBezTo>
                    <a:cubicBezTo>
                      <a:pt x="318" y="455"/>
                      <a:pt x="318" y="455"/>
                      <a:pt x="318" y="455"/>
                    </a:cubicBezTo>
                    <a:cubicBezTo>
                      <a:pt x="340" y="444"/>
                      <a:pt x="340" y="444"/>
                      <a:pt x="340" y="444"/>
                    </a:cubicBezTo>
                    <a:cubicBezTo>
                      <a:pt x="375" y="441"/>
                      <a:pt x="375" y="441"/>
                      <a:pt x="375" y="441"/>
                    </a:cubicBezTo>
                    <a:cubicBezTo>
                      <a:pt x="394" y="441"/>
                      <a:pt x="394" y="441"/>
                      <a:pt x="394" y="441"/>
                    </a:cubicBezTo>
                    <a:cubicBezTo>
                      <a:pt x="458" y="499"/>
                      <a:pt x="458" y="499"/>
                      <a:pt x="458" y="499"/>
                    </a:cubicBezTo>
                    <a:cubicBezTo>
                      <a:pt x="522" y="499"/>
                      <a:pt x="522" y="499"/>
                      <a:pt x="522" y="499"/>
                    </a:cubicBezTo>
                    <a:cubicBezTo>
                      <a:pt x="536" y="513"/>
                      <a:pt x="536" y="513"/>
                      <a:pt x="536" y="513"/>
                    </a:cubicBezTo>
                    <a:cubicBezTo>
                      <a:pt x="541" y="545"/>
                      <a:pt x="541" y="545"/>
                      <a:pt x="541" y="545"/>
                    </a:cubicBezTo>
                    <a:cubicBezTo>
                      <a:pt x="556" y="565"/>
                      <a:pt x="556" y="565"/>
                      <a:pt x="556" y="565"/>
                    </a:cubicBezTo>
                    <a:cubicBezTo>
                      <a:pt x="585" y="578"/>
                      <a:pt x="585" y="578"/>
                      <a:pt x="585" y="578"/>
                    </a:cubicBezTo>
                    <a:cubicBezTo>
                      <a:pt x="610" y="571"/>
                      <a:pt x="610" y="571"/>
                      <a:pt x="610" y="571"/>
                    </a:cubicBezTo>
                    <a:cubicBezTo>
                      <a:pt x="632" y="563"/>
                      <a:pt x="632" y="563"/>
                      <a:pt x="632" y="563"/>
                    </a:cubicBezTo>
                    <a:cubicBezTo>
                      <a:pt x="644" y="582"/>
                      <a:pt x="644" y="582"/>
                      <a:pt x="644" y="582"/>
                    </a:cubicBezTo>
                    <a:cubicBezTo>
                      <a:pt x="657" y="595"/>
                      <a:pt x="657" y="595"/>
                      <a:pt x="657" y="595"/>
                    </a:cubicBezTo>
                    <a:cubicBezTo>
                      <a:pt x="677" y="599"/>
                      <a:pt x="677" y="599"/>
                      <a:pt x="677" y="599"/>
                    </a:cubicBezTo>
                    <a:cubicBezTo>
                      <a:pt x="712" y="595"/>
                      <a:pt x="712" y="595"/>
                      <a:pt x="712" y="595"/>
                    </a:cubicBezTo>
                    <a:cubicBezTo>
                      <a:pt x="778" y="562"/>
                      <a:pt x="778" y="562"/>
                      <a:pt x="778" y="562"/>
                    </a:cubicBezTo>
                    <a:cubicBezTo>
                      <a:pt x="857" y="560"/>
                      <a:pt x="857" y="560"/>
                      <a:pt x="857" y="560"/>
                    </a:cubicBezTo>
                    <a:cubicBezTo>
                      <a:pt x="868" y="526"/>
                      <a:pt x="868" y="526"/>
                      <a:pt x="868" y="526"/>
                    </a:cubicBezTo>
                    <a:cubicBezTo>
                      <a:pt x="878" y="441"/>
                      <a:pt x="878" y="441"/>
                      <a:pt x="878" y="441"/>
                    </a:cubicBezTo>
                    <a:cubicBezTo>
                      <a:pt x="883" y="392"/>
                      <a:pt x="883" y="392"/>
                      <a:pt x="883" y="392"/>
                    </a:cubicBezTo>
                    <a:cubicBezTo>
                      <a:pt x="890" y="321"/>
                      <a:pt x="890" y="321"/>
                      <a:pt x="890" y="321"/>
                    </a:cubicBezTo>
                    <a:cubicBezTo>
                      <a:pt x="855" y="249"/>
                      <a:pt x="855" y="249"/>
                      <a:pt x="855" y="249"/>
                    </a:cubicBezTo>
                    <a:cubicBezTo>
                      <a:pt x="834" y="226"/>
                      <a:pt x="834" y="226"/>
                      <a:pt x="834" y="226"/>
                    </a:cubicBezTo>
                    <a:cubicBezTo>
                      <a:pt x="825" y="175"/>
                      <a:pt x="825" y="175"/>
                      <a:pt x="825" y="175"/>
                    </a:cubicBezTo>
                    <a:cubicBezTo>
                      <a:pt x="799" y="148"/>
                      <a:pt x="799" y="148"/>
                      <a:pt x="799" y="148"/>
                    </a:cubicBezTo>
                    <a:cubicBezTo>
                      <a:pt x="787" y="127"/>
                      <a:pt x="787" y="127"/>
                      <a:pt x="787" y="127"/>
                    </a:cubicBezTo>
                    <a:cubicBezTo>
                      <a:pt x="726" y="130"/>
                      <a:pt x="726" y="130"/>
                      <a:pt x="726" y="130"/>
                    </a:cubicBezTo>
                    <a:cubicBezTo>
                      <a:pt x="719" y="172"/>
                      <a:pt x="719" y="172"/>
                      <a:pt x="719" y="172"/>
                    </a:cubicBezTo>
                    <a:cubicBezTo>
                      <a:pt x="719" y="172"/>
                      <a:pt x="677" y="205"/>
                      <a:pt x="675" y="205"/>
                    </a:cubicBezTo>
                    <a:cubicBezTo>
                      <a:pt x="673" y="205"/>
                      <a:pt x="642" y="210"/>
                      <a:pt x="642" y="210"/>
                    </a:cubicBezTo>
                    <a:cubicBezTo>
                      <a:pt x="582" y="210"/>
                      <a:pt x="582" y="210"/>
                      <a:pt x="582" y="210"/>
                    </a:cubicBezTo>
                    <a:cubicBezTo>
                      <a:pt x="541" y="202"/>
                      <a:pt x="541" y="202"/>
                      <a:pt x="541" y="202"/>
                    </a:cubicBezTo>
                    <a:cubicBezTo>
                      <a:pt x="513" y="192"/>
                      <a:pt x="513" y="192"/>
                      <a:pt x="513" y="192"/>
                    </a:cubicBezTo>
                    <a:cubicBezTo>
                      <a:pt x="440" y="132"/>
                      <a:pt x="440" y="132"/>
                      <a:pt x="440" y="132"/>
                    </a:cubicBezTo>
                    <a:cubicBezTo>
                      <a:pt x="430" y="120"/>
                      <a:pt x="430" y="120"/>
                      <a:pt x="430" y="120"/>
                    </a:cubicBezTo>
                    <a:cubicBezTo>
                      <a:pt x="441" y="101"/>
                      <a:pt x="441" y="101"/>
                      <a:pt x="441" y="101"/>
                    </a:cubicBezTo>
                    <a:cubicBezTo>
                      <a:pt x="466" y="56"/>
                      <a:pt x="466" y="56"/>
                      <a:pt x="466" y="56"/>
                    </a:cubicBezTo>
                    <a:cubicBezTo>
                      <a:pt x="484" y="30"/>
                      <a:pt x="484" y="30"/>
                      <a:pt x="484" y="30"/>
                    </a:cubicBezTo>
                    <a:cubicBezTo>
                      <a:pt x="495" y="12"/>
                      <a:pt x="495" y="12"/>
                      <a:pt x="495" y="12"/>
                    </a:cubicBezTo>
                    <a:cubicBezTo>
                      <a:pt x="479" y="0"/>
                      <a:pt x="479" y="0"/>
                      <a:pt x="479" y="0"/>
                    </a:cubicBezTo>
                    <a:cubicBezTo>
                      <a:pt x="446" y="0"/>
                      <a:pt x="446" y="0"/>
                      <a:pt x="446" y="0"/>
                    </a:cubicBezTo>
                    <a:cubicBezTo>
                      <a:pt x="429" y="21"/>
                      <a:pt x="429" y="21"/>
                      <a:pt x="429" y="21"/>
                    </a:cubicBezTo>
                    <a:cubicBezTo>
                      <a:pt x="374" y="39"/>
                      <a:pt x="374" y="39"/>
                      <a:pt x="374" y="39"/>
                    </a:cubicBezTo>
                    <a:cubicBezTo>
                      <a:pt x="344" y="42"/>
                      <a:pt x="344" y="42"/>
                      <a:pt x="344" y="42"/>
                    </a:cubicBezTo>
                    <a:cubicBezTo>
                      <a:pt x="318" y="32"/>
                      <a:pt x="318" y="32"/>
                      <a:pt x="318" y="32"/>
                    </a:cubicBezTo>
                    <a:cubicBezTo>
                      <a:pt x="294" y="16"/>
                      <a:pt x="294" y="16"/>
                      <a:pt x="294" y="16"/>
                    </a:cubicBezTo>
                    <a:cubicBezTo>
                      <a:pt x="264" y="8"/>
                      <a:pt x="264" y="8"/>
                      <a:pt x="264" y="8"/>
                    </a:cubicBezTo>
                    <a:cubicBezTo>
                      <a:pt x="264" y="8"/>
                      <a:pt x="233" y="13"/>
                      <a:pt x="231" y="15"/>
                    </a:cubicBezTo>
                    <a:cubicBezTo>
                      <a:pt x="229" y="17"/>
                      <a:pt x="198" y="31"/>
                      <a:pt x="198" y="31"/>
                    </a:cubicBezTo>
                    <a:cubicBezTo>
                      <a:pt x="199" y="67"/>
                      <a:pt x="199" y="67"/>
                      <a:pt x="199" y="67"/>
                    </a:cubicBezTo>
                    <a:cubicBezTo>
                      <a:pt x="183" y="148"/>
                      <a:pt x="183" y="148"/>
                      <a:pt x="183" y="148"/>
                    </a:cubicBezTo>
                    <a:cubicBezTo>
                      <a:pt x="70" y="157"/>
                      <a:pt x="70" y="157"/>
                      <a:pt x="70" y="157"/>
                    </a:cubicBezTo>
                    <a:cubicBezTo>
                      <a:pt x="38" y="164"/>
                      <a:pt x="38" y="164"/>
                      <a:pt x="38" y="164"/>
                    </a:cubicBezTo>
                    <a:cubicBezTo>
                      <a:pt x="0" y="206"/>
                      <a:pt x="0" y="206"/>
                      <a:pt x="0" y="206"/>
                    </a:cubicBezTo>
                    <a:cubicBezTo>
                      <a:pt x="0" y="231"/>
                      <a:pt x="0" y="231"/>
                      <a:pt x="0" y="231"/>
                    </a:cubicBezTo>
                    <a:cubicBezTo>
                      <a:pt x="16" y="259"/>
                      <a:pt x="16" y="259"/>
                      <a:pt x="16" y="259"/>
                    </a:cubicBezTo>
                    <a:cubicBezTo>
                      <a:pt x="37" y="274"/>
                      <a:pt x="37" y="274"/>
                      <a:pt x="37" y="274"/>
                    </a:cubicBezTo>
                    <a:cubicBezTo>
                      <a:pt x="74" y="295"/>
                      <a:pt x="74" y="295"/>
                      <a:pt x="74" y="295"/>
                    </a:cubicBezTo>
                    <a:cubicBezTo>
                      <a:pt x="104" y="313"/>
                      <a:pt x="104" y="313"/>
                      <a:pt x="104" y="313"/>
                    </a:cubicBezTo>
                    <a:cubicBezTo>
                      <a:pt x="112" y="326"/>
                      <a:pt x="112" y="326"/>
                      <a:pt x="112" y="326"/>
                    </a:cubicBezTo>
                    <a:lnTo>
                      <a:pt x="111" y="35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Freeform 9"/>
              <p:cNvSpPr>
                <a:spLocks/>
              </p:cNvSpPr>
              <p:nvPr/>
            </p:nvSpPr>
            <p:spPr bwMode="auto">
              <a:xfrm>
                <a:off x="6008914" y="2968287"/>
                <a:ext cx="918936" cy="1447800"/>
              </a:xfrm>
              <a:custGeom>
                <a:avLst/>
                <a:gdLst>
                  <a:gd name="T0" fmla="*/ 312 w 746"/>
                  <a:gd name="T1" fmla="*/ 887 h 1002"/>
                  <a:gd name="T2" fmla="*/ 377 w 746"/>
                  <a:gd name="T3" fmla="*/ 862 h 1002"/>
                  <a:gd name="T4" fmla="*/ 454 w 746"/>
                  <a:gd name="T5" fmla="*/ 857 h 1002"/>
                  <a:gd name="T6" fmla="*/ 470 w 746"/>
                  <a:gd name="T7" fmla="*/ 771 h 1002"/>
                  <a:gd name="T8" fmla="*/ 502 w 746"/>
                  <a:gd name="T9" fmla="*/ 739 h 1002"/>
                  <a:gd name="T10" fmla="*/ 547 w 746"/>
                  <a:gd name="T11" fmla="*/ 715 h 1002"/>
                  <a:gd name="T12" fmla="*/ 562 w 746"/>
                  <a:gd name="T13" fmla="*/ 649 h 1002"/>
                  <a:gd name="T14" fmla="*/ 679 w 746"/>
                  <a:gd name="T15" fmla="*/ 609 h 1002"/>
                  <a:gd name="T16" fmla="*/ 644 w 746"/>
                  <a:gd name="T17" fmla="*/ 567 h 1002"/>
                  <a:gd name="T18" fmla="*/ 576 w 746"/>
                  <a:gd name="T19" fmla="*/ 546 h 1002"/>
                  <a:gd name="T20" fmla="*/ 502 w 746"/>
                  <a:gd name="T21" fmla="*/ 522 h 1002"/>
                  <a:gd name="T22" fmla="*/ 522 w 746"/>
                  <a:gd name="T23" fmla="*/ 453 h 1002"/>
                  <a:gd name="T24" fmla="*/ 613 w 746"/>
                  <a:gd name="T25" fmla="*/ 430 h 1002"/>
                  <a:gd name="T26" fmla="*/ 568 w 746"/>
                  <a:gd name="T27" fmla="*/ 381 h 1002"/>
                  <a:gd name="T28" fmla="*/ 560 w 746"/>
                  <a:gd name="T29" fmla="*/ 317 h 1002"/>
                  <a:gd name="T30" fmla="*/ 526 w 746"/>
                  <a:gd name="T31" fmla="*/ 338 h 1002"/>
                  <a:gd name="T32" fmla="*/ 485 w 746"/>
                  <a:gd name="T33" fmla="*/ 366 h 1002"/>
                  <a:gd name="T34" fmla="*/ 410 w 746"/>
                  <a:gd name="T35" fmla="*/ 223 h 1002"/>
                  <a:gd name="T36" fmla="*/ 414 w 746"/>
                  <a:gd name="T37" fmla="*/ 139 h 1002"/>
                  <a:gd name="T38" fmla="*/ 372 w 746"/>
                  <a:gd name="T39" fmla="*/ 89 h 1002"/>
                  <a:gd name="T40" fmla="*/ 344 w 746"/>
                  <a:gd name="T41" fmla="*/ 22 h 1002"/>
                  <a:gd name="T42" fmla="*/ 213 w 746"/>
                  <a:gd name="T43" fmla="*/ 0 h 1002"/>
                  <a:gd name="T44" fmla="*/ 154 w 746"/>
                  <a:gd name="T45" fmla="*/ 57 h 1002"/>
                  <a:gd name="T46" fmla="*/ 121 w 746"/>
                  <a:gd name="T47" fmla="*/ 111 h 1002"/>
                  <a:gd name="T48" fmla="*/ 187 w 746"/>
                  <a:gd name="T49" fmla="*/ 177 h 1002"/>
                  <a:gd name="T50" fmla="*/ 213 w 746"/>
                  <a:gd name="T51" fmla="*/ 247 h 1002"/>
                  <a:gd name="T52" fmla="*/ 163 w 746"/>
                  <a:gd name="T53" fmla="*/ 301 h 1002"/>
                  <a:gd name="T54" fmla="*/ 115 w 746"/>
                  <a:gd name="T55" fmla="*/ 280 h 1002"/>
                  <a:gd name="T56" fmla="*/ 88 w 746"/>
                  <a:gd name="T57" fmla="*/ 438 h 1002"/>
                  <a:gd name="T58" fmla="*/ 0 w 746"/>
                  <a:gd name="T59" fmla="*/ 519 h 1002"/>
                  <a:gd name="T60" fmla="*/ 50 w 746"/>
                  <a:gd name="T61" fmla="*/ 543 h 1002"/>
                  <a:gd name="T62" fmla="*/ 148 w 746"/>
                  <a:gd name="T63" fmla="*/ 673 h 1002"/>
                  <a:gd name="T64" fmla="*/ 199 w 746"/>
                  <a:gd name="T65" fmla="*/ 732 h 1002"/>
                  <a:gd name="T66" fmla="*/ 260 w 746"/>
                  <a:gd name="T67" fmla="*/ 836 h 1002"/>
                  <a:gd name="T68" fmla="*/ 291 w 746"/>
                  <a:gd name="T69" fmla="*/ 912 h 100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746"/>
                  <a:gd name="T106" fmla="*/ 0 h 1002"/>
                  <a:gd name="T107" fmla="*/ 746 w 746"/>
                  <a:gd name="T108" fmla="*/ 1002 h 100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746" h="1002">
                    <a:moveTo>
                      <a:pt x="320" y="1002"/>
                    </a:moveTo>
                    <a:cubicBezTo>
                      <a:pt x="343" y="975"/>
                      <a:pt x="343" y="975"/>
                      <a:pt x="343" y="975"/>
                    </a:cubicBezTo>
                    <a:cubicBezTo>
                      <a:pt x="363" y="956"/>
                      <a:pt x="363" y="956"/>
                      <a:pt x="363" y="956"/>
                    </a:cubicBezTo>
                    <a:cubicBezTo>
                      <a:pt x="414" y="947"/>
                      <a:pt x="414" y="947"/>
                      <a:pt x="414" y="947"/>
                    </a:cubicBezTo>
                    <a:cubicBezTo>
                      <a:pt x="414" y="947"/>
                      <a:pt x="468" y="950"/>
                      <a:pt x="473" y="947"/>
                    </a:cubicBezTo>
                    <a:cubicBezTo>
                      <a:pt x="477" y="945"/>
                      <a:pt x="499" y="942"/>
                      <a:pt x="499" y="942"/>
                    </a:cubicBezTo>
                    <a:cubicBezTo>
                      <a:pt x="516" y="893"/>
                      <a:pt x="516" y="893"/>
                      <a:pt x="516" y="893"/>
                    </a:cubicBezTo>
                    <a:cubicBezTo>
                      <a:pt x="516" y="847"/>
                      <a:pt x="516" y="847"/>
                      <a:pt x="516" y="847"/>
                    </a:cubicBezTo>
                    <a:cubicBezTo>
                      <a:pt x="516" y="832"/>
                      <a:pt x="516" y="832"/>
                      <a:pt x="516" y="832"/>
                    </a:cubicBezTo>
                    <a:cubicBezTo>
                      <a:pt x="551" y="812"/>
                      <a:pt x="551" y="812"/>
                      <a:pt x="551" y="812"/>
                    </a:cubicBezTo>
                    <a:cubicBezTo>
                      <a:pt x="582" y="804"/>
                      <a:pt x="582" y="804"/>
                      <a:pt x="582" y="804"/>
                    </a:cubicBezTo>
                    <a:cubicBezTo>
                      <a:pt x="601" y="786"/>
                      <a:pt x="601" y="786"/>
                      <a:pt x="601" y="786"/>
                    </a:cubicBezTo>
                    <a:cubicBezTo>
                      <a:pt x="618" y="756"/>
                      <a:pt x="618" y="756"/>
                      <a:pt x="618" y="756"/>
                    </a:cubicBezTo>
                    <a:cubicBezTo>
                      <a:pt x="618" y="713"/>
                      <a:pt x="618" y="713"/>
                      <a:pt x="618" y="713"/>
                    </a:cubicBezTo>
                    <a:cubicBezTo>
                      <a:pt x="684" y="687"/>
                      <a:pt x="684" y="687"/>
                      <a:pt x="684" y="687"/>
                    </a:cubicBezTo>
                    <a:cubicBezTo>
                      <a:pt x="746" y="669"/>
                      <a:pt x="746" y="669"/>
                      <a:pt x="746" y="669"/>
                    </a:cubicBezTo>
                    <a:cubicBezTo>
                      <a:pt x="746" y="649"/>
                      <a:pt x="746" y="649"/>
                      <a:pt x="746" y="649"/>
                    </a:cubicBezTo>
                    <a:cubicBezTo>
                      <a:pt x="707" y="623"/>
                      <a:pt x="707" y="623"/>
                      <a:pt x="707" y="623"/>
                    </a:cubicBezTo>
                    <a:cubicBezTo>
                      <a:pt x="680" y="609"/>
                      <a:pt x="680" y="609"/>
                      <a:pt x="680" y="609"/>
                    </a:cubicBezTo>
                    <a:cubicBezTo>
                      <a:pt x="633" y="600"/>
                      <a:pt x="633" y="600"/>
                      <a:pt x="633" y="600"/>
                    </a:cubicBezTo>
                    <a:cubicBezTo>
                      <a:pt x="594" y="600"/>
                      <a:pt x="594" y="600"/>
                      <a:pt x="594" y="600"/>
                    </a:cubicBezTo>
                    <a:cubicBezTo>
                      <a:pt x="552" y="573"/>
                      <a:pt x="552" y="573"/>
                      <a:pt x="552" y="573"/>
                    </a:cubicBezTo>
                    <a:cubicBezTo>
                      <a:pt x="571" y="538"/>
                      <a:pt x="571" y="538"/>
                      <a:pt x="571" y="538"/>
                    </a:cubicBezTo>
                    <a:cubicBezTo>
                      <a:pt x="574" y="498"/>
                      <a:pt x="574" y="498"/>
                      <a:pt x="574" y="498"/>
                    </a:cubicBezTo>
                    <a:cubicBezTo>
                      <a:pt x="625" y="492"/>
                      <a:pt x="625" y="492"/>
                      <a:pt x="625" y="492"/>
                    </a:cubicBezTo>
                    <a:cubicBezTo>
                      <a:pt x="673" y="472"/>
                      <a:pt x="673" y="472"/>
                      <a:pt x="673" y="472"/>
                    </a:cubicBezTo>
                    <a:cubicBezTo>
                      <a:pt x="669" y="452"/>
                      <a:pt x="669" y="452"/>
                      <a:pt x="669" y="452"/>
                    </a:cubicBezTo>
                    <a:cubicBezTo>
                      <a:pt x="624" y="419"/>
                      <a:pt x="624" y="419"/>
                      <a:pt x="624" y="419"/>
                    </a:cubicBezTo>
                    <a:cubicBezTo>
                      <a:pt x="615" y="396"/>
                      <a:pt x="615" y="396"/>
                      <a:pt x="615" y="396"/>
                    </a:cubicBezTo>
                    <a:cubicBezTo>
                      <a:pt x="615" y="348"/>
                      <a:pt x="615" y="348"/>
                      <a:pt x="615" y="348"/>
                    </a:cubicBezTo>
                    <a:cubicBezTo>
                      <a:pt x="594" y="340"/>
                      <a:pt x="594" y="340"/>
                      <a:pt x="594" y="340"/>
                    </a:cubicBezTo>
                    <a:cubicBezTo>
                      <a:pt x="578" y="371"/>
                      <a:pt x="578" y="371"/>
                      <a:pt x="578" y="371"/>
                    </a:cubicBezTo>
                    <a:cubicBezTo>
                      <a:pt x="575" y="400"/>
                      <a:pt x="575" y="400"/>
                      <a:pt x="575" y="400"/>
                    </a:cubicBezTo>
                    <a:cubicBezTo>
                      <a:pt x="533" y="402"/>
                      <a:pt x="533" y="402"/>
                      <a:pt x="533" y="402"/>
                    </a:cubicBezTo>
                    <a:cubicBezTo>
                      <a:pt x="464" y="314"/>
                      <a:pt x="464" y="314"/>
                      <a:pt x="464" y="314"/>
                    </a:cubicBezTo>
                    <a:cubicBezTo>
                      <a:pt x="464" y="314"/>
                      <a:pt x="451" y="250"/>
                      <a:pt x="451" y="245"/>
                    </a:cubicBezTo>
                    <a:cubicBezTo>
                      <a:pt x="451" y="239"/>
                      <a:pt x="419" y="171"/>
                      <a:pt x="419" y="171"/>
                    </a:cubicBezTo>
                    <a:cubicBezTo>
                      <a:pt x="455" y="153"/>
                      <a:pt x="455" y="153"/>
                      <a:pt x="455" y="153"/>
                    </a:cubicBezTo>
                    <a:cubicBezTo>
                      <a:pt x="454" y="118"/>
                      <a:pt x="454" y="118"/>
                      <a:pt x="454" y="118"/>
                    </a:cubicBezTo>
                    <a:cubicBezTo>
                      <a:pt x="409" y="98"/>
                      <a:pt x="409" y="98"/>
                      <a:pt x="409" y="98"/>
                    </a:cubicBezTo>
                    <a:cubicBezTo>
                      <a:pt x="391" y="40"/>
                      <a:pt x="391" y="40"/>
                      <a:pt x="391" y="40"/>
                    </a:cubicBezTo>
                    <a:cubicBezTo>
                      <a:pt x="378" y="24"/>
                      <a:pt x="378" y="24"/>
                      <a:pt x="378" y="24"/>
                    </a:cubicBezTo>
                    <a:cubicBezTo>
                      <a:pt x="316" y="24"/>
                      <a:pt x="316" y="24"/>
                      <a:pt x="316" y="24"/>
                    </a:cubicBezTo>
                    <a:cubicBezTo>
                      <a:pt x="234" y="0"/>
                      <a:pt x="234" y="0"/>
                      <a:pt x="234" y="0"/>
                    </a:cubicBezTo>
                    <a:cubicBezTo>
                      <a:pt x="193" y="36"/>
                      <a:pt x="193" y="36"/>
                      <a:pt x="193" y="36"/>
                    </a:cubicBezTo>
                    <a:cubicBezTo>
                      <a:pt x="169" y="63"/>
                      <a:pt x="169" y="63"/>
                      <a:pt x="169" y="63"/>
                    </a:cubicBezTo>
                    <a:cubicBezTo>
                      <a:pt x="169" y="75"/>
                      <a:pt x="169" y="75"/>
                      <a:pt x="169" y="75"/>
                    </a:cubicBezTo>
                    <a:cubicBezTo>
                      <a:pt x="133" y="122"/>
                      <a:pt x="133" y="122"/>
                      <a:pt x="133" y="122"/>
                    </a:cubicBezTo>
                    <a:cubicBezTo>
                      <a:pt x="165" y="165"/>
                      <a:pt x="165" y="165"/>
                      <a:pt x="165" y="165"/>
                    </a:cubicBezTo>
                    <a:cubicBezTo>
                      <a:pt x="206" y="194"/>
                      <a:pt x="206" y="194"/>
                      <a:pt x="206" y="194"/>
                    </a:cubicBezTo>
                    <a:cubicBezTo>
                      <a:pt x="248" y="226"/>
                      <a:pt x="248" y="226"/>
                      <a:pt x="248" y="226"/>
                    </a:cubicBezTo>
                    <a:cubicBezTo>
                      <a:pt x="234" y="271"/>
                      <a:pt x="234" y="271"/>
                      <a:pt x="234" y="271"/>
                    </a:cubicBezTo>
                    <a:cubicBezTo>
                      <a:pt x="227" y="315"/>
                      <a:pt x="227" y="315"/>
                      <a:pt x="227" y="315"/>
                    </a:cubicBezTo>
                    <a:cubicBezTo>
                      <a:pt x="179" y="331"/>
                      <a:pt x="179" y="331"/>
                      <a:pt x="179" y="331"/>
                    </a:cubicBezTo>
                    <a:cubicBezTo>
                      <a:pt x="146" y="308"/>
                      <a:pt x="146" y="308"/>
                      <a:pt x="146" y="308"/>
                    </a:cubicBezTo>
                    <a:cubicBezTo>
                      <a:pt x="126" y="308"/>
                      <a:pt x="126" y="308"/>
                      <a:pt x="126" y="308"/>
                    </a:cubicBezTo>
                    <a:cubicBezTo>
                      <a:pt x="114" y="392"/>
                      <a:pt x="114" y="392"/>
                      <a:pt x="114" y="392"/>
                    </a:cubicBezTo>
                    <a:cubicBezTo>
                      <a:pt x="97" y="481"/>
                      <a:pt x="97" y="481"/>
                      <a:pt x="97" y="481"/>
                    </a:cubicBezTo>
                    <a:cubicBezTo>
                      <a:pt x="88" y="534"/>
                      <a:pt x="88" y="534"/>
                      <a:pt x="88" y="534"/>
                    </a:cubicBezTo>
                    <a:cubicBezTo>
                      <a:pt x="0" y="570"/>
                      <a:pt x="0" y="570"/>
                      <a:pt x="0" y="570"/>
                    </a:cubicBezTo>
                    <a:cubicBezTo>
                      <a:pt x="15" y="595"/>
                      <a:pt x="15" y="595"/>
                      <a:pt x="15" y="595"/>
                    </a:cubicBezTo>
                    <a:cubicBezTo>
                      <a:pt x="55" y="597"/>
                      <a:pt x="55" y="597"/>
                      <a:pt x="55" y="597"/>
                    </a:cubicBezTo>
                    <a:cubicBezTo>
                      <a:pt x="169" y="695"/>
                      <a:pt x="169" y="695"/>
                      <a:pt x="169" y="695"/>
                    </a:cubicBezTo>
                    <a:cubicBezTo>
                      <a:pt x="163" y="739"/>
                      <a:pt x="163" y="739"/>
                      <a:pt x="163" y="739"/>
                    </a:cubicBezTo>
                    <a:cubicBezTo>
                      <a:pt x="140" y="788"/>
                      <a:pt x="140" y="788"/>
                      <a:pt x="140" y="788"/>
                    </a:cubicBezTo>
                    <a:cubicBezTo>
                      <a:pt x="219" y="804"/>
                      <a:pt x="219" y="804"/>
                      <a:pt x="219" y="804"/>
                    </a:cubicBezTo>
                    <a:cubicBezTo>
                      <a:pt x="283" y="862"/>
                      <a:pt x="283" y="862"/>
                      <a:pt x="283" y="862"/>
                    </a:cubicBezTo>
                    <a:cubicBezTo>
                      <a:pt x="286" y="919"/>
                      <a:pt x="286" y="919"/>
                      <a:pt x="286" y="919"/>
                    </a:cubicBezTo>
                    <a:cubicBezTo>
                      <a:pt x="265" y="953"/>
                      <a:pt x="265" y="953"/>
                      <a:pt x="265" y="953"/>
                    </a:cubicBezTo>
                    <a:lnTo>
                      <a:pt x="320" y="100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Freeform 10"/>
              <p:cNvSpPr>
                <a:spLocks/>
              </p:cNvSpPr>
              <p:nvPr/>
            </p:nvSpPr>
            <p:spPr bwMode="auto">
              <a:xfrm>
                <a:off x="6680200" y="3370263"/>
                <a:ext cx="1390650" cy="1063625"/>
              </a:xfrm>
              <a:custGeom>
                <a:avLst/>
                <a:gdLst>
                  <a:gd name="T0" fmla="*/ 46 w 962"/>
                  <a:gd name="T1" fmla="*/ 468 h 736"/>
                  <a:gd name="T2" fmla="*/ 51 w 962"/>
                  <a:gd name="T3" fmla="*/ 411 h 736"/>
                  <a:gd name="T4" fmla="*/ 167 w 962"/>
                  <a:gd name="T5" fmla="*/ 345 h 736"/>
                  <a:gd name="T6" fmla="*/ 78 w 962"/>
                  <a:gd name="T7" fmla="*/ 294 h 736"/>
                  <a:gd name="T8" fmla="*/ 24 w 962"/>
                  <a:gd name="T9" fmla="*/ 292 h 736"/>
                  <a:gd name="T10" fmla="*/ 8 w 962"/>
                  <a:gd name="T11" fmla="*/ 249 h 736"/>
                  <a:gd name="T12" fmla="*/ 47 w 962"/>
                  <a:gd name="T13" fmla="*/ 217 h 736"/>
                  <a:gd name="T14" fmla="*/ 164 w 962"/>
                  <a:gd name="T15" fmla="*/ 194 h 736"/>
                  <a:gd name="T16" fmla="*/ 250 w 962"/>
                  <a:gd name="T17" fmla="*/ 236 h 736"/>
                  <a:gd name="T18" fmla="*/ 281 w 962"/>
                  <a:gd name="T19" fmla="*/ 149 h 736"/>
                  <a:gd name="T20" fmla="*/ 304 w 962"/>
                  <a:gd name="T21" fmla="*/ 118 h 736"/>
                  <a:gd name="T22" fmla="*/ 397 w 962"/>
                  <a:gd name="T23" fmla="*/ 102 h 736"/>
                  <a:gd name="T24" fmla="*/ 465 w 962"/>
                  <a:gd name="T25" fmla="*/ 108 h 736"/>
                  <a:gd name="T26" fmla="*/ 489 w 962"/>
                  <a:gd name="T27" fmla="*/ 57 h 736"/>
                  <a:gd name="T28" fmla="*/ 506 w 962"/>
                  <a:gd name="T29" fmla="*/ 5 h 736"/>
                  <a:gd name="T30" fmla="*/ 566 w 962"/>
                  <a:gd name="T31" fmla="*/ 0 h 736"/>
                  <a:gd name="T32" fmla="*/ 627 w 962"/>
                  <a:gd name="T33" fmla="*/ 36 h 736"/>
                  <a:gd name="T34" fmla="*/ 669 w 962"/>
                  <a:gd name="T35" fmla="*/ 76 h 736"/>
                  <a:gd name="T36" fmla="*/ 723 w 962"/>
                  <a:gd name="T37" fmla="*/ 127 h 736"/>
                  <a:gd name="T38" fmla="*/ 796 w 962"/>
                  <a:gd name="T39" fmla="*/ 146 h 736"/>
                  <a:gd name="T40" fmla="*/ 873 w 962"/>
                  <a:gd name="T41" fmla="*/ 178 h 736"/>
                  <a:gd name="T42" fmla="*/ 868 w 962"/>
                  <a:gd name="T43" fmla="*/ 260 h 736"/>
                  <a:gd name="T44" fmla="*/ 765 w 962"/>
                  <a:gd name="T45" fmla="*/ 296 h 736"/>
                  <a:gd name="T46" fmla="*/ 783 w 962"/>
                  <a:gd name="T47" fmla="*/ 431 h 736"/>
                  <a:gd name="T48" fmla="*/ 780 w 962"/>
                  <a:gd name="T49" fmla="*/ 492 h 736"/>
                  <a:gd name="T50" fmla="*/ 696 w 962"/>
                  <a:gd name="T51" fmla="*/ 444 h 736"/>
                  <a:gd name="T52" fmla="*/ 618 w 962"/>
                  <a:gd name="T53" fmla="*/ 462 h 736"/>
                  <a:gd name="T54" fmla="*/ 632 w 962"/>
                  <a:gd name="T55" fmla="*/ 524 h 736"/>
                  <a:gd name="T56" fmla="*/ 545 w 962"/>
                  <a:gd name="T57" fmla="*/ 638 h 736"/>
                  <a:gd name="T58" fmla="*/ 511 w 962"/>
                  <a:gd name="T59" fmla="*/ 618 h 736"/>
                  <a:gd name="T60" fmla="*/ 438 w 962"/>
                  <a:gd name="T61" fmla="*/ 594 h 736"/>
                  <a:gd name="T62" fmla="*/ 425 w 962"/>
                  <a:gd name="T63" fmla="*/ 638 h 736"/>
                  <a:gd name="T64" fmla="*/ 362 w 962"/>
                  <a:gd name="T65" fmla="*/ 670 h 736"/>
                  <a:gd name="T66" fmla="*/ 249 w 962"/>
                  <a:gd name="T67" fmla="*/ 652 h 736"/>
                  <a:gd name="T68" fmla="*/ 239 w 962"/>
                  <a:gd name="T69" fmla="*/ 506 h 736"/>
                  <a:gd name="T70" fmla="*/ 221 w 962"/>
                  <a:gd name="T71" fmla="*/ 479 h 736"/>
                  <a:gd name="T72" fmla="*/ 165 w 962"/>
                  <a:gd name="T73" fmla="*/ 501 h 736"/>
                  <a:gd name="T74" fmla="*/ 79 w 962"/>
                  <a:gd name="T75" fmla="*/ 513 h 736"/>
                  <a:gd name="T76" fmla="*/ 33 w 962"/>
                  <a:gd name="T77" fmla="*/ 482 h 7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962"/>
                  <a:gd name="T118" fmla="*/ 0 h 736"/>
                  <a:gd name="T119" fmla="*/ 962 w 962"/>
                  <a:gd name="T120" fmla="*/ 736 h 7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962" h="736">
                    <a:moveTo>
                      <a:pt x="36" y="530"/>
                    </a:moveTo>
                    <a:cubicBezTo>
                      <a:pt x="36" y="530"/>
                      <a:pt x="50" y="516"/>
                      <a:pt x="50" y="514"/>
                    </a:cubicBezTo>
                    <a:cubicBezTo>
                      <a:pt x="50" y="513"/>
                      <a:pt x="56" y="490"/>
                      <a:pt x="56" y="490"/>
                    </a:cubicBezTo>
                    <a:cubicBezTo>
                      <a:pt x="56" y="452"/>
                      <a:pt x="56" y="452"/>
                      <a:pt x="56" y="452"/>
                    </a:cubicBezTo>
                    <a:cubicBezTo>
                      <a:pt x="183" y="407"/>
                      <a:pt x="183" y="407"/>
                      <a:pt x="183" y="407"/>
                    </a:cubicBezTo>
                    <a:cubicBezTo>
                      <a:pt x="183" y="379"/>
                      <a:pt x="183" y="379"/>
                      <a:pt x="183" y="379"/>
                    </a:cubicBezTo>
                    <a:cubicBezTo>
                      <a:pt x="125" y="337"/>
                      <a:pt x="125" y="337"/>
                      <a:pt x="125" y="337"/>
                    </a:cubicBezTo>
                    <a:cubicBezTo>
                      <a:pt x="86" y="323"/>
                      <a:pt x="86" y="323"/>
                      <a:pt x="86" y="323"/>
                    </a:cubicBezTo>
                    <a:cubicBezTo>
                      <a:pt x="51" y="321"/>
                      <a:pt x="51" y="321"/>
                      <a:pt x="51" y="321"/>
                    </a:cubicBezTo>
                    <a:cubicBezTo>
                      <a:pt x="26" y="321"/>
                      <a:pt x="26" y="321"/>
                      <a:pt x="26" y="321"/>
                    </a:cubicBezTo>
                    <a:cubicBezTo>
                      <a:pt x="0" y="298"/>
                      <a:pt x="0" y="298"/>
                      <a:pt x="0" y="298"/>
                    </a:cubicBezTo>
                    <a:cubicBezTo>
                      <a:pt x="9" y="273"/>
                      <a:pt x="9" y="273"/>
                      <a:pt x="9" y="273"/>
                    </a:cubicBezTo>
                    <a:cubicBezTo>
                      <a:pt x="10" y="242"/>
                      <a:pt x="10" y="242"/>
                      <a:pt x="10" y="242"/>
                    </a:cubicBezTo>
                    <a:cubicBezTo>
                      <a:pt x="10" y="242"/>
                      <a:pt x="50" y="238"/>
                      <a:pt x="52" y="238"/>
                    </a:cubicBezTo>
                    <a:cubicBezTo>
                      <a:pt x="53" y="238"/>
                      <a:pt x="119" y="213"/>
                      <a:pt x="119" y="213"/>
                    </a:cubicBezTo>
                    <a:cubicBezTo>
                      <a:pt x="180" y="213"/>
                      <a:pt x="180" y="213"/>
                      <a:pt x="180" y="213"/>
                    </a:cubicBezTo>
                    <a:cubicBezTo>
                      <a:pt x="242" y="263"/>
                      <a:pt x="242" y="263"/>
                      <a:pt x="242" y="263"/>
                    </a:cubicBezTo>
                    <a:cubicBezTo>
                      <a:pt x="274" y="259"/>
                      <a:pt x="274" y="259"/>
                      <a:pt x="274" y="259"/>
                    </a:cubicBezTo>
                    <a:cubicBezTo>
                      <a:pt x="293" y="202"/>
                      <a:pt x="293" y="202"/>
                      <a:pt x="293" y="202"/>
                    </a:cubicBezTo>
                    <a:cubicBezTo>
                      <a:pt x="309" y="164"/>
                      <a:pt x="309" y="164"/>
                      <a:pt x="309" y="164"/>
                    </a:cubicBezTo>
                    <a:cubicBezTo>
                      <a:pt x="326" y="143"/>
                      <a:pt x="326" y="143"/>
                      <a:pt x="326" y="143"/>
                    </a:cubicBezTo>
                    <a:cubicBezTo>
                      <a:pt x="334" y="130"/>
                      <a:pt x="334" y="130"/>
                      <a:pt x="334" y="130"/>
                    </a:cubicBezTo>
                    <a:cubicBezTo>
                      <a:pt x="396" y="133"/>
                      <a:pt x="396" y="133"/>
                      <a:pt x="396" y="133"/>
                    </a:cubicBezTo>
                    <a:cubicBezTo>
                      <a:pt x="436" y="112"/>
                      <a:pt x="436" y="112"/>
                      <a:pt x="436" y="112"/>
                    </a:cubicBezTo>
                    <a:cubicBezTo>
                      <a:pt x="463" y="102"/>
                      <a:pt x="463" y="102"/>
                      <a:pt x="463" y="102"/>
                    </a:cubicBezTo>
                    <a:cubicBezTo>
                      <a:pt x="511" y="119"/>
                      <a:pt x="511" y="119"/>
                      <a:pt x="511" y="119"/>
                    </a:cubicBezTo>
                    <a:cubicBezTo>
                      <a:pt x="526" y="96"/>
                      <a:pt x="526" y="96"/>
                      <a:pt x="526" y="96"/>
                    </a:cubicBezTo>
                    <a:cubicBezTo>
                      <a:pt x="537" y="63"/>
                      <a:pt x="537" y="63"/>
                      <a:pt x="537" y="63"/>
                    </a:cubicBezTo>
                    <a:cubicBezTo>
                      <a:pt x="550" y="27"/>
                      <a:pt x="550" y="27"/>
                      <a:pt x="550" y="27"/>
                    </a:cubicBezTo>
                    <a:cubicBezTo>
                      <a:pt x="556" y="5"/>
                      <a:pt x="556" y="5"/>
                      <a:pt x="556" y="5"/>
                    </a:cubicBezTo>
                    <a:cubicBezTo>
                      <a:pt x="588" y="12"/>
                      <a:pt x="588" y="12"/>
                      <a:pt x="588" y="12"/>
                    </a:cubicBezTo>
                    <a:cubicBezTo>
                      <a:pt x="622" y="0"/>
                      <a:pt x="622" y="0"/>
                      <a:pt x="622" y="0"/>
                    </a:cubicBezTo>
                    <a:cubicBezTo>
                      <a:pt x="683" y="7"/>
                      <a:pt x="683" y="7"/>
                      <a:pt x="683" y="7"/>
                    </a:cubicBezTo>
                    <a:cubicBezTo>
                      <a:pt x="689" y="39"/>
                      <a:pt x="689" y="39"/>
                      <a:pt x="689" y="39"/>
                    </a:cubicBezTo>
                    <a:cubicBezTo>
                      <a:pt x="723" y="79"/>
                      <a:pt x="723" y="79"/>
                      <a:pt x="723" y="79"/>
                    </a:cubicBezTo>
                    <a:cubicBezTo>
                      <a:pt x="735" y="84"/>
                      <a:pt x="735" y="84"/>
                      <a:pt x="735" y="84"/>
                    </a:cubicBezTo>
                    <a:cubicBezTo>
                      <a:pt x="735" y="84"/>
                      <a:pt x="760" y="117"/>
                      <a:pt x="762" y="118"/>
                    </a:cubicBezTo>
                    <a:cubicBezTo>
                      <a:pt x="764" y="120"/>
                      <a:pt x="794" y="139"/>
                      <a:pt x="794" y="139"/>
                    </a:cubicBezTo>
                    <a:cubicBezTo>
                      <a:pt x="837" y="154"/>
                      <a:pt x="837" y="154"/>
                      <a:pt x="837" y="154"/>
                    </a:cubicBezTo>
                    <a:cubicBezTo>
                      <a:pt x="874" y="160"/>
                      <a:pt x="874" y="160"/>
                      <a:pt x="874" y="160"/>
                    </a:cubicBezTo>
                    <a:cubicBezTo>
                      <a:pt x="928" y="158"/>
                      <a:pt x="928" y="158"/>
                      <a:pt x="928" y="158"/>
                    </a:cubicBezTo>
                    <a:cubicBezTo>
                      <a:pt x="959" y="195"/>
                      <a:pt x="959" y="195"/>
                      <a:pt x="959" y="195"/>
                    </a:cubicBezTo>
                    <a:cubicBezTo>
                      <a:pt x="962" y="272"/>
                      <a:pt x="962" y="272"/>
                      <a:pt x="962" y="272"/>
                    </a:cubicBezTo>
                    <a:cubicBezTo>
                      <a:pt x="962" y="272"/>
                      <a:pt x="953" y="284"/>
                      <a:pt x="953" y="286"/>
                    </a:cubicBezTo>
                    <a:cubicBezTo>
                      <a:pt x="952" y="288"/>
                      <a:pt x="864" y="289"/>
                      <a:pt x="864" y="289"/>
                    </a:cubicBezTo>
                    <a:cubicBezTo>
                      <a:pt x="840" y="325"/>
                      <a:pt x="840" y="325"/>
                      <a:pt x="840" y="325"/>
                    </a:cubicBezTo>
                    <a:cubicBezTo>
                      <a:pt x="821" y="388"/>
                      <a:pt x="821" y="388"/>
                      <a:pt x="821" y="388"/>
                    </a:cubicBezTo>
                    <a:cubicBezTo>
                      <a:pt x="860" y="474"/>
                      <a:pt x="860" y="474"/>
                      <a:pt x="860" y="474"/>
                    </a:cubicBezTo>
                    <a:cubicBezTo>
                      <a:pt x="866" y="524"/>
                      <a:pt x="866" y="524"/>
                      <a:pt x="866" y="524"/>
                    </a:cubicBezTo>
                    <a:cubicBezTo>
                      <a:pt x="857" y="541"/>
                      <a:pt x="857" y="541"/>
                      <a:pt x="857" y="541"/>
                    </a:cubicBezTo>
                    <a:cubicBezTo>
                      <a:pt x="802" y="523"/>
                      <a:pt x="802" y="523"/>
                      <a:pt x="802" y="523"/>
                    </a:cubicBezTo>
                    <a:cubicBezTo>
                      <a:pt x="764" y="488"/>
                      <a:pt x="764" y="488"/>
                      <a:pt x="764" y="488"/>
                    </a:cubicBezTo>
                    <a:cubicBezTo>
                      <a:pt x="691" y="496"/>
                      <a:pt x="691" y="496"/>
                      <a:pt x="691" y="496"/>
                    </a:cubicBezTo>
                    <a:cubicBezTo>
                      <a:pt x="679" y="508"/>
                      <a:pt x="679" y="508"/>
                      <a:pt x="679" y="508"/>
                    </a:cubicBezTo>
                    <a:cubicBezTo>
                      <a:pt x="680" y="549"/>
                      <a:pt x="680" y="549"/>
                      <a:pt x="680" y="549"/>
                    </a:cubicBezTo>
                    <a:cubicBezTo>
                      <a:pt x="694" y="576"/>
                      <a:pt x="694" y="576"/>
                      <a:pt x="694" y="576"/>
                    </a:cubicBezTo>
                    <a:cubicBezTo>
                      <a:pt x="690" y="661"/>
                      <a:pt x="690" y="661"/>
                      <a:pt x="690" y="661"/>
                    </a:cubicBezTo>
                    <a:cubicBezTo>
                      <a:pt x="598" y="701"/>
                      <a:pt x="598" y="701"/>
                      <a:pt x="598" y="701"/>
                    </a:cubicBezTo>
                    <a:cubicBezTo>
                      <a:pt x="584" y="701"/>
                      <a:pt x="584" y="701"/>
                      <a:pt x="584" y="701"/>
                    </a:cubicBezTo>
                    <a:cubicBezTo>
                      <a:pt x="561" y="679"/>
                      <a:pt x="561" y="679"/>
                      <a:pt x="561" y="679"/>
                    </a:cubicBezTo>
                    <a:cubicBezTo>
                      <a:pt x="547" y="648"/>
                      <a:pt x="547" y="648"/>
                      <a:pt x="547" y="648"/>
                    </a:cubicBezTo>
                    <a:cubicBezTo>
                      <a:pt x="481" y="653"/>
                      <a:pt x="481" y="653"/>
                      <a:pt x="481" y="653"/>
                    </a:cubicBezTo>
                    <a:cubicBezTo>
                      <a:pt x="475" y="657"/>
                      <a:pt x="475" y="657"/>
                      <a:pt x="475" y="657"/>
                    </a:cubicBezTo>
                    <a:cubicBezTo>
                      <a:pt x="467" y="701"/>
                      <a:pt x="467" y="701"/>
                      <a:pt x="467" y="701"/>
                    </a:cubicBezTo>
                    <a:cubicBezTo>
                      <a:pt x="428" y="732"/>
                      <a:pt x="428" y="732"/>
                      <a:pt x="428" y="732"/>
                    </a:cubicBezTo>
                    <a:cubicBezTo>
                      <a:pt x="398" y="736"/>
                      <a:pt x="398" y="736"/>
                      <a:pt x="398" y="736"/>
                    </a:cubicBezTo>
                    <a:cubicBezTo>
                      <a:pt x="329" y="733"/>
                      <a:pt x="329" y="733"/>
                      <a:pt x="329" y="733"/>
                    </a:cubicBezTo>
                    <a:cubicBezTo>
                      <a:pt x="273" y="716"/>
                      <a:pt x="273" y="716"/>
                      <a:pt x="273" y="716"/>
                    </a:cubicBezTo>
                    <a:cubicBezTo>
                      <a:pt x="201" y="653"/>
                      <a:pt x="201" y="653"/>
                      <a:pt x="201" y="653"/>
                    </a:cubicBezTo>
                    <a:cubicBezTo>
                      <a:pt x="262" y="556"/>
                      <a:pt x="262" y="556"/>
                      <a:pt x="262" y="556"/>
                    </a:cubicBezTo>
                    <a:cubicBezTo>
                      <a:pt x="262" y="540"/>
                      <a:pt x="262" y="540"/>
                      <a:pt x="262" y="540"/>
                    </a:cubicBezTo>
                    <a:cubicBezTo>
                      <a:pt x="243" y="526"/>
                      <a:pt x="243" y="526"/>
                      <a:pt x="243" y="526"/>
                    </a:cubicBezTo>
                    <a:cubicBezTo>
                      <a:pt x="201" y="527"/>
                      <a:pt x="201" y="527"/>
                      <a:pt x="201" y="527"/>
                    </a:cubicBezTo>
                    <a:cubicBezTo>
                      <a:pt x="181" y="550"/>
                      <a:pt x="181" y="550"/>
                      <a:pt x="181" y="550"/>
                    </a:cubicBezTo>
                    <a:cubicBezTo>
                      <a:pt x="120" y="568"/>
                      <a:pt x="120" y="568"/>
                      <a:pt x="120" y="568"/>
                    </a:cubicBezTo>
                    <a:cubicBezTo>
                      <a:pt x="87" y="563"/>
                      <a:pt x="87" y="563"/>
                      <a:pt x="87" y="563"/>
                    </a:cubicBezTo>
                    <a:cubicBezTo>
                      <a:pt x="44" y="538"/>
                      <a:pt x="44" y="538"/>
                      <a:pt x="44" y="538"/>
                    </a:cubicBezTo>
                    <a:lnTo>
                      <a:pt x="36" y="53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Freeform 11"/>
              <p:cNvSpPr>
                <a:spLocks/>
              </p:cNvSpPr>
              <p:nvPr/>
            </p:nvSpPr>
            <p:spPr bwMode="auto">
              <a:xfrm>
                <a:off x="8750300" y="4518026"/>
                <a:ext cx="1233487" cy="1270000"/>
              </a:xfrm>
              <a:custGeom>
                <a:avLst/>
                <a:gdLst>
                  <a:gd name="T0" fmla="*/ 25 w 854"/>
                  <a:gd name="T1" fmla="*/ 483 h 879"/>
                  <a:gd name="T2" fmla="*/ 13 w 854"/>
                  <a:gd name="T3" fmla="*/ 374 h 879"/>
                  <a:gd name="T4" fmla="*/ 25 w 854"/>
                  <a:gd name="T5" fmla="*/ 341 h 879"/>
                  <a:gd name="T6" fmla="*/ 34 w 854"/>
                  <a:gd name="T7" fmla="*/ 314 h 879"/>
                  <a:gd name="T8" fmla="*/ 34 w 854"/>
                  <a:gd name="T9" fmla="*/ 288 h 879"/>
                  <a:gd name="T10" fmla="*/ 0 w 854"/>
                  <a:gd name="T11" fmla="*/ 227 h 879"/>
                  <a:gd name="T12" fmla="*/ 0 w 854"/>
                  <a:gd name="T13" fmla="*/ 209 h 879"/>
                  <a:gd name="T14" fmla="*/ 43 w 854"/>
                  <a:gd name="T15" fmla="*/ 185 h 879"/>
                  <a:gd name="T16" fmla="*/ 55 w 854"/>
                  <a:gd name="T17" fmla="*/ 151 h 879"/>
                  <a:gd name="T18" fmla="*/ 89 w 854"/>
                  <a:gd name="T19" fmla="*/ 138 h 879"/>
                  <a:gd name="T20" fmla="*/ 116 w 854"/>
                  <a:gd name="T21" fmla="*/ 119 h 879"/>
                  <a:gd name="T22" fmla="*/ 126 w 854"/>
                  <a:gd name="T23" fmla="*/ 87 h 879"/>
                  <a:gd name="T24" fmla="*/ 130 w 854"/>
                  <a:gd name="T25" fmla="*/ 56 h 879"/>
                  <a:gd name="T26" fmla="*/ 161 w 854"/>
                  <a:gd name="T27" fmla="*/ 26 h 879"/>
                  <a:gd name="T28" fmla="*/ 202 w 854"/>
                  <a:gd name="T29" fmla="*/ 14 h 879"/>
                  <a:gd name="T30" fmla="*/ 298 w 854"/>
                  <a:gd name="T31" fmla="*/ 14 h 879"/>
                  <a:gd name="T32" fmla="*/ 374 w 854"/>
                  <a:gd name="T33" fmla="*/ 30 h 879"/>
                  <a:gd name="T34" fmla="*/ 414 w 854"/>
                  <a:gd name="T35" fmla="*/ 29 h 879"/>
                  <a:gd name="T36" fmla="*/ 459 w 854"/>
                  <a:gd name="T37" fmla="*/ 0 h 879"/>
                  <a:gd name="T38" fmla="*/ 500 w 854"/>
                  <a:gd name="T39" fmla="*/ 0 h 879"/>
                  <a:gd name="T40" fmla="*/ 518 w 854"/>
                  <a:gd name="T41" fmla="*/ 29 h 879"/>
                  <a:gd name="T42" fmla="*/ 512 w 854"/>
                  <a:gd name="T43" fmla="*/ 86 h 879"/>
                  <a:gd name="T44" fmla="*/ 612 w 854"/>
                  <a:gd name="T45" fmla="*/ 89 h 879"/>
                  <a:gd name="T46" fmla="*/ 630 w 854"/>
                  <a:gd name="T47" fmla="*/ 78 h 879"/>
                  <a:gd name="T48" fmla="*/ 684 w 854"/>
                  <a:gd name="T49" fmla="*/ 114 h 879"/>
                  <a:gd name="T50" fmla="*/ 694 w 854"/>
                  <a:gd name="T51" fmla="*/ 137 h 879"/>
                  <a:gd name="T52" fmla="*/ 715 w 854"/>
                  <a:gd name="T53" fmla="*/ 147 h 879"/>
                  <a:gd name="T54" fmla="*/ 704 w 854"/>
                  <a:gd name="T55" fmla="*/ 159 h 879"/>
                  <a:gd name="T56" fmla="*/ 687 w 854"/>
                  <a:gd name="T57" fmla="*/ 187 h 879"/>
                  <a:gd name="T58" fmla="*/ 680 w 854"/>
                  <a:gd name="T59" fmla="*/ 238 h 879"/>
                  <a:gd name="T60" fmla="*/ 733 w 854"/>
                  <a:gd name="T61" fmla="*/ 280 h 879"/>
                  <a:gd name="T62" fmla="*/ 736 w 854"/>
                  <a:gd name="T63" fmla="*/ 359 h 879"/>
                  <a:gd name="T64" fmla="*/ 747 w 854"/>
                  <a:gd name="T65" fmla="*/ 394 h 879"/>
                  <a:gd name="T66" fmla="*/ 762 w 854"/>
                  <a:gd name="T67" fmla="*/ 420 h 879"/>
                  <a:gd name="T68" fmla="*/ 742 w 854"/>
                  <a:gd name="T69" fmla="*/ 458 h 879"/>
                  <a:gd name="T70" fmla="*/ 769 w 854"/>
                  <a:gd name="T71" fmla="*/ 501 h 879"/>
                  <a:gd name="T72" fmla="*/ 777 w 854"/>
                  <a:gd name="T73" fmla="*/ 534 h 879"/>
                  <a:gd name="T74" fmla="*/ 762 w 854"/>
                  <a:gd name="T75" fmla="*/ 571 h 879"/>
                  <a:gd name="T76" fmla="*/ 751 w 854"/>
                  <a:gd name="T77" fmla="*/ 620 h 879"/>
                  <a:gd name="T78" fmla="*/ 755 w 854"/>
                  <a:gd name="T79" fmla="*/ 703 h 879"/>
                  <a:gd name="T80" fmla="*/ 726 w 854"/>
                  <a:gd name="T81" fmla="*/ 738 h 879"/>
                  <a:gd name="T82" fmla="*/ 656 w 854"/>
                  <a:gd name="T83" fmla="*/ 750 h 879"/>
                  <a:gd name="T84" fmla="*/ 615 w 854"/>
                  <a:gd name="T85" fmla="*/ 728 h 879"/>
                  <a:gd name="T86" fmla="*/ 571 w 854"/>
                  <a:gd name="T87" fmla="*/ 730 h 879"/>
                  <a:gd name="T88" fmla="*/ 520 w 854"/>
                  <a:gd name="T89" fmla="*/ 775 h 879"/>
                  <a:gd name="T90" fmla="*/ 477 w 854"/>
                  <a:gd name="T91" fmla="*/ 798 h 879"/>
                  <a:gd name="T92" fmla="*/ 427 w 854"/>
                  <a:gd name="T93" fmla="*/ 798 h 879"/>
                  <a:gd name="T94" fmla="*/ 411 w 854"/>
                  <a:gd name="T95" fmla="*/ 786 h 879"/>
                  <a:gd name="T96" fmla="*/ 378 w 854"/>
                  <a:gd name="T97" fmla="*/ 796 h 879"/>
                  <a:gd name="T98" fmla="*/ 327 w 854"/>
                  <a:gd name="T99" fmla="*/ 782 h 879"/>
                  <a:gd name="T100" fmla="*/ 234 w 854"/>
                  <a:gd name="T101" fmla="*/ 744 h 879"/>
                  <a:gd name="T102" fmla="*/ 175 w 854"/>
                  <a:gd name="T103" fmla="*/ 739 h 879"/>
                  <a:gd name="T104" fmla="*/ 141 w 854"/>
                  <a:gd name="T105" fmla="*/ 719 h 879"/>
                  <a:gd name="T106" fmla="*/ 123 w 854"/>
                  <a:gd name="T107" fmla="*/ 689 h 879"/>
                  <a:gd name="T108" fmla="*/ 129 w 854"/>
                  <a:gd name="T109" fmla="*/ 527 h 879"/>
                  <a:gd name="T110" fmla="*/ 92 w 854"/>
                  <a:gd name="T111" fmla="*/ 510 h 879"/>
                  <a:gd name="T112" fmla="*/ 25 w 854"/>
                  <a:gd name="T113" fmla="*/ 483 h 879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854"/>
                  <a:gd name="T172" fmla="*/ 0 h 879"/>
                  <a:gd name="T173" fmla="*/ 854 w 854"/>
                  <a:gd name="T174" fmla="*/ 879 h 879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854" h="879">
                    <a:moveTo>
                      <a:pt x="27" y="531"/>
                    </a:moveTo>
                    <a:cubicBezTo>
                      <a:pt x="14" y="411"/>
                      <a:pt x="14" y="411"/>
                      <a:pt x="14" y="411"/>
                    </a:cubicBezTo>
                    <a:cubicBezTo>
                      <a:pt x="27" y="375"/>
                      <a:pt x="27" y="375"/>
                      <a:pt x="27" y="375"/>
                    </a:cubicBezTo>
                    <a:cubicBezTo>
                      <a:pt x="37" y="345"/>
                      <a:pt x="37" y="345"/>
                      <a:pt x="37" y="345"/>
                    </a:cubicBezTo>
                    <a:cubicBezTo>
                      <a:pt x="37" y="316"/>
                      <a:pt x="37" y="316"/>
                      <a:pt x="37" y="316"/>
                    </a:cubicBezTo>
                    <a:cubicBezTo>
                      <a:pt x="37" y="316"/>
                      <a:pt x="0" y="251"/>
                      <a:pt x="0" y="249"/>
                    </a:cubicBezTo>
                    <a:cubicBezTo>
                      <a:pt x="0" y="248"/>
                      <a:pt x="0" y="230"/>
                      <a:pt x="0" y="230"/>
                    </a:cubicBezTo>
                    <a:cubicBezTo>
                      <a:pt x="47" y="203"/>
                      <a:pt x="47" y="203"/>
                      <a:pt x="47" y="203"/>
                    </a:cubicBezTo>
                    <a:cubicBezTo>
                      <a:pt x="60" y="166"/>
                      <a:pt x="60" y="166"/>
                      <a:pt x="60" y="166"/>
                    </a:cubicBezTo>
                    <a:cubicBezTo>
                      <a:pt x="98" y="152"/>
                      <a:pt x="98" y="152"/>
                      <a:pt x="98" y="152"/>
                    </a:cubicBezTo>
                    <a:cubicBezTo>
                      <a:pt x="128" y="131"/>
                      <a:pt x="128" y="131"/>
                      <a:pt x="128" y="131"/>
                    </a:cubicBezTo>
                    <a:cubicBezTo>
                      <a:pt x="138" y="96"/>
                      <a:pt x="138" y="96"/>
                      <a:pt x="138" y="96"/>
                    </a:cubicBezTo>
                    <a:cubicBezTo>
                      <a:pt x="143" y="61"/>
                      <a:pt x="143" y="61"/>
                      <a:pt x="143" y="61"/>
                    </a:cubicBezTo>
                    <a:cubicBezTo>
                      <a:pt x="177" y="29"/>
                      <a:pt x="177" y="29"/>
                      <a:pt x="177" y="29"/>
                    </a:cubicBezTo>
                    <a:cubicBezTo>
                      <a:pt x="222" y="15"/>
                      <a:pt x="222" y="15"/>
                      <a:pt x="222" y="15"/>
                    </a:cubicBezTo>
                    <a:cubicBezTo>
                      <a:pt x="328" y="15"/>
                      <a:pt x="328" y="15"/>
                      <a:pt x="328" y="15"/>
                    </a:cubicBezTo>
                    <a:cubicBezTo>
                      <a:pt x="328" y="15"/>
                      <a:pt x="410" y="33"/>
                      <a:pt x="411" y="33"/>
                    </a:cubicBezTo>
                    <a:cubicBezTo>
                      <a:pt x="412" y="33"/>
                      <a:pt x="455" y="32"/>
                      <a:pt x="455" y="32"/>
                    </a:cubicBezTo>
                    <a:cubicBezTo>
                      <a:pt x="504" y="0"/>
                      <a:pt x="504" y="0"/>
                      <a:pt x="504" y="0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569" y="32"/>
                      <a:pt x="569" y="32"/>
                      <a:pt x="569" y="32"/>
                    </a:cubicBezTo>
                    <a:cubicBezTo>
                      <a:pt x="569" y="32"/>
                      <a:pt x="561" y="94"/>
                      <a:pt x="563" y="95"/>
                    </a:cubicBezTo>
                    <a:cubicBezTo>
                      <a:pt x="564" y="95"/>
                      <a:pt x="673" y="98"/>
                      <a:pt x="673" y="98"/>
                    </a:cubicBezTo>
                    <a:cubicBezTo>
                      <a:pt x="692" y="86"/>
                      <a:pt x="692" y="86"/>
                      <a:pt x="692" y="86"/>
                    </a:cubicBezTo>
                    <a:cubicBezTo>
                      <a:pt x="752" y="125"/>
                      <a:pt x="752" y="125"/>
                      <a:pt x="752" y="125"/>
                    </a:cubicBezTo>
                    <a:cubicBezTo>
                      <a:pt x="752" y="125"/>
                      <a:pt x="762" y="150"/>
                      <a:pt x="763" y="151"/>
                    </a:cubicBezTo>
                    <a:cubicBezTo>
                      <a:pt x="765" y="152"/>
                      <a:pt x="786" y="161"/>
                      <a:pt x="786" y="161"/>
                    </a:cubicBezTo>
                    <a:cubicBezTo>
                      <a:pt x="774" y="175"/>
                      <a:pt x="774" y="175"/>
                      <a:pt x="774" y="175"/>
                    </a:cubicBezTo>
                    <a:cubicBezTo>
                      <a:pt x="774" y="175"/>
                      <a:pt x="755" y="204"/>
                      <a:pt x="755" y="206"/>
                    </a:cubicBezTo>
                    <a:cubicBezTo>
                      <a:pt x="755" y="207"/>
                      <a:pt x="747" y="261"/>
                      <a:pt x="747" y="261"/>
                    </a:cubicBezTo>
                    <a:cubicBezTo>
                      <a:pt x="806" y="308"/>
                      <a:pt x="806" y="308"/>
                      <a:pt x="806" y="308"/>
                    </a:cubicBezTo>
                    <a:cubicBezTo>
                      <a:pt x="809" y="394"/>
                      <a:pt x="809" y="394"/>
                      <a:pt x="809" y="394"/>
                    </a:cubicBezTo>
                    <a:cubicBezTo>
                      <a:pt x="821" y="433"/>
                      <a:pt x="821" y="433"/>
                      <a:pt x="821" y="433"/>
                    </a:cubicBezTo>
                    <a:cubicBezTo>
                      <a:pt x="821" y="433"/>
                      <a:pt x="838" y="460"/>
                      <a:pt x="837" y="461"/>
                    </a:cubicBezTo>
                    <a:cubicBezTo>
                      <a:pt x="837" y="463"/>
                      <a:pt x="816" y="503"/>
                      <a:pt x="816" y="503"/>
                    </a:cubicBezTo>
                    <a:cubicBezTo>
                      <a:pt x="845" y="551"/>
                      <a:pt x="845" y="551"/>
                      <a:pt x="845" y="551"/>
                    </a:cubicBezTo>
                    <a:cubicBezTo>
                      <a:pt x="845" y="551"/>
                      <a:pt x="854" y="586"/>
                      <a:pt x="854" y="587"/>
                    </a:cubicBezTo>
                    <a:cubicBezTo>
                      <a:pt x="853" y="589"/>
                      <a:pt x="837" y="627"/>
                      <a:pt x="837" y="627"/>
                    </a:cubicBezTo>
                    <a:cubicBezTo>
                      <a:pt x="825" y="681"/>
                      <a:pt x="825" y="681"/>
                      <a:pt x="825" y="681"/>
                    </a:cubicBezTo>
                    <a:cubicBezTo>
                      <a:pt x="830" y="772"/>
                      <a:pt x="830" y="772"/>
                      <a:pt x="830" y="772"/>
                    </a:cubicBezTo>
                    <a:cubicBezTo>
                      <a:pt x="830" y="772"/>
                      <a:pt x="800" y="810"/>
                      <a:pt x="798" y="811"/>
                    </a:cubicBezTo>
                    <a:cubicBezTo>
                      <a:pt x="797" y="811"/>
                      <a:pt x="721" y="824"/>
                      <a:pt x="721" y="824"/>
                    </a:cubicBezTo>
                    <a:cubicBezTo>
                      <a:pt x="676" y="800"/>
                      <a:pt x="676" y="800"/>
                      <a:pt x="676" y="800"/>
                    </a:cubicBezTo>
                    <a:cubicBezTo>
                      <a:pt x="628" y="802"/>
                      <a:pt x="628" y="802"/>
                      <a:pt x="628" y="802"/>
                    </a:cubicBezTo>
                    <a:cubicBezTo>
                      <a:pt x="571" y="851"/>
                      <a:pt x="571" y="851"/>
                      <a:pt x="571" y="851"/>
                    </a:cubicBezTo>
                    <a:cubicBezTo>
                      <a:pt x="571" y="851"/>
                      <a:pt x="525" y="878"/>
                      <a:pt x="524" y="877"/>
                    </a:cubicBezTo>
                    <a:cubicBezTo>
                      <a:pt x="522" y="876"/>
                      <a:pt x="470" y="879"/>
                      <a:pt x="469" y="877"/>
                    </a:cubicBezTo>
                    <a:cubicBezTo>
                      <a:pt x="469" y="875"/>
                      <a:pt x="452" y="864"/>
                      <a:pt x="452" y="864"/>
                    </a:cubicBezTo>
                    <a:cubicBezTo>
                      <a:pt x="415" y="875"/>
                      <a:pt x="415" y="875"/>
                      <a:pt x="415" y="875"/>
                    </a:cubicBezTo>
                    <a:cubicBezTo>
                      <a:pt x="359" y="859"/>
                      <a:pt x="359" y="859"/>
                      <a:pt x="359" y="859"/>
                    </a:cubicBezTo>
                    <a:cubicBezTo>
                      <a:pt x="257" y="818"/>
                      <a:pt x="257" y="818"/>
                      <a:pt x="257" y="818"/>
                    </a:cubicBezTo>
                    <a:cubicBezTo>
                      <a:pt x="192" y="812"/>
                      <a:pt x="192" y="812"/>
                      <a:pt x="192" y="812"/>
                    </a:cubicBezTo>
                    <a:cubicBezTo>
                      <a:pt x="192" y="812"/>
                      <a:pt x="156" y="791"/>
                      <a:pt x="155" y="790"/>
                    </a:cubicBezTo>
                    <a:cubicBezTo>
                      <a:pt x="154" y="789"/>
                      <a:pt x="135" y="757"/>
                      <a:pt x="135" y="757"/>
                    </a:cubicBezTo>
                    <a:cubicBezTo>
                      <a:pt x="142" y="579"/>
                      <a:pt x="142" y="579"/>
                      <a:pt x="142" y="579"/>
                    </a:cubicBezTo>
                    <a:cubicBezTo>
                      <a:pt x="101" y="560"/>
                      <a:pt x="101" y="560"/>
                      <a:pt x="101" y="560"/>
                    </a:cubicBezTo>
                    <a:lnTo>
                      <a:pt x="27" y="53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Freeform 12"/>
              <p:cNvSpPr>
                <a:spLocks/>
              </p:cNvSpPr>
              <p:nvPr/>
            </p:nvSpPr>
            <p:spPr bwMode="auto">
              <a:xfrm>
                <a:off x="9845675" y="4160838"/>
                <a:ext cx="1223962" cy="1546225"/>
              </a:xfrm>
              <a:custGeom>
                <a:avLst/>
                <a:gdLst>
                  <a:gd name="T0" fmla="*/ 79 w 847"/>
                  <a:gd name="T1" fmla="*/ 845 h 1070"/>
                  <a:gd name="T2" fmla="*/ 104 w 847"/>
                  <a:gd name="T3" fmla="*/ 766 h 1070"/>
                  <a:gd name="T4" fmla="*/ 70 w 847"/>
                  <a:gd name="T5" fmla="*/ 683 h 1070"/>
                  <a:gd name="T6" fmla="*/ 70 w 847"/>
                  <a:gd name="T7" fmla="*/ 614 h 1070"/>
                  <a:gd name="T8" fmla="*/ 55 w 847"/>
                  <a:gd name="T9" fmla="*/ 497 h 1070"/>
                  <a:gd name="T10" fmla="*/ 7 w 847"/>
                  <a:gd name="T11" fmla="*/ 413 h 1070"/>
                  <a:gd name="T12" fmla="*/ 48 w 847"/>
                  <a:gd name="T13" fmla="*/ 356 h 1070"/>
                  <a:gd name="T14" fmla="*/ 81 w 847"/>
                  <a:gd name="T15" fmla="*/ 258 h 1070"/>
                  <a:gd name="T16" fmla="*/ 176 w 847"/>
                  <a:gd name="T17" fmla="*/ 175 h 1070"/>
                  <a:gd name="T18" fmla="*/ 251 w 847"/>
                  <a:gd name="T19" fmla="*/ 55 h 1070"/>
                  <a:gd name="T20" fmla="*/ 223 w 847"/>
                  <a:gd name="T21" fmla="*/ 2 h 1070"/>
                  <a:gd name="T22" fmla="*/ 292 w 847"/>
                  <a:gd name="T23" fmla="*/ 22 h 1070"/>
                  <a:gd name="T24" fmla="*/ 333 w 847"/>
                  <a:gd name="T25" fmla="*/ 0 h 1070"/>
                  <a:gd name="T26" fmla="*/ 299 w 847"/>
                  <a:gd name="T27" fmla="*/ 68 h 1070"/>
                  <a:gd name="T28" fmla="*/ 324 w 847"/>
                  <a:gd name="T29" fmla="*/ 143 h 1070"/>
                  <a:gd name="T30" fmla="*/ 346 w 847"/>
                  <a:gd name="T31" fmla="*/ 190 h 1070"/>
                  <a:gd name="T32" fmla="*/ 538 w 847"/>
                  <a:gd name="T33" fmla="*/ 216 h 1070"/>
                  <a:gd name="T34" fmla="*/ 571 w 847"/>
                  <a:gd name="T35" fmla="*/ 272 h 1070"/>
                  <a:gd name="T36" fmla="*/ 620 w 847"/>
                  <a:gd name="T37" fmla="*/ 294 h 1070"/>
                  <a:gd name="T38" fmla="*/ 770 w 847"/>
                  <a:gd name="T39" fmla="*/ 435 h 1070"/>
                  <a:gd name="T40" fmla="*/ 734 w 847"/>
                  <a:gd name="T41" fmla="*/ 453 h 1070"/>
                  <a:gd name="T42" fmla="*/ 676 w 847"/>
                  <a:gd name="T43" fmla="*/ 481 h 1070"/>
                  <a:gd name="T44" fmla="*/ 644 w 847"/>
                  <a:gd name="T45" fmla="*/ 538 h 1070"/>
                  <a:gd name="T46" fmla="*/ 647 w 847"/>
                  <a:gd name="T47" fmla="*/ 566 h 1070"/>
                  <a:gd name="T48" fmla="*/ 595 w 847"/>
                  <a:gd name="T49" fmla="*/ 693 h 1070"/>
                  <a:gd name="T50" fmla="*/ 516 w 847"/>
                  <a:gd name="T51" fmla="*/ 835 h 1070"/>
                  <a:gd name="T52" fmla="*/ 526 w 847"/>
                  <a:gd name="T53" fmla="*/ 888 h 1070"/>
                  <a:gd name="T54" fmla="*/ 472 w 847"/>
                  <a:gd name="T55" fmla="*/ 961 h 1070"/>
                  <a:gd name="T56" fmla="*/ 370 w 847"/>
                  <a:gd name="T57" fmla="*/ 941 h 1070"/>
                  <a:gd name="T58" fmla="*/ 327 w 847"/>
                  <a:gd name="T59" fmla="*/ 933 h 1070"/>
                  <a:gd name="T60" fmla="*/ 212 w 847"/>
                  <a:gd name="T61" fmla="*/ 928 h 1070"/>
                  <a:gd name="T62" fmla="*/ 148 w 847"/>
                  <a:gd name="T63" fmla="*/ 943 h 1070"/>
                  <a:gd name="T64" fmla="*/ 79 w 847"/>
                  <a:gd name="T65" fmla="*/ 925 h 107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847"/>
                  <a:gd name="T100" fmla="*/ 0 h 1070"/>
                  <a:gd name="T101" fmla="*/ 847 w 847"/>
                  <a:gd name="T102" fmla="*/ 1070 h 107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847" h="1070">
                    <a:moveTo>
                      <a:pt x="87" y="1016"/>
                    </a:moveTo>
                    <a:cubicBezTo>
                      <a:pt x="87" y="928"/>
                      <a:pt x="87" y="928"/>
                      <a:pt x="87" y="928"/>
                    </a:cubicBezTo>
                    <a:cubicBezTo>
                      <a:pt x="96" y="880"/>
                      <a:pt x="96" y="880"/>
                      <a:pt x="96" y="880"/>
                    </a:cubicBezTo>
                    <a:cubicBezTo>
                      <a:pt x="114" y="841"/>
                      <a:pt x="114" y="841"/>
                      <a:pt x="114" y="841"/>
                    </a:cubicBezTo>
                    <a:cubicBezTo>
                      <a:pt x="103" y="795"/>
                      <a:pt x="103" y="795"/>
                      <a:pt x="103" y="795"/>
                    </a:cubicBezTo>
                    <a:cubicBezTo>
                      <a:pt x="103" y="795"/>
                      <a:pt x="77" y="752"/>
                      <a:pt x="77" y="750"/>
                    </a:cubicBezTo>
                    <a:cubicBezTo>
                      <a:pt x="77" y="748"/>
                      <a:pt x="96" y="712"/>
                      <a:pt x="96" y="712"/>
                    </a:cubicBezTo>
                    <a:cubicBezTo>
                      <a:pt x="77" y="674"/>
                      <a:pt x="77" y="674"/>
                      <a:pt x="77" y="674"/>
                    </a:cubicBezTo>
                    <a:cubicBezTo>
                      <a:pt x="64" y="636"/>
                      <a:pt x="64" y="636"/>
                      <a:pt x="64" y="636"/>
                    </a:cubicBezTo>
                    <a:cubicBezTo>
                      <a:pt x="60" y="546"/>
                      <a:pt x="60" y="546"/>
                      <a:pt x="60" y="546"/>
                    </a:cubicBezTo>
                    <a:cubicBezTo>
                      <a:pt x="0" y="504"/>
                      <a:pt x="0" y="504"/>
                      <a:pt x="0" y="504"/>
                    </a:cubicBezTo>
                    <a:cubicBezTo>
                      <a:pt x="8" y="454"/>
                      <a:pt x="8" y="454"/>
                      <a:pt x="8" y="454"/>
                    </a:cubicBezTo>
                    <a:cubicBezTo>
                      <a:pt x="42" y="414"/>
                      <a:pt x="42" y="414"/>
                      <a:pt x="42" y="414"/>
                    </a:cubicBezTo>
                    <a:cubicBezTo>
                      <a:pt x="53" y="391"/>
                      <a:pt x="53" y="391"/>
                      <a:pt x="53" y="391"/>
                    </a:cubicBezTo>
                    <a:cubicBezTo>
                      <a:pt x="76" y="335"/>
                      <a:pt x="76" y="335"/>
                      <a:pt x="76" y="335"/>
                    </a:cubicBezTo>
                    <a:cubicBezTo>
                      <a:pt x="89" y="283"/>
                      <a:pt x="89" y="283"/>
                      <a:pt x="89" y="283"/>
                    </a:cubicBezTo>
                    <a:cubicBezTo>
                      <a:pt x="158" y="251"/>
                      <a:pt x="158" y="251"/>
                      <a:pt x="158" y="251"/>
                    </a:cubicBezTo>
                    <a:cubicBezTo>
                      <a:pt x="193" y="192"/>
                      <a:pt x="193" y="192"/>
                      <a:pt x="193" y="192"/>
                    </a:cubicBezTo>
                    <a:cubicBezTo>
                      <a:pt x="190" y="148"/>
                      <a:pt x="190" y="148"/>
                      <a:pt x="190" y="148"/>
                    </a:cubicBezTo>
                    <a:cubicBezTo>
                      <a:pt x="276" y="60"/>
                      <a:pt x="276" y="60"/>
                      <a:pt x="276" y="60"/>
                    </a:cubicBezTo>
                    <a:cubicBezTo>
                      <a:pt x="276" y="60"/>
                      <a:pt x="231" y="22"/>
                      <a:pt x="233" y="21"/>
                    </a:cubicBezTo>
                    <a:cubicBezTo>
                      <a:pt x="234" y="20"/>
                      <a:pt x="245" y="2"/>
                      <a:pt x="245" y="2"/>
                    </a:cubicBezTo>
                    <a:cubicBezTo>
                      <a:pt x="286" y="25"/>
                      <a:pt x="286" y="25"/>
                      <a:pt x="286" y="25"/>
                    </a:cubicBezTo>
                    <a:cubicBezTo>
                      <a:pt x="286" y="25"/>
                      <a:pt x="320" y="24"/>
                      <a:pt x="321" y="24"/>
                    </a:cubicBezTo>
                    <a:cubicBezTo>
                      <a:pt x="323" y="24"/>
                      <a:pt x="350" y="2"/>
                      <a:pt x="350" y="2"/>
                    </a:cubicBezTo>
                    <a:cubicBezTo>
                      <a:pt x="366" y="0"/>
                      <a:pt x="366" y="0"/>
                      <a:pt x="366" y="0"/>
                    </a:cubicBezTo>
                    <a:cubicBezTo>
                      <a:pt x="364" y="24"/>
                      <a:pt x="364" y="24"/>
                      <a:pt x="364" y="24"/>
                    </a:cubicBezTo>
                    <a:cubicBezTo>
                      <a:pt x="329" y="75"/>
                      <a:pt x="329" y="75"/>
                      <a:pt x="329" y="75"/>
                    </a:cubicBezTo>
                    <a:cubicBezTo>
                      <a:pt x="321" y="139"/>
                      <a:pt x="321" y="139"/>
                      <a:pt x="321" y="139"/>
                    </a:cubicBezTo>
                    <a:cubicBezTo>
                      <a:pt x="356" y="157"/>
                      <a:pt x="356" y="157"/>
                      <a:pt x="356" y="157"/>
                    </a:cubicBezTo>
                    <a:cubicBezTo>
                      <a:pt x="380" y="189"/>
                      <a:pt x="380" y="189"/>
                      <a:pt x="380" y="189"/>
                    </a:cubicBezTo>
                    <a:cubicBezTo>
                      <a:pt x="380" y="209"/>
                      <a:pt x="380" y="209"/>
                      <a:pt x="380" y="209"/>
                    </a:cubicBezTo>
                    <a:cubicBezTo>
                      <a:pt x="431" y="229"/>
                      <a:pt x="431" y="229"/>
                      <a:pt x="431" y="229"/>
                    </a:cubicBezTo>
                    <a:cubicBezTo>
                      <a:pt x="591" y="237"/>
                      <a:pt x="591" y="237"/>
                      <a:pt x="591" y="237"/>
                    </a:cubicBezTo>
                    <a:cubicBezTo>
                      <a:pt x="625" y="265"/>
                      <a:pt x="625" y="265"/>
                      <a:pt x="625" y="265"/>
                    </a:cubicBezTo>
                    <a:cubicBezTo>
                      <a:pt x="627" y="299"/>
                      <a:pt x="627" y="299"/>
                      <a:pt x="627" y="299"/>
                    </a:cubicBezTo>
                    <a:cubicBezTo>
                      <a:pt x="643" y="325"/>
                      <a:pt x="643" y="325"/>
                      <a:pt x="643" y="325"/>
                    </a:cubicBezTo>
                    <a:cubicBezTo>
                      <a:pt x="681" y="323"/>
                      <a:pt x="681" y="323"/>
                      <a:pt x="681" y="323"/>
                    </a:cubicBezTo>
                    <a:cubicBezTo>
                      <a:pt x="754" y="362"/>
                      <a:pt x="754" y="362"/>
                      <a:pt x="754" y="362"/>
                    </a:cubicBezTo>
                    <a:cubicBezTo>
                      <a:pt x="846" y="478"/>
                      <a:pt x="846" y="478"/>
                      <a:pt x="846" y="478"/>
                    </a:cubicBezTo>
                    <a:cubicBezTo>
                      <a:pt x="847" y="497"/>
                      <a:pt x="847" y="497"/>
                      <a:pt x="847" y="497"/>
                    </a:cubicBezTo>
                    <a:cubicBezTo>
                      <a:pt x="806" y="498"/>
                      <a:pt x="806" y="498"/>
                      <a:pt x="806" y="498"/>
                    </a:cubicBezTo>
                    <a:cubicBezTo>
                      <a:pt x="775" y="528"/>
                      <a:pt x="775" y="528"/>
                      <a:pt x="775" y="528"/>
                    </a:cubicBezTo>
                    <a:cubicBezTo>
                      <a:pt x="743" y="528"/>
                      <a:pt x="743" y="528"/>
                      <a:pt x="743" y="528"/>
                    </a:cubicBezTo>
                    <a:cubicBezTo>
                      <a:pt x="708" y="561"/>
                      <a:pt x="708" y="561"/>
                      <a:pt x="708" y="561"/>
                    </a:cubicBezTo>
                    <a:cubicBezTo>
                      <a:pt x="708" y="591"/>
                      <a:pt x="708" y="591"/>
                      <a:pt x="708" y="591"/>
                    </a:cubicBezTo>
                    <a:cubicBezTo>
                      <a:pt x="717" y="606"/>
                      <a:pt x="717" y="606"/>
                      <a:pt x="717" y="606"/>
                    </a:cubicBezTo>
                    <a:cubicBezTo>
                      <a:pt x="711" y="622"/>
                      <a:pt x="711" y="622"/>
                      <a:pt x="711" y="622"/>
                    </a:cubicBezTo>
                    <a:cubicBezTo>
                      <a:pt x="653" y="716"/>
                      <a:pt x="653" y="716"/>
                      <a:pt x="653" y="716"/>
                    </a:cubicBezTo>
                    <a:cubicBezTo>
                      <a:pt x="654" y="761"/>
                      <a:pt x="654" y="761"/>
                      <a:pt x="654" y="761"/>
                    </a:cubicBezTo>
                    <a:cubicBezTo>
                      <a:pt x="666" y="848"/>
                      <a:pt x="666" y="848"/>
                      <a:pt x="666" y="848"/>
                    </a:cubicBezTo>
                    <a:cubicBezTo>
                      <a:pt x="567" y="917"/>
                      <a:pt x="567" y="917"/>
                      <a:pt x="567" y="917"/>
                    </a:cubicBezTo>
                    <a:cubicBezTo>
                      <a:pt x="566" y="959"/>
                      <a:pt x="566" y="959"/>
                      <a:pt x="566" y="959"/>
                    </a:cubicBezTo>
                    <a:cubicBezTo>
                      <a:pt x="566" y="959"/>
                      <a:pt x="578" y="974"/>
                      <a:pt x="578" y="976"/>
                    </a:cubicBezTo>
                    <a:cubicBezTo>
                      <a:pt x="578" y="977"/>
                      <a:pt x="565" y="1054"/>
                      <a:pt x="565" y="1054"/>
                    </a:cubicBezTo>
                    <a:cubicBezTo>
                      <a:pt x="519" y="1056"/>
                      <a:pt x="519" y="1056"/>
                      <a:pt x="519" y="1056"/>
                    </a:cubicBezTo>
                    <a:cubicBezTo>
                      <a:pt x="483" y="1034"/>
                      <a:pt x="483" y="1034"/>
                      <a:pt x="483" y="1034"/>
                    </a:cubicBezTo>
                    <a:cubicBezTo>
                      <a:pt x="483" y="1034"/>
                      <a:pt x="409" y="1035"/>
                      <a:pt x="407" y="1034"/>
                    </a:cubicBezTo>
                    <a:cubicBezTo>
                      <a:pt x="406" y="1033"/>
                      <a:pt x="392" y="1027"/>
                      <a:pt x="392" y="1027"/>
                    </a:cubicBezTo>
                    <a:cubicBezTo>
                      <a:pt x="359" y="1025"/>
                      <a:pt x="359" y="1025"/>
                      <a:pt x="359" y="1025"/>
                    </a:cubicBezTo>
                    <a:cubicBezTo>
                      <a:pt x="299" y="1070"/>
                      <a:pt x="299" y="1070"/>
                      <a:pt x="299" y="1070"/>
                    </a:cubicBezTo>
                    <a:cubicBezTo>
                      <a:pt x="233" y="1020"/>
                      <a:pt x="233" y="1020"/>
                      <a:pt x="233" y="1020"/>
                    </a:cubicBezTo>
                    <a:cubicBezTo>
                      <a:pt x="185" y="1019"/>
                      <a:pt x="185" y="1019"/>
                      <a:pt x="185" y="1019"/>
                    </a:cubicBezTo>
                    <a:cubicBezTo>
                      <a:pt x="185" y="1019"/>
                      <a:pt x="164" y="1037"/>
                      <a:pt x="163" y="1036"/>
                    </a:cubicBezTo>
                    <a:cubicBezTo>
                      <a:pt x="162" y="1036"/>
                      <a:pt x="125" y="1015"/>
                      <a:pt x="125" y="1015"/>
                    </a:cubicBezTo>
                    <a:lnTo>
                      <a:pt x="87" y="101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Freeform 13"/>
              <p:cNvSpPr>
                <a:spLocks/>
              </p:cNvSpPr>
              <p:nvPr/>
            </p:nvSpPr>
            <p:spPr bwMode="auto">
              <a:xfrm>
                <a:off x="8891588" y="3395663"/>
                <a:ext cx="1331912" cy="1339850"/>
              </a:xfrm>
              <a:custGeom>
                <a:avLst/>
                <a:gdLst>
                  <a:gd name="T0" fmla="*/ 618 w 922"/>
                  <a:gd name="T1" fmla="*/ 834 h 928"/>
                  <a:gd name="T2" fmla="*/ 551 w 922"/>
                  <a:gd name="T3" fmla="*/ 773 h 928"/>
                  <a:gd name="T4" fmla="*/ 439 w 922"/>
                  <a:gd name="T5" fmla="*/ 784 h 928"/>
                  <a:gd name="T6" fmla="*/ 422 w 922"/>
                  <a:gd name="T7" fmla="*/ 702 h 928"/>
                  <a:gd name="T8" fmla="*/ 322 w 922"/>
                  <a:gd name="T9" fmla="*/ 728 h 928"/>
                  <a:gd name="T10" fmla="*/ 211 w 922"/>
                  <a:gd name="T11" fmla="*/ 712 h 928"/>
                  <a:gd name="T12" fmla="*/ 72 w 922"/>
                  <a:gd name="T13" fmla="*/ 726 h 928"/>
                  <a:gd name="T14" fmla="*/ 9 w 922"/>
                  <a:gd name="T15" fmla="*/ 715 h 928"/>
                  <a:gd name="T16" fmla="*/ 32 w 922"/>
                  <a:gd name="T17" fmla="*/ 687 h 928"/>
                  <a:gd name="T18" fmla="*/ 104 w 922"/>
                  <a:gd name="T19" fmla="*/ 676 h 928"/>
                  <a:gd name="T20" fmla="*/ 128 w 922"/>
                  <a:gd name="T21" fmla="*/ 628 h 928"/>
                  <a:gd name="T22" fmla="*/ 93 w 922"/>
                  <a:gd name="T23" fmla="*/ 580 h 928"/>
                  <a:gd name="T24" fmla="*/ 132 w 922"/>
                  <a:gd name="T25" fmla="*/ 567 h 928"/>
                  <a:gd name="T26" fmla="*/ 149 w 922"/>
                  <a:gd name="T27" fmla="*/ 526 h 928"/>
                  <a:gd name="T28" fmla="*/ 160 w 922"/>
                  <a:gd name="T29" fmla="*/ 487 h 928"/>
                  <a:gd name="T30" fmla="*/ 136 w 922"/>
                  <a:gd name="T31" fmla="*/ 431 h 928"/>
                  <a:gd name="T32" fmla="*/ 132 w 922"/>
                  <a:gd name="T33" fmla="*/ 346 h 928"/>
                  <a:gd name="T34" fmla="*/ 182 w 922"/>
                  <a:gd name="T35" fmla="*/ 356 h 928"/>
                  <a:gd name="T36" fmla="*/ 266 w 922"/>
                  <a:gd name="T37" fmla="*/ 311 h 928"/>
                  <a:gd name="T38" fmla="*/ 298 w 922"/>
                  <a:gd name="T39" fmla="*/ 215 h 928"/>
                  <a:gd name="T40" fmla="*/ 280 w 922"/>
                  <a:gd name="T41" fmla="*/ 154 h 928"/>
                  <a:gd name="T42" fmla="*/ 318 w 922"/>
                  <a:gd name="T43" fmla="*/ 56 h 928"/>
                  <a:gd name="T44" fmla="*/ 408 w 922"/>
                  <a:gd name="T45" fmla="*/ 46 h 928"/>
                  <a:gd name="T46" fmla="*/ 530 w 922"/>
                  <a:gd name="T47" fmla="*/ 0 h 928"/>
                  <a:gd name="T48" fmla="*/ 577 w 922"/>
                  <a:gd name="T49" fmla="*/ 106 h 928"/>
                  <a:gd name="T50" fmla="*/ 535 w 922"/>
                  <a:gd name="T51" fmla="*/ 116 h 928"/>
                  <a:gd name="T52" fmla="*/ 554 w 922"/>
                  <a:gd name="T53" fmla="*/ 191 h 928"/>
                  <a:gd name="T54" fmla="*/ 590 w 922"/>
                  <a:gd name="T55" fmla="*/ 280 h 928"/>
                  <a:gd name="T56" fmla="*/ 623 w 922"/>
                  <a:gd name="T57" fmla="*/ 306 h 928"/>
                  <a:gd name="T58" fmla="*/ 659 w 922"/>
                  <a:gd name="T59" fmla="*/ 357 h 928"/>
                  <a:gd name="T60" fmla="*/ 770 w 922"/>
                  <a:gd name="T61" fmla="*/ 438 h 928"/>
                  <a:gd name="T62" fmla="*/ 816 w 922"/>
                  <a:gd name="T63" fmla="*/ 477 h 928"/>
                  <a:gd name="T64" fmla="*/ 807 w 922"/>
                  <a:gd name="T65" fmla="*/ 505 h 928"/>
                  <a:gd name="T66" fmla="*/ 765 w 922"/>
                  <a:gd name="T67" fmla="*/ 610 h 928"/>
                  <a:gd name="T68" fmla="*/ 739 w 922"/>
                  <a:gd name="T69" fmla="*/ 703 h 928"/>
                  <a:gd name="T70" fmla="*/ 664 w 922"/>
                  <a:gd name="T71" fmla="*/ 786 h 928"/>
                  <a:gd name="T72" fmla="*/ 632 w 922"/>
                  <a:gd name="T73" fmla="*/ 839 h 92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922"/>
                  <a:gd name="T112" fmla="*/ 0 h 928"/>
                  <a:gd name="T113" fmla="*/ 922 w 922"/>
                  <a:gd name="T114" fmla="*/ 928 h 928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922" h="928">
                    <a:moveTo>
                      <a:pt x="694" y="923"/>
                    </a:moveTo>
                    <a:cubicBezTo>
                      <a:pt x="679" y="917"/>
                      <a:pt x="679" y="917"/>
                      <a:pt x="679" y="917"/>
                    </a:cubicBezTo>
                    <a:cubicBezTo>
                      <a:pt x="670" y="892"/>
                      <a:pt x="670" y="892"/>
                      <a:pt x="670" y="892"/>
                    </a:cubicBezTo>
                    <a:cubicBezTo>
                      <a:pt x="605" y="850"/>
                      <a:pt x="605" y="850"/>
                      <a:pt x="605" y="850"/>
                    </a:cubicBezTo>
                    <a:cubicBezTo>
                      <a:pt x="605" y="850"/>
                      <a:pt x="574" y="863"/>
                      <a:pt x="572" y="862"/>
                    </a:cubicBezTo>
                    <a:cubicBezTo>
                      <a:pt x="571" y="862"/>
                      <a:pt x="483" y="863"/>
                      <a:pt x="482" y="862"/>
                    </a:cubicBezTo>
                    <a:cubicBezTo>
                      <a:pt x="480" y="861"/>
                      <a:pt x="486" y="810"/>
                      <a:pt x="486" y="810"/>
                    </a:cubicBezTo>
                    <a:cubicBezTo>
                      <a:pt x="464" y="772"/>
                      <a:pt x="464" y="772"/>
                      <a:pt x="464" y="772"/>
                    </a:cubicBezTo>
                    <a:cubicBezTo>
                      <a:pt x="407" y="769"/>
                      <a:pt x="407" y="769"/>
                      <a:pt x="407" y="769"/>
                    </a:cubicBezTo>
                    <a:cubicBezTo>
                      <a:pt x="354" y="800"/>
                      <a:pt x="354" y="800"/>
                      <a:pt x="354" y="800"/>
                    </a:cubicBezTo>
                    <a:cubicBezTo>
                      <a:pt x="354" y="800"/>
                      <a:pt x="318" y="803"/>
                      <a:pt x="315" y="803"/>
                    </a:cubicBezTo>
                    <a:cubicBezTo>
                      <a:pt x="313" y="803"/>
                      <a:pt x="232" y="783"/>
                      <a:pt x="232" y="783"/>
                    </a:cubicBezTo>
                    <a:cubicBezTo>
                      <a:pt x="128" y="784"/>
                      <a:pt x="128" y="784"/>
                      <a:pt x="128" y="784"/>
                    </a:cubicBezTo>
                    <a:cubicBezTo>
                      <a:pt x="79" y="798"/>
                      <a:pt x="79" y="798"/>
                      <a:pt x="79" y="798"/>
                    </a:cubicBezTo>
                    <a:cubicBezTo>
                      <a:pt x="35" y="838"/>
                      <a:pt x="35" y="838"/>
                      <a:pt x="35" y="838"/>
                    </a:cubicBezTo>
                    <a:cubicBezTo>
                      <a:pt x="10" y="786"/>
                      <a:pt x="10" y="786"/>
                      <a:pt x="10" y="786"/>
                    </a:cubicBezTo>
                    <a:cubicBezTo>
                      <a:pt x="0" y="736"/>
                      <a:pt x="0" y="736"/>
                      <a:pt x="0" y="736"/>
                    </a:cubicBezTo>
                    <a:cubicBezTo>
                      <a:pt x="35" y="755"/>
                      <a:pt x="35" y="755"/>
                      <a:pt x="35" y="755"/>
                    </a:cubicBezTo>
                    <a:cubicBezTo>
                      <a:pt x="80" y="755"/>
                      <a:pt x="80" y="755"/>
                      <a:pt x="80" y="755"/>
                    </a:cubicBezTo>
                    <a:cubicBezTo>
                      <a:pt x="114" y="743"/>
                      <a:pt x="114" y="743"/>
                      <a:pt x="114" y="743"/>
                    </a:cubicBezTo>
                    <a:cubicBezTo>
                      <a:pt x="129" y="719"/>
                      <a:pt x="129" y="719"/>
                      <a:pt x="129" y="719"/>
                    </a:cubicBezTo>
                    <a:cubicBezTo>
                      <a:pt x="141" y="691"/>
                      <a:pt x="141" y="691"/>
                      <a:pt x="141" y="691"/>
                    </a:cubicBezTo>
                    <a:cubicBezTo>
                      <a:pt x="112" y="668"/>
                      <a:pt x="112" y="668"/>
                      <a:pt x="112" y="668"/>
                    </a:cubicBezTo>
                    <a:cubicBezTo>
                      <a:pt x="102" y="638"/>
                      <a:pt x="102" y="638"/>
                      <a:pt x="102" y="638"/>
                    </a:cubicBezTo>
                    <a:cubicBezTo>
                      <a:pt x="110" y="626"/>
                      <a:pt x="110" y="626"/>
                      <a:pt x="110" y="626"/>
                    </a:cubicBezTo>
                    <a:cubicBezTo>
                      <a:pt x="145" y="623"/>
                      <a:pt x="145" y="623"/>
                      <a:pt x="145" y="623"/>
                    </a:cubicBezTo>
                    <a:cubicBezTo>
                      <a:pt x="162" y="609"/>
                      <a:pt x="162" y="609"/>
                      <a:pt x="162" y="609"/>
                    </a:cubicBezTo>
                    <a:cubicBezTo>
                      <a:pt x="162" y="609"/>
                      <a:pt x="164" y="581"/>
                      <a:pt x="164" y="578"/>
                    </a:cubicBezTo>
                    <a:cubicBezTo>
                      <a:pt x="164" y="575"/>
                      <a:pt x="163" y="555"/>
                      <a:pt x="163" y="555"/>
                    </a:cubicBezTo>
                    <a:cubicBezTo>
                      <a:pt x="176" y="535"/>
                      <a:pt x="176" y="535"/>
                      <a:pt x="176" y="535"/>
                    </a:cubicBezTo>
                    <a:cubicBezTo>
                      <a:pt x="169" y="503"/>
                      <a:pt x="169" y="503"/>
                      <a:pt x="169" y="503"/>
                    </a:cubicBezTo>
                    <a:cubicBezTo>
                      <a:pt x="150" y="474"/>
                      <a:pt x="150" y="474"/>
                      <a:pt x="150" y="474"/>
                    </a:cubicBezTo>
                    <a:cubicBezTo>
                      <a:pt x="154" y="416"/>
                      <a:pt x="154" y="416"/>
                      <a:pt x="154" y="416"/>
                    </a:cubicBezTo>
                    <a:cubicBezTo>
                      <a:pt x="145" y="380"/>
                      <a:pt x="145" y="380"/>
                      <a:pt x="145" y="380"/>
                    </a:cubicBezTo>
                    <a:cubicBezTo>
                      <a:pt x="176" y="371"/>
                      <a:pt x="176" y="371"/>
                      <a:pt x="176" y="371"/>
                    </a:cubicBezTo>
                    <a:cubicBezTo>
                      <a:pt x="200" y="391"/>
                      <a:pt x="200" y="391"/>
                      <a:pt x="200" y="391"/>
                    </a:cubicBezTo>
                    <a:cubicBezTo>
                      <a:pt x="254" y="389"/>
                      <a:pt x="254" y="389"/>
                      <a:pt x="254" y="389"/>
                    </a:cubicBezTo>
                    <a:cubicBezTo>
                      <a:pt x="292" y="342"/>
                      <a:pt x="292" y="342"/>
                      <a:pt x="292" y="342"/>
                    </a:cubicBezTo>
                    <a:cubicBezTo>
                      <a:pt x="313" y="284"/>
                      <a:pt x="313" y="284"/>
                      <a:pt x="313" y="284"/>
                    </a:cubicBezTo>
                    <a:cubicBezTo>
                      <a:pt x="328" y="236"/>
                      <a:pt x="328" y="236"/>
                      <a:pt x="328" y="236"/>
                    </a:cubicBezTo>
                    <a:cubicBezTo>
                      <a:pt x="327" y="210"/>
                      <a:pt x="327" y="210"/>
                      <a:pt x="327" y="210"/>
                    </a:cubicBezTo>
                    <a:cubicBezTo>
                      <a:pt x="308" y="169"/>
                      <a:pt x="308" y="169"/>
                      <a:pt x="308" y="169"/>
                    </a:cubicBezTo>
                    <a:cubicBezTo>
                      <a:pt x="303" y="90"/>
                      <a:pt x="303" y="90"/>
                      <a:pt x="303" y="90"/>
                    </a:cubicBezTo>
                    <a:cubicBezTo>
                      <a:pt x="349" y="62"/>
                      <a:pt x="349" y="62"/>
                      <a:pt x="349" y="62"/>
                    </a:cubicBezTo>
                    <a:cubicBezTo>
                      <a:pt x="403" y="51"/>
                      <a:pt x="403" y="51"/>
                      <a:pt x="403" y="51"/>
                    </a:cubicBezTo>
                    <a:cubicBezTo>
                      <a:pt x="448" y="51"/>
                      <a:pt x="448" y="51"/>
                      <a:pt x="448" y="51"/>
                    </a:cubicBezTo>
                    <a:cubicBezTo>
                      <a:pt x="534" y="0"/>
                      <a:pt x="534" y="0"/>
                      <a:pt x="534" y="0"/>
                    </a:cubicBezTo>
                    <a:cubicBezTo>
                      <a:pt x="582" y="0"/>
                      <a:pt x="582" y="0"/>
                      <a:pt x="582" y="0"/>
                    </a:cubicBezTo>
                    <a:cubicBezTo>
                      <a:pt x="628" y="52"/>
                      <a:pt x="628" y="52"/>
                      <a:pt x="628" y="52"/>
                    </a:cubicBezTo>
                    <a:cubicBezTo>
                      <a:pt x="634" y="116"/>
                      <a:pt x="634" y="116"/>
                      <a:pt x="634" y="116"/>
                    </a:cubicBezTo>
                    <a:cubicBezTo>
                      <a:pt x="599" y="118"/>
                      <a:pt x="599" y="118"/>
                      <a:pt x="599" y="118"/>
                    </a:cubicBezTo>
                    <a:cubicBezTo>
                      <a:pt x="588" y="128"/>
                      <a:pt x="588" y="128"/>
                      <a:pt x="588" y="128"/>
                    </a:cubicBezTo>
                    <a:cubicBezTo>
                      <a:pt x="589" y="168"/>
                      <a:pt x="589" y="168"/>
                      <a:pt x="589" y="168"/>
                    </a:cubicBezTo>
                    <a:cubicBezTo>
                      <a:pt x="609" y="210"/>
                      <a:pt x="609" y="210"/>
                      <a:pt x="609" y="210"/>
                    </a:cubicBezTo>
                    <a:cubicBezTo>
                      <a:pt x="612" y="268"/>
                      <a:pt x="612" y="268"/>
                      <a:pt x="612" y="268"/>
                    </a:cubicBezTo>
                    <a:cubicBezTo>
                      <a:pt x="648" y="308"/>
                      <a:pt x="648" y="308"/>
                      <a:pt x="648" y="308"/>
                    </a:cubicBezTo>
                    <a:cubicBezTo>
                      <a:pt x="700" y="313"/>
                      <a:pt x="700" y="313"/>
                      <a:pt x="700" y="313"/>
                    </a:cubicBezTo>
                    <a:cubicBezTo>
                      <a:pt x="685" y="337"/>
                      <a:pt x="685" y="337"/>
                      <a:pt x="685" y="337"/>
                    </a:cubicBezTo>
                    <a:cubicBezTo>
                      <a:pt x="684" y="374"/>
                      <a:pt x="684" y="374"/>
                      <a:pt x="684" y="374"/>
                    </a:cubicBezTo>
                    <a:cubicBezTo>
                      <a:pt x="684" y="374"/>
                      <a:pt x="721" y="392"/>
                      <a:pt x="724" y="393"/>
                    </a:cubicBezTo>
                    <a:cubicBezTo>
                      <a:pt x="726" y="394"/>
                      <a:pt x="756" y="395"/>
                      <a:pt x="756" y="395"/>
                    </a:cubicBezTo>
                    <a:cubicBezTo>
                      <a:pt x="846" y="482"/>
                      <a:pt x="846" y="482"/>
                      <a:pt x="846" y="482"/>
                    </a:cubicBezTo>
                    <a:cubicBezTo>
                      <a:pt x="879" y="484"/>
                      <a:pt x="879" y="484"/>
                      <a:pt x="879" y="484"/>
                    </a:cubicBezTo>
                    <a:cubicBezTo>
                      <a:pt x="897" y="525"/>
                      <a:pt x="897" y="525"/>
                      <a:pt x="897" y="525"/>
                    </a:cubicBezTo>
                    <a:cubicBezTo>
                      <a:pt x="884" y="547"/>
                      <a:pt x="884" y="547"/>
                      <a:pt x="884" y="547"/>
                    </a:cubicBezTo>
                    <a:cubicBezTo>
                      <a:pt x="887" y="555"/>
                      <a:pt x="887" y="555"/>
                      <a:pt x="887" y="555"/>
                    </a:cubicBezTo>
                    <a:cubicBezTo>
                      <a:pt x="922" y="588"/>
                      <a:pt x="922" y="588"/>
                      <a:pt x="922" y="588"/>
                    </a:cubicBezTo>
                    <a:cubicBezTo>
                      <a:pt x="841" y="671"/>
                      <a:pt x="841" y="671"/>
                      <a:pt x="841" y="671"/>
                    </a:cubicBezTo>
                    <a:cubicBezTo>
                      <a:pt x="844" y="721"/>
                      <a:pt x="844" y="721"/>
                      <a:pt x="844" y="721"/>
                    </a:cubicBezTo>
                    <a:cubicBezTo>
                      <a:pt x="812" y="773"/>
                      <a:pt x="812" y="773"/>
                      <a:pt x="812" y="773"/>
                    </a:cubicBezTo>
                    <a:cubicBezTo>
                      <a:pt x="742" y="806"/>
                      <a:pt x="742" y="806"/>
                      <a:pt x="742" y="806"/>
                    </a:cubicBezTo>
                    <a:cubicBezTo>
                      <a:pt x="742" y="806"/>
                      <a:pt x="730" y="863"/>
                      <a:pt x="730" y="864"/>
                    </a:cubicBezTo>
                    <a:cubicBezTo>
                      <a:pt x="731" y="865"/>
                      <a:pt x="702" y="928"/>
                      <a:pt x="702" y="928"/>
                    </a:cubicBezTo>
                    <a:lnTo>
                      <a:pt x="694" y="92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Freeform 14"/>
              <p:cNvSpPr>
                <a:spLocks/>
              </p:cNvSpPr>
              <p:nvPr/>
            </p:nvSpPr>
            <p:spPr bwMode="auto">
              <a:xfrm>
                <a:off x="8159750" y="3103224"/>
                <a:ext cx="1262062" cy="1657350"/>
              </a:xfrm>
              <a:custGeom>
                <a:avLst/>
                <a:gdLst>
                  <a:gd name="T0" fmla="*/ 333 w 873"/>
                  <a:gd name="T1" fmla="*/ 1024 h 1147"/>
                  <a:gd name="T2" fmla="*/ 387 w 873"/>
                  <a:gd name="T3" fmla="*/ 1044 h 1147"/>
                  <a:gd name="T4" fmla="*/ 458 w 873"/>
                  <a:gd name="T5" fmla="*/ 1029 h 1147"/>
                  <a:gd name="T6" fmla="*/ 490 w 873"/>
                  <a:gd name="T7" fmla="*/ 989 h 1147"/>
                  <a:gd name="T8" fmla="*/ 461 w 873"/>
                  <a:gd name="T9" fmla="*/ 915 h 1147"/>
                  <a:gd name="T10" fmla="*/ 458 w 873"/>
                  <a:gd name="T11" fmla="*/ 852 h 1147"/>
                  <a:gd name="T12" fmla="*/ 525 w 873"/>
                  <a:gd name="T13" fmla="*/ 874 h 1147"/>
                  <a:gd name="T14" fmla="*/ 562 w 873"/>
                  <a:gd name="T15" fmla="*/ 860 h 1147"/>
                  <a:gd name="T16" fmla="*/ 555 w 873"/>
                  <a:gd name="T17" fmla="*/ 808 h 1147"/>
                  <a:gd name="T18" fmla="*/ 542 w 873"/>
                  <a:gd name="T19" fmla="*/ 765 h 1147"/>
                  <a:gd name="T20" fmla="*/ 589 w 873"/>
                  <a:gd name="T21" fmla="*/ 750 h 1147"/>
                  <a:gd name="T22" fmla="*/ 599 w 873"/>
                  <a:gd name="T23" fmla="*/ 699 h 1147"/>
                  <a:gd name="T24" fmla="*/ 605 w 873"/>
                  <a:gd name="T25" fmla="*/ 657 h 1147"/>
                  <a:gd name="T26" fmla="*/ 590 w 873"/>
                  <a:gd name="T27" fmla="*/ 572 h 1147"/>
                  <a:gd name="T28" fmla="*/ 622 w 873"/>
                  <a:gd name="T29" fmla="*/ 518 h 1147"/>
                  <a:gd name="T30" fmla="*/ 687 w 873"/>
                  <a:gd name="T31" fmla="*/ 537 h 1147"/>
                  <a:gd name="T32" fmla="*/ 745 w 873"/>
                  <a:gd name="T33" fmla="*/ 410 h 1147"/>
                  <a:gd name="T34" fmla="*/ 731 w 873"/>
                  <a:gd name="T35" fmla="*/ 350 h 1147"/>
                  <a:gd name="T36" fmla="*/ 729 w 873"/>
                  <a:gd name="T37" fmla="*/ 264 h 1147"/>
                  <a:gd name="T38" fmla="*/ 795 w 873"/>
                  <a:gd name="T39" fmla="*/ 204 h 1147"/>
                  <a:gd name="T40" fmla="*/ 739 w 873"/>
                  <a:gd name="T41" fmla="*/ 180 h 1147"/>
                  <a:gd name="T42" fmla="*/ 645 w 873"/>
                  <a:gd name="T43" fmla="*/ 82 h 1147"/>
                  <a:gd name="T44" fmla="*/ 653 w 873"/>
                  <a:gd name="T45" fmla="*/ 14 h 1147"/>
                  <a:gd name="T46" fmla="*/ 555 w 873"/>
                  <a:gd name="T47" fmla="*/ 17 h 1147"/>
                  <a:gd name="T48" fmla="*/ 485 w 873"/>
                  <a:gd name="T49" fmla="*/ 56 h 1147"/>
                  <a:gd name="T50" fmla="*/ 464 w 873"/>
                  <a:gd name="T51" fmla="*/ 90 h 1147"/>
                  <a:gd name="T52" fmla="*/ 355 w 873"/>
                  <a:gd name="T53" fmla="*/ 150 h 1147"/>
                  <a:gd name="T54" fmla="*/ 248 w 873"/>
                  <a:gd name="T55" fmla="*/ 179 h 1147"/>
                  <a:gd name="T56" fmla="*/ 202 w 873"/>
                  <a:gd name="T57" fmla="*/ 202 h 1147"/>
                  <a:gd name="T58" fmla="*/ 171 w 873"/>
                  <a:gd name="T59" fmla="*/ 237 h 1147"/>
                  <a:gd name="T60" fmla="*/ 93 w 873"/>
                  <a:gd name="T61" fmla="*/ 193 h 1147"/>
                  <a:gd name="T62" fmla="*/ 59 w 873"/>
                  <a:gd name="T63" fmla="*/ 202 h 1147"/>
                  <a:gd name="T64" fmla="*/ 51 w 873"/>
                  <a:gd name="T65" fmla="*/ 322 h 1147"/>
                  <a:gd name="T66" fmla="*/ 1 w 873"/>
                  <a:gd name="T67" fmla="*/ 367 h 1147"/>
                  <a:gd name="T68" fmla="*/ 39 w 873"/>
                  <a:gd name="T69" fmla="*/ 406 h 1147"/>
                  <a:gd name="T70" fmla="*/ 25 w 873"/>
                  <a:gd name="T71" fmla="*/ 445 h 1147"/>
                  <a:gd name="T72" fmla="*/ 107 w 873"/>
                  <a:gd name="T73" fmla="*/ 437 h 1147"/>
                  <a:gd name="T74" fmla="*/ 156 w 873"/>
                  <a:gd name="T75" fmla="*/ 456 h 1147"/>
                  <a:gd name="T76" fmla="*/ 219 w 873"/>
                  <a:gd name="T77" fmla="*/ 435 h 1147"/>
                  <a:gd name="T78" fmla="*/ 264 w 873"/>
                  <a:gd name="T79" fmla="*/ 488 h 1147"/>
                  <a:gd name="T80" fmla="*/ 198 w 873"/>
                  <a:gd name="T81" fmla="*/ 519 h 1147"/>
                  <a:gd name="T82" fmla="*/ 131 w 873"/>
                  <a:gd name="T83" fmla="*/ 553 h 1147"/>
                  <a:gd name="T84" fmla="*/ 204 w 873"/>
                  <a:gd name="T85" fmla="*/ 628 h 1147"/>
                  <a:gd name="T86" fmla="*/ 188 w 873"/>
                  <a:gd name="T87" fmla="*/ 720 h 1147"/>
                  <a:gd name="T88" fmla="*/ 158 w 873"/>
                  <a:gd name="T89" fmla="*/ 812 h 1147"/>
                  <a:gd name="T90" fmla="*/ 155 w 873"/>
                  <a:gd name="T91" fmla="*/ 856 h 1147"/>
                  <a:gd name="T92" fmla="*/ 193 w 873"/>
                  <a:gd name="T93" fmla="*/ 881 h 1147"/>
                  <a:gd name="T94" fmla="*/ 218 w 873"/>
                  <a:gd name="T95" fmla="*/ 956 h 1147"/>
                  <a:gd name="T96" fmla="*/ 286 w 873"/>
                  <a:gd name="T97" fmla="*/ 975 h 1147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873"/>
                  <a:gd name="T148" fmla="*/ 0 h 1147"/>
                  <a:gd name="T149" fmla="*/ 873 w 873"/>
                  <a:gd name="T150" fmla="*/ 1147 h 1147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873" h="1147">
                    <a:moveTo>
                      <a:pt x="314" y="1071"/>
                    </a:moveTo>
                    <a:cubicBezTo>
                      <a:pt x="366" y="1125"/>
                      <a:pt x="366" y="1125"/>
                      <a:pt x="366" y="1125"/>
                    </a:cubicBezTo>
                    <a:cubicBezTo>
                      <a:pt x="413" y="1130"/>
                      <a:pt x="413" y="1130"/>
                      <a:pt x="413" y="1130"/>
                    </a:cubicBezTo>
                    <a:cubicBezTo>
                      <a:pt x="425" y="1147"/>
                      <a:pt x="425" y="1147"/>
                      <a:pt x="425" y="1147"/>
                    </a:cubicBezTo>
                    <a:cubicBezTo>
                      <a:pt x="478" y="1144"/>
                      <a:pt x="478" y="1144"/>
                      <a:pt x="478" y="1144"/>
                    </a:cubicBezTo>
                    <a:cubicBezTo>
                      <a:pt x="478" y="1144"/>
                      <a:pt x="501" y="1132"/>
                      <a:pt x="503" y="1131"/>
                    </a:cubicBezTo>
                    <a:cubicBezTo>
                      <a:pt x="505" y="1131"/>
                      <a:pt x="523" y="1120"/>
                      <a:pt x="523" y="1120"/>
                    </a:cubicBezTo>
                    <a:cubicBezTo>
                      <a:pt x="538" y="1087"/>
                      <a:pt x="538" y="1087"/>
                      <a:pt x="538" y="1087"/>
                    </a:cubicBezTo>
                    <a:cubicBezTo>
                      <a:pt x="533" y="1055"/>
                      <a:pt x="533" y="1055"/>
                      <a:pt x="533" y="1055"/>
                    </a:cubicBezTo>
                    <a:cubicBezTo>
                      <a:pt x="506" y="1005"/>
                      <a:pt x="506" y="1005"/>
                      <a:pt x="506" y="1005"/>
                    </a:cubicBezTo>
                    <a:cubicBezTo>
                      <a:pt x="494" y="936"/>
                      <a:pt x="494" y="936"/>
                      <a:pt x="494" y="936"/>
                    </a:cubicBezTo>
                    <a:cubicBezTo>
                      <a:pt x="503" y="936"/>
                      <a:pt x="503" y="936"/>
                      <a:pt x="503" y="936"/>
                    </a:cubicBezTo>
                    <a:cubicBezTo>
                      <a:pt x="543" y="958"/>
                      <a:pt x="543" y="958"/>
                      <a:pt x="543" y="958"/>
                    </a:cubicBezTo>
                    <a:cubicBezTo>
                      <a:pt x="576" y="960"/>
                      <a:pt x="576" y="960"/>
                      <a:pt x="576" y="960"/>
                    </a:cubicBezTo>
                    <a:cubicBezTo>
                      <a:pt x="604" y="953"/>
                      <a:pt x="604" y="953"/>
                      <a:pt x="604" y="953"/>
                    </a:cubicBezTo>
                    <a:cubicBezTo>
                      <a:pt x="617" y="945"/>
                      <a:pt x="617" y="945"/>
                      <a:pt x="617" y="945"/>
                    </a:cubicBezTo>
                    <a:cubicBezTo>
                      <a:pt x="634" y="906"/>
                      <a:pt x="634" y="906"/>
                      <a:pt x="634" y="906"/>
                    </a:cubicBezTo>
                    <a:cubicBezTo>
                      <a:pt x="609" y="888"/>
                      <a:pt x="609" y="888"/>
                      <a:pt x="609" y="888"/>
                    </a:cubicBezTo>
                    <a:cubicBezTo>
                      <a:pt x="589" y="859"/>
                      <a:pt x="589" y="859"/>
                      <a:pt x="589" y="859"/>
                    </a:cubicBezTo>
                    <a:cubicBezTo>
                      <a:pt x="595" y="840"/>
                      <a:pt x="595" y="840"/>
                      <a:pt x="595" y="840"/>
                    </a:cubicBezTo>
                    <a:cubicBezTo>
                      <a:pt x="611" y="829"/>
                      <a:pt x="611" y="829"/>
                      <a:pt x="611" y="829"/>
                    </a:cubicBezTo>
                    <a:cubicBezTo>
                      <a:pt x="647" y="824"/>
                      <a:pt x="647" y="824"/>
                      <a:pt x="647" y="824"/>
                    </a:cubicBezTo>
                    <a:cubicBezTo>
                      <a:pt x="658" y="815"/>
                      <a:pt x="658" y="815"/>
                      <a:pt x="658" y="815"/>
                    </a:cubicBezTo>
                    <a:cubicBezTo>
                      <a:pt x="658" y="768"/>
                      <a:pt x="658" y="768"/>
                      <a:pt x="658" y="768"/>
                    </a:cubicBezTo>
                    <a:cubicBezTo>
                      <a:pt x="668" y="746"/>
                      <a:pt x="668" y="746"/>
                      <a:pt x="668" y="746"/>
                    </a:cubicBezTo>
                    <a:cubicBezTo>
                      <a:pt x="664" y="722"/>
                      <a:pt x="664" y="722"/>
                      <a:pt x="664" y="722"/>
                    </a:cubicBezTo>
                    <a:cubicBezTo>
                      <a:pt x="644" y="696"/>
                      <a:pt x="644" y="696"/>
                      <a:pt x="644" y="696"/>
                    </a:cubicBezTo>
                    <a:cubicBezTo>
                      <a:pt x="648" y="628"/>
                      <a:pt x="648" y="628"/>
                      <a:pt x="648" y="628"/>
                    </a:cubicBezTo>
                    <a:cubicBezTo>
                      <a:pt x="635" y="587"/>
                      <a:pt x="635" y="587"/>
                      <a:pt x="635" y="587"/>
                    </a:cubicBezTo>
                    <a:cubicBezTo>
                      <a:pt x="683" y="569"/>
                      <a:pt x="683" y="569"/>
                      <a:pt x="683" y="569"/>
                    </a:cubicBezTo>
                    <a:cubicBezTo>
                      <a:pt x="709" y="594"/>
                      <a:pt x="709" y="594"/>
                      <a:pt x="709" y="594"/>
                    </a:cubicBezTo>
                    <a:cubicBezTo>
                      <a:pt x="754" y="590"/>
                      <a:pt x="754" y="590"/>
                      <a:pt x="754" y="590"/>
                    </a:cubicBezTo>
                    <a:cubicBezTo>
                      <a:pt x="787" y="548"/>
                      <a:pt x="787" y="548"/>
                      <a:pt x="787" y="548"/>
                    </a:cubicBezTo>
                    <a:cubicBezTo>
                      <a:pt x="818" y="450"/>
                      <a:pt x="818" y="450"/>
                      <a:pt x="818" y="450"/>
                    </a:cubicBezTo>
                    <a:cubicBezTo>
                      <a:pt x="820" y="426"/>
                      <a:pt x="820" y="426"/>
                      <a:pt x="820" y="426"/>
                    </a:cubicBezTo>
                    <a:cubicBezTo>
                      <a:pt x="803" y="385"/>
                      <a:pt x="803" y="385"/>
                      <a:pt x="803" y="385"/>
                    </a:cubicBezTo>
                    <a:cubicBezTo>
                      <a:pt x="795" y="306"/>
                      <a:pt x="795" y="306"/>
                      <a:pt x="795" y="306"/>
                    </a:cubicBezTo>
                    <a:cubicBezTo>
                      <a:pt x="801" y="290"/>
                      <a:pt x="801" y="290"/>
                      <a:pt x="801" y="290"/>
                    </a:cubicBezTo>
                    <a:cubicBezTo>
                      <a:pt x="857" y="262"/>
                      <a:pt x="857" y="262"/>
                      <a:pt x="857" y="262"/>
                    </a:cubicBezTo>
                    <a:cubicBezTo>
                      <a:pt x="873" y="224"/>
                      <a:pt x="873" y="224"/>
                      <a:pt x="873" y="224"/>
                    </a:cubicBezTo>
                    <a:cubicBezTo>
                      <a:pt x="873" y="201"/>
                      <a:pt x="873" y="201"/>
                      <a:pt x="873" y="201"/>
                    </a:cubicBezTo>
                    <a:cubicBezTo>
                      <a:pt x="812" y="198"/>
                      <a:pt x="812" y="198"/>
                      <a:pt x="812" y="198"/>
                    </a:cubicBezTo>
                    <a:cubicBezTo>
                      <a:pt x="702" y="131"/>
                      <a:pt x="702" y="131"/>
                      <a:pt x="702" y="131"/>
                    </a:cubicBezTo>
                    <a:cubicBezTo>
                      <a:pt x="708" y="90"/>
                      <a:pt x="708" y="90"/>
                      <a:pt x="708" y="90"/>
                    </a:cubicBezTo>
                    <a:cubicBezTo>
                      <a:pt x="718" y="56"/>
                      <a:pt x="718" y="56"/>
                      <a:pt x="718" y="56"/>
                    </a:cubicBezTo>
                    <a:cubicBezTo>
                      <a:pt x="717" y="15"/>
                      <a:pt x="717" y="15"/>
                      <a:pt x="717" y="15"/>
                    </a:cubicBezTo>
                    <a:cubicBezTo>
                      <a:pt x="717" y="15"/>
                      <a:pt x="680" y="0"/>
                      <a:pt x="678" y="0"/>
                    </a:cubicBezTo>
                    <a:cubicBezTo>
                      <a:pt x="677" y="0"/>
                      <a:pt x="609" y="19"/>
                      <a:pt x="609" y="19"/>
                    </a:cubicBezTo>
                    <a:cubicBezTo>
                      <a:pt x="571" y="25"/>
                      <a:pt x="571" y="25"/>
                      <a:pt x="571" y="25"/>
                    </a:cubicBezTo>
                    <a:cubicBezTo>
                      <a:pt x="571" y="25"/>
                      <a:pt x="535" y="59"/>
                      <a:pt x="533" y="61"/>
                    </a:cubicBezTo>
                    <a:cubicBezTo>
                      <a:pt x="531" y="63"/>
                      <a:pt x="514" y="74"/>
                      <a:pt x="514" y="74"/>
                    </a:cubicBezTo>
                    <a:cubicBezTo>
                      <a:pt x="510" y="99"/>
                      <a:pt x="510" y="99"/>
                      <a:pt x="510" y="99"/>
                    </a:cubicBezTo>
                    <a:cubicBezTo>
                      <a:pt x="386" y="134"/>
                      <a:pt x="386" y="134"/>
                      <a:pt x="386" y="134"/>
                    </a:cubicBezTo>
                    <a:cubicBezTo>
                      <a:pt x="390" y="165"/>
                      <a:pt x="390" y="165"/>
                      <a:pt x="390" y="165"/>
                    </a:cubicBezTo>
                    <a:cubicBezTo>
                      <a:pt x="328" y="194"/>
                      <a:pt x="328" y="194"/>
                      <a:pt x="328" y="194"/>
                    </a:cubicBezTo>
                    <a:cubicBezTo>
                      <a:pt x="272" y="197"/>
                      <a:pt x="272" y="197"/>
                      <a:pt x="272" y="197"/>
                    </a:cubicBezTo>
                    <a:cubicBezTo>
                      <a:pt x="272" y="197"/>
                      <a:pt x="241" y="205"/>
                      <a:pt x="239" y="206"/>
                    </a:cubicBezTo>
                    <a:cubicBezTo>
                      <a:pt x="238" y="208"/>
                      <a:pt x="222" y="222"/>
                      <a:pt x="222" y="222"/>
                    </a:cubicBezTo>
                    <a:cubicBezTo>
                      <a:pt x="218" y="247"/>
                      <a:pt x="218" y="247"/>
                      <a:pt x="218" y="247"/>
                    </a:cubicBezTo>
                    <a:cubicBezTo>
                      <a:pt x="188" y="260"/>
                      <a:pt x="188" y="260"/>
                      <a:pt x="188" y="260"/>
                    </a:cubicBezTo>
                    <a:cubicBezTo>
                      <a:pt x="150" y="230"/>
                      <a:pt x="150" y="230"/>
                      <a:pt x="150" y="230"/>
                    </a:cubicBezTo>
                    <a:cubicBezTo>
                      <a:pt x="102" y="212"/>
                      <a:pt x="102" y="212"/>
                      <a:pt x="102" y="212"/>
                    </a:cubicBezTo>
                    <a:cubicBezTo>
                      <a:pt x="78" y="212"/>
                      <a:pt x="78" y="212"/>
                      <a:pt x="78" y="212"/>
                    </a:cubicBezTo>
                    <a:cubicBezTo>
                      <a:pt x="65" y="222"/>
                      <a:pt x="65" y="222"/>
                      <a:pt x="65" y="222"/>
                    </a:cubicBezTo>
                    <a:cubicBezTo>
                      <a:pt x="60" y="309"/>
                      <a:pt x="60" y="309"/>
                      <a:pt x="60" y="309"/>
                    </a:cubicBezTo>
                    <a:cubicBezTo>
                      <a:pt x="56" y="354"/>
                      <a:pt x="56" y="354"/>
                      <a:pt x="56" y="354"/>
                    </a:cubicBezTo>
                    <a:cubicBezTo>
                      <a:pt x="56" y="354"/>
                      <a:pt x="0" y="393"/>
                      <a:pt x="1" y="394"/>
                    </a:cubicBezTo>
                    <a:cubicBezTo>
                      <a:pt x="1" y="396"/>
                      <a:pt x="1" y="403"/>
                      <a:pt x="1" y="403"/>
                    </a:cubicBezTo>
                    <a:cubicBezTo>
                      <a:pt x="44" y="428"/>
                      <a:pt x="44" y="428"/>
                      <a:pt x="44" y="428"/>
                    </a:cubicBezTo>
                    <a:cubicBezTo>
                      <a:pt x="43" y="446"/>
                      <a:pt x="43" y="446"/>
                      <a:pt x="43" y="446"/>
                    </a:cubicBezTo>
                    <a:cubicBezTo>
                      <a:pt x="18" y="466"/>
                      <a:pt x="18" y="466"/>
                      <a:pt x="18" y="466"/>
                    </a:cubicBezTo>
                    <a:cubicBezTo>
                      <a:pt x="28" y="489"/>
                      <a:pt x="28" y="489"/>
                      <a:pt x="28" y="489"/>
                    </a:cubicBezTo>
                    <a:cubicBezTo>
                      <a:pt x="28" y="489"/>
                      <a:pt x="88" y="498"/>
                      <a:pt x="90" y="495"/>
                    </a:cubicBezTo>
                    <a:cubicBezTo>
                      <a:pt x="91" y="493"/>
                      <a:pt x="118" y="480"/>
                      <a:pt x="118" y="480"/>
                    </a:cubicBezTo>
                    <a:cubicBezTo>
                      <a:pt x="154" y="501"/>
                      <a:pt x="154" y="501"/>
                      <a:pt x="154" y="501"/>
                    </a:cubicBezTo>
                    <a:cubicBezTo>
                      <a:pt x="154" y="501"/>
                      <a:pt x="171" y="503"/>
                      <a:pt x="171" y="501"/>
                    </a:cubicBezTo>
                    <a:cubicBezTo>
                      <a:pt x="171" y="499"/>
                      <a:pt x="183" y="482"/>
                      <a:pt x="183" y="482"/>
                    </a:cubicBezTo>
                    <a:cubicBezTo>
                      <a:pt x="240" y="478"/>
                      <a:pt x="240" y="478"/>
                      <a:pt x="240" y="478"/>
                    </a:cubicBezTo>
                    <a:cubicBezTo>
                      <a:pt x="286" y="511"/>
                      <a:pt x="286" y="511"/>
                      <a:pt x="286" y="511"/>
                    </a:cubicBezTo>
                    <a:cubicBezTo>
                      <a:pt x="290" y="536"/>
                      <a:pt x="290" y="536"/>
                      <a:pt x="290" y="536"/>
                    </a:cubicBezTo>
                    <a:cubicBezTo>
                      <a:pt x="270" y="556"/>
                      <a:pt x="270" y="556"/>
                      <a:pt x="270" y="556"/>
                    </a:cubicBezTo>
                    <a:cubicBezTo>
                      <a:pt x="217" y="570"/>
                      <a:pt x="217" y="570"/>
                      <a:pt x="217" y="570"/>
                    </a:cubicBezTo>
                    <a:cubicBezTo>
                      <a:pt x="154" y="579"/>
                      <a:pt x="154" y="579"/>
                      <a:pt x="154" y="579"/>
                    </a:cubicBezTo>
                    <a:cubicBezTo>
                      <a:pt x="144" y="608"/>
                      <a:pt x="144" y="608"/>
                      <a:pt x="144" y="608"/>
                    </a:cubicBezTo>
                    <a:cubicBezTo>
                      <a:pt x="147" y="655"/>
                      <a:pt x="147" y="655"/>
                      <a:pt x="147" y="655"/>
                    </a:cubicBezTo>
                    <a:cubicBezTo>
                      <a:pt x="224" y="690"/>
                      <a:pt x="224" y="690"/>
                      <a:pt x="224" y="690"/>
                    </a:cubicBezTo>
                    <a:cubicBezTo>
                      <a:pt x="218" y="731"/>
                      <a:pt x="218" y="731"/>
                      <a:pt x="218" y="731"/>
                    </a:cubicBezTo>
                    <a:cubicBezTo>
                      <a:pt x="206" y="791"/>
                      <a:pt x="206" y="791"/>
                      <a:pt x="206" y="791"/>
                    </a:cubicBezTo>
                    <a:cubicBezTo>
                      <a:pt x="191" y="851"/>
                      <a:pt x="191" y="851"/>
                      <a:pt x="191" y="851"/>
                    </a:cubicBezTo>
                    <a:cubicBezTo>
                      <a:pt x="173" y="892"/>
                      <a:pt x="173" y="892"/>
                      <a:pt x="173" y="892"/>
                    </a:cubicBezTo>
                    <a:cubicBezTo>
                      <a:pt x="165" y="901"/>
                      <a:pt x="165" y="901"/>
                      <a:pt x="165" y="901"/>
                    </a:cubicBezTo>
                    <a:cubicBezTo>
                      <a:pt x="170" y="940"/>
                      <a:pt x="170" y="940"/>
                      <a:pt x="170" y="940"/>
                    </a:cubicBezTo>
                    <a:cubicBezTo>
                      <a:pt x="183" y="957"/>
                      <a:pt x="183" y="957"/>
                      <a:pt x="183" y="957"/>
                    </a:cubicBezTo>
                    <a:cubicBezTo>
                      <a:pt x="212" y="968"/>
                      <a:pt x="212" y="968"/>
                      <a:pt x="212" y="968"/>
                    </a:cubicBezTo>
                    <a:cubicBezTo>
                      <a:pt x="228" y="1016"/>
                      <a:pt x="228" y="1016"/>
                      <a:pt x="228" y="1016"/>
                    </a:cubicBezTo>
                    <a:cubicBezTo>
                      <a:pt x="239" y="1050"/>
                      <a:pt x="239" y="1050"/>
                      <a:pt x="239" y="1050"/>
                    </a:cubicBezTo>
                    <a:cubicBezTo>
                      <a:pt x="239" y="1050"/>
                      <a:pt x="263" y="1063"/>
                      <a:pt x="265" y="1063"/>
                    </a:cubicBezTo>
                    <a:cubicBezTo>
                      <a:pt x="266" y="1064"/>
                      <a:pt x="314" y="1071"/>
                      <a:pt x="314" y="107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Freeform 15"/>
              <p:cNvSpPr>
                <a:spLocks/>
              </p:cNvSpPr>
              <p:nvPr/>
            </p:nvSpPr>
            <p:spPr bwMode="auto">
              <a:xfrm>
                <a:off x="6069013" y="2514262"/>
                <a:ext cx="1395412" cy="1177925"/>
              </a:xfrm>
              <a:custGeom>
                <a:avLst/>
                <a:gdLst>
                  <a:gd name="T0" fmla="*/ 548 w 966"/>
                  <a:gd name="T1" fmla="*/ 697 h 816"/>
                  <a:gd name="T2" fmla="*/ 631 w 966"/>
                  <a:gd name="T3" fmla="*/ 738 h 816"/>
                  <a:gd name="T4" fmla="*/ 681 w 966"/>
                  <a:gd name="T5" fmla="*/ 625 h 816"/>
                  <a:gd name="T6" fmla="*/ 787 w 966"/>
                  <a:gd name="T7" fmla="*/ 599 h 816"/>
                  <a:gd name="T8" fmla="*/ 844 w 966"/>
                  <a:gd name="T9" fmla="*/ 607 h 816"/>
                  <a:gd name="T10" fmla="*/ 879 w 966"/>
                  <a:gd name="T11" fmla="*/ 509 h 816"/>
                  <a:gd name="T12" fmla="*/ 780 w 966"/>
                  <a:gd name="T13" fmla="*/ 459 h 816"/>
                  <a:gd name="T14" fmla="*/ 741 w 966"/>
                  <a:gd name="T15" fmla="*/ 389 h 816"/>
                  <a:gd name="T16" fmla="*/ 821 w 966"/>
                  <a:gd name="T17" fmla="*/ 307 h 816"/>
                  <a:gd name="T18" fmla="*/ 794 w 966"/>
                  <a:gd name="T19" fmla="*/ 241 h 816"/>
                  <a:gd name="T20" fmla="*/ 754 w 966"/>
                  <a:gd name="T21" fmla="*/ 187 h 816"/>
                  <a:gd name="T22" fmla="*/ 750 w 966"/>
                  <a:gd name="T23" fmla="*/ 150 h 816"/>
                  <a:gd name="T24" fmla="*/ 802 w 966"/>
                  <a:gd name="T25" fmla="*/ 105 h 816"/>
                  <a:gd name="T26" fmla="*/ 760 w 966"/>
                  <a:gd name="T27" fmla="*/ 31 h 816"/>
                  <a:gd name="T28" fmla="*/ 721 w 966"/>
                  <a:gd name="T29" fmla="*/ 120 h 816"/>
                  <a:gd name="T30" fmla="*/ 656 w 966"/>
                  <a:gd name="T31" fmla="*/ 153 h 816"/>
                  <a:gd name="T32" fmla="*/ 641 w 966"/>
                  <a:gd name="T33" fmla="*/ 209 h 816"/>
                  <a:gd name="T34" fmla="*/ 557 w 966"/>
                  <a:gd name="T35" fmla="*/ 198 h 816"/>
                  <a:gd name="T36" fmla="*/ 538 w 966"/>
                  <a:gd name="T37" fmla="*/ 84 h 816"/>
                  <a:gd name="T38" fmla="*/ 380 w 966"/>
                  <a:gd name="T39" fmla="*/ 83 h 816"/>
                  <a:gd name="T40" fmla="*/ 305 w 966"/>
                  <a:gd name="T41" fmla="*/ 26 h 816"/>
                  <a:gd name="T42" fmla="*/ 136 w 966"/>
                  <a:gd name="T43" fmla="*/ 0 h 816"/>
                  <a:gd name="T44" fmla="*/ 76 w 966"/>
                  <a:gd name="T45" fmla="*/ 49 h 816"/>
                  <a:gd name="T46" fmla="*/ 30 w 966"/>
                  <a:gd name="T47" fmla="*/ 118 h 816"/>
                  <a:gd name="T48" fmla="*/ 5 w 966"/>
                  <a:gd name="T49" fmla="*/ 160 h 816"/>
                  <a:gd name="T50" fmla="*/ 0 w 966"/>
                  <a:gd name="T51" fmla="*/ 249 h 816"/>
                  <a:gd name="T52" fmla="*/ 34 w 966"/>
                  <a:gd name="T53" fmla="*/ 294 h 816"/>
                  <a:gd name="T54" fmla="*/ 79 w 966"/>
                  <a:gd name="T55" fmla="*/ 262 h 816"/>
                  <a:gd name="T56" fmla="*/ 210 w 966"/>
                  <a:gd name="T57" fmla="*/ 283 h 816"/>
                  <a:gd name="T58" fmla="*/ 241 w 966"/>
                  <a:gd name="T59" fmla="*/ 351 h 816"/>
                  <a:gd name="T60" fmla="*/ 282 w 966"/>
                  <a:gd name="T61" fmla="*/ 410 h 816"/>
                  <a:gd name="T62" fmla="*/ 278 w 966"/>
                  <a:gd name="T63" fmla="*/ 486 h 816"/>
                  <a:gd name="T64" fmla="*/ 349 w 966"/>
                  <a:gd name="T65" fmla="*/ 626 h 816"/>
                  <a:gd name="T66" fmla="*/ 383 w 966"/>
                  <a:gd name="T67" fmla="*/ 599 h 816"/>
                  <a:gd name="T68" fmla="*/ 427 w 966"/>
                  <a:gd name="T69" fmla="*/ 580 h 816"/>
                  <a:gd name="T70" fmla="*/ 436 w 966"/>
                  <a:gd name="T71" fmla="*/ 643 h 816"/>
                  <a:gd name="T72" fmla="*/ 480 w 966"/>
                  <a:gd name="T73" fmla="*/ 697 h 81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966"/>
                  <a:gd name="T112" fmla="*/ 0 h 816"/>
                  <a:gd name="T113" fmla="*/ 966 w 966"/>
                  <a:gd name="T114" fmla="*/ 816 h 81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966" h="816">
                    <a:moveTo>
                      <a:pt x="537" y="766"/>
                    </a:moveTo>
                    <a:cubicBezTo>
                      <a:pt x="538" y="766"/>
                      <a:pt x="602" y="766"/>
                      <a:pt x="602" y="766"/>
                    </a:cubicBezTo>
                    <a:cubicBezTo>
                      <a:pt x="602" y="766"/>
                      <a:pt x="665" y="816"/>
                      <a:pt x="666" y="816"/>
                    </a:cubicBezTo>
                    <a:cubicBezTo>
                      <a:pt x="668" y="815"/>
                      <a:pt x="693" y="812"/>
                      <a:pt x="693" y="812"/>
                    </a:cubicBezTo>
                    <a:cubicBezTo>
                      <a:pt x="693" y="812"/>
                      <a:pt x="720" y="724"/>
                      <a:pt x="721" y="723"/>
                    </a:cubicBezTo>
                    <a:cubicBezTo>
                      <a:pt x="721" y="723"/>
                      <a:pt x="748" y="687"/>
                      <a:pt x="748" y="687"/>
                    </a:cubicBezTo>
                    <a:cubicBezTo>
                      <a:pt x="816" y="686"/>
                      <a:pt x="816" y="686"/>
                      <a:pt x="816" y="686"/>
                    </a:cubicBezTo>
                    <a:cubicBezTo>
                      <a:pt x="816" y="686"/>
                      <a:pt x="863" y="659"/>
                      <a:pt x="865" y="659"/>
                    </a:cubicBezTo>
                    <a:cubicBezTo>
                      <a:pt x="866" y="659"/>
                      <a:pt x="885" y="655"/>
                      <a:pt x="885" y="655"/>
                    </a:cubicBezTo>
                    <a:cubicBezTo>
                      <a:pt x="928" y="668"/>
                      <a:pt x="928" y="668"/>
                      <a:pt x="928" y="668"/>
                    </a:cubicBezTo>
                    <a:cubicBezTo>
                      <a:pt x="942" y="653"/>
                      <a:pt x="942" y="653"/>
                      <a:pt x="942" y="653"/>
                    </a:cubicBezTo>
                    <a:cubicBezTo>
                      <a:pt x="966" y="560"/>
                      <a:pt x="966" y="560"/>
                      <a:pt x="966" y="560"/>
                    </a:cubicBezTo>
                    <a:cubicBezTo>
                      <a:pt x="865" y="531"/>
                      <a:pt x="865" y="531"/>
                      <a:pt x="865" y="531"/>
                    </a:cubicBezTo>
                    <a:cubicBezTo>
                      <a:pt x="857" y="505"/>
                      <a:pt x="857" y="505"/>
                      <a:pt x="857" y="505"/>
                    </a:cubicBezTo>
                    <a:cubicBezTo>
                      <a:pt x="808" y="449"/>
                      <a:pt x="808" y="449"/>
                      <a:pt x="808" y="449"/>
                    </a:cubicBezTo>
                    <a:cubicBezTo>
                      <a:pt x="814" y="428"/>
                      <a:pt x="814" y="428"/>
                      <a:pt x="814" y="428"/>
                    </a:cubicBezTo>
                    <a:cubicBezTo>
                      <a:pt x="877" y="370"/>
                      <a:pt x="877" y="370"/>
                      <a:pt x="877" y="370"/>
                    </a:cubicBezTo>
                    <a:cubicBezTo>
                      <a:pt x="877" y="370"/>
                      <a:pt x="901" y="342"/>
                      <a:pt x="902" y="338"/>
                    </a:cubicBezTo>
                    <a:cubicBezTo>
                      <a:pt x="902" y="335"/>
                      <a:pt x="904" y="301"/>
                      <a:pt x="904" y="301"/>
                    </a:cubicBezTo>
                    <a:cubicBezTo>
                      <a:pt x="873" y="265"/>
                      <a:pt x="873" y="265"/>
                      <a:pt x="873" y="265"/>
                    </a:cubicBezTo>
                    <a:cubicBezTo>
                      <a:pt x="860" y="237"/>
                      <a:pt x="860" y="237"/>
                      <a:pt x="860" y="237"/>
                    </a:cubicBezTo>
                    <a:cubicBezTo>
                      <a:pt x="829" y="206"/>
                      <a:pt x="829" y="206"/>
                      <a:pt x="829" y="206"/>
                    </a:cubicBezTo>
                    <a:cubicBezTo>
                      <a:pt x="821" y="188"/>
                      <a:pt x="821" y="188"/>
                      <a:pt x="821" y="188"/>
                    </a:cubicBezTo>
                    <a:cubicBezTo>
                      <a:pt x="824" y="165"/>
                      <a:pt x="824" y="165"/>
                      <a:pt x="824" y="165"/>
                    </a:cubicBezTo>
                    <a:cubicBezTo>
                      <a:pt x="850" y="133"/>
                      <a:pt x="850" y="133"/>
                      <a:pt x="850" y="133"/>
                    </a:cubicBezTo>
                    <a:cubicBezTo>
                      <a:pt x="881" y="115"/>
                      <a:pt x="881" y="115"/>
                      <a:pt x="881" y="115"/>
                    </a:cubicBezTo>
                    <a:cubicBezTo>
                      <a:pt x="874" y="67"/>
                      <a:pt x="874" y="67"/>
                      <a:pt x="874" y="67"/>
                    </a:cubicBezTo>
                    <a:cubicBezTo>
                      <a:pt x="835" y="34"/>
                      <a:pt x="835" y="34"/>
                      <a:pt x="835" y="34"/>
                    </a:cubicBezTo>
                    <a:cubicBezTo>
                      <a:pt x="831" y="91"/>
                      <a:pt x="831" y="91"/>
                      <a:pt x="831" y="91"/>
                    </a:cubicBezTo>
                    <a:cubicBezTo>
                      <a:pt x="792" y="132"/>
                      <a:pt x="792" y="132"/>
                      <a:pt x="792" y="132"/>
                    </a:cubicBezTo>
                    <a:cubicBezTo>
                      <a:pt x="792" y="132"/>
                      <a:pt x="753" y="143"/>
                      <a:pt x="753" y="144"/>
                    </a:cubicBezTo>
                    <a:cubicBezTo>
                      <a:pt x="752" y="145"/>
                      <a:pt x="721" y="168"/>
                      <a:pt x="721" y="168"/>
                    </a:cubicBezTo>
                    <a:cubicBezTo>
                      <a:pt x="709" y="201"/>
                      <a:pt x="709" y="201"/>
                      <a:pt x="709" y="201"/>
                    </a:cubicBezTo>
                    <a:cubicBezTo>
                      <a:pt x="704" y="230"/>
                      <a:pt x="704" y="230"/>
                      <a:pt x="704" y="230"/>
                    </a:cubicBezTo>
                    <a:cubicBezTo>
                      <a:pt x="628" y="236"/>
                      <a:pt x="628" y="236"/>
                      <a:pt x="628" y="236"/>
                    </a:cubicBezTo>
                    <a:cubicBezTo>
                      <a:pt x="612" y="218"/>
                      <a:pt x="612" y="218"/>
                      <a:pt x="612" y="218"/>
                    </a:cubicBezTo>
                    <a:cubicBezTo>
                      <a:pt x="605" y="164"/>
                      <a:pt x="605" y="164"/>
                      <a:pt x="605" y="164"/>
                    </a:cubicBezTo>
                    <a:cubicBezTo>
                      <a:pt x="591" y="92"/>
                      <a:pt x="591" y="92"/>
                      <a:pt x="591" y="92"/>
                    </a:cubicBezTo>
                    <a:cubicBezTo>
                      <a:pt x="508" y="90"/>
                      <a:pt x="508" y="90"/>
                      <a:pt x="508" y="90"/>
                    </a:cubicBezTo>
                    <a:cubicBezTo>
                      <a:pt x="418" y="91"/>
                      <a:pt x="418" y="91"/>
                      <a:pt x="418" y="91"/>
                    </a:cubicBezTo>
                    <a:cubicBezTo>
                      <a:pt x="387" y="65"/>
                      <a:pt x="387" y="65"/>
                      <a:pt x="387" y="65"/>
                    </a:cubicBezTo>
                    <a:cubicBezTo>
                      <a:pt x="335" y="29"/>
                      <a:pt x="335" y="29"/>
                      <a:pt x="335" y="29"/>
                    </a:cubicBezTo>
                    <a:cubicBezTo>
                      <a:pt x="236" y="44"/>
                      <a:pt x="236" y="44"/>
                      <a:pt x="236" y="44"/>
                    </a:cubicBezTo>
                    <a:cubicBezTo>
                      <a:pt x="150" y="0"/>
                      <a:pt x="150" y="0"/>
                      <a:pt x="150" y="0"/>
                    </a:cubicBezTo>
                    <a:cubicBezTo>
                      <a:pt x="105" y="0"/>
                      <a:pt x="105" y="0"/>
                      <a:pt x="105" y="0"/>
                    </a:cubicBezTo>
                    <a:cubicBezTo>
                      <a:pt x="83" y="54"/>
                      <a:pt x="83" y="54"/>
                      <a:pt x="83" y="54"/>
                    </a:cubicBezTo>
                    <a:cubicBezTo>
                      <a:pt x="79" y="92"/>
                      <a:pt x="79" y="92"/>
                      <a:pt x="79" y="92"/>
                    </a:cubicBezTo>
                    <a:cubicBezTo>
                      <a:pt x="33" y="130"/>
                      <a:pt x="33" y="130"/>
                      <a:pt x="33" y="130"/>
                    </a:cubicBezTo>
                    <a:cubicBezTo>
                      <a:pt x="31" y="146"/>
                      <a:pt x="31" y="146"/>
                      <a:pt x="31" y="146"/>
                    </a:cubicBezTo>
                    <a:cubicBezTo>
                      <a:pt x="5" y="176"/>
                      <a:pt x="5" y="176"/>
                      <a:pt x="5" y="176"/>
                    </a:cubicBezTo>
                    <a:cubicBezTo>
                      <a:pt x="5" y="176"/>
                      <a:pt x="2" y="239"/>
                      <a:pt x="2" y="240"/>
                    </a:cubicBezTo>
                    <a:cubicBezTo>
                      <a:pt x="2" y="240"/>
                      <a:pt x="0" y="274"/>
                      <a:pt x="0" y="274"/>
                    </a:cubicBezTo>
                    <a:cubicBezTo>
                      <a:pt x="0" y="275"/>
                      <a:pt x="18" y="346"/>
                      <a:pt x="18" y="346"/>
                    </a:cubicBezTo>
                    <a:cubicBezTo>
                      <a:pt x="37" y="323"/>
                      <a:pt x="37" y="323"/>
                      <a:pt x="37" y="323"/>
                    </a:cubicBezTo>
                    <a:cubicBezTo>
                      <a:pt x="75" y="289"/>
                      <a:pt x="75" y="289"/>
                      <a:pt x="75" y="289"/>
                    </a:cubicBezTo>
                    <a:cubicBezTo>
                      <a:pt x="87" y="288"/>
                      <a:pt x="87" y="288"/>
                      <a:pt x="87" y="288"/>
                    </a:cubicBezTo>
                    <a:cubicBezTo>
                      <a:pt x="165" y="312"/>
                      <a:pt x="165" y="312"/>
                      <a:pt x="165" y="312"/>
                    </a:cubicBezTo>
                    <a:cubicBezTo>
                      <a:pt x="231" y="311"/>
                      <a:pt x="231" y="311"/>
                      <a:pt x="231" y="311"/>
                    </a:cubicBezTo>
                    <a:cubicBezTo>
                      <a:pt x="248" y="332"/>
                      <a:pt x="248" y="332"/>
                      <a:pt x="248" y="332"/>
                    </a:cubicBezTo>
                    <a:cubicBezTo>
                      <a:pt x="265" y="386"/>
                      <a:pt x="265" y="386"/>
                      <a:pt x="265" y="386"/>
                    </a:cubicBezTo>
                    <a:cubicBezTo>
                      <a:pt x="307" y="405"/>
                      <a:pt x="307" y="405"/>
                      <a:pt x="307" y="405"/>
                    </a:cubicBezTo>
                    <a:cubicBezTo>
                      <a:pt x="310" y="451"/>
                      <a:pt x="310" y="451"/>
                      <a:pt x="310" y="451"/>
                    </a:cubicBezTo>
                    <a:cubicBezTo>
                      <a:pt x="310" y="451"/>
                      <a:pt x="275" y="468"/>
                      <a:pt x="276" y="468"/>
                    </a:cubicBezTo>
                    <a:cubicBezTo>
                      <a:pt x="277" y="468"/>
                      <a:pt x="305" y="534"/>
                      <a:pt x="305" y="534"/>
                    </a:cubicBezTo>
                    <a:cubicBezTo>
                      <a:pt x="318" y="604"/>
                      <a:pt x="318" y="604"/>
                      <a:pt x="318" y="604"/>
                    </a:cubicBezTo>
                    <a:cubicBezTo>
                      <a:pt x="318" y="604"/>
                      <a:pt x="382" y="688"/>
                      <a:pt x="383" y="688"/>
                    </a:cubicBezTo>
                    <a:cubicBezTo>
                      <a:pt x="384" y="687"/>
                      <a:pt x="417" y="689"/>
                      <a:pt x="417" y="688"/>
                    </a:cubicBezTo>
                    <a:cubicBezTo>
                      <a:pt x="417" y="686"/>
                      <a:pt x="421" y="660"/>
                      <a:pt x="421" y="659"/>
                    </a:cubicBezTo>
                    <a:cubicBezTo>
                      <a:pt x="421" y="658"/>
                      <a:pt x="439" y="625"/>
                      <a:pt x="439" y="625"/>
                    </a:cubicBezTo>
                    <a:cubicBezTo>
                      <a:pt x="469" y="638"/>
                      <a:pt x="469" y="638"/>
                      <a:pt x="469" y="638"/>
                    </a:cubicBezTo>
                    <a:cubicBezTo>
                      <a:pt x="470" y="687"/>
                      <a:pt x="470" y="687"/>
                      <a:pt x="470" y="687"/>
                    </a:cubicBezTo>
                    <a:cubicBezTo>
                      <a:pt x="479" y="707"/>
                      <a:pt x="479" y="707"/>
                      <a:pt x="479" y="707"/>
                    </a:cubicBezTo>
                    <a:cubicBezTo>
                      <a:pt x="524" y="744"/>
                      <a:pt x="524" y="744"/>
                      <a:pt x="524" y="744"/>
                    </a:cubicBezTo>
                    <a:cubicBezTo>
                      <a:pt x="528" y="766"/>
                      <a:pt x="528" y="766"/>
                      <a:pt x="528" y="766"/>
                    </a:cubicBezTo>
                    <a:lnTo>
                      <a:pt x="537" y="76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Freeform 16"/>
              <p:cNvSpPr>
                <a:spLocks/>
              </p:cNvSpPr>
              <p:nvPr/>
            </p:nvSpPr>
            <p:spPr bwMode="auto">
              <a:xfrm>
                <a:off x="7258050" y="2555876"/>
                <a:ext cx="1054100" cy="1030288"/>
              </a:xfrm>
              <a:custGeom>
                <a:avLst/>
                <a:gdLst>
                  <a:gd name="T0" fmla="*/ 26 w 729"/>
                  <a:gd name="T1" fmla="*/ 130 h 713"/>
                  <a:gd name="T2" fmla="*/ 8 w 729"/>
                  <a:gd name="T3" fmla="*/ 180 h 713"/>
                  <a:gd name="T4" fmla="*/ 42 w 729"/>
                  <a:gd name="T5" fmla="*/ 218 h 713"/>
                  <a:gd name="T6" fmla="*/ 85 w 729"/>
                  <a:gd name="T7" fmla="*/ 273 h 713"/>
                  <a:gd name="T8" fmla="*/ 64 w 729"/>
                  <a:gd name="T9" fmla="*/ 344 h 713"/>
                  <a:gd name="T10" fmla="*/ 5 w 729"/>
                  <a:gd name="T11" fmla="*/ 397 h 713"/>
                  <a:gd name="T12" fmla="*/ 29 w 729"/>
                  <a:gd name="T13" fmla="*/ 445 h 713"/>
                  <a:gd name="T14" fmla="*/ 46 w 729"/>
                  <a:gd name="T15" fmla="*/ 479 h 713"/>
                  <a:gd name="T16" fmla="*/ 167 w 729"/>
                  <a:gd name="T17" fmla="*/ 512 h 713"/>
                  <a:gd name="T18" fmla="*/ 265 w 729"/>
                  <a:gd name="T19" fmla="*/ 509 h 713"/>
                  <a:gd name="T20" fmla="*/ 303 w 729"/>
                  <a:gd name="T21" fmla="*/ 573 h 713"/>
                  <a:gd name="T22" fmla="*/ 330 w 729"/>
                  <a:gd name="T23" fmla="*/ 601 h 713"/>
                  <a:gd name="T24" fmla="*/ 405 w 729"/>
                  <a:gd name="T25" fmla="*/ 644 h 713"/>
                  <a:gd name="T26" fmla="*/ 475 w 729"/>
                  <a:gd name="T27" fmla="*/ 649 h 713"/>
                  <a:gd name="T28" fmla="*/ 464 w 729"/>
                  <a:gd name="T29" fmla="*/ 596 h 713"/>
                  <a:gd name="T30" fmla="*/ 516 w 729"/>
                  <a:gd name="T31" fmla="*/ 567 h 713"/>
                  <a:gd name="T32" fmla="*/ 569 w 729"/>
                  <a:gd name="T33" fmla="*/ 496 h 713"/>
                  <a:gd name="T34" fmla="*/ 574 w 729"/>
                  <a:gd name="T35" fmla="*/ 429 h 713"/>
                  <a:gd name="T36" fmla="*/ 606 w 729"/>
                  <a:gd name="T37" fmla="*/ 388 h 713"/>
                  <a:gd name="T38" fmla="*/ 634 w 729"/>
                  <a:gd name="T39" fmla="*/ 373 h 713"/>
                  <a:gd name="T40" fmla="*/ 606 w 729"/>
                  <a:gd name="T41" fmla="*/ 323 h 713"/>
                  <a:gd name="T42" fmla="*/ 664 w 729"/>
                  <a:gd name="T43" fmla="*/ 289 h 713"/>
                  <a:gd name="T44" fmla="*/ 635 w 729"/>
                  <a:gd name="T45" fmla="*/ 271 h 713"/>
                  <a:gd name="T46" fmla="*/ 557 w 729"/>
                  <a:gd name="T47" fmla="*/ 296 h 713"/>
                  <a:gd name="T48" fmla="*/ 546 w 729"/>
                  <a:gd name="T49" fmla="*/ 260 h 713"/>
                  <a:gd name="T50" fmla="*/ 515 w 729"/>
                  <a:gd name="T51" fmla="*/ 236 h 713"/>
                  <a:gd name="T52" fmla="*/ 460 w 729"/>
                  <a:gd name="T53" fmla="*/ 189 h 713"/>
                  <a:gd name="T54" fmla="*/ 463 w 729"/>
                  <a:gd name="T55" fmla="*/ 139 h 713"/>
                  <a:gd name="T56" fmla="*/ 419 w 729"/>
                  <a:gd name="T57" fmla="*/ 110 h 713"/>
                  <a:gd name="T58" fmla="*/ 403 w 729"/>
                  <a:gd name="T59" fmla="*/ 42 h 713"/>
                  <a:gd name="T60" fmla="*/ 335 w 729"/>
                  <a:gd name="T61" fmla="*/ 14 h 713"/>
                  <a:gd name="T62" fmla="*/ 278 w 729"/>
                  <a:gd name="T63" fmla="*/ 0 h 713"/>
                  <a:gd name="T64" fmla="*/ 124 w 729"/>
                  <a:gd name="T65" fmla="*/ 56 h 713"/>
                  <a:gd name="T66" fmla="*/ 112 w 729"/>
                  <a:gd name="T67" fmla="*/ 128 h 713"/>
                  <a:gd name="T68" fmla="*/ 57 w 729"/>
                  <a:gd name="T69" fmla="*/ 112 h 71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729"/>
                  <a:gd name="T106" fmla="*/ 0 h 713"/>
                  <a:gd name="T107" fmla="*/ 729 w 729"/>
                  <a:gd name="T108" fmla="*/ 713 h 71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729" h="713">
                    <a:moveTo>
                      <a:pt x="63" y="123"/>
                    </a:moveTo>
                    <a:cubicBezTo>
                      <a:pt x="29" y="143"/>
                      <a:pt x="29" y="143"/>
                      <a:pt x="29" y="143"/>
                    </a:cubicBezTo>
                    <a:cubicBezTo>
                      <a:pt x="9" y="173"/>
                      <a:pt x="9" y="173"/>
                      <a:pt x="9" y="173"/>
                    </a:cubicBezTo>
                    <a:cubicBezTo>
                      <a:pt x="9" y="198"/>
                      <a:pt x="9" y="198"/>
                      <a:pt x="9" y="198"/>
                    </a:cubicBezTo>
                    <a:cubicBezTo>
                      <a:pt x="33" y="224"/>
                      <a:pt x="33" y="224"/>
                      <a:pt x="33" y="224"/>
                    </a:cubicBezTo>
                    <a:cubicBezTo>
                      <a:pt x="46" y="240"/>
                      <a:pt x="46" y="240"/>
                      <a:pt x="46" y="240"/>
                    </a:cubicBezTo>
                    <a:cubicBezTo>
                      <a:pt x="58" y="264"/>
                      <a:pt x="58" y="264"/>
                      <a:pt x="58" y="264"/>
                    </a:cubicBezTo>
                    <a:cubicBezTo>
                      <a:pt x="93" y="300"/>
                      <a:pt x="93" y="300"/>
                      <a:pt x="93" y="300"/>
                    </a:cubicBezTo>
                    <a:cubicBezTo>
                      <a:pt x="90" y="341"/>
                      <a:pt x="90" y="341"/>
                      <a:pt x="90" y="341"/>
                    </a:cubicBezTo>
                    <a:cubicBezTo>
                      <a:pt x="70" y="378"/>
                      <a:pt x="70" y="378"/>
                      <a:pt x="70" y="378"/>
                    </a:cubicBezTo>
                    <a:cubicBezTo>
                      <a:pt x="35" y="410"/>
                      <a:pt x="35" y="410"/>
                      <a:pt x="35" y="410"/>
                    </a:cubicBezTo>
                    <a:cubicBezTo>
                      <a:pt x="35" y="410"/>
                      <a:pt x="5" y="435"/>
                      <a:pt x="5" y="436"/>
                    </a:cubicBezTo>
                    <a:cubicBezTo>
                      <a:pt x="4" y="438"/>
                      <a:pt x="0" y="453"/>
                      <a:pt x="0" y="453"/>
                    </a:cubicBezTo>
                    <a:cubicBezTo>
                      <a:pt x="32" y="489"/>
                      <a:pt x="32" y="489"/>
                      <a:pt x="32" y="489"/>
                    </a:cubicBezTo>
                    <a:cubicBezTo>
                      <a:pt x="46" y="504"/>
                      <a:pt x="46" y="504"/>
                      <a:pt x="46" y="504"/>
                    </a:cubicBezTo>
                    <a:cubicBezTo>
                      <a:pt x="50" y="526"/>
                      <a:pt x="50" y="526"/>
                      <a:pt x="50" y="526"/>
                    </a:cubicBezTo>
                    <a:cubicBezTo>
                      <a:pt x="151" y="557"/>
                      <a:pt x="151" y="557"/>
                      <a:pt x="151" y="557"/>
                    </a:cubicBezTo>
                    <a:cubicBezTo>
                      <a:pt x="183" y="562"/>
                      <a:pt x="183" y="562"/>
                      <a:pt x="183" y="562"/>
                    </a:cubicBezTo>
                    <a:cubicBezTo>
                      <a:pt x="220" y="552"/>
                      <a:pt x="220" y="552"/>
                      <a:pt x="220" y="552"/>
                    </a:cubicBezTo>
                    <a:cubicBezTo>
                      <a:pt x="291" y="559"/>
                      <a:pt x="291" y="559"/>
                      <a:pt x="291" y="559"/>
                    </a:cubicBezTo>
                    <a:cubicBezTo>
                      <a:pt x="303" y="598"/>
                      <a:pt x="303" y="598"/>
                      <a:pt x="303" y="598"/>
                    </a:cubicBezTo>
                    <a:cubicBezTo>
                      <a:pt x="333" y="630"/>
                      <a:pt x="333" y="630"/>
                      <a:pt x="333" y="630"/>
                    </a:cubicBezTo>
                    <a:cubicBezTo>
                      <a:pt x="333" y="630"/>
                      <a:pt x="339" y="632"/>
                      <a:pt x="341" y="632"/>
                    </a:cubicBezTo>
                    <a:cubicBezTo>
                      <a:pt x="342" y="632"/>
                      <a:pt x="362" y="660"/>
                      <a:pt x="362" y="660"/>
                    </a:cubicBezTo>
                    <a:cubicBezTo>
                      <a:pt x="392" y="682"/>
                      <a:pt x="392" y="682"/>
                      <a:pt x="392" y="682"/>
                    </a:cubicBezTo>
                    <a:cubicBezTo>
                      <a:pt x="445" y="707"/>
                      <a:pt x="445" y="707"/>
                      <a:pt x="445" y="707"/>
                    </a:cubicBezTo>
                    <a:cubicBezTo>
                      <a:pt x="445" y="707"/>
                      <a:pt x="476" y="711"/>
                      <a:pt x="478" y="711"/>
                    </a:cubicBezTo>
                    <a:cubicBezTo>
                      <a:pt x="481" y="711"/>
                      <a:pt x="521" y="713"/>
                      <a:pt x="521" y="713"/>
                    </a:cubicBezTo>
                    <a:cubicBezTo>
                      <a:pt x="509" y="702"/>
                      <a:pt x="509" y="702"/>
                      <a:pt x="509" y="702"/>
                    </a:cubicBezTo>
                    <a:cubicBezTo>
                      <a:pt x="509" y="655"/>
                      <a:pt x="509" y="655"/>
                      <a:pt x="509" y="655"/>
                    </a:cubicBezTo>
                    <a:cubicBezTo>
                      <a:pt x="509" y="655"/>
                      <a:pt x="533" y="648"/>
                      <a:pt x="534" y="648"/>
                    </a:cubicBezTo>
                    <a:cubicBezTo>
                      <a:pt x="535" y="647"/>
                      <a:pt x="566" y="623"/>
                      <a:pt x="566" y="623"/>
                    </a:cubicBezTo>
                    <a:cubicBezTo>
                      <a:pt x="601" y="577"/>
                      <a:pt x="601" y="577"/>
                      <a:pt x="601" y="577"/>
                    </a:cubicBezTo>
                    <a:cubicBezTo>
                      <a:pt x="601" y="577"/>
                      <a:pt x="624" y="547"/>
                      <a:pt x="625" y="545"/>
                    </a:cubicBezTo>
                    <a:cubicBezTo>
                      <a:pt x="626" y="543"/>
                      <a:pt x="659" y="501"/>
                      <a:pt x="659" y="501"/>
                    </a:cubicBezTo>
                    <a:cubicBezTo>
                      <a:pt x="630" y="471"/>
                      <a:pt x="630" y="471"/>
                      <a:pt x="630" y="471"/>
                    </a:cubicBezTo>
                    <a:cubicBezTo>
                      <a:pt x="631" y="441"/>
                      <a:pt x="631" y="441"/>
                      <a:pt x="631" y="441"/>
                    </a:cubicBezTo>
                    <a:cubicBezTo>
                      <a:pt x="665" y="426"/>
                      <a:pt x="665" y="426"/>
                      <a:pt x="665" y="426"/>
                    </a:cubicBezTo>
                    <a:cubicBezTo>
                      <a:pt x="696" y="424"/>
                      <a:pt x="696" y="424"/>
                      <a:pt x="696" y="424"/>
                    </a:cubicBezTo>
                    <a:cubicBezTo>
                      <a:pt x="696" y="410"/>
                      <a:pt x="696" y="410"/>
                      <a:pt x="696" y="410"/>
                    </a:cubicBezTo>
                    <a:cubicBezTo>
                      <a:pt x="662" y="369"/>
                      <a:pt x="662" y="369"/>
                      <a:pt x="662" y="369"/>
                    </a:cubicBezTo>
                    <a:cubicBezTo>
                      <a:pt x="662" y="369"/>
                      <a:pt x="664" y="356"/>
                      <a:pt x="665" y="355"/>
                    </a:cubicBezTo>
                    <a:cubicBezTo>
                      <a:pt x="665" y="354"/>
                      <a:pt x="708" y="331"/>
                      <a:pt x="708" y="331"/>
                    </a:cubicBezTo>
                    <a:cubicBezTo>
                      <a:pt x="729" y="317"/>
                      <a:pt x="729" y="317"/>
                      <a:pt x="729" y="317"/>
                    </a:cubicBezTo>
                    <a:cubicBezTo>
                      <a:pt x="727" y="306"/>
                      <a:pt x="727" y="306"/>
                      <a:pt x="727" y="306"/>
                    </a:cubicBezTo>
                    <a:cubicBezTo>
                      <a:pt x="697" y="298"/>
                      <a:pt x="697" y="298"/>
                      <a:pt x="697" y="298"/>
                    </a:cubicBezTo>
                    <a:cubicBezTo>
                      <a:pt x="672" y="317"/>
                      <a:pt x="672" y="317"/>
                      <a:pt x="672" y="317"/>
                    </a:cubicBezTo>
                    <a:cubicBezTo>
                      <a:pt x="611" y="325"/>
                      <a:pt x="611" y="325"/>
                      <a:pt x="611" y="325"/>
                    </a:cubicBezTo>
                    <a:cubicBezTo>
                      <a:pt x="586" y="314"/>
                      <a:pt x="586" y="314"/>
                      <a:pt x="586" y="314"/>
                    </a:cubicBezTo>
                    <a:cubicBezTo>
                      <a:pt x="599" y="286"/>
                      <a:pt x="599" y="286"/>
                      <a:pt x="599" y="286"/>
                    </a:cubicBezTo>
                    <a:cubicBezTo>
                      <a:pt x="599" y="286"/>
                      <a:pt x="596" y="270"/>
                      <a:pt x="594" y="269"/>
                    </a:cubicBezTo>
                    <a:cubicBezTo>
                      <a:pt x="593" y="269"/>
                      <a:pt x="566" y="259"/>
                      <a:pt x="565" y="259"/>
                    </a:cubicBezTo>
                    <a:cubicBezTo>
                      <a:pt x="563" y="259"/>
                      <a:pt x="533" y="250"/>
                      <a:pt x="533" y="250"/>
                    </a:cubicBezTo>
                    <a:cubicBezTo>
                      <a:pt x="505" y="208"/>
                      <a:pt x="505" y="208"/>
                      <a:pt x="505" y="208"/>
                    </a:cubicBezTo>
                    <a:cubicBezTo>
                      <a:pt x="502" y="173"/>
                      <a:pt x="502" y="173"/>
                      <a:pt x="502" y="173"/>
                    </a:cubicBezTo>
                    <a:cubicBezTo>
                      <a:pt x="508" y="153"/>
                      <a:pt x="508" y="153"/>
                      <a:pt x="508" y="153"/>
                    </a:cubicBezTo>
                    <a:cubicBezTo>
                      <a:pt x="497" y="137"/>
                      <a:pt x="497" y="137"/>
                      <a:pt x="497" y="137"/>
                    </a:cubicBezTo>
                    <a:cubicBezTo>
                      <a:pt x="460" y="121"/>
                      <a:pt x="460" y="121"/>
                      <a:pt x="460" y="121"/>
                    </a:cubicBezTo>
                    <a:cubicBezTo>
                      <a:pt x="460" y="121"/>
                      <a:pt x="456" y="78"/>
                      <a:pt x="455" y="77"/>
                    </a:cubicBezTo>
                    <a:cubicBezTo>
                      <a:pt x="454" y="76"/>
                      <a:pt x="442" y="46"/>
                      <a:pt x="442" y="46"/>
                    </a:cubicBezTo>
                    <a:cubicBezTo>
                      <a:pt x="394" y="26"/>
                      <a:pt x="394" y="26"/>
                      <a:pt x="394" y="26"/>
                    </a:cubicBezTo>
                    <a:cubicBezTo>
                      <a:pt x="368" y="15"/>
                      <a:pt x="368" y="15"/>
                      <a:pt x="368" y="15"/>
                    </a:cubicBezTo>
                    <a:cubicBezTo>
                      <a:pt x="332" y="15"/>
                      <a:pt x="332" y="15"/>
                      <a:pt x="332" y="15"/>
                    </a:cubicBezTo>
                    <a:cubicBezTo>
                      <a:pt x="305" y="0"/>
                      <a:pt x="305" y="0"/>
                      <a:pt x="305" y="0"/>
                    </a:cubicBezTo>
                    <a:cubicBezTo>
                      <a:pt x="203" y="2"/>
                      <a:pt x="203" y="2"/>
                      <a:pt x="203" y="2"/>
                    </a:cubicBezTo>
                    <a:cubicBezTo>
                      <a:pt x="136" y="61"/>
                      <a:pt x="136" y="61"/>
                      <a:pt x="136" y="61"/>
                    </a:cubicBezTo>
                    <a:cubicBezTo>
                      <a:pt x="134" y="128"/>
                      <a:pt x="134" y="128"/>
                      <a:pt x="134" y="128"/>
                    </a:cubicBezTo>
                    <a:cubicBezTo>
                      <a:pt x="123" y="141"/>
                      <a:pt x="123" y="141"/>
                      <a:pt x="123" y="141"/>
                    </a:cubicBezTo>
                    <a:cubicBezTo>
                      <a:pt x="80" y="142"/>
                      <a:pt x="80" y="142"/>
                      <a:pt x="80" y="142"/>
                    </a:cubicBezTo>
                    <a:lnTo>
                      <a:pt x="63" y="12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Freeform 17"/>
              <p:cNvSpPr>
                <a:spLocks/>
              </p:cNvSpPr>
              <p:nvPr/>
            </p:nvSpPr>
            <p:spPr bwMode="auto">
              <a:xfrm>
                <a:off x="8875713" y="2527301"/>
                <a:ext cx="1200150" cy="939800"/>
              </a:xfrm>
              <a:custGeom>
                <a:avLst/>
                <a:gdLst>
                  <a:gd name="T0" fmla="*/ 338 w 830"/>
                  <a:gd name="T1" fmla="*/ 592 h 650"/>
                  <a:gd name="T2" fmla="*/ 416 w 830"/>
                  <a:gd name="T3" fmla="*/ 586 h 650"/>
                  <a:gd name="T4" fmla="*/ 542 w 830"/>
                  <a:gd name="T5" fmla="*/ 541 h 650"/>
                  <a:gd name="T6" fmla="*/ 569 w 830"/>
                  <a:gd name="T7" fmla="*/ 499 h 650"/>
                  <a:gd name="T8" fmla="*/ 624 w 830"/>
                  <a:gd name="T9" fmla="*/ 468 h 650"/>
                  <a:gd name="T10" fmla="*/ 659 w 830"/>
                  <a:gd name="T11" fmla="*/ 478 h 650"/>
                  <a:gd name="T12" fmla="*/ 670 w 830"/>
                  <a:gd name="T13" fmla="*/ 443 h 650"/>
                  <a:gd name="T14" fmla="*/ 711 w 830"/>
                  <a:gd name="T15" fmla="*/ 407 h 650"/>
                  <a:gd name="T16" fmla="*/ 666 w 830"/>
                  <a:gd name="T17" fmla="*/ 297 h 650"/>
                  <a:gd name="T18" fmla="*/ 704 w 830"/>
                  <a:gd name="T19" fmla="*/ 198 h 650"/>
                  <a:gd name="T20" fmla="*/ 756 w 830"/>
                  <a:gd name="T21" fmla="*/ 172 h 650"/>
                  <a:gd name="T22" fmla="*/ 725 w 830"/>
                  <a:gd name="T23" fmla="*/ 94 h 650"/>
                  <a:gd name="T24" fmla="*/ 626 w 830"/>
                  <a:gd name="T25" fmla="*/ 137 h 650"/>
                  <a:gd name="T26" fmla="*/ 580 w 830"/>
                  <a:gd name="T27" fmla="*/ 76 h 650"/>
                  <a:gd name="T28" fmla="*/ 563 w 830"/>
                  <a:gd name="T29" fmla="*/ 5 h 650"/>
                  <a:gd name="T30" fmla="*/ 473 w 830"/>
                  <a:gd name="T31" fmla="*/ 17 h 650"/>
                  <a:gd name="T32" fmla="*/ 312 w 830"/>
                  <a:gd name="T33" fmla="*/ 42 h 650"/>
                  <a:gd name="T34" fmla="*/ 254 w 830"/>
                  <a:gd name="T35" fmla="*/ 78 h 650"/>
                  <a:gd name="T36" fmla="*/ 136 w 830"/>
                  <a:gd name="T37" fmla="*/ 104 h 650"/>
                  <a:gd name="T38" fmla="*/ 110 w 830"/>
                  <a:gd name="T39" fmla="*/ 137 h 650"/>
                  <a:gd name="T40" fmla="*/ 136 w 830"/>
                  <a:gd name="T41" fmla="*/ 162 h 650"/>
                  <a:gd name="T42" fmla="*/ 157 w 830"/>
                  <a:gd name="T43" fmla="*/ 209 h 650"/>
                  <a:gd name="T44" fmla="*/ 116 w 830"/>
                  <a:gd name="T45" fmla="*/ 241 h 650"/>
                  <a:gd name="T46" fmla="*/ 61 w 830"/>
                  <a:gd name="T47" fmla="*/ 308 h 650"/>
                  <a:gd name="T48" fmla="*/ 8 w 830"/>
                  <a:gd name="T49" fmla="*/ 353 h 650"/>
                  <a:gd name="T50" fmla="*/ 0 w 830"/>
                  <a:gd name="T51" fmla="*/ 387 h 650"/>
                  <a:gd name="T52" fmla="*/ 14 w 830"/>
                  <a:gd name="T53" fmla="*/ 412 h 650"/>
                  <a:gd name="T54" fmla="*/ 47 w 830"/>
                  <a:gd name="T55" fmla="*/ 389 h 650"/>
                  <a:gd name="T56" fmla="*/ 96 w 830"/>
                  <a:gd name="T57" fmla="*/ 365 h 650"/>
                  <a:gd name="T58" fmla="*/ 145 w 830"/>
                  <a:gd name="T59" fmla="*/ 353 h 650"/>
                  <a:gd name="T60" fmla="*/ 180 w 830"/>
                  <a:gd name="T61" fmla="*/ 353 h 650"/>
                  <a:gd name="T62" fmla="*/ 207 w 830"/>
                  <a:gd name="T63" fmla="*/ 373 h 650"/>
                  <a:gd name="T64" fmla="*/ 201 w 830"/>
                  <a:gd name="T65" fmla="*/ 435 h 650"/>
                  <a:gd name="T66" fmla="*/ 197 w 830"/>
                  <a:gd name="T67" fmla="*/ 468 h 650"/>
                  <a:gd name="T68" fmla="*/ 264 w 830"/>
                  <a:gd name="T69" fmla="*/ 513 h 650"/>
                  <a:gd name="T70" fmla="*/ 348 w 830"/>
                  <a:gd name="T71" fmla="*/ 533 h 650"/>
                  <a:gd name="T72" fmla="*/ 350 w 830"/>
                  <a:gd name="T73" fmla="*/ 563 h 65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830"/>
                  <a:gd name="T112" fmla="*/ 0 h 650"/>
                  <a:gd name="T113" fmla="*/ 830 w 830"/>
                  <a:gd name="T114" fmla="*/ 650 h 65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830" h="650">
                    <a:moveTo>
                      <a:pt x="384" y="618"/>
                    </a:moveTo>
                    <a:cubicBezTo>
                      <a:pt x="371" y="650"/>
                      <a:pt x="371" y="650"/>
                      <a:pt x="371" y="650"/>
                    </a:cubicBezTo>
                    <a:cubicBezTo>
                      <a:pt x="409" y="644"/>
                      <a:pt x="409" y="644"/>
                      <a:pt x="409" y="644"/>
                    </a:cubicBezTo>
                    <a:cubicBezTo>
                      <a:pt x="457" y="643"/>
                      <a:pt x="457" y="643"/>
                      <a:pt x="457" y="643"/>
                    </a:cubicBezTo>
                    <a:cubicBezTo>
                      <a:pt x="535" y="594"/>
                      <a:pt x="535" y="594"/>
                      <a:pt x="535" y="594"/>
                    </a:cubicBezTo>
                    <a:cubicBezTo>
                      <a:pt x="595" y="594"/>
                      <a:pt x="595" y="594"/>
                      <a:pt x="595" y="594"/>
                    </a:cubicBezTo>
                    <a:cubicBezTo>
                      <a:pt x="595" y="564"/>
                      <a:pt x="595" y="564"/>
                      <a:pt x="595" y="564"/>
                    </a:cubicBezTo>
                    <a:cubicBezTo>
                      <a:pt x="625" y="548"/>
                      <a:pt x="625" y="548"/>
                      <a:pt x="625" y="548"/>
                    </a:cubicBezTo>
                    <a:cubicBezTo>
                      <a:pt x="650" y="512"/>
                      <a:pt x="650" y="512"/>
                      <a:pt x="650" y="512"/>
                    </a:cubicBezTo>
                    <a:cubicBezTo>
                      <a:pt x="685" y="514"/>
                      <a:pt x="685" y="514"/>
                      <a:pt x="685" y="514"/>
                    </a:cubicBezTo>
                    <a:cubicBezTo>
                      <a:pt x="692" y="525"/>
                      <a:pt x="692" y="525"/>
                      <a:pt x="692" y="525"/>
                    </a:cubicBezTo>
                    <a:cubicBezTo>
                      <a:pt x="724" y="525"/>
                      <a:pt x="724" y="525"/>
                      <a:pt x="724" y="525"/>
                    </a:cubicBezTo>
                    <a:cubicBezTo>
                      <a:pt x="724" y="495"/>
                      <a:pt x="724" y="495"/>
                      <a:pt x="724" y="495"/>
                    </a:cubicBezTo>
                    <a:cubicBezTo>
                      <a:pt x="736" y="486"/>
                      <a:pt x="736" y="486"/>
                      <a:pt x="736" y="486"/>
                    </a:cubicBezTo>
                    <a:cubicBezTo>
                      <a:pt x="771" y="486"/>
                      <a:pt x="771" y="486"/>
                      <a:pt x="771" y="486"/>
                    </a:cubicBezTo>
                    <a:cubicBezTo>
                      <a:pt x="771" y="486"/>
                      <a:pt x="780" y="449"/>
                      <a:pt x="781" y="447"/>
                    </a:cubicBezTo>
                    <a:cubicBezTo>
                      <a:pt x="783" y="446"/>
                      <a:pt x="775" y="365"/>
                      <a:pt x="775" y="365"/>
                    </a:cubicBezTo>
                    <a:cubicBezTo>
                      <a:pt x="775" y="365"/>
                      <a:pt x="731" y="332"/>
                      <a:pt x="731" y="326"/>
                    </a:cubicBezTo>
                    <a:cubicBezTo>
                      <a:pt x="730" y="321"/>
                      <a:pt x="728" y="267"/>
                      <a:pt x="728" y="267"/>
                    </a:cubicBezTo>
                    <a:cubicBezTo>
                      <a:pt x="773" y="217"/>
                      <a:pt x="773" y="217"/>
                      <a:pt x="773" y="217"/>
                    </a:cubicBezTo>
                    <a:cubicBezTo>
                      <a:pt x="809" y="216"/>
                      <a:pt x="809" y="216"/>
                      <a:pt x="809" y="216"/>
                    </a:cubicBezTo>
                    <a:cubicBezTo>
                      <a:pt x="830" y="189"/>
                      <a:pt x="830" y="189"/>
                      <a:pt x="830" y="189"/>
                    </a:cubicBezTo>
                    <a:cubicBezTo>
                      <a:pt x="828" y="161"/>
                      <a:pt x="828" y="161"/>
                      <a:pt x="828" y="161"/>
                    </a:cubicBezTo>
                    <a:cubicBezTo>
                      <a:pt x="796" y="103"/>
                      <a:pt x="796" y="103"/>
                      <a:pt x="796" y="103"/>
                    </a:cubicBezTo>
                    <a:cubicBezTo>
                      <a:pt x="738" y="135"/>
                      <a:pt x="738" y="135"/>
                      <a:pt x="738" y="135"/>
                    </a:cubicBezTo>
                    <a:cubicBezTo>
                      <a:pt x="687" y="150"/>
                      <a:pt x="687" y="150"/>
                      <a:pt x="687" y="150"/>
                    </a:cubicBezTo>
                    <a:cubicBezTo>
                      <a:pt x="635" y="121"/>
                      <a:pt x="635" y="121"/>
                      <a:pt x="635" y="121"/>
                    </a:cubicBezTo>
                    <a:cubicBezTo>
                      <a:pt x="637" y="83"/>
                      <a:pt x="637" y="83"/>
                      <a:pt x="637" y="83"/>
                    </a:cubicBezTo>
                    <a:cubicBezTo>
                      <a:pt x="615" y="48"/>
                      <a:pt x="615" y="48"/>
                      <a:pt x="615" y="48"/>
                    </a:cubicBezTo>
                    <a:cubicBezTo>
                      <a:pt x="618" y="6"/>
                      <a:pt x="618" y="6"/>
                      <a:pt x="618" y="6"/>
                    </a:cubicBezTo>
                    <a:cubicBezTo>
                      <a:pt x="587" y="0"/>
                      <a:pt x="587" y="0"/>
                      <a:pt x="587" y="0"/>
                    </a:cubicBezTo>
                    <a:cubicBezTo>
                      <a:pt x="519" y="19"/>
                      <a:pt x="519" y="19"/>
                      <a:pt x="519" y="19"/>
                    </a:cubicBezTo>
                    <a:cubicBezTo>
                      <a:pt x="373" y="23"/>
                      <a:pt x="373" y="23"/>
                      <a:pt x="373" y="23"/>
                    </a:cubicBezTo>
                    <a:cubicBezTo>
                      <a:pt x="343" y="46"/>
                      <a:pt x="343" y="46"/>
                      <a:pt x="343" y="46"/>
                    </a:cubicBezTo>
                    <a:cubicBezTo>
                      <a:pt x="325" y="83"/>
                      <a:pt x="325" y="83"/>
                      <a:pt x="325" y="83"/>
                    </a:cubicBezTo>
                    <a:cubicBezTo>
                      <a:pt x="279" y="86"/>
                      <a:pt x="279" y="86"/>
                      <a:pt x="279" y="86"/>
                    </a:cubicBezTo>
                    <a:cubicBezTo>
                      <a:pt x="195" y="97"/>
                      <a:pt x="195" y="97"/>
                      <a:pt x="195" y="97"/>
                    </a:cubicBezTo>
                    <a:cubicBezTo>
                      <a:pt x="149" y="114"/>
                      <a:pt x="149" y="114"/>
                      <a:pt x="149" y="114"/>
                    </a:cubicBezTo>
                    <a:cubicBezTo>
                      <a:pt x="125" y="137"/>
                      <a:pt x="125" y="137"/>
                      <a:pt x="125" y="137"/>
                    </a:cubicBezTo>
                    <a:cubicBezTo>
                      <a:pt x="121" y="150"/>
                      <a:pt x="121" y="150"/>
                      <a:pt x="121" y="150"/>
                    </a:cubicBezTo>
                    <a:cubicBezTo>
                      <a:pt x="121" y="150"/>
                      <a:pt x="130" y="165"/>
                      <a:pt x="131" y="165"/>
                    </a:cubicBezTo>
                    <a:cubicBezTo>
                      <a:pt x="132" y="165"/>
                      <a:pt x="149" y="178"/>
                      <a:pt x="149" y="178"/>
                    </a:cubicBezTo>
                    <a:cubicBezTo>
                      <a:pt x="157" y="191"/>
                      <a:pt x="157" y="191"/>
                      <a:pt x="157" y="191"/>
                    </a:cubicBezTo>
                    <a:cubicBezTo>
                      <a:pt x="172" y="230"/>
                      <a:pt x="172" y="230"/>
                      <a:pt x="172" y="230"/>
                    </a:cubicBezTo>
                    <a:cubicBezTo>
                      <a:pt x="160" y="244"/>
                      <a:pt x="160" y="244"/>
                      <a:pt x="160" y="244"/>
                    </a:cubicBezTo>
                    <a:cubicBezTo>
                      <a:pt x="127" y="265"/>
                      <a:pt x="127" y="265"/>
                      <a:pt x="127" y="265"/>
                    </a:cubicBezTo>
                    <a:cubicBezTo>
                      <a:pt x="93" y="300"/>
                      <a:pt x="93" y="300"/>
                      <a:pt x="93" y="300"/>
                    </a:cubicBezTo>
                    <a:cubicBezTo>
                      <a:pt x="67" y="338"/>
                      <a:pt x="67" y="338"/>
                      <a:pt x="67" y="338"/>
                    </a:cubicBezTo>
                    <a:cubicBezTo>
                      <a:pt x="35" y="369"/>
                      <a:pt x="35" y="369"/>
                      <a:pt x="35" y="369"/>
                    </a:cubicBezTo>
                    <a:cubicBezTo>
                      <a:pt x="9" y="388"/>
                      <a:pt x="9" y="388"/>
                      <a:pt x="9" y="388"/>
                    </a:cubicBezTo>
                    <a:cubicBezTo>
                      <a:pt x="3" y="404"/>
                      <a:pt x="3" y="404"/>
                      <a:pt x="3" y="404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0" y="439"/>
                      <a:pt x="0" y="439"/>
                      <a:pt x="0" y="439"/>
                    </a:cubicBezTo>
                    <a:cubicBezTo>
                      <a:pt x="15" y="452"/>
                      <a:pt x="15" y="452"/>
                      <a:pt x="15" y="452"/>
                    </a:cubicBezTo>
                    <a:cubicBezTo>
                      <a:pt x="32" y="445"/>
                      <a:pt x="32" y="445"/>
                      <a:pt x="32" y="445"/>
                    </a:cubicBezTo>
                    <a:cubicBezTo>
                      <a:pt x="52" y="427"/>
                      <a:pt x="52" y="427"/>
                      <a:pt x="52" y="427"/>
                    </a:cubicBezTo>
                    <a:cubicBezTo>
                      <a:pt x="68" y="409"/>
                      <a:pt x="68" y="409"/>
                      <a:pt x="68" y="409"/>
                    </a:cubicBezTo>
                    <a:cubicBezTo>
                      <a:pt x="105" y="401"/>
                      <a:pt x="105" y="401"/>
                      <a:pt x="105" y="401"/>
                    </a:cubicBezTo>
                    <a:cubicBezTo>
                      <a:pt x="138" y="393"/>
                      <a:pt x="138" y="393"/>
                      <a:pt x="138" y="393"/>
                    </a:cubicBezTo>
                    <a:cubicBezTo>
                      <a:pt x="138" y="393"/>
                      <a:pt x="158" y="389"/>
                      <a:pt x="159" y="388"/>
                    </a:cubicBezTo>
                    <a:cubicBezTo>
                      <a:pt x="160" y="387"/>
                      <a:pt x="178" y="380"/>
                      <a:pt x="179" y="382"/>
                    </a:cubicBezTo>
                    <a:cubicBezTo>
                      <a:pt x="180" y="383"/>
                      <a:pt x="196" y="389"/>
                      <a:pt x="198" y="388"/>
                    </a:cubicBezTo>
                    <a:cubicBezTo>
                      <a:pt x="200" y="388"/>
                      <a:pt x="223" y="396"/>
                      <a:pt x="223" y="396"/>
                    </a:cubicBezTo>
                    <a:cubicBezTo>
                      <a:pt x="227" y="409"/>
                      <a:pt x="227" y="409"/>
                      <a:pt x="227" y="409"/>
                    </a:cubicBezTo>
                    <a:cubicBezTo>
                      <a:pt x="229" y="443"/>
                      <a:pt x="229" y="443"/>
                      <a:pt x="229" y="443"/>
                    </a:cubicBezTo>
                    <a:cubicBezTo>
                      <a:pt x="221" y="478"/>
                      <a:pt x="221" y="478"/>
                      <a:pt x="221" y="478"/>
                    </a:cubicBezTo>
                    <a:cubicBezTo>
                      <a:pt x="213" y="505"/>
                      <a:pt x="213" y="505"/>
                      <a:pt x="213" y="505"/>
                    </a:cubicBezTo>
                    <a:cubicBezTo>
                      <a:pt x="216" y="514"/>
                      <a:pt x="216" y="514"/>
                      <a:pt x="216" y="514"/>
                    </a:cubicBezTo>
                    <a:cubicBezTo>
                      <a:pt x="241" y="535"/>
                      <a:pt x="241" y="535"/>
                      <a:pt x="241" y="535"/>
                    </a:cubicBezTo>
                    <a:cubicBezTo>
                      <a:pt x="290" y="563"/>
                      <a:pt x="290" y="563"/>
                      <a:pt x="290" y="563"/>
                    </a:cubicBezTo>
                    <a:cubicBezTo>
                      <a:pt x="290" y="563"/>
                      <a:pt x="315" y="578"/>
                      <a:pt x="317" y="579"/>
                    </a:cubicBezTo>
                    <a:cubicBezTo>
                      <a:pt x="319" y="580"/>
                      <a:pt x="382" y="585"/>
                      <a:pt x="382" y="585"/>
                    </a:cubicBezTo>
                    <a:cubicBezTo>
                      <a:pt x="383" y="598"/>
                      <a:pt x="383" y="598"/>
                      <a:pt x="383" y="598"/>
                    </a:cubicBezTo>
                    <a:lnTo>
                      <a:pt x="384" y="61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Freeform 18"/>
              <p:cNvSpPr>
                <a:spLocks/>
              </p:cNvSpPr>
              <p:nvPr/>
            </p:nvSpPr>
            <p:spPr bwMode="auto">
              <a:xfrm>
                <a:off x="7546975" y="2301876"/>
                <a:ext cx="1585912" cy="1128713"/>
              </a:xfrm>
              <a:custGeom>
                <a:avLst/>
                <a:gdLst>
                  <a:gd name="T0" fmla="*/ 98 w 1097"/>
                  <a:gd name="T1" fmla="*/ 151 h 782"/>
                  <a:gd name="T2" fmla="*/ 157 w 1097"/>
                  <a:gd name="T3" fmla="*/ 165 h 782"/>
                  <a:gd name="T4" fmla="*/ 249 w 1097"/>
                  <a:gd name="T5" fmla="*/ 226 h 782"/>
                  <a:gd name="T6" fmla="*/ 285 w 1097"/>
                  <a:gd name="T7" fmla="*/ 277 h 782"/>
                  <a:gd name="T8" fmla="*/ 291 w 1097"/>
                  <a:gd name="T9" fmla="*/ 321 h 782"/>
                  <a:gd name="T10" fmla="*/ 306 w 1097"/>
                  <a:gd name="T11" fmla="*/ 366 h 782"/>
                  <a:gd name="T12" fmla="*/ 351 w 1097"/>
                  <a:gd name="T13" fmla="*/ 388 h 782"/>
                  <a:gd name="T14" fmla="*/ 379 w 1097"/>
                  <a:gd name="T15" fmla="*/ 422 h 782"/>
                  <a:gd name="T16" fmla="*/ 398 w 1097"/>
                  <a:gd name="T17" fmla="*/ 441 h 782"/>
                  <a:gd name="T18" fmla="*/ 454 w 1097"/>
                  <a:gd name="T19" fmla="*/ 416 h 782"/>
                  <a:gd name="T20" fmla="*/ 504 w 1097"/>
                  <a:gd name="T21" fmla="*/ 449 h 782"/>
                  <a:gd name="T22" fmla="*/ 440 w 1097"/>
                  <a:gd name="T23" fmla="*/ 493 h 782"/>
                  <a:gd name="T24" fmla="*/ 470 w 1097"/>
                  <a:gd name="T25" fmla="*/ 552 h 782"/>
                  <a:gd name="T26" fmla="*/ 421 w 1097"/>
                  <a:gd name="T27" fmla="*/ 564 h 782"/>
                  <a:gd name="T28" fmla="*/ 415 w 1097"/>
                  <a:gd name="T29" fmla="*/ 597 h 782"/>
                  <a:gd name="T30" fmla="*/ 433 w 1097"/>
                  <a:gd name="T31" fmla="*/ 622 h 782"/>
                  <a:gd name="T32" fmla="*/ 440 w 1097"/>
                  <a:gd name="T33" fmla="*/ 648 h 782"/>
                  <a:gd name="T34" fmla="*/ 454 w 1097"/>
                  <a:gd name="T35" fmla="*/ 677 h 782"/>
                  <a:gd name="T36" fmla="*/ 517 w 1097"/>
                  <a:gd name="T37" fmla="*/ 687 h 782"/>
                  <a:gd name="T38" fmla="*/ 577 w 1097"/>
                  <a:gd name="T39" fmla="*/ 702 h 782"/>
                  <a:gd name="T40" fmla="*/ 603 w 1097"/>
                  <a:gd name="T41" fmla="*/ 659 h 782"/>
                  <a:gd name="T42" fmla="*/ 694 w 1097"/>
                  <a:gd name="T43" fmla="*/ 651 h 782"/>
                  <a:gd name="T44" fmla="*/ 724 w 1097"/>
                  <a:gd name="T45" fmla="*/ 602 h 782"/>
                  <a:gd name="T46" fmla="*/ 838 w 1097"/>
                  <a:gd name="T47" fmla="*/ 556 h 782"/>
                  <a:gd name="T48" fmla="*/ 827 w 1097"/>
                  <a:gd name="T49" fmla="*/ 492 h 782"/>
                  <a:gd name="T50" fmla="*/ 932 w 1097"/>
                  <a:gd name="T51" fmla="*/ 381 h 782"/>
                  <a:gd name="T52" fmla="*/ 952 w 1097"/>
                  <a:gd name="T53" fmla="*/ 305 h 782"/>
                  <a:gd name="T54" fmla="*/ 937 w 1097"/>
                  <a:gd name="T55" fmla="*/ 259 h 782"/>
                  <a:gd name="T56" fmla="*/ 999 w 1097"/>
                  <a:gd name="T57" fmla="*/ 225 h 782"/>
                  <a:gd name="T58" fmla="*/ 965 w 1097"/>
                  <a:gd name="T59" fmla="*/ 115 h 782"/>
                  <a:gd name="T60" fmla="*/ 904 w 1097"/>
                  <a:gd name="T61" fmla="*/ 64 h 782"/>
                  <a:gd name="T62" fmla="*/ 859 w 1097"/>
                  <a:gd name="T63" fmla="*/ 134 h 782"/>
                  <a:gd name="T64" fmla="*/ 811 w 1097"/>
                  <a:gd name="T65" fmla="*/ 164 h 782"/>
                  <a:gd name="T66" fmla="*/ 678 w 1097"/>
                  <a:gd name="T67" fmla="*/ 8 h 782"/>
                  <a:gd name="T68" fmla="*/ 597 w 1097"/>
                  <a:gd name="T69" fmla="*/ 32 h 782"/>
                  <a:gd name="T70" fmla="*/ 514 w 1097"/>
                  <a:gd name="T71" fmla="*/ 65 h 782"/>
                  <a:gd name="T72" fmla="*/ 539 w 1097"/>
                  <a:gd name="T73" fmla="*/ 126 h 782"/>
                  <a:gd name="T74" fmla="*/ 461 w 1097"/>
                  <a:gd name="T75" fmla="*/ 141 h 782"/>
                  <a:gd name="T76" fmla="*/ 412 w 1097"/>
                  <a:gd name="T77" fmla="*/ 112 h 782"/>
                  <a:gd name="T78" fmla="*/ 368 w 1097"/>
                  <a:gd name="T79" fmla="*/ 173 h 782"/>
                  <a:gd name="T80" fmla="*/ 228 w 1097"/>
                  <a:gd name="T81" fmla="*/ 100 h 782"/>
                  <a:gd name="T82" fmla="*/ 87 w 1097"/>
                  <a:gd name="T83" fmla="*/ 75 h 782"/>
                  <a:gd name="T84" fmla="*/ 73 w 1097"/>
                  <a:gd name="T85" fmla="*/ 2 h 782"/>
                  <a:gd name="T86" fmla="*/ 5 w 1097"/>
                  <a:gd name="T87" fmla="*/ 33 h 782"/>
                  <a:gd name="T88" fmla="*/ 15 w 1097"/>
                  <a:gd name="T89" fmla="*/ 99 h 782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097"/>
                  <a:gd name="T136" fmla="*/ 0 h 782"/>
                  <a:gd name="T137" fmla="*/ 1097 w 1097"/>
                  <a:gd name="T138" fmla="*/ 782 h 782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097" h="782">
                    <a:moveTo>
                      <a:pt x="0" y="166"/>
                    </a:moveTo>
                    <a:cubicBezTo>
                      <a:pt x="108" y="166"/>
                      <a:pt x="108" y="166"/>
                      <a:pt x="108" y="166"/>
                    </a:cubicBezTo>
                    <a:cubicBezTo>
                      <a:pt x="138" y="181"/>
                      <a:pt x="138" y="181"/>
                      <a:pt x="138" y="181"/>
                    </a:cubicBezTo>
                    <a:cubicBezTo>
                      <a:pt x="172" y="181"/>
                      <a:pt x="172" y="181"/>
                      <a:pt x="172" y="181"/>
                    </a:cubicBezTo>
                    <a:cubicBezTo>
                      <a:pt x="255" y="211"/>
                      <a:pt x="255" y="211"/>
                      <a:pt x="255" y="211"/>
                    </a:cubicBezTo>
                    <a:cubicBezTo>
                      <a:pt x="273" y="249"/>
                      <a:pt x="273" y="249"/>
                      <a:pt x="273" y="249"/>
                    </a:cubicBezTo>
                    <a:cubicBezTo>
                      <a:pt x="278" y="290"/>
                      <a:pt x="278" y="290"/>
                      <a:pt x="278" y="290"/>
                    </a:cubicBezTo>
                    <a:cubicBezTo>
                      <a:pt x="313" y="305"/>
                      <a:pt x="313" y="305"/>
                      <a:pt x="313" y="305"/>
                    </a:cubicBezTo>
                    <a:cubicBezTo>
                      <a:pt x="326" y="332"/>
                      <a:pt x="326" y="332"/>
                      <a:pt x="326" y="332"/>
                    </a:cubicBezTo>
                    <a:cubicBezTo>
                      <a:pt x="320" y="353"/>
                      <a:pt x="320" y="353"/>
                      <a:pt x="320" y="353"/>
                    </a:cubicBezTo>
                    <a:cubicBezTo>
                      <a:pt x="320" y="353"/>
                      <a:pt x="326" y="383"/>
                      <a:pt x="326" y="385"/>
                    </a:cubicBezTo>
                    <a:cubicBezTo>
                      <a:pt x="326" y="387"/>
                      <a:pt x="334" y="401"/>
                      <a:pt x="336" y="403"/>
                    </a:cubicBezTo>
                    <a:cubicBezTo>
                      <a:pt x="339" y="405"/>
                      <a:pt x="355" y="413"/>
                      <a:pt x="358" y="415"/>
                    </a:cubicBezTo>
                    <a:cubicBezTo>
                      <a:pt x="361" y="416"/>
                      <a:pt x="383" y="426"/>
                      <a:pt x="385" y="427"/>
                    </a:cubicBezTo>
                    <a:cubicBezTo>
                      <a:pt x="388" y="429"/>
                      <a:pt x="409" y="439"/>
                      <a:pt x="409" y="439"/>
                    </a:cubicBezTo>
                    <a:cubicBezTo>
                      <a:pt x="416" y="464"/>
                      <a:pt x="416" y="464"/>
                      <a:pt x="416" y="464"/>
                    </a:cubicBezTo>
                    <a:cubicBezTo>
                      <a:pt x="416" y="482"/>
                      <a:pt x="416" y="482"/>
                      <a:pt x="416" y="482"/>
                    </a:cubicBezTo>
                    <a:cubicBezTo>
                      <a:pt x="416" y="482"/>
                      <a:pt x="431" y="487"/>
                      <a:pt x="437" y="485"/>
                    </a:cubicBezTo>
                    <a:cubicBezTo>
                      <a:pt x="443" y="484"/>
                      <a:pt x="457" y="477"/>
                      <a:pt x="460" y="474"/>
                    </a:cubicBezTo>
                    <a:cubicBezTo>
                      <a:pt x="463" y="471"/>
                      <a:pt x="499" y="458"/>
                      <a:pt x="499" y="458"/>
                    </a:cubicBezTo>
                    <a:cubicBezTo>
                      <a:pt x="499" y="458"/>
                      <a:pt x="522" y="468"/>
                      <a:pt x="526" y="470"/>
                    </a:cubicBezTo>
                    <a:cubicBezTo>
                      <a:pt x="529" y="472"/>
                      <a:pt x="553" y="494"/>
                      <a:pt x="553" y="494"/>
                    </a:cubicBezTo>
                    <a:cubicBezTo>
                      <a:pt x="518" y="525"/>
                      <a:pt x="518" y="525"/>
                      <a:pt x="518" y="525"/>
                    </a:cubicBezTo>
                    <a:cubicBezTo>
                      <a:pt x="483" y="542"/>
                      <a:pt x="483" y="542"/>
                      <a:pt x="483" y="542"/>
                    </a:cubicBezTo>
                    <a:cubicBezTo>
                      <a:pt x="515" y="591"/>
                      <a:pt x="515" y="591"/>
                      <a:pt x="515" y="591"/>
                    </a:cubicBezTo>
                    <a:cubicBezTo>
                      <a:pt x="516" y="607"/>
                      <a:pt x="516" y="607"/>
                      <a:pt x="516" y="607"/>
                    </a:cubicBezTo>
                    <a:cubicBezTo>
                      <a:pt x="490" y="623"/>
                      <a:pt x="490" y="623"/>
                      <a:pt x="490" y="623"/>
                    </a:cubicBezTo>
                    <a:cubicBezTo>
                      <a:pt x="462" y="620"/>
                      <a:pt x="462" y="620"/>
                      <a:pt x="462" y="620"/>
                    </a:cubicBezTo>
                    <a:cubicBezTo>
                      <a:pt x="450" y="635"/>
                      <a:pt x="450" y="635"/>
                      <a:pt x="450" y="635"/>
                    </a:cubicBezTo>
                    <a:cubicBezTo>
                      <a:pt x="456" y="657"/>
                      <a:pt x="456" y="657"/>
                      <a:pt x="456" y="657"/>
                    </a:cubicBezTo>
                    <a:cubicBezTo>
                      <a:pt x="467" y="668"/>
                      <a:pt x="467" y="668"/>
                      <a:pt x="467" y="668"/>
                    </a:cubicBezTo>
                    <a:cubicBezTo>
                      <a:pt x="476" y="684"/>
                      <a:pt x="476" y="684"/>
                      <a:pt x="476" y="684"/>
                    </a:cubicBezTo>
                    <a:cubicBezTo>
                      <a:pt x="475" y="701"/>
                      <a:pt x="475" y="701"/>
                      <a:pt x="475" y="701"/>
                    </a:cubicBezTo>
                    <a:cubicBezTo>
                      <a:pt x="483" y="713"/>
                      <a:pt x="483" y="713"/>
                      <a:pt x="483" y="713"/>
                    </a:cubicBezTo>
                    <a:cubicBezTo>
                      <a:pt x="478" y="734"/>
                      <a:pt x="478" y="734"/>
                      <a:pt x="478" y="734"/>
                    </a:cubicBezTo>
                    <a:cubicBezTo>
                      <a:pt x="498" y="745"/>
                      <a:pt x="498" y="745"/>
                      <a:pt x="498" y="745"/>
                    </a:cubicBezTo>
                    <a:cubicBezTo>
                      <a:pt x="538" y="740"/>
                      <a:pt x="538" y="740"/>
                      <a:pt x="538" y="740"/>
                    </a:cubicBezTo>
                    <a:cubicBezTo>
                      <a:pt x="568" y="756"/>
                      <a:pt x="568" y="756"/>
                      <a:pt x="568" y="756"/>
                    </a:cubicBezTo>
                    <a:cubicBezTo>
                      <a:pt x="609" y="782"/>
                      <a:pt x="609" y="782"/>
                      <a:pt x="609" y="782"/>
                    </a:cubicBezTo>
                    <a:cubicBezTo>
                      <a:pt x="609" y="782"/>
                      <a:pt x="635" y="772"/>
                      <a:pt x="634" y="772"/>
                    </a:cubicBezTo>
                    <a:cubicBezTo>
                      <a:pt x="633" y="772"/>
                      <a:pt x="634" y="743"/>
                      <a:pt x="634" y="743"/>
                    </a:cubicBezTo>
                    <a:cubicBezTo>
                      <a:pt x="662" y="725"/>
                      <a:pt x="662" y="725"/>
                      <a:pt x="662" y="725"/>
                    </a:cubicBezTo>
                    <a:cubicBezTo>
                      <a:pt x="662" y="725"/>
                      <a:pt x="705" y="727"/>
                      <a:pt x="708" y="727"/>
                    </a:cubicBezTo>
                    <a:cubicBezTo>
                      <a:pt x="710" y="727"/>
                      <a:pt x="760" y="717"/>
                      <a:pt x="762" y="716"/>
                    </a:cubicBezTo>
                    <a:cubicBezTo>
                      <a:pt x="765" y="715"/>
                      <a:pt x="795" y="699"/>
                      <a:pt x="795" y="699"/>
                    </a:cubicBezTo>
                    <a:cubicBezTo>
                      <a:pt x="795" y="662"/>
                      <a:pt x="795" y="662"/>
                      <a:pt x="795" y="662"/>
                    </a:cubicBezTo>
                    <a:cubicBezTo>
                      <a:pt x="920" y="634"/>
                      <a:pt x="920" y="634"/>
                      <a:pt x="920" y="634"/>
                    </a:cubicBezTo>
                    <a:cubicBezTo>
                      <a:pt x="920" y="612"/>
                      <a:pt x="920" y="612"/>
                      <a:pt x="920" y="612"/>
                    </a:cubicBezTo>
                    <a:cubicBezTo>
                      <a:pt x="920" y="612"/>
                      <a:pt x="900" y="600"/>
                      <a:pt x="899" y="598"/>
                    </a:cubicBezTo>
                    <a:cubicBezTo>
                      <a:pt x="899" y="596"/>
                      <a:pt x="908" y="541"/>
                      <a:pt x="908" y="541"/>
                    </a:cubicBezTo>
                    <a:cubicBezTo>
                      <a:pt x="960" y="497"/>
                      <a:pt x="960" y="497"/>
                      <a:pt x="960" y="497"/>
                    </a:cubicBezTo>
                    <a:cubicBezTo>
                      <a:pt x="1023" y="419"/>
                      <a:pt x="1023" y="419"/>
                      <a:pt x="1023" y="419"/>
                    </a:cubicBezTo>
                    <a:cubicBezTo>
                      <a:pt x="1070" y="379"/>
                      <a:pt x="1070" y="379"/>
                      <a:pt x="1070" y="379"/>
                    </a:cubicBezTo>
                    <a:cubicBezTo>
                      <a:pt x="1045" y="336"/>
                      <a:pt x="1045" y="336"/>
                      <a:pt x="1045" y="336"/>
                    </a:cubicBezTo>
                    <a:cubicBezTo>
                      <a:pt x="1018" y="318"/>
                      <a:pt x="1018" y="318"/>
                      <a:pt x="1018" y="318"/>
                    </a:cubicBezTo>
                    <a:cubicBezTo>
                      <a:pt x="1029" y="285"/>
                      <a:pt x="1029" y="285"/>
                      <a:pt x="1029" y="285"/>
                    </a:cubicBezTo>
                    <a:cubicBezTo>
                      <a:pt x="1067" y="257"/>
                      <a:pt x="1067" y="257"/>
                      <a:pt x="1067" y="257"/>
                    </a:cubicBezTo>
                    <a:cubicBezTo>
                      <a:pt x="1097" y="247"/>
                      <a:pt x="1097" y="247"/>
                      <a:pt x="1097" y="247"/>
                    </a:cubicBezTo>
                    <a:cubicBezTo>
                      <a:pt x="1067" y="192"/>
                      <a:pt x="1067" y="192"/>
                      <a:pt x="1067" y="192"/>
                    </a:cubicBezTo>
                    <a:cubicBezTo>
                      <a:pt x="1060" y="126"/>
                      <a:pt x="1060" y="126"/>
                      <a:pt x="1060" y="126"/>
                    </a:cubicBezTo>
                    <a:cubicBezTo>
                      <a:pt x="1033" y="81"/>
                      <a:pt x="1033" y="81"/>
                      <a:pt x="1033" y="81"/>
                    </a:cubicBezTo>
                    <a:cubicBezTo>
                      <a:pt x="1033" y="81"/>
                      <a:pt x="997" y="69"/>
                      <a:pt x="993" y="70"/>
                    </a:cubicBezTo>
                    <a:cubicBezTo>
                      <a:pt x="989" y="71"/>
                      <a:pt x="948" y="101"/>
                      <a:pt x="948" y="101"/>
                    </a:cubicBezTo>
                    <a:cubicBezTo>
                      <a:pt x="943" y="147"/>
                      <a:pt x="943" y="147"/>
                      <a:pt x="943" y="147"/>
                    </a:cubicBezTo>
                    <a:cubicBezTo>
                      <a:pt x="913" y="180"/>
                      <a:pt x="913" y="180"/>
                      <a:pt x="913" y="180"/>
                    </a:cubicBezTo>
                    <a:cubicBezTo>
                      <a:pt x="913" y="180"/>
                      <a:pt x="894" y="181"/>
                      <a:pt x="891" y="180"/>
                    </a:cubicBezTo>
                    <a:cubicBezTo>
                      <a:pt x="888" y="179"/>
                      <a:pt x="742" y="35"/>
                      <a:pt x="742" y="35"/>
                    </a:cubicBezTo>
                    <a:cubicBezTo>
                      <a:pt x="742" y="35"/>
                      <a:pt x="748" y="9"/>
                      <a:pt x="745" y="9"/>
                    </a:cubicBezTo>
                    <a:cubicBezTo>
                      <a:pt x="743" y="8"/>
                      <a:pt x="698" y="0"/>
                      <a:pt x="696" y="3"/>
                    </a:cubicBezTo>
                    <a:cubicBezTo>
                      <a:pt x="695" y="6"/>
                      <a:pt x="658" y="34"/>
                      <a:pt x="656" y="35"/>
                    </a:cubicBezTo>
                    <a:cubicBezTo>
                      <a:pt x="654" y="36"/>
                      <a:pt x="587" y="40"/>
                      <a:pt x="587" y="40"/>
                    </a:cubicBezTo>
                    <a:cubicBezTo>
                      <a:pt x="564" y="72"/>
                      <a:pt x="564" y="72"/>
                      <a:pt x="564" y="72"/>
                    </a:cubicBezTo>
                    <a:cubicBezTo>
                      <a:pt x="593" y="115"/>
                      <a:pt x="593" y="115"/>
                      <a:pt x="593" y="115"/>
                    </a:cubicBezTo>
                    <a:cubicBezTo>
                      <a:pt x="593" y="115"/>
                      <a:pt x="594" y="138"/>
                      <a:pt x="592" y="139"/>
                    </a:cubicBezTo>
                    <a:cubicBezTo>
                      <a:pt x="590" y="139"/>
                      <a:pt x="550" y="163"/>
                      <a:pt x="549" y="163"/>
                    </a:cubicBezTo>
                    <a:cubicBezTo>
                      <a:pt x="548" y="163"/>
                      <a:pt x="506" y="155"/>
                      <a:pt x="506" y="155"/>
                    </a:cubicBezTo>
                    <a:cubicBezTo>
                      <a:pt x="469" y="114"/>
                      <a:pt x="469" y="114"/>
                      <a:pt x="469" y="114"/>
                    </a:cubicBezTo>
                    <a:cubicBezTo>
                      <a:pt x="452" y="123"/>
                      <a:pt x="452" y="123"/>
                      <a:pt x="452" y="123"/>
                    </a:cubicBezTo>
                    <a:cubicBezTo>
                      <a:pt x="411" y="163"/>
                      <a:pt x="411" y="163"/>
                      <a:pt x="411" y="163"/>
                    </a:cubicBezTo>
                    <a:cubicBezTo>
                      <a:pt x="404" y="190"/>
                      <a:pt x="404" y="190"/>
                      <a:pt x="404" y="190"/>
                    </a:cubicBezTo>
                    <a:cubicBezTo>
                      <a:pt x="339" y="174"/>
                      <a:pt x="339" y="174"/>
                      <a:pt x="339" y="174"/>
                    </a:cubicBezTo>
                    <a:cubicBezTo>
                      <a:pt x="250" y="110"/>
                      <a:pt x="250" y="110"/>
                      <a:pt x="250" y="110"/>
                    </a:cubicBezTo>
                    <a:cubicBezTo>
                      <a:pt x="210" y="89"/>
                      <a:pt x="210" y="89"/>
                      <a:pt x="210" y="89"/>
                    </a:cubicBezTo>
                    <a:cubicBezTo>
                      <a:pt x="210" y="89"/>
                      <a:pt x="96" y="83"/>
                      <a:pt x="95" y="82"/>
                    </a:cubicBezTo>
                    <a:cubicBezTo>
                      <a:pt x="94" y="80"/>
                      <a:pt x="77" y="53"/>
                      <a:pt x="77" y="53"/>
                    </a:cubicBezTo>
                    <a:cubicBezTo>
                      <a:pt x="77" y="53"/>
                      <a:pt x="81" y="1"/>
                      <a:pt x="80" y="2"/>
                    </a:cubicBezTo>
                    <a:cubicBezTo>
                      <a:pt x="78" y="3"/>
                      <a:pt x="55" y="11"/>
                      <a:pt x="55" y="11"/>
                    </a:cubicBezTo>
                    <a:cubicBezTo>
                      <a:pt x="55" y="11"/>
                      <a:pt x="5" y="34"/>
                      <a:pt x="5" y="36"/>
                    </a:cubicBezTo>
                    <a:cubicBezTo>
                      <a:pt x="5" y="37"/>
                      <a:pt x="19" y="59"/>
                      <a:pt x="19" y="59"/>
                    </a:cubicBezTo>
                    <a:cubicBezTo>
                      <a:pt x="17" y="109"/>
                      <a:pt x="17" y="109"/>
                      <a:pt x="17" y="109"/>
                    </a:cubicBezTo>
                    <a:lnTo>
                      <a:pt x="0" y="16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Freeform 19"/>
              <p:cNvSpPr>
                <a:spLocks/>
              </p:cNvSpPr>
              <p:nvPr/>
            </p:nvSpPr>
            <p:spPr bwMode="auto">
              <a:xfrm>
                <a:off x="7359650" y="1125538"/>
                <a:ext cx="1651000" cy="1420813"/>
              </a:xfrm>
              <a:custGeom>
                <a:avLst/>
                <a:gdLst>
                  <a:gd name="T0" fmla="*/ 168 w 1143"/>
                  <a:gd name="T1" fmla="*/ 735 h 984"/>
                  <a:gd name="T2" fmla="*/ 197 w 1143"/>
                  <a:gd name="T3" fmla="*/ 765 h 984"/>
                  <a:gd name="T4" fmla="*/ 220 w 1143"/>
                  <a:gd name="T5" fmla="*/ 804 h 984"/>
                  <a:gd name="T6" fmla="*/ 344 w 1143"/>
                  <a:gd name="T7" fmla="*/ 823 h 984"/>
                  <a:gd name="T8" fmla="*/ 423 w 1143"/>
                  <a:gd name="T9" fmla="*/ 880 h 984"/>
                  <a:gd name="T10" fmla="*/ 490 w 1143"/>
                  <a:gd name="T11" fmla="*/ 866 h 984"/>
                  <a:gd name="T12" fmla="*/ 548 w 1143"/>
                  <a:gd name="T13" fmla="*/ 832 h 984"/>
                  <a:gd name="T14" fmla="*/ 609 w 1143"/>
                  <a:gd name="T15" fmla="*/ 876 h 984"/>
                  <a:gd name="T16" fmla="*/ 646 w 1143"/>
                  <a:gd name="T17" fmla="*/ 848 h 984"/>
                  <a:gd name="T18" fmla="*/ 637 w 1143"/>
                  <a:gd name="T19" fmla="*/ 762 h 984"/>
                  <a:gd name="T20" fmla="*/ 745 w 1143"/>
                  <a:gd name="T21" fmla="*/ 731 h 984"/>
                  <a:gd name="T22" fmla="*/ 832 w 1143"/>
                  <a:gd name="T23" fmla="*/ 705 h 984"/>
                  <a:gd name="T24" fmla="*/ 863 w 1143"/>
                  <a:gd name="T25" fmla="*/ 648 h 984"/>
                  <a:gd name="T26" fmla="*/ 891 w 1143"/>
                  <a:gd name="T27" fmla="*/ 572 h 984"/>
                  <a:gd name="T28" fmla="*/ 920 w 1143"/>
                  <a:gd name="T29" fmla="*/ 528 h 984"/>
                  <a:gd name="T30" fmla="*/ 944 w 1143"/>
                  <a:gd name="T31" fmla="*/ 414 h 984"/>
                  <a:gd name="T32" fmla="*/ 1016 w 1143"/>
                  <a:gd name="T33" fmla="*/ 357 h 984"/>
                  <a:gd name="T34" fmla="*/ 980 w 1143"/>
                  <a:gd name="T35" fmla="*/ 314 h 984"/>
                  <a:gd name="T36" fmla="*/ 881 w 1143"/>
                  <a:gd name="T37" fmla="*/ 289 h 984"/>
                  <a:gd name="T38" fmla="*/ 767 w 1143"/>
                  <a:gd name="T39" fmla="*/ 312 h 984"/>
                  <a:gd name="T40" fmla="*/ 693 w 1143"/>
                  <a:gd name="T41" fmla="*/ 271 h 984"/>
                  <a:gd name="T42" fmla="*/ 666 w 1143"/>
                  <a:gd name="T43" fmla="*/ 193 h 984"/>
                  <a:gd name="T44" fmla="*/ 651 w 1143"/>
                  <a:gd name="T45" fmla="*/ 131 h 984"/>
                  <a:gd name="T46" fmla="*/ 574 w 1143"/>
                  <a:gd name="T47" fmla="*/ 3 h 984"/>
                  <a:gd name="T48" fmla="*/ 449 w 1143"/>
                  <a:gd name="T49" fmla="*/ 0 h 984"/>
                  <a:gd name="T50" fmla="*/ 380 w 1143"/>
                  <a:gd name="T51" fmla="*/ 74 h 984"/>
                  <a:gd name="T52" fmla="*/ 299 w 1143"/>
                  <a:gd name="T53" fmla="*/ 45 h 984"/>
                  <a:gd name="T54" fmla="*/ 212 w 1143"/>
                  <a:gd name="T55" fmla="*/ 121 h 984"/>
                  <a:gd name="T56" fmla="*/ 239 w 1143"/>
                  <a:gd name="T57" fmla="*/ 224 h 984"/>
                  <a:gd name="T58" fmla="*/ 258 w 1143"/>
                  <a:gd name="T59" fmla="*/ 399 h 984"/>
                  <a:gd name="T60" fmla="*/ 107 w 1143"/>
                  <a:gd name="T61" fmla="*/ 403 h 984"/>
                  <a:gd name="T62" fmla="*/ 24 w 1143"/>
                  <a:gd name="T63" fmla="*/ 557 h 984"/>
                  <a:gd name="T64" fmla="*/ 105 w 1143"/>
                  <a:gd name="T65" fmla="*/ 608 h 984"/>
                  <a:gd name="T66" fmla="*/ 45 w 1143"/>
                  <a:gd name="T67" fmla="*/ 708 h 984"/>
                  <a:gd name="T68" fmla="*/ 104 w 1143"/>
                  <a:gd name="T69" fmla="*/ 737 h 98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143"/>
                  <a:gd name="T106" fmla="*/ 0 h 984"/>
                  <a:gd name="T107" fmla="*/ 1143 w 1143"/>
                  <a:gd name="T108" fmla="*/ 984 h 984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143" h="984">
                    <a:moveTo>
                      <a:pt x="130" y="836"/>
                    </a:moveTo>
                    <a:cubicBezTo>
                      <a:pt x="185" y="808"/>
                      <a:pt x="185" y="808"/>
                      <a:pt x="185" y="808"/>
                    </a:cubicBezTo>
                    <a:cubicBezTo>
                      <a:pt x="220" y="808"/>
                      <a:pt x="220" y="808"/>
                      <a:pt x="220" y="808"/>
                    </a:cubicBezTo>
                    <a:cubicBezTo>
                      <a:pt x="217" y="841"/>
                      <a:pt x="217" y="841"/>
                      <a:pt x="217" y="841"/>
                    </a:cubicBezTo>
                    <a:cubicBezTo>
                      <a:pt x="222" y="871"/>
                      <a:pt x="222" y="871"/>
                      <a:pt x="222" y="871"/>
                    </a:cubicBezTo>
                    <a:cubicBezTo>
                      <a:pt x="242" y="884"/>
                      <a:pt x="242" y="884"/>
                      <a:pt x="242" y="884"/>
                    </a:cubicBezTo>
                    <a:cubicBezTo>
                      <a:pt x="337" y="891"/>
                      <a:pt x="337" y="891"/>
                      <a:pt x="337" y="891"/>
                    </a:cubicBezTo>
                    <a:cubicBezTo>
                      <a:pt x="378" y="905"/>
                      <a:pt x="378" y="905"/>
                      <a:pt x="378" y="905"/>
                    </a:cubicBezTo>
                    <a:cubicBezTo>
                      <a:pt x="422" y="939"/>
                      <a:pt x="422" y="939"/>
                      <a:pt x="422" y="939"/>
                    </a:cubicBezTo>
                    <a:cubicBezTo>
                      <a:pt x="465" y="968"/>
                      <a:pt x="465" y="968"/>
                      <a:pt x="465" y="968"/>
                    </a:cubicBezTo>
                    <a:cubicBezTo>
                      <a:pt x="517" y="984"/>
                      <a:pt x="517" y="984"/>
                      <a:pt x="517" y="984"/>
                    </a:cubicBezTo>
                    <a:cubicBezTo>
                      <a:pt x="517" y="984"/>
                      <a:pt x="538" y="953"/>
                      <a:pt x="539" y="952"/>
                    </a:cubicBezTo>
                    <a:cubicBezTo>
                      <a:pt x="541" y="951"/>
                      <a:pt x="579" y="921"/>
                      <a:pt x="579" y="921"/>
                    </a:cubicBezTo>
                    <a:cubicBezTo>
                      <a:pt x="602" y="915"/>
                      <a:pt x="602" y="915"/>
                      <a:pt x="602" y="915"/>
                    </a:cubicBezTo>
                    <a:cubicBezTo>
                      <a:pt x="635" y="949"/>
                      <a:pt x="635" y="949"/>
                      <a:pt x="635" y="949"/>
                    </a:cubicBezTo>
                    <a:cubicBezTo>
                      <a:pt x="669" y="963"/>
                      <a:pt x="669" y="963"/>
                      <a:pt x="669" y="963"/>
                    </a:cubicBezTo>
                    <a:cubicBezTo>
                      <a:pt x="712" y="948"/>
                      <a:pt x="712" y="948"/>
                      <a:pt x="712" y="948"/>
                    </a:cubicBezTo>
                    <a:cubicBezTo>
                      <a:pt x="710" y="932"/>
                      <a:pt x="710" y="932"/>
                      <a:pt x="710" y="932"/>
                    </a:cubicBezTo>
                    <a:cubicBezTo>
                      <a:pt x="672" y="880"/>
                      <a:pt x="672" y="880"/>
                      <a:pt x="672" y="880"/>
                    </a:cubicBezTo>
                    <a:cubicBezTo>
                      <a:pt x="700" y="838"/>
                      <a:pt x="700" y="838"/>
                      <a:pt x="700" y="838"/>
                    </a:cubicBezTo>
                    <a:cubicBezTo>
                      <a:pt x="775" y="835"/>
                      <a:pt x="775" y="835"/>
                      <a:pt x="775" y="835"/>
                    </a:cubicBezTo>
                    <a:cubicBezTo>
                      <a:pt x="819" y="804"/>
                      <a:pt x="819" y="804"/>
                      <a:pt x="819" y="804"/>
                    </a:cubicBezTo>
                    <a:cubicBezTo>
                      <a:pt x="879" y="812"/>
                      <a:pt x="879" y="812"/>
                      <a:pt x="879" y="812"/>
                    </a:cubicBezTo>
                    <a:cubicBezTo>
                      <a:pt x="914" y="775"/>
                      <a:pt x="914" y="775"/>
                      <a:pt x="914" y="775"/>
                    </a:cubicBezTo>
                    <a:cubicBezTo>
                      <a:pt x="945" y="740"/>
                      <a:pt x="945" y="740"/>
                      <a:pt x="945" y="740"/>
                    </a:cubicBezTo>
                    <a:cubicBezTo>
                      <a:pt x="949" y="712"/>
                      <a:pt x="949" y="712"/>
                      <a:pt x="949" y="712"/>
                    </a:cubicBezTo>
                    <a:cubicBezTo>
                      <a:pt x="949" y="712"/>
                      <a:pt x="907" y="669"/>
                      <a:pt x="907" y="667"/>
                    </a:cubicBezTo>
                    <a:cubicBezTo>
                      <a:pt x="908" y="666"/>
                      <a:pt x="979" y="629"/>
                      <a:pt x="979" y="629"/>
                    </a:cubicBezTo>
                    <a:cubicBezTo>
                      <a:pt x="985" y="603"/>
                      <a:pt x="985" y="603"/>
                      <a:pt x="985" y="603"/>
                    </a:cubicBezTo>
                    <a:cubicBezTo>
                      <a:pt x="1011" y="580"/>
                      <a:pt x="1011" y="580"/>
                      <a:pt x="1011" y="580"/>
                    </a:cubicBezTo>
                    <a:cubicBezTo>
                      <a:pt x="1018" y="483"/>
                      <a:pt x="1018" y="483"/>
                      <a:pt x="1018" y="483"/>
                    </a:cubicBezTo>
                    <a:cubicBezTo>
                      <a:pt x="1037" y="455"/>
                      <a:pt x="1037" y="455"/>
                      <a:pt x="1037" y="455"/>
                    </a:cubicBezTo>
                    <a:cubicBezTo>
                      <a:pt x="1090" y="435"/>
                      <a:pt x="1090" y="435"/>
                      <a:pt x="1090" y="435"/>
                    </a:cubicBezTo>
                    <a:cubicBezTo>
                      <a:pt x="1090" y="435"/>
                      <a:pt x="1116" y="395"/>
                      <a:pt x="1117" y="393"/>
                    </a:cubicBezTo>
                    <a:cubicBezTo>
                      <a:pt x="1117" y="391"/>
                      <a:pt x="1143" y="365"/>
                      <a:pt x="1143" y="365"/>
                    </a:cubicBezTo>
                    <a:cubicBezTo>
                      <a:pt x="1143" y="365"/>
                      <a:pt x="1079" y="345"/>
                      <a:pt x="1077" y="345"/>
                    </a:cubicBezTo>
                    <a:cubicBezTo>
                      <a:pt x="1075" y="344"/>
                      <a:pt x="1042" y="325"/>
                      <a:pt x="1042" y="325"/>
                    </a:cubicBezTo>
                    <a:cubicBezTo>
                      <a:pt x="1042" y="325"/>
                      <a:pt x="969" y="318"/>
                      <a:pt x="968" y="318"/>
                    </a:cubicBezTo>
                    <a:cubicBezTo>
                      <a:pt x="967" y="318"/>
                      <a:pt x="908" y="318"/>
                      <a:pt x="908" y="318"/>
                    </a:cubicBezTo>
                    <a:cubicBezTo>
                      <a:pt x="843" y="343"/>
                      <a:pt x="843" y="343"/>
                      <a:pt x="843" y="343"/>
                    </a:cubicBezTo>
                    <a:cubicBezTo>
                      <a:pt x="843" y="343"/>
                      <a:pt x="803" y="341"/>
                      <a:pt x="802" y="338"/>
                    </a:cubicBezTo>
                    <a:cubicBezTo>
                      <a:pt x="800" y="335"/>
                      <a:pt x="762" y="298"/>
                      <a:pt x="762" y="298"/>
                    </a:cubicBezTo>
                    <a:cubicBezTo>
                      <a:pt x="762" y="298"/>
                      <a:pt x="759" y="241"/>
                      <a:pt x="758" y="240"/>
                    </a:cubicBezTo>
                    <a:cubicBezTo>
                      <a:pt x="757" y="239"/>
                      <a:pt x="732" y="216"/>
                      <a:pt x="732" y="212"/>
                    </a:cubicBezTo>
                    <a:cubicBezTo>
                      <a:pt x="731" y="207"/>
                      <a:pt x="733" y="176"/>
                      <a:pt x="733" y="176"/>
                    </a:cubicBezTo>
                    <a:cubicBezTo>
                      <a:pt x="716" y="144"/>
                      <a:pt x="716" y="144"/>
                      <a:pt x="716" y="144"/>
                    </a:cubicBezTo>
                    <a:cubicBezTo>
                      <a:pt x="674" y="50"/>
                      <a:pt x="674" y="50"/>
                      <a:pt x="674" y="50"/>
                    </a:cubicBezTo>
                    <a:cubicBezTo>
                      <a:pt x="631" y="3"/>
                      <a:pt x="631" y="3"/>
                      <a:pt x="631" y="3"/>
                    </a:cubicBezTo>
                    <a:cubicBezTo>
                      <a:pt x="579" y="27"/>
                      <a:pt x="579" y="27"/>
                      <a:pt x="579" y="27"/>
                    </a:cubicBezTo>
                    <a:cubicBezTo>
                      <a:pt x="493" y="0"/>
                      <a:pt x="493" y="0"/>
                      <a:pt x="493" y="0"/>
                    </a:cubicBezTo>
                    <a:cubicBezTo>
                      <a:pt x="493" y="0"/>
                      <a:pt x="454" y="81"/>
                      <a:pt x="452" y="82"/>
                    </a:cubicBezTo>
                    <a:cubicBezTo>
                      <a:pt x="449" y="82"/>
                      <a:pt x="425" y="84"/>
                      <a:pt x="418" y="81"/>
                    </a:cubicBezTo>
                    <a:cubicBezTo>
                      <a:pt x="412" y="78"/>
                      <a:pt x="382" y="46"/>
                      <a:pt x="378" y="45"/>
                    </a:cubicBezTo>
                    <a:cubicBezTo>
                      <a:pt x="374" y="45"/>
                      <a:pt x="329" y="50"/>
                      <a:pt x="329" y="50"/>
                    </a:cubicBezTo>
                    <a:cubicBezTo>
                      <a:pt x="261" y="88"/>
                      <a:pt x="261" y="88"/>
                      <a:pt x="261" y="88"/>
                    </a:cubicBezTo>
                    <a:cubicBezTo>
                      <a:pt x="261" y="88"/>
                      <a:pt x="232" y="133"/>
                      <a:pt x="233" y="133"/>
                    </a:cubicBezTo>
                    <a:cubicBezTo>
                      <a:pt x="234" y="134"/>
                      <a:pt x="274" y="174"/>
                      <a:pt x="275" y="176"/>
                    </a:cubicBezTo>
                    <a:cubicBezTo>
                      <a:pt x="275" y="177"/>
                      <a:pt x="263" y="246"/>
                      <a:pt x="263" y="246"/>
                    </a:cubicBezTo>
                    <a:cubicBezTo>
                      <a:pt x="286" y="288"/>
                      <a:pt x="286" y="288"/>
                      <a:pt x="286" y="288"/>
                    </a:cubicBezTo>
                    <a:cubicBezTo>
                      <a:pt x="284" y="439"/>
                      <a:pt x="284" y="439"/>
                      <a:pt x="284" y="439"/>
                    </a:cubicBezTo>
                    <a:cubicBezTo>
                      <a:pt x="225" y="435"/>
                      <a:pt x="225" y="435"/>
                      <a:pt x="225" y="435"/>
                    </a:cubicBezTo>
                    <a:cubicBezTo>
                      <a:pt x="118" y="443"/>
                      <a:pt x="118" y="443"/>
                      <a:pt x="118" y="443"/>
                    </a:cubicBezTo>
                    <a:cubicBezTo>
                      <a:pt x="0" y="529"/>
                      <a:pt x="0" y="529"/>
                      <a:pt x="0" y="529"/>
                    </a:cubicBezTo>
                    <a:cubicBezTo>
                      <a:pt x="0" y="529"/>
                      <a:pt x="23" y="611"/>
                      <a:pt x="26" y="612"/>
                    </a:cubicBezTo>
                    <a:cubicBezTo>
                      <a:pt x="29" y="613"/>
                      <a:pt x="74" y="614"/>
                      <a:pt x="75" y="616"/>
                    </a:cubicBezTo>
                    <a:cubicBezTo>
                      <a:pt x="76" y="619"/>
                      <a:pt x="115" y="668"/>
                      <a:pt x="115" y="668"/>
                    </a:cubicBezTo>
                    <a:cubicBezTo>
                      <a:pt x="103" y="746"/>
                      <a:pt x="103" y="746"/>
                      <a:pt x="103" y="746"/>
                    </a:cubicBezTo>
                    <a:cubicBezTo>
                      <a:pt x="49" y="778"/>
                      <a:pt x="49" y="778"/>
                      <a:pt x="49" y="778"/>
                    </a:cubicBezTo>
                    <a:cubicBezTo>
                      <a:pt x="65" y="809"/>
                      <a:pt x="65" y="809"/>
                      <a:pt x="65" y="809"/>
                    </a:cubicBezTo>
                    <a:cubicBezTo>
                      <a:pt x="65" y="809"/>
                      <a:pt x="113" y="809"/>
                      <a:pt x="114" y="810"/>
                    </a:cubicBezTo>
                    <a:cubicBezTo>
                      <a:pt x="115" y="812"/>
                      <a:pt x="130" y="836"/>
                      <a:pt x="130" y="83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Freeform 20"/>
              <p:cNvSpPr>
                <a:spLocks/>
              </p:cNvSpPr>
              <p:nvPr/>
            </p:nvSpPr>
            <p:spPr bwMode="auto">
              <a:xfrm>
                <a:off x="8639175" y="1517651"/>
                <a:ext cx="984250" cy="1136650"/>
              </a:xfrm>
              <a:custGeom>
                <a:avLst/>
                <a:gdLst>
                  <a:gd name="T0" fmla="*/ 0 w 681"/>
                  <a:gd name="T1" fmla="*/ 524 h 786"/>
                  <a:gd name="T2" fmla="*/ 120 w 681"/>
                  <a:gd name="T3" fmla="*/ 639 h 786"/>
                  <a:gd name="T4" fmla="*/ 157 w 681"/>
                  <a:gd name="T5" fmla="*/ 635 h 786"/>
                  <a:gd name="T6" fmla="*/ 163 w 681"/>
                  <a:gd name="T7" fmla="*/ 583 h 786"/>
                  <a:gd name="T8" fmla="*/ 230 w 681"/>
                  <a:gd name="T9" fmla="*/ 549 h 786"/>
                  <a:gd name="T10" fmla="*/ 279 w 681"/>
                  <a:gd name="T11" fmla="*/ 593 h 786"/>
                  <a:gd name="T12" fmla="*/ 293 w 681"/>
                  <a:gd name="T13" fmla="*/ 670 h 786"/>
                  <a:gd name="T14" fmla="*/ 388 w 681"/>
                  <a:gd name="T15" fmla="*/ 705 h 786"/>
                  <a:gd name="T16" fmla="*/ 454 w 681"/>
                  <a:gd name="T17" fmla="*/ 674 h 786"/>
                  <a:gd name="T18" fmla="*/ 469 w 681"/>
                  <a:gd name="T19" fmla="*/ 635 h 786"/>
                  <a:gd name="T20" fmla="*/ 408 w 681"/>
                  <a:gd name="T21" fmla="*/ 596 h 786"/>
                  <a:gd name="T22" fmla="*/ 335 w 681"/>
                  <a:gd name="T23" fmla="*/ 527 h 786"/>
                  <a:gd name="T24" fmla="*/ 415 w 681"/>
                  <a:gd name="T25" fmla="*/ 546 h 786"/>
                  <a:gd name="T26" fmla="*/ 442 w 681"/>
                  <a:gd name="T27" fmla="*/ 496 h 786"/>
                  <a:gd name="T28" fmla="*/ 490 w 681"/>
                  <a:gd name="T29" fmla="*/ 457 h 786"/>
                  <a:gd name="T30" fmla="*/ 509 w 681"/>
                  <a:gd name="T31" fmla="*/ 404 h 786"/>
                  <a:gd name="T32" fmla="*/ 486 w 681"/>
                  <a:gd name="T33" fmla="*/ 295 h 786"/>
                  <a:gd name="T34" fmla="*/ 500 w 681"/>
                  <a:gd name="T35" fmla="*/ 247 h 786"/>
                  <a:gd name="T36" fmla="*/ 479 w 681"/>
                  <a:gd name="T37" fmla="*/ 197 h 786"/>
                  <a:gd name="T38" fmla="*/ 546 w 681"/>
                  <a:gd name="T39" fmla="*/ 193 h 786"/>
                  <a:gd name="T40" fmla="*/ 606 w 681"/>
                  <a:gd name="T41" fmla="*/ 173 h 786"/>
                  <a:gd name="T42" fmla="*/ 579 w 681"/>
                  <a:gd name="T43" fmla="*/ 69 h 786"/>
                  <a:gd name="T44" fmla="*/ 491 w 681"/>
                  <a:gd name="T45" fmla="*/ 88 h 786"/>
                  <a:gd name="T46" fmla="*/ 404 w 681"/>
                  <a:gd name="T47" fmla="*/ 56 h 786"/>
                  <a:gd name="T48" fmla="*/ 397 w 681"/>
                  <a:gd name="T49" fmla="*/ 26 h 786"/>
                  <a:gd name="T50" fmla="*/ 310 w 681"/>
                  <a:gd name="T51" fmla="*/ 14 h 786"/>
                  <a:gd name="T52" fmla="*/ 274 w 681"/>
                  <a:gd name="T53" fmla="*/ 0 h 786"/>
                  <a:gd name="T54" fmla="*/ 148 w 681"/>
                  <a:gd name="T55" fmla="*/ 42 h 786"/>
                  <a:gd name="T56" fmla="*/ 237 w 681"/>
                  <a:gd name="T57" fmla="*/ 99 h 786"/>
                  <a:gd name="T58" fmla="*/ 160 w 681"/>
                  <a:gd name="T59" fmla="*/ 169 h 786"/>
                  <a:gd name="T60" fmla="*/ 129 w 681"/>
                  <a:gd name="T61" fmla="*/ 198 h 786"/>
                  <a:gd name="T62" fmla="*/ 101 w 681"/>
                  <a:gd name="T63" fmla="*/ 301 h 786"/>
                  <a:gd name="T64" fmla="*/ 36 w 681"/>
                  <a:gd name="T65" fmla="*/ 363 h 786"/>
                  <a:gd name="T66" fmla="*/ 58 w 681"/>
                  <a:gd name="T67" fmla="*/ 431 h 786"/>
                  <a:gd name="T68" fmla="*/ 9 w 681"/>
                  <a:gd name="T69" fmla="*/ 494 h 78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681"/>
                  <a:gd name="T106" fmla="*/ 0 h 786"/>
                  <a:gd name="T107" fmla="*/ 681 w 681"/>
                  <a:gd name="T108" fmla="*/ 786 h 78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681" h="786">
                    <a:moveTo>
                      <a:pt x="10" y="542"/>
                    </a:moveTo>
                    <a:cubicBezTo>
                      <a:pt x="0" y="575"/>
                      <a:pt x="0" y="575"/>
                      <a:pt x="0" y="575"/>
                    </a:cubicBezTo>
                    <a:cubicBezTo>
                      <a:pt x="0" y="575"/>
                      <a:pt x="94" y="665"/>
                      <a:pt x="94" y="667"/>
                    </a:cubicBezTo>
                    <a:cubicBezTo>
                      <a:pt x="94" y="668"/>
                      <a:pt x="132" y="702"/>
                      <a:pt x="132" y="702"/>
                    </a:cubicBezTo>
                    <a:cubicBezTo>
                      <a:pt x="147" y="710"/>
                      <a:pt x="147" y="710"/>
                      <a:pt x="147" y="710"/>
                    </a:cubicBezTo>
                    <a:cubicBezTo>
                      <a:pt x="147" y="710"/>
                      <a:pt x="171" y="698"/>
                      <a:pt x="172" y="697"/>
                    </a:cubicBezTo>
                    <a:cubicBezTo>
                      <a:pt x="172" y="696"/>
                      <a:pt x="181" y="662"/>
                      <a:pt x="181" y="662"/>
                    </a:cubicBezTo>
                    <a:cubicBezTo>
                      <a:pt x="181" y="662"/>
                      <a:pt x="177" y="644"/>
                      <a:pt x="179" y="640"/>
                    </a:cubicBezTo>
                    <a:cubicBezTo>
                      <a:pt x="180" y="637"/>
                      <a:pt x="222" y="603"/>
                      <a:pt x="222" y="603"/>
                    </a:cubicBezTo>
                    <a:cubicBezTo>
                      <a:pt x="253" y="603"/>
                      <a:pt x="253" y="603"/>
                      <a:pt x="253" y="603"/>
                    </a:cubicBezTo>
                    <a:cubicBezTo>
                      <a:pt x="282" y="618"/>
                      <a:pt x="282" y="618"/>
                      <a:pt x="282" y="618"/>
                    </a:cubicBezTo>
                    <a:cubicBezTo>
                      <a:pt x="306" y="651"/>
                      <a:pt x="306" y="651"/>
                      <a:pt x="306" y="651"/>
                    </a:cubicBezTo>
                    <a:cubicBezTo>
                      <a:pt x="315" y="693"/>
                      <a:pt x="315" y="693"/>
                      <a:pt x="315" y="693"/>
                    </a:cubicBezTo>
                    <a:cubicBezTo>
                      <a:pt x="322" y="735"/>
                      <a:pt x="322" y="735"/>
                      <a:pt x="322" y="735"/>
                    </a:cubicBezTo>
                    <a:cubicBezTo>
                      <a:pt x="350" y="786"/>
                      <a:pt x="350" y="786"/>
                      <a:pt x="350" y="786"/>
                    </a:cubicBezTo>
                    <a:cubicBezTo>
                      <a:pt x="426" y="774"/>
                      <a:pt x="426" y="774"/>
                      <a:pt x="426" y="774"/>
                    </a:cubicBezTo>
                    <a:cubicBezTo>
                      <a:pt x="426" y="774"/>
                      <a:pt x="482" y="777"/>
                      <a:pt x="482" y="775"/>
                    </a:cubicBezTo>
                    <a:cubicBezTo>
                      <a:pt x="483" y="773"/>
                      <a:pt x="499" y="740"/>
                      <a:pt x="499" y="740"/>
                    </a:cubicBezTo>
                    <a:cubicBezTo>
                      <a:pt x="533" y="712"/>
                      <a:pt x="533" y="712"/>
                      <a:pt x="533" y="712"/>
                    </a:cubicBezTo>
                    <a:cubicBezTo>
                      <a:pt x="515" y="697"/>
                      <a:pt x="515" y="697"/>
                      <a:pt x="515" y="697"/>
                    </a:cubicBezTo>
                    <a:cubicBezTo>
                      <a:pt x="503" y="656"/>
                      <a:pt x="503" y="656"/>
                      <a:pt x="503" y="656"/>
                    </a:cubicBezTo>
                    <a:cubicBezTo>
                      <a:pt x="448" y="654"/>
                      <a:pt x="448" y="654"/>
                      <a:pt x="448" y="654"/>
                    </a:cubicBezTo>
                    <a:cubicBezTo>
                      <a:pt x="448" y="654"/>
                      <a:pt x="373" y="609"/>
                      <a:pt x="373" y="606"/>
                    </a:cubicBezTo>
                    <a:cubicBezTo>
                      <a:pt x="372" y="603"/>
                      <a:pt x="368" y="579"/>
                      <a:pt x="368" y="579"/>
                    </a:cubicBezTo>
                    <a:cubicBezTo>
                      <a:pt x="425" y="580"/>
                      <a:pt x="425" y="580"/>
                      <a:pt x="425" y="580"/>
                    </a:cubicBezTo>
                    <a:cubicBezTo>
                      <a:pt x="425" y="580"/>
                      <a:pt x="453" y="597"/>
                      <a:pt x="456" y="599"/>
                    </a:cubicBezTo>
                    <a:cubicBezTo>
                      <a:pt x="460" y="601"/>
                      <a:pt x="474" y="600"/>
                      <a:pt x="474" y="600"/>
                    </a:cubicBezTo>
                    <a:cubicBezTo>
                      <a:pt x="486" y="544"/>
                      <a:pt x="486" y="544"/>
                      <a:pt x="486" y="544"/>
                    </a:cubicBezTo>
                    <a:cubicBezTo>
                      <a:pt x="503" y="523"/>
                      <a:pt x="503" y="523"/>
                      <a:pt x="503" y="523"/>
                    </a:cubicBezTo>
                    <a:cubicBezTo>
                      <a:pt x="538" y="502"/>
                      <a:pt x="538" y="502"/>
                      <a:pt x="538" y="502"/>
                    </a:cubicBezTo>
                    <a:cubicBezTo>
                      <a:pt x="556" y="485"/>
                      <a:pt x="556" y="485"/>
                      <a:pt x="556" y="485"/>
                    </a:cubicBezTo>
                    <a:cubicBezTo>
                      <a:pt x="559" y="443"/>
                      <a:pt x="559" y="443"/>
                      <a:pt x="559" y="443"/>
                    </a:cubicBezTo>
                    <a:cubicBezTo>
                      <a:pt x="535" y="381"/>
                      <a:pt x="535" y="381"/>
                      <a:pt x="535" y="381"/>
                    </a:cubicBezTo>
                    <a:cubicBezTo>
                      <a:pt x="534" y="324"/>
                      <a:pt x="534" y="324"/>
                      <a:pt x="534" y="324"/>
                    </a:cubicBezTo>
                    <a:cubicBezTo>
                      <a:pt x="550" y="294"/>
                      <a:pt x="550" y="294"/>
                      <a:pt x="550" y="294"/>
                    </a:cubicBezTo>
                    <a:cubicBezTo>
                      <a:pt x="549" y="271"/>
                      <a:pt x="549" y="271"/>
                      <a:pt x="549" y="271"/>
                    </a:cubicBezTo>
                    <a:cubicBezTo>
                      <a:pt x="549" y="271"/>
                      <a:pt x="526" y="244"/>
                      <a:pt x="525" y="242"/>
                    </a:cubicBezTo>
                    <a:cubicBezTo>
                      <a:pt x="525" y="240"/>
                      <a:pt x="526" y="216"/>
                      <a:pt x="526" y="216"/>
                    </a:cubicBezTo>
                    <a:cubicBezTo>
                      <a:pt x="566" y="209"/>
                      <a:pt x="566" y="209"/>
                      <a:pt x="566" y="209"/>
                    </a:cubicBezTo>
                    <a:cubicBezTo>
                      <a:pt x="600" y="212"/>
                      <a:pt x="600" y="212"/>
                      <a:pt x="600" y="212"/>
                    </a:cubicBezTo>
                    <a:cubicBezTo>
                      <a:pt x="617" y="220"/>
                      <a:pt x="617" y="220"/>
                      <a:pt x="617" y="220"/>
                    </a:cubicBezTo>
                    <a:cubicBezTo>
                      <a:pt x="666" y="190"/>
                      <a:pt x="666" y="190"/>
                      <a:pt x="666" y="190"/>
                    </a:cubicBezTo>
                    <a:cubicBezTo>
                      <a:pt x="681" y="111"/>
                      <a:pt x="681" y="111"/>
                      <a:pt x="681" y="111"/>
                    </a:cubicBezTo>
                    <a:cubicBezTo>
                      <a:pt x="636" y="76"/>
                      <a:pt x="636" y="76"/>
                      <a:pt x="636" y="76"/>
                    </a:cubicBezTo>
                    <a:cubicBezTo>
                      <a:pt x="584" y="76"/>
                      <a:pt x="584" y="76"/>
                      <a:pt x="584" y="76"/>
                    </a:cubicBezTo>
                    <a:cubicBezTo>
                      <a:pt x="539" y="97"/>
                      <a:pt x="539" y="97"/>
                      <a:pt x="539" y="97"/>
                    </a:cubicBezTo>
                    <a:cubicBezTo>
                      <a:pt x="463" y="90"/>
                      <a:pt x="463" y="90"/>
                      <a:pt x="463" y="90"/>
                    </a:cubicBezTo>
                    <a:cubicBezTo>
                      <a:pt x="463" y="90"/>
                      <a:pt x="444" y="64"/>
                      <a:pt x="444" y="61"/>
                    </a:cubicBezTo>
                    <a:cubicBezTo>
                      <a:pt x="444" y="58"/>
                      <a:pt x="456" y="38"/>
                      <a:pt x="456" y="38"/>
                    </a:cubicBezTo>
                    <a:cubicBezTo>
                      <a:pt x="456" y="38"/>
                      <a:pt x="438" y="29"/>
                      <a:pt x="436" y="29"/>
                    </a:cubicBezTo>
                    <a:cubicBezTo>
                      <a:pt x="434" y="29"/>
                      <a:pt x="393" y="38"/>
                      <a:pt x="393" y="38"/>
                    </a:cubicBezTo>
                    <a:cubicBezTo>
                      <a:pt x="340" y="15"/>
                      <a:pt x="340" y="15"/>
                      <a:pt x="340" y="15"/>
                    </a:cubicBezTo>
                    <a:cubicBezTo>
                      <a:pt x="340" y="15"/>
                      <a:pt x="319" y="13"/>
                      <a:pt x="317" y="12"/>
                    </a:cubicBezTo>
                    <a:cubicBezTo>
                      <a:pt x="316" y="11"/>
                      <a:pt x="301" y="0"/>
                      <a:pt x="301" y="0"/>
                    </a:cubicBezTo>
                    <a:cubicBezTo>
                      <a:pt x="261" y="37"/>
                      <a:pt x="261" y="37"/>
                      <a:pt x="261" y="37"/>
                    </a:cubicBezTo>
                    <a:cubicBezTo>
                      <a:pt x="163" y="46"/>
                      <a:pt x="163" y="46"/>
                      <a:pt x="163" y="46"/>
                    </a:cubicBezTo>
                    <a:cubicBezTo>
                      <a:pt x="276" y="91"/>
                      <a:pt x="276" y="91"/>
                      <a:pt x="276" y="91"/>
                    </a:cubicBezTo>
                    <a:cubicBezTo>
                      <a:pt x="260" y="109"/>
                      <a:pt x="260" y="109"/>
                      <a:pt x="260" y="109"/>
                    </a:cubicBezTo>
                    <a:cubicBezTo>
                      <a:pt x="213" y="169"/>
                      <a:pt x="213" y="169"/>
                      <a:pt x="213" y="169"/>
                    </a:cubicBezTo>
                    <a:cubicBezTo>
                      <a:pt x="176" y="185"/>
                      <a:pt x="176" y="185"/>
                      <a:pt x="176" y="185"/>
                    </a:cubicBezTo>
                    <a:cubicBezTo>
                      <a:pt x="149" y="201"/>
                      <a:pt x="149" y="201"/>
                      <a:pt x="149" y="201"/>
                    </a:cubicBezTo>
                    <a:cubicBezTo>
                      <a:pt x="142" y="217"/>
                      <a:pt x="142" y="217"/>
                      <a:pt x="142" y="217"/>
                    </a:cubicBezTo>
                    <a:cubicBezTo>
                      <a:pt x="135" y="312"/>
                      <a:pt x="135" y="312"/>
                      <a:pt x="135" y="312"/>
                    </a:cubicBezTo>
                    <a:cubicBezTo>
                      <a:pt x="111" y="330"/>
                      <a:pt x="111" y="330"/>
                      <a:pt x="111" y="330"/>
                    </a:cubicBezTo>
                    <a:cubicBezTo>
                      <a:pt x="101" y="364"/>
                      <a:pt x="101" y="364"/>
                      <a:pt x="101" y="364"/>
                    </a:cubicBezTo>
                    <a:cubicBezTo>
                      <a:pt x="39" y="399"/>
                      <a:pt x="39" y="399"/>
                      <a:pt x="39" y="399"/>
                    </a:cubicBezTo>
                    <a:cubicBezTo>
                      <a:pt x="72" y="441"/>
                      <a:pt x="72" y="441"/>
                      <a:pt x="72" y="441"/>
                    </a:cubicBezTo>
                    <a:cubicBezTo>
                      <a:pt x="64" y="473"/>
                      <a:pt x="64" y="473"/>
                      <a:pt x="64" y="473"/>
                    </a:cubicBezTo>
                    <a:cubicBezTo>
                      <a:pt x="20" y="524"/>
                      <a:pt x="20" y="524"/>
                      <a:pt x="20" y="524"/>
                    </a:cubicBezTo>
                    <a:lnTo>
                      <a:pt x="10" y="54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6222016" y="3236374"/>
                <a:ext cx="3623660" cy="580973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3000" b="1" i="1" dirty="0">
                    <a:solidFill>
                      <a:schemeClr val="bg1">
                        <a:lumMod val="95000"/>
                      </a:schemeClr>
                    </a:solidFill>
                    <a:latin typeface="Calibri"/>
                    <a:cs typeface="+mn-cs"/>
                  </a:rPr>
                  <a:t>Липецкая область</a:t>
                </a:r>
                <a:endParaRPr lang="en-US" sz="3000" b="1" i="1" dirty="0">
                  <a:solidFill>
                    <a:schemeClr val="bg1">
                      <a:lumMod val="95000"/>
                    </a:schemeClr>
                  </a:solidFill>
                  <a:latin typeface="Calibri"/>
                  <a:cs typeface="+mn-cs"/>
                </a:endParaRPr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0" y="-1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6700"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Основные задачи и приоритетные направления </a:t>
            </a:r>
          </a:p>
          <a:p>
            <a:pPr indent="266700"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бюджетной политики Липецкой области на 2024 год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4694" y="1172962"/>
            <a:ext cx="790881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rgbClr val="494545"/>
                </a:solidFill>
                <a:latin typeface="+mn-lt"/>
              </a:rPr>
              <a:t>Формирование гибкой и комплексной системы управления бюджетными расходами, увязанной с системой государственного стратегического управления, развитием государственных программ Липецкой области, учитывая финансовые ресурсы на реализации Указов Президента Российской Федерации от 7 мая 2018 г. № 204 «О национальных целях и стратегических задачах развития Российской Федерации на период до 2024 года» и от 21 июля 2020 года № 474 «О национальных целях развития Российской Федерации на период до 2030 года»;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rgbClr val="494545"/>
                </a:solidFill>
                <a:latin typeface="+mn-lt"/>
              </a:rPr>
              <a:t>Ограничение бюджетного дефицита до  уровня не более 10 процентов от суммы доходов бюджета без учета объема безвозмездных поступлений;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rgbClr val="494545"/>
                </a:solidFill>
                <a:latin typeface="+mn-lt"/>
              </a:rPr>
              <a:t>Улучшение условий жизни  населения Липецкой области, адресное решение социальных проблем, повышение качества государственных и муниципальных услуг; 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rgbClr val="494545"/>
                </a:solidFill>
                <a:latin typeface="+mn-lt"/>
              </a:rPr>
              <a:t>Повышение эффективности бюджетных расходов и устойчивости бюджета за счет выявления и сокращения неэффективных затрат, концентрации ресурсов на приоритетных направлениях развития и выполнении публичных обязательств, совершенствования процедур предварительного и последующего контроля.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1892659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4177695"/>
              </p:ext>
            </p:extLst>
          </p:nvPr>
        </p:nvGraphicFramePr>
        <p:xfrm>
          <a:off x="1558606" y="975694"/>
          <a:ext cx="9074788" cy="5413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76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87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2255">
                <a:tc>
                  <a:txBody>
                    <a:bodyPr/>
                    <a:lstStyle/>
                    <a:p>
                      <a:r>
                        <a:rPr lang="ru-RU" sz="2000" b="1" u="none" dirty="0">
                          <a:solidFill>
                            <a:srgbClr val="494545"/>
                          </a:solidFill>
                        </a:rPr>
                        <a:t>Основные понятия</a:t>
                      </a:r>
                      <a:r>
                        <a:rPr lang="ru-RU" sz="2000" b="1" u="none" baseline="0" dirty="0">
                          <a:solidFill>
                            <a:srgbClr val="494545"/>
                          </a:solidFill>
                        </a:rPr>
                        <a:t> и термины бюджетной системы</a:t>
                      </a:r>
                      <a:endParaRPr lang="ru-RU" sz="2000" b="1" u="none" dirty="0">
                        <a:solidFill>
                          <a:srgbClr val="494545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0" dirty="0">
                          <a:solidFill>
                            <a:schemeClr val="bg1"/>
                          </a:solidFill>
                        </a:rPr>
                        <a:t>………………………….</a:t>
                      </a:r>
                      <a:r>
                        <a:rPr lang="ru-RU" sz="2400" b="1" dirty="0">
                          <a:solidFill>
                            <a:schemeClr val="bg1"/>
                          </a:solidFill>
                        </a:rPr>
                        <a:t>3 - 11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2255">
                <a:tc>
                  <a:txBody>
                    <a:bodyPr/>
                    <a:lstStyle/>
                    <a:p>
                      <a:r>
                        <a:rPr lang="ru-RU" sz="2000" b="1" u="none" dirty="0">
                          <a:solidFill>
                            <a:srgbClr val="494545"/>
                          </a:solidFill>
                        </a:rPr>
                        <a:t>Ключевые показатели социально-экономического</a:t>
                      </a:r>
                    </a:p>
                    <a:p>
                      <a:r>
                        <a:rPr lang="ru-RU" sz="2000" b="1" u="none" dirty="0">
                          <a:solidFill>
                            <a:srgbClr val="494545"/>
                          </a:solidFill>
                        </a:rPr>
                        <a:t>развития Липецкой области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0" dirty="0">
                          <a:solidFill>
                            <a:schemeClr val="bg1"/>
                          </a:solidFill>
                        </a:rPr>
                        <a:t>……………………....</a:t>
                      </a:r>
                      <a:r>
                        <a:rPr lang="ru-RU" sz="2400" b="1" dirty="0">
                          <a:solidFill>
                            <a:schemeClr val="bg1"/>
                          </a:solidFill>
                        </a:rPr>
                        <a:t>12 - 18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2255">
                <a:tc>
                  <a:txBody>
                    <a:bodyPr/>
                    <a:lstStyle/>
                    <a:p>
                      <a:r>
                        <a:rPr lang="ru-RU" sz="2000" b="1" u="none" dirty="0">
                          <a:solidFill>
                            <a:srgbClr val="494545"/>
                          </a:solidFill>
                        </a:rPr>
                        <a:t>Основные параметры</a:t>
                      </a:r>
                      <a:r>
                        <a:rPr lang="ru-RU" sz="2000" b="1" u="none" baseline="0" dirty="0">
                          <a:solidFill>
                            <a:srgbClr val="494545"/>
                          </a:solidFill>
                        </a:rPr>
                        <a:t> бюджета Липецкой области</a:t>
                      </a:r>
                      <a:endParaRPr lang="ru-RU" sz="2000" b="1" u="none" dirty="0">
                        <a:solidFill>
                          <a:srgbClr val="494545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2871788" algn="l"/>
                        </a:tabLst>
                      </a:pPr>
                      <a:r>
                        <a:rPr lang="ru-RU" sz="2400" b="0" dirty="0">
                          <a:solidFill>
                            <a:schemeClr val="bg1"/>
                          </a:solidFill>
                        </a:rPr>
                        <a:t>……………………....</a:t>
                      </a:r>
                      <a:r>
                        <a:rPr lang="ru-RU" sz="2400" b="1" dirty="0">
                          <a:solidFill>
                            <a:schemeClr val="bg1"/>
                          </a:solidFill>
                        </a:rPr>
                        <a:t>19 - 30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2255">
                <a:tc>
                  <a:txBody>
                    <a:bodyPr/>
                    <a:lstStyle/>
                    <a:p>
                      <a:r>
                        <a:rPr lang="ru-RU" sz="2000" b="1" u="none" dirty="0">
                          <a:solidFill>
                            <a:srgbClr val="494545"/>
                          </a:solidFill>
                        </a:rPr>
                        <a:t>Программный бюджет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0" dirty="0">
                          <a:solidFill>
                            <a:schemeClr val="bg1"/>
                          </a:solidFill>
                        </a:rPr>
                        <a:t>………………………</a:t>
                      </a:r>
                      <a:r>
                        <a:rPr lang="ru-RU" sz="2400" b="0" baseline="0" dirty="0">
                          <a:solidFill>
                            <a:schemeClr val="bg1"/>
                          </a:solidFill>
                        </a:rPr>
                        <a:t>.</a:t>
                      </a:r>
                      <a:r>
                        <a:rPr lang="ru-RU" sz="2400" b="1" dirty="0">
                          <a:solidFill>
                            <a:schemeClr val="bg1"/>
                          </a:solidFill>
                        </a:rPr>
                        <a:t>31 - 55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2255">
                <a:tc>
                  <a:txBody>
                    <a:bodyPr/>
                    <a:lstStyle/>
                    <a:p>
                      <a:r>
                        <a:rPr lang="ru-RU" sz="2000" b="1" u="none" dirty="0">
                          <a:solidFill>
                            <a:srgbClr val="494545"/>
                          </a:solidFill>
                        </a:rPr>
                        <a:t>Социально</a:t>
                      </a:r>
                      <a:r>
                        <a:rPr lang="ru-RU" sz="2000" b="1" u="none" baseline="0" dirty="0">
                          <a:solidFill>
                            <a:srgbClr val="494545"/>
                          </a:solidFill>
                        </a:rPr>
                        <a:t> ориентированный бюджет</a:t>
                      </a:r>
                      <a:endParaRPr lang="ru-RU" sz="2000" b="1" u="none" dirty="0">
                        <a:solidFill>
                          <a:srgbClr val="494545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0" dirty="0">
                          <a:solidFill>
                            <a:schemeClr val="bg1"/>
                          </a:solidFill>
                        </a:rPr>
                        <a:t>…………………....</a:t>
                      </a:r>
                      <a:r>
                        <a:rPr lang="ru-RU" sz="2400" b="0" baseline="0" dirty="0">
                          <a:solidFill>
                            <a:schemeClr val="bg1"/>
                          </a:solidFill>
                        </a:rPr>
                        <a:t>...</a:t>
                      </a:r>
                      <a:r>
                        <a:rPr lang="ru-RU" sz="2400" b="1" dirty="0">
                          <a:solidFill>
                            <a:schemeClr val="bg1"/>
                          </a:solidFill>
                        </a:rPr>
                        <a:t>56 - 80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02255">
                <a:tc>
                  <a:txBody>
                    <a:bodyPr/>
                    <a:lstStyle/>
                    <a:p>
                      <a:r>
                        <a:rPr lang="ru-RU" sz="2000" b="1" u="none" dirty="0">
                          <a:solidFill>
                            <a:srgbClr val="494545"/>
                          </a:solidFill>
                        </a:rPr>
                        <a:t>Долговая политика Липецкой области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0" dirty="0">
                          <a:solidFill>
                            <a:schemeClr val="bg1"/>
                          </a:solidFill>
                        </a:rPr>
                        <a:t>………………….......</a:t>
                      </a:r>
                      <a:r>
                        <a:rPr lang="ru-RU" sz="2400" b="1" dirty="0">
                          <a:solidFill>
                            <a:schemeClr val="bg1"/>
                          </a:solidFill>
                        </a:rPr>
                        <a:t>81 - 85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-1" y="210312"/>
            <a:ext cx="1164413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500" b="1" dirty="0">
                <a:solidFill>
                  <a:srgbClr val="494545"/>
                </a:solidFill>
                <a:latin typeface="+mn-lt"/>
                <a:cs typeface="Andalus" panose="02020603050405020304" pitchFamily="18" charset="-78"/>
              </a:rPr>
              <a:t>Оглавление</a:t>
            </a:r>
          </a:p>
        </p:txBody>
      </p:sp>
    </p:spTree>
    <p:extLst>
      <p:ext uri="{BB962C8B-B14F-4D97-AF65-F5344CB8AC3E}">
        <p14:creationId xmlns:p14="http://schemas.microsoft.com/office/powerpoint/2010/main" val="29746556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95299" y="1504950"/>
            <a:ext cx="11191876" cy="4857750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9124" y="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534F4F"/>
                </a:solidFill>
                <a:latin typeface="Calibri"/>
              </a:rPr>
              <a:t>Сведения об общем объеме доходов и расходов </a:t>
            </a:r>
          </a:p>
          <a:p>
            <a:pPr algn="ctr"/>
            <a:r>
              <a:rPr lang="ru-RU" sz="2800" b="1" dirty="0">
                <a:solidFill>
                  <a:srgbClr val="534F4F"/>
                </a:solidFill>
                <a:latin typeface="Calibri"/>
              </a:rPr>
              <a:t>консолидированного бюджета Липецкой области на 2024 год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5356532"/>
              </p:ext>
            </p:extLst>
          </p:nvPr>
        </p:nvGraphicFramePr>
        <p:xfrm>
          <a:off x="796925" y="1819775"/>
          <a:ext cx="10588625" cy="4219518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51467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209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209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1930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Показатели</a:t>
                      </a:r>
                      <a:endParaRPr lang="ru-RU" sz="20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Доходы</a:t>
                      </a:r>
                      <a:endParaRPr lang="ru-RU" sz="20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Расходы</a:t>
                      </a:r>
                      <a:endParaRPr lang="ru-RU" sz="20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930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 Консолидированный  бюджет  области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108 194,3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124 477,9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229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в  том  числе: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930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 Областной  бюджет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88 449,3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104 732,9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1930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 Местные  бюджеты (без учета межбюджетных  трансфертов)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19 745,1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19 745,1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prstClr val="white">
                    <a:lumMod val="95000"/>
                  </a:prstClr>
                </a:solidFill>
                <a:latin typeface="Calibri"/>
              </a:rPr>
              <a:t>20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456773" y="1114365"/>
            <a:ext cx="12304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534F4F"/>
                </a:solidFill>
                <a:latin typeface="Calibri"/>
                <a:cs typeface="Arial" charset="0"/>
              </a:rPr>
              <a:t>млн. руб.</a:t>
            </a:r>
          </a:p>
        </p:txBody>
      </p:sp>
    </p:spTree>
    <p:extLst>
      <p:ext uri="{BB962C8B-B14F-4D97-AF65-F5344CB8AC3E}">
        <p14:creationId xmlns:p14="http://schemas.microsoft.com/office/powerpoint/2010/main" val="3972544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1343" y="12033"/>
            <a:ext cx="1190732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Calibri"/>
              </a:rPr>
              <a:t>Параметры областного бюджета на 2024 год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Calibri"/>
              </a:rPr>
              <a:t>                                                                                                                             </a:t>
            </a:r>
            <a:r>
              <a:rPr lang="ru-RU" sz="2000" b="1" dirty="0">
                <a:solidFill>
                  <a:srgbClr val="494545"/>
                </a:solidFill>
                <a:latin typeface="Calibri"/>
              </a:rPr>
              <a:t>млн. руб.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565280" y="2165571"/>
            <a:ext cx="1582586" cy="1537411"/>
            <a:chOff x="4761665" y="2026440"/>
            <a:chExt cx="1467460" cy="1451149"/>
          </a:xfrm>
        </p:grpSpPr>
        <p:sp>
          <p:nvSpPr>
            <p:cNvPr id="6" name="Овал 5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" name="Овал 6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5070587" y="2505082"/>
              <a:ext cx="849028" cy="493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prstClr val="white">
                      <a:lumMod val="9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2024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258983" y="1130058"/>
            <a:ext cx="1399550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ru-RU" sz="2400" b="1" u="sng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ДОХОДЫ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165007" y="1130058"/>
            <a:ext cx="1485150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ru-RU" sz="2400" b="1" u="sng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РАСХОДЫ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944509" y="945390"/>
            <a:ext cx="2143536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ru-RU" sz="2400" b="1" u="sng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ДЕФИЦИТ (-) /</a:t>
            </a:r>
          </a:p>
          <a:p>
            <a:pPr algn="ctr"/>
            <a:r>
              <a:rPr lang="ru-RU" sz="2400" b="1" u="sng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ПРОФИЦИТ (+)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4417023"/>
              </p:ext>
            </p:extLst>
          </p:nvPr>
        </p:nvGraphicFramePr>
        <p:xfrm>
          <a:off x="2415348" y="1776388"/>
          <a:ext cx="9075570" cy="2315778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30251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51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251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1577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800" b="1" i="0" u="none" strike="noStrike" kern="1200" dirty="0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88 449,3</a:t>
                      </a: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800" b="1" i="0" u="none" strike="noStrike" kern="1200" dirty="0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104 732,9</a:t>
                      </a: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800" b="1" i="0" u="none" strike="noStrike" kern="1200" dirty="0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-16 283,6</a:t>
                      </a: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prstClr val="white">
                    <a:lumMod val="95000"/>
                  </a:prstClr>
                </a:solidFill>
                <a:latin typeface="Calibri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3606059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53975" y="61297"/>
            <a:ext cx="12192000" cy="884237"/>
          </a:xfrm>
        </p:spPr>
        <p:txBody>
          <a:bodyPr>
            <a:no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</a:rPr>
              <a:t>Факторы, влияющие на объем налоговых и</a:t>
            </a:r>
            <a:br>
              <a:rPr lang="ru-RU" sz="3000" b="1" dirty="0">
                <a:solidFill>
                  <a:srgbClr val="494545"/>
                </a:solidFill>
              </a:rPr>
            </a:br>
            <a:r>
              <a:rPr lang="ru-RU" sz="3000" b="1" dirty="0">
                <a:solidFill>
                  <a:srgbClr val="494545"/>
                </a:solidFill>
              </a:rPr>
              <a:t>неналоговых доходов в 2024 году</a:t>
            </a:r>
          </a:p>
        </p:txBody>
      </p:sp>
      <p:sp>
        <p:nvSpPr>
          <p:cNvPr id="2" name="AutoShape 2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9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1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3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155575" y="-4313238"/>
            <a:ext cx="11982450" cy="899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5" descr="Увеличение вверх стрелка значок изоляции Бесплатные Фотографии"/>
          <p:cNvSpPr>
            <a:spLocks noChangeAspect="1" noChangeArrowheads="1"/>
          </p:cNvSpPr>
          <p:nvPr/>
        </p:nvSpPr>
        <p:spPr bwMode="auto">
          <a:xfrm>
            <a:off x="155575" y="-2224088"/>
            <a:ext cx="5962650" cy="464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7" descr="https://image.freepik.com/free-photo/_53876-14656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19" descr="https://www.2gb.com/wp-content/uploads/sites/2/2017/03/money-grwoth.jpg?resize=600%2C400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21" descr="https://www.2gb.com/wp-content/uploads/sites/2/2017/03/money-grwoth.jpg?resize=600%2C400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23" descr="https://www.2gb.com/wp-content/uploads/sites/2/2017/03/money-grwoth.jpg?resize=600%2C400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7816332"/>
              </p:ext>
            </p:extLst>
          </p:nvPr>
        </p:nvGraphicFramePr>
        <p:xfrm>
          <a:off x="460375" y="1109133"/>
          <a:ext cx="11431364" cy="5283730"/>
        </p:xfrm>
        <a:graphic>
          <a:graphicData uri="http://schemas.openxmlformats.org/drawingml/2006/table">
            <a:tbl>
              <a:tblPr firstRow="1" bandRow="1"/>
              <a:tblGrid>
                <a:gridCol w="114313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662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285750" indent="-285750" algn="l">
                        <a:buFont typeface="Wingdings" panose="05000000000000000000" pitchFamily="2" charset="2"/>
                        <a:buChar char="ü"/>
                      </a:pPr>
                      <a:r>
                        <a:rPr lang="ru-RU" sz="2400" b="1" i="1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Макроэкономические показатели</a:t>
                      </a:r>
                    </a:p>
                  </a:txBody>
                  <a:tcPr marL="144000" marR="144000" marT="72000" marB="7200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64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Основные параметры на 2024 год:</a:t>
                      </a:r>
                    </a:p>
                    <a:p>
                      <a:pPr marL="0" marR="0" lvl="0" indent="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уровень инфляции – 4,5 % </a:t>
                      </a:r>
                    </a:p>
                    <a:p>
                      <a:pPr marL="0" marR="0" lvl="0" indent="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прирост фонда заработной платы – 8,7 %. </a:t>
                      </a:r>
                    </a:p>
                  </a:txBody>
                  <a:tcPr marL="144000" marR="144000" marT="72000" marB="7200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87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285750" indent="-285750"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2400" b="1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</a:rPr>
                        <a:t>Налоговые ставки, нормативы отчислений в бюджеты субъектов Российской Федерации</a:t>
                      </a:r>
                    </a:p>
                  </a:txBody>
                  <a:tcPr marL="144000" marR="144000" marT="72000" marB="7200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1225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indent="474980" algn="just"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Особенности поступления налога на прибыль от организаций, которые до 1 января 2023 года являлись участниками консолидированных групп налогоплательщиков;</a:t>
                      </a:r>
                    </a:p>
                    <a:p>
                      <a:pPr indent="474980" algn="just"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Индексация ставок акцизов на подакцизные товары, в среднем, на 4 процента;</a:t>
                      </a:r>
                    </a:p>
                    <a:p>
                      <a:pPr algn="just"/>
                      <a:r>
                        <a:rPr lang="ru-RU" sz="2200" kern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   Сохранение на период 2024 – 2026 годов норматива зачисления в бюджеты субъектов Российской Федерации доходов от акцизов на нефтепродукты, производимые на территории Российской Федерации, на уровне 2021 года (74,9 процентов)</a:t>
                      </a:r>
                      <a:endParaRPr kumimoji="0" lang="ru-RU" sz="2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474343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"/>
                        <a:cs typeface="Calibri" panose="020F0502020204030204" pitchFamily="34" charset="0"/>
                      </a:endParaRPr>
                    </a:p>
                  </a:txBody>
                  <a:tcPr marL="144000" marR="144000" marT="72000" marB="7200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AutoShape 2" descr="https://im0-tub-ru.yandex.net/i?id=810201e47df0a275e27492d825dc0981&amp;n=13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12452476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379877" y="737376"/>
            <a:ext cx="13737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534F4F"/>
                </a:solidFill>
                <a:latin typeface="+mn-lt"/>
                <a:cs typeface="Arial" charset="0"/>
              </a:rPr>
              <a:t>млрд. руб.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03562" y="55514"/>
            <a:ext cx="8384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534F4F"/>
                </a:solidFill>
                <a:latin typeface="+mn-lt"/>
              </a:rPr>
              <a:t>Структура налоговых и неналоговых доходов</a:t>
            </a:r>
          </a:p>
          <a:p>
            <a:pPr algn="ctr"/>
            <a:r>
              <a:rPr lang="ru-RU" sz="3000" b="1" dirty="0">
                <a:solidFill>
                  <a:srgbClr val="534F4F"/>
                </a:solidFill>
                <a:latin typeface="+mn-lt"/>
              </a:rPr>
              <a:t>областного бюджета в 2022 - 2026 годах</a:t>
            </a:r>
            <a:endParaRPr lang="ru-RU" sz="2800" b="1" dirty="0">
              <a:solidFill>
                <a:srgbClr val="534F4F"/>
              </a:solidFill>
              <a:latin typeface="+mn-lt"/>
            </a:endParaRPr>
          </a:p>
        </p:txBody>
      </p:sp>
      <p:graphicFrame>
        <p:nvGraphicFramePr>
          <p:cNvPr id="10" name="Диаграмма 9"/>
          <p:cNvGraphicFramePr>
            <a:graphicFrameLocks noGrp="1"/>
          </p:cNvGraphicFramePr>
          <p:nvPr/>
        </p:nvGraphicFramePr>
        <p:xfrm>
          <a:off x="224286" y="919114"/>
          <a:ext cx="11750837" cy="5763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2971439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id="{47DA42FE-AA8D-4AFA-ABAF-CEE3D08B675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1997036"/>
              </p:ext>
            </p:extLst>
          </p:nvPr>
        </p:nvGraphicFramePr>
        <p:xfrm>
          <a:off x="-140427" y="1139655"/>
          <a:ext cx="12332427" cy="57743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334793" y="1083629"/>
            <a:ext cx="1373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494545"/>
                </a:solidFill>
                <a:latin typeface="+mn-lt"/>
                <a:cs typeface="Arial" charset="0"/>
              </a:rPr>
              <a:t>млрд. руб.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68124" y="67966"/>
            <a:ext cx="112238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Динамика и структура межбюджетных трансфертов</a:t>
            </a:r>
          </a:p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органам  местного самоуправления в 2022 - 2024 годах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24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55525" y="1525795"/>
            <a:ext cx="781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28,4</a:t>
            </a:r>
          </a:p>
        </p:txBody>
      </p:sp>
      <p:sp>
        <p:nvSpPr>
          <p:cNvPr id="17" name="TextBox 16"/>
          <p:cNvSpPr txBox="1"/>
          <p:nvPr/>
        </p:nvSpPr>
        <p:spPr>
          <a:xfrm rot="10800000" flipV="1">
            <a:off x="9323445" y="1294962"/>
            <a:ext cx="819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30,6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32195" y="1778722"/>
            <a:ext cx="731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25,6</a:t>
            </a:r>
          </a:p>
        </p:txBody>
      </p:sp>
    </p:spTree>
    <p:extLst>
      <p:ext uri="{BB962C8B-B14F-4D97-AF65-F5344CB8AC3E}">
        <p14:creationId xmlns:p14="http://schemas.microsoft.com/office/powerpoint/2010/main" val="39706797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111640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Расходы областного бюджета на 2024 год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656226" y="369880"/>
            <a:ext cx="10209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rgbClr val="534F4F"/>
                </a:solidFill>
                <a:latin typeface="+mn-lt"/>
                <a:cs typeface="Arial" charset="0"/>
              </a:rPr>
              <a:t>млн. руб.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25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264723" y="742581"/>
            <a:ext cx="7483929" cy="5913534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6790158"/>
              </p:ext>
            </p:extLst>
          </p:nvPr>
        </p:nvGraphicFramePr>
        <p:xfrm>
          <a:off x="2753814" y="876280"/>
          <a:ext cx="6505746" cy="56461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911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45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46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Наименование</a:t>
                      </a:r>
                      <a:endParaRPr lang="ru-RU" sz="14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2024  год</a:t>
                      </a:r>
                      <a:endParaRPr lang="ru-RU" sz="14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75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24 058,1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75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Культура, кинематография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1 650,2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75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Здравоохранение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10 916,4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75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политика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22 602,4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75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1 722,1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75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массовой информации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238,9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29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20 321,9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29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4 098,7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29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окружающей среды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296,2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00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11 969,0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00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оборона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201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1 134,0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177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Обслуживание государственного (муниципального) долга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350,0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6266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 общего характера бюджетам бюджетной системы Российской Федерации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5 369,5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00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Условно утвержденные расходы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575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7620" marR="762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104 732,9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48095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238885" y="20010"/>
            <a:ext cx="12087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Социально-значимые расходы (1)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408221" y="860178"/>
            <a:ext cx="6907795" cy="5671252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8432598" y="549655"/>
            <a:ext cx="10209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rgbClr val="534F4F"/>
                </a:solidFill>
                <a:latin typeface="+mn-lt"/>
                <a:cs typeface="Arial" charset="0"/>
              </a:rPr>
              <a:t>млн. руб.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26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3726383"/>
              </p:ext>
            </p:extLst>
          </p:nvPr>
        </p:nvGraphicFramePr>
        <p:xfrm>
          <a:off x="2601277" y="916240"/>
          <a:ext cx="6406898" cy="556016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032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3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87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Наименование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2024  год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8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24 058,1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48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Дошкольное образование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4 915,6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48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Общее образование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14 235,5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48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Дополнительное образование детей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485,2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48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Среднее профессиональное образование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2 431,7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04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Профессиональная подготовка, переподготовка и повышение квалификации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170,1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48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Молодежная политика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220,5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48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образования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1 599,5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054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КУЛЬТУРА, КИНЕМАТОГРАФИЯ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1 650,2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48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1 609,2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93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культуры, кинематографии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48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ЗДРАВООХРАНЕНИЕ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10 916,4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48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Стационарная медицинская помощь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4 097,4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48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Амбулаторная помощь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2 108,2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48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Скорая медицинская помощь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448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Санаторно-оздоровительная помощь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193,4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4804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Заготовка, переработка, хранение и обеспечение безопасности донорской крови и ее компонентов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212,2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448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здравоохранения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4 217,8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9032" y="1422744"/>
            <a:ext cx="1482603" cy="1482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950" y="4950755"/>
            <a:ext cx="1456769" cy="145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9535" y="3159760"/>
            <a:ext cx="1295117" cy="1231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03182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054340" y="1119258"/>
            <a:ext cx="6999125" cy="4998078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8104372" y="815413"/>
            <a:ext cx="10209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rgbClr val="534F4F"/>
                </a:solidFill>
                <a:latin typeface="+mn-lt"/>
                <a:cs typeface="Arial" charset="0"/>
              </a:rPr>
              <a:t>млн. руб.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27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3076649"/>
              </p:ext>
            </p:extLst>
          </p:nvPr>
        </p:nvGraphicFramePr>
        <p:xfrm>
          <a:off x="2300687" y="1342711"/>
          <a:ext cx="6406898" cy="46516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032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3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8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Наименование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2024  год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7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ПОЛИТИКА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22 602,4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7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Пенсионное обеспечение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405,0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7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Социальное обслуживание населения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3 733,9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7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Социальное обеспечение населения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12 574,5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37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семьи и детства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5 044,6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37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социальной политики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844,3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37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1 722,1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37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Массовый спорт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433,5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37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 высших достижений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1 269,2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1356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физической культуры и спорта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37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МАССОВОЙ ИНФОРМАЦИИ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238,9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37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Телевидение и радиовещание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84,1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37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Периодическая печать и издательства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121,6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51356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средств массовой информации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33,2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5926"/>
            <a:ext cx="1982512" cy="1807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14" y="4372513"/>
            <a:ext cx="1828799" cy="1828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-539475" y="100344"/>
            <a:ext cx="12087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Социально-значимые расходы (2)</a:t>
            </a:r>
          </a:p>
        </p:txBody>
      </p:sp>
    </p:spTree>
    <p:extLst>
      <p:ext uri="{BB962C8B-B14F-4D97-AF65-F5344CB8AC3E}">
        <p14:creationId xmlns:p14="http://schemas.microsoft.com/office/powerpoint/2010/main" val="29384223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0698" y="63753"/>
            <a:ext cx="12087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Расходы на поддержку реального сектора экономики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821530" y="941168"/>
            <a:ext cx="6500388" cy="5832366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7399697" y="660169"/>
            <a:ext cx="10209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rgbClr val="534F4F"/>
                </a:solidFill>
                <a:latin typeface="+mn-lt"/>
                <a:cs typeface="Arial" charset="0"/>
              </a:rPr>
              <a:t>млн. руб.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28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827017"/>
              </p:ext>
            </p:extLst>
          </p:nvPr>
        </p:nvGraphicFramePr>
        <p:xfrm>
          <a:off x="1968452" y="1087561"/>
          <a:ext cx="6206544" cy="55759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745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34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Наименование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2024  год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9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20 321,9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9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Общеэкономические вопросы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447,2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4752198"/>
                  </a:ext>
                </a:extLst>
              </a:tr>
              <a:tr h="1939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Воспроизводство минерально-сырьевой базы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4,6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39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Сельское хозяйство и рыболовство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3 568,9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9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Водное хозяйство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191,4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9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Лесное хозяйство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462,4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39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Транспорт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1 365,5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9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Дорожное хозяйство (дорожные фонды)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10 266,6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39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Связь и информатика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1 302,7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06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Прикладные научные исследования в области национальной экономики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23,3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39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национальной экономики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2 689,4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39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4 098,7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39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Жилищное хозяйство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516,7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39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Коммунальное хозяйство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2 207,2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39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Благоустройство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994,4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806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жилищно-коммунального хозяйства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380,4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39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ОКРУЖАЮЩЕЙ СРЕДЫ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296,2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939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Сбор, удаление отходов и очистка сточных вод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6,6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39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охраны окружающей среды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289,6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240" y="2425959"/>
            <a:ext cx="2450072" cy="2450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89975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203974"/>
            <a:ext cx="12087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534F4F"/>
                </a:solidFill>
                <a:latin typeface="+mn-lt"/>
              </a:rPr>
              <a:t>Прочие расходы (1)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38265" y="1041149"/>
            <a:ext cx="8763755" cy="5598302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9594977" y="741770"/>
            <a:ext cx="10209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rgbClr val="534F4F"/>
                </a:solidFill>
                <a:latin typeface="+mn-lt"/>
                <a:cs typeface="Arial" charset="0"/>
              </a:rPr>
              <a:t>млн. руб.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29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0711415"/>
              </p:ext>
            </p:extLst>
          </p:nvPr>
        </p:nvGraphicFramePr>
        <p:xfrm>
          <a:off x="1902000" y="1205931"/>
          <a:ext cx="8388000" cy="52705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89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Наименование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2024  год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51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11 969,0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81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6,4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184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184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Правительства Российской Федерации, высших исполнительных органов субъектов Российской Федерации, местных администраций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310,8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44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Судебная система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81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157,7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44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проведения выборов и референдумов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364,7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44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Резервные фонды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44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общегосударственные вопросы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10 008,4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44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ОБОРОНА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5,4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44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Мобилизационная подготовка экономики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5,4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6303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  <a:cs typeface="Andalus" panose="02020603050405020304" pitchFamily="18" charset="-78"/>
              </a:rPr>
              <a:t>Определение бюджета, виды бюджетов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7997" y="1041400"/>
            <a:ext cx="1211600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ln w="17780" cmpd="sng">
                  <a:noFill/>
                  <a:prstDash val="solid"/>
                  <a:miter lim="800000"/>
                </a:ln>
                <a:solidFill>
                  <a:srgbClr val="494545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2400" b="1" dirty="0">
                <a:ln w="17780" cmpd="sng">
                  <a:noFill/>
                  <a:prstDash val="solid"/>
                  <a:miter lim="800000"/>
                </a:ln>
                <a:solidFill>
                  <a:srgbClr val="494545"/>
                </a:solidFill>
                <a:latin typeface="+mn-lt"/>
              </a:rPr>
              <a:t>форма  образования и расходования денежных средств для решения  задач  и  функций государства и местного самоуправления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7997" y="2729131"/>
            <a:ext cx="7127875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r>
              <a:rPr lang="ru-RU" sz="2000" b="1" dirty="0">
                <a:solidFill>
                  <a:srgbClr val="494545"/>
                </a:solidFill>
                <a:latin typeface="+mn-lt"/>
              </a:rPr>
              <a:t>Бюджетная система Российской Федерации включает в себя:</a:t>
            </a:r>
            <a:r>
              <a:rPr lang="ru-RU" sz="2000" b="1" u="sng" dirty="0">
                <a:solidFill>
                  <a:srgbClr val="494545"/>
                </a:solidFill>
                <a:latin typeface="+mn-lt"/>
              </a:rPr>
              <a:t> </a:t>
            </a:r>
          </a:p>
          <a:p>
            <a:pPr marL="342900" indent="-342900"/>
            <a:endParaRPr lang="ru-RU" sz="2000" u="sng" dirty="0">
              <a:solidFill>
                <a:srgbClr val="494545"/>
              </a:solidFill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dirty="0">
                <a:solidFill>
                  <a:srgbClr val="494545"/>
                </a:solidFill>
                <a:latin typeface="+mn-lt"/>
              </a:rPr>
              <a:t>федеральный бюджет и бюджеты государственных внебюджетных фондов Российской Федерации;</a:t>
            </a:r>
          </a:p>
          <a:p>
            <a:pPr marL="457200" indent="-457200">
              <a:buFont typeface="+mj-lt"/>
              <a:buAutoNum type="arabicPeriod"/>
            </a:pPr>
            <a:endParaRPr lang="ru-RU" sz="2000" dirty="0">
              <a:solidFill>
                <a:srgbClr val="494545"/>
              </a:solidFill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dirty="0">
                <a:solidFill>
                  <a:srgbClr val="494545"/>
                </a:solidFill>
                <a:latin typeface="+mn-lt"/>
              </a:rPr>
              <a:t>бюджеты субъектов Российской Федерации и бюджеты территориальных государственных внебюджетных фондов;</a:t>
            </a:r>
          </a:p>
          <a:p>
            <a:pPr marL="457200" indent="-457200">
              <a:buFont typeface="+mj-lt"/>
              <a:buAutoNum type="arabicPeriod"/>
            </a:pPr>
            <a:endParaRPr lang="ru-RU" sz="2000" dirty="0">
              <a:solidFill>
                <a:srgbClr val="494545"/>
              </a:solidFill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dirty="0">
                <a:solidFill>
                  <a:srgbClr val="494545"/>
                </a:solidFill>
                <a:latin typeface="+mn-lt"/>
              </a:rPr>
              <a:t>местные бюджеты (бюджеты муниципальных районов, бюджеты муниципальных округов, бюджеты городских округов, бюджеты городских округов с внутригородским делением, бюджеты городских и сельских поселений, бюджеты внутригородских районов).</a:t>
            </a:r>
            <a:endParaRPr lang="en-US" sz="2000" dirty="0">
              <a:solidFill>
                <a:srgbClr val="494545"/>
              </a:solidFill>
              <a:latin typeface="+mn-lt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7400924" y="2676524"/>
            <a:ext cx="4068763" cy="4068763"/>
            <a:chOff x="7400924" y="2676524"/>
            <a:chExt cx="4068763" cy="4068763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0924" y="2676524"/>
              <a:ext cx="4068763" cy="40687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73342" y="4422815"/>
              <a:ext cx="1490662" cy="14906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5825979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855960" y="958744"/>
            <a:ext cx="8781862" cy="5695282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9659953" y="655312"/>
            <a:ext cx="10209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rgbClr val="534F4F"/>
                </a:solidFill>
                <a:latin typeface="+mn-lt"/>
                <a:cs typeface="Arial" charset="0"/>
              </a:rPr>
              <a:t>млн. руб.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30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7911669"/>
              </p:ext>
            </p:extLst>
          </p:nvPr>
        </p:nvGraphicFramePr>
        <p:xfrm>
          <a:off x="2055303" y="1167624"/>
          <a:ext cx="8352000" cy="52473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1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87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Наименование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2024  год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86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1 134,0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8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Органы юстиции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45,9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56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Защита населения и территории от чрезвычайных ситуаций природного и техногенного характера, пожарная безопасность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881,0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78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Миграционная политика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56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80,1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86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ОБСЛУЖИВАНИЕ ГОСУДАРСТВЕННОГО (МУНИЦИПАЛЬНОГО) ДОЛГА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350,0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56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 ОБЩЕГО ХАРАКТЕРА БЮДЖЕТАМ БЮДЖЕТНОЙ СИСТЕМЫ РОССИЙСКОЙ ФЕДЕРАЦИИ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5 369,5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556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на выравнивание бюджетной обеспеченности субъектов Российской Федерации и муниципальных образований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2 651,5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75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дотации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2 041,6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78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межбюджетные трансферты общего характера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676,5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78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УСЛОВНО УТВЕРЖДЕННЫЕ РАСХОДЫ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04778" y="203974"/>
            <a:ext cx="12087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534F4F"/>
                </a:solidFill>
                <a:latin typeface="+mn-lt"/>
              </a:rPr>
              <a:t>Прочие расходы (2)</a:t>
            </a:r>
          </a:p>
        </p:txBody>
      </p:sp>
    </p:spTree>
    <p:extLst>
      <p:ext uri="{BB962C8B-B14F-4D97-AF65-F5344CB8AC3E}">
        <p14:creationId xmlns:p14="http://schemas.microsoft.com/office/powerpoint/2010/main" val="37543183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2BB4F617-2B41-46D7-BCAE-9B8FB4C65E4E}"/>
              </a:ext>
            </a:extLst>
          </p:cNvPr>
          <p:cNvSpPr/>
          <p:nvPr/>
        </p:nvSpPr>
        <p:spPr>
          <a:xfrm>
            <a:off x="4016801" y="4356844"/>
            <a:ext cx="4830963" cy="386144"/>
          </a:xfrm>
          <a:prstGeom prst="rect">
            <a:avLst/>
          </a:prstGeom>
          <a:gradFill flip="none" rotWithShape="1">
            <a:gsLst>
              <a:gs pos="59000">
                <a:schemeClr val="bg2">
                  <a:lumMod val="75000"/>
                </a:schemeClr>
              </a:gs>
              <a:gs pos="90000">
                <a:schemeClr val="accent2">
                  <a:lumMod val="20000"/>
                  <a:lumOff val="80000"/>
                  <a:alpha val="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076325"/>
            <a:r>
              <a:rPr lang="ru-RU" b="1" dirty="0">
                <a:solidFill>
                  <a:srgbClr val="474343"/>
                </a:solidFill>
              </a:rPr>
              <a:t>ЗАДАЧА 3</a:t>
            </a: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70872D84-D659-4C23-AB03-3F95F62BBF17}"/>
              </a:ext>
            </a:extLst>
          </p:cNvPr>
          <p:cNvSpPr/>
          <p:nvPr/>
        </p:nvSpPr>
        <p:spPr>
          <a:xfrm>
            <a:off x="4016801" y="3251405"/>
            <a:ext cx="4830963" cy="386144"/>
          </a:xfrm>
          <a:prstGeom prst="rect">
            <a:avLst/>
          </a:prstGeom>
          <a:gradFill flip="none" rotWithShape="1">
            <a:gsLst>
              <a:gs pos="59000">
                <a:schemeClr val="bg2">
                  <a:lumMod val="75000"/>
                </a:schemeClr>
              </a:gs>
              <a:gs pos="90000">
                <a:schemeClr val="accent2">
                  <a:lumMod val="20000"/>
                  <a:lumOff val="80000"/>
                  <a:alpha val="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076325"/>
            <a:r>
              <a:rPr lang="ru-RU" b="1" dirty="0">
                <a:solidFill>
                  <a:srgbClr val="474343"/>
                </a:solidFill>
              </a:rPr>
              <a:t>ЗАДАЧА 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203974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534F4F"/>
                </a:solidFill>
                <a:latin typeface="+mn-lt"/>
              </a:rPr>
              <a:t>Программный бюджет Липецкой области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949236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494545"/>
                </a:solidFill>
                <a:latin typeface="+mn-lt"/>
              </a:rPr>
              <a:t>В целях повышения эффективности и результативности бюджетных расходов областной бюджет формируется через реализацию </a:t>
            </a:r>
            <a:r>
              <a:rPr lang="ru-RU" sz="2000" b="1" dirty="0">
                <a:solidFill>
                  <a:srgbClr val="494545"/>
                </a:solidFill>
                <a:latin typeface="+mn-lt"/>
              </a:rPr>
              <a:t>21 государственной программы Липецкой области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4943500"/>
            <a:ext cx="1219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4500" algn="ctr"/>
            <a:r>
              <a:rPr lang="ru-RU" sz="2000" dirty="0">
                <a:solidFill>
                  <a:srgbClr val="494545"/>
                </a:solidFill>
                <a:latin typeface="+mn-lt"/>
                <a:ea typeface="Times New Roman" pitchFamily="18" charset="0"/>
              </a:rPr>
              <a:t>Областной бюджет  сформирован по программам, региональным проектам, ведомственным проектам, комплексам процессных мероприятий, что позволяет обеспечить увязку расходов бюджета с конкретными программными мероприятиями </a:t>
            </a:r>
            <a:r>
              <a:rPr lang="en-US" sz="2000" dirty="0">
                <a:solidFill>
                  <a:srgbClr val="494545"/>
                </a:solidFill>
                <a:latin typeface="+mn-lt"/>
                <a:ea typeface="Times New Roman" pitchFamily="18" charset="0"/>
              </a:rPr>
              <a:t>(</a:t>
            </a:r>
            <a:r>
              <a:rPr lang="ru-RU" sz="2000" dirty="0">
                <a:solidFill>
                  <a:srgbClr val="494545"/>
                </a:solidFill>
                <a:latin typeface="+mn-lt"/>
                <a:ea typeface="Times New Roman" pitchFamily="18" charset="0"/>
              </a:rPr>
              <a:t>результатами) и целевыми показателями, а также предоставляет возможность оценки достижения целей, задач и запланированных результатов реализации госпрограмм. </a:t>
            </a:r>
          </a:p>
          <a:p>
            <a:pPr indent="444500" algn="ctr"/>
            <a:r>
              <a:rPr lang="ru-RU" sz="2000" dirty="0">
                <a:solidFill>
                  <a:srgbClr val="494545"/>
                </a:solidFill>
                <a:latin typeface="+mn-lt"/>
                <a:ea typeface="Times New Roman" pitchFamily="18" charset="0"/>
              </a:rPr>
              <a:t>Такой формат областного бюджета способствует повышению открытости информации о структуре и направлениях бюджетных расходов.</a:t>
            </a:r>
            <a:endParaRPr lang="ru-RU" sz="2000" dirty="0">
              <a:solidFill>
                <a:srgbClr val="494545"/>
              </a:solidFill>
              <a:latin typeface="+mn-lt"/>
            </a:endParaRPr>
          </a:p>
        </p:txBody>
      </p:sp>
      <p:grpSp>
        <p:nvGrpSpPr>
          <p:cNvPr id="4105" name="Группа 4104"/>
          <p:cNvGrpSpPr/>
          <p:nvPr/>
        </p:nvGrpSpPr>
        <p:grpSpPr>
          <a:xfrm>
            <a:off x="109701" y="1946794"/>
            <a:ext cx="12742204" cy="2964412"/>
            <a:chOff x="180763" y="1937695"/>
            <a:chExt cx="12742204" cy="2964412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763" y="2860707"/>
              <a:ext cx="1167537" cy="11675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9" name="Группа 28"/>
            <p:cNvGrpSpPr/>
            <p:nvPr/>
          </p:nvGrpSpPr>
          <p:grpSpPr>
            <a:xfrm>
              <a:off x="4016801" y="1937695"/>
              <a:ext cx="4830963" cy="732814"/>
              <a:chOff x="4016801" y="1876652"/>
              <a:chExt cx="4830963" cy="732814"/>
            </a:xfrm>
          </p:grpSpPr>
          <p:sp>
            <p:nvSpPr>
              <p:cNvPr id="20" name="Прямоугольник 19"/>
              <p:cNvSpPr/>
              <p:nvPr/>
            </p:nvSpPr>
            <p:spPr>
              <a:xfrm>
                <a:off x="4016801" y="2066718"/>
                <a:ext cx="4830963" cy="386144"/>
              </a:xfrm>
              <a:prstGeom prst="rect">
                <a:avLst/>
              </a:prstGeom>
              <a:gradFill flip="none" rotWithShape="1">
                <a:gsLst>
                  <a:gs pos="59000">
                    <a:schemeClr val="bg2">
                      <a:lumMod val="75000"/>
                    </a:schemeClr>
                  </a:gs>
                  <a:gs pos="90000">
                    <a:schemeClr val="accent2">
                      <a:lumMod val="20000"/>
                      <a:lumOff val="80000"/>
                      <a:alpha val="0"/>
                    </a:scheme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indent="1076325"/>
                <a:r>
                  <a:rPr lang="ru-RU" b="1" dirty="0">
                    <a:solidFill>
                      <a:srgbClr val="474343"/>
                    </a:solidFill>
                  </a:rPr>
                  <a:t>ЗАДАЧА 1</a:t>
                </a:r>
              </a:p>
            </p:txBody>
          </p:sp>
          <p:grpSp>
            <p:nvGrpSpPr>
              <p:cNvPr id="17" name="Группа 16"/>
              <p:cNvGrpSpPr/>
              <p:nvPr/>
            </p:nvGrpSpPr>
            <p:grpSpPr>
              <a:xfrm>
                <a:off x="6382443" y="1887302"/>
                <a:ext cx="728361" cy="704383"/>
                <a:chOff x="7095960" y="1778105"/>
                <a:chExt cx="1097669" cy="961735"/>
              </a:xfrm>
            </p:grpSpPr>
            <p:sp>
              <p:nvSpPr>
                <p:cNvPr id="21" name="Овал 20"/>
                <p:cNvSpPr/>
                <p:nvPr/>
              </p:nvSpPr>
              <p:spPr>
                <a:xfrm>
                  <a:off x="7095960" y="1778105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22" name="Овал 21"/>
                <p:cNvSpPr/>
                <p:nvPr/>
              </p:nvSpPr>
              <p:spPr>
                <a:xfrm>
                  <a:off x="7239893" y="1908985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>
                      <a:solidFill>
                        <a:srgbClr val="474343"/>
                      </a:solidFill>
                    </a:rPr>
                    <a:t>1</a:t>
                  </a:r>
                </a:p>
              </p:txBody>
            </p:sp>
          </p:grpSp>
          <p:grpSp>
            <p:nvGrpSpPr>
              <p:cNvPr id="30" name="Группа 29"/>
              <p:cNvGrpSpPr/>
              <p:nvPr/>
            </p:nvGrpSpPr>
            <p:grpSpPr>
              <a:xfrm>
                <a:off x="7214918" y="1905083"/>
                <a:ext cx="728361" cy="704383"/>
                <a:chOff x="6939059" y="1802383"/>
                <a:chExt cx="1097669" cy="961735"/>
              </a:xfrm>
            </p:grpSpPr>
            <p:sp>
              <p:nvSpPr>
                <p:cNvPr id="31" name="Овал 30"/>
                <p:cNvSpPr/>
                <p:nvPr/>
              </p:nvSpPr>
              <p:spPr>
                <a:xfrm>
                  <a:off x="6939059" y="1802383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32" name="Овал 31"/>
                <p:cNvSpPr/>
                <p:nvPr/>
              </p:nvSpPr>
              <p:spPr>
                <a:xfrm>
                  <a:off x="7087019" y="1921990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>
                      <a:solidFill>
                        <a:srgbClr val="474343"/>
                      </a:solidFill>
                    </a:rPr>
                    <a:t>2</a:t>
                  </a:r>
                </a:p>
              </p:txBody>
            </p:sp>
          </p:grpSp>
          <p:grpSp>
            <p:nvGrpSpPr>
              <p:cNvPr id="33" name="Группа 32"/>
              <p:cNvGrpSpPr/>
              <p:nvPr/>
            </p:nvGrpSpPr>
            <p:grpSpPr>
              <a:xfrm>
                <a:off x="8017568" y="1876652"/>
                <a:ext cx="728361" cy="704383"/>
                <a:chOff x="6737211" y="1763566"/>
                <a:chExt cx="1097669" cy="961735"/>
              </a:xfrm>
            </p:grpSpPr>
            <p:sp>
              <p:nvSpPr>
                <p:cNvPr id="34" name="Овал 33"/>
                <p:cNvSpPr/>
                <p:nvPr/>
              </p:nvSpPr>
              <p:spPr>
                <a:xfrm>
                  <a:off x="6737211" y="1763566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35" name="Овал 34"/>
                <p:cNvSpPr/>
                <p:nvPr/>
              </p:nvSpPr>
              <p:spPr>
                <a:xfrm>
                  <a:off x="6889109" y="1881816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>
                      <a:solidFill>
                        <a:srgbClr val="474343"/>
                      </a:solidFill>
                    </a:rPr>
                    <a:t>3</a:t>
                  </a:r>
                </a:p>
              </p:txBody>
            </p:sp>
          </p:grpSp>
        </p:grpSp>
        <p:grpSp>
          <p:nvGrpSpPr>
            <p:cNvPr id="55" name="Группа 54"/>
            <p:cNvGrpSpPr/>
            <p:nvPr/>
          </p:nvGrpSpPr>
          <p:grpSpPr>
            <a:xfrm>
              <a:off x="6374267" y="3072522"/>
              <a:ext cx="2371659" cy="724146"/>
              <a:chOff x="6374267" y="1899001"/>
              <a:chExt cx="2371659" cy="724146"/>
            </a:xfrm>
          </p:grpSpPr>
          <p:grpSp>
            <p:nvGrpSpPr>
              <p:cNvPr id="57" name="Группа 56"/>
              <p:cNvGrpSpPr/>
              <p:nvPr/>
            </p:nvGrpSpPr>
            <p:grpSpPr>
              <a:xfrm>
                <a:off x="6374267" y="1918764"/>
                <a:ext cx="728361" cy="704383"/>
                <a:chOff x="7083637" y="1821063"/>
                <a:chExt cx="1097669" cy="961735"/>
              </a:xfrm>
            </p:grpSpPr>
            <p:sp>
              <p:nvSpPr>
                <p:cNvPr id="64" name="Овал 63"/>
                <p:cNvSpPr/>
                <p:nvPr/>
              </p:nvSpPr>
              <p:spPr>
                <a:xfrm>
                  <a:off x="7083637" y="1821063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65" name="Овал 64"/>
                <p:cNvSpPr/>
                <p:nvPr/>
              </p:nvSpPr>
              <p:spPr>
                <a:xfrm>
                  <a:off x="7231597" y="1971293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>
                      <a:solidFill>
                        <a:srgbClr val="474343"/>
                      </a:solidFill>
                    </a:rPr>
                    <a:t>1</a:t>
                  </a:r>
                </a:p>
              </p:txBody>
            </p:sp>
          </p:grpSp>
          <p:grpSp>
            <p:nvGrpSpPr>
              <p:cNvPr id="58" name="Группа 57"/>
              <p:cNvGrpSpPr/>
              <p:nvPr/>
            </p:nvGrpSpPr>
            <p:grpSpPr>
              <a:xfrm>
                <a:off x="7187366" y="1899001"/>
                <a:ext cx="728361" cy="704383"/>
                <a:chOff x="6897537" y="1794079"/>
                <a:chExt cx="1097669" cy="961735"/>
              </a:xfrm>
            </p:grpSpPr>
            <p:sp>
              <p:nvSpPr>
                <p:cNvPr id="62" name="Овал 61"/>
                <p:cNvSpPr/>
                <p:nvPr/>
              </p:nvSpPr>
              <p:spPr>
                <a:xfrm>
                  <a:off x="6897537" y="1794079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63" name="Овал 62"/>
                <p:cNvSpPr/>
                <p:nvPr/>
              </p:nvSpPr>
              <p:spPr>
                <a:xfrm>
                  <a:off x="7057654" y="1946876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>
                      <a:solidFill>
                        <a:srgbClr val="474343"/>
                      </a:solidFill>
                    </a:rPr>
                    <a:t>2</a:t>
                  </a:r>
                </a:p>
              </p:txBody>
            </p:sp>
          </p:grpSp>
          <p:grpSp>
            <p:nvGrpSpPr>
              <p:cNvPr id="59" name="Группа 58"/>
              <p:cNvGrpSpPr/>
              <p:nvPr/>
            </p:nvGrpSpPr>
            <p:grpSpPr>
              <a:xfrm>
                <a:off x="8017565" y="1901958"/>
                <a:ext cx="728361" cy="704383"/>
                <a:chOff x="6737206" y="1798118"/>
                <a:chExt cx="1097669" cy="961735"/>
              </a:xfrm>
            </p:grpSpPr>
            <p:sp>
              <p:nvSpPr>
                <p:cNvPr id="60" name="Овал 59"/>
                <p:cNvSpPr/>
                <p:nvPr/>
              </p:nvSpPr>
              <p:spPr>
                <a:xfrm>
                  <a:off x="6737206" y="1798118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61" name="Овал 60"/>
                <p:cNvSpPr/>
                <p:nvPr/>
              </p:nvSpPr>
              <p:spPr>
                <a:xfrm>
                  <a:off x="6885170" y="1948200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>
                      <a:solidFill>
                        <a:srgbClr val="474343"/>
                      </a:solidFill>
                    </a:rPr>
                    <a:t>3</a:t>
                  </a:r>
                </a:p>
              </p:txBody>
            </p:sp>
          </p:grpSp>
        </p:grpSp>
        <p:grpSp>
          <p:nvGrpSpPr>
            <p:cNvPr id="66" name="Группа 65"/>
            <p:cNvGrpSpPr/>
            <p:nvPr/>
          </p:nvGrpSpPr>
          <p:grpSpPr>
            <a:xfrm>
              <a:off x="6382442" y="4194468"/>
              <a:ext cx="2363484" cy="707639"/>
              <a:chOff x="6382442" y="1908469"/>
              <a:chExt cx="2363484" cy="707639"/>
            </a:xfrm>
          </p:grpSpPr>
          <p:grpSp>
            <p:nvGrpSpPr>
              <p:cNvPr id="68" name="Группа 67"/>
              <p:cNvGrpSpPr/>
              <p:nvPr/>
            </p:nvGrpSpPr>
            <p:grpSpPr>
              <a:xfrm>
                <a:off x="6382442" y="1911725"/>
                <a:ext cx="728361" cy="704383"/>
                <a:chOff x="7095959" y="1811452"/>
                <a:chExt cx="1097669" cy="961735"/>
              </a:xfrm>
            </p:grpSpPr>
            <p:sp>
              <p:nvSpPr>
                <p:cNvPr id="75" name="Овал 74"/>
                <p:cNvSpPr/>
                <p:nvPr/>
              </p:nvSpPr>
              <p:spPr>
                <a:xfrm>
                  <a:off x="7095959" y="1811452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76" name="Овал 75"/>
                <p:cNvSpPr/>
                <p:nvPr/>
              </p:nvSpPr>
              <p:spPr>
                <a:xfrm>
                  <a:off x="7243919" y="1946708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>
                      <a:solidFill>
                        <a:srgbClr val="474343"/>
                      </a:solidFill>
                    </a:rPr>
                    <a:t>1</a:t>
                  </a:r>
                </a:p>
              </p:txBody>
            </p:sp>
          </p:grpSp>
          <p:grpSp>
            <p:nvGrpSpPr>
              <p:cNvPr id="69" name="Группа 68"/>
              <p:cNvGrpSpPr/>
              <p:nvPr/>
            </p:nvGrpSpPr>
            <p:grpSpPr>
              <a:xfrm>
                <a:off x="7214917" y="1908469"/>
                <a:ext cx="728361" cy="704383"/>
                <a:chOff x="6939058" y="1807006"/>
                <a:chExt cx="1097669" cy="961735"/>
              </a:xfrm>
            </p:grpSpPr>
            <p:sp>
              <p:nvSpPr>
                <p:cNvPr id="73" name="Овал 72"/>
                <p:cNvSpPr/>
                <p:nvPr/>
              </p:nvSpPr>
              <p:spPr>
                <a:xfrm>
                  <a:off x="6939058" y="1807006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74" name="Овал 73"/>
                <p:cNvSpPr/>
                <p:nvPr/>
              </p:nvSpPr>
              <p:spPr>
                <a:xfrm>
                  <a:off x="7087018" y="1927683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>
                      <a:solidFill>
                        <a:srgbClr val="474343"/>
                      </a:solidFill>
                    </a:rPr>
                    <a:t>2</a:t>
                  </a:r>
                </a:p>
              </p:txBody>
            </p:sp>
          </p:grpSp>
          <p:grpSp>
            <p:nvGrpSpPr>
              <p:cNvPr id="70" name="Группа 69"/>
              <p:cNvGrpSpPr/>
              <p:nvPr/>
            </p:nvGrpSpPr>
            <p:grpSpPr>
              <a:xfrm>
                <a:off x="8017565" y="1911725"/>
                <a:ext cx="728361" cy="704383"/>
                <a:chOff x="6737206" y="1811453"/>
                <a:chExt cx="1097669" cy="961735"/>
              </a:xfrm>
            </p:grpSpPr>
            <p:sp>
              <p:nvSpPr>
                <p:cNvPr id="71" name="Овал 70"/>
                <p:cNvSpPr/>
                <p:nvPr/>
              </p:nvSpPr>
              <p:spPr>
                <a:xfrm>
                  <a:off x="6737206" y="1811453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72" name="Овал 71"/>
                <p:cNvSpPr/>
                <p:nvPr/>
              </p:nvSpPr>
              <p:spPr>
                <a:xfrm>
                  <a:off x="6885169" y="1946711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>
                      <a:solidFill>
                        <a:srgbClr val="474343"/>
                      </a:solidFill>
                    </a:rPr>
                    <a:t>3</a:t>
                  </a:r>
                </a:p>
              </p:txBody>
            </p:sp>
          </p:grpSp>
        </p:grpSp>
        <p:sp>
          <p:nvSpPr>
            <p:cNvPr id="77" name="Скругленный прямоугольник 76"/>
            <p:cNvSpPr/>
            <p:nvPr/>
          </p:nvSpPr>
          <p:spPr>
            <a:xfrm>
              <a:off x="9849548" y="3007192"/>
              <a:ext cx="3073419" cy="809879"/>
            </a:xfrm>
            <a:prstGeom prst="roundRect">
              <a:avLst>
                <a:gd name="adj" fmla="val 30006"/>
              </a:avLst>
            </a:prstGeom>
            <a:gradFill>
              <a:gsLst>
                <a:gs pos="55000">
                  <a:schemeClr val="accent1">
                    <a:lumMod val="60000"/>
                    <a:lumOff val="40000"/>
                  </a:schemeClr>
                </a:gs>
                <a:gs pos="93000">
                  <a:schemeClr val="accent2">
                    <a:lumMod val="20000"/>
                    <a:lumOff val="80000"/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1044000" rtlCol="0" anchor="ctr"/>
            <a:lstStyle/>
            <a:p>
              <a:pPr algn="ctr"/>
              <a:r>
                <a:rPr lang="ru-RU" sz="2000" b="1" dirty="0"/>
                <a:t>Показатели </a:t>
              </a:r>
            </a:p>
            <a:p>
              <a:pPr algn="ctr"/>
              <a:r>
                <a:rPr lang="ru-RU" sz="2000" b="1" dirty="0"/>
                <a:t>эффективности</a:t>
              </a:r>
            </a:p>
          </p:txBody>
        </p:sp>
        <p:sp>
          <p:nvSpPr>
            <p:cNvPr id="4096" name="Левая круглая скобка 4095"/>
            <p:cNvSpPr/>
            <p:nvPr/>
          </p:nvSpPr>
          <p:spPr>
            <a:xfrm>
              <a:off x="4550411" y="2321826"/>
              <a:ext cx="506589" cy="2224956"/>
            </a:xfrm>
            <a:prstGeom prst="leftBracket">
              <a:avLst>
                <a:gd name="adj" fmla="val 79230"/>
              </a:avLst>
            </a:prstGeom>
            <a:ln w="127000">
              <a:solidFill>
                <a:schemeClr val="bg2">
                  <a:lumMod val="75000"/>
                </a:schemeClr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4099" name="Прямая со стрелкой 4098"/>
            <p:cNvCxnSpPr>
              <a:cxnSpLocks/>
            </p:cNvCxnSpPr>
            <p:nvPr/>
          </p:nvCxnSpPr>
          <p:spPr>
            <a:xfrm flipV="1">
              <a:off x="1338039" y="3418145"/>
              <a:ext cx="467729" cy="1"/>
            </a:xfrm>
            <a:prstGeom prst="straightConnector1">
              <a:avLst/>
            </a:prstGeom>
            <a:ln w="127000">
              <a:solidFill>
                <a:schemeClr val="bg2">
                  <a:lumMod val="75000"/>
                </a:schemeClr>
              </a:solidFill>
              <a:headEnd type="none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00" name="Правая фигурная скобка 4099"/>
            <p:cNvSpPr/>
            <p:nvPr/>
          </p:nvSpPr>
          <p:spPr>
            <a:xfrm>
              <a:off x="8915403" y="2324960"/>
              <a:ext cx="848364" cy="2224956"/>
            </a:xfrm>
            <a:prstGeom prst="rightBrace">
              <a:avLst>
                <a:gd name="adj1" fmla="val 57750"/>
                <a:gd name="adj2" fmla="val 50000"/>
              </a:avLst>
            </a:prstGeom>
            <a:ln w="127000">
              <a:solidFill>
                <a:schemeClr val="bg2">
                  <a:lumMod val="7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83" name="Прямая со стрелкой 82"/>
            <p:cNvCxnSpPr>
              <a:cxnSpLocks/>
            </p:cNvCxnSpPr>
            <p:nvPr/>
          </p:nvCxnSpPr>
          <p:spPr>
            <a:xfrm>
              <a:off x="8915403" y="3437438"/>
              <a:ext cx="655938" cy="0"/>
            </a:xfrm>
            <a:prstGeom prst="straightConnector1">
              <a:avLst/>
            </a:prstGeom>
            <a:ln w="127000">
              <a:solidFill>
                <a:schemeClr val="bg2">
                  <a:lumMod val="75000"/>
                </a:schemeClr>
              </a:solidFill>
              <a:headEnd type="none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04" name="TextBox 4103"/>
            <p:cNvSpPr txBox="1"/>
            <p:nvPr/>
          </p:nvSpPr>
          <p:spPr>
            <a:xfrm>
              <a:off x="243420" y="3427670"/>
              <a:ext cx="1076449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000" b="1" dirty="0">
                  <a:solidFill>
                    <a:srgbClr val="47434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ЦЕЛЬ</a:t>
              </a: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31</a:t>
            </a:r>
          </a:p>
        </p:txBody>
      </p:sp>
      <p:cxnSp>
        <p:nvCxnSpPr>
          <p:cNvPr id="54" name="Прямая со стрелкой 53">
            <a:extLst>
              <a:ext uri="{FF2B5EF4-FFF2-40B4-BE49-F238E27FC236}">
                <a16:creationId xmlns:a16="http://schemas.microsoft.com/office/drawing/2014/main" id="{4BD2E435-65F1-4121-AF26-F691BA49B901}"/>
              </a:ext>
            </a:extLst>
          </p:cNvPr>
          <p:cNvCxnSpPr>
            <a:cxnSpLocks/>
          </p:cNvCxnSpPr>
          <p:nvPr/>
        </p:nvCxnSpPr>
        <p:spPr>
          <a:xfrm flipV="1">
            <a:off x="3910515" y="3421231"/>
            <a:ext cx="506589" cy="7769"/>
          </a:xfrm>
          <a:prstGeom prst="straightConnector1">
            <a:avLst/>
          </a:prstGeom>
          <a:ln w="127000">
            <a:solidFill>
              <a:schemeClr val="bg2">
                <a:lumMod val="75000"/>
              </a:schemeClr>
            </a:solidFill>
            <a:headEnd type="none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D50B6399-DC7D-4B4E-9951-48335CC84518}"/>
              </a:ext>
            </a:extLst>
          </p:cNvPr>
          <p:cNvSpPr/>
          <p:nvPr/>
        </p:nvSpPr>
        <p:spPr>
          <a:xfrm>
            <a:off x="1727548" y="2136860"/>
            <a:ext cx="2182967" cy="260612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534F4F"/>
                </a:solidFill>
              </a:rPr>
              <a:t>СТРУКТУРНЫЙ ЭЛЕМЕНТ</a:t>
            </a:r>
          </a:p>
          <a:p>
            <a:pPr algn="ctr"/>
            <a:r>
              <a:rPr lang="ru-RU" sz="1700" b="1" dirty="0">
                <a:solidFill>
                  <a:srgbClr val="534F4F"/>
                </a:solidFill>
              </a:rPr>
              <a:t>(региональный проект, ведомственный проект, </a:t>
            </a:r>
          </a:p>
          <a:p>
            <a:pPr algn="ctr"/>
            <a:r>
              <a:rPr lang="ru-RU" sz="1700" b="1" dirty="0">
                <a:solidFill>
                  <a:srgbClr val="534F4F"/>
                </a:solidFill>
              </a:rPr>
              <a:t>комплекс процессных мероприятий)</a:t>
            </a:r>
          </a:p>
        </p:txBody>
      </p:sp>
    </p:spTree>
    <p:extLst>
      <p:ext uri="{BB962C8B-B14F-4D97-AF65-F5344CB8AC3E}">
        <p14:creationId xmlns:p14="http://schemas.microsoft.com/office/powerpoint/2010/main" val="29027090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/>
        </p:nvGrpSpPr>
        <p:grpSpPr>
          <a:xfrm>
            <a:off x="53813" y="1420019"/>
            <a:ext cx="2106295" cy="4043680"/>
            <a:chOff x="200025" y="1452881"/>
            <a:chExt cx="2106295" cy="4043680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200025" y="1452881"/>
              <a:ext cx="2106295" cy="4043680"/>
            </a:xfrm>
            <a:prstGeom prst="roundRect">
              <a:avLst>
                <a:gd name="adj" fmla="val 19842"/>
              </a:avLst>
            </a:prstGeom>
            <a:solidFill>
              <a:srgbClr val="D0CECE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  <a:p>
              <a:pPr algn="ctr"/>
              <a:endParaRPr lang="ru-RU" dirty="0">
                <a:solidFill>
                  <a:srgbClr val="494545"/>
                </a:solidFill>
              </a:endParaRPr>
            </a:p>
            <a:p>
              <a:pPr algn="ctr"/>
              <a:endParaRPr lang="ru-RU" dirty="0">
                <a:solidFill>
                  <a:srgbClr val="494545"/>
                </a:solidFill>
              </a:endParaRPr>
            </a:p>
            <a:p>
              <a:pPr algn="ctr"/>
              <a:endParaRPr lang="ru-RU" dirty="0">
                <a:solidFill>
                  <a:srgbClr val="494545"/>
                </a:solidFill>
              </a:endParaRPr>
            </a:p>
            <a:p>
              <a:pPr algn="ctr"/>
              <a:endParaRPr lang="ru-RU" sz="1600" dirty="0">
                <a:solidFill>
                  <a:srgbClr val="494545"/>
                </a:solidFill>
              </a:endParaRPr>
            </a:p>
            <a:p>
              <a:pPr algn="ctr"/>
              <a:r>
                <a:rPr lang="ru-RU" sz="1600" b="1" dirty="0">
                  <a:solidFill>
                    <a:srgbClr val="494545"/>
                  </a:solidFill>
                </a:rPr>
                <a:t>государственная</a:t>
              </a:r>
            </a:p>
            <a:p>
              <a:pPr algn="ctr"/>
              <a:r>
                <a:rPr lang="ru-RU" sz="1600" b="1" dirty="0">
                  <a:solidFill>
                    <a:srgbClr val="494545"/>
                  </a:solidFill>
                </a:rPr>
                <a:t>программа</a:t>
              </a:r>
            </a:p>
            <a:p>
              <a:pPr algn="ctr"/>
              <a:r>
                <a:rPr lang="ru-RU" sz="1600" b="1" dirty="0">
                  <a:solidFill>
                    <a:srgbClr val="494545"/>
                  </a:solidFill>
                </a:rPr>
                <a:t>сформирована в</a:t>
              </a:r>
            </a:p>
            <a:p>
              <a:pPr algn="ctr"/>
              <a:r>
                <a:rPr lang="ru-RU" sz="1600" b="1" dirty="0">
                  <a:solidFill>
                    <a:srgbClr val="494545"/>
                  </a:solidFill>
                </a:rPr>
                <a:t>бюджете</a:t>
              </a:r>
            </a:p>
            <a:p>
              <a:pPr algn="ctr"/>
              <a:r>
                <a:rPr lang="ru-RU" sz="1600" b="1" dirty="0">
                  <a:solidFill>
                    <a:srgbClr val="494545"/>
                  </a:solidFill>
                </a:rPr>
                <a:t>Липецкой</a:t>
              </a:r>
            </a:p>
            <a:p>
              <a:pPr algn="ctr"/>
              <a:r>
                <a:rPr lang="ru-RU" sz="1600" b="1" dirty="0">
                  <a:solidFill>
                    <a:srgbClr val="494545"/>
                  </a:solidFill>
                </a:rPr>
                <a:t>области на</a:t>
              </a:r>
            </a:p>
            <a:p>
              <a:pPr algn="ctr"/>
              <a:r>
                <a:rPr lang="ru-RU" sz="1600" b="1" dirty="0">
                  <a:solidFill>
                    <a:srgbClr val="494545"/>
                  </a:solidFill>
                </a:rPr>
                <a:t>2024-2026 годы</a:t>
              </a:r>
            </a:p>
          </p:txBody>
        </p:sp>
        <p:grpSp>
          <p:nvGrpSpPr>
            <p:cNvPr id="19" name="Группа 18"/>
            <p:cNvGrpSpPr/>
            <p:nvPr/>
          </p:nvGrpSpPr>
          <p:grpSpPr>
            <a:xfrm>
              <a:off x="465308" y="1623411"/>
              <a:ext cx="1575727" cy="1588570"/>
              <a:chOff x="507073" y="1458303"/>
              <a:chExt cx="1786204" cy="1800763"/>
            </a:xfrm>
          </p:grpSpPr>
          <p:sp>
            <p:nvSpPr>
              <p:cNvPr id="20" name="Овал 19"/>
              <p:cNvSpPr/>
              <p:nvPr/>
            </p:nvSpPr>
            <p:spPr>
              <a:xfrm>
                <a:off x="507073" y="1458303"/>
                <a:ext cx="1786204" cy="1800763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534F4F"/>
                  </a:solidFill>
                </a:endParaRPr>
              </a:p>
            </p:txBody>
          </p:sp>
          <p:sp>
            <p:nvSpPr>
              <p:cNvPr id="21" name="Овал 20"/>
              <p:cNvSpPr/>
              <p:nvPr/>
            </p:nvSpPr>
            <p:spPr>
              <a:xfrm>
                <a:off x="747845" y="1719884"/>
                <a:ext cx="1304661" cy="1277600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80000"/>
                  </a:lnSpc>
                </a:pPr>
                <a:r>
                  <a:rPr lang="ru-RU" sz="3000" b="1" dirty="0">
                    <a:solidFill>
                      <a:srgbClr val="534F4F"/>
                    </a:solidFill>
                  </a:rPr>
                  <a:t>21</a:t>
                </a:r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419099" y="176656"/>
            <a:ext cx="117728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Программный бюджет Липецкой области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1980722" y="965359"/>
            <a:ext cx="8230555" cy="4953000"/>
            <a:chOff x="2792729" y="772406"/>
            <a:chExt cx="8874125" cy="4953000"/>
          </a:xfrm>
        </p:grpSpPr>
        <p:graphicFrame>
          <p:nvGraphicFramePr>
            <p:cNvPr id="7" name="Схема 6"/>
            <p:cNvGraphicFramePr/>
            <p:nvPr>
              <p:extLst>
                <p:ext uri="{D42A27DB-BD31-4B8C-83A1-F6EECF244321}">
                  <p14:modId xmlns:p14="http://schemas.microsoft.com/office/powerpoint/2010/main" val="2974359946"/>
                </p:ext>
              </p:extLst>
            </p:nvPr>
          </p:nvGraphicFramePr>
          <p:xfrm>
            <a:off x="2792729" y="772406"/>
            <a:ext cx="8874125" cy="4953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10" name="TextBox 9"/>
            <p:cNvSpPr txBox="1"/>
            <p:nvPr/>
          </p:nvSpPr>
          <p:spPr>
            <a:xfrm>
              <a:off x="3092778" y="1151374"/>
              <a:ext cx="380583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600" b="1" dirty="0">
                  <a:solidFill>
                    <a:srgbClr val="494545"/>
                  </a:solidFill>
                  <a:latin typeface="+mn-lt"/>
                </a:rPr>
                <a:t>3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577622" y="2083797"/>
              <a:ext cx="380583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600" b="1" dirty="0">
                  <a:solidFill>
                    <a:srgbClr val="494545"/>
                  </a:solidFill>
                  <a:latin typeface="+mn-lt"/>
                </a:rPr>
                <a:t>3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767913" y="3002684"/>
              <a:ext cx="380583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600" b="1" dirty="0">
                  <a:solidFill>
                    <a:srgbClr val="494545"/>
                  </a:solidFill>
                  <a:latin typeface="+mn-lt"/>
                </a:rPr>
                <a:t>9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091590" y="4873986"/>
              <a:ext cx="380583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600" b="1" dirty="0">
                  <a:solidFill>
                    <a:srgbClr val="494545"/>
                  </a:solidFill>
                  <a:latin typeface="+mn-lt"/>
                </a:rPr>
                <a:t>2</a:t>
              </a:r>
            </a:p>
          </p:txBody>
        </p:sp>
      </p:grpSp>
      <p:sp>
        <p:nvSpPr>
          <p:cNvPr id="15" name="Прямоугольник 14"/>
          <p:cNvSpPr/>
          <p:nvPr/>
        </p:nvSpPr>
        <p:spPr>
          <a:xfrm>
            <a:off x="0" y="5655066"/>
            <a:ext cx="1219200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494545"/>
                </a:solidFill>
                <a:latin typeface="+mn-lt"/>
              </a:rPr>
              <a:t>Непрограммные расходы </a:t>
            </a:r>
          </a:p>
          <a:p>
            <a:pPr algn="ctr"/>
            <a:r>
              <a:rPr lang="ru-RU" dirty="0">
                <a:solidFill>
                  <a:srgbClr val="494545"/>
                </a:solidFill>
                <a:latin typeface="+mn-lt"/>
              </a:rPr>
              <a:t>на содержание Областного совета депутатов, Контрольно-счетной палаты, Избирательной комиссии, аппарата Уполномоченного по правам человека, аппарата Уполномоченного по правам ребенка, аппарата Уполномоченного по защите прав предпринимателей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32</a:t>
            </a:r>
          </a:p>
        </p:txBody>
      </p:sp>
      <p:grpSp>
        <p:nvGrpSpPr>
          <p:cNvPr id="23" name="Группа 22"/>
          <p:cNvGrpSpPr/>
          <p:nvPr/>
        </p:nvGrpSpPr>
        <p:grpSpPr>
          <a:xfrm>
            <a:off x="10044897" y="1420019"/>
            <a:ext cx="2106295" cy="4043680"/>
            <a:chOff x="10044897" y="1420019"/>
            <a:chExt cx="2106295" cy="4043680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10044897" y="1420019"/>
              <a:ext cx="2106295" cy="4043680"/>
              <a:chOff x="200025" y="1452881"/>
              <a:chExt cx="2106295" cy="4043680"/>
            </a:xfrm>
          </p:grpSpPr>
          <p:sp>
            <p:nvSpPr>
              <p:cNvPr id="8" name="Скругленный прямоугольник 7"/>
              <p:cNvSpPr/>
              <p:nvPr/>
            </p:nvSpPr>
            <p:spPr>
              <a:xfrm>
                <a:off x="200025" y="1452881"/>
                <a:ext cx="2106295" cy="4043680"/>
              </a:xfrm>
              <a:prstGeom prst="roundRect">
                <a:avLst>
                  <a:gd name="adj" fmla="val 19842"/>
                </a:avLst>
              </a:prstGeom>
              <a:solidFill>
                <a:srgbClr val="D0CEC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 dirty="0">
                  <a:solidFill>
                    <a:srgbClr val="494545"/>
                  </a:solidFill>
                </a:endParaRPr>
              </a:p>
              <a:p>
                <a:pPr algn="ctr"/>
                <a:endParaRPr lang="ru-RU" sz="1600" dirty="0">
                  <a:solidFill>
                    <a:srgbClr val="494545"/>
                  </a:solidFill>
                </a:endParaRPr>
              </a:p>
              <a:p>
                <a:pPr algn="ctr"/>
                <a:endParaRPr lang="ru-RU" sz="1600" dirty="0">
                  <a:solidFill>
                    <a:srgbClr val="494545"/>
                  </a:solidFill>
                </a:endParaRPr>
              </a:p>
              <a:p>
                <a:pPr algn="ctr"/>
                <a:endParaRPr lang="ru-RU" sz="1600" dirty="0">
                  <a:solidFill>
                    <a:srgbClr val="494545"/>
                  </a:solidFill>
                </a:endParaRPr>
              </a:p>
              <a:p>
                <a:pPr algn="ctr"/>
                <a:endParaRPr lang="ru-RU" sz="1600" dirty="0">
                  <a:solidFill>
                    <a:srgbClr val="494545"/>
                  </a:solidFill>
                </a:endParaRPr>
              </a:p>
              <a:p>
                <a:pPr algn="ctr"/>
                <a:endParaRPr lang="ru-RU" sz="1600" dirty="0">
                  <a:solidFill>
                    <a:srgbClr val="494545"/>
                  </a:solidFill>
                </a:endParaRPr>
              </a:p>
              <a:p>
                <a:pPr algn="ctr"/>
                <a:r>
                  <a:rPr lang="ru-RU" sz="1600" b="1" dirty="0">
                    <a:solidFill>
                      <a:srgbClr val="494545"/>
                    </a:solidFill>
                  </a:rPr>
                  <a:t>расходов по государственным программам в общем объеме расходов бюджета Липецкой области на 2024 год</a:t>
                </a:r>
              </a:p>
            </p:txBody>
          </p:sp>
          <p:grpSp>
            <p:nvGrpSpPr>
              <p:cNvPr id="9" name="Группа 8"/>
              <p:cNvGrpSpPr/>
              <p:nvPr/>
            </p:nvGrpSpPr>
            <p:grpSpPr>
              <a:xfrm>
                <a:off x="465308" y="1623411"/>
                <a:ext cx="1575727" cy="1588570"/>
                <a:chOff x="507073" y="1458303"/>
                <a:chExt cx="1786204" cy="1800763"/>
              </a:xfrm>
            </p:grpSpPr>
            <p:sp>
              <p:nvSpPr>
                <p:cNvPr id="4" name="Овал 3"/>
                <p:cNvSpPr/>
                <p:nvPr/>
              </p:nvSpPr>
              <p:spPr>
                <a:xfrm>
                  <a:off x="507073" y="1458303"/>
                  <a:ext cx="1786204" cy="1800763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rgbClr val="534F4F"/>
                    </a:solidFill>
                  </a:endParaRPr>
                </a:p>
              </p:txBody>
            </p:sp>
            <p:sp>
              <p:nvSpPr>
                <p:cNvPr id="5" name="Овал 4"/>
                <p:cNvSpPr/>
                <p:nvPr/>
              </p:nvSpPr>
              <p:spPr>
                <a:xfrm>
                  <a:off x="747845" y="1719884"/>
                  <a:ext cx="1304661" cy="1277600"/>
                </a:xfrm>
                <a:prstGeom prst="ellipse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80000"/>
                    </a:lnSpc>
                  </a:pPr>
                  <a:endParaRPr lang="ru-RU" sz="3000" b="1" dirty="0">
                    <a:solidFill>
                      <a:srgbClr val="534F4F"/>
                    </a:solidFill>
                  </a:endParaRPr>
                </a:p>
              </p:txBody>
            </p:sp>
          </p:grpSp>
        </p:grpSp>
        <p:sp>
          <p:nvSpPr>
            <p:cNvPr id="22" name="TextBox 21"/>
            <p:cNvSpPr txBox="1"/>
            <p:nvPr/>
          </p:nvSpPr>
          <p:spPr>
            <a:xfrm>
              <a:off x="10522582" y="2107835"/>
              <a:ext cx="115127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000" b="1" dirty="0">
                  <a:solidFill>
                    <a:srgbClr val="534F4F"/>
                  </a:solidFill>
                  <a:latin typeface="+mn-lt"/>
                </a:rPr>
                <a:t>90,7%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56B74FD-EFC6-481C-8607-7435A75FF030}"/>
              </a:ext>
            </a:extLst>
          </p:cNvPr>
          <p:cNvSpPr txBox="1"/>
          <p:nvPr/>
        </p:nvSpPr>
        <p:spPr>
          <a:xfrm>
            <a:off x="2708693" y="4114524"/>
            <a:ext cx="3529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8452502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80324" y="2920665"/>
            <a:ext cx="8874659" cy="3816037"/>
          </a:xfrm>
          <a:prstGeom prst="rect">
            <a:avLst/>
          </a:prstGeom>
          <a:solidFill>
            <a:srgbClr val="D0CECE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-12644"/>
            <a:ext cx="12192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«Социальная поддержка граждан, реализация 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семейно-демографической политики Липецкой области»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0205075"/>
              </p:ext>
            </p:extLst>
          </p:nvPr>
        </p:nvGraphicFramePr>
        <p:xfrm>
          <a:off x="1478235" y="2921961"/>
          <a:ext cx="8678836" cy="3814741"/>
        </p:xfrm>
        <a:graphic>
          <a:graphicData uri="http://schemas.openxmlformats.org/drawingml/2006/table">
            <a:tbl>
              <a:tblPr/>
              <a:tblGrid>
                <a:gridCol w="51863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07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173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54639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Единица измерения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58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млн. руб. 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15 443,0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1953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млн. руб. 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13 634,3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1655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млн. руб. 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1 808,7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4644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Показатели:</a:t>
                      </a: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400" b="0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3429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Уровень бедности (доля населения с денежными доходами</a:t>
                      </a:r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 ниже величины прожиточного минимума)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% 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7,0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9110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Доля граждан, получивших социальные услуги в учреждениях социального обслуживания населения, в общем числе граждан, обратившихся за получением услуг  в учреждения социального обслуживания</a:t>
                      </a:r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 населения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% 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u="none" strike="noStrike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100,0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9110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Общий коэффициент рождаемости населения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dirty="0">
                          <a:solidFill>
                            <a:srgbClr val="494545"/>
                          </a:solidFill>
                          <a:latin typeface="+mn-lt"/>
                          <a:ea typeface="+mn-ea"/>
                          <a:cs typeface="+mn-cs"/>
                        </a:rPr>
                        <a:t>человек на 1 000 человек населения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7,9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9110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Доля инвалидов, положительно оценивающих уровень интеграции инвалидов в общество, в общей численности</a:t>
                      </a:r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 инвалидов в Липецкой области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  <a:endParaRPr lang="ru-RU" sz="1400" b="0" i="0" u="none" strike="noStrike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64,0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9097347" y="1727966"/>
            <a:ext cx="30946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b="1" u="sng" dirty="0">
              <a:solidFill>
                <a:srgbClr val="494545"/>
              </a:solidFill>
              <a:latin typeface="+mn-lt"/>
            </a:endParaRPr>
          </a:p>
          <a:p>
            <a:pPr algn="ctr">
              <a:defRPr/>
            </a:pPr>
            <a:r>
              <a:rPr lang="ru-RU" sz="1700" b="1" u="sng" dirty="0">
                <a:solidFill>
                  <a:srgbClr val="474343"/>
                </a:solidFill>
                <a:latin typeface="+mn-lt"/>
              </a:rPr>
              <a:t>Доля в общем объеме расходов на 2024 год –  14,8 %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76212" y="1204199"/>
            <a:ext cx="7353949" cy="1585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700" b="1" u="sng" dirty="0">
                <a:solidFill>
                  <a:srgbClr val="494545"/>
                </a:solidFill>
                <a:latin typeface="+mn-lt"/>
              </a:rPr>
              <a:t>Цели программы</a:t>
            </a:r>
            <a:endParaRPr lang="ru-RU" sz="1700" dirty="0">
              <a:solidFill>
                <a:srgbClr val="494545"/>
              </a:solidFill>
              <a:latin typeface="+mn-lt"/>
            </a:endParaRPr>
          </a:p>
          <a:p>
            <a:pPr>
              <a:defRPr/>
            </a:pPr>
            <a:r>
              <a:rPr lang="ru-RU" sz="1600" dirty="0">
                <a:solidFill>
                  <a:srgbClr val="494545"/>
                </a:solidFill>
                <a:latin typeface="+mn-lt"/>
              </a:rPr>
              <a:t>1.   Повышение уровня социального обеспечения граждан, исходя из принципов адресности, справедливости и нуждаемости;</a:t>
            </a:r>
          </a:p>
          <a:p>
            <a:pPr>
              <a:defRPr/>
            </a:pPr>
            <a:r>
              <a:rPr lang="ru-RU" sz="1600" dirty="0">
                <a:solidFill>
                  <a:srgbClr val="494545"/>
                </a:solidFill>
                <a:latin typeface="+mn-lt"/>
              </a:rPr>
              <a:t>2.   Повышение доступности социального обслуживания населения;</a:t>
            </a:r>
          </a:p>
          <a:p>
            <a:pPr>
              <a:defRPr/>
            </a:pPr>
            <a:r>
              <a:rPr lang="ru-RU" sz="1600" dirty="0">
                <a:solidFill>
                  <a:srgbClr val="494545"/>
                </a:solidFill>
                <a:latin typeface="+mn-lt"/>
              </a:rPr>
              <a:t>3.   Обеспечение социальной поддержки семей при рождении детей;</a:t>
            </a:r>
          </a:p>
          <a:p>
            <a:pPr>
              <a:defRPr/>
            </a:pPr>
            <a:r>
              <a:rPr lang="ru-RU" sz="1600" dirty="0">
                <a:solidFill>
                  <a:srgbClr val="494545"/>
                </a:solidFill>
                <a:latin typeface="+mn-lt"/>
              </a:rPr>
              <a:t>4.   Создание условий для интеграции инвалидов в общество.</a:t>
            </a:r>
            <a:endParaRPr lang="en-US" sz="1600" dirty="0">
              <a:solidFill>
                <a:srgbClr val="494545"/>
              </a:solidFill>
              <a:latin typeface="+mn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687" y="1280018"/>
            <a:ext cx="1567185" cy="14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33</a:t>
            </a:r>
          </a:p>
        </p:txBody>
      </p:sp>
    </p:spTree>
    <p:extLst>
      <p:ext uri="{BB962C8B-B14F-4D97-AF65-F5344CB8AC3E}">
        <p14:creationId xmlns:p14="http://schemas.microsoft.com/office/powerpoint/2010/main" val="1403446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" y="-21789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«Развитие здравоохранения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725269" y="777237"/>
            <a:ext cx="6741459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endParaRPr lang="ru-RU" sz="800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dirty="0">
                <a:solidFill>
                  <a:srgbClr val="534F4F"/>
                </a:solidFill>
                <a:latin typeface="+mn-lt"/>
              </a:rPr>
              <a:t>Качественная и доступная система медицинской помощи, основанная на современной инфраструктуре и высоком профессионализме медицинского персонала, обеспечивающая рост продолжительности жизни к 2030 году до 78 лет</a:t>
            </a:r>
            <a:endParaRPr lang="ru-RU" sz="900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endParaRPr lang="ru-RU" sz="1000" b="1" u="sng" dirty="0">
              <a:solidFill>
                <a:srgbClr val="494545"/>
              </a:solidFill>
              <a:latin typeface="+mn-lt"/>
            </a:endParaRPr>
          </a:p>
          <a:p>
            <a:pPr algn="ctr">
              <a:defRPr/>
            </a:pPr>
            <a:r>
              <a:rPr lang="ru-RU" sz="1600" b="1" u="sng" dirty="0">
                <a:solidFill>
                  <a:srgbClr val="494545"/>
                </a:solidFill>
                <a:latin typeface="+mn-lt"/>
              </a:rPr>
              <a:t>Доля в общем объеме расходов на 2024 год </a:t>
            </a:r>
            <a:r>
              <a:rPr lang="ru-RU" sz="1600" b="1" u="sng" dirty="0">
                <a:solidFill>
                  <a:srgbClr val="534F4F"/>
                </a:solidFill>
                <a:latin typeface="+mn-lt"/>
              </a:rPr>
              <a:t>– 15,6 % 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20" y="599170"/>
            <a:ext cx="1822078" cy="1937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9672" y="640910"/>
            <a:ext cx="1773371" cy="1735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34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181946" y="2537014"/>
            <a:ext cx="9283860" cy="4253853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72402"/>
              </p:ext>
            </p:extLst>
          </p:nvPr>
        </p:nvGraphicFramePr>
        <p:xfrm>
          <a:off x="1315542" y="2642401"/>
          <a:ext cx="9016668" cy="4043078"/>
        </p:xfrm>
        <a:graphic>
          <a:graphicData uri="http://schemas.openxmlformats.org/drawingml/2006/table">
            <a:tbl>
              <a:tblPr/>
              <a:tblGrid>
                <a:gridCol w="5319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23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49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815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4959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16 337,2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4959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16 016,0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5119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321,2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420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Показатели:</a:t>
                      </a: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862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Ожидаемая продолжительность жизни</a:t>
                      </a:r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 при рождении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лет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72,84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4197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Смертность от всех причин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случаев на 1000 населения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14,6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5378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Оценка общественного мнения по удовлетворенности населения медицинской помощью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55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64246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Обеспеченность врачами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чел. на 10 тыс. населения</a:t>
                      </a:r>
                    </a:p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Липецкой области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32,3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34296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17002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88141" y="2925648"/>
            <a:ext cx="9067375" cy="3793734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-42247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494545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Государственная программа </a:t>
            </a:r>
          </a:p>
          <a:p>
            <a:pPr marL="0" marR="0" lvl="0" indent="3619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494545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«Развитие физической культуры и спорта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929204" y="1180378"/>
            <a:ext cx="5875699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sng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Цель программы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534F4F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Увеличение доли граждан, систематически занимающихся физической культурой и спортом</a:t>
            </a:r>
            <a:endParaRPr kumimoji="0" lang="ru-RU" sz="1500" b="1" i="0" u="sng" strike="noStrike" kern="1200" cap="none" spc="0" normalizeH="0" baseline="0" noProof="0" dirty="0">
              <a:ln>
                <a:noFill/>
              </a:ln>
              <a:solidFill>
                <a:srgbClr val="534F4F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1500" b="1" u="sng" dirty="0">
              <a:solidFill>
                <a:srgbClr val="534F4F"/>
              </a:solidFill>
              <a:latin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sng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Доля в общем объеме расходов на 2024 год – 1,6%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9210366"/>
              </p:ext>
            </p:extLst>
          </p:nvPr>
        </p:nvGraphicFramePr>
        <p:xfrm>
          <a:off x="1831151" y="2847940"/>
          <a:ext cx="8781354" cy="3854714"/>
        </p:xfrm>
        <a:graphic>
          <a:graphicData uri="http://schemas.openxmlformats.org/drawingml/2006/table">
            <a:tbl>
              <a:tblPr/>
              <a:tblGrid>
                <a:gridCol w="6144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90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784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86382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966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1 695,9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6883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1 673,2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6966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22,7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903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цели:</a:t>
                      </a:r>
                    </a:p>
                  </a:txBody>
                  <a:tcPr marL="36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65520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Доля населения, систематически занимающегося физической культурой и спортом, в общей численности населения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56,4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65520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Уровень обеспеченности граждан спортивными сооружениями исходя из единовременной пропускной способности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83,2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172" y="872932"/>
            <a:ext cx="1936154" cy="1936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solidFill>
                  <a:prstClr val="white">
                    <a:lumMod val="95000"/>
                  </a:prstClr>
                </a:solidFill>
                <a:latin typeface="Calibri"/>
              </a:rPr>
              <a:t>35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6129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45546" y="3932208"/>
            <a:ext cx="9329926" cy="2622502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8508372"/>
              </p:ext>
            </p:extLst>
          </p:nvPr>
        </p:nvGraphicFramePr>
        <p:xfrm>
          <a:off x="1679314" y="4102722"/>
          <a:ext cx="9062389" cy="2281473"/>
        </p:xfrm>
        <a:graphic>
          <a:graphicData uri="http://schemas.openxmlformats.org/drawingml/2006/table">
            <a:tbl>
              <a:tblPr/>
              <a:tblGrid>
                <a:gridCol w="63763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69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90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3558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</a:t>
                      </a: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5102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22 672,6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5102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20 315,4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5688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2 357,2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0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«Развитие образования Липецкой области»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178868" y="879462"/>
            <a:ext cx="8063282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sz="2000" b="1" u="sng" dirty="0">
                <a:solidFill>
                  <a:srgbClr val="534F4F"/>
                </a:solidFill>
                <a:latin typeface="+mn-lt"/>
              </a:rPr>
              <a:t>Цели программы</a:t>
            </a:r>
            <a:endParaRPr lang="ru-RU" sz="2000" dirty="0">
              <a:solidFill>
                <a:srgbClr val="534F4F"/>
              </a:solidFill>
              <a:latin typeface="+mn-lt"/>
            </a:endParaRPr>
          </a:p>
          <a:p>
            <a:pPr algn="just">
              <a:defRPr/>
            </a:pPr>
            <a:r>
              <a:rPr lang="ru-RU" sz="1600" dirty="0">
                <a:latin typeface="+mn-lt"/>
              </a:rPr>
              <a:t>1. Повышение доступности и качества образования в соответствии с потребностями экономики и населения, повышение уровня образования до 75,5 % к 2030 году</a:t>
            </a:r>
          </a:p>
          <a:p>
            <a:pPr algn="just">
              <a:defRPr/>
            </a:pPr>
            <a:r>
              <a:rPr lang="ru-RU" sz="1600" dirty="0">
                <a:latin typeface="+mn-lt"/>
              </a:rPr>
              <a:t>2. Достижение уровня эффективности системы выявления, поддержки и развития способностей и талантов у детей и молодежи, основанной на принципах справедливости, всеобщности и направленной на самоопределение и профессиональную ориентацию всех обучающихся, до 32 % к 2030 году</a:t>
            </a:r>
          </a:p>
          <a:p>
            <a:pPr algn="just">
              <a:defRPr/>
            </a:pPr>
            <a:r>
              <a:rPr lang="ru-RU" sz="1600" dirty="0">
                <a:latin typeface="+mn-lt"/>
              </a:rPr>
              <a:t>3. Создание современных условий для увеличения охвата отдыхом и оздоровлением детей, до 75 % к 2030 году</a:t>
            </a:r>
          </a:p>
          <a:p>
            <a:pPr algn="just">
              <a:defRPr/>
            </a:pPr>
            <a:endParaRPr lang="ru-RU" sz="1600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2000" b="1" u="sng" dirty="0">
                <a:solidFill>
                  <a:srgbClr val="534F4F"/>
                </a:solidFill>
                <a:latin typeface="+mn-lt"/>
              </a:rPr>
              <a:t>Доля в общем объеме расходов на 2024 год – 21,6%</a:t>
            </a:r>
            <a:endParaRPr lang="ru-RU" sz="2000" b="1" dirty="0">
              <a:solidFill>
                <a:srgbClr val="534F4F"/>
              </a:solidFill>
              <a:latin typeface="+mn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2149" y="847137"/>
            <a:ext cx="1773638" cy="1773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29" y="847137"/>
            <a:ext cx="1773638" cy="1773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36</a:t>
            </a:r>
          </a:p>
        </p:txBody>
      </p:sp>
    </p:spTree>
    <p:extLst>
      <p:ext uri="{BB962C8B-B14F-4D97-AF65-F5344CB8AC3E}">
        <p14:creationId xmlns:p14="http://schemas.microsoft.com/office/powerpoint/2010/main" val="23931801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54399" y="802998"/>
            <a:ext cx="9855027" cy="6010346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0" y="-58967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Показатели государственной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программы «Развитие образования Липецкой области» 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1522811"/>
              </p:ext>
            </p:extLst>
          </p:nvPr>
        </p:nvGraphicFramePr>
        <p:xfrm>
          <a:off x="1188101" y="896471"/>
          <a:ext cx="9587621" cy="5823400"/>
        </p:xfrm>
        <a:graphic>
          <a:graphicData uri="http://schemas.openxmlformats.org/drawingml/2006/table">
            <a:tbl>
              <a:tblPr/>
              <a:tblGrid>
                <a:gridCol w="74419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8309">
                  <a:extLst>
                    <a:ext uri="{9D8B030D-6E8A-4147-A177-3AD203B41FA5}">
                      <a16:colId xmlns:a16="http://schemas.microsoft.com/office/drawing/2014/main" val="130879329"/>
                    </a:ext>
                  </a:extLst>
                </a:gridCol>
                <a:gridCol w="10773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5512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Единица измерения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996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Доступность дошкольного образования детей (от 2 мес. до 3 лет, от 3 лет до 7 лет)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1808766"/>
                  </a:ext>
                </a:extLst>
              </a:tr>
              <a:tr h="624628">
                <a:tc>
                  <a:txBody>
                    <a:bodyPr/>
                    <a:lstStyle/>
                    <a:p>
                      <a:pPr marL="0" indent="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Доля государственных (муниципальных) общеобразовательных организаций, соответствующих современным требованиям обучения, в общем количестве государственных (муниципальных) общеобразовательных организаций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185237"/>
                  </a:ext>
                </a:extLst>
              </a:tr>
              <a:tr h="301755">
                <a:tc>
                  <a:txBody>
                    <a:bodyPr/>
                    <a:lstStyle/>
                    <a:p>
                      <a:pPr marL="0" indent="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Уровень образования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7872565"/>
                  </a:ext>
                </a:extLst>
              </a:tr>
              <a:tr h="64536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Доля образовательных организаций, реализующих программы профессионального обучения и дополнительного профессионального образования по наиболее востребованным профессиям, направлениям</a:t>
                      </a:r>
                    </a:p>
                  </a:txBody>
                  <a:tcPr marL="121925" marR="121925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536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400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Результаты независимой оценки качества условий осуществления образовательной деятельности организациями, осуществляющими образовательную деятельность на территории области</a:t>
                      </a:r>
                    </a:p>
                  </a:txBody>
                  <a:tcPr marL="121925" marR="121925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92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7967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buFont typeface="Wingdings" pitchFamily="2" charset="2"/>
                        <a:buNone/>
                      </a:pPr>
                      <a:r>
                        <a:rPr lang="ru-RU" sz="1400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Количество созданных новых (дополнительных) мест в общеобразовательных организациях, в том числе расположенных в сельской местности и поселках городского типа, тыс. мест </a:t>
                      </a:r>
                    </a:p>
                  </a:txBody>
                  <a:tcPr marL="121925" marR="121925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7,6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971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buFont typeface="Wingdings" pitchFamily="2" charset="2"/>
                        <a:buNone/>
                      </a:pPr>
                      <a:r>
                        <a:rPr lang="ru-RU" sz="1400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Доля образовательных организаций, включивших модули ESG-грамотности в учебную и внеучебную деятельность</a:t>
                      </a:r>
                    </a:p>
                  </a:txBody>
                  <a:tcPr marL="121925" marR="121925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971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buFont typeface="Wingdings" pitchFamily="2" charset="2"/>
                        <a:buNone/>
                      </a:pPr>
                      <a:r>
                        <a:rPr lang="ru-RU" sz="1400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Эффективность системы выявления, поддержки и развития способностей и талантов у детей и молодежи</a:t>
                      </a:r>
                    </a:p>
                  </a:txBody>
                  <a:tcPr marL="121925" marR="121925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28,5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971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Доля школьников 7-10 классов, прошедших профессиональное обучение в рамках профориентационного  проекта «Будущее с уверенностью»»</a:t>
                      </a:r>
                    </a:p>
                  </a:txBody>
                  <a:tcPr marL="121925" marR="121925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1,42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3101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Доля детей, обеспеченных организованными формами отдыха и оздоровления (в загородных оздоровительных лагерях, лагерях с дневным пребыванием, палаточных лагерях, лагерях труда и отдыха) от общей численности обучающихся общеобразовательных организаций</a:t>
                      </a:r>
                    </a:p>
                  </a:txBody>
                  <a:tcPr marL="121925" marR="121925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52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1584594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37</a:t>
            </a:r>
          </a:p>
        </p:txBody>
      </p:sp>
    </p:spTree>
    <p:extLst>
      <p:ext uri="{BB962C8B-B14F-4D97-AF65-F5344CB8AC3E}">
        <p14:creationId xmlns:p14="http://schemas.microsoft.com/office/powerpoint/2010/main" val="39148703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16125" y="2543076"/>
            <a:ext cx="9574369" cy="4237285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1839846"/>
              </p:ext>
            </p:extLst>
          </p:nvPr>
        </p:nvGraphicFramePr>
        <p:xfrm>
          <a:off x="1624841" y="2576428"/>
          <a:ext cx="9356935" cy="4170580"/>
        </p:xfrm>
        <a:graphic>
          <a:graphicData uri="http://schemas.openxmlformats.org/drawingml/2006/table">
            <a:tbl>
              <a:tblPr/>
              <a:tblGrid>
                <a:gridCol w="6872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30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13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26239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72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9056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2 463,0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9056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1 786,9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9056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676,1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9056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цели:</a:t>
                      </a:r>
                    </a:p>
                  </a:txBody>
                  <a:tcPr marL="72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6235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Число посещений культурных мероприятий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ед.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22,4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93552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Доля объектов культурного наследия, включенных в Единый государственный реестр объектов культурного наследия, находящихся в удовлетворительном состоянии, от общего количества объектов культурного наследия, включенных в Единый государственный реестр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 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72,8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26235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Число обращений к цифровым ресурсам в сфере культуры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 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1,32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283130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-42247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494545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Государственная программа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494545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«Развитие культуры и туризма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117730" y="850305"/>
            <a:ext cx="756947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Цели программы:</a:t>
            </a:r>
          </a:p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1. Увеличение числа посещений мероприятий организаций культуры</a:t>
            </a:r>
          </a:p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ru-RU" sz="1600" i="0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2. Повышение уровня сохранности объектов культурного наследия и развития инфраструктуры в сфере культуры</a:t>
            </a:r>
          </a:p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3. Увеличение числа обращений к цифровым ресурсам в сфере культуры</a:t>
            </a:r>
            <a:endParaRPr kumimoji="0" lang="ru-RU" sz="1600" i="0" strike="noStrike" kern="1200" cap="none" spc="0" normalizeH="0" baseline="0" noProof="0" dirty="0">
              <a:ln>
                <a:noFill/>
              </a:ln>
              <a:solidFill>
                <a:srgbClr val="534F4F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rgbClr val="534F4F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sng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Доля в общем объеме расходов на 2024 год – 2,4%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886" y="702069"/>
            <a:ext cx="1620574" cy="154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24" y="977994"/>
            <a:ext cx="1609482" cy="1609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38</a:t>
            </a:r>
          </a:p>
        </p:txBody>
      </p:sp>
    </p:spTree>
    <p:extLst>
      <p:ext uri="{BB962C8B-B14F-4D97-AF65-F5344CB8AC3E}">
        <p14:creationId xmlns:p14="http://schemas.microsoft.com/office/powerpoint/2010/main" val="16378987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91240" y="3453211"/>
            <a:ext cx="9484164" cy="3256681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0902506"/>
              </p:ext>
            </p:extLst>
          </p:nvPr>
        </p:nvGraphicFramePr>
        <p:xfrm>
          <a:off x="1597322" y="3593761"/>
          <a:ext cx="9072000" cy="2911262"/>
        </p:xfrm>
        <a:graphic>
          <a:graphicData uri="http://schemas.openxmlformats.org/drawingml/2006/table">
            <a:tbl>
              <a:tblPr/>
              <a:tblGrid>
                <a:gridCol w="702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2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242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769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3 875,1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7698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3 437,4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6166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437,7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769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58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Увеличение среднего индекса качества городской среды по отношению к 2019 году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ед.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22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5829">
                <a:tc>
                  <a:txBody>
                    <a:bodyPr/>
                    <a:lstStyle/>
                    <a:p>
                      <a:pPr algn="l"/>
                      <a:r>
                        <a:rPr lang="ru-RU" sz="1400" baseline="0" dirty="0">
                          <a:solidFill>
                            <a:srgbClr val="534F4F"/>
                          </a:solidFill>
                          <a:latin typeface="+mn-lt"/>
                        </a:rPr>
                        <a:t>Количество объектов благоустройства, нарастающим итогом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ед.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749,9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22087">
                <a:tc>
                  <a:txBody>
                    <a:bodyPr/>
                    <a:lstStyle/>
                    <a:p>
                      <a:pPr algn="l"/>
                      <a:r>
                        <a:rPr lang="ru-RU" sz="1400" baseline="0" dirty="0">
                          <a:solidFill>
                            <a:srgbClr val="534F4F"/>
                          </a:solidFill>
                          <a:latin typeface="+mn-lt"/>
                        </a:rPr>
                        <a:t>Доля населения, потребляющего качественную питьевую воду, соответствующую требованиям СанПиН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96,7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5829">
                <a:tc>
                  <a:txBody>
                    <a:bodyPr/>
                    <a:lstStyle/>
                    <a:p>
                      <a:pPr algn="l"/>
                      <a:r>
                        <a:rPr lang="ru-RU" sz="1400" baseline="0" dirty="0">
                          <a:solidFill>
                            <a:srgbClr val="534F4F"/>
                          </a:solidFill>
                          <a:latin typeface="+mn-lt"/>
                        </a:rPr>
                        <a:t>Доля многоквартирных домов, требующих проведения капитального ремонта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65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701216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743075" y="-8436"/>
            <a:ext cx="982503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494545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Государственная программа «Обеспечение населения Липецкой области качественными коммунальными услугами и формирование современной городской среды»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505074" y="1478324"/>
            <a:ext cx="718185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sng" strike="noStrike" kern="1200" cap="none" spc="0" normalizeH="0" baseline="0" noProof="0" dirty="0">
                <a:ln>
                  <a:noFill/>
                </a:ln>
                <a:solidFill>
                  <a:srgbClr val="474343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Цель программы</a:t>
            </a:r>
          </a:p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rgbClr val="474343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474343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474343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Улучшение качества условий проживания населения в Липецкой области в полтора раза до 2030 года </a:t>
            </a:r>
          </a:p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rgbClr val="474343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sng" strike="noStrike" kern="1200" cap="none" spc="0" normalizeH="0" baseline="0" noProof="0" dirty="0">
                <a:ln>
                  <a:noFill/>
                </a:ln>
                <a:solidFill>
                  <a:srgbClr val="474343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Доля в общем объеме расходов на 2024 год –  </a:t>
            </a:r>
            <a:r>
              <a:rPr kumimoji="0" lang="ru-RU" sz="2000" b="1" i="0" u="sng" strike="noStrike" kern="1200" cap="none" spc="0" normalizeH="0" baseline="0" noProof="0" dirty="0">
                <a:ln>
                  <a:noFill/>
                </a:ln>
                <a:solidFill>
                  <a:srgbClr val="494545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3,7 </a:t>
            </a:r>
            <a:r>
              <a:rPr kumimoji="0" lang="ru-RU" sz="2000" b="1" i="0" u="sng" strike="noStrike" kern="1200" cap="none" spc="0" normalizeH="0" baseline="0" noProof="0" dirty="0">
                <a:ln>
                  <a:noFill/>
                </a:ln>
                <a:solidFill>
                  <a:srgbClr val="474343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%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52" y="1234369"/>
            <a:ext cx="1919287" cy="191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5761" y="1284226"/>
            <a:ext cx="1919287" cy="191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solidFill>
                  <a:prstClr val="white">
                    <a:lumMod val="95000"/>
                  </a:prstClr>
                </a:solidFill>
                <a:latin typeface="Calibri"/>
              </a:rPr>
              <a:t>39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500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4668838" y="12700"/>
            <a:ext cx="7523162" cy="684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342900" indent="-342900" algn="ctr">
              <a:spcBef>
                <a:spcPct val="20000"/>
              </a:spcBef>
            </a:pPr>
            <a:r>
              <a:rPr lang="ru-RU" sz="2000" b="1" dirty="0">
                <a:solidFill>
                  <a:srgbClr val="494545"/>
                </a:solidFill>
                <a:latin typeface="+mn-lt"/>
              </a:rPr>
              <a:t> 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На 2024 – 2026 годы в Липецкой области сформирован </a:t>
            </a:r>
            <a:r>
              <a:rPr lang="ru-RU" sz="2600" b="1" u="sng" dirty="0">
                <a:solidFill>
                  <a:srgbClr val="494545"/>
                </a:solidFill>
                <a:latin typeface="+mn-lt"/>
              </a:rPr>
              <a:t>251 бюджет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, в том числе:</a:t>
            </a:r>
          </a:p>
          <a:p>
            <a:pPr marL="342900" indent="-342900" algn="ctr">
              <a:spcBef>
                <a:spcPct val="20000"/>
              </a:spcBef>
            </a:pPr>
            <a:endParaRPr lang="ru-RU" sz="2000" b="1" dirty="0">
              <a:solidFill>
                <a:srgbClr val="494545"/>
              </a:solidFill>
              <a:latin typeface="+mn-lt"/>
            </a:endParaRP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494545"/>
                </a:solidFill>
                <a:latin typeface="+mn-lt"/>
              </a:rPr>
              <a:t>    </a:t>
            </a:r>
            <a:r>
              <a:rPr lang="ru-RU" sz="2000" dirty="0">
                <a:solidFill>
                  <a:srgbClr val="494545"/>
                </a:solidFill>
                <a:latin typeface="+mn-lt"/>
              </a:rPr>
              <a:t>областной бюджет;</a:t>
            </a: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endParaRPr lang="ru-RU" sz="2000" dirty="0">
              <a:solidFill>
                <a:srgbClr val="494545"/>
              </a:solidFill>
              <a:latin typeface="+mn-lt"/>
            </a:endParaRP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494545"/>
                </a:solidFill>
                <a:latin typeface="+mn-lt"/>
              </a:rPr>
              <a:t>    бюджет территориального фонда обязательного медицинского страхования Липецкой области;</a:t>
            </a: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endParaRPr lang="ru-RU" sz="2000" dirty="0">
              <a:solidFill>
                <a:srgbClr val="494545"/>
              </a:solidFill>
              <a:latin typeface="+mn-lt"/>
            </a:endParaRP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494545"/>
                </a:solidFill>
                <a:latin typeface="+mn-lt"/>
              </a:rPr>
              <a:t>    2 бюджета городских округов;</a:t>
            </a: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endParaRPr lang="ru-RU" sz="2000" dirty="0">
              <a:solidFill>
                <a:srgbClr val="494545"/>
              </a:solidFill>
              <a:latin typeface="+mn-lt"/>
            </a:endParaRP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494545"/>
                </a:solidFill>
                <a:latin typeface="+mn-lt"/>
              </a:rPr>
              <a:t>4 бюджета муниципальных округов;</a:t>
            </a:r>
          </a:p>
          <a:p>
            <a:pPr algn="ctr">
              <a:spcBef>
                <a:spcPct val="20000"/>
              </a:spcBef>
            </a:pPr>
            <a:endParaRPr lang="ru-RU" sz="2000" dirty="0">
              <a:solidFill>
                <a:srgbClr val="494545"/>
              </a:solidFill>
              <a:latin typeface="+mn-lt"/>
            </a:endParaRP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494545"/>
                </a:solidFill>
                <a:latin typeface="+mn-lt"/>
              </a:rPr>
              <a:t>   14 бюджетов муниципальных районов;</a:t>
            </a: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endParaRPr lang="ru-RU" sz="2000" dirty="0">
              <a:solidFill>
                <a:srgbClr val="494545"/>
              </a:solidFill>
              <a:latin typeface="+mn-lt"/>
            </a:endParaRP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494545"/>
                </a:solidFill>
                <a:latin typeface="+mn-lt"/>
              </a:rPr>
              <a:t>   6 бюджетов городских поселений;</a:t>
            </a: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endParaRPr lang="ru-RU" sz="2000" dirty="0">
              <a:solidFill>
                <a:srgbClr val="494545"/>
              </a:solidFill>
              <a:latin typeface="+mn-lt"/>
            </a:endParaRP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494545"/>
                </a:solidFill>
                <a:latin typeface="+mn-lt"/>
              </a:rPr>
              <a:t>   223 бюджета сельских поселений.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1" y="839510"/>
            <a:ext cx="4145757" cy="519168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4731921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35413" y="2899388"/>
            <a:ext cx="9627097" cy="3858027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480768" y="0"/>
            <a:ext cx="1171123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«Комплексное развитие</a:t>
            </a:r>
          </a:p>
          <a:p>
            <a:pPr lvl="0" algn="ctr" fontAlgn="auto">
              <a:spcAft>
                <a:spcPts val="0"/>
              </a:spcAft>
              <a:defRPr/>
            </a:pPr>
            <a:r>
              <a:rPr lang="ru-RU" sz="2600" b="1" dirty="0">
                <a:solidFill>
                  <a:srgbClr val="494545"/>
                </a:solidFill>
                <a:latin typeface="+mn-lt"/>
              </a:rPr>
              <a:t>сельских территорий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-58522" y="1416774"/>
            <a:ext cx="22775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Доля в общем объеме расходов            на 2024 год – 0,8%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74288" y="970498"/>
            <a:ext cx="774149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Цели программы</a:t>
            </a:r>
          </a:p>
          <a:p>
            <a:pPr algn="ctr">
              <a:defRPr/>
            </a:pPr>
            <a:endParaRPr lang="ru-RU" sz="1000" b="1" u="sng" dirty="0">
              <a:solidFill>
                <a:srgbClr val="534F4F"/>
              </a:solidFill>
              <a:latin typeface="+mn-lt"/>
            </a:endParaRPr>
          </a:p>
          <a:p>
            <a:pPr marL="285750" indent="-285750" algn="ctr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</a:rPr>
              <a:t>Сохранение к 2031 году доли сельского населения в общей численности населения Липецкой области на уровне 37,35%</a:t>
            </a:r>
          </a:p>
          <a:p>
            <a:pPr marL="285750" indent="-285750" algn="ctr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</a:rPr>
              <a:t>Достижение к 2031 году соотношения среднемесячных располагаемых ресурсов сельского и городского домохозяйств в размере  90,5%</a:t>
            </a:r>
          </a:p>
          <a:p>
            <a:pPr marL="285750" indent="-285750" algn="ctr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</a:rPr>
              <a:t>Повышение к 2031 году доли общей площади благоустроенных жилых помещений, расположенных на сельских территориях, до 80,4%</a:t>
            </a:r>
            <a:endParaRPr lang="ru-RU" sz="1400" dirty="0">
              <a:solidFill>
                <a:srgbClr val="534F4F"/>
              </a:solidFill>
              <a:latin typeface="+mn-lt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4999360"/>
              </p:ext>
            </p:extLst>
          </p:nvPr>
        </p:nvGraphicFramePr>
        <p:xfrm>
          <a:off x="1833840" y="3024348"/>
          <a:ext cx="9230242" cy="3607860"/>
        </p:xfrm>
        <a:graphic>
          <a:graphicData uri="http://schemas.openxmlformats.org/drawingml/2006/table">
            <a:tbl>
              <a:tblPr/>
              <a:tblGrid>
                <a:gridCol w="6957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83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45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3156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547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822,9</a:t>
                      </a:r>
                    </a:p>
                  </a:txBody>
                  <a:tcPr marT="45743" marB="4574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5471">
                <a:tc>
                  <a:txBody>
                    <a:bodyPr/>
                    <a:lstStyle/>
                    <a:p>
                      <a:pPr marL="0" marR="0" indent="3619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местного бюджета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28,2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5471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39,4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5471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712,6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5471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внебюджетных источников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42,7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3342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целей: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54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  <a:cs typeface="Arial Cyr" pitchFamily="34" charset="0"/>
                        </a:rPr>
                        <a:t>Доля сельского населения в общей численности населения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%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37,1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9268"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Соотношение среднемесячных располагаемых ресурсов сельского и городского домохозяйств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%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90,15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92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Доля общей площади благоустроенных жилых помещений в сельских населенных пунктах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%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78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036" y="947184"/>
            <a:ext cx="1979621" cy="1874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21665851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67479" y="3230570"/>
            <a:ext cx="9857041" cy="3571523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931819"/>
              </p:ext>
            </p:extLst>
          </p:nvPr>
        </p:nvGraphicFramePr>
        <p:xfrm>
          <a:off x="1352420" y="3416173"/>
          <a:ext cx="9487157" cy="3190022"/>
        </p:xfrm>
        <a:graphic>
          <a:graphicData uri="http://schemas.openxmlformats.org/drawingml/2006/table">
            <a:tbl>
              <a:tblPr/>
              <a:tblGrid>
                <a:gridCol w="723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11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5159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860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11 050,2</a:t>
                      </a: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8601">
                <a:tc>
                  <a:txBody>
                    <a:bodyPr/>
                    <a:lstStyle/>
                    <a:p>
                      <a:pPr marL="0" marR="0" indent="3619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местного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85,6</a:t>
                      </a: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8601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10 856,7</a:t>
                      </a: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8601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107,9</a:t>
                      </a: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860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цели(задачи):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445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534F4F"/>
                          </a:solidFill>
                          <a:latin typeface="+mn-lt"/>
                        </a:rPr>
                        <a:t>Доля автомобильных дорог регионального и муниципального значения, соответствующих нормативным требованиям.</a:t>
                      </a:r>
                    </a:p>
                  </a:txBody>
                  <a:tcPr marL="72000" marR="72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51,5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445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dirty="0">
                          <a:solidFill>
                            <a:srgbClr val="534F4F"/>
                          </a:solidFill>
                          <a:latin typeface="+mn-lt"/>
                        </a:rPr>
                        <a:t>Доля сельских населенных пунктов, обеспеченных услугами пассажирского транспорта общего пользования.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2000" marR="72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% 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90,0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647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534F4F"/>
                          </a:solidFill>
                          <a:latin typeface="+mn-lt"/>
                        </a:rPr>
                        <a:t>Суммарное количество пассажиров, перевезенных городским электротранспортом.</a:t>
                      </a:r>
                    </a:p>
                  </a:txBody>
                  <a:tcPr marL="72000" marR="72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err="1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тыс.чел</a:t>
                      </a: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3 128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647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534F4F"/>
                          </a:solidFill>
                          <a:latin typeface="+mn-lt"/>
                        </a:rPr>
                        <a:t>Объем природного газа, израсходованного на работу автотранспорта.</a:t>
                      </a:r>
                    </a:p>
                  </a:txBody>
                  <a:tcPr marL="72000" marR="72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err="1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тыс.куб.м</a:t>
                      </a:r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/год 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10 668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-5536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«Развитие транспортной системы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-14391" y="908134"/>
            <a:ext cx="32734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u="sng" dirty="0">
                <a:solidFill>
                  <a:srgbClr val="534F4F"/>
                </a:solidFill>
                <a:latin typeface="+mn-lt"/>
              </a:rPr>
              <a:t>Доля в общем объеме расходов</a:t>
            </a:r>
          </a:p>
          <a:p>
            <a:pPr algn="ctr">
              <a:defRPr/>
            </a:pPr>
            <a:r>
              <a:rPr lang="ru-RU" sz="1600" b="1" u="sng" dirty="0">
                <a:solidFill>
                  <a:srgbClr val="534F4F"/>
                </a:solidFill>
                <a:latin typeface="+mn-lt"/>
              </a:rPr>
              <a:t> на 2024 год – 10,5%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396881" y="902251"/>
            <a:ext cx="879512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Цели программы</a:t>
            </a:r>
          </a:p>
          <a:p>
            <a:pPr algn="ctr">
              <a:defRPr/>
            </a:pPr>
            <a:endParaRPr lang="ru-RU" sz="1000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Доведение доли автомобильных дорог регионального и муниципального значения, соответствующих нормативным требованиям, до 60% к 2030 году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Сохранение к 2030 году доли сельских населенных пунктов, обеспеченных услугами пассажирского транспорта общего пользования, на уровне не ниже 92,5%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Увеличение к 2030 году суммарного количества пассажиров, перевезенных городским электротранспортом, до 6 000,0 тыс. чел. в год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Увеличение к 2030 году объема природного газа, израсходованного на работу автотранспорта до 16 002,0 тыс. куб. м в год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156092" y="1712901"/>
            <a:ext cx="3102964" cy="1621722"/>
            <a:chOff x="170483" y="1656867"/>
            <a:chExt cx="3102964" cy="1401527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483" y="1882440"/>
              <a:ext cx="777108" cy="7771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4094" y="1656867"/>
              <a:ext cx="1669837" cy="14015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9195" y="2132955"/>
              <a:ext cx="484252" cy="484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41</a:t>
            </a:r>
          </a:p>
        </p:txBody>
      </p:sp>
    </p:spTree>
    <p:extLst>
      <p:ext uri="{BB962C8B-B14F-4D97-AF65-F5344CB8AC3E}">
        <p14:creationId xmlns:p14="http://schemas.microsoft.com/office/powerpoint/2010/main" val="28208423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87807" y="3398488"/>
            <a:ext cx="9816385" cy="3319572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955548" y="0"/>
            <a:ext cx="94970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ru-RU" sz="2400" b="1" dirty="0">
                <a:solidFill>
                  <a:srgbClr val="494545"/>
                </a:solidFill>
              </a:rPr>
              <a:t>Государственная программа «Обеспечение жителей Липецкой области качественным жильем, социальной и инженерной инфраструктурой»</a:t>
            </a:r>
            <a:endParaRPr lang="ru-RU" sz="2400" b="1" dirty="0">
              <a:solidFill>
                <a:srgbClr val="494545"/>
              </a:solidFill>
              <a:latin typeface="+mn-lt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7531519"/>
              </p:ext>
            </p:extLst>
          </p:nvPr>
        </p:nvGraphicFramePr>
        <p:xfrm>
          <a:off x="1361999" y="3538438"/>
          <a:ext cx="9468000" cy="3039672"/>
        </p:xfrm>
        <a:graphic>
          <a:graphicData uri="http://schemas.openxmlformats.org/drawingml/2006/table">
            <a:tbl>
              <a:tblPr/>
              <a:tblGrid>
                <a:gridCol w="720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6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99546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299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19 564,8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758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2 328,0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758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3 404,6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758">
                <a:tc>
                  <a:txBody>
                    <a:bodyPr/>
                    <a:lstStyle/>
                    <a:p>
                      <a:pPr marL="0" marR="0" indent="3619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внебюджетных источников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13 832,1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6299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6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4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Объем жилищного строительства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млн. кв. м.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1,498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44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Общая площадь жилых помещений, приходящаяся в среднем на одного жителя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кв. м.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37,1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44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семей, улучшивших жилищные условия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err="1">
                          <a:solidFill>
                            <a:srgbClr val="534F4F"/>
                          </a:solidFill>
                          <a:latin typeface="+mn-lt"/>
                        </a:rPr>
                        <a:t>тыс.семей</a:t>
                      </a:r>
                      <a:endParaRPr lang="ru-RU" sz="16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38,6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42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C1816BB-C497-4925-8BE7-7E9DFD36B591}"/>
              </a:ext>
            </a:extLst>
          </p:cNvPr>
          <p:cNvSpPr/>
          <p:nvPr/>
        </p:nvSpPr>
        <p:spPr>
          <a:xfrm>
            <a:off x="2507512" y="1341557"/>
            <a:ext cx="71769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Цели программы</a:t>
            </a:r>
          </a:p>
          <a:p>
            <a:pPr algn="ctr">
              <a:defRPr/>
            </a:pPr>
            <a:endParaRPr lang="ru-RU" sz="1000" dirty="0">
              <a:solidFill>
                <a:srgbClr val="534F4F"/>
              </a:solidFill>
              <a:latin typeface="+mn-lt"/>
            </a:endParaRPr>
          </a:p>
          <a:p>
            <a:pPr marL="285750" indent="-285750" algn="ctr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Увеличение годового объема ввода жилья к 2030 году до 1,630 тыс. кв. м</a:t>
            </a:r>
          </a:p>
          <a:p>
            <a:pPr marL="285750" indent="-285750" algn="ctr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Улучшение жилищных условий к 2030 году не менее 46,3 тыс. семей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C1816BB-C497-4925-8BE7-7E9DFD36B591}"/>
              </a:ext>
            </a:extLst>
          </p:cNvPr>
          <p:cNvSpPr/>
          <p:nvPr/>
        </p:nvSpPr>
        <p:spPr>
          <a:xfrm>
            <a:off x="1562985" y="2691293"/>
            <a:ext cx="60162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Доля в общем объеме расходов на 2024 год – 2,3%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988" y="1200329"/>
            <a:ext cx="1860296" cy="1860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28"/>
          <a:stretch/>
        </p:blipFill>
        <p:spPr bwMode="auto">
          <a:xfrm>
            <a:off x="246000" y="1340279"/>
            <a:ext cx="1795451" cy="981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83582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80278" y="2913321"/>
            <a:ext cx="9520049" cy="3817088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2576435"/>
              </p:ext>
            </p:extLst>
          </p:nvPr>
        </p:nvGraphicFramePr>
        <p:xfrm>
          <a:off x="1622806" y="3082440"/>
          <a:ext cx="9034991" cy="3478850"/>
        </p:xfrm>
        <a:graphic>
          <a:graphicData uri="http://schemas.openxmlformats.org/drawingml/2006/table">
            <a:tbl>
              <a:tblPr/>
              <a:tblGrid>
                <a:gridCol w="66229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43 502,2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3619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местного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15,5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261,1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внебюджетных источников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43 225,6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Энергоемкость валового регионального продукта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Кг </a:t>
                      </a:r>
                      <a:r>
                        <a:rPr lang="ru-RU" sz="1400" b="0" i="0" u="none" strike="noStrike" dirty="0" err="1">
                          <a:solidFill>
                            <a:srgbClr val="534F4F"/>
                          </a:solidFill>
                          <a:latin typeface="+mn-lt"/>
                        </a:rPr>
                        <a:t>у.т</a:t>
                      </a: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./</a:t>
                      </a:r>
                      <a:r>
                        <a:rPr lang="ru-RU" sz="1400" b="0" i="0" u="none" strike="noStrike" dirty="0" err="1">
                          <a:solidFill>
                            <a:srgbClr val="534F4F"/>
                          </a:solidFill>
                          <a:latin typeface="+mn-lt"/>
                        </a:rPr>
                        <a:t>тыс.руб</a:t>
                      </a: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.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62,9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Доля введенных в эксплуатацию объектов энергетики на территории Липецкой области в соответствии с утвержденными инвестиционными программами 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Количество прекращений энергоснабжения в результате технологических нарушений на объектах энергетики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Ед.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2 563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Уровень газификации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97,9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Доля энергетических ресурсов, производимых с использованием возобновляемых источников и (или) вторичных энергетических ресурсов, в общем объеме энергетических ресурсов, производимых на территории Липецкой области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14,1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4270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860698" y="-5537"/>
            <a:ext cx="855921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«</a:t>
            </a:r>
            <a:r>
              <a:rPr lang="ru-RU" sz="2600" b="1" dirty="0" err="1">
                <a:solidFill>
                  <a:srgbClr val="494545"/>
                </a:solidFill>
                <a:latin typeface="+mn-lt"/>
              </a:rPr>
              <a:t>Энергоэффективность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, развитие энергетики и повышение надежности энергоснабжения в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76212" y="1456244"/>
            <a:ext cx="7170886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u="sng" dirty="0">
                <a:solidFill>
                  <a:srgbClr val="534F4F"/>
                </a:solidFill>
                <a:latin typeface="+mn-lt"/>
              </a:rPr>
              <a:t>Цели программы</a:t>
            </a:r>
          </a:p>
          <a:p>
            <a:pPr algn="ctr">
              <a:defRPr/>
            </a:pPr>
            <a:endParaRPr lang="ru-RU" sz="1000" dirty="0">
              <a:solidFill>
                <a:srgbClr val="534F4F"/>
              </a:solidFill>
              <a:latin typeface="+mn-lt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Развитие энергосбережения и повышения энергетической эффективности</a:t>
            </a: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Повышение надежности и качества энергоснабжения потребителей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15" y="1247185"/>
            <a:ext cx="1536957" cy="153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43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9361999" y="1507831"/>
            <a:ext cx="25180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u="sng" dirty="0">
                <a:solidFill>
                  <a:srgbClr val="534F4F"/>
                </a:solidFill>
                <a:latin typeface="+mn-lt"/>
              </a:rPr>
              <a:t>Доля в общем объеме расходов на 2024 год – </a:t>
            </a:r>
            <a:r>
              <a:rPr lang="ru-RU" sz="20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0,2%</a:t>
            </a:r>
          </a:p>
        </p:txBody>
      </p:sp>
    </p:spTree>
    <p:extLst>
      <p:ext uri="{BB962C8B-B14F-4D97-AF65-F5344CB8AC3E}">
        <p14:creationId xmlns:p14="http://schemas.microsoft.com/office/powerpoint/2010/main" val="22434671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32272" y="3384196"/>
            <a:ext cx="9927455" cy="3329409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1514409"/>
              </p:ext>
            </p:extLst>
          </p:nvPr>
        </p:nvGraphicFramePr>
        <p:xfrm>
          <a:off x="1325999" y="3521487"/>
          <a:ext cx="9540000" cy="3078178"/>
        </p:xfrm>
        <a:graphic>
          <a:graphicData uri="http://schemas.openxmlformats.org/drawingml/2006/table">
            <a:tbl>
              <a:tblPr/>
              <a:tblGrid>
                <a:gridCol w="745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164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082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626,1</a:t>
                      </a: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4082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639,3</a:t>
                      </a: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4082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7,6</a:t>
                      </a: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4082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816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Доля населения Липецкой области, оценивающего экологическую обстановку по месту жительства как благоприятную и приемлемую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7620" marR="762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74,5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816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Доля направленных на захоронение твердых коммунальных отходов, в том числе прошедших обработку (сортировку), в общей массе образованных твердых коммунальных отходов»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%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620" marR="762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98,4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9194">
                <a:tc>
                  <a:txBody>
                    <a:bodyPr/>
                    <a:lstStyle/>
                    <a:p>
                      <a:pPr algn="l" rtl="0" fontAlgn="ctr"/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Численность </a:t>
                      </a: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диких копытных животных  семейства </a:t>
                      </a:r>
                      <a:r>
                        <a:rPr lang="ru-RU" sz="1400" b="0" i="0" u="none" strike="noStrike" dirty="0" err="1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оленьевых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особи </a:t>
                      </a:r>
                      <a:endParaRPr lang="ru-RU" sz="1400" b="1" i="0" u="none" strike="noStrike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620" marR="762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6 993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6816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Доля твердых коммунальных отходов, направленных на обработку (сортировку), в общей массе образованных твердых коммунальных отходов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% </a:t>
                      </a:r>
                      <a:endParaRPr lang="ru-RU" sz="1400" b="1" i="0" u="none" strike="noStrike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620" marR="762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57,6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15325"/>
            <a:ext cx="12192000" cy="106054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«Охрана окружающей среды,</a:t>
            </a:r>
          </a:p>
          <a:p>
            <a:pPr algn="ctr">
              <a:lnSpc>
                <a:spcPct val="80000"/>
              </a:lnSpc>
            </a:pPr>
            <a:r>
              <a:rPr lang="ru-RU" sz="2600" b="1" dirty="0">
                <a:solidFill>
                  <a:srgbClr val="494545"/>
                </a:solidFill>
                <a:latin typeface="+mn-lt"/>
              </a:rPr>
              <a:t>воспроизводство и рациональное использование</a:t>
            </a:r>
          </a:p>
          <a:p>
            <a:pPr algn="ctr">
              <a:lnSpc>
                <a:spcPct val="80000"/>
              </a:lnSpc>
            </a:pPr>
            <a:r>
              <a:rPr lang="ru-RU" sz="2600" b="1" dirty="0">
                <a:solidFill>
                  <a:srgbClr val="494545"/>
                </a:solidFill>
                <a:latin typeface="+mn-lt"/>
              </a:rPr>
              <a:t>природных ресурсов Липецкой области»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44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950" y="1261364"/>
            <a:ext cx="1564838" cy="1612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0" y="1075872"/>
            <a:ext cx="1069635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</a:p>
          <a:p>
            <a:pPr algn="ctr">
              <a:defRPr/>
            </a:pPr>
            <a:endParaRPr lang="en-US" sz="1000" b="1" u="sng" dirty="0">
              <a:solidFill>
                <a:srgbClr val="534F4F"/>
              </a:solidFill>
              <a:latin typeface="+mn-lt"/>
            </a:endParaRPr>
          </a:p>
          <a:p>
            <a:pPr marL="361950" indent="-361950" algn="ctr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Снижение выбросов опасных загрязняющих веществ, оказывающих наибольшее негативное воздействие на окружающую среду и здоровье человека, в два раза к 2030 году</a:t>
            </a:r>
          </a:p>
          <a:p>
            <a:pPr marL="361950" indent="-361950" algn="ctr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Улучшение состояния окружающей природной среды, воспроизводства и рационального использования природных ресурсов по данным социологического опроса 78% к 2030 году </a:t>
            </a:r>
          </a:p>
          <a:p>
            <a:pPr marL="361950" indent="-361950" algn="ctr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Ликвидация наиболее опасных объектов накопленного вреда окружающей среде и экологическое оздоровление водных объектов</a:t>
            </a:r>
          </a:p>
          <a:p>
            <a:pPr marL="361950" indent="-361950" algn="ctr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Создание устойчивой системы обращения с твердыми коммунальными отходами, обеспечивающей сортировку отходов в объеме 100 процентов и снижение объема отходов, направляемых на полигоны, в два раза к 2030 году</a:t>
            </a:r>
          </a:p>
          <a:p>
            <a:pPr algn="ctr">
              <a:defRPr/>
            </a:pPr>
            <a:r>
              <a:rPr lang="ru-RU" dirty="0">
                <a:solidFill>
                  <a:srgbClr val="534F4F"/>
                </a:solidFill>
                <a:latin typeface="+mn-lt"/>
              </a:rPr>
              <a:t> </a:t>
            </a:r>
            <a:r>
              <a:rPr lang="ru-RU" b="1" u="sng" dirty="0">
                <a:solidFill>
                  <a:srgbClr val="534F4F"/>
                </a:solidFill>
                <a:latin typeface="+mn-lt"/>
              </a:rPr>
              <a:t>Доля в общем объеме расходов на 202</a:t>
            </a:r>
            <a:r>
              <a:rPr lang="en-US" b="1" u="sng" dirty="0">
                <a:solidFill>
                  <a:srgbClr val="534F4F"/>
                </a:solidFill>
                <a:latin typeface="+mn-lt"/>
              </a:rPr>
              <a:t>4</a:t>
            </a:r>
            <a:r>
              <a:rPr lang="ru-RU" b="1" u="sng" dirty="0">
                <a:solidFill>
                  <a:srgbClr val="534F4F"/>
                </a:solidFill>
                <a:latin typeface="+mn-lt"/>
              </a:rPr>
              <a:t> год – </a:t>
            </a:r>
            <a:r>
              <a:rPr lang="en-US" b="1" u="sng" dirty="0">
                <a:solidFill>
                  <a:srgbClr val="534F4F"/>
                </a:solidFill>
                <a:latin typeface="+mn-lt"/>
              </a:rPr>
              <a:t>1</a:t>
            </a:r>
            <a:r>
              <a:rPr lang="ru-RU" b="1" u="sng" dirty="0">
                <a:solidFill>
                  <a:srgbClr val="534F4F"/>
                </a:solidFill>
                <a:latin typeface="+mn-lt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13995966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88160" y="3081450"/>
            <a:ext cx="10038137" cy="3642578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3014602"/>
              </p:ext>
            </p:extLst>
          </p:nvPr>
        </p:nvGraphicFramePr>
        <p:xfrm>
          <a:off x="1398114" y="3293804"/>
          <a:ext cx="9605726" cy="3217870"/>
        </p:xfrm>
        <a:graphic>
          <a:graphicData uri="http://schemas.openxmlformats.org/drawingml/2006/table">
            <a:tbl>
              <a:tblPr/>
              <a:tblGrid>
                <a:gridCol w="76484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18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53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</a:t>
                      </a: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462,4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401,8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60,6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Лесистость территории Липецкой области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8,8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Площадь лесных пожаров на землях лесного фонда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га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2,66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Отношение площади лесовосстановления и лесоразведения к площади вырубленных и погибших лесных насаждений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Отношение фактического объема заготовки древесины к установленному допустимому объему изъятия древесины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61,1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-1" y="-42247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«Развитие лесного хозяйства в Липецкой области»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35" y="1105564"/>
            <a:ext cx="2376807" cy="174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45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487479" y="864048"/>
            <a:ext cx="852626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Цели программы</a:t>
            </a:r>
          </a:p>
          <a:p>
            <a:pPr algn="ctr">
              <a:defRPr/>
            </a:pPr>
            <a:endParaRPr lang="ru-RU" sz="1000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j-lt"/>
                <a:cs typeface="Times New Roman" panose="02020603050405020304" pitchFamily="18" charset="0"/>
              </a:rPr>
              <a:t>Повышение эффективности ведения лесного хозяйства, охраны, защиты, использования и воспроизводства лесов, обеспечение кадрового развития лесного хозяйства, а также обеспечение комфортной и безопасной среды для жителей Липецкой области за счет сохранения лесистости области на уровне не ниже 8,8% к 2030 году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j-lt"/>
                <a:cs typeface="Times New Roman" panose="02020603050405020304" pitchFamily="18" charset="0"/>
              </a:rPr>
              <a:t>Обеспечение воспроизводства лесов на уровне не менее 100% к объему вырубленных и погибших лесов к 2030 году </a:t>
            </a:r>
            <a:endParaRPr lang="ru-RU" sz="1400" b="1" dirty="0">
              <a:solidFill>
                <a:srgbClr val="534F4F"/>
              </a:solidFill>
              <a:latin typeface="+mj-lt"/>
              <a:cs typeface="Times New Roman" panose="02020603050405020304" pitchFamily="18" charset="0"/>
            </a:endParaRPr>
          </a:p>
          <a:p>
            <a:pPr algn="r">
              <a:defRPr/>
            </a:pPr>
            <a:r>
              <a:rPr lang="ru-RU" sz="1600" b="1" u="sng" dirty="0">
                <a:solidFill>
                  <a:srgbClr val="534F4F"/>
                </a:solidFill>
                <a:latin typeface="+mn-lt"/>
              </a:rPr>
              <a:t>Доля в общем объеме расходов </a:t>
            </a:r>
            <a:r>
              <a:rPr lang="ru-RU" sz="1600" b="1" u="sng" dirty="0">
                <a:solidFill>
                  <a:srgbClr val="474343"/>
                </a:solidFill>
                <a:latin typeface="+mn-lt"/>
              </a:rPr>
              <a:t>на 2024 год – 0,5%</a:t>
            </a:r>
          </a:p>
        </p:txBody>
      </p:sp>
    </p:spTree>
    <p:extLst>
      <p:ext uri="{BB962C8B-B14F-4D97-AF65-F5344CB8AC3E}">
        <p14:creationId xmlns:p14="http://schemas.microsoft.com/office/powerpoint/2010/main" val="1770770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77836" y="3089036"/>
            <a:ext cx="9483835" cy="3665970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6083502"/>
              </p:ext>
            </p:extLst>
          </p:nvPr>
        </p:nvGraphicFramePr>
        <p:xfrm>
          <a:off x="1446575" y="3205281"/>
          <a:ext cx="9146355" cy="3439741"/>
        </p:xfrm>
        <a:graphic>
          <a:graphicData uri="http://schemas.openxmlformats.org/drawingml/2006/table">
            <a:tbl>
              <a:tblPr/>
              <a:tblGrid>
                <a:gridCol w="67195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33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33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0634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5815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1 714,2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9373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1 714,2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5815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Показатели:</a:t>
                      </a: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6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9368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Число зарегистрированных преступлений в расчете на 100 тыс. чел. населения (уровень преступности (не более))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ед.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1 145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9368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Количество деструктивных событий (чрезвычайных ситуаций, пожаров, в т.ч. случаев неконтролируемого горения)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ед.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4 532</a:t>
                      </a:r>
                    </a:p>
                  </a:txBody>
                  <a:tcPr marL="72000" marR="72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19368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Индекс удовлетворенности мировых судей организационным обеспечением их деятельности (CSI)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%</a:t>
                      </a:r>
                      <a:endParaRPr lang="ru-RU" sz="1600" b="0" i="0" u="none" strike="noStrike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85</a:t>
                      </a:r>
                    </a:p>
                  </a:txBody>
                  <a:tcPr marL="72000" marR="72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507565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473799" y="-11470"/>
            <a:ext cx="102843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6700"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Государственная программа «Обеспечение общественной безопасности населения и территории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399168" y="727016"/>
            <a:ext cx="7333306" cy="232371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Цели программы</a:t>
            </a:r>
          </a:p>
          <a:p>
            <a:pPr algn="ctr">
              <a:defRPr/>
            </a:pPr>
            <a:endParaRPr lang="ru-RU" sz="500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600" b="1" dirty="0">
                <a:solidFill>
                  <a:srgbClr val="534F4F"/>
                </a:solidFill>
                <a:latin typeface="+mn-lt"/>
              </a:rPr>
              <a:t>1. Снижение числа зарегистрированных преступлений до 1 135 ед. в расчете на 100 тыс. чел. населения к 2030 году.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534F4F"/>
                </a:solidFill>
                <a:latin typeface="+mn-lt"/>
              </a:rPr>
              <a:t>2. Снижение числа деструктивных событий к 2030 году до 4502 ед. по сравнению с плановым значением 2022 года.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534F4F"/>
                </a:solidFill>
                <a:latin typeface="+mn-lt"/>
              </a:rPr>
              <a:t>3. Достигнут уровень удовлетворенности организационным обеспечением деятельности мировых судей 88% к 2030 году.</a:t>
            </a:r>
          </a:p>
          <a:p>
            <a:pPr algn="ctr">
              <a:defRPr/>
            </a:pPr>
            <a:endParaRPr lang="ru-RU" sz="1000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700" b="1" u="sng" dirty="0">
                <a:solidFill>
                  <a:srgbClr val="494545"/>
                </a:solidFill>
                <a:latin typeface="+mn-lt"/>
              </a:rPr>
              <a:t>Доля в общем объеме расходов на 2024 год </a:t>
            </a:r>
            <a:r>
              <a:rPr lang="ru-RU" sz="17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– 1,6%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34" y="974079"/>
            <a:ext cx="1960405" cy="1960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73603" y="883190"/>
            <a:ext cx="2142184" cy="2142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46</a:t>
            </a:r>
          </a:p>
        </p:txBody>
      </p:sp>
    </p:spTree>
    <p:extLst>
      <p:ext uri="{BB962C8B-B14F-4D97-AF65-F5344CB8AC3E}">
        <p14:creationId xmlns:p14="http://schemas.microsoft.com/office/powerpoint/2010/main" val="25726292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63622" y="3017282"/>
            <a:ext cx="9420460" cy="3725715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3493614"/>
              </p:ext>
            </p:extLst>
          </p:nvPr>
        </p:nvGraphicFramePr>
        <p:xfrm>
          <a:off x="1367640" y="3120570"/>
          <a:ext cx="9212423" cy="3481102"/>
        </p:xfrm>
        <a:graphic>
          <a:graphicData uri="http://schemas.openxmlformats.org/drawingml/2006/table">
            <a:tbl>
              <a:tblPr/>
              <a:tblGrid>
                <a:gridCol w="67681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21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21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9229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</a:t>
                      </a:r>
                      <a:r>
                        <a:rPr kumimoji="0" 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069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824,9</a:t>
                      </a:r>
                      <a:endParaRPr lang="ru-RU" sz="1600" b="1" i="0" u="none" strike="noStrike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8069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824,9</a:t>
                      </a:r>
                      <a:endParaRPr lang="ru-RU" sz="1600" b="1" i="0" u="none" strike="noStrike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8069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Показатели:</a:t>
                      </a: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6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13833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Доля объектов (территорий), подлежащих антитеррористической защите, соответствующих установленным требованиям антитеррористической защищенности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  <a:endParaRPr lang="ru-RU" sz="16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33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13833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Доля граждан, подверженных воздействию идеологию терроризма и экстремизма, охваченных мероприятиями по профилактике терроризма и экстремизма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  <a:endParaRPr lang="ru-RU" sz="16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</a:p>
                  </a:txBody>
                  <a:tcPr marL="72000" marR="72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473799" y="3919"/>
            <a:ext cx="102843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6700"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Государственная программа «Профилактика терроризма и экстремизма в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233751" y="720993"/>
            <a:ext cx="7650179" cy="2269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Цели программы</a:t>
            </a:r>
            <a:endParaRPr lang="ru-RU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600" b="1" dirty="0">
                <a:solidFill>
                  <a:srgbClr val="534F4F"/>
                </a:solidFill>
                <a:latin typeface="+mn-lt"/>
              </a:rPr>
              <a:t> </a:t>
            </a:r>
            <a:r>
              <a:rPr lang="ru-RU" sz="1550" b="1" dirty="0">
                <a:solidFill>
                  <a:srgbClr val="534F4F"/>
                </a:solidFill>
                <a:latin typeface="+mn-lt"/>
              </a:rPr>
              <a:t>1. Увеличение числа объектов (территорий), подлежащих антитеррористической защите, соответствующих установленным требованиям антитеррористической защищенности до 53% к 2030 году.</a:t>
            </a:r>
          </a:p>
          <a:p>
            <a:pPr algn="ctr">
              <a:defRPr/>
            </a:pPr>
            <a:r>
              <a:rPr lang="ru-RU" sz="1550" b="1" dirty="0">
                <a:solidFill>
                  <a:srgbClr val="534F4F"/>
                </a:solidFill>
                <a:latin typeface="+mn-lt"/>
              </a:rPr>
              <a:t>2. Увеличение доли граждан, подверженных воздействию идеологии терроризма и экстремизма, охваченных мероприятиями по профилактике терроризма и экстремизма до 95 % к 2030 году.</a:t>
            </a:r>
          </a:p>
          <a:p>
            <a:pPr algn="ctr">
              <a:defRPr/>
            </a:pPr>
            <a:endParaRPr lang="ru-RU" sz="1500" b="1" u="sng" dirty="0">
              <a:solidFill>
                <a:srgbClr val="494545"/>
              </a:solidFill>
              <a:latin typeface="+mn-lt"/>
            </a:endParaRPr>
          </a:p>
          <a:p>
            <a:pPr algn="ctr">
              <a:defRPr/>
            </a:pPr>
            <a:r>
              <a:rPr lang="ru-RU" sz="1500" b="1" u="sng" dirty="0">
                <a:solidFill>
                  <a:srgbClr val="494545"/>
                </a:solidFill>
                <a:latin typeface="+mn-lt"/>
              </a:rPr>
              <a:t>Доля в общем объеме расходов на 202</a:t>
            </a:r>
            <a:r>
              <a:rPr lang="en-US" sz="1500" b="1" u="sng" dirty="0">
                <a:solidFill>
                  <a:srgbClr val="494545"/>
                </a:solidFill>
                <a:latin typeface="+mn-lt"/>
              </a:rPr>
              <a:t>4</a:t>
            </a:r>
            <a:r>
              <a:rPr lang="ru-RU" sz="1500" b="1" u="sng" dirty="0">
                <a:solidFill>
                  <a:srgbClr val="494545"/>
                </a:solidFill>
                <a:latin typeface="+mn-lt"/>
              </a:rPr>
              <a:t> год </a:t>
            </a:r>
            <a:r>
              <a:rPr lang="ru-RU" sz="15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– 0,8%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+mn-lt"/>
              </a:rPr>
              <a:t>47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8C04453-FAA2-4759-98A8-68B24EC8DB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611" y="798661"/>
            <a:ext cx="2088896" cy="208889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3A3B18B-8D54-419D-97A2-27912FBC11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74" y="901949"/>
            <a:ext cx="2088896" cy="208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5823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28496" y="3361187"/>
            <a:ext cx="10311793" cy="2791042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4328412"/>
              </p:ext>
            </p:extLst>
          </p:nvPr>
        </p:nvGraphicFramePr>
        <p:xfrm>
          <a:off x="969208" y="3528786"/>
          <a:ext cx="10030368" cy="2487300"/>
        </p:xfrm>
        <a:graphic>
          <a:graphicData uri="http://schemas.openxmlformats.org/drawingml/2006/table">
            <a:tbl>
              <a:tblPr/>
              <a:tblGrid>
                <a:gridCol w="74652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30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21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88892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72000" marR="72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</a:t>
                      </a:r>
                      <a:r>
                        <a:rPr kumimoji="0" lang="en-US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798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593,0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9165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306,1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2566">
                <a:tc>
                  <a:txBody>
                    <a:bodyPr/>
                    <a:lstStyle/>
                    <a:p>
                      <a:pPr marL="0" marR="0" lvl="0" indent="3619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за счет средств  федерального бюджета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286,9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4063">
                <a:tc>
                  <a:txBody>
                    <a:bodyPr/>
                    <a:lstStyle/>
                    <a:p>
                      <a:pPr marL="0" marR="0" lvl="0" indent="36195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целей госпрограммы:</a:t>
                      </a:r>
                      <a:endParaRPr lang="ru-RU" sz="1800" b="0" i="0" u="none" strike="noStrike" dirty="0">
                        <a:solidFill>
                          <a:srgbClr val="494545"/>
                        </a:solidFill>
                        <a:latin typeface="+mn-lt"/>
                      </a:endParaRP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6012976"/>
                  </a:ext>
                </a:extLst>
              </a:tr>
              <a:tr h="55026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Количество субъектов малого и среднего предпринимательства на 1 тыс. человек населения</a:t>
                      </a:r>
                      <a:endParaRPr kumimoji="0" lang="ru-RU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ед.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71,22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539089" y="96552"/>
            <a:ext cx="102213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Государственная программа «Развитие малого и среднего предпринимательства в Липецкой области»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539089" y="1245034"/>
            <a:ext cx="9601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Цели государственной программы:</a:t>
            </a:r>
            <a:endParaRPr lang="ru-RU" u="sng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marL="342900" indent="-342900">
              <a:buAutoNum type="arabicPeriod"/>
              <a:defRPr/>
            </a:pP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Достижение к 2031 году количества субъектов малого и среднего предпринимательства на 1 тыс. человек населения в количестве 73,65 ед.</a:t>
            </a:r>
          </a:p>
          <a:p>
            <a:pPr>
              <a:defRPr/>
            </a:pPr>
            <a:endParaRPr lang="ru-RU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algn="ctr">
              <a:defRPr/>
            </a:pPr>
            <a:r>
              <a:rPr lang="ru-RU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Доля в общем объеме расходов на 2024 год – 0,6 %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839200" y="1833970"/>
            <a:ext cx="4680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dirty="0">
                <a:solidFill>
                  <a:srgbClr val="494545"/>
                </a:solidFill>
                <a:latin typeface="+mn-lt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48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5EA6982-2477-478A-B25D-CD5C68560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26" y="992340"/>
            <a:ext cx="1562423" cy="156242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26AB4BB-C7FA-4C7C-B711-6A6E7E40A6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4751" y="1196578"/>
            <a:ext cx="1036410" cy="103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9140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30164" y="2627266"/>
            <a:ext cx="10077314" cy="4200934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6805537"/>
              </p:ext>
            </p:extLst>
          </p:nvPr>
        </p:nvGraphicFramePr>
        <p:xfrm>
          <a:off x="1144396" y="2669584"/>
          <a:ext cx="9848850" cy="4116298"/>
        </p:xfrm>
        <a:graphic>
          <a:graphicData uri="http://schemas.openxmlformats.org/drawingml/2006/table">
            <a:tbl>
              <a:tblPr/>
              <a:tblGrid>
                <a:gridCol w="77581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01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93562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72000" marR="72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</a:t>
                      </a: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826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1 805,4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1616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1 740,5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965">
                <a:tc>
                  <a:txBody>
                    <a:bodyPr/>
                    <a:lstStyle/>
                    <a:p>
                      <a:pPr marL="0" marR="0" lvl="0" indent="3619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за счет средств  федерального бюджета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64,9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marL="0" marR="0" lvl="0" indent="36195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целей госпрограммы: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</a:endParaRP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6012976"/>
                  </a:ext>
                </a:extLst>
              </a:tr>
              <a:tr h="317993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Индекс промышленного производства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%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102,5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74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Темп роста физического объема инвестиций в основной капитал, за исключением инвестиций инфраструктурных монополий (федеральные проекты) и бюджетных ассигнований федерального бюджета 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% к 2020 г.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112,4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340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Уровень инновационной активности организаций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12,7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8929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Удельный вес организаций, осуществляющих технологические инновации, в общем числе обследованных организаций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322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Внедрен Стандарт по обеспечению благоприятных условий для развития экспортной деятельности 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ед.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6973249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64746" y="154270"/>
            <a:ext cx="114290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rgbClr val="494545"/>
                </a:solidFill>
                <a:latin typeface="+mn-lt"/>
              </a:rPr>
              <a:t>Государственная программа «Обеспечение инвестиционной</a:t>
            </a:r>
          </a:p>
          <a:p>
            <a:pPr algn="ctr"/>
            <a:r>
              <a:rPr lang="ru-RU" sz="2200" b="1" dirty="0">
                <a:solidFill>
                  <a:srgbClr val="494545"/>
                </a:solidFill>
                <a:latin typeface="+mn-lt"/>
              </a:rPr>
              <a:t>привлекательности и развития промышленности Липецкой области»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619249" y="923710"/>
            <a:ext cx="9601200" cy="167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Цели государственной программы:</a:t>
            </a:r>
            <a:endParaRPr lang="ru-RU" sz="1400" u="sng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>
              <a:defRPr/>
            </a:pP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1. Обеспечение развития инновационно-технологической инфраструктуры и конкурентоспособного производства в регионе</a:t>
            </a:r>
          </a:p>
          <a:p>
            <a:pPr>
              <a:defRPr/>
            </a:pP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2. Обеспечение в регионе высокого уровня инвестиционной привлекательности</a:t>
            </a:r>
          </a:p>
          <a:p>
            <a:pPr>
              <a:defRPr/>
            </a:pP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3. Увеличение объема несырьевого неэнергетического экспорта предприятиями региона и увеличение уровня диверсификации экспортной продукции</a:t>
            </a:r>
          </a:p>
          <a:p>
            <a:pPr>
              <a:defRPr/>
            </a:pPr>
            <a:endParaRPr lang="ru-RU" sz="5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Доля в общем объеме расходов на 2024 год –  1,7 %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839200" y="1833970"/>
            <a:ext cx="4680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dirty="0">
                <a:solidFill>
                  <a:srgbClr val="494545"/>
                </a:solidFill>
                <a:latin typeface="+mn-lt"/>
              </a:rPr>
              <a:t> </a:t>
            </a:r>
          </a:p>
        </p:txBody>
      </p:sp>
      <p:grpSp>
        <p:nvGrpSpPr>
          <p:cNvPr id="2" name="Группа 3"/>
          <p:cNvGrpSpPr/>
          <p:nvPr/>
        </p:nvGrpSpPr>
        <p:grpSpPr>
          <a:xfrm>
            <a:off x="310244" y="1047750"/>
            <a:ext cx="1230452" cy="1133475"/>
            <a:chOff x="1363621" y="886965"/>
            <a:chExt cx="6742154" cy="6742154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3621" y="886965"/>
              <a:ext cx="6742154" cy="6742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4548" y="2068551"/>
              <a:ext cx="1147325" cy="1147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1035" y="1322972"/>
              <a:ext cx="1147325" cy="1147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0148" y="2068551"/>
              <a:ext cx="1147325" cy="1147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" name="Группа 5"/>
          <p:cNvGrpSpPr/>
          <p:nvPr/>
        </p:nvGrpSpPr>
        <p:grpSpPr>
          <a:xfrm>
            <a:off x="10677523" y="1074063"/>
            <a:ext cx="1144703" cy="1230246"/>
            <a:chOff x="10061745" y="994470"/>
            <a:chExt cx="1708775" cy="1954042"/>
          </a:xfrm>
        </p:grpSpPr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61745" y="994470"/>
              <a:ext cx="1708774" cy="19540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9470" y="994470"/>
              <a:ext cx="781050" cy="7843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8" name="TextBox 1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49</a:t>
            </a:r>
          </a:p>
        </p:txBody>
      </p:sp>
    </p:spTree>
    <p:extLst>
      <p:ext uri="{BB962C8B-B14F-4D97-AF65-F5344CB8AC3E}">
        <p14:creationId xmlns:p14="http://schemas.microsoft.com/office/powerpoint/2010/main" val="35117017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Основные параметры бюджета</a:t>
            </a: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839662" y="1265338"/>
            <a:ext cx="41052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800" i="1" dirty="0">
                <a:solidFill>
                  <a:srgbClr val="494545"/>
                </a:solidFill>
                <a:latin typeface="+mn-lt"/>
              </a:rPr>
              <a:t>Поступающие в бюджет денежные</a:t>
            </a:r>
          </a:p>
          <a:p>
            <a:pPr algn="ctr"/>
            <a:r>
              <a:rPr lang="ru-RU" sz="1800" i="1" dirty="0">
                <a:solidFill>
                  <a:srgbClr val="494545"/>
                </a:solidFill>
                <a:latin typeface="+mn-lt"/>
              </a:rPr>
              <a:t>средства или </a:t>
            </a:r>
            <a:r>
              <a:rPr lang="ru-RU" sz="1800" b="1" i="1" dirty="0">
                <a:solidFill>
                  <a:srgbClr val="494545"/>
                </a:solidFill>
                <a:latin typeface="+mn-lt"/>
              </a:rPr>
              <a:t>ДОХОДЫ БЮДЖЕТА</a:t>
            </a: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7229452" y="1265338"/>
            <a:ext cx="45370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800" i="1" dirty="0">
                <a:solidFill>
                  <a:srgbClr val="494545"/>
                </a:solidFill>
                <a:latin typeface="+mn-lt"/>
              </a:rPr>
              <a:t>Выплачиваемые из бюджета денежные средства или </a:t>
            </a:r>
            <a:r>
              <a:rPr lang="ru-RU" sz="1800" b="1" i="1" dirty="0">
                <a:solidFill>
                  <a:srgbClr val="494545"/>
                </a:solidFill>
                <a:latin typeface="+mn-lt"/>
              </a:rPr>
              <a:t>РАСХОДЫ БЮДЖЕТА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566339" y="4399798"/>
            <a:ext cx="33662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494545"/>
                </a:solidFill>
                <a:latin typeface="+mn-lt"/>
              </a:rPr>
              <a:t>Дефицит бюджета</a:t>
            </a:r>
            <a:br>
              <a:rPr lang="ru-RU" dirty="0">
                <a:solidFill>
                  <a:srgbClr val="494545"/>
                </a:solidFill>
                <a:latin typeface="+mn-lt"/>
              </a:rPr>
            </a:br>
            <a:r>
              <a:rPr lang="ru-RU" dirty="0">
                <a:solidFill>
                  <a:srgbClr val="494545"/>
                </a:solidFill>
                <a:latin typeface="+mn-lt"/>
              </a:rPr>
              <a:t>превышение расходов бюджета</a:t>
            </a:r>
          </a:p>
          <a:p>
            <a:pPr algn="ctr"/>
            <a:r>
              <a:rPr lang="ru-RU" dirty="0">
                <a:solidFill>
                  <a:srgbClr val="494545"/>
                </a:solidFill>
                <a:latin typeface="+mn-lt"/>
              </a:rPr>
              <a:t>над его доходами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93808" y="4399798"/>
            <a:ext cx="33662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494545"/>
                </a:solidFill>
                <a:latin typeface="+mn-lt"/>
              </a:rPr>
              <a:t>Профицит бюджета</a:t>
            </a:r>
            <a:br>
              <a:rPr lang="ru-RU" dirty="0">
                <a:solidFill>
                  <a:srgbClr val="494545"/>
                </a:solidFill>
                <a:latin typeface="+mn-lt"/>
              </a:rPr>
            </a:br>
            <a:r>
              <a:rPr lang="ru-RU" dirty="0">
                <a:solidFill>
                  <a:srgbClr val="494545"/>
                </a:solidFill>
                <a:latin typeface="+mn-lt"/>
              </a:rPr>
              <a:t>превышение доходов бюджета</a:t>
            </a:r>
          </a:p>
          <a:p>
            <a:pPr algn="ctr"/>
            <a:r>
              <a:rPr lang="ru-RU" dirty="0">
                <a:solidFill>
                  <a:srgbClr val="494545"/>
                </a:solidFill>
                <a:latin typeface="+mn-lt"/>
              </a:rPr>
              <a:t>над его расходами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589435" y="4399798"/>
            <a:ext cx="33662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494545"/>
                </a:solidFill>
                <a:latin typeface="+mn-lt"/>
              </a:rPr>
              <a:t>Сбалансированный бюджет</a:t>
            </a:r>
            <a:br>
              <a:rPr lang="ru-RU" dirty="0">
                <a:solidFill>
                  <a:srgbClr val="494545"/>
                </a:solidFill>
                <a:latin typeface="+mn-lt"/>
              </a:rPr>
            </a:br>
            <a:r>
              <a:rPr lang="ru-RU" dirty="0">
                <a:solidFill>
                  <a:srgbClr val="494545"/>
                </a:solidFill>
                <a:latin typeface="+mn-lt"/>
              </a:rPr>
              <a:t>равенство между доходной и расходной частями бюджета.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2695294" y="5843288"/>
            <a:ext cx="7154562" cy="923330"/>
            <a:chOff x="2396166" y="5843288"/>
            <a:chExt cx="7154562" cy="923330"/>
          </a:xfrm>
        </p:grpSpPr>
        <p:sp>
          <p:nvSpPr>
            <p:cNvPr id="18" name="Text Box 17"/>
            <p:cNvSpPr txBox="1">
              <a:spLocks noChangeArrowheads="1"/>
            </p:cNvSpPr>
            <p:nvPr/>
          </p:nvSpPr>
          <p:spPr bwMode="auto">
            <a:xfrm>
              <a:off x="2953018" y="5843288"/>
              <a:ext cx="6597710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ru-RU" sz="1800" b="1" u="sng" dirty="0">
                  <a:solidFill>
                    <a:srgbClr val="494545"/>
                  </a:solidFill>
                  <a:latin typeface="+mn-lt"/>
                </a:rPr>
                <a:t>дефицит бюджета не должен превышать 15%</a:t>
              </a:r>
            </a:p>
            <a:p>
              <a:pPr algn="ctr"/>
              <a:r>
                <a:rPr lang="ru-RU" sz="1800" b="1" u="sng" dirty="0">
                  <a:solidFill>
                    <a:srgbClr val="494545"/>
                  </a:solidFill>
                  <a:latin typeface="+mn-lt"/>
                </a:rPr>
                <a:t>собственных  доходов  бюджета  субъекта РФ и 10 %</a:t>
              </a:r>
            </a:p>
            <a:p>
              <a:pPr algn="ctr"/>
              <a:r>
                <a:rPr lang="ru-RU" sz="1800" b="1" u="sng" dirty="0">
                  <a:solidFill>
                    <a:srgbClr val="494545"/>
                  </a:solidFill>
                  <a:latin typeface="+mn-lt"/>
                </a:rPr>
                <a:t>собственных доходов местного бюджета</a:t>
              </a:r>
            </a:p>
          </p:txBody>
        </p:sp>
        <p:sp>
          <p:nvSpPr>
            <p:cNvPr id="19" name="Text Box 18"/>
            <p:cNvSpPr txBox="1">
              <a:spLocks noChangeArrowheads="1"/>
            </p:cNvSpPr>
            <p:nvPr/>
          </p:nvSpPr>
          <p:spPr bwMode="auto">
            <a:xfrm>
              <a:off x="2396166" y="6089510"/>
              <a:ext cx="1188467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ru-RU" sz="2200" b="1" u="sng" dirty="0">
                  <a:solidFill>
                    <a:srgbClr val="FF3300"/>
                  </a:solidFill>
                  <a:latin typeface="+mn-lt"/>
                </a:rPr>
                <a:t>ВАЖНО</a:t>
              </a:r>
              <a:r>
                <a:rPr lang="en-US" sz="2200" dirty="0">
                  <a:solidFill>
                    <a:srgbClr val="FF3300"/>
                  </a:solidFill>
                  <a:latin typeface="+mn-lt"/>
                </a:rPr>
                <a:t>:</a:t>
              </a:r>
              <a:endParaRPr lang="ru-RU" sz="2200" dirty="0">
                <a:solidFill>
                  <a:srgbClr val="FF3300"/>
                </a:solidFill>
                <a:latin typeface="+mn-lt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220783" y="2413341"/>
            <a:ext cx="3666533" cy="1722966"/>
            <a:chOff x="220783" y="2413341"/>
            <a:chExt cx="3666533" cy="1722966"/>
          </a:xfrm>
        </p:grpSpPr>
        <p:grpSp>
          <p:nvGrpSpPr>
            <p:cNvPr id="69" name="Группа 68"/>
            <p:cNvGrpSpPr/>
            <p:nvPr/>
          </p:nvGrpSpPr>
          <p:grpSpPr>
            <a:xfrm>
              <a:off x="220783" y="2413341"/>
              <a:ext cx="3666533" cy="1722966"/>
              <a:chOff x="220783" y="2413341"/>
              <a:chExt cx="3666533" cy="1722966"/>
            </a:xfrm>
          </p:grpSpPr>
          <p:grpSp>
            <p:nvGrpSpPr>
              <p:cNvPr id="59" name="Группа 58"/>
              <p:cNvGrpSpPr/>
              <p:nvPr/>
            </p:nvGrpSpPr>
            <p:grpSpPr>
              <a:xfrm>
                <a:off x="220783" y="2413341"/>
                <a:ext cx="3666533" cy="1722966"/>
                <a:chOff x="220783" y="2413341"/>
                <a:chExt cx="3666533" cy="1722966"/>
              </a:xfrm>
            </p:grpSpPr>
            <p:sp>
              <p:nvSpPr>
                <p:cNvPr id="81" name="Прямоугольник 80"/>
                <p:cNvSpPr/>
                <p:nvPr/>
              </p:nvSpPr>
              <p:spPr>
                <a:xfrm rot="20905747">
                  <a:off x="844497" y="3689899"/>
                  <a:ext cx="2419109" cy="45951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rgbClr val="6A66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rgbClr val="494545"/>
                    </a:solidFill>
                  </a:endParaRPr>
                </a:p>
              </p:txBody>
            </p:sp>
            <p:grpSp>
              <p:nvGrpSpPr>
                <p:cNvPr id="82" name="Группа 81"/>
                <p:cNvGrpSpPr/>
                <p:nvPr/>
              </p:nvGrpSpPr>
              <p:grpSpPr>
                <a:xfrm>
                  <a:off x="1519217" y="3216829"/>
                  <a:ext cx="1069666" cy="919478"/>
                  <a:chOff x="5463539" y="1906688"/>
                  <a:chExt cx="1264919" cy="997724"/>
                </a:xfrm>
              </p:grpSpPr>
              <p:sp>
                <p:nvSpPr>
                  <p:cNvPr id="95" name="Багетная рамка 94"/>
                  <p:cNvSpPr/>
                  <p:nvPr/>
                </p:nvSpPr>
                <p:spPr>
                  <a:xfrm>
                    <a:off x="5463539" y="2691461"/>
                    <a:ext cx="1264919" cy="212951"/>
                  </a:xfrm>
                  <a:prstGeom prst="bevel">
                    <a:avLst>
                      <a:gd name="adj" fmla="val 29322"/>
                    </a:avLst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sp>
                <p:nvSpPr>
                  <p:cNvPr id="96" name="Трапеция 95"/>
                  <p:cNvSpPr/>
                  <p:nvPr/>
                </p:nvSpPr>
                <p:spPr>
                  <a:xfrm>
                    <a:off x="5837233" y="2296073"/>
                    <a:ext cx="517525" cy="395388"/>
                  </a:xfrm>
                  <a:prstGeom prst="trapezoid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sp>
                <p:nvSpPr>
                  <p:cNvPr id="97" name="Овал 96"/>
                  <p:cNvSpPr/>
                  <p:nvPr/>
                </p:nvSpPr>
                <p:spPr>
                  <a:xfrm>
                    <a:off x="5814211" y="1906688"/>
                    <a:ext cx="563567" cy="531712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sp>
                <p:nvSpPr>
                  <p:cNvPr id="98" name="Овал 97"/>
                  <p:cNvSpPr/>
                  <p:nvPr/>
                </p:nvSpPr>
                <p:spPr>
                  <a:xfrm>
                    <a:off x="5902322" y="1991997"/>
                    <a:ext cx="387344" cy="361093"/>
                  </a:xfrm>
                  <a:prstGeom prst="ellipse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</p:grpSp>
            <p:grpSp>
              <p:nvGrpSpPr>
                <p:cNvPr id="83" name="Группа 82"/>
                <p:cNvGrpSpPr/>
                <p:nvPr/>
              </p:nvGrpSpPr>
              <p:grpSpPr>
                <a:xfrm>
                  <a:off x="220783" y="2928271"/>
                  <a:ext cx="1298434" cy="1125780"/>
                  <a:chOff x="3928094" y="1339984"/>
                  <a:chExt cx="1535445" cy="1221581"/>
                </a:xfrm>
              </p:grpSpPr>
              <p:grpSp>
                <p:nvGrpSpPr>
                  <p:cNvPr id="90" name="Группа 89"/>
                  <p:cNvGrpSpPr/>
                  <p:nvPr/>
                </p:nvGrpSpPr>
                <p:grpSpPr>
                  <a:xfrm>
                    <a:off x="3928094" y="1339984"/>
                    <a:ext cx="1535445" cy="1039144"/>
                    <a:chOff x="4029268" y="795438"/>
                    <a:chExt cx="1535445" cy="1039144"/>
                  </a:xfrm>
                </p:grpSpPr>
                <p:sp>
                  <p:nvSpPr>
                    <p:cNvPr id="92" name="Багетная рамка 91"/>
                    <p:cNvSpPr/>
                    <p:nvPr/>
                  </p:nvSpPr>
                  <p:spPr>
                    <a:xfrm>
                      <a:off x="4029268" y="1621631"/>
                      <a:ext cx="1535445" cy="212951"/>
                    </a:xfrm>
                    <a:prstGeom prst="bevel">
                      <a:avLst>
                        <a:gd name="adj" fmla="val 29322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chemeClr val="bg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93" name="Овал 92"/>
                    <p:cNvSpPr/>
                    <p:nvPr/>
                  </p:nvSpPr>
                  <p:spPr>
                    <a:xfrm>
                      <a:off x="4310782" y="795438"/>
                      <a:ext cx="972418" cy="950812"/>
                    </a:xfrm>
                    <a:prstGeom prst="ellipse">
                      <a:avLst/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94" name="Овал 93"/>
                    <p:cNvSpPr/>
                    <p:nvPr/>
                  </p:nvSpPr>
                  <p:spPr>
                    <a:xfrm>
                      <a:off x="4462816" y="947989"/>
                      <a:ext cx="668350" cy="645710"/>
                    </a:xfrm>
                    <a:prstGeom prst="ellipse">
                      <a:avLst/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</p:grpSp>
              <p:sp>
                <p:nvSpPr>
                  <p:cNvPr id="91" name="Трапеция 90"/>
                  <p:cNvSpPr/>
                  <p:nvPr/>
                </p:nvSpPr>
                <p:spPr>
                  <a:xfrm rot="10800000">
                    <a:off x="4490419" y="2379128"/>
                    <a:ext cx="410795" cy="182437"/>
                  </a:xfrm>
                  <a:prstGeom prst="trapezoid">
                    <a:avLst>
                      <a:gd name="adj" fmla="val 44272"/>
                    </a:avLst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</p:grpSp>
            <p:grpSp>
              <p:nvGrpSpPr>
                <p:cNvPr id="84" name="Группа 83"/>
                <p:cNvGrpSpPr/>
                <p:nvPr/>
              </p:nvGrpSpPr>
              <p:grpSpPr>
                <a:xfrm>
                  <a:off x="2588882" y="2413341"/>
                  <a:ext cx="1298434" cy="1128906"/>
                  <a:chOff x="6731993" y="1336592"/>
                  <a:chExt cx="1535445" cy="1224974"/>
                </a:xfrm>
              </p:grpSpPr>
              <p:grpSp>
                <p:nvGrpSpPr>
                  <p:cNvPr id="85" name="Группа 84"/>
                  <p:cNvGrpSpPr/>
                  <p:nvPr/>
                </p:nvGrpSpPr>
                <p:grpSpPr>
                  <a:xfrm>
                    <a:off x="6731993" y="1336592"/>
                    <a:ext cx="1535445" cy="1042536"/>
                    <a:chOff x="6397819" y="817020"/>
                    <a:chExt cx="1535445" cy="1042536"/>
                  </a:xfrm>
                </p:grpSpPr>
                <p:sp>
                  <p:nvSpPr>
                    <p:cNvPr id="87" name="Багетная рамка 86"/>
                    <p:cNvSpPr/>
                    <p:nvPr/>
                  </p:nvSpPr>
                  <p:spPr>
                    <a:xfrm>
                      <a:off x="6397819" y="1646605"/>
                      <a:ext cx="1535445" cy="212951"/>
                    </a:xfrm>
                    <a:prstGeom prst="bevel">
                      <a:avLst>
                        <a:gd name="adj" fmla="val 29322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chemeClr val="bg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88" name="Овал 87"/>
                    <p:cNvSpPr/>
                    <p:nvPr/>
                  </p:nvSpPr>
                  <p:spPr>
                    <a:xfrm>
                      <a:off x="6679332" y="817020"/>
                      <a:ext cx="972418" cy="950812"/>
                    </a:xfrm>
                    <a:prstGeom prst="ellipse">
                      <a:avLst/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89" name="Овал 88"/>
                    <p:cNvSpPr/>
                    <p:nvPr/>
                  </p:nvSpPr>
                  <p:spPr>
                    <a:xfrm>
                      <a:off x="6831366" y="969571"/>
                      <a:ext cx="668350" cy="645710"/>
                    </a:xfrm>
                    <a:prstGeom prst="ellipse">
                      <a:avLst/>
                    </a:pr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</p:grpSp>
              <p:sp>
                <p:nvSpPr>
                  <p:cNvPr id="86" name="Трапеция 85"/>
                  <p:cNvSpPr/>
                  <p:nvPr/>
                </p:nvSpPr>
                <p:spPr>
                  <a:xfrm rot="10800000">
                    <a:off x="7294317" y="2379129"/>
                    <a:ext cx="410795" cy="182437"/>
                  </a:xfrm>
                  <a:prstGeom prst="trapezoid">
                    <a:avLst>
                      <a:gd name="adj" fmla="val 44272"/>
                    </a:avLst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</p:grpSp>
            <p:grpSp>
              <p:nvGrpSpPr>
                <p:cNvPr id="56" name="Группа 55"/>
                <p:cNvGrpSpPr/>
                <p:nvPr/>
              </p:nvGrpSpPr>
              <p:grpSpPr>
                <a:xfrm>
                  <a:off x="1958844" y="3414484"/>
                  <a:ext cx="212809" cy="115670"/>
                  <a:chOff x="1673225" y="2463800"/>
                  <a:chExt cx="392024" cy="247391"/>
                </a:xfrm>
              </p:grpSpPr>
              <p:sp>
                <p:nvSpPr>
                  <p:cNvPr id="51" name="Минус 50"/>
                  <p:cNvSpPr/>
                  <p:nvPr/>
                </p:nvSpPr>
                <p:spPr>
                  <a:xfrm rot="2152822">
                    <a:off x="1673225" y="2463800"/>
                    <a:ext cx="392024" cy="45719"/>
                  </a:xfrm>
                  <a:prstGeom prst="mathMinus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sp>
                <p:nvSpPr>
                  <p:cNvPr id="128" name="Минус 127"/>
                  <p:cNvSpPr/>
                  <p:nvPr/>
                </p:nvSpPr>
                <p:spPr>
                  <a:xfrm rot="19447178" flipV="1">
                    <a:off x="1673226" y="2665473"/>
                    <a:ext cx="392023" cy="45718"/>
                  </a:xfrm>
                  <a:prstGeom prst="mathMinus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</p:grpSp>
          </p:grpSp>
          <p:sp>
            <p:nvSpPr>
              <p:cNvPr id="66" name="Овал 65"/>
              <p:cNvSpPr/>
              <p:nvPr/>
            </p:nvSpPr>
            <p:spPr>
              <a:xfrm>
                <a:off x="733720" y="3340946"/>
                <a:ext cx="175145" cy="18840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  <p:sp>
            <p:nvSpPr>
              <p:cNvPr id="156" name="Овал 155"/>
              <p:cNvSpPr/>
              <p:nvPr/>
            </p:nvSpPr>
            <p:spPr>
              <a:xfrm>
                <a:off x="3100047" y="2825613"/>
                <a:ext cx="175145" cy="18840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</p:grpSp>
        <p:pic>
          <p:nvPicPr>
            <p:cNvPr id="140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738" y="3177867"/>
              <a:ext cx="397462" cy="397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8" name="Плюс 137"/>
            <p:cNvSpPr/>
            <p:nvPr/>
          </p:nvSpPr>
          <p:spPr>
            <a:xfrm>
              <a:off x="787803" y="3909820"/>
              <a:ext cx="153331" cy="146681"/>
            </a:xfrm>
            <a:prstGeom prst="mathPlus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  <p:sp>
          <p:nvSpPr>
            <p:cNvPr id="139" name="Минус 138"/>
            <p:cNvSpPr/>
            <p:nvPr/>
          </p:nvSpPr>
          <p:spPr>
            <a:xfrm>
              <a:off x="3155173" y="3411297"/>
              <a:ext cx="165851" cy="125517"/>
            </a:xfrm>
            <a:prstGeom prst="mathMinus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4439306" y="2691442"/>
            <a:ext cx="3669524" cy="1444865"/>
            <a:chOff x="4439306" y="2691442"/>
            <a:chExt cx="3669524" cy="1444865"/>
          </a:xfrm>
        </p:grpSpPr>
        <p:grpSp>
          <p:nvGrpSpPr>
            <p:cNvPr id="70" name="Группа 69"/>
            <p:cNvGrpSpPr/>
            <p:nvPr/>
          </p:nvGrpSpPr>
          <p:grpSpPr>
            <a:xfrm>
              <a:off x="4439306" y="2691442"/>
              <a:ext cx="3669524" cy="1444865"/>
              <a:chOff x="4439306" y="2691442"/>
              <a:chExt cx="3669524" cy="1444865"/>
            </a:xfrm>
          </p:grpSpPr>
          <p:grpSp>
            <p:nvGrpSpPr>
              <p:cNvPr id="48" name="Группа 47"/>
              <p:cNvGrpSpPr/>
              <p:nvPr/>
            </p:nvGrpSpPr>
            <p:grpSpPr>
              <a:xfrm>
                <a:off x="4439306" y="2691442"/>
                <a:ext cx="3669524" cy="1444865"/>
                <a:chOff x="3877294" y="834806"/>
                <a:chExt cx="4339344" cy="1567820"/>
              </a:xfrm>
            </p:grpSpPr>
            <p:grpSp>
              <p:nvGrpSpPr>
                <p:cNvPr id="34" name="Группа 33"/>
                <p:cNvGrpSpPr/>
                <p:nvPr/>
              </p:nvGrpSpPr>
              <p:grpSpPr>
                <a:xfrm>
                  <a:off x="3877294" y="834806"/>
                  <a:ext cx="4339344" cy="1567820"/>
                  <a:chOff x="3928094" y="1336592"/>
                  <a:chExt cx="4339344" cy="1567820"/>
                </a:xfrm>
              </p:grpSpPr>
              <p:sp>
                <p:nvSpPr>
                  <p:cNvPr id="26" name="Прямоугольник 25"/>
                  <p:cNvSpPr/>
                  <p:nvPr/>
                </p:nvSpPr>
                <p:spPr>
                  <a:xfrm>
                    <a:off x="4665658" y="2420016"/>
                    <a:ext cx="2860683" cy="49861"/>
                  </a:xfrm>
                  <a:prstGeom prst="rect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grpSp>
                <p:nvGrpSpPr>
                  <p:cNvPr id="21" name="Группа 20"/>
                  <p:cNvGrpSpPr/>
                  <p:nvPr/>
                </p:nvGrpSpPr>
                <p:grpSpPr>
                  <a:xfrm>
                    <a:off x="5463539" y="1906688"/>
                    <a:ext cx="1264919" cy="997724"/>
                    <a:chOff x="5463539" y="1906688"/>
                    <a:chExt cx="1264919" cy="997724"/>
                  </a:xfrm>
                </p:grpSpPr>
                <p:sp>
                  <p:nvSpPr>
                    <p:cNvPr id="11" name="Багетная рамка 10"/>
                    <p:cNvSpPr/>
                    <p:nvPr/>
                  </p:nvSpPr>
                  <p:spPr>
                    <a:xfrm>
                      <a:off x="5463539" y="2691461"/>
                      <a:ext cx="1264919" cy="212951"/>
                    </a:xfrm>
                    <a:prstGeom prst="bevel">
                      <a:avLst>
                        <a:gd name="adj" fmla="val 29322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chemeClr val="bg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13" name="Трапеция 12"/>
                    <p:cNvSpPr/>
                    <p:nvPr/>
                  </p:nvSpPr>
                  <p:spPr>
                    <a:xfrm>
                      <a:off x="5837233" y="2296073"/>
                      <a:ext cx="517525" cy="395388"/>
                    </a:xfrm>
                    <a:prstGeom prst="trapezoid">
                      <a:avLst/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14" name="Овал 13"/>
                    <p:cNvSpPr/>
                    <p:nvPr/>
                  </p:nvSpPr>
                  <p:spPr>
                    <a:xfrm>
                      <a:off x="5814211" y="1906688"/>
                      <a:ext cx="563567" cy="531712"/>
                    </a:xfrm>
                    <a:prstGeom prst="ellipse">
                      <a:avLst/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15" name="Овал 14"/>
                    <p:cNvSpPr/>
                    <p:nvPr/>
                  </p:nvSpPr>
                  <p:spPr>
                    <a:xfrm>
                      <a:off x="5902322" y="1991997"/>
                      <a:ext cx="387344" cy="361093"/>
                    </a:xfrm>
                    <a:prstGeom prst="ellipse">
                      <a:avLst/>
                    </a:prstGeom>
                    <a:solidFill>
                      <a:schemeClr val="bg1">
                        <a:lumMod val="95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</p:grpSp>
              <p:grpSp>
                <p:nvGrpSpPr>
                  <p:cNvPr id="24" name="Группа 23"/>
                  <p:cNvGrpSpPr/>
                  <p:nvPr/>
                </p:nvGrpSpPr>
                <p:grpSpPr>
                  <a:xfrm>
                    <a:off x="3928094" y="1339984"/>
                    <a:ext cx="1535445" cy="1221581"/>
                    <a:chOff x="3928094" y="1339984"/>
                    <a:chExt cx="1535445" cy="1221581"/>
                  </a:xfrm>
                </p:grpSpPr>
                <p:grpSp>
                  <p:nvGrpSpPr>
                    <p:cNvPr id="20" name="Группа 19"/>
                    <p:cNvGrpSpPr/>
                    <p:nvPr/>
                  </p:nvGrpSpPr>
                  <p:grpSpPr>
                    <a:xfrm>
                      <a:off x="3928094" y="1339984"/>
                      <a:ext cx="1535445" cy="1039144"/>
                      <a:chOff x="4029268" y="795438"/>
                      <a:chExt cx="1535445" cy="1039144"/>
                    </a:xfrm>
                  </p:grpSpPr>
                  <p:sp>
                    <p:nvSpPr>
                      <p:cNvPr id="32" name="Багетная рамка 31"/>
                      <p:cNvSpPr/>
                      <p:nvPr/>
                    </p:nvSpPr>
                    <p:spPr>
                      <a:xfrm>
                        <a:off x="4029268" y="1621631"/>
                        <a:ext cx="1535445" cy="212951"/>
                      </a:xfrm>
                      <a:prstGeom prst="bevel">
                        <a:avLst>
                          <a:gd name="adj" fmla="val 29322"/>
                        </a:avLst>
                      </a:prstGeom>
                      <a:solidFill>
                        <a:schemeClr val="bg2">
                          <a:lumMod val="90000"/>
                        </a:schemeClr>
                      </a:solidFill>
                      <a:ln>
                        <a:solidFill>
                          <a:schemeClr val="bg2">
                            <a:lumMod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>
                          <a:solidFill>
                            <a:srgbClr val="494545"/>
                          </a:solidFill>
                        </a:endParaRPr>
                      </a:p>
                    </p:txBody>
                  </p:sp>
                  <p:sp>
                    <p:nvSpPr>
                      <p:cNvPr id="28" name="Овал 27"/>
                      <p:cNvSpPr/>
                      <p:nvPr/>
                    </p:nvSpPr>
                    <p:spPr>
                      <a:xfrm>
                        <a:off x="4310782" y="795438"/>
                        <a:ext cx="972418" cy="950812"/>
                      </a:xfrm>
                      <a:prstGeom prst="ellipse">
                        <a:avLst/>
                      </a:prstGeom>
                      <a:solidFill>
                        <a:schemeClr val="bg2">
                          <a:lumMod val="90000"/>
                        </a:schemeClr>
                      </a:solidFill>
                      <a:ln>
                        <a:solidFill>
                          <a:srgbClr val="6A6666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>
                          <a:solidFill>
                            <a:srgbClr val="494545"/>
                          </a:solidFill>
                        </a:endParaRPr>
                      </a:p>
                    </p:txBody>
                  </p:sp>
                  <p:sp>
                    <p:nvSpPr>
                      <p:cNvPr id="29" name="Овал 28"/>
                      <p:cNvSpPr/>
                      <p:nvPr/>
                    </p:nvSpPr>
                    <p:spPr>
                      <a:xfrm>
                        <a:off x="4462816" y="947989"/>
                        <a:ext cx="668350" cy="645710"/>
                      </a:xfrm>
                      <a:prstGeom prst="ellipse">
                        <a:avLst/>
                      </a:prstGeom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ln>
                        <a:solidFill>
                          <a:srgbClr val="6A6666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>
                          <a:solidFill>
                            <a:srgbClr val="494545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38" name="Трапеция 37"/>
                    <p:cNvSpPr/>
                    <p:nvPr/>
                  </p:nvSpPr>
                  <p:spPr>
                    <a:xfrm rot="10800000">
                      <a:off x="4490419" y="2379128"/>
                      <a:ext cx="410795" cy="182437"/>
                    </a:xfrm>
                    <a:prstGeom prst="trapezoid">
                      <a:avLst>
                        <a:gd name="adj" fmla="val 44272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</p:grpSp>
              <p:grpSp>
                <p:nvGrpSpPr>
                  <p:cNvPr id="25" name="Группа 24"/>
                  <p:cNvGrpSpPr/>
                  <p:nvPr/>
                </p:nvGrpSpPr>
                <p:grpSpPr>
                  <a:xfrm>
                    <a:off x="6731993" y="1336592"/>
                    <a:ext cx="1535445" cy="1224974"/>
                    <a:chOff x="6731993" y="1336592"/>
                    <a:chExt cx="1535445" cy="1224974"/>
                  </a:xfrm>
                </p:grpSpPr>
                <p:grpSp>
                  <p:nvGrpSpPr>
                    <p:cNvPr id="22" name="Группа 21"/>
                    <p:cNvGrpSpPr/>
                    <p:nvPr/>
                  </p:nvGrpSpPr>
                  <p:grpSpPr>
                    <a:xfrm>
                      <a:off x="6731993" y="1336592"/>
                      <a:ext cx="1535445" cy="1042536"/>
                      <a:chOff x="6397819" y="817020"/>
                      <a:chExt cx="1535445" cy="1042536"/>
                    </a:xfrm>
                  </p:grpSpPr>
                  <p:sp>
                    <p:nvSpPr>
                      <p:cNvPr id="33" name="Багетная рамка 32"/>
                      <p:cNvSpPr/>
                      <p:nvPr/>
                    </p:nvSpPr>
                    <p:spPr>
                      <a:xfrm>
                        <a:off x="6397819" y="1646605"/>
                        <a:ext cx="1535445" cy="212951"/>
                      </a:xfrm>
                      <a:prstGeom prst="bevel">
                        <a:avLst>
                          <a:gd name="adj" fmla="val 29322"/>
                        </a:avLst>
                      </a:prstGeom>
                      <a:solidFill>
                        <a:schemeClr val="bg2">
                          <a:lumMod val="90000"/>
                        </a:schemeClr>
                      </a:solidFill>
                      <a:ln>
                        <a:solidFill>
                          <a:schemeClr val="bg2">
                            <a:lumMod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>
                          <a:solidFill>
                            <a:srgbClr val="494545"/>
                          </a:solidFill>
                        </a:endParaRPr>
                      </a:p>
                    </p:txBody>
                  </p:sp>
                  <p:sp>
                    <p:nvSpPr>
                      <p:cNvPr id="30" name="Овал 29"/>
                      <p:cNvSpPr/>
                      <p:nvPr/>
                    </p:nvSpPr>
                    <p:spPr>
                      <a:xfrm>
                        <a:off x="6679332" y="817020"/>
                        <a:ext cx="972418" cy="950812"/>
                      </a:xfrm>
                      <a:prstGeom prst="ellipse">
                        <a:avLst/>
                      </a:prstGeom>
                      <a:solidFill>
                        <a:schemeClr val="bg2">
                          <a:lumMod val="90000"/>
                        </a:schemeClr>
                      </a:solidFill>
                      <a:ln>
                        <a:solidFill>
                          <a:srgbClr val="6A6666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>
                          <a:solidFill>
                            <a:srgbClr val="494545"/>
                          </a:solidFill>
                        </a:endParaRPr>
                      </a:p>
                    </p:txBody>
                  </p:sp>
                  <p:sp>
                    <p:nvSpPr>
                      <p:cNvPr id="31" name="Овал 30"/>
                      <p:cNvSpPr/>
                      <p:nvPr/>
                    </p:nvSpPr>
                    <p:spPr>
                      <a:xfrm>
                        <a:off x="6831366" y="969571"/>
                        <a:ext cx="668350" cy="645710"/>
                      </a:xfrm>
                      <a:prstGeom prst="ellipse">
                        <a:avLst/>
                      </a:prstGeom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n>
                        <a:solidFill>
                          <a:srgbClr val="6A6666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>
                          <a:solidFill>
                            <a:srgbClr val="494545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39" name="Трапеция 38"/>
                    <p:cNvSpPr/>
                    <p:nvPr/>
                  </p:nvSpPr>
                  <p:spPr>
                    <a:xfrm rot="10800000">
                      <a:off x="7294317" y="2379129"/>
                      <a:ext cx="410795" cy="182437"/>
                    </a:xfrm>
                    <a:prstGeom prst="trapezoid">
                      <a:avLst>
                        <a:gd name="adj" fmla="val 44272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</p:grpSp>
            </p:grpSp>
            <p:sp>
              <p:nvSpPr>
                <p:cNvPr id="47" name="Равно 46"/>
                <p:cNvSpPr/>
                <p:nvPr/>
              </p:nvSpPr>
              <p:spPr>
                <a:xfrm>
                  <a:off x="5891630" y="1570731"/>
                  <a:ext cx="307141" cy="205951"/>
                </a:xfrm>
                <a:prstGeom prst="mathEqual">
                  <a:avLst>
                    <a:gd name="adj1" fmla="val 18561"/>
                    <a:gd name="adj2" fmla="val 17713"/>
                  </a:avLst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rgbClr val="494545"/>
                    </a:solidFill>
                  </a:endParaRPr>
                </a:p>
              </p:txBody>
            </p:sp>
          </p:grpSp>
          <p:sp>
            <p:nvSpPr>
              <p:cNvPr id="169" name="Овал 168"/>
              <p:cNvSpPr/>
              <p:nvPr/>
            </p:nvSpPr>
            <p:spPr>
              <a:xfrm>
                <a:off x="4944936" y="3103714"/>
                <a:ext cx="175145" cy="18840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</p:grpSp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9793" y="2930833"/>
              <a:ext cx="397462" cy="397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4" name="Плюс 143"/>
            <p:cNvSpPr/>
            <p:nvPr/>
          </p:nvSpPr>
          <p:spPr>
            <a:xfrm>
              <a:off x="5011857" y="3655884"/>
              <a:ext cx="153331" cy="146681"/>
            </a:xfrm>
            <a:prstGeom prst="mathPlus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  <p:sp>
          <p:nvSpPr>
            <p:cNvPr id="145" name="Минус 144"/>
            <p:cNvSpPr/>
            <p:nvPr/>
          </p:nvSpPr>
          <p:spPr>
            <a:xfrm>
              <a:off x="7379227" y="3676165"/>
              <a:ext cx="165851" cy="125517"/>
            </a:xfrm>
            <a:prstGeom prst="mathMinus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8434614" y="2466248"/>
            <a:ext cx="3674924" cy="1686410"/>
            <a:chOff x="8434614" y="2466248"/>
            <a:chExt cx="3674924" cy="1686410"/>
          </a:xfrm>
        </p:grpSpPr>
        <p:grpSp>
          <p:nvGrpSpPr>
            <p:cNvPr id="127" name="Группа 126"/>
            <p:cNvGrpSpPr/>
            <p:nvPr/>
          </p:nvGrpSpPr>
          <p:grpSpPr>
            <a:xfrm>
              <a:off x="8434614" y="2466248"/>
              <a:ext cx="3674924" cy="1686410"/>
              <a:chOff x="8434614" y="2466248"/>
              <a:chExt cx="3674924" cy="1686410"/>
            </a:xfrm>
          </p:grpSpPr>
          <p:grpSp>
            <p:nvGrpSpPr>
              <p:cNvPr id="60" name="Группа 59"/>
              <p:cNvGrpSpPr/>
              <p:nvPr/>
            </p:nvGrpSpPr>
            <p:grpSpPr>
              <a:xfrm>
                <a:off x="8434614" y="2466248"/>
                <a:ext cx="3674924" cy="1686410"/>
                <a:chOff x="8434614" y="2466248"/>
                <a:chExt cx="3674924" cy="1686410"/>
              </a:xfrm>
            </p:grpSpPr>
            <p:sp>
              <p:nvSpPr>
                <p:cNvPr id="109" name="Прямоугольник 108"/>
                <p:cNvSpPr/>
                <p:nvPr/>
              </p:nvSpPr>
              <p:spPr>
                <a:xfrm rot="575172">
                  <a:off x="9058328" y="3706250"/>
                  <a:ext cx="2419109" cy="45951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rgbClr val="6A66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rgbClr val="494545"/>
                    </a:solidFill>
                  </a:endParaRPr>
                </a:p>
              </p:txBody>
            </p:sp>
            <p:grpSp>
              <p:nvGrpSpPr>
                <p:cNvPr id="110" name="Группа 109"/>
                <p:cNvGrpSpPr/>
                <p:nvPr/>
              </p:nvGrpSpPr>
              <p:grpSpPr>
                <a:xfrm>
                  <a:off x="9733048" y="3233180"/>
                  <a:ext cx="1069666" cy="919478"/>
                  <a:chOff x="5463539" y="1906688"/>
                  <a:chExt cx="1264919" cy="997724"/>
                </a:xfrm>
              </p:grpSpPr>
              <p:sp>
                <p:nvSpPr>
                  <p:cNvPr id="123" name="Багетная рамка 122"/>
                  <p:cNvSpPr/>
                  <p:nvPr/>
                </p:nvSpPr>
                <p:spPr>
                  <a:xfrm>
                    <a:off x="5463539" y="2691461"/>
                    <a:ext cx="1264919" cy="212951"/>
                  </a:xfrm>
                  <a:prstGeom prst="bevel">
                    <a:avLst>
                      <a:gd name="adj" fmla="val 29322"/>
                    </a:avLst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sp>
                <p:nvSpPr>
                  <p:cNvPr id="124" name="Трапеция 123"/>
                  <p:cNvSpPr/>
                  <p:nvPr/>
                </p:nvSpPr>
                <p:spPr>
                  <a:xfrm>
                    <a:off x="5837233" y="2296073"/>
                    <a:ext cx="517525" cy="395388"/>
                  </a:xfrm>
                  <a:prstGeom prst="trapezoid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sp>
                <p:nvSpPr>
                  <p:cNvPr id="125" name="Овал 124"/>
                  <p:cNvSpPr/>
                  <p:nvPr/>
                </p:nvSpPr>
                <p:spPr>
                  <a:xfrm>
                    <a:off x="5814211" y="1906688"/>
                    <a:ext cx="563567" cy="531712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sp>
                <p:nvSpPr>
                  <p:cNvPr id="126" name="Овал 125"/>
                  <p:cNvSpPr/>
                  <p:nvPr/>
                </p:nvSpPr>
                <p:spPr>
                  <a:xfrm>
                    <a:off x="5902322" y="1991997"/>
                    <a:ext cx="387344" cy="361093"/>
                  </a:xfrm>
                  <a:prstGeom prst="ellipse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</p:grpSp>
            <p:grpSp>
              <p:nvGrpSpPr>
                <p:cNvPr id="111" name="Группа 110"/>
                <p:cNvGrpSpPr/>
                <p:nvPr/>
              </p:nvGrpSpPr>
              <p:grpSpPr>
                <a:xfrm>
                  <a:off x="8434614" y="2466248"/>
                  <a:ext cx="1298434" cy="1125780"/>
                  <a:chOff x="3928094" y="1339984"/>
                  <a:chExt cx="1535445" cy="1221581"/>
                </a:xfrm>
              </p:grpSpPr>
              <p:grpSp>
                <p:nvGrpSpPr>
                  <p:cNvPr id="118" name="Группа 117"/>
                  <p:cNvGrpSpPr/>
                  <p:nvPr/>
                </p:nvGrpSpPr>
                <p:grpSpPr>
                  <a:xfrm>
                    <a:off x="3928094" y="1339984"/>
                    <a:ext cx="1535445" cy="1039144"/>
                    <a:chOff x="4029268" y="795438"/>
                    <a:chExt cx="1535445" cy="1039144"/>
                  </a:xfrm>
                </p:grpSpPr>
                <p:sp>
                  <p:nvSpPr>
                    <p:cNvPr id="120" name="Багетная рамка 119"/>
                    <p:cNvSpPr/>
                    <p:nvPr/>
                  </p:nvSpPr>
                  <p:spPr>
                    <a:xfrm>
                      <a:off x="4029268" y="1621631"/>
                      <a:ext cx="1535445" cy="212951"/>
                    </a:xfrm>
                    <a:prstGeom prst="bevel">
                      <a:avLst>
                        <a:gd name="adj" fmla="val 29322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chemeClr val="bg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121" name="Овал 120"/>
                    <p:cNvSpPr/>
                    <p:nvPr/>
                  </p:nvSpPr>
                  <p:spPr>
                    <a:xfrm>
                      <a:off x="4310782" y="795438"/>
                      <a:ext cx="972418" cy="950812"/>
                    </a:xfrm>
                    <a:prstGeom prst="ellipse">
                      <a:avLst/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122" name="Овал 121"/>
                    <p:cNvSpPr/>
                    <p:nvPr/>
                  </p:nvSpPr>
                  <p:spPr>
                    <a:xfrm>
                      <a:off x="4462816" y="947989"/>
                      <a:ext cx="668350" cy="645710"/>
                    </a:xfrm>
                    <a:prstGeom prst="ellipse">
                      <a:avLst/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</p:grpSp>
              <p:sp>
                <p:nvSpPr>
                  <p:cNvPr id="119" name="Трапеция 118"/>
                  <p:cNvSpPr/>
                  <p:nvPr/>
                </p:nvSpPr>
                <p:spPr>
                  <a:xfrm rot="10800000">
                    <a:off x="4490419" y="2379128"/>
                    <a:ext cx="410795" cy="182437"/>
                  </a:xfrm>
                  <a:prstGeom prst="trapezoid">
                    <a:avLst>
                      <a:gd name="adj" fmla="val 44272"/>
                    </a:avLst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</p:grpSp>
            <p:grpSp>
              <p:nvGrpSpPr>
                <p:cNvPr id="112" name="Группа 111"/>
                <p:cNvGrpSpPr/>
                <p:nvPr/>
              </p:nvGrpSpPr>
              <p:grpSpPr>
                <a:xfrm>
                  <a:off x="10811104" y="2935211"/>
                  <a:ext cx="1298434" cy="1128906"/>
                  <a:chOff x="6731993" y="1336592"/>
                  <a:chExt cx="1535445" cy="1224974"/>
                </a:xfrm>
              </p:grpSpPr>
              <p:grpSp>
                <p:nvGrpSpPr>
                  <p:cNvPr id="113" name="Группа 112"/>
                  <p:cNvGrpSpPr/>
                  <p:nvPr/>
                </p:nvGrpSpPr>
                <p:grpSpPr>
                  <a:xfrm>
                    <a:off x="6731993" y="1336592"/>
                    <a:ext cx="1535445" cy="1042536"/>
                    <a:chOff x="6397819" y="817020"/>
                    <a:chExt cx="1535445" cy="1042536"/>
                  </a:xfrm>
                </p:grpSpPr>
                <p:sp>
                  <p:nvSpPr>
                    <p:cNvPr id="115" name="Багетная рамка 114"/>
                    <p:cNvSpPr/>
                    <p:nvPr/>
                  </p:nvSpPr>
                  <p:spPr>
                    <a:xfrm>
                      <a:off x="6397819" y="1646605"/>
                      <a:ext cx="1535445" cy="212951"/>
                    </a:xfrm>
                    <a:prstGeom prst="bevel">
                      <a:avLst>
                        <a:gd name="adj" fmla="val 29322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chemeClr val="bg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116" name="Овал 115"/>
                    <p:cNvSpPr/>
                    <p:nvPr/>
                  </p:nvSpPr>
                  <p:spPr>
                    <a:xfrm>
                      <a:off x="6679332" y="817020"/>
                      <a:ext cx="972418" cy="950812"/>
                    </a:xfrm>
                    <a:prstGeom prst="ellipse">
                      <a:avLst/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117" name="Овал 116"/>
                    <p:cNvSpPr/>
                    <p:nvPr/>
                  </p:nvSpPr>
                  <p:spPr>
                    <a:xfrm>
                      <a:off x="6831366" y="969571"/>
                      <a:ext cx="668350" cy="645710"/>
                    </a:xfrm>
                    <a:prstGeom prst="ellipse">
                      <a:avLst/>
                    </a:pr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</p:grpSp>
              <p:sp>
                <p:nvSpPr>
                  <p:cNvPr id="114" name="Трапеция 113"/>
                  <p:cNvSpPr/>
                  <p:nvPr/>
                </p:nvSpPr>
                <p:spPr>
                  <a:xfrm rot="10800000">
                    <a:off x="7294317" y="2379129"/>
                    <a:ext cx="410795" cy="182437"/>
                  </a:xfrm>
                  <a:prstGeom prst="trapezoid">
                    <a:avLst>
                      <a:gd name="adj" fmla="val 44272"/>
                    </a:avLst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</p:grpSp>
            <p:grpSp>
              <p:nvGrpSpPr>
                <p:cNvPr id="130" name="Группа 129"/>
                <p:cNvGrpSpPr/>
                <p:nvPr/>
              </p:nvGrpSpPr>
              <p:grpSpPr>
                <a:xfrm rot="10800000">
                  <a:off x="10161472" y="3420351"/>
                  <a:ext cx="212809" cy="115670"/>
                  <a:chOff x="1673225" y="2463800"/>
                  <a:chExt cx="392024" cy="247391"/>
                </a:xfrm>
              </p:grpSpPr>
              <p:sp>
                <p:nvSpPr>
                  <p:cNvPr id="131" name="Минус 130"/>
                  <p:cNvSpPr/>
                  <p:nvPr/>
                </p:nvSpPr>
                <p:spPr>
                  <a:xfrm rot="2152822">
                    <a:off x="1673225" y="2463800"/>
                    <a:ext cx="392024" cy="45719"/>
                  </a:xfrm>
                  <a:prstGeom prst="mathMinus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sp>
                <p:nvSpPr>
                  <p:cNvPr id="132" name="Минус 131"/>
                  <p:cNvSpPr/>
                  <p:nvPr/>
                </p:nvSpPr>
                <p:spPr>
                  <a:xfrm rot="19447178" flipV="1">
                    <a:off x="1673226" y="2665473"/>
                    <a:ext cx="392023" cy="45718"/>
                  </a:xfrm>
                  <a:prstGeom prst="mathMinus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</p:grpSp>
          </p:grpSp>
          <p:sp>
            <p:nvSpPr>
              <p:cNvPr id="177" name="Овал 176"/>
              <p:cNvSpPr/>
              <p:nvPr/>
            </p:nvSpPr>
            <p:spPr>
              <a:xfrm>
                <a:off x="8940245" y="2861735"/>
                <a:ext cx="175145" cy="18840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  <p:sp>
            <p:nvSpPr>
              <p:cNvPr id="181" name="Овал 180"/>
              <p:cNvSpPr/>
              <p:nvPr/>
            </p:nvSpPr>
            <p:spPr>
              <a:xfrm>
                <a:off x="11316733" y="3328063"/>
                <a:ext cx="175145" cy="18840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</p:grpSp>
        <p:pic>
          <p:nvPicPr>
            <p:cNvPr id="142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2660" y="2691442"/>
              <a:ext cx="397462" cy="397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6" name="Плюс 145"/>
            <p:cNvSpPr/>
            <p:nvPr/>
          </p:nvSpPr>
          <p:spPr>
            <a:xfrm>
              <a:off x="9007166" y="3429939"/>
              <a:ext cx="153331" cy="146681"/>
            </a:xfrm>
            <a:prstGeom prst="mathPlus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  <p:sp>
          <p:nvSpPr>
            <p:cNvPr id="147" name="Минус 146"/>
            <p:cNvSpPr/>
            <p:nvPr/>
          </p:nvSpPr>
          <p:spPr>
            <a:xfrm>
              <a:off x="11377394" y="3907227"/>
              <a:ext cx="165851" cy="125517"/>
            </a:xfrm>
            <a:prstGeom prst="mathMinus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3049465" y="2611877"/>
            <a:ext cx="451454" cy="479172"/>
            <a:chOff x="152400" y="152400"/>
            <a:chExt cx="6096000" cy="6096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52400"/>
              <a:ext cx="6096000" cy="609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9527" y="541432"/>
              <a:ext cx="2089162" cy="2089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9" name="Группа 98"/>
          <p:cNvGrpSpPr/>
          <p:nvPr/>
        </p:nvGrpSpPr>
        <p:grpSpPr>
          <a:xfrm>
            <a:off x="7236425" y="2864128"/>
            <a:ext cx="451454" cy="479172"/>
            <a:chOff x="152400" y="152400"/>
            <a:chExt cx="6096000" cy="6096000"/>
          </a:xfrm>
        </p:grpSpPr>
        <p:pic>
          <p:nvPicPr>
            <p:cNvPr id="10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52400"/>
              <a:ext cx="6096000" cy="609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1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9527" y="541432"/>
              <a:ext cx="2089162" cy="2089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2" name="Группа 101"/>
          <p:cNvGrpSpPr/>
          <p:nvPr/>
        </p:nvGrpSpPr>
        <p:grpSpPr>
          <a:xfrm>
            <a:off x="11280482" y="3130067"/>
            <a:ext cx="451454" cy="479172"/>
            <a:chOff x="152400" y="152400"/>
            <a:chExt cx="6096000" cy="6096000"/>
          </a:xfrm>
        </p:grpSpPr>
        <p:pic>
          <p:nvPicPr>
            <p:cNvPr id="103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52400"/>
              <a:ext cx="6096000" cy="609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4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9527" y="541432"/>
              <a:ext cx="2089162" cy="2089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5" name="TextBox 10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8845351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1318" y="0"/>
            <a:ext cx="1176068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6700"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«Развитие сельского хозяйства</a:t>
            </a:r>
          </a:p>
          <a:p>
            <a:pPr indent="266700"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и регулирование рынков сельскохозяйственной продукции,</a:t>
            </a:r>
          </a:p>
          <a:p>
            <a:pPr indent="266700"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сырья и продовольствия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382688" y="5885737"/>
            <a:ext cx="58579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u="sng" dirty="0">
                <a:solidFill>
                  <a:srgbClr val="534F4F"/>
                </a:solidFill>
                <a:latin typeface="+mn-lt"/>
              </a:rPr>
              <a:t>Доля в общем объеме расходов на 2024 год – 3,4%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01105" y="1394862"/>
            <a:ext cx="11990894" cy="3954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u="sng" dirty="0">
                <a:solidFill>
                  <a:srgbClr val="534F4F"/>
                </a:solidFill>
                <a:latin typeface="+mn-lt"/>
              </a:rPr>
              <a:t>Цели программы</a:t>
            </a:r>
          </a:p>
          <a:p>
            <a:pPr algn="ctr">
              <a:defRPr/>
            </a:pPr>
            <a:endParaRPr lang="ru-RU" sz="1000" b="1" u="sng" dirty="0">
              <a:solidFill>
                <a:srgbClr val="534F4F"/>
              </a:solidFill>
              <a:latin typeface="+mn-lt"/>
            </a:endParaRPr>
          </a:p>
          <a:p>
            <a:pPr marL="361950" indent="-361950">
              <a:buFont typeface="Wingdings" panose="05000000000000000000" pitchFamily="2" charset="2"/>
              <a:buChar char="ü"/>
              <a:defRPr/>
            </a:pPr>
            <a:r>
              <a:rPr lang="ru-RU" sz="1700" dirty="0">
                <a:solidFill>
                  <a:srgbClr val="534F4F"/>
                </a:solidFill>
              </a:rPr>
              <a:t>Достижение значения индекса производства продукции сельского хозяйства (в сопоставимых ценах) в 2030 году в объеме 115,9 процента от уровня 2020 года</a:t>
            </a:r>
          </a:p>
          <a:p>
            <a:pPr marL="361950" indent="-361950">
              <a:buFont typeface="Wingdings" panose="05000000000000000000" pitchFamily="2" charset="2"/>
              <a:buChar char="ü"/>
              <a:defRPr/>
            </a:pPr>
            <a:r>
              <a:rPr lang="ru-RU" sz="1700" dirty="0">
                <a:solidFill>
                  <a:srgbClr val="534F4F"/>
                </a:solidFill>
              </a:rPr>
              <a:t>Достижение значения индекса производства пищевых продуктов (в сопоставимых ценах) в 2030 году в объеме 129,8 процента от уровня 2020 года</a:t>
            </a:r>
          </a:p>
          <a:p>
            <a:pPr marL="361950" indent="-361950">
              <a:buFont typeface="Wingdings" panose="05000000000000000000" pitchFamily="2" charset="2"/>
              <a:buChar char="ü"/>
              <a:defRPr/>
            </a:pPr>
            <a:r>
              <a:rPr lang="ru-RU" sz="1700" dirty="0">
                <a:solidFill>
                  <a:srgbClr val="534F4F"/>
                </a:solidFill>
              </a:rPr>
              <a:t>Достижение уровня среднемесячной начисленной заработной платы работников сельского хозяйства (без  субъектов малого предпринимательства) в 2030 году – 72 247,00  рублей</a:t>
            </a:r>
          </a:p>
          <a:p>
            <a:pPr marL="361950" indent="-361950">
              <a:buFont typeface="Wingdings" panose="05000000000000000000" pitchFamily="2" charset="2"/>
              <a:buChar char="ü"/>
              <a:defRPr/>
            </a:pPr>
            <a:r>
              <a:rPr lang="ru-RU" sz="1700" dirty="0">
                <a:solidFill>
                  <a:srgbClr val="534F4F"/>
                </a:solidFill>
              </a:rPr>
              <a:t>Достижение объема экспорта продукции агропромышленного комплекса (в сопоставимых ценах) в размере 0,7 млрд. долларов США к концу 2030 года</a:t>
            </a:r>
          </a:p>
          <a:p>
            <a:pPr marL="361950" indent="-361950">
              <a:buFont typeface="Wingdings" panose="05000000000000000000" pitchFamily="2" charset="2"/>
              <a:buChar char="ü"/>
              <a:defRPr/>
            </a:pPr>
            <a:r>
              <a:rPr lang="ru-RU" sz="1700" dirty="0">
                <a:solidFill>
                  <a:srgbClr val="534F4F"/>
                </a:solidFill>
              </a:rPr>
              <a:t>Сохранение сельскохозяйственных угодий и химическая мелиорация почв на пашне к концу 2030 года на площади не менее 203,4 </a:t>
            </a:r>
            <a:r>
              <a:rPr lang="ru-RU" sz="1700" dirty="0" err="1">
                <a:solidFill>
                  <a:srgbClr val="534F4F"/>
                </a:solidFill>
              </a:rPr>
              <a:t>тыс.га</a:t>
            </a:r>
            <a:endParaRPr lang="ru-RU" sz="1700" dirty="0">
              <a:solidFill>
                <a:srgbClr val="534F4F"/>
              </a:solidFill>
            </a:endParaRPr>
          </a:p>
          <a:p>
            <a:pPr marL="361950" indent="-361950">
              <a:buFont typeface="Wingdings" panose="05000000000000000000" pitchFamily="2" charset="2"/>
              <a:buChar char="ü"/>
              <a:defRPr/>
            </a:pPr>
            <a:r>
              <a:rPr lang="ru-RU" sz="1700" dirty="0">
                <a:solidFill>
                  <a:srgbClr val="534F4F"/>
                </a:solidFill>
              </a:rPr>
              <a:t>Вовлечение в оборот земель сельскохозяйственного назначения площадью не менее 1,373 тыс. га к концу 2030 года</a:t>
            </a:r>
          </a:p>
          <a:p>
            <a:pPr marL="361950" indent="-361950">
              <a:buFont typeface="Wingdings" panose="05000000000000000000" pitchFamily="2" charset="2"/>
              <a:buChar char="ü"/>
              <a:defRPr/>
            </a:pPr>
            <a:r>
              <a:rPr lang="ru-RU" sz="1700" dirty="0">
                <a:solidFill>
                  <a:srgbClr val="534F4F"/>
                </a:solidFill>
              </a:rPr>
              <a:t>Обеспечение водного режима гидромелиоративных систем к концу 2030 года на площади 1,642 тыс. га</a:t>
            </a:r>
            <a:endParaRPr lang="ru-RU" sz="1700" b="1" u="sng" dirty="0">
              <a:solidFill>
                <a:srgbClr val="534F4F"/>
              </a:solidFill>
              <a:latin typeface="+mn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389" y="5470652"/>
            <a:ext cx="1708297" cy="1296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25" y="5006117"/>
            <a:ext cx="1841998" cy="1759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9971" y="789937"/>
            <a:ext cx="998142" cy="998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29193541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26002" y="1403498"/>
            <a:ext cx="9692065" cy="5168752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821370"/>
              </p:ext>
            </p:extLst>
          </p:nvPr>
        </p:nvGraphicFramePr>
        <p:xfrm>
          <a:off x="1591149" y="1658817"/>
          <a:ext cx="9274849" cy="4658114"/>
        </p:xfrm>
        <a:graphic>
          <a:graphicData uri="http://schemas.openxmlformats.org/drawingml/2006/table">
            <a:tbl>
              <a:tblPr/>
              <a:tblGrid>
                <a:gridCol w="70540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54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53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8151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7496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3 573,6</a:t>
                      </a: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7496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1 588,1</a:t>
                      </a: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7496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1 902,6</a:t>
                      </a: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7496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внебюджетных источников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82,9</a:t>
                      </a: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8393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целей: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92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Calibri"/>
                          <a:ea typeface=""/>
                          <a:cs typeface="Arial Cyr" charset="0"/>
                        </a:rPr>
                        <a:t>Индекс производства продукции сельского хозяйства (в сопоставимых ценах) к уровню 2020 года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Calibri"/>
                        <a:ea typeface=""/>
                        <a:cs typeface="Arial" charset="0"/>
                      </a:endParaRP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 </a:t>
                      </a: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Calibri"/>
                          <a:ea typeface=""/>
                          <a:cs typeface="Arial Cyr" charset="0"/>
                        </a:rPr>
                        <a:t>%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Calibri"/>
                        <a:ea typeface=""/>
                        <a:cs typeface="Arial" charset="0"/>
                      </a:endParaRP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104,9</a:t>
                      </a: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92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Индекс производства пищевых продуктов (в сопоставимых ценах) к уровню 2020 года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%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102,6</a:t>
                      </a:r>
                    </a:p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692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Объем экспорта продукции агропромышленного комплекса (в сопоставимых ценах)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млрд. дол.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0,5519</a:t>
                      </a: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99621" y="0"/>
            <a:ext cx="1169237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6700"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«Развитие сельского хозяйства</a:t>
            </a:r>
          </a:p>
          <a:p>
            <a:pPr indent="266700"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и регулирование рынков сельскохозяйственной продукции,</a:t>
            </a:r>
          </a:p>
          <a:p>
            <a:pPr indent="266700"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сырья и продовольствия Липецкой области»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51</a:t>
            </a:r>
          </a:p>
        </p:txBody>
      </p:sp>
    </p:spTree>
    <p:extLst>
      <p:ext uri="{BB962C8B-B14F-4D97-AF65-F5344CB8AC3E}">
        <p14:creationId xmlns:p14="http://schemas.microsoft.com/office/powerpoint/2010/main" val="2240874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42704" y="3011497"/>
            <a:ext cx="8922520" cy="3617527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202675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«Развитие рынка труда</a:t>
            </a:r>
          </a:p>
          <a:p>
            <a:pPr indent="361950"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 и содействие  занятости населения в Липецкой области»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071396" y="1095227"/>
            <a:ext cx="8477900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Цели программы</a:t>
            </a:r>
          </a:p>
          <a:p>
            <a:pPr algn="ctr">
              <a:defRPr/>
            </a:pPr>
            <a:endParaRPr lang="ru-RU" sz="800" dirty="0">
              <a:solidFill>
                <a:srgbClr val="534F4F"/>
              </a:solidFill>
              <a:latin typeface="+mn-lt"/>
            </a:endParaRPr>
          </a:p>
          <a:p>
            <a:pPr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1.   Непревышение к 2030 году значения уровня регистрируемой безработицы более 0,4 процента;</a:t>
            </a:r>
          </a:p>
          <a:p>
            <a:pPr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2.   Создание условий для формирования культуры безопасного труда и повышение эффективности мер, направленных на сохранение жизни и здоровья работников в процессе трудовой деятельности;</a:t>
            </a:r>
          </a:p>
          <a:p>
            <a:pPr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3.   Улучшение демографической ситуации в регионе за счет увеличения миграционного прироста.</a:t>
            </a:r>
          </a:p>
          <a:p>
            <a:pPr algn="ctr">
              <a:defRPr/>
            </a:pPr>
            <a:endParaRPr lang="ru-RU" sz="800" b="1" u="sng" dirty="0">
              <a:solidFill>
                <a:srgbClr val="474343"/>
              </a:solidFill>
            </a:endParaRPr>
          </a:p>
          <a:p>
            <a:pPr algn="ctr">
              <a:defRPr/>
            </a:pPr>
            <a:r>
              <a:rPr lang="ru-RU" sz="1400" b="1" u="sng" dirty="0">
                <a:solidFill>
                  <a:srgbClr val="474343"/>
                </a:solidFill>
              </a:rPr>
              <a:t>Доля в общем объеме расходов на 2024 год – 0,5 %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endParaRPr lang="ru-RU" sz="1400" dirty="0">
              <a:solidFill>
                <a:srgbClr val="534F4F"/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83" y="1430353"/>
            <a:ext cx="1434010" cy="1212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8130" y="1343126"/>
            <a:ext cx="1319290" cy="1319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52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1937910"/>
              </p:ext>
            </p:extLst>
          </p:nvPr>
        </p:nvGraphicFramePr>
        <p:xfrm>
          <a:off x="1764546" y="3151456"/>
          <a:ext cx="8678836" cy="3337608"/>
        </p:xfrm>
        <a:graphic>
          <a:graphicData uri="http://schemas.openxmlformats.org/drawingml/2006/table">
            <a:tbl>
              <a:tblPr/>
              <a:tblGrid>
                <a:gridCol w="51863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07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173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00634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Единица измерения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982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млн. руб. 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540,9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792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млн. руб. 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335,2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3488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млн. руб. 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205,7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9474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Показатели:</a:t>
                      </a: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400" b="0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8343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Уровень регистрируемой безработицы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0,4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13895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Численность пострадавших при несчастных случаях на производстве с утратой трудоспособности на один рабочий день и более и со</a:t>
                      </a:r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 смертельным исходом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dirty="0">
                          <a:solidFill>
                            <a:srgbClr val="494545"/>
                          </a:solidFill>
                          <a:latin typeface="+mn-lt"/>
                          <a:ea typeface="+mn-ea"/>
                          <a:cs typeface="+mn-cs"/>
                        </a:rPr>
                        <a:t>человек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282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840072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3919"/>
            <a:ext cx="12192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«Эффективное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государственное управление и развитие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муниципальной службы в Липецкой области»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53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6173" y="680430"/>
            <a:ext cx="1629614" cy="1629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546705" y="2347216"/>
            <a:ext cx="8931573" cy="4445470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7091812"/>
              </p:ext>
            </p:extLst>
          </p:nvPr>
        </p:nvGraphicFramePr>
        <p:xfrm>
          <a:off x="1673072" y="2384388"/>
          <a:ext cx="8678837" cy="4369548"/>
        </p:xfrm>
        <a:graphic>
          <a:graphicData uri="http://schemas.openxmlformats.org/drawingml/2006/table">
            <a:tbl>
              <a:tblPr/>
              <a:tblGrid>
                <a:gridCol w="51863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07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17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0196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Единица измерения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419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млн. руб. 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2 289,6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7918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млн. руб. 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2 279,9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7918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млн. руб. 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9,7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0579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Показатели:</a:t>
                      </a: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400" b="0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8667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25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Уровень удовлетворенности населения Липецкой области качеством предоставления государственных, муниципальных и дополнительных услуг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% 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90,0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8667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25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Доля государственных гражданских служащих области, принявших участие в мероприятиях по профессиональному развитию, в год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% 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u="none" strike="noStrike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89,0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8667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25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Доля граждан, использующих механизм получения государственных и муниципальных услуг в электронной форме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dirty="0">
                          <a:solidFill>
                            <a:srgbClr val="494545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70,0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8667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25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Сумма поступивших  неналоговых доходов от управления и распоряжения областным имуществом, а также земельными участками, государственная собственность на которые не разграничена на территории городского округа город Липецк и сельских поселений, входящих в состав Липецкого муниципального района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млн. руб. </a:t>
                      </a:r>
                      <a:endParaRPr lang="ru-RU" sz="1400" b="0" i="0" u="none" strike="noStrike" kern="1200" dirty="0">
                        <a:solidFill>
                          <a:srgbClr val="494545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1 000,0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8667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25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Прирост доли</a:t>
                      </a:r>
                      <a:r>
                        <a:rPr lang="ru-RU" sz="1250" b="0" i="0" u="none" strike="noStrike" baseline="0" dirty="0">
                          <a:solidFill>
                            <a:srgbClr val="494545"/>
                          </a:solidFill>
                          <a:latin typeface="+mn-lt"/>
                        </a:rPr>
                        <a:t> населенных пунктов, имеющих доступ к сети Интернет в сельской местности по технологии </a:t>
                      </a:r>
                      <a:r>
                        <a:rPr lang="en-US" sz="1250" b="0" i="0" u="none" strike="noStrike" baseline="0" dirty="0">
                          <a:solidFill>
                            <a:srgbClr val="494545"/>
                          </a:solidFill>
                          <a:latin typeface="+mn-lt"/>
                        </a:rPr>
                        <a:t>GPON</a:t>
                      </a:r>
                      <a:r>
                        <a:rPr lang="ru-RU" sz="1250" b="0" i="0" u="none" strike="noStrike" baseline="0" dirty="0">
                          <a:solidFill>
                            <a:srgbClr val="494545"/>
                          </a:solidFill>
                          <a:latin typeface="+mn-lt"/>
                        </a:rPr>
                        <a:t>, нарастающим итогом к 2021 году</a:t>
                      </a:r>
                      <a:endParaRPr lang="ru-RU" sz="1250" b="0" i="0" u="none" strike="noStrike" dirty="0">
                        <a:solidFill>
                          <a:srgbClr val="494545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dirty="0">
                          <a:solidFill>
                            <a:srgbClr val="494545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</a:t>
                      </a:r>
                      <a:r>
                        <a:rPr lang="ru-RU" sz="1400" b="0" i="0" u="none" strike="noStrike" kern="1200" baseline="0" dirty="0">
                          <a:solidFill>
                            <a:srgbClr val="494545"/>
                          </a:solidFill>
                          <a:latin typeface="+mn-lt"/>
                          <a:ea typeface="+mn-ea"/>
                          <a:cs typeface="+mn-cs"/>
                        </a:rPr>
                        <a:t> населенных пунктов</a:t>
                      </a:r>
                      <a:endParaRPr lang="ru-RU" sz="1400" b="0" i="0" u="none" strike="noStrike" kern="1200" dirty="0">
                        <a:solidFill>
                          <a:srgbClr val="494545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7 000,0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0" y="1239220"/>
            <a:ext cx="1047827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Повышение эффективности деятельности исполнительных органов государственной власти Липецкой области и органов местного самоуправления муниципальных образований Липецкой области на уровне 90 % к концу 2030 года.</a:t>
            </a:r>
          </a:p>
          <a:p>
            <a:pPr algn="ctr">
              <a:defRPr/>
            </a:pPr>
            <a:r>
              <a:rPr lang="ru-RU" sz="1600" b="1" u="sng" dirty="0">
                <a:solidFill>
                  <a:srgbClr val="474343"/>
                </a:solidFill>
                <a:latin typeface="+mn-lt"/>
              </a:rPr>
              <a:t>Доля в общем объеме расходов на 2024 год – 2,2 %</a:t>
            </a:r>
          </a:p>
        </p:txBody>
      </p:sp>
    </p:spTree>
    <p:extLst>
      <p:ext uri="{BB962C8B-B14F-4D97-AF65-F5344CB8AC3E}">
        <p14:creationId xmlns:p14="http://schemas.microsoft.com/office/powerpoint/2010/main" val="21330122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58609" y="3066247"/>
            <a:ext cx="9474781" cy="3714115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1742643"/>
              </p:ext>
            </p:extLst>
          </p:nvPr>
        </p:nvGraphicFramePr>
        <p:xfrm>
          <a:off x="1448463" y="3066247"/>
          <a:ext cx="9295071" cy="3653223"/>
        </p:xfrm>
        <a:graphic>
          <a:graphicData uri="http://schemas.openxmlformats.org/drawingml/2006/table">
            <a:tbl>
              <a:tblPr/>
              <a:tblGrid>
                <a:gridCol w="68257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46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46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9976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</a:t>
                      </a: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44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747,3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441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555,5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0441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191,8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044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Показатели:</a:t>
                      </a: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протестных акций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ед.</a:t>
                      </a:r>
                      <a:endParaRPr lang="ru-RU" sz="1400" b="0" i="0" u="none" strike="noStrike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СОНКО (за исключением государственных и муниципальных учреждений), оказывающих социальные услуги и, получивших поддержку из регионального бюджета</a:t>
                      </a:r>
                      <a:endParaRPr lang="ru-RU" sz="1400" b="0" i="0" u="none" strike="noStrike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ед.</a:t>
                      </a:r>
                      <a:endParaRPr lang="ru-RU" sz="1400" b="0" i="0" u="none" strike="noStrike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65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Доля населения, удовлетворенная информационной открытостью деятельности исполнительных органов государственной власти области (от числа опрошенных граждан)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42,6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6423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Доля молодых людей, вовлеченных в социально-политическую и экономическую деятельность области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176141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0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«Реализация внутренней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 политики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26338" y="804089"/>
            <a:ext cx="9786795" cy="226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700" b="1" u="sng" dirty="0">
                <a:solidFill>
                  <a:srgbClr val="534F4F"/>
                </a:solidFill>
                <a:latin typeface="+mn-lt"/>
              </a:rPr>
              <a:t>Цели программы</a:t>
            </a:r>
            <a:endParaRPr lang="ru-RU" sz="1700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500" b="1" dirty="0">
                <a:solidFill>
                  <a:srgbClr val="534F4F"/>
                </a:solidFill>
                <a:latin typeface="+mn-lt"/>
              </a:rPr>
              <a:t>1. Снижение количества протестных акций до 20 единиц к 2030 году.</a:t>
            </a:r>
          </a:p>
          <a:p>
            <a:pPr algn="ctr">
              <a:defRPr/>
            </a:pPr>
            <a:r>
              <a:rPr lang="ru-RU" sz="1500" b="1" dirty="0">
                <a:solidFill>
                  <a:srgbClr val="534F4F"/>
                </a:solidFill>
                <a:latin typeface="+mn-lt"/>
              </a:rPr>
              <a:t>2. Увеличение количества СО НКО (за исключением государственных и муниципальных учреждений), оказывающих социальные услуги и получивших поддержку из регионального бюджета, до 69 единиц к 2030 году.</a:t>
            </a:r>
          </a:p>
          <a:p>
            <a:pPr algn="ctr">
              <a:defRPr/>
            </a:pPr>
            <a:r>
              <a:rPr lang="ru-RU" sz="1500" b="1" dirty="0">
                <a:solidFill>
                  <a:srgbClr val="534F4F"/>
                </a:solidFill>
                <a:latin typeface="+mn-lt"/>
              </a:rPr>
              <a:t>3. Увеличение доли населения, удовлетворенного информационной открытостью деятельности исполнительных органов государственной власти области (от числа опрошенных граждан), до 46,3% к 2030 году.</a:t>
            </a:r>
          </a:p>
          <a:p>
            <a:pPr algn="ctr">
              <a:defRPr/>
            </a:pPr>
            <a:r>
              <a:rPr lang="ru-RU" sz="1500" b="1" dirty="0">
                <a:solidFill>
                  <a:srgbClr val="534F4F"/>
                </a:solidFill>
                <a:latin typeface="+mn-lt"/>
              </a:rPr>
              <a:t>4. Увеличение доли молодых людей, вовлеченных в социально-политическую и экономическую деятельность области, до 62% к 2030 году.</a:t>
            </a:r>
          </a:p>
          <a:p>
            <a:pPr algn="ctr">
              <a:defRPr/>
            </a:pPr>
            <a:endParaRPr lang="ru-RU" sz="500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Доля в общем объеме </a:t>
            </a:r>
            <a:r>
              <a:rPr lang="ru-RU" sz="1400" b="1" u="sng" dirty="0">
                <a:solidFill>
                  <a:srgbClr val="494545"/>
                </a:solidFill>
                <a:latin typeface="+mn-lt"/>
              </a:rPr>
              <a:t>расходов на 2024 год </a:t>
            </a:r>
            <a:r>
              <a:rPr lang="ru-RU" sz="14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– 0,7%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4950" y="804969"/>
            <a:ext cx="2015232" cy="2015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54</a:t>
            </a:r>
          </a:p>
        </p:txBody>
      </p:sp>
    </p:spTree>
    <p:extLst>
      <p:ext uri="{BB962C8B-B14F-4D97-AF65-F5344CB8AC3E}">
        <p14:creationId xmlns:p14="http://schemas.microsoft.com/office/powerpoint/2010/main" val="62408092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29520" y="1478859"/>
            <a:ext cx="6979370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1600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sz="1600" b="1" dirty="0">
              <a:solidFill>
                <a:srgbClr val="534F4F"/>
              </a:solidFill>
              <a:latin typeface="+mn-lt"/>
            </a:endParaRPr>
          </a:p>
          <a:p>
            <a:pPr indent="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534F4F"/>
                </a:solidFill>
                <a:latin typeface="+mn-lt"/>
              </a:rPr>
              <a:t> Обеспечение долгосрочной сбалансированности и устойчивости бюджетной системы, повышение качества управления государственными финансами Липецкой области</a:t>
            </a:r>
          </a:p>
          <a:p>
            <a:pPr lvl="0" indent="342900" algn="ctr" fontAlgn="auto">
              <a:spcBef>
                <a:spcPct val="20000"/>
              </a:spcBef>
              <a:spcAft>
                <a:spcPts val="0"/>
              </a:spcAft>
              <a:defRPr/>
            </a:pPr>
            <a:endParaRPr lang="ru-RU" sz="1600" b="1" u="sng" dirty="0">
              <a:solidFill>
                <a:srgbClr val="534F4F"/>
              </a:solidFill>
              <a:latin typeface="+mn-lt"/>
            </a:endParaRPr>
          </a:p>
          <a:p>
            <a:pPr lvl="0" indent="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1600" b="1" u="sng" dirty="0">
                <a:solidFill>
                  <a:srgbClr val="534F4F"/>
                </a:solidFill>
                <a:latin typeface="+mn-lt"/>
              </a:rPr>
              <a:t>Доля в общем объеме расходов на 2024 год – 5,5 %</a:t>
            </a:r>
          </a:p>
          <a:p>
            <a:pPr lvl="0" indent="342900" algn="ctr" fontAlgn="auto">
              <a:spcBef>
                <a:spcPct val="20000"/>
              </a:spcBef>
              <a:spcAft>
                <a:spcPts val="0"/>
              </a:spcAft>
              <a:defRPr/>
            </a:pPr>
            <a:endParaRPr lang="ru-RU" sz="800" b="1" u="sng" dirty="0">
              <a:solidFill>
                <a:srgbClr val="534F4F"/>
              </a:solidFill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38150" y="165439"/>
            <a:ext cx="117538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Государственная программа «Управление государственными</a:t>
            </a:r>
          </a:p>
          <a:p>
            <a:pPr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финансами и государственным долгом Липецкой области»</a:t>
            </a:r>
            <a:endParaRPr lang="ru-RU" sz="2400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25589" y="3716812"/>
            <a:ext cx="9402353" cy="2856061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6038285"/>
              </p:ext>
            </p:extLst>
          </p:nvPr>
        </p:nvGraphicFramePr>
        <p:xfrm>
          <a:off x="1475896" y="3800514"/>
          <a:ext cx="9101737" cy="2688655"/>
        </p:xfrm>
        <a:graphic>
          <a:graphicData uri="http://schemas.openxmlformats.org/drawingml/2006/table">
            <a:tbl>
              <a:tblPr/>
              <a:tblGrid>
                <a:gridCol w="66868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74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74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89872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731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rgbClr val="534F4F"/>
                          </a:solidFill>
                          <a:effectLst/>
                        </a:rPr>
                        <a:t>млн. руб.</a:t>
                      </a:r>
                      <a:endParaRPr lang="ru-RU" sz="1100" b="1" dirty="0">
                        <a:solidFill>
                          <a:srgbClr val="534F4F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5 755,8</a:t>
                      </a:r>
                    </a:p>
                  </a:txBody>
                  <a:tcPr marL="0" marR="508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2860">
                <a:tc>
                  <a:txBody>
                    <a:bodyPr/>
                    <a:lstStyle/>
                    <a:p>
                      <a:pPr marL="0" indent="361950" algn="l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534F4F"/>
                          </a:solidFill>
                          <a:effectLst/>
                        </a:rPr>
                        <a:t>млн. руб.</a:t>
                      </a:r>
                      <a:endParaRPr lang="ru-RU" sz="1100" dirty="0">
                        <a:solidFill>
                          <a:srgbClr val="534F4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5 755,8</a:t>
                      </a:r>
                    </a:p>
                  </a:txBody>
                  <a:tcPr marL="0" marR="508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003">
                <a:tc>
                  <a:txBody>
                    <a:bodyPr/>
                    <a:lstStyle/>
                    <a:p>
                      <a:pPr marL="0" indent="361950" algn="l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534F4F"/>
                          </a:solidFill>
                          <a:effectLst/>
                        </a:rPr>
                        <a:t>млн. руб.</a:t>
                      </a:r>
                      <a:endParaRPr lang="ru-RU" sz="1100" dirty="0">
                        <a:solidFill>
                          <a:srgbClr val="534F4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494545"/>
                          </a:solidFill>
                          <a:effectLst/>
                        </a:rPr>
                        <a:t>-</a:t>
                      </a:r>
                      <a:endParaRPr lang="ru-RU" sz="1100" dirty="0">
                        <a:solidFill>
                          <a:srgbClr val="494545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731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цели:</a:t>
                      </a: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534F4F"/>
                          </a:solidFill>
                          <a:effectLst/>
                          <a:highlight>
                            <a:srgbClr val="FF0000"/>
                          </a:highlight>
                        </a:rPr>
                        <a:t> </a:t>
                      </a:r>
                      <a:endParaRPr lang="ru-RU" sz="1100" dirty="0">
                        <a:solidFill>
                          <a:srgbClr val="534F4F"/>
                        </a:solidFill>
                        <a:effectLst/>
                        <a:highlight>
                          <a:srgbClr val="FF0000"/>
                        </a:highligh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494545"/>
                          </a:solidFill>
                          <a:effectLst/>
                          <a:highlight>
                            <a:srgbClr val="FF0000"/>
                          </a:highlight>
                        </a:rPr>
                        <a:t> </a:t>
                      </a:r>
                      <a:endParaRPr lang="ru-RU" sz="1100" dirty="0">
                        <a:solidFill>
                          <a:srgbClr val="494545"/>
                        </a:solidFill>
                        <a:effectLst/>
                        <a:highlight>
                          <a:srgbClr val="FF0000"/>
                        </a:highligh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0212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Отношение объема государственного долга к общему объему доходов областного бюджета без учета объема безвозмездных поступлений в отчетном финансовом году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highlight>
                          <a:srgbClr val="FF0000"/>
                        </a:highlight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534F4F"/>
                          </a:solidFill>
                          <a:effectLst/>
                        </a:rPr>
                        <a:t>Не более %</a:t>
                      </a:r>
                      <a:endParaRPr lang="ru-RU" sz="1100" dirty="0">
                        <a:solidFill>
                          <a:srgbClr val="534F4F"/>
                        </a:solidFill>
                        <a:effectLst/>
                        <a:highlight>
                          <a:srgbClr val="FF0000"/>
                        </a:highligh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0859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Отношение объема дефицита областного бюджета к общему годовому объему доходов областного бюджета без учета объема безвозмездных поступлений в отчетном финансовом году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highlight>
                          <a:srgbClr val="FF0000"/>
                        </a:highlight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Менее %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7543966"/>
                  </a:ext>
                </a:extLst>
              </a:tr>
            </a:tbl>
          </a:graphicData>
        </a:graphic>
      </p:graphicFrame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59" y="1478859"/>
            <a:ext cx="2007861" cy="2007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159" y="1519319"/>
            <a:ext cx="1926941" cy="1926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55</a:t>
            </a:r>
          </a:p>
        </p:txBody>
      </p:sp>
    </p:spTree>
    <p:extLst>
      <p:ext uri="{BB962C8B-B14F-4D97-AF65-F5344CB8AC3E}">
        <p14:creationId xmlns:p14="http://schemas.microsoft.com/office/powerpoint/2010/main" val="88821995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57773" y="5248026"/>
            <a:ext cx="37312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474343"/>
                </a:solidFill>
                <a:latin typeface="+mn-lt"/>
              </a:rPr>
              <a:t>Информация о субсидиях, предоставляемых субъектам малого и среднего предпринимательства в 2023 году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38151" y="101600"/>
            <a:ext cx="117538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Поддержка и стимулирование субъектов малого</a:t>
            </a:r>
          </a:p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 и среднего предпринимательства</a:t>
            </a:r>
            <a:endParaRPr lang="ru-RU" sz="2800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211062" y="1191521"/>
            <a:ext cx="575551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7188" algn="just"/>
            <a:r>
              <a:rPr lang="ru-RU" b="1" dirty="0">
                <a:solidFill>
                  <a:srgbClr val="474343"/>
                </a:solidFill>
                <a:latin typeface="+mn-lt"/>
              </a:rPr>
              <a:t>В рамках реализации национального проекта «Малое и среднее предпринимательство и поддержка индивидуальной предпринимательской инициативы» в Липецкой области создан центр «Мой Бизнес». Основными целями деятельности центра  являются:</a:t>
            </a:r>
          </a:p>
          <a:p>
            <a:pPr marL="357188" indent="-357188" algn="just">
              <a:buFont typeface="+mj-lt"/>
              <a:buAutoNum type="arabicPeriod"/>
            </a:pPr>
            <a:r>
              <a:rPr lang="ru-RU" b="1" dirty="0">
                <a:solidFill>
                  <a:srgbClr val="474343"/>
                </a:solidFill>
                <a:latin typeface="+mn-lt"/>
              </a:rPr>
              <a:t>увеличение доли предприятий малого и среднего бизнеса в Липецкой области;</a:t>
            </a:r>
          </a:p>
          <a:p>
            <a:pPr marL="357188" indent="-357188" algn="just">
              <a:buFont typeface="+mj-lt"/>
              <a:buAutoNum type="arabicPeriod"/>
            </a:pPr>
            <a:r>
              <a:rPr lang="ru-RU" b="1" dirty="0">
                <a:solidFill>
                  <a:srgbClr val="474343"/>
                </a:solidFill>
                <a:latin typeface="+mn-lt"/>
              </a:rPr>
              <a:t>вовлечение в международную и экспортную деятельность;</a:t>
            </a:r>
          </a:p>
          <a:p>
            <a:pPr marL="357188" indent="-357188" algn="just">
              <a:buFont typeface="+mj-lt"/>
              <a:buAutoNum type="arabicPeriod"/>
            </a:pPr>
            <a:r>
              <a:rPr lang="ru-RU" b="1" dirty="0">
                <a:solidFill>
                  <a:srgbClr val="474343"/>
                </a:solidFill>
                <a:latin typeface="+mn-lt"/>
              </a:rPr>
              <a:t>повышение информированности о существующих мерах поддержки;</a:t>
            </a:r>
          </a:p>
          <a:p>
            <a:pPr marL="357188" indent="-357188" algn="just">
              <a:buFont typeface="+mj-lt"/>
              <a:buAutoNum type="arabicPeriod"/>
            </a:pPr>
            <a:r>
              <a:rPr lang="ru-RU" b="1" dirty="0">
                <a:solidFill>
                  <a:srgbClr val="474343"/>
                </a:solidFill>
                <a:latin typeface="+mn-lt"/>
              </a:rPr>
              <a:t>снижение рисков на старте начинающих предпринимателей.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863839" y="5618967"/>
            <a:ext cx="26930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rgbClr val="474343"/>
                </a:solidFill>
                <a:latin typeface="+mn-lt"/>
              </a:rPr>
              <a:t>Официальный сайт </a:t>
            </a:r>
          </a:p>
          <a:p>
            <a:pPr algn="r"/>
            <a:r>
              <a:rPr lang="ru-RU" b="1" dirty="0">
                <a:solidFill>
                  <a:srgbClr val="474343"/>
                </a:solidFill>
                <a:latin typeface="+mn-lt"/>
              </a:rPr>
              <a:t>центра «Мой Бизнес»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56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6875" y="5143340"/>
            <a:ext cx="140970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37351" y="1802167"/>
            <a:ext cx="557420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Грант "Легкий старт"</a:t>
            </a:r>
            <a:br>
              <a:rPr lang="ru-RU" dirty="0"/>
            </a:br>
            <a:r>
              <a:rPr lang="ru-RU" dirty="0"/>
              <a:t>На открытие бизнеса</a:t>
            </a:r>
          </a:p>
          <a:p>
            <a:endParaRPr lang="ru-RU" dirty="0"/>
          </a:p>
          <a:p>
            <a:r>
              <a:rPr lang="ru-RU" dirty="0"/>
              <a:t>Получатели услуги:</a:t>
            </a:r>
          </a:p>
          <a:p>
            <a:r>
              <a:rPr lang="ru-RU" dirty="0"/>
              <a:t>Физические лица, старше 18 лет, не осуществлявшие предпринимательскую деятельность в качестве индивидуальных предпринимателей или юридических лиц в течение последних 3 (трех) лет</a:t>
            </a:r>
          </a:p>
          <a:p>
            <a:endParaRPr lang="ru-RU" dirty="0"/>
          </a:p>
          <a:p>
            <a:r>
              <a:rPr lang="ru-RU" dirty="0"/>
              <a:t>Размер гранта:</a:t>
            </a:r>
          </a:p>
          <a:p>
            <a:r>
              <a:rPr lang="ru-RU" dirty="0"/>
              <a:t>не более 600 тыс. руб.</a:t>
            </a:r>
          </a:p>
          <a:p>
            <a:r>
              <a:rPr lang="ru-RU" dirty="0"/>
              <a:t> </a:t>
            </a:r>
          </a:p>
        </p:txBody>
      </p:sp>
      <p:pic>
        <p:nvPicPr>
          <p:cNvPr id="1026" name="Picture 2" descr="C:\2019\2021\logo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99" y="968082"/>
            <a:ext cx="4931719" cy="83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1" y="5294146"/>
            <a:ext cx="1142948" cy="1154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341915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3" name="Text Box 8"/>
          <p:cNvSpPr txBox="1">
            <a:spLocks noChangeArrowheads="1"/>
          </p:cNvSpPr>
          <p:nvPr/>
        </p:nvSpPr>
        <p:spPr bwMode="auto">
          <a:xfrm>
            <a:off x="3355075" y="3919"/>
            <a:ext cx="621509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Реализация Указов Президента РФ 2012 года</a:t>
            </a:r>
          </a:p>
          <a:p>
            <a:pPr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в сфере образования (1)</a:t>
            </a:r>
          </a:p>
        </p:txBody>
      </p:sp>
      <p:sp>
        <p:nvSpPr>
          <p:cNvPr id="63620" name="Text Box 386"/>
          <p:cNvSpPr txBox="1">
            <a:spLocks noChangeArrowheads="1"/>
          </p:cNvSpPr>
          <p:nvPr/>
        </p:nvSpPr>
        <p:spPr bwMode="auto">
          <a:xfrm>
            <a:off x="10254956" y="2425073"/>
            <a:ext cx="200245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100 % </a:t>
            </a:r>
          </a:p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среднемесячного дохода от трудовой деятельности в регионе</a:t>
            </a:r>
          </a:p>
        </p:txBody>
      </p:sp>
      <p:sp>
        <p:nvSpPr>
          <p:cNvPr id="114" name="Text Box 309"/>
          <p:cNvSpPr txBox="1">
            <a:spLocks noChangeArrowheads="1"/>
          </p:cNvSpPr>
          <p:nvPr/>
        </p:nvSpPr>
        <p:spPr bwMode="auto">
          <a:xfrm>
            <a:off x="2712619" y="777621"/>
            <a:ext cx="748741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u="sng" dirty="0">
                <a:solidFill>
                  <a:srgbClr val="494545"/>
                </a:solidFill>
                <a:latin typeface="+mn-lt"/>
              </a:rPr>
              <a:t>Размер среднемесячной зарплаты и темп прироста к уровню предыдущего года</a:t>
            </a:r>
          </a:p>
        </p:txBody>
      </p:sp>
      <p:sp>
        <p:nvSpPr>
          <p:cNvPr id="67" name="Прямоугольник 66"/>
          <p:cNvSpPr/>
          <p:nvPr/>
        </p:nvSpPr>
        <p:spPr>
          <a:xfrm>
            <a:off x="10210736" y="4998573"/>
            <a:ext cx="19651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100 %</a:t>
            </a:r>
          </a:p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к средней заработной</a:t>
            </a:r>
          </a:p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плате в общем образовании</a:t>
            </a:r>
          </a:p>
        </p:txBody>
      </p:sp>
      <p:sp>
        <p:nvSpPr>
          <p:cNvPr id="75" name="Прямоугольник 74"/>
          <p:cNvSpPr/>
          <p:nvPr/>
        </p:nvSpPr>
        <p:spPr>
          <a:xfrm>
            <a:off x="10464435" y="1069489"/>
            <a:ext cx="15834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494545"/>
                </a:solidFill>
                <a:latin typeface="+mn-lt"/>
              </a:rPr>
              <a:t>Цель достигнута   в январе 2018г.</a:t>
            </a:r>
          </a:p>
        </p:txBody>
      </p:sp>
      <p:graphicFrame>
        <p:nvGraphicFramePr>
          <p:cNvPr id="3" name="Схема 2"/>
          <p:cNvGraphicFramePr/>
          <p:nvPr/>
        </p:nvGraphicFramePr>
        <p:xfrm>
          <a:off x="753560" y="2192868"/>
          <a:ext cx="9468291" cy="13649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1" name="Схема 90"/>
          <p:cNvGraphicFramePr/>
          <p:nvPr/>
        </p:nvGraphicFramePr>
        <p:xfrm>
          <a:off x="1214700" y="4793131"/>
          <a:ext cx="8864179" cy="13649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94" name="TextBox 93"/>
          <p:cNvSpPr txBox="1"/>
          <p:nvPr/>
        </p:nvSpPr>
        <p:spPr>
          <a:xfrm>
            <a:off x="2712619" y="1123090"/>
            <a:ext cx="21939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 1 октября 2023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7178391" y="1128685"/>
            <a:ext cx="755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2024</a:t>
            </a:r>
          </a:p>
        </p:txBody>
      </p:sp>
      <p:sp>
        <p:nvSpPr>
          <p:cNvPr id="123" name="Text Box 137"/>
          <p:cNvSpPr txBox="1">
            <a:spLocks noChangeArrowheads="1"/>
          </p:cNvSpPr>
          <p:nvPr/>
        </p:nvSpPr>
        <p:spPr bwMode="auto">
          <a:xfrm>
            <a:off x="44977" y="4486423"/>
            <a:ext cx="47225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rgbClr val="534F4F"/>
                </a:solidFill>
                <a:latin typeface="+mn-lt"/>
              </a:rPr>
              <a:t>Педагогические дошкольных организаций:</a:t>
            </a:r>
          </a:p>
        </p:txBody>
      </p:sp>
      <p:sp>
        <p:nvSpPr>
          <p:cNvPr id="126" name="Прямоугольник 125"/>
          <p:cNvSpPr/>
          <p:nvPr/>
        </p:nvSpPr>
        <p:spPr>
          <a:xfrm>
            <a:off x="44977" y="1710899"/>
            <a:ext cx="67004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rgbClr val="534F4F"/>
                </a:solidFill>
                <a:latin typeface="+mn-lt"/>
              </a:rPr>
              <a:t>Педагогические работники общеобразовательных организаций:</a:t>
            </a:r>
          </a:p>
        </p:txBody>
      </p:sp>
      <p:sp>
        <p:nvSpPr>
          <p:cNvPr id="9" name="Стрелка вверх 8"/>
          <p:cNvSpPr/>
          <p:nvPr/>
        </p:nvSpPr>
        <p:spPr>
          <a:xfrm>
            <a:off x="9979535" y="2514095"/>
            <a:ext cx="242316" cy="776062"/>
          </a:xfrm>
          <a:prstGeom prst="upArrow">
            <a:avLst>
              <a:gd name="adj1" fmla="val 50000"/>
              <a:gd name="adj2" fmla="val 112893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6997976" y="1854848"/>
            <a:ext cx="962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+ 8,0%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7046379" y="4414816"/>
            <a:ext cx="1110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+ 8,0%</a:t>
            </a: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5" y="2541635"/>
            <a:ext cx="1133495" cy="1133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1" y="5385997"/>
            <a:ext cx="1188270" cy="1188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9" name="Стрелка вверх 148"/>
          <p:cNvSpPr/>
          <p:nvPr/>
        </p:nvSpPr>
        <p:spPr>
          <a:xfrm>
            <a:off x="9957721" y="5087595"/>
            <a:ext cx="242316" cy="776062"/>
          </a:xfrm>
          <a:prstGeom prst="upArrow">
            <a:avLst>
              <a:gd name="adj1" fmla="val 50000"/>
              <a:gd name="adj2" fmla="val 112893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57</a:t>
            </a:r>
          </a:p>
        </p:txBody>
      </p:sp>
    </p:spTree>
    <p:extLst>
      <p:ext uri="{BB962C8B-B14F-4D97-AF65-F5344CB8AC3E}">
        <p14:creationId xmlns:p14="http://schemas.microsoft.com/office/powerpoint/2010/main" val="345244797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13" name="Text Box 375"/>
          <p:cNvSpPr txBox="1">
            <a:spLocks noChangeArrowheads="1"/>
          </p:cNvSpPr>
          <p:nvPr/>
        </p:nvSpPr>
        <p:spPr bwMode="auto">
          <a:xfrm>
            <a:off x="10416118" y="765178"/>
            <a:ext cx="42511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474343"/>
                </a:solidFill>
                <a:latin typeface="+mn-lt"/>
              </a:rPr>
              <a:t>      </a:t>
            </a:r>
          </a:p>
        </p:txBody>
      </p:sp>
      <p:sp>
        <p:nvSpPr>
          <p:cNvPr id="115" name="Text Box 386"/>
          <p:cNvSpPr txBox="1">
            <a:spLocks noChangeArrowheads="1"/>
          </p:cNvSpPr>
          <p:nvPr/>
        </p:nvSpPr>
        <p:spPr bwMode="auto">
          <a:xfrm>
            <a:off x="10206914" y="2512575"/>
            <a:ext cx="1965119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100 %</a:t>
            </a:r>
          </a:p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средней заработной</a:t>
            </a:r>
          </a:p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платы  учителей*</a:t>
            </a:r>
          </a:p>
        </p:txBody>
      </p:sp>
      <p:sp>
        <p:nvSpPr>
          <p:cNvPr id="116" name="Text Box 386"/>
          <p:cNvSpPr txBox="1">
            <a:spLocks noChangeArrowheads="1"/>
          </p:cNvSpPr>
          <p:nvPr/>
        </p:nvSpPr>
        <p:spPr bwMode="auto">
          <a:xfrm>
            <a:off x="10212807" y="4865850"/>
            <a:ext cx="1953429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100 % среднемесячного дохода от трудовой деятельности в регионе</a:t>
            </a:r>
            <a:endParaRPr lang="ru-RU" sz="1400" dirty="0">
              <a:solidFill>
                <a:srgbClr val="C00000"/>
              </a:solidFill>
              <a:latin typeface="+mn-lt"/>
            </a:endParaRPr>
          </a:p>
        </p:txBody>
      </p:sp>
      <p:graphicFrame>
        <p:nvGraphicFramePr>
          <p:cNvPr id="92" name="Схема 91"/>
          <p:cNvGraphicFramePr/>
          <p:nvPr/>
        </p:nvGraphicFramePr>
        <p:xfrm>
          <a:off x="1206056" y="2354845"/>
          <a:ext cx="8864179" cy="1291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3" name="Схема 92"/>
          <p:cNvGraphicFramePr/>
          <p:nvPr/>
        </p:nvGraphicFramePr>
        <p:xfrm>
          <a:off x="633741" y="5057680"/>
          <a:ext cx="9976919" cy="1291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17" name="Text Box 95"/>
          <p:cNvSpPr txBox="1">
            <a:spLocks noChangeArrowheads="1"/>
          </p:cNvSpPr>
          <p:nvPr/>
        </p:nvSpPr>
        <p:spPr bwMode="auto">
          <a:xfrm>
            <a:off x="-11134" y="1951551"/>
            <a:ext cx="61985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u="sng" dirty="0">
                <a:solidFill>
                  <a:srgbClr val="534F4F"/>
                </a:solidFill>
                <a:latin typeface="+mn-lt"/>
              </a:rPr>
              <a:t>Педагогические работники дополнительного образования:</a:t>
            </a:r>
          </a:p>
        </p:txBody>
      </p:sp>
      <p:sp>
        <p:nvSpPr>
          <p:cNvPr id="120" name="Text Box 135"/>
          <p:cNvSpPr txBox="1">
            <a:spLocks noChangeArrowheads="1"/>
          </p:cNvSpPr>
          <p:nvPr/>
        </p:nvSpPr>
        <p:spPr bwMode="auto">
          <a:xfrm>
            <a:off x="-25207" y="4579490"/>
            <a:ext cx="63256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rgbClr val="534F4F"/>
                </a:solidFill>
                <a:latin typeface="+mn-lt"/>
              </a:rPr>
              <a:t>Преподаватели и мастера профессионального образования:</a:t>
            </a:r>
          </a:p>
        </p:txBody>
      </p:sp>
      <p:sp>
        <p:nvSpPr>
          <p:cNvPr id="131" name="Стрелка вверх 130"/>
          <p:cNvSpPr/>
          <p:nvPr/>
        </p:nvSpPr>
        <p:spPr>
          <a:xfrm>
            <a:off x="9939912" y="2493876"/>
            <a:ext cx="242316" cy="776062"/>
          </a:xfrm>
          <a:prstGeom prst="upArrow">
            <a:avLst>
              <a:gd name="adj1" fmla="val 50000"/>
              <a:gd name="adj2" fmla="val 112893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2" name="Стрелка вверх 131"/>
          <p:cNvSpPr/>
          <p:nvPr/>
        </p:nvSpPr>
        <p:spPr>
          <a:xfrm>
            <a:off x="9949077" y="5062594"/>
            <a:ext cx="242316" cy="776062"/>
          </a:xfrm>
          <a:prstGeom prst="upArrow">
            <a:avLst>
              <a:gd name="adj1" fmla="val 50000"/>
              <a:gd name="adj2" fmla="val 112893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1" name="TextBox 140"/>
          <p:cNvSpPr txBox="1"/>
          <p:nvPr/>
        </p:nvSpPr>
        <p:spPr>
          <a:xfrm>
            <a:off x="7146204" y="1907297"/>
            <a:ext cx="1182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+ 8,0%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7146204" y="4649009"/>
            <a:ext cx="97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+ 8,0%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6" y="2672306"/>
            <a:ext cx="1014804" cy="1014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6" y="5450625"/>
            <a:ext cx="1014804" cy="1014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" name="TextBox 51"/>
          <p:cNvSpPr txBox="1"/>
          <p:nvPr/>
        </p:nvSpPr>
        <p:spPr>
          <a:xfrm>
            <a:off x="2657226" y="1133216"/>
            <a:ext cx="23674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2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с 1 октября 2023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284442" y="1161214"/>
            <a:ext cx="11081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2024</a:t>
            </a:r>
          </a:p>
        </p:txBody>
      </p:sp>
      <p:sp>
        <p:nvSpPr>
          <p:cNvPr id="60" name="Text Box 8"/>
          <p:cNvSpPr txBox="1">
            <a:spLocks noChangeArrowheads="1"/>
          </p:cNvSpPr>
          <p:nvPr/>
        </p:nvSpPr>
        <p:spPr bwMode="auto">
          <a:xfrm>
            <a:off x="3326101" y="51574"/>
            <a:ext cx="628402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Реализация Указов Президента РФ 2012 года </a:t>
            </a:r>
          </a:p>
          <a:p>
            <a:pPr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в сфере образования (2)</a:t>
            </a:r>
          </a:p>
        </p:txBody>
      </p:sp>
      <p:sp>
        <p:nvSpPr>
          <p:cNvPr id="61" name="Text Box 309"/>
          <p:cNvSpPr txBox="1">
            <a:spLocks noChangeArrowheads="1"/>
          </p:cNvSpPr>
          <p:nvPr/>
        </p:nvSpPr>
        <p:spPr bwMode="auto">
          <a:xfrm>
            <a:off x="2714052" y="731454"/>
            <a:ext cx="748741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u="sng" dirty="0">
                <a:solidFill>
                  <a:srgbClr val="494545"/>
                </a:solidFill>
                <a:latin typeface="+mn-lt"/>
              </a:rPr>
              <a:t>Размер среднемесячной зарплаты и темп прироста к уровню предыдущего года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58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10397723" y="1070008"/>
            <a:ext cx="15834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494545"/>
                </a:solidFill>
                <a:latin typeface="+mn-lt"/>
              </a:rPr>
              <a:t>Цель достигнута   в январе 2018г.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E8E191-807F-49A6-BD3D-D9A0840AD27C}"/>
              </a:ext>
            </a:extLst>
          </p:cNvPr>
          <p:cNvSpPr txBox="1"/>
          <p:nvPr/>
        </p:nvSpPr>
        <p:spPr>
          <a:xfrm>
            <a:off x="229990" y="3929968"/>
            <a:ext cx="6422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rgbClr val="C00000"/>
                </a:solidFill>
                <a:latin typeface="+mn-lt"/>
              </a:rPr>
              <a:t>* при оценке не учитываются федеральные выплаты, установленные за классное руководство </a:t>
            </a:r>
          </a:p>
        </p:txBody>
      </p:sp>
    </p:spTree>
    <p:extLst>
      <p:ext uri="{BB962C8B-B14F-4D97-AF65-F5344CB8AC3E}">
        <p14:creationId xmlns:p14="http://schemas.microsoft.com/office/powerpoint/2010/main" val="356508940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3" name="Text Box 8"/>
          <p:cNvSpPr txBox="1">
            <a:spLocks noChangeArrowheads="1"/>
          </p:cNvSpPr>
          <p:nvPr/>
        </p:nvSpPr>
        <p:spPr bwMode="auto">
          <a:xfrm>
            <a:off x="3310842" y="-11470"/>
            <a:ext cx="628402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Реализация Указов Президента РФ 2012 года </a:t>
            </a:r>
          </a:p>
          <a:p>
            <a:pPr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в сфере здравоохранения</a:t>
            </a:r>
          </a:p>
        </p:txBody>
      </p:sp>
      <p:sp>
        <p:nvSpPr>
          <p:cNvPr id="63613" name="Text Box 375"/>
          <p:cNvSpPr txBox="1">
            <a:spLocks noChangeArrowheads="1"/>
          </p:cNvSpPr>
          <p:nvPr/>
        </p:nvSpPr>
        <p:spPr bwMode="auto">
          <a:xfrm>
            <a:off x="10416118" y="765178"/>
            <a:ext cx="42511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474343"/>
                </a:solidFill>
                <a:latin typeface="+mn-lt"/>
              </a:rPr>
              <a:t>      </a:t>
            </a:r>
          </a:p>
        </p:txBody>
      </p:sp>
      <p:sp>
        <p:nvSpPr>
          <p:cNvPr id="114" name="Text Box 309"/>
          <p:cNvSpPr txBox="1">
            <a:spLocks noChangeArrowheads="1"/>
          </p:cNvSpPr>
          <p:nvPr/>
        </p:nvSpPr>
        <p:spPr bwMode="auto">
          <a:xfrm>
            <a:off x="2722030" y="749789"/>
            <a:ext cx="748741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u="sng" dirty="0">
                <a:solidFill>
                  <a:srgbClr val="494545"/>
                </a:solidFill>
                <a:latin typeface="+mn-lt"/>
              </a:rPr>
              <a:t>Размер среднемесячной зарплаты и темп прироста к уровню предыдущего года</a:t>
            </a:r>
          </a:p>
        </p:txBody>
      </p:sp>
      <p:sp>
        <p:nvSpPr>
          <p:cNvPr id="115" name="Text Box 386"/>
          <p:cNvSpPr txBox="1">
            <a:spLocks noChangeArrowheads="1"/>
          </p:cNvSpPr>
          <p:nvPr/>
        </p:nvSpPr>
        <p:spPr bwMode="auto">
          <a:xfrm>
            <a:off x="10155746" y="1977737"/>
            <a:ext cx="203625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200 % среднемесячного дохода от трудовой деятельности в регионе</a:t>
            </a:r>
          </a:p>
        </p:txBody>
      </p:sp>
      <p:sp>
        <p:nvSpPr>
          <p:cNvPr id="116" name="Text Box 386"/>
          <p:cNvSpPr txBox="1">
            <a:spLocks noChangeArrowheads="1"/>
          </p:cNvSpPr>
          <p:nvPr/>
        </p:nvSpPr>
        <p:spPr bwMode="auto">
          <a:xfrm>
            <a:off x="10135780" y="5527072"/>
            <a:ext cx="201586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100 % среднемесячного дохода от трудовой деятельности в регионе</a:t>
            </a:r>
          </a:p>
        </p:txBody>
      </p:sp>
      <p:graphicFrame>
        <p:nvGraphicFramePr>
          <p:cNvPr id="92" name="Схема 91"/>
          <p:cNvGraphicFramePr/>
          <p:nvPr/>
        </p:nvGraphicFramePr>
        <p:xfrm>
          <a:off x="1198250" y="1883807"/>
          <a:ext cx="8864179" cy="1291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3" name="Схема 92"/>
          <p:cNvGraphicFramePr/>
          <p:nvPr/>
        </p:nvGraphicFramePr>
        <p:xfrm>
          <a:off x="1024942" y="5237450"/>
          <a:ext cx="9357181" cy="12564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17" name="Text Box 95"/>
          <p:cNvSpPr txBox="1">
            <a:spLocks noChangeArrowheads="1"/>
          </p:cNvSpPr>
          <p:nvPr/>
        </p:nvSpPr>
        <p:spPr bwMode="auto">
          <a:xfrm>
            <a:off x="-11134" y="1416713"/>
            <a:ext cx="8563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u="sng" dirty="0">
                <a:solidFill>
                  <a:srgbClr val="534F4F"/>
                </a:solidFill>
                <a:latin typeface="+mn-lt"/>
              </a:rPr>
              <a:t>Врачи:</a:t>
            </a:r>
          </a:p>
        </p:txBody>
      </p:sp>
      <p:sp>
        <p:nvSpPr>
          <p:cNvPr id="120" name="Text Box 135"/>
          <p:cNvSpPr txBox="1">
            <a:spLocks noChangeArrowheads="1"/>
          </p:cNvSpPr>
          <p:nvPr/>
        </p:nvSpPr>
        <p:spPr bwMode="auto">
          <a:xfrm>
            <a:off x="-39802" y="5025269"/>
            <a:ext cx="63256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rgbClr val="534F4F"/>
                </a:solidFill>
                <a:latin typeface="+mn-lt"/>
              </a:rPr>
              <a:t>Младший медицинский персонал:</a:t>
            </a:r>
          </a:p>
        </p:txBody>
      </p:sp>
      <p:sp>
        <p:nvSpPr>
          <p:cNvPr id="131" name="Стрелка вверх 130"/>
          <p:cNvSpPr/>
          <p:nvPr/>
        </p:nvSpPr>
        <p:spPr>
          <a:xfrm>
            <a:off x="9939912" y="1959038"/>
            <a:ext cx="242316" cy="776062"/>
          </a:xfrm>
          <a:prstGeom prst="upArrow">
            <a:avLst>
              <a:gd name="adj1" fmla="val 50000"/>
              <a:gd name="adj2" fmla="val 112893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2" name="Стрелка вверх 131"/>
          <p:cNvSpPr/>
          <p:nvPr/>
        </p:nvSpPr>
        <p:spPr>
          <a:xfrm>
            <a:off x="9934482" y="5508373"/>
            <a:ext cx="242316" cy="776062"/>
          </a:xfrm>
          <a:prstGeom prst="upArrow">
            <a:avLst>
              <a:gd name="adj1" fmla="val 50000"/>
              <a:gd name="adj2" fmla="val 112893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1" name="TextBox 140"/>
          <p:cNvSpPr txBox="1"/>
          <p:nvPr/>
        </p:nvSpPr>
        <p:spPr>
          <a:xfrm>
            <a:off x="7099785" y="1519693"/>
            <a:ext cx="978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b="1" dirty="0">
                <a:solidFill>
                  <a:srgbClr val="92D050">
                    <a:lumMod val="50000"/>
                  </a:srgbClr>
                </a:solidFill>
                <a:latin typeface="Calibri"/>
              </a:rPr>
              <a:t>+ 8,0%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7099784" y="4900968"/>
            <a:ext cx="978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b="1" dirty="0">
                <a:solidFill>
                  <a:srgbClr val="92D050">
                    <a:lumMod val="50000"/>
                  </a:srgbClr>
                </a:solidFill>
                <a:latin typeface="Calibri"/>
              </a:rPr>
              <a:t>+ 8,0%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722030" y="1068102"/>
            <a:ext cx="21939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22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с 1 октября 2023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099785" y="1064133"/>
            <a:ext cx="755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2024</a:t>
            </a:r>
          </a:p>
        </p:txBody>
      </p:sp>
      <p:sp>
        <p:nvSpPr>
          <p:cNvPr id="42" name="Text Box 386"/>
          <p:cNvSpPr txBox="1">
            <a:spLocks noChangeArrowheads="1"/>
          </p:cNvSpPr>
          <p:nvPr/>
        </p:nvSpPr>
        <p:spPr bwMode="auto">
          <a:xfrm>
            <a:off x="10182229" y="3740910"/>
            <a:ext cx="204955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100 % среднемесячного дохода от трудовой деятельности в регионе</a:t>
            </a:r>
          </a:p>
        </p:txBody>
      </p:sp>
      <p:graphicFrame>
        <p:nvGraphicFramePr>
          <p:cNvPr id="43" name="Схема 42"/>
          <p:cNvGraphicFramePr/>
          <p:nvPr/>
        </p:nvGraphicFramePr>
        <p:xfrm>
          <a:off x="937787" y="3597686"/>
          <a:ext cx="9357181" cy="1291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44" name="Text Box 135"/>
          <p:cNvSpPr txBox="1">
            <a:spLocks noChangeArrowheads="1"/>
          </p:cNvSpPr>
          <p:nvPr/>
        </p:nvSpPr>
        <p:spPr bwMode="auto">
          <a:xfrm>
            <a:off x="-11134" y="3239107"/>
            <a:ext cx="63256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rgbClr val="534F4F"/>
                </a:solidFill>
                <a:latin typeface="+mn-lt"/>
              </a:rPr>
              <a:t>Средний медицинский персонал:</a:t>
            </a:r>
          </a:p>
        </p:txBody>
      </p:sp>
      <p:sp>
        <p:nvSpPr>
          <p:cNvPr id="45" name="Стрелка вверх 44"/>
          <p:cNvSpPr/>
          <p:nvPr/>
        </p:nvSpPr>
        <p:spPr>
          <a:xfrm>
            <a:off x="10014621" y="3722211"/>
            <a:ext cx="242316" cy="776062"/>
          </a:xfrm>
          <a:prstGeom prst="upArrow">
            <a:avLst>
              <a:gd name="adj1" fmla="val 50000"/>
              <a:gd name="adj2" fmla="val 112893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TextBox 47"/>
          <p:cNvSpPr txBox="1"/>
          <p:nvPr/>
        </p:nvSpPr>
        <p:spPr>
          <a:xfrm>
            <a:off x="7099784" y="3260314"/>
            <a:ext cx="978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b="1" dirty="0">
                <a:solidFill>
                  <a:srgbClr val="92D050">
                    <a:lumMod val="50000"/>
                  </a:srgbClr>
                </a:solidFill>
                <a:latin typeface="Calibri"/>
              </a:rPr>
              <a:t>+ 8,0%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40980"/>
            <a:ext cx="1184289" cy="1184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65" y="5616602"/>
            <a:ext cx="973958" cy="973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1" y="1786045"/>
            <a:ext cx="1184289" cy="1184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59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10382123" y="811345"/>
            <a:ext cx="15834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494545"/>
                </a:solidFill>
                <a:latin typeface="+mn-lt"/>
              </a:rPr>
              <a:t>Цель достигнута   в январе 2018г.</a:t>
            </a:r>
          </a:p>
        </p:txBody>
      </p:sp>
    </p:spTree>
    <p:extLst>
      <p:ext uri="{BB962C8B-B14F-4D97-AF65-F5344CB8AC3E}">
        <p14:creationId xmlns:p14="http://schemas.microsoft.com/office/powerpoint/2010/main" val="12148996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Доходы и расходы бюджета</a:t>
            </a: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451514" y="1249440"/>
            <a:ext cx="1170862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>
                <a:solidFill>
                  <a:srgbClr val="494545"/>
                </a:solidFill>
                <a:latin typeface="+mn-lt"/>
              </a:rPr>
              <a:t>ПРИНЦИП</a:t>
            </a:r>
            <a:r>
              <a:rPr lang="ru-RU" sz="2000" u="sng" dirty="0">
                <a:solidFill>
                  <a:srgbClr val="494545"/>
                </a:solidFill>
                <a:latin typeface="+mn-lt"/>
              </a:rPr>
              <a:t> разграничения доходов, расходов и источников финансирования дефицита бюджета.</a:t>
            </a:r>
          </a:p>
          <a:p>
            <a:pPr algn="ctr"/>
            <a:r>
              <a:rPr lang="ru-RU" sz="2000" dirty="0">
                <a:solidFill>
                  <a:srgbClr val="494545"/>
                </a:solidFill>
                <a:latin typeface="+mn-lt"/>
              </a:rPr>
              <a:t>За  каждым  </a:t>
            </a:r>
            <a:r>
              <a:rPr lang="ru-RU" sz="2000" b="1" dirty="0">
                <a:solidFill>
                  <a:srgbClr val="494545"/>
                </a:solidFill>
                <a:latin typeface="+mn-lt"/>
              </a:rPr>
              <a:t>БЮДЖЕТОМ  </a:t>
            </a:r>
            <a:r>
              <a:rPr lang="ru-RU" sz="2000" dirty="0">
                <a:solidFill>
                  <a:srgbClr val="494545"/>
                </a:solidFill>
                <a:latin typeface="+mn-lt"/>
              </a:rPr>
              <a:t>в  соответствии с законодательством  Российской  Федерации закреплены </a:t>
            </a:r>
            <a:r>
              <a:rPr lang="ru-RU" sz="2000" u="sng" dirty="0">
                <a:solidFill>
                  <a:srgbClr val="494545"/>
                </a:solidFill>
                <a:latin typeface="+mn-lt"/>
              </a:rPr>
              <a:t>доходы</a:t>
            </a:r>
            <a:r>
              <a:rPr lang="ru-RU" sz="2000" dirty="0">
                <a:solidFill>
                  <a:srgbClr val="494545"/>
                </a:solidFill>
                <a:latin typeface="+mn-lt"/>
              </a:rPr>
              <a:t>, </a:t>
            </a:r>
            <a:r>
              <a:rPr lang="ru-RU" sz="2000" u="sng" dirty="0">
                <a:solidFill>
                  <a:srgbClr val="494545"/>
                </a:solidFill>
                <a:latin typeface="+mn-lt"/>
              </a:rPr>
              <a:t>расходы</a:t>
            </a:r>
            <a:r>
              <a:rPr lang="ru-RU" sz="2000" dirty="0">
                <a:solidFill>
                  <a:srgbClr val="494545"/>
                </a:solidFill>
                <a:latin typeface="+mn-lt"/>
              </a:rPr>
              <a:t> и </a:t>
            </a:r>
            <a:r>
              <a:rPr lang="ru-RU" sz="2000" u="sng" dirty="0">
                <a:solidFill>
                  <a:srgbClr val="494545"/>
                </a:solidFill>
                <a:latin typeface="+mn-lt"/>
              </a:rPr>
              <a:t>источники финансирования дефицита бюджета</a:t>
            </a:r>
            <a:r>
              <a:rPr lang="ru-RU" sz="2000" dirty="0">
                <a:solidFill>
                  <a:srgbClr val="494545"/>
                </a:solidFill>
                <a:latin typeface="+mn-lt"/>
              </a:rPr>
              <a:t>. </a:t>
            </a:r>
          </a:p>
        </p:txBody>
      </p:sp>
      <p:grpSp>
        <p:nvGrpSpPr>
          <p:cNvPr id="11283" name="Группа 11282"/>
          <p:cNvGrpSpPr/>
          <p:nvPr/>
        </p:nvGrpSpPr>
        <p:grpSpPr>
          <a:xfrm>
            <a:off x="452420" y="2538146"/>
            <a:ext cx="11220450" cy="4009411"/>
            <a:chOff x="0" y="1985703"/>
            <a:chExt cx="12192000" cy="4383173"/>
          </a:xfrm>
        </p:grpSpPr>
        <p:grpSp>
          <p:nvGrpSpPr>
            <p:cNvPr id="51" name="Группа 50"/>
            <p:cNvGrpSpPr/>
            <p:nvPr/>
          </p:nvGrpSpPr>
          <p:grpSpPr>
            <a:xfrm>
              <a:off x="0" y="1985703"/>
              <a:ext cx="12192000" cy="4383173"/>
              <a:chOff x="0" y="1985703"/>
              <a:chExt cx="12192000" cy="4383173"/>
            </a:xfrm>
          </p:grpSpPr>
          <p:grpSp>
            <p:nvGrpSpPr>
              <p:cNvPr id="52" name="Группа 51"/>
              <p:cNvGrpSpPr/>
              <p:nvPr/>
            </p:nvGrpSpPr>
            <p:grpSpPr>
              <a:xfrm flipV="1">
                <a:off x="1950699" y="3640150"/>
                <a:ext cx="4991450" cy="2455128"/>
                <a:chOff x="457200" y="2484021"/>
                <a:chExt cx="5274229" cy="2100666"/>
              </a:xfrm>
            </p:grpSpPr>
            <p:sp>
              <p:nvSpPr>
                <p:cNvPr id="53" name="Стрелка углом 52"/>
                <p:cNvSpPr/>
                <p:nvPr/>
              </p:nvSpPr>
              <p:spPr>
                <a:xfrm rot="5400000">
                  <a:off x="2164561" y="776660"/>
                  <a:ext cx="1859505" cy="5274227"/>
                </a:xfrm>
                <a:prstGeom prst="bentArrow">
                  <a:avLst>
                    <a:gd name="adj1" fmla="val 38256"/>
                    <a:gd name="adj2" fmla="val 19128"/>
                    <a:gd name="adj3" fmla="val 0"/>
                    <a:gd name="adj4" fmla="val 100000"/>
                  </a:avLst>
                </a:prstGeom>
                <a:solidFill>
                  <a:schemeClr val="bg2">
                    <a:lumMod val="75000"/>
                  </a:schemeClr>
                </a:solidFill>
                <a:ln>
                  <a:noFill/>
                </a:ln>
                <a:effectLst>
                  <a:softEdge rad="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4" name="Стрелка углом 53"/>
                <p:cNvSpPr/>
                <p:nvPr/>
              </p:nvSpPr>
              <p:spPr>
                <a:xfrm rot="5400000">
                  <a:off x="2164563" y="1017821"/>
                  <a:ext cx="1859505" cy="5274227"/>
                </a:xfrm>
                <a:prstGeom prst="bentArrow">
                  <a:avLst>
                    <a:gd name="adj1" fmla="val 10684"/>
                    <a:gd name="adj2" fmla="val 13186"/>
                    <a:gd name="adj3" fmla="val 0"/>
                    <a:gd name="adj4" fmla="val 97541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45" name="Группа 44"/>
              <p:cNvGrpSpPr/>
              <p:nvPr/>
            </p:nvGrpSpPr>
            <p:grpSpPr>
              <a:xfrm>
                <a:off x="1950705" y="2228818"/>
                <a:ext cx="4991450" cy="2455128"/>
                <a:chOff x="457200" y="2484021"/>
                <a:chExt cx="5274229" cy="2100666"/>
              </a:xfrm>
            </p:grpSpPr>
            <p:sp>
              <p:nvSpPr>
                <p:cNvPr id="34" name="Стрелка углом 33"/>
                <p:cNvSpPr/>
                <p:nvPr/>
              </p:nvSpPr>
              <p:spPr>
                <a:xfrm rot="5400000">
                  <a:off x="2164561" y="776660"/>
                  <a:ext cx="1859505" cy="5274227"/>
                </a:xfrm>
                <a:prstGeom prst="bentArrow">
                  <a:avLst>
                    <a:gd name="adj1" fmla="val 38256"/>
                    <a:gd name="adj2" fmla="val 19128"/>
                    <a:gd name="adj3" fmla="val 0"/>
                    <a:gd name="adj4" fmla="val 100000"/>
                  </a:avLst>
                </a:prstGeom>
                <a:solidFill>
                  <a:srgbClr val="AFABAB"/>
                </a:solidFill>
                <a:ln>
                  <a:noFill/>
                </a:ln>
                <a:effectLst>
                  <a:softEdge rad="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8" name="Стрелка углом 47"/>
                <p:cNvSpPr/>
                <p:nvPr/>
              </p:nvSpPr>
              <p:spPr>
                <a:xfrm rot="5400000">
                  <a:off x="2164563" y="1017821"/>
                  <a:ext cx="1859505" cy="5274227"/>
                </a:xfrm>
                <a:prstGeom prst="bentArrow">
                  <a:avLst>
                    <a:gd name="adj1" fmla="val 10684"/>
                    <a:gd name="adj2" fmla="val 13186"/>
                    <a:gd name="adj3" fmla="val 0"/>
                    <a:gd name="adj4" fmla="val 97541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46" name="Группа 45"/>
              <p:cNvGrpSpPr/>
              <p:nvPr/>
            </p:nvGrpSpPr>
            <p:grpSpPr>
              <a:xfrm>
                <a:off x="6185476" y="3725091"/>
                <a:ext cx="6006524" cy="885377"/>
                <a:chOff x="5217130" y="3907840"/>
                <a:chExt cx="7394265" cy="503019"/>
              </a:xfrm>
            </p:grpSpPr>
            <p:sp>
              <p:nvSpPr>
                <p:cNvPr id="40" name="Прямоугольник 39"/>
                <p:cNvSpPr/>
                <p:nvPr/>
              </p:nvSpPr>
              <p:spPr>
                <a:xfrm>
                  <a:off x="8245474" y="3907840"/>
                  <a:ext cx="4365921" cy="503019"/>
                </a:xfrm>
                <a:prstGeom prst="rect">
                  <a:avLst/>
                </a:prstGeom>
                <a:gradFill>
                  <a:gsLst>
                    <a:gs pos="55000">
                      <a:schemeClr val="accent1">
                        <a:lumMod val="60000"/>
                        <a:lumOff val="40000"/>
                      </a:schemeClr>
                    </a:gs>
                    <a:gs pos="93000">
                      <a:schemeClr val="accent2">
                        <a:lumMod val="20000"/>
                        <a:lumOff val="80000"/>
                        <a:alpha val="0"/>
                      </a:schemeClr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35" name="Прямоугольник 34"/>
                <p:cNvSpPr/>
                <p:nvPr/>
              </p:nvSpPr>
              <p:spPr>
                <a:xfrm>
                  <a:off x="5349875" y="3907840"/>
                  <a:ext cx="3665219" cy="503019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50" name="Прямоугольник 49"/>
                <p:cNvSpPr/>
                <p:nvPr/>
              </p:nvSpPr>
              <p:spPr>
                <a:xfrm>
                  <a:off x="5217130" y="4086619"/>
                  <a:ext cx="6552950" cy="145459"/>
                </a:xfrm>
                <a:prstGeom prst="rect">
                  <a:avLst/>
                </a:prstGeom>
                <a:gradFill>
                  <a:gsLst>
                    <a:gs pos="96000">
                      <a:schemeClr val="bg1"/>
                    </a:gs>
                    <a:gs pos="100000">
                      <a:schemeClr val="accent2">
                        <a:lumMod val="20000"/>
                        <a:lumOff val="80000"/>
                        <a:alpha val="0"/>
                      </a:schemeClr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  <p:grpSp>
            <p:nvGrpSpPr>
              <p:cNvPr id="16" name="Группа 15"/>
              <p:cNvGrpSpPr/>
              <p:nvPr/>
            </p:nvGrpSpPr>
            <p:grpSpPr>
              <a:xfrm>
                <a:off x="5814472" y="3447867"/>
                <a:ext cx="1492250" cy="1471218"/>
                <a:chOff x="5001169" y="3429471"/>
                <a:chExt cx="1492250" cy="1471218"/>
              </a:xfrm>
            </p:grpSpPr>
            <p:sp>
              <p:nvSpPr>
                <p:cNvPr id="26" name="Овал 25"/>
                <p:cNvSpPr/>
                <p:nvPr/>
              </p:nvSpPr>
              <p:spPr>
                <a:xfrm>
                  <a:off x="5001169" y="3429471"/>
                  <a:ext cx="1492250" cy="1471218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grpSp>
              <p:nvGrpSpPr>
                <p:cNvPr id="20" name="Группа 19"/>
                <p:cNvGrpSpPr/>
                <p:nvPr/>
              </p:nvGrpSpPr>
              <p:grpSpPr>
                <a:xfrm>
                  <a:off x="5202317" y="3643183"/>
                  <a:ext cx="1089954" cy="1043796"/>
                  <a:chOff x="9282739" y="2911205"/>
                  <a:chExt cx="2622281" cy="2533290"/>
                </a:xfrm>
              </p:grpSpPr>
              <p:sp>
                <p:nvSpPr>
                  <p:cNvPr id="21" name="Овал 20"/>
                  <p:cNvSpPr/>
                  <p:nvPr/>
                </p:nvSpPr>
                <p:spPr>
                  <a:xfrm>
                    <a:off x="9282739" y="2911205"/>
                    <a:ext cx="2622281" cy="2533290"/>
                  </a:xfrm>
                  <a:prstGeom prst="ellipse">
                    <a:avLst/>
                  </a:prstGeom>
                  <a:solidFill>
                    <a:schemeClr val="accent3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  <p:pic>
                <p:nvPicPr>
                  <p:cNvPr id="22" name="Picture 6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675917" y="3199993"/>
                    <a:ext cx="1835924" cy="1932317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  <p:grpSp>
            <p:nvGrpSpPr>
              <p:cNvPr id="15" name="Группа 14"/>
              <p:cNvGrpSpPr/>
              <p:nvPr/>
            </p:nvGrpSpPr>
            <p:grpSpPr>
              <a:xfrm>
                <a:off x="8524521" y="3432171"/>
                <a:ext cx="1492250" cy="1471218"/>
                <a:chOff x="9107774" y="3413775"/>
                <a:chExt cx="1492250" cy="1471218"/>
              </a:xfrm>
            </p:grpSpPr>
            <p:sp>
              <p:nvSpPr>
                <p:cNvPr id="27" name="Овал 26"/>
                <p:cNvSpPr/>
                <p:nvPr/>
              </p:nvSpPr>
              <p:spPr>
                <a:xfrm>
                  <a:off x="9107774" y="3413775"/>
                  <a:ext cx="1492250" cy="1471218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grpSp>
              <p:nvGrpSpPr>
                <p:cNvPr id="7" name="Группа 6"/>
                <p:cNvGrpSpPr/>
                <p:nvPr/>
              </p:nvGrpSpPr>
              <p:grpSpPr>
                <a:xfrm>
                  <a:off x="9308922" y="3627486"/>
                  <a:ext cx="1089954" cy="1043796"/>
                  <a:chOff x="8446053" y="2562047"/>
                  <a:chExt cx="2622281" cy="2533290"/>
                </a:xfrm>
              </p:grpSpPr>
              <p:sp>
                <p:nvSpPr>
                  <p:cNvPr id="10" name="Овал 9"/>
                  <p:cNvSpPr/>
                  <p:nvPr/>
                </p:nvSpPr>
                <p:spPr>
                  <a:xfrm>
                    <a:off x="8446053" y="2562047"/>
                    <a:ext cx="2622281" cy="2533290"/>
                  </a:xfrm>
                  <a:prstGeom prst="ellipse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  <p:pic>
                <p:nvPicPr>
                  <p:cNvPr id="8" name="Picture 7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0800000" flipH="1">
                    <a:off x="8887363" y="2969047"/>
                    <a:ext cx="1815859" cy="181586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  <p:sp>
            <p:nvSpPr>
              <p:cNvPr id="58" name="Прямоугольник 57"/>
              <p:cNvSpPr/>
              <p:nvPr/>
            </p:nvSpPr>
            <p:spPr>
              <a:xfrm>
                <a:off x="0" y="2206137"/>
                <a:ext cx="3325781" cy="885377"/>
              </a:xfrm>
              <a:prstGeom prst="rect">
                <a:avLst/>
              </a:prstGeom>
              <a:gradFill flip="none" rotWithShape="1">
                <a:gsLst>
                  <a:gs pos="59000">
                    <a:schemeClr val="bg2">
                      <a:lumMod val="75000"/>
                    </a:schemeClr>
                  </a:gs>
                  <a:gs pos="90000">
                    <a:schemeClr val="accent2">
                      <a:lumMod val="20000"/>
                      <a:lumOff val="80000"/>
                      <a:alpha val="0"/>
                    </a:scheme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9" name="Прямоугольник 58"/>
              <p:cNvSpPr/>
              <p:nvPr/>
            </p:nvSpPr>
            <p:spPr>
              <a:xfrm>
                <a:off x="0" y="5250393"/>
                <a:ext cx="3353973" cy="885377"/>
              </a:xfrm>
              <a:prstGeom prst="rect">
                <a:avLst/>
              </a:prstGeom>
              <a:gradFill flip="none" rotWithShape="1">
                <a:gsLst>
                  <a:gs pos="59000">
                    <a:schemeClr val="bg2">
                      <a:lumMod val="75000"/>
                    </a:schemeClr>
                  </a:gs>
                  <a:gs pos="86000">
                    <a:schemeClr val="accent2">
                      <a:lumMod val="20000"/>
                      <a:lumOff val="80000"/>
                      <a:alpha val="0"/>
                    </a:scheme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2948939" y="4897658"/>
                <a:ext cx="1492250" cy="1471218"/>
                <a:chOff x="1377516" y="4879262"/>
                <a:chExt cx="1492250" cy="1471218"/>
              </a:xfrm>
            </p:grpSpPr>
            <p:sp>
              <p:nvSpPr>
                <p:cNvPr id="25" name="Овал 24"/>
                <p:cNvSpPr/>
                <p:nvPr/>
              </p:nvSpPr>
              <p:spPr>
                <a:xfrm>
                  <a:off x="1377516" y="4879262"/>
                  <a:ext cx="1492250" cy="1471218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grpSp>
              <p:nvGrpSpPr>
                <p:cNvPr id="17" name="Группа 16"/>
                <p:cNvGrpSpPr/>
                <p:nvPr/>
              </p:nvGrpSpPr>
              <p:grpSpPr>
                <a:xfrm>
                  <a:off x="1578664" y="5092974"/>
                  <a:ext cx="1089954" cy="1043796"/>
                  <a:chOff x="8302990" y="198440"/>
                  <a:chExt cx="2622281" cy="2533290"/>
                </a:xfrm>
              </p:grpSpPr>
              <p:sp>
                <p:nvSpPr>
                  <p:cNvPr id="18" name="Овал 17"/>
                  <p:cNvSpPr/>
                  <p:nvPr/>
                </p:nvSpPr>
                <p:spPr>
                  <a:xfrm>
                    <a:off x="8302990" y="198440"/>
                    <a:ext cx="2622281" cy="2533290"/>
                  </a:xfrm>
                  <a:prstGeom prst="ellipse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  <p:pic>
                <p:nvPicPr>
                  <p:cNvPr id="19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8793513" y="586883"/>
                    <a:ext cx="1756404" cy="175640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  <p:grpSp>
            <p:nvGrpSpPr>
              <p:cNvPr id="24" name="Группа 23"/>
              <p:cNvGrpSpPr/>
              <p:nvPr/>
            </p:nvGrpSpPr>
            <p:grpSpPr>
              <a:xfrm>
                <a:off x="2948939" y="1985703"/>
                <a:ext cx="1492250" cy="1471218"/>
                <a:chOff x="1377516" y="1967307"/>
                <a:chExt cx="1492250" cy="1471218"/>
              </a:xfrm>
            </p:grpSpPr>
            <p:sp>
              <p:nvSpPr>
                <p:cNvPr id="14" name="Овал 13"/>
                <p:cNvSpPr/>
                <p:nvPr/>
              </p:nvSpPr>
              <p:spPr>
                <a:xfrm>
                  <a:off x="1377516" y="1967307"/>
                  <a:ext cx="1492250" cy="1471218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grpSp>
              <p:nvGrpSpPr>
                <p:cNvPr id="6" name="Группа 5"/>
                <p:cNvGrpSpPr/>
                <p:nvPr/>
              </p:nvGrpSpPr>
              <p:grpSpPr>
                <a:xfrm>
                  <a:off x="1578664" y="2181019"/>
                  <a:ext cx="1089954" cy="1043796"/>
                  <a:chOff x="4123426" y="3938759"/>
                  <a:chExt cx="2622281" cy="2533290"/>
                </a:xfrm>
              </p:grpSpPr>
              <p:sp>
                <p:nvSpPr>
                  <p:cNvPr id="5" name="Овал 4"/>
                  <p:cNvSpPr/>
                  <p:nvPr/>
                </p:nvSpPr>
                <p:spPr>
                  <a:xfrm>
                    <a:off x="4123426" y="3938759"/>
                    <a:ext cx="2622281" cy="2533290"/>
                  </a:xfrm>
                  <a:prstGeom prst="ellipse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  <p:pic>
                <p:nvPicPr>
                  <p:cNvPr id="11271" name="Picture 7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546121" y="4241321"/>
                    <a:ext cx="1892060" cy="189206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  <p:sp>
            <p:nvSpPr>
              <p:cNvPr id="47" name="TextBox 46"/>
              <p:cNvSpPr txBox="1"/>
              <p:nvPr/>
            </p:nvSpPr>
            <p:spPr>
              <a:xfrm>
                <a:off x="1490071" y="2464159"/>
                <a:ext cx="9776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b="1" u="sng" dirty="0">
                    <a:solidFill>
                      <a:schemeClr val="bg1"/>
                    </a:solidFill>
                    <a:latin typeface="+mn-lt"/>
                  </a:rPr>
                  <a:t>Доходы</a:t>
                </a: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797072" y="5250393"/>
                <a:ext cx="23636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600" b="1" u="sng" dirty="0">
                    <a:solidFill>
                      <a:schemeClr val="bg1"/>
                    </a:solidFill>
                    <a:latin typeface="+mn-lt"/>
                  </a:rPr>
                  <a:t>Источники </a:t>
                </a:r>
              </a:p>
              <a:p>
                <a:pPr algn="ctr"/>
                <a:r>
                  <a:rPr lang="ru-RU" sz="1600" b="1" u="sng" dirty="0">
                    <a:solidFill>
                      <a:schemeClr val="bg1"/>
                    </a:solidFill>
                    <a:latin typeface="+mn-lt"/>
                  </a:rPr>
                  <a:t>финансирования</a:t>
                </a:r>
              </a:p>
              <a:p>
                <a:pPr algn="ctr"/>
                <a:r>
                  <a:rPr lang="ru-RU" sz="1600" b="1" u="sng" dirty="0">
                    <a:solidFill>
                      <a:schemeClr val="bg1"/>
                    </a:solidFill>
                    <a:latin typeface="+mn-lt"/>
                  </a:rPr>
                  <a:t>дефицита бюджета</a:t>
                </a: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7441491" y="3677539"/>
                <a:ext cx="1071209" cy="4037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b="1" u="sng" dirty="0">
                    <a:solidFill>
                      <a:srgbClr val="494545"/>
                    </a:solidFill>
                    <a:latin typeface="+mn-lt"/>
                  </a:rPr>
                  <a:t>Бюджет</a:t>
                </a: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10038290" y="3671322"/>
                <a:ext cx="1127155" cy="4037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b="1" u="sng" dirty="0">
                    <a:solidFill>
                      <a:srgbClr val="494545"/>
                    </a:solidFill>
                    <a:latin typeface="+mn-lt"/>
                  </a:rPr>
                  <a:t>Расходы</a:t>
                </a:r>
              </a:p>
            </p:txBody>
          </p:sp>
        </p:grpSp>
        <p:grpSp>
          <p:nvGrpSpPr>
            <p:cNvPr id="11282" name="Группа 11281"/>
            <p:cNvGrpSpPr/>
            <p:nvPr/>
          </p:nvGrpSpPr>
          <p:grpSpPr>
            <a:xfrm>
              <a:off x="4588718" y="2545718"/>
              <a:ext cx="1704591" cy="900994"/>
              <a:chOff x="4588718" y="2545718"/>
              <a:chExt cx="1704591" cy="900994"/>
            </a:xfrm>
          </p:grpSpPr>
          <p:sp>
            <p:nvSpPr>
              <p:cNvPr id="11281" name="Стрелка углом вверх 11280"/>
              <p:cNvSpPr/>
              <p:nvPr/>
            </p:nvSpPr>
            <p:spPr>
              <a:xfrm rot="695374">
                <a:off x="6119481" y="3279992"/>
                <a:ext cx="173828" cy="166720"/>
              </a:xfrm>
              <a:prstGeom prst="bentUpArrow">
                <a:avLst>
                  <a:gd name="adj1" fmla="val 25000"/>
                  <a:gd name="adj2" fmla="val 15716"/>
                  <a:gd name="adj3" fmla="val 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2" name="Стрелка углом вверх 81"/>
              <p:cNvSpPr/>
              <p:nvPr/>
            </p:nvSpPr>
            <p:spPr>
              <a:xfrm rot="18762660">
                <a:off x="4583379" y="2551057"/>
                <a:ext cx="159282" cy="148603"/>
              </a:xfrm>
              <a:prstGeom prst="bentUpArrow">
                <a:avLst>
                  <a:gd name="adj1" fmla="val 25000"/>
                  <a:gd name="adj2" fmla="val 15716"/>
                  <a:gd name="adj3" fmla="val 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3" name="Стрелка углом вверх 82"/>
              <p:cNvSpPr/>
              <p:nvPr/>
            </p:nvSpPr>
            <p:spPr>
              <a:xfrm rot="20160275">
                <a:off x="5431631" y="2742015"/>
                <a:ext cx="173828" cy="166720"/>
              </a:xfrm>
              <a:prstGeom prst="bentUpArrow">
                <a:avLst>
                  <a:gd name="adj1" fmla="val 25000"/>
                  <a:gd name="adj2" fmla="val 15716"/>
                  <a:gd name="adj3" fmla="val 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grpSp>
          <p:nvGrpSpPr>
            <p:cNvPr id="85" name="Группа 84"/>
            <p:cNvGrpSpPr/>
            <p:nvPr/>
          </p:nvGrpSpPr>
          <p:grpSpPr>
            <a:xfrm flipV="1">
              <a:off x="4588717" y="4882810"/>
              <a:ext cx="1704591" cy="900994"/>
              <a:chOff x="4588718" y="2545718"/>
              <a:chExt cx="1704591" cy="900994"/>
            </a:xfrm>
          </p:grpSpPr>
          <p:sp>
            <p:nvSpPr>
              <p:cNvPr id="86" name="Стрелка углом вверх 85"/>
              <p:cNvSpPr/>
              <p:nvPr/>
            </p:nvSpPr>
            <p:spPr>
              <a:xfrm rot="695374">
                <a:off x="6119481" y="3279992"/>
                <a:ext cx="173828" cy="166720"/>
              </a:xfrm>
              <a:prstGeom prst="bentUpArrow">
                <a:avLst>
                  <a:gd name="adj1" fmla="val 25000"/>
                  <a:gd name="adj2" fmla="val 15716"/>
                  <a:gd name="adj3" fmla="val 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7" name="Стрелка углом вверх 86"/>
              <p:cNvSpPr/>
              <p:nvPr/>
            </p:nvSpPr>
            <p:spPr>
              <a:xfrm rot="18762660">
                <a:off x="4583379" y="2551057"/>
                <a:ext cx="159282" cy="148603"/>
              </a:xfrm>
              <a:prstGeom prst="bentUpArrow">
                <a:avLst>
                  <a:gd name="adj1" fmla="val 25000"/>
                  <a:gd name="adj2" fmla="val 15716"/>
                  <a:gd name="adj3" fmla="val 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8" name="Стрелка углом вверх 87"/>
              <p:cNvSpPr/>
              <p:nvPr/>
            </p:nvSpPr>
            <p:spPr>
              <a:xfrm rot="20160275">
                <a:off x="5431631" y="2742015"/>
                <a:ext cx="173828" cy="166720"/>
              </a:xfrm>
              <a:prstGeom prst="bentUpArrow">
                <a:avLst>
                  <a:gd name="adj1" fmla="val 25000"/>
                  <a:gd name="adj2" fmla="val 15716"/>
                  <a:gd name="adj3" fmla="val 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89" name="Стрелка углом вверх 88"/>
            <p:cNvSpPr/>
            <p:nvPr/>
          </p:nvSpPr>
          <p:spPr>
            <a:xfrm rot="18863960">
              <a:off x="7474744" y="4082571"/>
              <a:ext cx="173828" cy="166720"/>
            </a:xfrm>
            <a:prstGeom prst="bentUpArrow">
              <a:avLst>
                <a:gd name="adj1" fmla="val 25000"/>
                <a:gd name="adj2" fmla="val 15716"/>
                <a:gd name="adj3" fmla="val 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8" name="Стрелка углом вверх 127"/>
            <p:cNvSpPr/>
            <p:nvPr/>
          </p:nvSpPr>
          <p:spPr>
            <a:xfrm rot="18863960">
              <a:off x="8189119" y="4084419"/>
              <a:ext cx="173828" cy="166720"/>
            </a:xfrm>
            <a:prstGeom prst="bentUpArrow">
              <a:avLst>
                <a:gd name="adj1" fmla="val 25000"/>
                <a:gd name="adj2" fmla="val 15716"/>
                <a:gd name="adj3" fmla="val 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9" name="Стрелка углом вверх 128"/>
            <p:cNvSpPr/>
            <p:nvPr/>
          </p:nvSpPr>
          <p:spPr>
            <a:xfrm rot="18863960">
              <a:off x="10116655" y="4082966"/>
              <a:ext cx="173828" cy="166720"/>
            </a:xfrm>
            <a:prstGeom prst="bentUpArrow">
              <a:avLst>
                <a:gd name="adj1" fmla="val 25000"/>
                <a:gd name="adj2" fmla="val 15716"/>
                <a:gd name="adj3" fmla="val 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0" name="Стрелка углом вверх 129"/>
            <p:cNvSpPr/>
            <p:nvPr/>
          </p:nvSpPr>
          <p:spPr>
            <a:xfrm rot="18863960">
              <a:off x="10852462" y="4084420"/>
              <a:ext cx="173828" cy="166720"/>
            </a:xfrm>
            <a:prstGeom prst="bentUpArrow">
              <a:avLst>
                <a:gd name="adj1" fmla="val 25000"/>
                <a:gd name="adj2" fmla="val 15716"/>
                <a:gd name="adj3" fmla="val 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57178726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13" name="Text Box 375"/>
          <p:cNvSpPr txBox="1">
            <a:spLocks noChangeArrowheads="1"/>
          </p:cNvSpPr>
          <p:nvPr/>
        </p:nvSpPr>
        <p:spPr bwMode="auto">
          <a:xfrm>
            <a:off x="10416118" y="765178"/>
            <a:ext cx="42511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474343"/>
                </a:solidFill>
                <a:latin typeface="+mn-lt"/>
              </a:rPr>
              <a:t>      </a:t>
            </a:r>
          </a:p>
        </p:txBody>
      </p:sp>
      <p:sp>
        <p:nvSpPr>
          <p:cNvPr id="115" name="Text Box 386"/>
          <p:cNvSpPr txBox="1">
            <a:spLocks noChangeArrowheads="1"/>
          </p:cNvSpPr>
          <p:nvPr/>
        </p:nvSpPr>
        <p:spPr bwMode="auto">
          <a:xfrm>
            <a:off x="10070236" y="2512575"/>
            <a:ext cx="210179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100 % среднемесячного дохода от трудовой деятельности в регионе</a:t>
            </a:r>
          </a:p>
        </p:txBody>
      </p:sp>
      <p:sp>
        <p:nvSpPr>
          <p:cNvPr id="116" name="Text Box 386"/>
          <p:cNvSpPr txBox="1">
            <a:spLocks noChangeArrowheads="1"/>
          </p:cNvSpPr>
          <p:nvPr/>
        </p:nvSpPr>
        <p:spPr bwMode="auto">
          <a:xfrm>
            <a:off x="10070237" y="5101742"/>
            <a:ext cx="2096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100 % среднемесячного дохода от трудовой деятельности в регионе</a:t>
            </a:r>
          </a:p>
        </p:txBody>
      </p:sp>
      <p:graphicFrame>
        <p:nvGraphicFramePr>
          <p:cNvPr id="92" name="Схема 91"/>
          <p:cNvGraphicFramePr/>
          <p:nvPr/>
        </p:nvGraphicFramePr>
        <p:xfrm>
          <a:off x="1134020" y="2219795"/>
          <a:ext cx="8929215" cy="14333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3" name="Схема 92"/>
          <p:cNvGraphicFramePr/>
          <p:nvPr/>
        </p:nvGraphicFramePr>
        <p:xfrm>
          <a:off x="814812" y="4882139"/>
          <a:ext cx="9255423" cy="13647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17" name="Text Box 95"/>
          <p:cNvSpPr txBox="1">
            <a:spLocks noChangeArrowheads="1"/>
          </p:cNvSpPr>
          <p:nvPr/>
        </p:nvSpPr>
        <p:spPr bwMode="auto">
          <a:xfrm>
            <a:off x="-11134" y="1951551"/>
            <a:ext cx="36123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u="sng" dirty="0">
                <a:solidFill>
                  <a:srgbClr val="534F4F"/>
                </a:solidFill>
                <a:latin typeface="+mn-lt"/>
              </a:rPr>
              <a:t>Работники учреждений культуры:</a:t>
            </a:r>
          </a:p>
        </p:txBody>
      </p:sp>
      <p:sp>
        <p:nvSpPr>
          <p:cNvPr id="120" name="Text Box 135"/>
          <p:cNvSpPr txBox="1">
            <a:spLocks noChangeArrowheads="1"/>
          </p:cNvSpPr>
          <p:nvPr/>
        </p:nvSpPr>
        <p:spPr bwMode="auto">
          <a:xfrm>
            <a:off x="-18906" y="4405013"/>
            <a:ext cx="63256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rgbClr val="534F4F"/>
                </a:solidFill>
                <a:latin typeface="+mn-lt"/>
              </a:rPr>
              <a:t>Работники учреждений социальной защиты:</a:t>
            </a:r>
          </a:p>
        </p:txBody>
      </p:sp>
      <p:sp>
        <p:nvSpPr>
          <p:cNvPr id="131" name="Стрелка вверх 130"/>
          <p:cNvSpPr/>
          <p:nvPr/>
        </p:nvSpPr>
        <p:spPr>
          <a:xfrm>
            <a:off x="9939912" y="2493876"/>
            <a:ext cx="242316" cy="776062"/>
          </a:xfrm>
          <a:prstGeom prst="upArrow">
            <a:avLst>
              <a:gd name="adj1" fmla="val 50000"/>
              <a:gd name="adj2" fmla="val 112893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2" name="Стрелка вверх 131"/>
          <p:cNvSpPr/>
          <p:nvPr/>
        </p:nvSpPr>
        <p:spPr>
          <a:xfrm>
            <a:off x="9949077" y="5062594"/>
            <a:ext cx="242316" cy="776062"/>
          </a:xfrm>
          <a:prstGeom prst="upArrow">
            <a:avLst>
              <a:gd name="adj1" fmla="val 50000"/>
              <a:gd name="adj2" fmla="val 112893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0" name="TextBox 139"/>
          <p:cNvSpPr txBox="1"/>
          <p:nvPr/>
        </p:nvSpPr>
        <p:spPr>
          <a:xfrm>
            <a:off x="6915847" y="1790509"/>
            <a:ext cx="9154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+ 8,0%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6941732" y="4506117"/>
            <a:ext cx="987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+ 8,0%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611927" y="1154918"/>
            <a:ext cx="21939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22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с 1 октября 2023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812087" y="1154919"/>
            <a:ext cx="755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2024</a:t>
            </a:r>
          </a:p>
        </p:txBody>
      </p:sp>
      <p:sp>
        <p:nvSpPr>
          <p:cNvPr id="60" name="Text Box 8"/>
          <p:cNvSpPr txBox="1">
            <a:spLocks noChangeArrowheads="1"/>
          </p:cNvSpPr>
          <p:nvPr/>
        </p:nvSpPr>
        <p:spPr bwMode="auto">
          <a:xfrm>
            <a:off x="3077428" y="-43846"/>
            <a:ext cx="628402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Реализация Указов Президента РФ 2012 года </a:t>
            </a:r>
          </a:p>
          <a:p>
            <a:pPr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в сфере культуры и социальной защиты</a:t>
            </a:r>
          </a:p>
        </p:txBody>
      </p:sp>
      <p:sp>
        <p:nvSpPr>
          <p:cNvPr id="61" name="Text Box 309"/>
          <p:cNvSpPr txBox="1">
            <a:spLocks noChangeArrowheads="1"/>
          </p:cNvSpPr>
          <p:nvPr/>
        </p:nvSpPr>
        <p:spPr bwMode="auto">
          <a:xfrm>
            <a:off x="2475732" y="730935"/>
            <a:ext cx="748741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u="sng" dirty="0">
                <a:solidFill>
                  <a:srgbClr val="494545"/>
                </a:solidFill>
                <a:latin typeface="+mn-lt"/>
              </a:rPr>
              <a:t>Размер среднемесячной зарплаты и темп прироста к уровню предыдущего года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06" y="2500198"/>
            <a:ext cx="1152926" cy="1152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2" y="5405437"/>
            <a:ext cx="1100138" cy="110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60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10326487" y="1069489"/>
            <a:ext cx="15834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494545"/>
                </a:solidFill>
                <a:latin typeface="+mn-lt"/>
              </a:rPr>
              <a:t>Цель достигнута   в январе 2018г.</a:t>
            </a:r>
          </a:p>
        </p:txBody>
      </p:sp>
    </p:spTree>
    <p:extLst>
      <p:ext uri="{BB962C8B-B14F-4D97-AF65-F5344CB8AC3E}">
        <p14:creationId xmlns:p14="http://schemas.microsoft.com/office/powerpoint/2010/main" val="130208114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31215" y="39951"/>
            <a:ext cx="10330220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2700" b="1" dirty="0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Повышение заработной платы работников бюджетной сферы 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181493" y="881576"/>
            <a:ext cx="11829014" cy="1480655"/>
            <a:chOff x="177579" y="1507342"/>
            <a:chExt cx="11726713" cy="948428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177579" y="1507342"/>
              <a:ext cx="11726713" cy="948428"/>
              <a:chOff x="189060" y="1371601"/>
              <a:chExt cx="11726713" cy="948428"/>
            </a:xfrm>
          </p:grpSpPr>
          <p:sp>
            <p:nvSpPr>
              <p:cNvPr id="10" name="Пятиугольник 9"/>
              <p:cNvSpPr/>
              <p:nvPr/>
            </p:nvSpPr>
            <p:spPr>
              <a:xfrm>
                <a:off x="876298" y="1371601"/>
                <a:ext cx="11039475" cy="948428"/>
              </a:xfrm>
              <a:prstGeom prst="homePlate">
                <a:avLst/>
              </a:prstGeom>
              <a:gradFill flip="none" rotWithShape="1">
                <a:gsLst>
                  <a:gs pos="80000">
                    <a:schemeClr val="bg2">
                      <a:lumMod val="75000"/>
                      <a:alpha val="35000"/>
                    </a:schemeClr>
                  </a:gs>
                  <a:gs pos="97000">
                    <a:schemeClr val="accent2">
                      <a:lumMod val="20000"/>
                      <a:lumOff val="80000"/>
                      <a:alpha val="8000"/>
                    </a:scheme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Пятиугольник 14"/>
              <p:cNvSpPr/>
              <p:nvPr/>
            </p:nvSpPr>
            <p:spPr>
              <a:xfrm>
                <a:off x="189060" y="1583928"/>
                <a:ext cx="4212187" cy="573421"/>
              </a:xfrm>
              <a:prstGeom prst="homePlate">
                <a:avLst/>
              </a:prstGeom>
              <a:gradFill>
                <a:gsLst>
                  <a:gs pos="85000">
                    <a:srgbClr val="FFFFFF"/>
                  </a:gs>
                  <a:gs pos="24000">
                    <a:schemeClr val="bg1">
                      <a:alpha val="14000"/>
                    </a:schemeClr>
                  </a:gs>
                  <a:gs pos="100000">
                    <a:schemeClr val="bg1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" name="Прямоугольник 3"/>
            <p:cNvSpPr/>
            <p:nvPr/>
          </p:nvSpPr>
          <p:spPr>
            <a:xfrm>
              <a:off x="1447092" y="1776284"/>
              <a:ext cx="1610700" cy="3745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3200" b="1" dirty="0">
                  <a:solidFill>
                    <a:srgbClr val="534F4F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МРОТ</a:t>
              </a: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9052724" y="1707118"/>
              <a:ext cx="2108392" cy="5717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dirty="0">
                  <a:solidFill>
                    <a:srgbClr val="474343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2024 год</a:t>
              </a:r>
            </a:p>
            <a:p>
              <a:pPr algn="ctr"/>
              <a:r>
                <a:rPr lang="ru-RU" sz="2800" b="1" dirty="0">
                  <a:solidFill>
                    <a:srgbClr val="474343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19 242 руб.</a:t>
              </a:r>
              <a:endParaRPr lang="ru-RU" sz="2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4339226" y="1688919"/>
              <a:ext cx="2043453" cy="5717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dirty="0">
                  <a:solidFill>
                    <a:srgbClr val="474343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2023 год</a:t>
              </a:r>
            </a:p>
            <a:p>
              <a:pPr algn="ctr"/>
              <a:r>
                <a:rPr lang="ru-RU" sz="2800" b="1" dirty="0">
                  <a:solidFill>
                    <a:srgbClr val="474343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16 242 руб.</a:t>
              </a:r>
              <a:endParaRPr lang="ru-RU" sz="2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Пятиугольник 14">
            <a:extLst>
              <a:ext uri="{FF2B5EF4-FFF2-40B4-BE49-F238E27FC236}">
                <a16:creationId xmlns:a16="http://schemas.microsoft.com/office/drawing/2014/main" id="{BB1324E6-4FC0-45F7-9F82-DC250C2A3627}"/>
              </a:ext>
            </a:extLst>
          </p:cNvPr>
          <p:cNvSpPr/>
          <p:nvPr/>
        </p:nvSpPr>
        <p:spPr>
          <a:xfrm>
            <a:off x="6166267" y="1420148"/>
            <a:ext cx="3066112" cy="506744"/>
          </a:xfrm>
          <a:prstGeom prst="homePlate">
            <a:avLst/>
          </a:prstGeom>
          <a:gradFill>
            <a:gsLst>
              <a:gs pos="85000">
                <a:srgbClr val="FFFFFF"/>
              </a:gs>
              <a:gs pos="24000">
                <a:schemeClr val="bg1">
                  <a:alpha val="14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7D081F09-A807-4CA7-9B84-45CE551F7746}"/>
              </a:ext>
            </a:extLst>
          </p:cNvPr>
          <p:cNvSpPr/>
          <p:nvPr/>
        </p:nvSpPr>
        <p:spPr>
          <a:xfrm>
            <a:off x="6440725" y="1478371"/>
            <a:ext cx="25549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534F4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повышение на 18,5%</a:t>
            </a: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69916012-CA8D-4FC2-A8D6-D8F727394C6F}"/>
              </a:ext>
            </a:extLst>
          </p:cNvPr>
          <p:cNvGrpSpPr/>
          <p:nvPr/>
        </p:nvGrpSpPr>
        <p:grpSpPr>
          <a:xfrm>
            <a:off x="652879" y="2559983"/>
            <a:ext cx="11497967" cy="1564235"/>
            <a:chOff x="377773" y="1507340"/>
            <a:chExt cx="11569653" cy="2579509"/>
          </a:xfrm>
        </p:grpSpPr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1BC0EDEE-C0AD-40A1-945F-41CF1489BF70}"/>
                </a:ext>
              </a:extLst>
            </p:cNvPr>
            <p:cNvGrpSpPr/>
            <p:nvPr/>
          </p:nvGrpSpPr>
          <p:grpSpPr>
            <a:xfrm>
              <a:off x="377773" y="1507340"/>
              <a:ext cx="11569653" cy="2519096"/>
              <a:chOff x="389254" y="1371599"/>
              <a:chExt cx="11569653" cy="2519096"/>
            </a:xfrm>
          </p:grpSpPr>
          <p:sp>
            <p:nvSpPr>
              <p:cNvPr id="28" name="Пятиугольник 9">
                <a:extLst>
                  <a:ext uri="{FF2B5EF4-FFF2-40B4-BE49-F238E27FC236}">
                    <a16:creationId xmlns:a16="http://schemas.microsoft.com/office/drawing/2014/main" id="{81923AE5-97AC-49F4-87D6-A51C4D92CC1A}"/>
                  </a:ext>
                </a:extLst>
              </p:cNvPr>
              <p:cNvSpPr/>
              <p:nvPr/>
            </p:nvSpPr>
            <p:spPr>
              <a:xfrm>
                <a:off x="919432" y="1371599"/>
                <a:ext cx="11039475" cy="2519096"/>
              </a:xfrm>
              <a:prstGeom prst="homePlate">
                <a:avLst/>
              </a:prstGeom>
              <a:gradFill flip="none" rotWithShape="1">
                <a:gsLst>
                  <a:gs pos="80000">
                    <a:schemeClr val="bg2">
                      <a:lumMod val="75000"/>
                      <a:alpha val="35000"/>
                    </a:schemeClr>
                  </a:gs>
                  <a:gs pos="97000">
                    <a:schemeClr val="accent2">
                      <a:lumMod val="20000"/>
                      <a:lumOff val="80000"/>
                      <a:alpha val="8000"/>
                    </a:scheme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" name="Пятиугольник 14">
                <a:extLst>
                  <a:ext uri="{FF2B5EF4-FFF2-40B4-BE49-F238E27FC236}">
                    <a16:creationId xmlns:a16="http://schemas.microsoft.com/office/drawing/2014/main" id="{AA663E64-9D80-4060-864A-6FC263211222}"/>
                  </a:ext>
                </a:extLst>
              </p:cNvPr>
              <p:cNvSpPr/>
              <p:nvPr/>
            </p:nvSpPr>
            <p:spPr>
              <a:xfrm>
                <a:off x="389254" y="1679446"/>
                <a:ext cx="3919653" cy="2000188"/>
              </a:xfrm>
              <a:prstGeom prst="homePlate">
                <a:avLst/>
              </a:prstGeom>
              <a:gradFill>
                <a:gsLst>
                  <a:gs pos="85000">
                    <a:srgbClr val="FFFFFF"/>
                  </a:gs>
                  <a:gs pos="24000">
                    <a:schemeClr val="bg1">
                      <a:alpha val="14000"/>
                    </a:schemeClr>
                  </a:gs>
                  <a:gs pos="100000">
                    <a:schemeClr val="bg1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02AAC69A-3E5B-4431-8BC6-816F1EDBFD88}"/>
                </a:ext>
              </a:extLst>
            </p:cNvPr>
            <p:cNvSpPr/>
            <p:nvPr/>
          </p:nvSpPr>
          <p:spPr>
            <a:xfrm>
              <a:off x="377773" y="1599901"/>
              <a:ext cx="3632221" cy="24869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>
                  <a:solidFill>
                    <a:srgbClr val="534F4F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Прочие категории работников, не попадающие под действие Указов Президента РФ</a:t>
              </a:r>
            </a:p>
            <a:p>
              <a:pPr algn="ctr"/>
              <a:r>
                <a:rPr lang="ru-RU" sz="1600" i="1" dirty="0">
                  <a:solidFill>
                    <a:srgbClr val="534F4F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(за исключением государственных и муниципальных служащих)   </a:t>
              </a:r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64EA7F67-2730-4159-8824-145D5DA082FE}"/>
                </a:ext>
              </a:extLst>
            </p:cNvPr>
            <p:cNvSpPr/>
            <p:nvPr/>
          </p:nvSpPr>
          <p:spPr>
            <a:xfrm>
              <a:off x="9052176" y="2288759"/>
              <a:ext cx="2108392" cy="9643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3200" b="1" dirty="0">
                  <a:solidFill>
                    <a:srgbClr val="474343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2024 год</a:t>
              </a:r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096918EB-5BED-42B4-B0A7-CF4C424F35F2}"/>
                </a:ext>
              </a:extLst>
            </p:cNvPr>
            <p:cNvSpPr/>
            <p:nvPr/>
          </p:nvSpPr>
          <p:spPr>
            <a:xfrm>
              <a:off x="3977080" y="1788566"/>
              <a:ext cx="2589627" cy="1674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800" b="1" dirty="0">
                  <a:solidFill>
                    <a:srgbClr val="534F4F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с 1 октября </a:t>
              </a:r>
              <a:r>
                <a:rPr lang="ru-RU" sz="3200" b="1" dirty="0">
                  <a:solidFill>
                    <a:srgbClr val="534F4F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2023 года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740B510-FD48-450C-AB2E-AD0D65875822}"/>
              </a:ext>
            </a:extLst>
          </p:cNvPr>
          <p:cNvSpPr txBox="1"/>
          <p:nvPr/>
        </p:nvSpPr>
        <p:spPr>
          <a:xfrm>
            <a:off x="6106867" y="4496018"/>
            <a:ext cx="590364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Всего на повышение оплаты труда работникам бюджетной сферы, в том числе компенсационных и стимулирующих выплат предусмотрено </a:t>
            </a:r>
          </a:p>
          <a:p>
            <a:pPr algn="ctr"/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2,6 млрд. руб.</a:t>
            </a:r>
          </a:p>
        </p:txBody>
      </p:sp>
      <p:sp>
        <p:nvSpPr>
          <p:cNvPr id="30" name="Пятиугольник 14">
            <a:extLst>
              <a:ext uri="{FF2B5EF4-FFF2-40B4-BE49-F238E27FC236}">
                <a16:creationId xmlns:a16="http://schemas.microsoft.com/office/drawing/2014/main" id="{FC5EE0D5-BAF1-4331-8329-D3408470504D}"/>
              </a:ext>
            </a:extLst>
          </p:cNvPr>
          <p:cNvSpPr/>
          <p:nvPr/>
        </p:nvSpPr>
        <p:spPr>
          <a:xfrm>
            <a:off x="6596325" y="3031209"/>
            <a:ext cx="2733675" cy="506744"/>
          </a:xfrm>
          <a:prstGeom prst="homePlate">
            <a:avLst/>
          </a:prstGeom>
          <a:gradFill>
            <a:gsLst>
              <a:gs pos="85000">
                <a:srgbClr val="FFFFFF"/>
              </a:gs>
              <a:gs pos="24000">
                <a:schemeClr val="bg1">
                  <a:alpha val="14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325619B2-A674-48F2-9791-76ABF9A190BC}"/>
              </a:ext>
            </a:extLst>
          </p:cNvPr>
          <p:cNvSpPr/>
          <p:nvPr/>
        </p:nvSpPr>
        <p:spPr>
          <a:xfrm>
            <a:off x="6485105" y="2923890"/>
            <a:ext cx="25735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534F4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повышение на 4,5%</a:t>
            </a:r>
          </a:p>
          <a:p>
            <a:pPr algn="ctr"/>
            <a:r>
              <a:rPr lang="ru-RU" sz="2000" b="1" dirty="0">
                <a:solidFill>
                  <a:srgbClr val="534F4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с 1 октября 2024 года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A8723C8-E156-452C-B80D-82CB8299024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2435" y="4254037"/>
            <a:ext cx="5576860" cy="248451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61</a:t>
            </a:r>
          </a:p>
        </p:txBody>
      </p:sp>
    </p:spTree>
    <p:extLst>
      <p:ext uri="{BB962C8B-B14F-4D97-AF65-F5344CB8AC3E}">
        <p14:creationId xmlns:p14="http://schemas.microsoft.com/office/powerpoint/2010/main" val="372067105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209391" y="3486950"/>
          <a:ext cx="11810331" cy="30214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1206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97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931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Мера социальной поддержки</a:t>
                      </a:r>
                      <a:endParaRPr lang="ru-RU" sz="14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Размер среднедушевого дохода </a:t>
                      </a:r>
                    </a:p>
                    <a:p>
                      <a:pPr algn="ctr" fontAlgn="t"/>
                      <a:r>
                        <a:rPr lang="ru-RU" sz="1400" b="1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на дату обращения</a:t>
                      </a:r>
                      <a:endParaRPr lang="ru-RU" sz="14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1050">
                <a:tc>
                  <a:txBody>
                    <a:bodyPr/>
                    <a:lstStyle/>
                    <a:p>
                      <a:pPr marL="285750" marR="0" indent="-28575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ru-RU" sz="1400" b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Материальная помощь гражданам, находящимся в трудной жизненной ситуации (экстренный</a:t>
                      </a:r>
                      <a:r>
                        <a:rPr lang="ru-RU" sz="1400" b="0" u="none" strike="noStrike" baseline="0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 ремонт жилых помещений</a:t>
                      </a:r>
                      <a:r>
                        <a:rPr lang="ru-RU" sz="1400" b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400" b="1" i="0" u="none" strike="noStrike" kern="1200" dirty="0">
                          <a:solidFill>
                            <a:srgbClr val="47434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ниже двукратной величины прожиточного минимума</a:t>
                      </a:r>
                      <a:endParaRPr lang="ru-RU" sz="14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9650">
                <a:tc>
                  <a:txBody>
                    <a:bodyPr/>
                    <a:lstStyle/>
                    <a:p>
                      <a:pPr marL="285750" indent="-285750" algn="ctr" fontAlgn="t">
                        <a:buFont typeface="Wingdings" panose="05000000000000000000" pitchFamily="2" charset="2"/>
                        <a:buChar char="Ø"/>
                      </a:pPr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Компенсационные выплаты за присмотр и уход за детьми в дошкольном учреждении</a:t>
                      </a: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 ниже полуторакратной величины ПМ</a:t>
                      </a: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3770">
                <a:tc>
                  <a:txBody>
                    <a:bodyPr/>
                    <a:lstStyle/>
                    <a:p>
                      <a:pPr marL="285750" marR="0" indent="-28575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ru-RU" sz="1400" b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Субсидии на оплату жилого помещения и коммунальных услуг</a:t>
                      </a:r>
                      <a:endParaRPr lang="ru-RU" sz="14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t"/>
                      <a:r>
                        <a:rPr lang="ru-RU" sz="1400" b="1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 ниже величины прожиточного минимума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9248">
                <a:tc>
                  <a:txBody>
                    <a:bodyPr/>
                    <a:lstStyle/>
                    <a:p>
                      <a:pPr marL="285750" marR="0" indent="-28575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Ежемесячное пособие в связи с рождением и воспитанием ребенка</a:t>
                      </a:r>
                      <a:endParaRPr lang="ru-RU" sz="1400" b="0" i="1" u="none" strike="noStrike" kern="12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9248">
                <a:tc>
                  <a:txBody>
                    <a:bodyPr/>
                    <a:lstStyle/>
                    <a:p>
                      <a:pPr marL="285750" indent="-285750" algn="ctr" fontAlgn="t">
                        <a:buFont typeface="Wingdings" panose="05000000000000000000" pitchFamily="2" charset="2"/>
                        <a:buChar char="Ø"/>
                      </a:pPr>
                      <a:r>
                        <a:rPr lang="ru-RU" sz="1400" b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Оказание государственной социальной помощи на основании социального контракта</a:t>
                      </a:r>
                      <a:endParaRPr lang="ru-RU" sz="14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200" b="1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9248">
                <a:tc>
                  <a:txBody>
                    <a:bodyPr/>
                    <a:lstStyle/>
                    <a:p>
                      <a:pPr marL="285750" indent="-285750" algn="ctr" fontAlgn="t">
                        <a:buFont typeface="Wingdings" panose="05000000000000000000" pitchFamily="2" charset="2"/>
                        <a:buChar char="Ø"/>
                      </a:pPr>
                      <a:r>
                        <a:rPr lang="ru-RU" sz="1400" b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Социальная выплата на проезд учащимся из малообеспеченных семей</a:t>
                      </a:r>
                      <a:endParaRPr lang="ru-RU" sz="14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2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6118">
                <a:tc>
                  <a:txBody>
                    <a:bodyPr/>
                    <a:lstStyle/>
                    <a:p>
                      <a:pPr marL="285750" indent="-285750" algn="ctr" fontAlgn="t">
                        <a:buFont typeface="Wingdings" panose="05000000000000000000" pitchFamily="2" charset="2"/>
                        <a:buChar char="Ø"/>
                      </a:pPr>
                      <a:r>
                        <a:rPr lang="ru-RU" sz="1400" b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Материальная помощь гражданам, находящимся в трудной жизненной ситуации (приобретение бытовой техники)</a:t>
                      </a:r>
                      <a:endParaRPr lang="ru-RU" sz="14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2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680287" y="22363"/>
            <a:ext cx="9978069" cy="803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2400" b="1" u="sng" dirty="0">
                <a:solidFill>
                  <a:srgbClr val="494545"/>
                </a:solidFill>
                <a:latin typeface="+mn-lt"/>
              </a:rPr>
              <a:t>Прожиточный минимум</a:t>
            </a:r>
          </a:p>
          <a:p>
            <a:pPr algn="ctr">
              <a:lnSpc>
                <a:spcPct val="110000"/>
              </a:lnSpc>
            </a:pPr>
            <a:r>
              <a:rPr lang="ru-RU" sz="1500" b="1" dirty="0">
                <a:solidFill>
                  <a:srgbClr val="494545"/>
                </a:solidFill>
                <a:latin typeface="+mn-lt"/>
              </a:rPr>
              <a:t> - </a:t>
            </a:r>
            <a:r>
              <a:rPr lang="ru-RU" b="1" dirty="0">
                <a:solidFill>
                  <a:srgbClr val="494545"/>
                </a:solidFill>
                <a:latin typeface="+mn-lt"/>
              </a:rPr>
              <a:t>минимальная необходимая для обеспечения жизнедеятельности сумма доходов гражданина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258013" y="2253700"/>
            <a:ext cx="11761709" cy="1233250"/>
            <a:chOff x="-1" y="3081938"/>
            <a:chExt cx="12190595" cy="863943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-1" y="3081938"/>
              <a:ext cx="12190595" cy="396330"/>
            </a:xfrm>
            <a:prstGeom prst="roundRect">
              <a:avLst/>
            </a:prstGeom>
            <a:solidFill>
              <a:schemeClr val="tx2">
                <a:lumMod val="40000"/>
                <a:lumOff val="6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solidFill>
                    <a:schemeClr val="accent3">
                      <a:lumMod val="50000"/>
                    </a:schemeClr>
                  </a:solidFill>
                </a:rPr>
                <a:t>Предназначен для оказания необходимой государственной социальной помощи и предоставления мер социальной поддержки малоимущим гражданам</a:t>
              </a:r>
            </a:p>
          </p:txBody>
        </p:sp>
        <p:sp>
          <p:nvSpPr>
            <p:cNvPr id="24" name="Стрелка вниз 23"/>
            <p:cNvSpPr/>
            <p:nvPr/>
          </p:nvSpPr>
          <p:spPr>
            <a:xfrm>
              <a:off x="1369040" y="3544386"/>
              <a:ext cx="3121123" cy="401495"/>
            </a:xfrm>
            <a:prstGeom prst="downArrow">
              <a:avLst/>
            </a:prstGeom>
            <a:solidFill>
              <a:schemeClr val="tx2">
                <a:lumMod val="40000"/>
                <a:lumOff val="6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25" name="Стрелка вниз 24"/>
            <p:cNvSpPr/>
            <p:nvPr/>
          </p:nvSpPr>
          <p:spPr>
            <a:xfrm>
              <a:off x="8490394" y="3540179"/>
              <a:ext cx="2837076" cy="401495"/>
            </a:xfrm>
            <a:prstGeom prst="downArrow">
              <a:avLst/>
            </a:prstGeom>
            <a:solidFill>
              <a:schemeClr val="tx2">
                <a:lumMod val="40000"/>
                <a:lumOff val="6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62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-1" y="859396"/>
            <a:ext cx="11915774" cy="1200435"/>
            <a:chOff x="-11481" y="1507342"/>
            <a:chExt cx="11915774" cy="1358387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-11481" y="1507342"/>
              <a:ext cx="11915774" cy="1321494"/>
              <a:chOff x="0" y="1371601"/>
              <a:chExt cx="11915774" cy="1321494"/>
            </a:xfrm>
          </p:grpSpPr>
          <p:sp>
            <p:nvSpPr>
              <p:cNvPr id="10" name="Пятиугольник 9"/>
              <p:cNvSpPr/>
              <p:nvPr/>
            </p:nvSpPr>
            <p:spPr>
              <a:xfrm>
                <a:off x="876299" y="1371601"/>
                <a:ext cx="11039475" cy="1321494"/>
              </a:xfrm>
              <a:prstGeom prst="homePlate">
                <a:avLst/>
              </a:prstGeom>
              <a:gradFill flip="none" rotWithShape="1">
                <a:gsLst>
                  <a:gs pos="80000">
                    <a:schemeClr val="bg2">
                      <a:lumMod val="75000"/>
                      <a:alpha val="35000"/>
                    </a:schemeClr>
                  </a:gs>
                  <a:gs pos="97000">
                    <a:schemeClr val="accent2">
                      <a:lumMod val="20000"/>
                      <a:lumOff val="80000"/>
                      <a:alpha val="8000"/>
                    </a:scheme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Пятиугольник 14"/>
              <p:cNvSpPr/>
              <p:nvPr/>
            </p:nvSpPr>
            <p:spPr>
              <a:xfrm>
                <a:off x="0" y="1746610"/>
                <a:ext cx="2733675" cy="573420"/>
              </a:xfrm>
              <a:prstGeom prst="homePlate">
                <a:avLst/>
              </a:prstGeom>
              <a:gradFill>
                <a:gsLst>
                  <a:gs pos="85000">
                    <a:srgbClr val="FFFFFF"/>
                  </a:gs>
                  <a:gs pos="24000">
                    <a:schemeClr val="bg1">
                      <a:alpha val="14000"/>
                    </a:schemeClr>
                  </a:gs>
                  <a:gs pos="100000">
                    <a:schemeClr val="bg1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" name="Прямоугольник 3"/>
            <p:cNvSpPr/>
            <p:nvPr/>
          </p:nvSpPr>
          <p:spPr>
            <a:xfrm>
              <a:off x="24701" y="1768667"/>
              <a:ext cx="3048367" cy="8358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dirty="0">
                  <a:solidFill>
                    <a:srgbClr val="534F4F"/>
                  </a:solidFill>
                  <a:latin typeface="+mn-lt"/>
                </a:rPr>
                <a:t>Ежегодно устанавливается </a:t>
              </a:r>
            </a:p>
            <a:p>
              <a:pPr algn="ctr"/>
              <a:r>
                <a:rPr lang="ru-RU" sz="1400" b="1" dirty="0">
                  <a:solidFill>
                    <a:srgbClr val="534F4F"/>
                  </a:solidFill>
                  <a:latin typeface="+mn-lt"/>
                </a:rPr>
                <a:t>постановлением Правительства Липецкой области</a:t>
              </a: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7460880" y="1507342"/>
              <a:ext cx="4443412" cy="13582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>
                  <a:solidFill>
                    <a:srgbClr val="474343"/>
                  </a:solidFill>
                  <a:latin typeface="+mn-lt"/>
                </a:rPr>
                <a:t>2024 год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>
                  <a:solidFill>
                    <a:srgbClr val="474343"/>
                  </a:solidFill>
                  <a:latin typeface="+mn-lt"/>
                </a:rPr>
                <a:t>в расчете на душу населения – </a:t>
              </a:r>
              <a:r>
                <a:rPr lang="ru-RU" sz="1400" b="1" dirty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12 826 руб.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>
                  <a:solidFill>
                    <a:srgbClr val="474343"/>
                  </a:solidFill>
                  <a:latin typeface="+mn-lt"/>
                </a:rPr>
                <a:t>для трудоспособного населения – </a:t>
              </a:r>
              <a:r>
                <a:rPr lang="ru-RU" sz="1400" b="1" dirty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13 980 руб.                  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>
                  <a:solidFill>
                    <a:srgbClr val="474343"/>
                  </a:solidFill>
                  <a:latin typeface="+mn-lt"/>
                </a:rPr>
                <a:t>для пенсионеров – </a:t>
              </a:r>
              <a:r>
                <a:rPr lang="ru-RU" sz="1400" b="1" dirty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11 134 руб.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>
                  <a:solidFill>
                    <a:srgbClr val="474343"/>
                  </a:solidFill>
                  <a:latin typeface="+mn-lt"/>
                </a:rPr>
                <a:t>для детей – </a:t>
              </a:r>
              <a:r>
                <a:rPr lang="ru-RU" sz="1400" b="1" dirty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12 908 руб.</a:t>
              </a: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3169164" y="1507462"/>
              <a:ext cx="4104447" cy="13582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>
                  <a:solidFill>
                    <a:srgbClr val="474343"/>
                  </a:solidFill>
                  <a:latin typeface="+mn-lt"/>
                </a:rPr>
                <a:t>2023 год</a:t>
              </a:r>
            </a:p>
            <a:p>
              <a:pPr marL="285750" lvl="0" indent="-285750">
                <a:buFont typeface="Wingdings" panose="05000000000000000000" pitchFamily="2" charset="2"/>
                <a:buChar char="Ø"/>
              </a:pPr>
              <a:r>
                <a:rPr lang="ru-RU" sz="1400" dirty="0">
                  <a:solidFill>
                    <a:srgbClr val="474343"/>
                  </a:solidFill>
                  <a:latin typeface="Calibri"/>
                </a:rPr>
                <a:t>в расчете на душу населения – </a:t>
              </a:r>
              <a:r>
                <a:rPr lang="ru-RU" sz="1400" b="1" dirty="0">
                  <a:solidFill>
                    <a:srgbClr val="92D050">
                      <a:lumMod val="50000"/>
                    </a:srgbClr>
                  </a:solidFill>
                  <a:latin typeface="Calibri"/>
                </a:rPr>
                <a:t>11 931 руб.</a:t>
              </a:r>
            </a:p>
            <a:p>
              <a:pPr marL="285750" lvl="0" indent="-285750">
                <a:buFont typeface="Wingdings" panose="05000000000000000000" pitchFamily="2" charset="2"/>
                <a:buChar char="Ø"/>
              </a:pPr>
              <a:r>
                <a:rPr lang="ru-RU" sz="1400" dirty="0">
                  <a:solidFill>
                    <a:srgbClr val="474343"/>
                  </a:solidFill>
                  <a:latin typeface="Calibri"/>
                </a:rPr>
                <a:t>для трудоспособного населения – </a:t>
              </a:r>
              <a:r>
                <a:rPr lang="ru-RU" sz="1400" b="1" dirty="0">
                  <a:solidFill>
                    <a:srgbClr val="92D050">
                      <a:lumMod val="50000"/>
                    </a:srgbClr>
                  </a:solidFill>
                  <a:latin typeface="Calibri"/>
                </a:rPr>
                <a:t>13 005 руб.                  </a:t>
              </a:r>
            </a:p>
            <a:p>
              <a:pPr marL="285750" lvl="0" indent="-285750">
                <a:buFont typeface="Wingdings" panose="05000000000000000000" pitchFamily="2" charset="2"/>
                <a:buChar char="Ø"/>
              </a:pPr>
              <a:r>
                <a:rPr lang="ru-RU" sz="1400" dirty="0">
                  <a:solidFill>
                    <a:srgbClr val="474343"/>
                  </a:solidFill>
                  <a:latin typeface="Calibri"/>
                </a:rPr>
                <a:t>для пенсионеров – </a:t>
              </a:r>
              <a:r>
                <a:rPr lang="ru-RU" sz="1400" b="1" dirty="0">
                  <a:solidFill>
                    <a:srgbClr val="92D050">
                      <a:lumMod val="50000"/>
                    </a:srgbClr>
                  </a:solidFill>
                  <a:latin typeface="Calibri"/>
                </a:rPr>
                <a:t>10 665 руб.</a:t>
              </a:r>
            </a:p>
            <a:p>
              <a:pPr marL="285750" lvl="0" indent="-285750">
                <a:buFont typeface="Wingdings" panose="05000000000000000000" pitchFamily="2" charset="2"/>
                <a:buChar char="Ø"/>
              </a:pPr>
              <a:r>
                <a:rPr lang="ru-RU" sz="1400" dirty="0">
                  <a:solidFill>
                    <a:srgbClr val="474343"/>
                  </a:solidFill>
                  <a:latin typeface="Calibri"/>
                </a:rPr>
                <a:t>для детей – </a:t>
              </a:r>
              <a:r>
                <a:rPr lang="ru-RU" sz="1400" b="1" dirty="0">
                  <a:solidFill>
                    <a:srgbClr val="92D050">
                      <a:lumMod val="50000"/>
                    </a:srgbClr>
                  </a:solidFill>
                  <a:latin typeface="Calibri"/>
                </a:rPr>
                <a:t>12 364 руб.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007183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Пятиугольник 81"/>
          <p:cNvSpPr/>
          <p:nvPr/>
        </p:nvSpPr>
        <p:spPr>
          <a:xfrm>
            <a:off x="1967796" y="60960"/>
            <a:ext cx="9600318" cy="904465"/>
          </a:xfrm>
          <a:prstGeom prst="homePlate">
            <a:avLst/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indent="7978775"/>
            <a:r>
              <a:rPr lang="ru-RU" sz="22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10 470,9</a:t>
            </a:r>
          </a:p>
          <a:p>
            <a:pPr marL="0" lvl="1" indent="7978775"/>
            <a:r>
              <a:rPr lang="ru-RU" sz="22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млн. руб.</a:t>
            </a:r>
          </a:p>
        </p:txBody>
      </p:sp>
      <p:sp>
        <p:nvSpPr>
          <p:cNvPr id="71" name="Пятиугольник 70"/>
          <p:cNvSpPr/>
          <p:nvPr/>
        </p:nvSpPr>
        <p:spPr>
          <a:xfrm>
            <a:off x="-10142" y="4982764"/>
            <a:ext cx="12245011" cy="1308731"/>
          </a:xfrm>
          <a:prstGeom prst="homePlate">
            <a:avLst/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73" name="Пятиугольник 72"/>
          <p:cNvSpPr/>
          <p:nvPr/>
        </p:nvSpPr>
        <p:spPr>
          <a:xfrm>
            <a:off x="-24438" y="3818056"/>
            <a:ext cx="12192006" cy="1141769"/>
          </a:xfrm>
          <a:prstGeom prst="homePlate">
            <a:avLst>
              <a:gd name="adj" fmla="val 30807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74" name="Пятиугольник 73"/>
          <p:cNvSpPr/>
          <p:nvPr/>
        </p:nvSpPr>
        <p:spPr>
          <a:xfrm>
            <a:off x="56920" y="2891743"/>
            <a:ext cx="12135080" cy="898334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75" name="Пятиугольник 74"/>
          <p:cNvSpPr/>
          <p:nvPr/>
        </p:nvSpPr>
        <p:spPr>
          <a:xfrm>
            <a:off x="40792" y="1757257"/>
            <a:ext cx="12143144" cy="1089529"/>
          </a:xfrm>
          <a:prstGeom prst="homePlate">
            <a:avLst>
              <a:gd name="adj" fmla="val 41713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76" name="Пятиугольник 75"/>
          <p:cNvSpPr/>
          <p:nvPr/>
        </p:nvSpPr>
        <p:spPr>
          <a:xfrm>
            <a:off x="-6" y="982536"/>
            <a:ext cx="12192006" cy="725091"/>
          </a:xfrm>
          <a:prstGeom prst="homePlate">
            <a:avLst/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50523" y="926260"/>
            <a:ext cx="68454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Выплата ежемесячных и единовременных пособий на ребенка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Выплата ежемесячного пособия в связи с рождением и воспитанием ребенка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Меры социальной поддержки многодетным семьям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Компенсация части родительской платы за содержание ребенка в дошкольных учреждениях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950523" y="1754790"/>
            <a:ext cx="7241477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Единовременные денежные выплаты при всех формах устройства ребенка в семью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Ежемесячные пособия на содержание  детей в опекунских и приемных семьях, </a:t>
            </a:r>
            <a:r>
              <a:rPr lang="ru-RU" sz="1200" dirty="0">
                <a:solidFill>
                  <a:srgbClr val="474343"/>
                </a:solidFill>
                <a:latin typeface="Calibri"/>
                <a:cs typeface="Times New Roman" panose="02020603050405020304" pitchFamily="18" charset="0"/>
              </a:rPr>
              <a:t>вознаграждение приемному родителю</a:t>
            </a:r>
            <a:endParaRPr lang="ru-RU" sz="1200" dirty="0">
              <a:solidFill>
                <a:srgbClr val="474343"/>
              </a:solidFill>
              <a:latin typeface="+mn-lt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Социальная поддержка детей-сирот и детей, оставшихся без попечения родителей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Ежемесячная денежная компенсация расходов по договору найма (поднайма) жилого помещения детям-сиротам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944452" y="2844319"/>
            <a:ext cx="71157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Социальные выплаты на питание школьников и студентов</a:t>
            </a:r>
          </a:p>
          <a:p>
            <a:pPr marL="285750" lvl="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Стипендии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Оздоровление детей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Льготный проезд на транспорте школьникам и студентам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Меры социальной поддержки студентов, обучающихся по медицинскому профилю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921959" y="4959825"/>
            <a:ext cx="7261977" cy="1387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15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Обеспечение лекарственными средствами граждан, страдающих социально-значимыми заболеваниями</a:t>
            </a:r>
          </a:p>
          <a:p>
            <a:pPr marL="285750" lvl="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15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Поддержка доноров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15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Долечивание граждан, нуждающихся в реабилитации после стационарного лечения, в санаторно-курортных учреждениях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Оказание высокотехнологичной медицинской помощи за пределами области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Санаторно-курортное лечение неработающим пенсионерам или неработающим гражданам, перенесшим заболевания сердца, меры социальной поддержки инвалидов и детей-инвалидов, которым установлен кохлеарный </a:t>
            </a:r>
            <a:r>
              <a:rPr lang="ru-RU" sz="1200" dirty="0" err="1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имплант</a:t>
            </a:r>
            <a:endParaRPr lang="ru-RU" sz="1200" dirty="0">
              <a:solidFill>
                <a:srgbClr val="474343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933943" y="3798856"/>
            <a:ext cx="7135494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lvl="0" indent="-2667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Ежемесячные денежные выплаты ветеранам труда, труженикам тыла, реабилитированным и репрессированным гражданам</a:t>
            </a:r>
          </a:p>
          <a:p>
            <a:pPr marL="266700" lvl="0" indent="-2667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Адресная и материальная (экстремальная) помощь</a:t>
            </a:r>
          </a:p>
          <a:p>
            <a:pPr marL="266700" indent="-2667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Субсидии на оплату жилого помещения и коммунальных услуг</a:t>
            </a:r>
          </a:p>
          <a:p>
            <a:pPr marL="266700" lvl="0" indent="-2667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Бесплатное </a:t>
            </a:r>
            <a:r>
              <a:rPr lang="ru-RU" sz="1200" dirty="0" err="1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зубо</a:t>
            </a: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 и </a:t>
            </a:r>
            <a:r>
              <a:rPr lang="ru-RU" sz="1200" dirty="0" err="1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слухопротезирование</a:t>
            </a: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 пенсионеров</a:t>
            </a:r>
          </a:p>
          <a:p>
            <a:pPr marL="266700" lvl="0" indent="-2667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Льготный проезд</a:t>
            </a:r>
          </a:p>
          <a:p>
            <a:pPr marL="266700" lvl="0" indent="-2667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Меры социальной поддержки медицинских работников, учителей</a:t>
            </a:r>
          </a:p>
        </p:txBody>
      </p:sp>
      <p:sp>
        <p:nvSpPr>
          <p:cNvPr id="36" name="Скругленный прямоугольник 4"/>
          <p:cNvSpPr/>
          <p:nvPr/>
        </p:nvSpPr>
        <p:spPr>
          <a:xfrm>
            <a:off x="302145" y="2995057"/>
            <a:ext cx="1626585" cy="728979"/>
          </a:xfrm>
          <a:prstGeom prst="rect">
            <a:avLst/>
          </a:prstGeom>
          <a:scene3d>
            <a:camera prst="orthographicFront"/>
            <a:lightRig rig="flat" dir="t"/>
          </a:scene3d>
          <a:sp3d z="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lvl="1" algn="l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b="1" i="0" kern="1200" baseline="0" dirty="0">
              <a:solidFill>
                <a:srgbClr val="474343"/>
              </a:solidFill>
            </a:endParaRPr>
          </a:p>
        </p:txBody>
      </p:sp>
      <p:sp>
        <p:nvSpPr>
          <p:cNvPr id="30" name="Скругленный прямоугольник 4"/>
          <p:cNvSpPr/>
          <p:nvPr/>
        </p:nvSpPr>
        <p:spPr>
          <a:xfrm>
            <a:off x="212080" y="765176"/>
            <a:ext cx="1755715" cy="576583"/>
          </a:xfrm>
          <a:prstGeom prst="rect">
            <a:avLst/>
          </a:prstGeom>
          <a:scene3d>
            <a:camera prst="orthographicFront"/>
            <a:lightRig rig="flat" dir="t"/>
          </a:scene3d>
          <a:sp3d z="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lvl="1" algn="l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b="1" i="0" kern="1200" baseline="0" dirty="0">
              <a:solidFill>
                <a:srgbClr val="474343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128084" y="3919"/>
            <a:ext cx="810506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Расходы на предоставление мер социальной </a:t>
            </a:r>
          </a:p>
          <a:p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поддержки гражданам из областного бюджета  </a:t>
            </a:r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121171" y="990925"/>
            <a:ext cx="1459979" cy="716702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200" b="1" dirty="0">
                <a:solidFill>
                  <a:srgbClr val="394659"/>
                </a:solidFill>
              </a:rPr>
              <a:t>3 435,0</a:t>
            </a:r>
          </a:p>
          <a:p>
            <a:pPr marL="0" lvl="1" algn="ctr"/>
            <a:r>
              <a:rPr lang="ru-RU" b="1" dirty="0">
                <a:solidFill>
                  <a:srgbClr val="394659"/>
                </a:solidFill>
              </a:rPr>
              <a:t>млн. руб.</a:t>
            </a:r>
          </a:p>
        </p:txBody>
      </p:sp>
      <p:sp>
        <p:nvSpPr>
          <p:cNvPr id="67" name="Скругленный прямоугольник 66"/>
          <p:cNvSpPr/>
          <p:nvPr/>
        </p:nvSpPr>
        <p:spPr>
          <a:xfrm>
            <a:off x="121171" y="1878009"/>
            <a:ext cx="1459979" cy="716702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200" b="1" dirty="0">
                <a:solidFill>
                  <a:srgbClr val="394659"/>
                </a:solidFill>
              </a:rPr>
              <a:t>601,9 </a:t>
            </a:r>
            <a:r>
              <a:rPr lang="ru-RU" b="1" dirty="0">
                <a:solidFill>
                  <a:srgbClr val="394659"/>
                </a:solidFill>
              </a:rPr>
              <a:t>млн. руб.</a:t>
            </a: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121171" y="2984980"/>
            <a:ext cx="1459979" cy="716702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200" b="1" dirty="0">
                <a:solidFill>
                  <a:srgbClr val="394659"/>
                </a:solidFill>
              </a:rPr>
              <a:t>1 143,2</a:t>
            </a:r>
          </a:p>
          <a:p>
            <a:pPr marL="0" lvl="1" algn="ctr"/>
            <a:r>
              <a:rPr lang="ru-RU" b="1" dirty="0">
                <a:solidFill>
                  <a:srgbClr val="394659"/>
                </a:solidFill>
              </a:rPr>
              <a:t>млн. руб.</a:t>
            </a: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121171" y="4025593"/>
            <a:ext cx="1459979" cy="716702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200" b="1" dirty="0">
                <a:solidFill>
                  <a:srgbClr val="394659"/>
                </a:solidFill>
              </a:rPr>
              <a:t>3 240,5</a:t>
            </a:r>
          </a:p>
          <a:p>
            <a:pPr marL="0" lvl="1" algn="ctr"/>
            <a:r>
              <a:rPr lang="ru-RU" b="1" dirty="0">
                <a:solidFill>
                  <a:srgbClr val="394659"/>
                </a:solidFill>
              </a:rPr>
              <a:t>млн. руб.</a:t>
            </a: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116935" y="5185472"/>
            <a:ext cx="1459979" cy="716702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200" b="1" dirty="0">
                <a:solidFill>
                  <a:srgbClr val="494545"/>
                </a:solidFill>
              </a:rPr>
              <a:t>1 215,3</a:t>
            </a:r>
          </a:p>
          <a:p>
            <a:pPr marL="0" lvl="1" algn="ctr"/>
            <a:r>
              <a:rPr lang="ru-RU" b="1" dirty="0">
                <a:solidFill>
                  <a:srgbClr val="394659"/>
                </a:solidFill>
              </a:rPr>
              <a:t>млн. руб.</a:t>
            </a: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1724017" y="990925"/>
            <a:ext cx="3067051" cy="723841"/>
          </a:xfrm>
          <a:prstGeom prst="roundRect">
            <a:avLst>
              <a:gd name="adj" fmla="val 2729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474343"/>
                </a:solidFill>
              </a:rPr>
              <a:t>Гарантии семьям с детьми</a:t>
            </a: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1724014" y="1878009"/>
            <a:ext cx="3067051" cy="778547"/>
          </a:xfrm>
          <a:prstGeom prst="roundRect">
            <a:avLst>
              <a:gd name="adj" fmla="val 2729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1600" b="1" dirty="0">
                <a:solidFill>
                  <a:srgbClr val="474343"/>
                </a:solidFill>
              </a:rPr>
              <a:t>Социальное обеспечение детей-сирот, приемных и опекунских семей</a:t>
            </a:r>
            <a:endParaRPr lang="ru-RU" sz="1600" b="1" dirty="0">
              <a:solidFill>
                <a:srgbClr val="474343"/>
              </a:solidFill>
              <a:ea typeface="Calibri"/>
              <a:cs typeface="Times New Roman"/>
            </a:endParaRP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1724013" y="2932834"/>
            <a:ext cx="3067051" cy="816151"/>
          </a:xfrm>
          <a:prstGeom prst="roundRect">
            <a:avLst>
              <a:gd name="adj" fmla="val 2729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1600" b="1" dirty="0">
                <a:solidFill>
                  <a:srgbClr val="474343"/>
                </a:solidFill>
              </a:rPr>
              <a:t>Поддержка школьников и студентов, летний отдых и оздоровление детей </a:t>
            </a: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1724015" y="3846418"/>
            <a:ext cx="3067051" cy="1075053"/>
          </a:xfrm>
          <a:prstGeom prst="roundRect">
            <a:avLst>
              <a:gd name="adj" fmla="val 2729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1600" b="1" dirty="0">
                <a:solidFill>
                  <a:srgbClr val="474343"/>
                </a:solidFill>
              </a:rPr>
              <a:t>Поддержка граждан старшего поколения, ветеранов и инвалидов,  малоимущих граждан и иное социальное обеспечение</a:t>
            </a:r>
            <a:endParaRPr lang="ru-RU" sz="1600" b="1" dirty="0">
              <a:solidFill>
                <a:srgbClr val="474343"/>
              </a:solidFill>
              <a:ea typeface="Calibri"/>
              <a:cs typeface="Times New Roman"/>
            </a:endParaRP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1724020" y="5185471"/>
            <a:ext cx="3067051" cy="716703"/>
          </a:xfrm>
          <a:prstGeom prst="roundRect">
            <a:avLst>
              <a:gd name="adj" fmla="val 2729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1600" b="1" dirty="0">
                <a:solidFill>
                  <a:srgbClr val="474343"/>
                </a:solidFill>
              </a:rPr>
              <a:t>Меры социальной </a:t>
            </a:r>
          </a:p>
          <a:p>
            <a:pPr algn="ctr">
              <a:spcAft>
                <a:spcPts val="0"/>
              </a:spcAft>
            </a:pPr>
            <a:r>
              <a:rPr lang="ru-RU" sz="1600" b="1" dirty="0">
                <a:solidFill>
                  <a:srgbClr val="474343"/>
                </a:solidFill>
              </a:rPr>
              <a:t>поддержки граждан в сфере здравоохранения</a:t>
            </a:r>
            <a:endParaRPr lang="ru-RU" sz="1600" b="1" dirty="0">
              <a:solidFill>
                <a:srgbClr val="474343"/>
              </a:solidFill>
              <a:ea typeface="Calibri"/>
              <a:cs typeface="Times New Roman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63</a:t>
            </a:r>
          </a:p>
        </p:txBody>
      </p:sp>
      <p:sp>
        <p:nvSpPr>
          <p:cNvPr id="27" name="Пятиугольник 26"/>
          <p:cNvSpPr/>
          <p:nvPr/>
        </p:nvSpPr>
        <p:spPr>
          <a:xfrm>
            <a:off x="-6" y="6347128"/>
            <a:ext cx="12192006" cy="510872"/>
          </a:xfrm>
          <a:prstGeom prst="homePlate">
            <a:avLst/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16934" y="6287707"/>
            <a:ext cx="1459979" cy="570293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200" b="1" dirty="0">
                <a:solidFill>
                  <a:srgbClr val="494545"/>
                </a:solidFill>
              </a:rPr>
              <a:t>835,0</a:t>
            </a:r>
          </a:p>
          <a:p>
            <a:pPr marL="0" lvl="1" algn="ctr"/>
            <a:r>
              <a:rPr lang="ru-RU" b="1" dirty="0">
                <a:solidFill>
                  <a:srgbClr val="394659"/>
                </a:solidFill>
              </a:rPr>
              <a:t>млн. руб.</a:t>
            </a: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1724020" y="6338112"/>
            <a:ext cx="3067051" cy="479120"/>
          </a:xfrm>
          <a:prstGeom prst="roundRect">
            <a:avLst>
              <a:gd name="adj" fmla="val 2729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1600" b="1" dirty="0">
                <a:solidFill>
                  <a:srgbClr val="474343"/>
                </a:solidFill>
              </a:rPr>
              <a:t>Меры социальной </a:t>
            </a:r>
          </a:p>
          <a:p>
            <a:pPr algn="ctr">
              <a:spcAft>
                <a:spcPts val="0"/>
              </a:spcAft>
            </a:pPr>
            <a:r>
              <a:rPr lang="ru-RU" sz="1600" b="1" dirty="0">
                <a:solidFill>
                  <a:srgbClr val="474343"/>
                </a:solidFill>
              </a:rPr>
              <a:t>поддержки участников СВО</a:t>
            </a:r>
            <a:endParaRPr lang="ru-RU" sz="1600" b="1" dirty="0">
              <a:solidFill>
                <a:srgbClr val="474343"/>
              </a:solidFill>
              <a:ea typeface="Calibri"/>
              <a:cs typeface="Times New Roman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4944452" y="6355566"/>
            <a:ext cx="68454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Предоставление мер социальной поддержки лицам, принимающим (принимавшим) участие в  специальной военной операции и членам их семей</a:t>
            </a:r>
          </a:p>
        </p:txBody>
      </p:sp>
    </p:spTree>
    <p:extLst>
      <p:ext uri="{BB962C8B-B14F-4D97-AF65-F5344CB8AC3E}">
        <p14:creationId xmlns:p14="http://schemas.microsoft.com/office/powerpoint/2010/main" val="189321953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ятиугольник 28"/>
          <p:cNvSpPr/>
          <p:nvPr/>
        </p:nvSpPr>
        <p:spPr>
          <a:xfrm>
            <a:off x="96714" y="4577170"/>
            <a:ext cx="10663434" cy="2280829"/>
          </a:xfrm>
          <a:prstGeom prst="homePlate">
            <a:avLst>
              <a:gd name="adj" fmla="val 27755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74343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38062" y="4604971"/>
            <a:ext cx="10622086" cy="2225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7313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1400" b="1" i="1" u="sng" dirty="0">
                <a:solidFill>
                  <a:srgbClr val="534F4F"/>
                </a:solidFill>
                <a:latin typeface="+mn-lt"/>
              </a:rPr>
              <a:t>Многодетным семьям предусмотрены меры социальной поддержки на сумму 399,2 млн. руб. в 2024 году,  </a:t>
            </a:r>
          </a:p>
          <a:p>
            <a:pPr marL="87313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1400" b="1" i="1" u="sng" dirty="0">
                <a:solidFill>
                  <a:srgbClr val="534F4F"/>
                </a:solidFill>
                <a:latin typeface="+mn-lt"/>
              </a:rPr>
              <a:t>403,1 млн.руб. в 2025 году, 407,0  млн. руб. в 2026 году:</a:t>
            </a:r>
          </a:p>
          <a:p>
            <a:pPr marL="87313" indent="273050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обеспечение школьной и спортивной формой;</a:t>
            </a:r>
          </a:p>
          <a:p>
            <a:pPr marL="87313" indent="273050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компенсация части стоимости обучения детей по образовательным программам среднего профессионального образования;</a:t>
            </a:r>
          </a:p>
          <a:p>
            <a:pPr marL="87313" indent="273050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оплата коммунальных услуг 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30 процентов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для семей с тремя детьми, 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50 процентов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для семей с 4 - 6 детьми и 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100 процентов 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для семей с 7 и более детьми;</a:t>
            </a:r>
          </a:p>
          <a:p>
            <a:pPr marL="87313" indent="273050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оплата 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30 процентов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 топлива семьям, проживающим в домах, не имеющих центрального отопления;</a:t>
            </a:r>
          </a:p>
          <a:p>
            <a:pPr marL="87313" indent="273050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оплата 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50 процентов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стоимости газификации жилья;</a:t>
            </a:r>
          </a:p>
          <a:p>
            <a:pPr marL="87313" indent="273050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компенсация 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50 процентов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стоимости подключения жилого помещения к централизованной системе холодного водоснабжения;</a:t>
            </a:r>
          </a:p>
          <a:p>
            <a:pPr marL="87313" indent="273050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предоставление бесплатного проезда на автомобильном транспорте общего пользования.</a:t>
            </a:r>
          </a:p>
        </p:txBody>
      </p:sp>
      <p:sp>
        <p:nvSpPr>
          <p:cNvPr id="27" name="Пятиугольник 26"/>
          <p:cNvSpPr/>
          <p:nvPr/>
        </p:nvSpPr>
        <p:spPr>
          <a:xfrm>
            <a:off x="-19048" y="848362"/>
            <a:ext cx="10296523" cy="1478079"/>
          </a:xfrm>
          <a:prstGeom prst="homePlate">
            <a:avLst>
              <a:gd name="adj" fmla="val 33958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74343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7144" y="4967685"/>
            <a:ext cx="1837831" cy="193879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7475" y="628766"/>
            <a:ext cx="1914525" cy="19145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88" y="2492898"/>
            <a:ext cx="2090721" cy="204252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Пятиугольник 27"/>
          <p:cNvSpPr/>
          <p:nvPr/>
        </p:nvSpPr>
        <p:spPr>
          <a:xfrm>
            <a:off x="2368408" y="2400396"/>
            <a:ext cx="9747389" cy="2135023"/>
          </a:xfrm>
          <a:prstGeom prst="homePlate">
            <a:avLst>
              <a:gd name="adj" fmla="val 27101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74343"/>
              </a:solidFill>
            </a:endParaRPr>
          </a:p>
        </p:txBody>
      </p:sp>
      <p:sp>
        <p:nvSpPr>
          <p:cNvPr id="1741840" name="Содержимое 6"/>
          <p:cNvSpPr txBox="1">
            <a:spLocks/>
          </p:cNvSpPr>
          <p:nvPr/>
        </p:nvSpPr>
        <p:spPr bwMode="auto">
          <a:xfrm>
            <a:off x="10032441" y="2492898"/>
            <a:ext cx="70485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1100" dirty="0">
                <a:latin typeface="+mn-lt"/>
              </a:rPr>
              <a:t>.</a:t>
            </a:r>
          </a:p>
          <a:p>
            <a:pPr marL="85725" algn="just">
              <a:spcBef>
                <a:spcPct val="20000"/>
              </a:spcBef>
              <a:buClr>
                <a:srgbClr val="C32D2E"/>
              </a:buClr>
              <a:buSzPct val="95000"/>
              <a:buFont typeface="Wingdings 2" pitchFamily="18" charset="2"/>
              <a:buNone/>
            </a:pPr>
            <a:endParaRPr lang="ru-RU" sz="1100" b="1" dirty="0">
              <a:latin typeface="+mn-lt"/>
              <a:cs typeface="Times New Roman" pitchFamily="18" charset="0"/>
            </a:endParaRPr>
          </a:p>
        </p:txBody>
      </p:sp>
      <p:sp>
        <p:nvSpPr>
          <p:cNvPr id="1741851" name="TextBox 19"/>
          <p:cNvSpPr txBox="1">
            <a:spLocks noChangeArrowheads="1"/>
          </p:cNvSpPr>
          <p:nvPr/>
        </p:nvSpPr>
        <p:spPr bwMode="auto">
          <a:xfrm>
            <a:off x="11567587" y="6581778"/>
            <a:ext cx="18473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1200">
              <a:latin typeface="+mn-lt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6933" y="876813"/>
            <a:ext cx="9869707" cy="14496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defRPr/>
            </a:pPr>
            <a:r>
              <a:rPr lang="ru-RU" sz="1400" b="1" i="1" u="sng" dirty="0">
                <a:solidFill>
                  <a:srgbClr val="534F4F"/>
                </a:solidFill>
                <a:latin typeface="+mn-lt"/>
                <a:cs typeface="Arial" charset="0"/>
              </a:rPr>
              <a:t>Обеспечена гарантированная поддержка малоимущих граждан с  детьми:</a:t>
            </a:r>
            <a:endParaRPr lang="ru-RU" sz="1400" b="1" i="1" dirty="0">
              <a:solidFill>
                <a:srgbClr val="534F4F"/>
              </a:solidFill>
              <a:latin typeface="+mn-lt"/>
              <a:cs typeface="Arial" charset="0"/>
            </a:endParaRPr>
          </a:p>
          <a:p>
            <a:pPr indent="273050" algn="just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273050" algn="l"/>
              </a:tabLst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выплата ежемесячного пособия в связи с рождением и воспитанием ребенка </a:t>
            </a:r>
          </a:p>
          <a:p>
            <a:pPr algn="just" fontAlgn="auto">
              <a:lnSpc>
                <a:spcPct val="90000"/>
              </a:lnSpc>
              <a:spcAft>
                <a:spcPts val="0"/>
              </a:spcAft>
              <a:tabLst>
                <a:tab pos="273050" algn="l"/>
              </a:tabLst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       (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2 266,6 тыс. руб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. в 2024 году,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2 649,7 тыс. руб.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в 2025 году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, 3 755,9 тыс. руб.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в 2026 году); </a:t>
            </a:r>
          </a:p>
          <a:p>
            <a:pPr algn="just" fontAlgn="auto">
              <a:lnSpc>
                <a:spcPct val="90000"/>
              </a:lnSpc>
              <a:spcAft>
                <a:spcPts val="0"/>
              </a:spcAft>
              <a:tabLst>
                <a:tab pos="273050" algn="l"/>
              </a:tabLst>
              <a:defRPr/>
            </a:pPr>
            <a:r>
              <a:rPr lang="ru-RU" sz="1400">
                <a:solidFill>
                  <a:srgbClr val="534F4F"/>
                </a:solidFill>
                <a:latin typeface="+mn-lt"/>
              </a:rPr>
              <a:t>       размер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ежемесячного пособия зависит от размера среднедушевого дохода семьи на дату обращения;</a:t>
            </a:r>
          </a:p>
          <a:p>
            <a:pPr indent="273050" algn="just">
              <a:lnSpc>
                <a:spcPct val="90000"/>
              </a:lnSpc>
              <a:buFont typeface="Wingdings" panose="05000000000000000000" pitchFamily="2" charset="2"/>
              <a:buChar char="ü"/>
              <a:tabLst>
                <a:tab pos="273050" algn="l"/>
              </a:tabLst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ежемесячная социальная выплата малоимущим молодым семьям на компенсацию затрат по найму (поднайму) жилого помещения 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от 500 до 3000 рублей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;</a:t>
            </a:r>
          </a:p>
          <a:p>
            <a:pPr indent="273050" algn="just">
              <a:lnSpc>
                <a:spcPct val="90000"/>
              </a:lnSpc>
              <a:buFont typeface="Wingdings" panose="05000000000000000000" pitchFamily="2" charset="2"/>
              <a:buChar char="ü"/>
              <a:tabLst>
                <a:tab pos="273050" algn="l"/>
              </a:tabLst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предоставление путевки на санаторно-курортное лечение беременным женщинам из малоимущих молодых семей.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2368408" y="2400396"/>
            <a:ext cx="965029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7313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1400" b="1" i="1" u="sng" dirty="0">
                <a:solidFill>
                  <a:srgbClr val="534F4F"/>
                </a:solidFill>
                <a:latin typeface="+mn-lt"/>
              </a:rPr>
              <a:t>Улучшение демографической ситуации:</a:t>
            </a:r>
            <a:endParaRPr lang="ru-RU" sz="1400" dirty="0">
              <a:solidFill>
                <a:srgbClr val="534F4F"/>
              </a:solidFill>
              <a:latin typeface="+mn-lt"/>
            </a:endParaRP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 единовременная социальная выплата лицам из числа детей-сирот  и детей, оставшихся без попечения родителей, в связи с рождением ребенка (детей) 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30 тыс. рублей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;</a:t>
            </a:r>
          </a:p>
          <a:p>
            <a:pPr lvl="0" algn="just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273050" algn="l"/>
              </a:tabLst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 единовременная социальная выплата в связи с рождением (усыновлением) третьего и последующих детей или детей-  близнецов  – 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100 тыс. руб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. </a:t>
            </a:r>
            <a:r>
              <a:rPr lang="ru-RU" sz="1400" dirty="0">
                <a:solidFill>
                  <a:srgbClr val="534F4F"/>
                </a:solidFill>
                <a:latin typeface="Calibri"/>
              </a:rPr>
              <a:t>(по </a:t>
            </a:r>
            <a:r>
              <a:rPr lang="ru-RU" sz="1400" b="1" dirty="0">
                <a:solidFill>
                  <a:srgbClr val="534F4F"/>
                </a:solidFill>
                <a:latin typeface="Calibri"/>
              </a:rPr>
              <a:t>270,0 млн. руб. </a:t>
            </a:r>
            <a:r>
              <a:rPr lang="ru-RU" sz="1400" dirty="0">
                <a:solidFill>
                  <a:srgbClr val="534F4F"/>
                </a:solidFill>
                <a:latin typeface="Calibri"/>
              </a:rPr>
              <a:t>ежегодно);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 единовременная социальная выплата при рождении троих или более детей одновременно 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1 200 тыс. руб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.;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 единовременная социальная выплата женщинам, родившим первого ребенка в возрасте от 18 до 24 лет в размере 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  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85 тыс. руб.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;</a:t>
            </a:r>
          </a:p>
          <a:p>
            <a:pPr lvl="0" algn="just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273050" algn="l"/>
              </a:tabLst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 выплата компенсации части родительской платы за присмотр и уход за детьми в образовательных организациях, реализующих основную общеобразовательную программу дошкольного образования </a:t>
            </a:r>
            <a:r>
              <a:rPr lang="ru-RU" sz="1400" dirty="0">
                <a:solidFill>
                  <a:srgbClr val="534F4F"/>
                </a:solidFill>
                <a:latin typeface="Calibri"/>
              </a:rPr>
              <a:t>(по </a:t>
            </a:r>
            <a:r>
              <a:rPr lang="ru-RU" sz="1400" b="1" dirty="0">
                <a:solidFill>
                  <a:srgbClr val="534F4F"/>
                </a:solidFill>
                <a:latin typeface="Calibri"/>
              </a:rPr>
              <a:t>164,5 млн. руб. </a:t>
            </a:r>
            <a:r>
              <a:rPr lang="ru-RU" sz="1400" dirty="0">
                <a:solidFill>
                  <a:srgbClr val="534F4F"/>
                </a:solidFill>
                <a:latin typeface="Calibri"/>
              </a:rPr>
              <a:t>ежегодно).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64</a:t>
            </a: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772541" y="142419"/>
            <a:ext cx="10646918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t">
            <a:spAutoFit/>
          </a:bodyPr>
          <a:lstStyle>
            <a:lvl1pPr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2800" b="1" i="0" dirty="0">
                <a:solidFill>
                  <a:srgbClr val="394659"/>
                </a:solidFill>
                <a:latin typeface="+mn-lt"/>
                <a:cs typeface="Times New Roman" panose="02020603050405020304" pitchFamily="18" charset="0"/>
              </a:rPr>
              <a:t>Гарантии семьям с детьми    </a:t>
            </a:r>
            <a:r>
              <a:rPr lang="ru-RU" sz="2800" b="1" i="0" u="sng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 3 435,0 млн. руб.</a:t>
            </a:r>
            <a:endParaRPr lang="ru-RU" sz="2800" i="0" u="sng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686091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3" name="Rectangle 1"/>
          <p:cNvSpPr>
            <a:spLocks noChangeArrowheads="1"/>
          </p:cNvSpPr>
          <p:nvPr/>
        </p:nvSpPr>
        <p:spPr bwMode="auto">
          <a:xfrm>
            <a:off x="1824486" y="-4376"/>
            <a:ext cx="9594972" cy="101566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spAutoFit/>
          </a:bodyPr>
          <a:lstStyle>
            <a:lvl1pPr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3000" b="1" i="0" dirty="0">
                <a:solidFill>
                  <a:srgbClr val="394659"/>
                </a:solidFill>
                <a:latin typeface="+mn-lt"/>
                <a:cs typeface="Times New Roman" panose="02020603050405020304" pitchFamily="18" charset="0"/>
              </a:rPr>
              <a:t>Социальное обеспечение детей-сирот, приемных и опекунских семей – </a:t>
            </a:r>
            <a:r>
              <a:rPr lang="ru-RU" sz="3000" b="1" i="0" u="sng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601,9 млн. руб.</a:t>
            </a:r>
            <a:endParaRPr lang="ru-RU" sz="2400" i="0" u="sng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Пятиугольник 2"/>
          <p:cNvSpPr/>
          <p:nvPr/>
        </p:nvSpPr>
        <p:spPr>
          <a:xfrm>
            <a:off x="67113" y="1011286"/>
            <a:ext cx="9233642" cy="2731644"/>
          </a:xfrm>
          <a:prstGeom prst="homePlate">
            <a:avLst>
              <a:gd name="adj" fmla="val 34945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rgbClr val="534F4F"/>
                </a:solidFill>
              </a:rPr>
              <a:t>Общий объем средств, направленный на поддержку приемных и опекунских семей</a:t>
            </a:r>
          </a:p>
          <a:p>
            <a:r>
              <a:rPr lang="ru-RU" b="1" u="sng" dirty="0">
                <a:solidFill>
                  <a:srgbClr val="534F4F"/>
                </a:solidFill>
              </a:rPr>
              <a:t>395,9</a:t>
            </a:r>
            <a:r>
              <a:rPr lang="ru-RU" sz="1600" b="1" u="sng" dirty="0">
                <a:solidFill>
                  <a:srgbClr val="534F4F"/>
                </a:solidFill>
              </a:rPr>
              <a:t> млн. руб.</a:t>
            </a:r>
            <a:r>
              <a:rPr lang="ru-RU" sz="1600" b="1" dirty="0">
                <a:solidFill>
                  <a:srgbClr val="534F4F"/>
                </a:solidFill>
              </a:rPr>
              <a:t>, в том числе: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534F4F"/>
                </a:solidFill>
              </a:rPr>
              <a:t>единовременная выплата при устройстве  в семью детей старше 7 лет и детей-инвалидов</a:t>
            </a:r>
          </a:p>
          <a:p>
            <a:pPr marL="266700"/>
            <a:r>
              <a:rPr lang="ru-RU" sz="1600" dirty="0">
                <a:solidFill>
                  <a:srgbClr val="534F4F"/>
                </a:solidFill>
              </a:rPr>
              <a:t>в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размере 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50 тыс. руб.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(по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9 млн. руб.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ежегодно);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содержание ребенка в приемных и опекунских семьях (расходы на личные нужды, проезд, коммунальные услуги, бытовые услуги, приобретение предметов личной гигиены, мебели, мягкого инвентаря и др.) в размере 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от 11 938 руб. до 13 694 руб.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 зависимости от возраста ребенка и места проживания (по 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321,5 млн. руб.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ежегодно);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вознаграждение приемному родителю в размере 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от 6 206 руб. до 28 805 руб.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 зависимости от количества приемных детей (по 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65,4 млн. руб.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ежегодно).</a:t>
            </a:r>
          </a:p>
        </p:txBody>
      </p:sp>
      <p:sp>
        <p:nvSpPr>
          <p:cNvPr id="5" name="Пятиугольник 4"/>
          <p:cNvSpPr/>
          <p:nvPr/>
        </p:nvSpPr>
        <p:spPr>
          <a:xfrm>
            <a:off x="2339859" y="3742929"/>
            <a:ext cx="9709084" cy="3047169"/>
          </a:xfrm>
          <a:prstGeom prst="homePlate">
            <a:avLst>
              <a:gd name="adj" fmla="val 36073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rgbClr val="534F4F"/>
                </a:solidFill>
              </a:rPr>
              <a:t>Социальная поддержка детей-сирот – </a:t>
            </a:r>
            <a:r>
              <a:rPr lang="ru-RU" b="1" u="sng" dirty="0">
                <a:solidFill>
                  <a:srgbClr val="534F4F"/>
                </a:solidFill>
              </a:rPr>
              <a:t>206,0</a:t>
            </a:r>
            <a:r>
              <a:rPr lang="ru-RU" sz="1600" b="1" u="sng" dirty="0">
                <a:solidFill>
                  <a:srgbClr val="534F4F"/>
                </a:solidFill>
              </a:rPr>
              <a:t> млн. руб.</a:t>
            </a:r>
          </a:p>
          <a:p>
            <a:endParaRPr lang="ru-RU" sz="800" b="1" dirty="0">
              <a:solidFill>
                <a:srgbClr val="534F4F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534F4F"/>
                </a:solidFill>
              </a:rPr>
              <a:t>ежемесячная денежная выплата в связи с усыновлением (удочерением) ребенка сироты или ребенка, оставшегося без попечения родителей в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размере 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8 000 руб.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(по 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31,5 млн. руб.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ежегодно);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социальная поддержка детей-сирот и детей, оставшихся без попечения родителей (расходы на личные нужды, проезд, коммунальные услуги, бытовые услуги, приобретение предметов личной гигиены, учебной литературы и письменных принадлежностей, мебели, мягкого инвентаря и др.)  по 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122,5 млн. руб.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ежегодно;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единовременная выплата детям-сиротам на ремонт жилья в размере 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50 тыс. руб.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(по 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2,1 млн. руб.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ежегодно);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ежемесячная денежная компенсация расходов по договору найма (поднайма) жилого </a:t>
            </a:r>
            <a:r>
              <a:rPr lang="ru-RU" sz="1600" dirty="0">
                <a:solidFill>
                  <a:srgbClr val="534F4F"/>
                </a:solidFill>
                <a:latin typeface="+mj-lt"/>
              </a:rPr>
              <a:t>помещения детям-сиротам (по </a:t>
            </a:r>
            <a:r>
              <a:rPr lang="ru-RU" sz="1600" b="1" dirty="0">
                <a:solidFill>
                  <a:srgbClr val="534F4F"/>
                </a:solidFill>
                <a:latin typeface="+mj-lt"/>
              </a:rPr>
              <a:t>49,9 млн. руб</a:t>
            </a:r>
            <a:r>
              <a:rPr lang="ru-RU" sz="1600" b="1" dirty="0">
                <a:solidFill>
                  <a:srgbClr val="394659"/>
                </a:solidFill>
                <a:latin typeface="+mj-lt"/>
              </a:rPr>
              <a:t>. </a:t>
            </a:r>
            <a:r>
              <a:rPr lang="ru-RU" sz="1600" dirty="0">
                <a:solidFill>
                  <a:srgbClr val="394659"/>
                </a:solidFill>
                <a:latin typeface="+mj-lt"/>
              </a:rPr>
              <a:t>ежегодно).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2" y="4279536"/>
            <a:ext cx="2297309" cy="2297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276" y="1011286"/>
            <a:ext cx="2928667" cy="2928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65</a:t>
            </a:r>
          </a:p>
        </p:txBody>
      </p:sp>
    </p:spTree>
    <p:extLst>
      <p:ext uri="{BB962C8B-B14F-4D97-AF65-F5344CB8AC3E}">
        <p14:creationId xmlns:p14="http://schemas.microsoft.com/office/powerpoint/2010/main" val="330053034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3" name="Rectangle 1"/>
          <p:cNvSpPr>
            <a:spLocks noChangeArrowheads="1"/>
          </p:cNvSpPr>
          <p:nvPr/>
        </p:nvSpPr>
        <p:spPr bwMode="auto">
          <a:xfrm>
            <a:off x="1391091" y="-22486"/>
            <a:ext cx="10028367" cy="101566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spAutoFit/>
          </a:bodyPr>
          <a:lstStyle>
            <a:lvl1pPr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3000" b="1" i="0" dirty="0">
                <a:solidFill>
                  <a:srgbClr val="394659"/>
                </a:solidFill>
                <a:latin typeface="+mn-lt"/>
                <a:cs typeface="Times New Roman" panose="02020603050405020304" pitchFamily="18" charset="0"/>
              </a:rPr>
              <a:t>Поддержка школьников и студентов, летний отдых и оздоровление детей –</a:t>
            </a:r>
            <a:r>
              <a:rPr lang="ru-RU" sz="3000" b="1" i="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3000" b="1" i="0" u="sng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1 143,2 млн. руб.</a:t>
            </a:r>
            <a:endParaRPr lang="ru-RU" sz="2400" i="0" u="sng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2347744" y="818523"/>
            <a:ext cx="9726068" cy="5934974"/>
            <a:chOff x="3316436" y="836762"/>
            <a:chExt cx="8527632" cy="5934974"/>
          </a:xfrm>
        </p:grpSpPr>
        <p:graphicFrame>
          <p:nvGraphicFramePr>
            <p:cNvPr id="2" name="Схема 1"/>
            <p:cNvGraphicFramePr/>
            <p:nvPr/>
          </p:nvGraphicFramePr>
          <p:xfrm>
            <a:off x="3417737" y="836762"/>
            <a:ext cx="8426331" cy="593497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9" name="TextBox 8"/>
            <p:cNvSpPr txBox="1"/>
            <p:nvPr/>
          </p:nvSpPr>
          <p:spPr>
            <a:xfrm>
              <a:off x="3316436" y="1016500"/>
              <a:ext cx="1078791" cy="701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lnSpc>
                  <a:spcPct val="90000"/>
                </a:lnSpc>
              </a:pPr>
              <a:r>
                <a:rPr lang="ru-RU" sz="2400" b="1" dirty="0">
                  <a:solidFill>
                    <a:srgbClr val="534F4F"/>
                  </a:solidFill>
                  <a:latin typeface="+mn-lt"/>
                  <a:cs typeface="Times New Roman" pitchFamily="18" charset="0"/>
                </a:rPr>
                <a:t>621,8</a:t>
              </a:r>
            </a:p>
            <a:p>
              <a:pPr lvl="0" algn="ctr">
                <a:lnSpc>
                  <a:spcPct val="90000"/>
                </a:lnSpc>
              </a:pPr>
              <a:r>
                <a:rPr lang="ru-RU" sz="2000" b="1" dirty="0">
                  <a:solidFill>
                    <a:srgbClr val="534F4F"/>
                  </a:solidFill>
                  <a:latin typeface="+mn-lt"/>
                  <a:cs typeface="Times New Roman" pitchFamily="18" charset="0"/>
                </a:rPr>
                <a:t>млн. руб.</a:t>
              </a:r>
              <a:endParaRPr lang="ru-RU" sz="2000" dirty="0">
                <a:solidFill>
                  <a:srgbClr val="534F4F"/>
                </a:solidFill>
                <a:latin typeface="+mn-lt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725039" y="2142079"/>
              <a:ext cx="1078791" cy="701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lnSpc>
                  <a:spcPct val="90000"/>
                </a:lnSpc>
              </a:pPr>
              <a:r>
                <a:rPr lang="ru-RU" sz="2400" b="1" dirty="0">
                  <a:solidFill>
                    <a:srgbClr val="534F4F"/>
                  </a:solidFill>
                  <a:latin typeface="+mn-lt"/>
                  <a:cs typeface="Times New Roman" pitchFamily="18" charset="0"/>
                </a:rPr>
                <a:t>97,6</a:t>
              </a:r>
            </a:p>
            <a:p>
              <a:pPr lvl="0" algn="ctr">
                <a:lnSpc>
                  <a:spcPct val="90000"/>
                </a:lnSpc>
              </a:pPr>
              <a:r>
                <a:rPr lang="ru-RU" sz="2000" b="1" dirty="0">
                  <a:solidFill>
                    <a:srgbClr val="534F4F"/>
                  </a:solidFill>
                  <a:latin typeface="+mn-lt"/>
                  <a:cs typeface="Times New Roman" pitchFamily="18" charset="0"/>
                </a:rPr>
                <a:t>млн. руб.</a:t>
              </a:r>
              <a:endParaRPr lang="ru-RU" sz="2000" dirty="0">
                <a:solidFill>
                  <a:srgbClr val="534F4F"/>
                </a:solidFill>
                <a:latin typeface="+mn-lt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058061" y="3313387"/>
              <a:ext cx="1078791" cy="701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lnSpc>
                  <a:spcPct val="90000"/>
                </a:lnSpc>
              </a:pPr>
              <a:r>
                <a:rPr lang="ru-RU" sz="2400" b="1" dirty="0">
                  <a:solidFill>
                    <a:srgbClr val="474343"/>
                  </a:solidFill>
                  <a:latin typeface="+mn-lt"/>
                  <a:cs typeface="Times New Roman" pitchFamily="18" charset="0"/>
                </a:rPr>
                <a:t>15,7</a:t>
              </a:r>
            </a:p>
            <a:p>
              <a:pPr lvl="0" algn="ctr">
                <a:lnSpc>
                  <a:spcPct val="90000"/>
                </a:lnSpc>
              </a:pPr>
              <a:r>
                <a:rPr lang="ru-RU" sz="2000" b="1" dirty="0">
                  <a:solidFill>
                    <a:srgbClr val="474343"/>
                  </a:solidFill>
                  <a:latin typeface="+mn-lt"/>
                  <a:cs typeface="Times New Roman" pitchFamily="18" charset="0"/>
                </a:rPr>
                <a:t>млн. руб.</a:t>
              </a:r>
              <a:endParaRPr lang="ru-RU" sz="2000" dirty="0">
                <a:solidFill>
                  <a:srgbClr val="474343"/>
                </a:solidFill>
                <a:latin typeface="+mn-lt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410175" y="5679188"/>
              <a:ext cx="1078791" cy="701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lnSpc>
                  <a:spcPct val="90000"/>
                </a:lnSpc>
              </a:pPr>
              <a:r>
                <a:rPr lang="ru-RU" sz="2400" b="1" dirty="0">
                  <a:solidFill>
                    <a:srgbClr val="534F4F"/>
                  </a:solidFill>
                  <a:latin typeface="+mn-lt"/>
                  <a:cs typeface="Times New Roman" pitchFamily="18" charset="0"/>
                </a:rPr>
                <a:t>108,5</a:t>
              </a:r>
            </a:p>
            <a:p>
              <a:pPr lvl="0" algn="ctr">
                <a:lnSpc>
                  <a:spcPct val="90000"/>
                </a:lnSpc>
              </a:pPr>
              <a:r>
                <a:rPr lang="ru-RU" sz="2000" b="1" dirty="0">
                  <a:solidFill>
                    <a:srgbClr val="534F4F"/>
                  </a:solidFill>
                  <a:latin typeface="+mn-lt"/>
                  <a:cs typeface="Times New Roman" pitchFamily="18" charset="0"/>
                </a:rPr>
                <a:t>млн. руб.</a:t>
              </a:r>
              <a:endParaRPr lang="ru-RU" sz="2000" dirty="0">
                <a:solidFill>
                  <a:srgbClr val="534F4F"/>
                </a:solidFill>
                <a:latin typeface="+mn-lt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936142" y="4568339"/>
              <a:ext cx="1078791" cy="701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lnSpc>
                  <a:spcPct val="90000"/>
                </a:lnSpc>
              </a:pPr>
              <a:r>
                <a:rPr lang="ru-RU" sz="2400" b="1" dirty="0">
                  <a:solidFill>
                    <a:srgbClr val="534F4F"/>
                  </a:solidFill>
                  <a:latin typeface="+mn-lt"/>
                  <a:cs typeface="Times New Roman" pitchFamily="18" charset="0"/>
                </a:rPr>
                <a:t>299,6</a:t>
              </a:r>
            </a:p>
            <a:p>
              <a:pPr lvl="0" algn="ctr">
                <a:lnSpc>
                  <a:spcPct val="90000"/>
                </a:lnSpc>
              </a:pPr>
              <a:r>
                <a:rPr lang="ru-RU" sz="2000" b="1" dirty="0">
                  <a:solidFill>
                    <a:srgbClr val="534F4F"/>
                  </a:solidFill>
                  <a:latin typeface="+mn-lt"/>
                  <a:cs typeface="Times New Roman" pitchFamily="18" charset="0"/>
                </a:rPr>
                <a:t>млн. руб.</a:t>
              </a:r>
              <a:endParaRPr lang="ru-RU" sz="2000" dirty="0">
                <a:solidFill>
                  <a:srgbClr val="534F4F"/>
                </a:solidFill>
                <a:latin typeface="+mn-lt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80" y="5251831"/>
            <a:ext cx="1237928" cy="1237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92" y="925278"/>
            <a:ext cx="1549428" cy="1549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1374583" y="2474706"/>
            <a:ext cx="1230237" cy="1347661"/>
            <a:chOff x="152400" y="152400"/>
            <a:chExt cx="6197600" cy="6197600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52400"/>
              <a:ext cx="6197600" cy="6197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9556" y="3050381"/>
              <a:ext cx="1569244" cy="15514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49556"/>
            <a:ext cx="2322326" cy="2322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66</a:t>
            </a:r>
          </a:p>
        </p:txBody>
      </p:sp>
    </p:spTree>
    <p:extLst>
      <p:ext uri="{BB962C8B-B14F-4D97-AF65-F5344CB8AC3E}">
        <p14:creationId xmlns:p14="http://schemas.microsoft.com/office/powerpoint/2010/main" val="30866819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Пятиугольник 81"/>
          <p:cNvSpPr/>
          <p:nvPr/>
        </p:nvSpPr>
        <p:spPr>
          <a:xfrm>
            <a:off x="1592106" y="24182"/>
            <a:ext cx="10175343" cy="1496104"/>
          </a:xfrm>
          <a:prstGeom prst="homePlate">
            <a:avLst/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indent="8428038"/>
            <a:r>
              <a:rPr lang="ru-RU" sz="28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3 240,5</a:t>
            </a:r>
          </a:p>
          <a:p>
            <a:pPr marL="0" lvl="1" indent="8428038"/>
            <a:r>
              <a:rPr lang="ru-RU" sz="22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млн. руб.</a:t>
            </a:r>
          </a:p>
        </p:txBody>
      </p:sp>
      <p:sp>
        <p:nvSpPr>
          <p:cNvPr id="36" name="Скругленный прямоугольник 4"/>
          <p:cNvSpPr/>
          <p:nvPr/>
        </p:nvSpPr>
        <p:spPr>
          <a:xfrm>
            <a:off x="302145" y="2995057"/>
            <a:ext cx="1626585" cy="728979"/>
          </a:xfrm>
          <a:prstGeom prst="rect">
            <a:avLst/>
          </a:prstGeom>
          <a:scene3d>
            <a:camera prst="orthographicFront"/>
            <a:lightRig rig="flat" dir="t"/>
          </a:scene3d>
          <a:sp3d z="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lvl="1" algn="l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b="1" i="0" kern="1200" baseline="0" dirty="0">
              <a:solidFill>
                <a:srgbClr val="474343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859719" y="28716"/>
            <a:ext cx="816417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Поддержка граждан старшего поколения, ветеранов труда, </a:t>
            </a:r>
          </a:p>
          <a:p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тружеников тыла, репрессированных, реабилитированных,  </a:t>
            </a:r>
          </a:p>
          <a:p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малоимущих граждан и иное социальное обеспечение </a:t>
            </a:r>
          </a:p>
          <a:p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отдельных категорий граждан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48859" y="3511289"/>
            <a:ext cx="12143141" cy="757131"/>
            <a:chOff x="48854" y="3643558"/>
            <a:chExt cx="12143142" cy="757131"/>
          </a:xfrm>
        </p:grpSpPr>
        <p:sp>
          <p:nvSpPr>
            <p:cNvPr id="74" name="Пятиугольник 73"/>
            <p:cNvSpPr/>
            <p:nvPr/>
          </p:nvSpPr>
          <p:spPr>
            <a:xfrm>
              <a:off x="48854" y="3643561"/>
              <a:ext cx="12143142" cy="757128"/>
            </a:xfrm>
            <a:prstGeom prst="homePlate">
              <a:avLst>
                <a:gd name="adj" fmla="val 41748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3482523" y="3643559"/>
              <a:ext cx="8709472" cy="757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социальный контракт и адресная помощь - предоставляется в виде единовременного (до 350 тыс. руб.) или ежемесячного </a:t>
              </a:r>
            </a:p>
            <a:p>
              <a:pPr>
                <a:lnSpc>
                  <a:spcPct val="90000"/>
                </a:lnSpc>
              </a:pP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(в размере величины прожиточного минимума, установленной на дату заключения </a:t>
              </a:r>
              <a:r>
                <a:rPr lang="ru-RU" sz="1200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соцконтракта</a:t>
              </a: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) социального пособия;</a:t>
              </a:r>
            </a:p>
            <a:p>
              <a:pPr marL="285750" indent="-28575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 dirty="0">
                  <a:solidFill>
                    <a:srgbClr val="494545"/>
                  </a:solidFill>
                  <a:latin typeface="+mn-lt"/>
                  <a:cs typeface="Times New Roman" panose="02020603050405020304" pitchFamily="18" charset="0"/>
                </a:rPr>
                <a:t>региональный социальный контракт многодетным семьям контракта на реализацию мероприятия по осуществлению индивидуальной предпринимательской деятельности в сфере сельского хозяйства.</a:t>
              </a:r>
              <a:endParaRPr lang="ru-RU" sz="1200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  <p:sp>
          <p:nvSpPr>
            <p:cNvPr id="68" name="Скругленный прямоугольник 67"/>
            <p:cNvSpPr/>
            <p:nvPr/>
          </p:nvSpPr>
          <p:spPr>
            <a:xfrm>
              <a:off x="1894911" y="3643558"/>
              <a:ext cx="1459979" cy="705263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600" b="1" dirty="0">
                  <a:solidFill>
                    <a:srgbClr val="394659"/>
                  </a:solidFill>
                </a:rPr>
                <a:t>312,9</a:t>
              </a:r>
              <a:r>
                <a:rPr lang="ru-RU" sz="2200" b="1" dirty="0">
                  <a:solidFill>
                    <a:srgbClr val="394659"/>
                  </a:solidFill>
                </a:rPr>
                <a:t> млн. руб.</a:t>
              </a: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-15734" y="4458578"/>
            <a:ext cx="12143137" cy="1494353"/>
            <a:chOff x="-6" y="4489457"/>
            <a:chExt cx="12143137" cy="1494353"/>
          </a:xfrm>
        </p:grpSpPr>
        <p:sp>
          <p:nvSpPr>
            <p:cNvPr id="73" name="Пятиугольник 72"/>
            <p:cNvSpPr/>
            <p:nvPr/>
          </p:nvSpPr>
          <p:spPr>
            <a:xfrm>
              <a:off x="-6" y="4489457"/>
              <a:ext cx="12143137" cy="1494353"/>
            </a:xfrm>
            <a:prstGeom prst="homePlate">
              <a:avLst>
                <a:gd name="adj" fmla="val 30807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2100204" y="4498439"/>
              <a:ext cx="8429994" cy="14219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66700" lvl="0" indent="-26670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Субсидии на оплату жилого помещения и коммунальных услуг;</a:t>
              </a:r>
            </a:p>
            <a:p>
              <a:pPr marL="266700" lvl="0" indent="-26670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бесплатное </a:t>
              </a:r>
              <a:r>
                <a:rPr lang="ru-RU" sz="1200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зубо</a:t>
              </a: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 и слухопротезирование пенсионеров по старости;</a:t>
              </a:r>
            </a:p>
            <a:p>
              <a:pPr marL="266700" lvl="0" indent="-26670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компенсации взносов за капитальный ремонт;</a:t>
              </a:r>
            </a:p>
            <a:p>
              <a:pPr marL="266700" lvl="0" indent="-26670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льготы по оплате жилья и коммунальных услуг работникам бюджетной сферы на селе;</a:t>
              </a:r>
            </a:p>
            <a:p>
              <a:pPr marL="266700" lvl="0" indent="-26670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возмещение расходов по газификации жилого помещения;</a:t>
              </a:r>
            </a:p>
            <a:p>
              <a:pPr marL="266700" lvl="0" indent="-26670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материальная помощь гражданам, находящимся в трудной жизненной ситуации;</a:t>
              </a:r>
            </a:p>
            <a:p>
              <a:pPr marL="266700" lvl="0" indent="-26670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льготный сезонный проезд отдельных категорий граждан на дачные и садовые участки;</a:t>
              </a:r>
            </a:p>
            <a:p>
              <a:pPr marL="266700" lvl="0" indent="-26670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иное социальное обеспечение.</a:t>
              </a:r>
            </a:p>
          </p:txBody>
        </p:sp>
        <p:sp>
          <p:nvSpPr>
            <p:cNvPr id="69" name="Скругленный прямоугольник 68"/>
            <p:cNvSpPr/>
            <p:nvPr/>
          </p:nvSpPr>
          <p:spPr>
            <a:xfrm>
              <a:off x="386068" y="4684851"/>
              <a:ext cx="1459979" cy="716702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600" b="1" dirty="0">
                  <a:solidFill>
                    <a:srgbClr val="394659"/>
                  </a:solidFill>
                </a:rPr>
                <a:t>1 252,9 </a:t>
              </a:r>
              <a:r>
                <a:rPr lang="ru-RU" sz="2200" b="1" dirty="0">
                  <a:solidFill>
                    <a:srgbClr val="394659"/>
                  </a:solidFill>
                </a:rPr>
                <a:t>млн. руб.</a:t>
              </a: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-15734" y="6075133"/>
            <a:ext cx="12143141" cy="748144"/>
            <a:chOff x="-4" y="5972746"/>
            <a:chExt cx="12143141" cy="748144"/>
          </a:xfrm>
        </p:grpSpPr>
        <p:sp>
          <p:nvSpPr>
            <p:cNvPr id="71" name="Пятиугольник 70"/>
            <p:cNvSpPr/>
            <p:nvPr/>
          </p:nvSpPr>
          <p:spPr>
            <a:xfrm>
              <a:off x="-4" y="5972746"/>
              <a:ext cx="12143141" cy="716702"/>
            </a:xfrm>
            <a:prstGeom prst="homePlate">
              <a:avLst/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3660101" y="6118731"/>
              <a:ext cx="7674743" cy="4247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66700" lvl="0" indent="-26670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Льготный проезд отдельных категорий граждан (ветераны труда, труженики тыла, реабилитированные и репрессированные граждане, инвалиды, члены семей участников специальной военной операции)</a:t>
              </a:r>
            </a:p>
          </p:txBody>
        </p:sp>
        <p:sp>
          <p:nvSpPr>
            <p:cNvPr id="70" name="Скругленный прямоугольник 69"/>
            <p:cNvSpPr/>
            <p:nvPr/>
          </p:nvSpPr>
          <p:spPr>
            <a:xfrm>
              <a:off x="1846053" y="6004188"/>
              <a:ext cx="1459979" cy="716702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600" b="1" dirty="0">
                  <a:solidFill>
                    <a:srgbClr val="394659"/>
                  </a:solidFill>
                </a:rPr>
                <a:t>297,8 </a:t>
              </a:r>
              <a:r>
                <a:rPr lang="ru-RU" sz="2200" b="1" dirty="0">
                  <a:solidFill>
                    <a:srgbClr val="394659"/>
                  </a:solidFill>
                </a:rPr>
                <a:t>млн. руб.</a:t>
              </a:r>
              <a:endParaRPr lang="ru-RU" b="1" dirty="0">
                <a:solidFill>
                  <a:srgbClr val="394659"/>
                </a:solidFill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-6" y="1704711"/>
            <a:ext cx="12143143" cy="1654835"/>
            <a:chOff x="0" y="1620444"/>
            <a:chExt cx="12143143" cy="1654835"/>
          </a:xfrm>
        </p:grpSpPr>
        <p:sp>
          <p:nvSpPr>
            <p:cNvPr id="26" name="Пятиугольник 25"/>
            <p:cNvSpPr/>
            <p:nvPr/>
          </p:nvSpPr>
          <p:spPr>
            <a:xfrm>
              <a:off x="0" y="1637882"/>
              <a:ext cx="12143143" cy="1637397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2100208" y="1620444"/>
              <a:ext cx="8785950" cy="15881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90000"/>
                </a:lnSpc>
              </a:pPr>
              <a:r>
                <a:rPr lang="ru-RU" sz="1200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Более чем 89 087 ветеранам труда</a:t>
              </a: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, труженикам тыла, реабилитированным и репрессированным гражданам               предоставляются меры социальной поддержки:</a:t>
              </a:r>
            </a:p>
            <a:p>
              <a:pPr marL="285750" lvl="0" indent="-28575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льготная оплата коммунальных услуг;</a:t>
              </a:r>
            </a:p>
            <a:p>
              <a:pPr marL="285750" lvl="0" indent="-28575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бесплатное </a:t>
              </a:r>
              <a:r>
                <a:rPr lang="ru-RU" sz="1200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слухо</a:t>
              </a: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- и зубопротезирование, внеочередное оказание медицинской помощи;</a:t>
              </a:r>
            </a:p>
            <a:p>
              <a:pPr marL="285750" lvl="0" indent="-28575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ежемесячная денежная выплата в 2024 году:</a:t>
              </a:r>
            </a:p>
            <a:p>
              <a:pPr marL="285750" lvl="0" indent="-2857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ветеранам труда – 570 рублей;</a:t>
              </a:r>
            </a:p>
            <a:p>
              <a:pPr marL="285750" lvl="0" indent="-2857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труженикам тыла – 785 рублей;</a:t>
              </a:r>
            </a:p>
            <a:p>
              <a:pPr marL="285750" lvl="0" indent="-2857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реабилитированным лицам – 900 рублей;</a:t>
              </a:r>
            </a:p>
            <a:p>
              <a:pPr marL="285750" lvl="0" indent="-2857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признанным пострадавшими от политических репрессий – 785 рублей. </a:t>
              </a:r>
            </a:p>
          </p:txBody>
        </p:sp>
        <p:sp>
          <p:nvSpPr>
            <p:cNvPr id="28" name="Скругленный прямоугольник 27"/>
            <p:cNvSpPr/>
            <p:nvPr/>
          </p:nvSpPr>
          <p:spPr>
            <a:xfrm>
              <a:off x="386080" y="2056156"/>
              <a:ext cx="1459979" cy="716702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600" b="1" dirty="0">
                  <a:solidFill>
                    <a:srgbClr val="394659"/>
                  </a:solidFill>
                </a:rPr>
                <a:t>1 376,9 </a:t>
              </a:r>
              <a:r>
                <a:rPr lang="ru-RU" sz="2200" b="1" dirty="0">
                  <a:solidFill>
                    <a:srgbClr val="394659"/>
                  </a:solidFill>
                </a:rPr>
                <a:t>млн. руб.</a:t>
              </a: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856" y="2071889"/>
            <a:ext cx="1213959" cy="12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64" y="5938249"/>
            <a:ext cx="1012872" cy="797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856" y="4509186"/>
            <a:ext cx="948232" cy="988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577460" y="3455657"/>
            <a:ext cx="868589" cy="799339"/>
            <a:chOff x="152400" y="152400"/>
            <a:chExt cx="4876800" cy="4876800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52400"/>
              <a:ext cx="4876800" cy="4876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8665" y="2008665"/>
              <a:ext cx="1164270" cy="11642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9" name="TextBox 28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67</a:t>
            </a:r>
          </a:p>
        </p:txBody>
      </p:sp>
    </p:spTree>
    <p:extLst>
      <p:ext uri="{BB962C8B-B14F-4D97-AF65-F5344CB8AC3E}">
        <p14:creationId xmlns:p14="http://schemas.microsoft.com/office/powerpoint/2010/main" val="166366240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Пятиугольник 81"/>
          <p:cNvSpPr/>
          <p:nvPr/>
        </p:nvSpPr>
        <p:spPr>
          <a:xfrm>
            <a:off x="1436899" y="49380"/>
            <a:ext cx="10175343" cy="992507"/>
          </a:xfrm>
          <a:prstGeom prst="homePlate">
            <a:avLst/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indent="8074025"/>
            <a:r>
              <a:rPr lang="ru-RU" sz="28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1 215,3</a:t>
            </a:r>
          </a:p>
          <a:p>
            <a:pPr marL="0" lvl="1" indent="8074025"/>
            <a:r>
              <a:rPr lang="ru-RU" sz="22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млн. руб.</a:t>
            </a:r>
          </a:p>
        </p:txBody>
      </p:sp>
      <p:sp>
        <p:nvSpPr>
          <p:cNvPr id="36" name="Скругленный прямоугольник 4"/>
          <p:cNvSpPr/>
          <p:nvPr/>
        </p:nvSpPr>
        <p:spPr>
          <a:xfrm>
            <a:off x="302145" y="2995057"/>
            <a:ext cx="1626585" cy="728979"/>
          </a:xfrm>
          <a:prstGeom prst="rect">
            <a:avLst/>
          </a:prstGeom>
          <a:scene3d>
            <a:camera prst="orthographicFront"/>
            <a:lightRig rig="flat" dir="t"/>
          </a:scene3d>
          <a:sp3d z="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lvl="1" algn="l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b="1" i="0" kern="1200" baseline="0" dirty="0">
              <a:solidFill>
                <a:srgbClr val="474343"/>
              </a:solidFill>
            </a:endParaRPr>
          </a:p>
        </p:txBody>
      </p:sp>
      <p:sp>
        <p:nvSpPr>
          <p:cNvPr id="30" name="Скругленный прямоугольник 4"/>
          <p:cNvSpPr/>
          <p:nvPr/>
        </p:nvSpPr>
        <p:spPr>
          <a:xfrm>
            <a:off x="212080" y="765176"/>
            <a:ext cx="1755715" cy="576583"/>
          </a:xfrm>
          <a:prstGeom prst="rect">
            <a:avLst/>
          </a:prstGeom>
          <a:scene3d>
            <a:camera prst="orthographicFront"/>
            <a:lightRig rig="flat" dir="t"/>
          </a:scene3d>
          <a:sp3d z="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lvl="1" algn="l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b="1" i="0" kern="1200" baseline="0" dirty="0">
              <a:solidFill>
                <a:srgbClr val="474343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204720" y="49381"/>
            <a:ext cx="936339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61950"/>
            <a:r>
              <a:rPr lang="ru-RU" sz="30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Меры социальной поддержки граждан </a:t>
            </a:r>
          </a:p>
          <a:p>
            <a:pPr indent="361950"/>
            <a:r>
              <a:rPr lang="ru-RU" sz="30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в сфере здравоохранения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-13044" y="1219201"/>
            <a:ext cx="12143143" cy="893192"/>
            <a:chOff x="-13044" y="1340177"/>
            <a:chExt cx="12143143" cy="935603"/>
          </a:xfrm>
        </p:grpSpPr>
        <p:sp>
          <p:nvSpPr>
            <p:cNvPr id="26" name="Пятиугольник 25"/>
            <p:cNvSpPr/>
            <p:nvPr/>
          </p:nvSpPr>
          <p:spPr>
            <a:xfrm>
              <a:off x="-13044" y="1340177"/>
              <a:ext cx="12143143" cy="935603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2421121" y="1395654"/>
              <a:ext cx="8123942" cy="8801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90000"/>
                </a:lnSpc>
              </a:pPr>
              <a:r>
                <a:rPr lang="ru-RU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Бесплатные медикаменты </a:t>
              </a:r>
            </a:p>
            <a:p>
              <a:pPr lvl="0">
                <a:lnSpc>
                  <a:spcPct val="90000"/>
                </a:lnSpc>
              </a:pPr>
              <a:r>
                <a:rPr lang="ru-RU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предоставляются гражданам, страдающим онкологическими заболеваниями, сахарным диабетом, </a:t>
              </a:r>
              <a:r>
                <a:rPr lang="ru-RU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орфанными</a:t>
              </a:r>
              <a:r>
                <a:rPr lang="ru-RU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 заболеваниями и другими заболеваниями</a:t>
              </a:r>
            </a:p>
          </p:txBody>
        </p:sp>
        <p:sp>
          <p:nvSpPr>
            <p:cNvPr id="28" name="Скругленный прямоугольник 27"/>
            <p:cNvSpPr/>
            <p:nvPr/>
          </p:nvSpPr>
          <p:spPr>
            <a:xfrm>
              <a:off x="322072" y="1395654"/>
              <a:ext cx="1535729" cy="880126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600" b="1" dirty="0">
                  <a:solidFill>
                    <a:srgbClr val="394659"/>
                  </a:solidFill>
                </a:rPr>
                <a:t>1 145,7</a:t>
              </a:r>
            </a:p>
            <a:p>
              <a:pPr marL="0" lvl="1" algn="ctr"/>
              <a:r>
                <a:rPr lang="ru-RU" sz="2200" b="1" dirty="0">
                  <a:solidFill>
                    <a:srgbClr val="394659"/>
                  </a:solidFill>
                </a:rPr>
                <a:t>млн. руб.</a:t>
              </a: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98640" y="2216798"/>
            <a:ext cx="12031460" cy="905023"/>
            <a:chOff x="36738" y="665081"/>
            <a:chExt cx="12143143" cy="1186650"/>
          </a:xfrm>
        </p:grpSpPr>
        <p:sp>
          <p:nvSpPr>
            <p:cNvPr id="31" name="Пятиугольник 30"/>
            <p:cNvSpPr/>
            <p:nvPr/>
          </p:nvSpPr>
          <p:spPr>
            <a:xfrm>
              <a:off x="36738" y="665081"/>
              <a:ext cx="12143143" cy="1186650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2380778" y="750036"/>
              <a:ext cx="7725059" cy="11016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90000"/>
                </a:lnSpc>
              </a:pPr>
              <a:r>
                <a:rPr lang="ru-RU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Денежная компенсация донорам</a:t>
              </a:r>
            </a:p>
            <a:p>
              <a:pPr lvl="0">
                <a:lnSpc>
                  <a:spcPct val="90000"/>
                </a:lnSpc>
              </a:pPr>
              <a:r>
                <a:rPr lang="ru-RU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предоставляется в замен бесплатного питания после безвозмездной сдачи крови и ее компонентов</a:t>
              </a:r>
            </a:p>
          </p:txBody>
        </p:sp>
        <p:sp>
          <p:nvSpPr>
            <p:cNvPr id="33" name="Скругленный прямоугольник 32"/>
            <p:cNvSpPr/>
            <p:nvPr/>
          </p:nvSpPr>
          <p:spPr>
            <a:xfrm>
              <a:off x="295108" y="799507"/>
              <a:ext cx="1535729" cy="917796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600" b="1" dirty="0">
                  <a:solidFill>
                    <a:srgbClr val="394659"/>
                  </a:solidFill>
                </a:rPr>
                <a:t>24,0</a:t>
              </a:r>
            </a:p>
            <a:p>
              <a:pPr marL="0" lvl="1" algn="ctr"/>
              <a:r>
                <a:rPr lang="ru-RU" sz="2200" b="1" dirty="0">
                  <a:solidFill>
                    <a:srgbClr val="394659"/>
                  </a:solidFill>
                </a:rPr>
                <a:t>млн. руб.</a:t>
              </a: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212078" y="3249421"/>
            <a:ext cx="11918019" cy="1089529"/>
            <a:chOff x="150179" y="187187"/>
            <a:chExt cx="12143143" cy="1691035"/>
          </a:xfrm>
        </p:grpSpPr>
        <p:sp>
          <p:nvSpPr>
            <p:cNvPr id="35" name="Пятиугольник 34"/>
            <p:cNvSpPr/>
            <p:nvPr/>
          </p:nvSpPr>
          <p:spPr>
            <a:xfrm>
              <a:off x="150179" y="212416"/>
              <a:ext cx="12143143" cy="1584179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2400949" y="187187"/>
              <a:ext cx="7683330" cy="16910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90000"/>
                </a:lnSpc>
              </a:pPr>
              <a:r>
                <a:rPr lang="ru-RU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Организация долечивания работающих граждан</a:t>
              </a:r>
            </a:p>
            <a:p>
              <a:pPr lvl="0">
                <a:lnSpc>
                  <a:spcPct val="90000"/>
                </a:lnSpc>
              </a:pPr>
              <a:r>
                <a:rPr lang="ru-RU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в санаторно-курортных учреждениях</a:t>
              </a:r>
            </a:p>
            <a:p>
              <a:pPr lvl="0">
                <a:lnSpc>
                  <a:spcPct val="90000"/>
                </a:lnSpc>
              </a:pPr>
              <a:r>
                <a:rPr lang="ru-RU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предоставляется нуждающихся в реабилитации непосредственно после стационарного лечения</a:t>
              </a:r>
            </a:p>
          </p:txBody>
        </p:sp>
        <p:sp>
          <p:nvSpPr>
            <p:cNvPr id="38" name="Скругленный прямоугольник 37"/>
            <p:cNvSpPr/>
            <p:nvPr/>
          </p:nvSpPr>
          <p:spPr>
            <a:xfrm>
              <a:off x="331100" y="464928"/>
              <a:ext cx="1535729" cy="917795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600" b="1" dirty="0">
                  <a:solidFill>
                    <a:srgbClr val="394659"/>
                  </a:solidFill>
                </a:rPr>
                <a:t>22,0</a:t>
              </a:r>
            </a:p>
            <a:p>
              <a:pPr marL="0" lvl="1" algn="ctr"/>
              <a:r>
                <a:rPr lang="ru-RU" sz="2200" b="1" dirty="0">
                  <a:solidFill>
                    <a:srgbClr val="394659"/>
                  </a:solidFill>
                </a:rPr>
                <a:t>млн. руб.</a:t>
              </a: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7823" y="1272163"/>
            <a:ext cx="956274" cy="840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0856" y="2281591"/>
            <a:ext cx="850207" cy="850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3286648"/>
            <a:ext cx="903993" cy="903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68</a:t>
            </a:r>
          </a:p>
        </p:txBody>
      </p:sp>
      <p:sp>
        <p:nvSpPr>
          <p:cNvPr id="22" name="Пятиугольник 21"/>
          <p:cNvSpPr/>
          <p:nvPr/>
        </p:nvSpPr>
        <p:spPr>
          <a:xfrm>
            <a:off x="224373" y="4432130"/>
            <a:ext cx="11905727" cy="843637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534F4F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389645" y="4514735"/>
            <a:ext cx="1535729" cy="684511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600" b="1" dirty="0">
                <a:solidFill>
                  <a:srgbClr val="394659"/>
                </a:solidFill>
              </a:rPr>
              <a:t>12,5</a:t>
            </a:r>
          </a:p>
          <a:p>
            <a:pPr marL="0" lvl="1" algn="ctr"/>
            <a:r>
              <a:rPr lang="ru-RU" sz="2200" b="1" dirty="0">
                <a:solidFill>
                  <a:srgbClr val="394659"/>
                </a:solidFill>
              </a:rPr>
              <a:t>млн. руб.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21121" y="4558482"/>
            <a:ext cx="8399279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</a:pPr>
            <a:r>
              <a:rPr lang="ru-RU" b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Оказание высокотехнологичной медицинской помощи</a:t>
            </a:r>
          </a:p>
          <a:p>
            <a:pPr lvl="0">
              <a:lnSpc>
                <a:spcPct val="90000"/>
              </a:lnSpc>
            </a:pPr>
            <a:r>
              <a:rPr lang="ru-RU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за пределами области</a:t>
            </a: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0856" y="4432130"/>
            <a:ext cx="967077" cy="849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0" name="Группа 39"/>
          <p:cNvGrpSpPr/>
          <p:nvPr/>
        </p:nvGrpSpPr>
        <p:grpSpPr>
          <a:xfrm>
            <a:off x="212076" y="5355771"/>
            <a:ext cx="11918019" cy="1170348"/>
            <a:chOff x="150179" y="96620"/>
            <a:chExt cx="12143143" cy="1816473"/>
          </a:xfrm>
        </p:grpSpPr>
        <p:sp>
          <p:nvSpPr>
            <p:cNvPr id="41" name="Пятиугольник 40"/>
            <p:cNvSpPr/>
            <p:nvPr/>
          </p:nvSpPr>
          <p:spPr>
            <a:xfrm>
              <a:off x="150179" y="96620"/>
              <a:ext cx="12143143" cy="1816473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2400951" y="222058"/>
              <a:ext cx="8323435" cy="16910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90000"/>
                </a:lnSpc>
              </a:pPr>
              <a:r>
                <a:rPr lang="ru-RU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Санаторно-курортное лечение неработающим пенсионерам либо неработающим гражданам (перенесшим определенные заболевания сердца), меры социальной поддержки инвалидам и детям-инвалидам, которым установлен кохлеарный аппарат</a:t>
              </a:r>
              <a:endParaRPr lang="ru-RU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  <p:sp>
          <p:nvSpPr>
            <p:cNvPr id="43" name="Скругленный прямоугольник 42"/>
            <p:cNvSpPr/>
            <p:nvPr/>
          </p:nvSpPr>
          <p:spPr>
            <a:xfrm>
              <a:off x="331100" y="464928"/>
              <a:ext cx="1535731" cy="1025274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600" b="1" dirty="0">
                  <a:solidFill>
                    <a:srgbClr val="394659"/>
                  </a:solidFill>
                </a:rPr>
                <a:t>11,1</a:t>
              </a:r>
            </a:p>
            <a:p>
              <a:pPr marL="0" lvl="1" algn="ctr"/>
              <a:r>
                <a:rPr lang="ru-RU" sz="2200" b="1" dirty="0">
                  <a:solidFill>
                    <a:srgbClr val="394659"/>
                  </a:solidFill>
                </a:rPr>
                <a:t>млн. руб.</a:t>
              </a:r>
            </a:p>
          </p:txBody>
        </p:sp>
      </p:grpSp>
      <p:pic>
        <p:nvPicPr>
          <p:cNvPr id="4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940" y="5471364"/>
            <a:ext cx="903993" cy="903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701312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ятиугольник 25"/>
          <p:cNvSpPr/>
          <p:nvPr/>
        </p:nvSpPr>
        <p:spPr>
          <a:xfrm>
            <a:off x="-13045" y="1224469"/>
            <a:ext cx="12143143" cy="1238813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41" name="Пятиугольник 40"/>
          <p:cNvSpPr/>
          <p:nvPr/>
        </p:nvSpPr>
        <p:spPr>
          <a:xfrm>
            <a:off x="1928729" y="1343677"/>
            <a:ext cx="9602685" cy="988125"/>
          </a:xfrm>
          <a:prstGeom prst="homePlate">
            <a:avLst/>
          </a:prstGeom>
          <a:gradFill>
            <a:gsLst>
              <a:gs pos="85000">
                <a:srgbClr val="FFFFFF">
                  <a:alpha val="70000"/>
                </a:srgbClr>
              </a:gs>
              <a:gs pos="24000">
                <a:schemeClr val="bg1">
                  <a:alpha val="4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542925" algn="ctr"/>
            <a:r>
              <a:rPr lang="ru-RU" dirty="0">
                <a:solidFill>
                  <a:srgbClr val="474343"/>
                </a:solidFill>
              </a:rPr>
              <a:t>Предоставление мер социальной поддержки лицам, </a:t>
            </a:r>
          </a:p>
          <a:p>
            <a:pPr indent="542925" algn="ctr"/>
            <a:r>
              <a:rPr lang="ru-RU" dirty="0">
                <a:solidFill>
                  <a:srgbClr val="474343"/>
                </a:solidFill>
              </a:rPr>
              <a:t>принимающим (принимавшим) участие в специальной военной операции</a:t>
            </a:r>
          </a:p>
          <a:p>
            <a:pPr indent="542925" algn="ctr"/>
            <a:r>
              <a:rPr lang="ru-RU" dirty="0">
                <a:solidFill>
                  <a:srgbClr val="474343"/>
                </a:solidFill>
              </a:rPr>
              <a:t>и членам их семей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426084" y="1224469"/>
            <a:ext cx="1535729" cy="1125074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600" b="1" dirty="0">
                <a:solidFill>
                  <a:srgbClr val="394659"/>
                </a:solidFill>
              </a:rPr>
              <a:t>294,6</a:t>
            </a:r>
          </a:p>
          <a:p>
            <a:pPr marL="0" lvl="1" algn="ctr"/>
            <a:r>
              <a:rPr lang="ru-RU" sz="2200" b="1" dirty="0">
                <a:solidFill>
                  <a:srgbClr val="394659"/>
                </a:solidFill>
              </a:rPr>
              <a:t>млн. руб.</a:t>
            </a:r>
          </a:p>
        </p:txBody>
      </p:sp>
      <p:sp>
        <p:nvSpPr>
          <p:cNvPr id="36" name="Скругленный прямоугольник 4"/>
          <p:cNvSpPr/>
          <p:nvPr/>
        </p:nvSpPr>
        <p:spPr>
          <a:xfrm>
            <a:off x="302144" y="2666684"/>
            <a:ext cx="1626585" cy="728979"/>
          </a:xfrm>
          <a:prstGeom prst="rect">
            <a:avLst/>
          </a:prstGeom>
          <a:scene3d>
            <a:camera prst="orthographicFront"/>
            <a:lightRig rig="flat" dir="t"/>
          </a:scene3d>
          <a:sp3d z="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lvl="1" algn="l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b="1" i="0" kern="1200" baseline="0" dirty="0">
              <a:solidFill>
                <a:srgbClr val="474343"/>
              </a:solidFill>
            </a:endParaRPr>
          </a:p>
        </p:txBody>
      </p:sp>
      <p:sp>
        <p:nvSpPr>
          <p:cNvPr id="35" name="Пятиугольник 34"/>
          <p:cNvSpPr/>
          <p:nvPr/>
        </p:nvSpPr>
        <p:spPr>
          <a:xfrm>
            <a:off x="48857" y="4077798"/>
            <a:ext cx="12143143" cy="1009077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175096" y="35057"/>
            <a:ext cx="1142999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Меры социальной поддержки участников </a:t>
            </a:r>
          </a:p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специальной военной операции и членов их семей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69</a:t>
            </a:r>
          </a:p>
        </p:txBody>
      </p:sp>
      <p:sp>
        <p:nvSpPr>
          <p:cNvPr id="19" name="Пятиугольник 18"/>
          <p:cNvSpPr/>
          <p:nvPr/>
        </p:nvSpPr>
        <p:spPr>
          <a:xfrm>
            <a:off x="48856" y="5372376"/>
            <a:ext cx="12143143" cy="1009077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067731" y="96612"/>
            <a:ext cx="166440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835,0</a:t>
            </a:r>
          </a:p>
          <a:p>
            <a:pPr algn="ctr"/>
            <a:r>
              <a:rPr lang="ru-RU" sz="2600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млн. руб.</a:t>
            </a:r>
          </a:p>
        </p:txBody>
      </p:sp>
      <p:sp>
        <p:nvSpPr>
          <p:cNvPr id="22" name="Пятиугольник 21"/>
          <p:cNvSpPr/>
          <p:nvPr/>
        </p:nvSpPr>
        <p:spPr>
          <a:xfrm>
            <a:off x="0" y="2882794"/>
            <a:ext cx="12143143" cy="831497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393000" y="1281338"/>
            <a:ext cx="1535729" cy="1125074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600" b="1" dirty="0">
                <a:solidFill>
                  <a:srgbClr val="394659"/>
                </a:solidFill>
              </a:rPr>
              <a:t>824,0</a:t>
            </a:r>
          </a:p>
          <a:p>
            <a:pPr marL="0" lvl="1" algn="ctr"/>
            <a:r>
              <a:rPr lang="ru-RU" sz="2200" b="1" dirty="0">
                <a:solidFill>
                  <a:srgbClr val="394659"/>
                </a:solidFill>
              </a:rPr>
              <a:t>млн. руб.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393000" y="2934188"/>
            <a:ext cx="1535729" cy="780103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600" b="1" dirty="0">
                <a:solidFill>
                  <a:srgbClr val="394659"/>
                </a:solidFill>
              </a:rPr>
              <a:t>1,3</a:t>
            </a:r>
          </a:p>
          <a:p>
            <a:pPr marL="0" lvl="1" algn="ctr"/>
            <a:r>
              <a:rPr lang="ru-RU" sz="2200" b="1" dirty="0">
                <a:solidFill>
                  <a:srgbClr val="394659"/>
                </a:solidFill>
              </a:rPr>
              <a:t>млн. руб.</a:t>
            </a: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347571" y="4088274"/>
            <a:ext cx="1535729" cy="810624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600" b="1" dirty="0">
                <a:solidFill>
                  <a:srgbClr val="394659"/>
                </a:solidFill>
              </a:rPr>
              <a:t>1,5</a:t>
            </a:r>
          </a:p>
          <a:p>
            <a:pPr marL="0" lvl="1" algn="ctr"/>
            <a:r>
              <a:rPr lang="ru-RU" sz="2200" b="1" dirty="0">
                <a:solidFill>
                  <a:srgbClr val="394659"/>
                </a:solidFill>
              </a:rPr>
              <a:t>млн. руб.</a:t>
            </a: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392999" y="5412257"/>
            <a:ext cx="1535729" cy="969196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600" b="1" dirty="0">
                <a:solidFill>
                  <a:srgbClr val="394659"/>
                </a:solidFill>
              </a:rPr>
              <a:t>8,2</a:t>
            </a:r>
          </a:p>
          <a:p>
            <a:pPr marL="0" lvl="1" algn="ctr"/>
            <a:r>
              <a:rPr lang="ru-RU" sz="2200" b="1" dirty="0">
                <a:solidFill>
                  <a:srgbClr val="394659"/>
                </a:solidFill>
              </a:rPr>
              <a:t>млн. руб.</a:t>
            </a:r>
          </a:p>
        </p:txBody>
      </p:sp>
      <p:sp>
        <p:nvSpPr>
          <p:cNvPr id="40" name="Пятиугольник 39"/>
          <p:cNvSpPr/>
          <p:nvPr/>
        </p:nvSpPr>
        <p:spPr>
          <a:xfrm>
            <a:off x="1883298" y="2953126"/>
            <a:ext cx="9828650" cy="690831"/>
          </a:xfrm>
          <a:prstGeom prst="homePlate">
            <a:avLst/>
          </a:prstGeom>
          <a:gradFill>
            <a:gsLst>
              <a:gs pos="85000">
                <a:srgbClr val="FFFFFF">
                  <a:alpha val="70000"/>
                </a:srgbClr>
              </a:gs>
              <a:gs pos="24000">
                <a:schemeClr val="bg1">
                  <a:alpha val="4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542925" algn="ctr"/>
            <a:r>
              <a:rPr lang="ru-RU" dirty="0">
                <a:solidFill>
                  <a:srgbClr val="474343"/>
                </a:solidFill>
              </a:rPr>
              <a:t>Предоставление путевки на санаторно-курортное лечение беременной супруги </a:t>
            </a:r>
          </a:p>
          <a:p>
            <a:pPr indent="542925" algn="ctr"/>
            <a:r>
              <a:rPr lang="ru-RU" dirty="0">
                <a:solidFill>
                  <a:srgbClr val="474343"/>
                </a:solidFill>
              </a:rPr>
              <a:t>участника специальной военной операции</a:t>
            </a:r>
          </a:p>
        </p:txBody>
      </p:sp>
      <p:sp>
        <p:nvSpPr>
          <p:cNvPr id="43" name="Пятиугольник 42"/>
          <p:cNvSpPr/>
          <p:nvPr/>
        </p:nvSpPr>
        <p:spPr>
          <a:xfrm>
            <a:off x="2074149" y="5414738"/>
            <a:ext cx="9657991" cy="988125"/>
          </a:xfrm>
          <a:prstGeom prst="homePlate">
            <a:avLst/>
          </a:prstGeom>
          <a:gradFill>
            <a:gsLst>
              <a:gs pos="85000">
                <a:srgbClr val="FFFFFF">
                  <a:alpha val="70000"/>
                </a:srgbClr>
              </a:gs>
              <a:gs pos="24000">
                <a:schemeClr val="bg1">
                  <a:alpha val="4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542925" algn="ctr"/>
            <a:r>
              <a:rPr lang="ru-RU" dirty="0">
                <a:solidFill>
                  <a:srgbClr val="474343"/>
                </a:solidFill>
              </a:rPr>
              <a:t>Обеспечение детей участников специальной военной операции, обучающихся по образовательным программам основного общего и среднего общего образования, бесплатным горячим питанием</a:t>
            </a:r>
          </a:p>
        </p:txBody>
      </p:sp>
      <p:sp>
        <p:nvSpPr>
          <p:cNvPr id="44" name="Пятиугольник 43"/>
          <p:cNvSpPr/>
          <p:nvPr/>
        </p:nvSpPr>
        <p:spPr>
          <a:xfrm>
            <a:off x="1936574" y="4104312"/>
            <a:ext cx="9795566" cy="988125"/>
          </a:xfrm>
          <a:prstGeom prst="homePlate">
            <a:avLst/>
          </a:prstGeom>
          <a:gradFill>
            <a:gsLst>
              <a:gs pos="85000">
                <a:srgbClr val="FFFFFF">
                  <a:alpha val="70000"/>
                </a:srgbClr>
              </a:gs>
              <a:gs pos="24000">
                <a:schemeClr val="bg1">
                  <a:alpha val="4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542925" algn="ctr"/>
            <a:r>
              <a:rPr lang="ru-RU" dirty="0">
                <a:solidFill>
                  <a:srgbClr val="474343"/>
                </a:solidFill>
              </a:rPr>
              <a:t>Ежегодная социальная выплата детям, обучающимся в общеобразовательных организациях, родители которых погибли при участии в специальной военной операции </a:t>
            </a:r>
          </a:p>
          <a:p>
            <a:pPr indent="542925" algn="ctr"/>
            <a:r>
              <a:rPr lang="ru-RU" dirty="0">
                <a:solidFill>
                  <a:srgbClr val="474343"/>
                </a:solidFill>
              </a:rPr>
              <a:t>(в размере 5 000 рублей)</a:t>
            </a:r>
          </a:p>
        </p:txBody>
      </p:sp>
    </p:spTree>
    <p:extLst>
      <p:ext uri="{BB962C8B-B14F-4D97-AF65-F5344CB8AC3E}">
        <p14:creationId xmlns:p14="http://schemas.microsoft.com/office/powerpoint/2010/main" val="35411463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72" y="0"/>
            <a:ext cx="121584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Calibri"/>
              </a:rPr>
              <a:t>Доходы бюджета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233959" y="4921803"/>
            <a:ext cx="357028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000"/>
            </a:pPr>
            <a:r>
              <a:rPr lang="ru-RU" sz="1600" dirty="0">
                <a:solidFill>
                  <a:srgbClr val="494545"/>
                </a:solidFill>
                <a:latin typeface="Calibri"/>
                <a:cs typeface="Arial Cyr"/>
              </a:rPr>
              <a:t>Поступления от уплаты налогов, установленных Налоговым кодексом Российской Федерации:</a:t>
            </a:r>
          </a:p>
          <a:p>
            <a:pPr marL="285750" indent="-285750" algn="ctr"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Calibri"/>
                <a:cs typeface="Arial Cyr"/>
              </a:rPr>
              <a:t>налог на прибыль организаций</a:t>
            </a:r>
          </a:p>
          <a:p>
            <a:pPr marL="285750" indent="-285750" algn="ctr"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Calibri"/>
                <a:cs typeface="Arial Cyr"/>
              </a:rPr>
              <a:t>налог на доходы физических лиц</a:t>
            </a:r>
          </a:p>
          <a:p>
            <a:pPr marL="285750" indent="-285750" algn="ctr"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Calibri"/>
                <a:cs typeface="Arial Cyr"/>
              </a:rPr>
              <a:t>акцизы </a:t>
            </a:r>
          </a:p>
          <a:p>
            <a:pPr marL="285750" indent="-285750" algn="ctr"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Calibri"/>
                <a:cs typeface="Arial Cyr"/>
              </a:rPr>
              <a:t>иные налоги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4203982" y="4918617"/>
            <a:ext cx="371947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000"/>
            </a:pPr>
            <a:r>
              <a:rPr lang="ru-RU" sz="1600" dirty="0">
                <a:solidFill>
                  <a:srgbClr val="494545"/>
                </a:solidFill>
                <a:latin typeface="Calibri"/>
                <a:cs typeface="Arial Cyr"/>
              </a:rPr>
              <a:t>Поступления доходов от использования государственного (муниципального) имущества, от платных услуг, оказываемых казенными учреждениями, штрафных санкций за нарушение законодательства, иных неналоговых платежей 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8416044" y="4918617"/>
            <a:ext cx="346781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000"/>
            </a:pPr>
            <a:r>
              <a:rPr lang="ru-RU" sz="1600" dirty="0">
                <a:solidFill>
                  <a:srgbClr val="494545"/>
                </a:solidFill>
                <a:latin typeface="Calibri"/>
                <a:cs typeface="Arial Cyr"/>
              </a:rPr>
              <a:t>Поступления доходов в виде финансовой помощи, полученной от бюджетов других уровней бюджетной системы РФ (межбюджетные трансферты), безвозмездные  поступления от организаций и граждан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395222" y="753351"/>
            <a:ext cx="11883757" cy="4237054"/>
            <a:chOff x="395222" y="753351"/>
            <a:chExt cx="11883757" cy="4237054"/>
          </a:xfrm>
        </p:grpSpPr>
        <p:sp>
          <p:nvSpPr>
            <p:cNvPr id="55" name="Стрелка углом 54"/>
            <p:cNvSpPr/>
            <p:nvPr/>
          </p:nvSpPr>
          <p:spPr>
            <a:xfrm flipH="1">
              <a:off x="7074551" y="1252989"/>
              <a:ext cx="4434568" cy="3543298"/>
            </a:xfrm>
            <a:prstGeom prst="bentArrow">
              <a:avLst>
                <a:gd name="adj1" fmla="val 25000"/>
                <a:gd name="adj2" fmla="val 12785"/>
                <a:gd name="adj3" fmla="val 11779"/>
                <a:gd name="adj4" fmla="val 64079"/>
              </a:avLst>
            </a:prstGeom>
            <a:gradFill>
              <a:gsLst>
                <a:gs pos="0">
                  <a:srgbClr val="AFABAB">
                    <a:alpha val="89000"/>
                  </a:srgbClr>
                </a:gs>
                <a:gs pos="100000">
                  <a:schemeClr val="accent2">
                    <a:lumMod val="20000"/>
                    <a:lumOff val="80000"/>
                    <a:alpha val="63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  <p:sp>
          <p:nvSpPr>
            <p:cNvPr id="46" name="Пятиугольник 45"/>
            <p:cNvSpPr/>
            <p:nvPr/>
          </p:nvSpPr>
          <p:spPr>
            <a:xfrm rot="16200000">
              <a:off x="5076959" y="3226902"/>
              <a:ext cx="2038082" cy="956914"/>
            </a:xfrm>
            <a:prstGeom prst="homePlate">
              <a:avLst/>
            </a:prstGeom>
            <a:gradFill>
              <a:gsLst>
                <a:gs pos="0">
                  <a:srgbClr val="AFABAB">
                    <a:alpha val="89000"/>
                  </a:srgbClr>
                </a:gs>
                <a:gs pos="100000">
                  <a:schemeClr val="accent2">
                    <a:lumMod val="20000"/>
                    <a:lumOff val="80000"/>
                    <a:alpha val="63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  <p:sp>
          <p:nvSpPr>
            <p:cNvPr id="45" name="Стрелка углом 44"/>
            <p:cNvSpPr/>
            <p:nvPr/>
          </p:nvSpPr>
          <p:spPr>
            <a:xfrm>
              <a:off x="685799" y="1308456"/>
              <a:ext cx="4431649" cy="3543298"/>
            </a:xfrm>
            <a:prstGeom prst="bentArrow">
              <a:avLst>
                <a:gd name="adj1" fmla="val 25000"/>
                <a:gd name="adj2" fmla="val 12785"/>
                <a:gd name="adj3" fmla="val 11779"/>
                <a:gd name="adj4" fmla="val 64079"/>
              </a:avLst>
            </a:prstGeom>
            <a:gradFill>
              <a:gsLst>
                <a:gs pos="0">
                  <a:srgbClr val="AFABAB">
                    <a:alpha val="89000"/>
                  </a:srgbClr>
                </a:gs>
                <a:gs pos="100000">
                  <a:schemeClr val="accent2">
                    <a:lumMod val="20000"/>
                    <a:lumOff val="80000"/>
                    <a:alpha val="63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  <p:grpSp>
          <p:nvGrpSpPr>
            <p:cNvPr id="9" name="Группа 8"/>
            <p:cNvGrpSpPr/>
            <p:nvPr/>
          </p:nvGrpSpPr>
          <p:grpSpPr>
            <a:xfrm>
              <a:off x="5117449" y="753351"/>
              <a:ext cx="1957103" cy="1891497"/>
              <a:chOff x="2316183" y="2292313"/>
              <a:chExt cx="1971143" cy="1891497"/>
            </a:xfrm>
          </p:grpSpPr>
          <p:sp>
            <p:nvSpPr>
              <p:cNvPr id="13" name="Овал 12"/>
              <p:cNvSpPr/>
              <p:nvPr/>
            </p:nvSpPr>
            <p:spPr>
              <a:xfrm>
                <a:off x="2316183" y="2292313"/>
                <a:ext cx="1971143" cy="1891497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  <p:sp>
            <p:nvSpPr>
              <p:cNvPr id="14" name="Овал 13"/>
              <p:cNvSpPr/>
              <p:nvPr/>
            </p:nvSpPr>
            <p:spPr>
              <a:xfrm>
                <a:off x="2581884" y="2567074"/>
                <a:ext cx="1439742" cy="1341974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  <p:grpSp>
            <p:nvGrpSpPr>
              <p:cNvPr id="4" name="Группа 3"/>
              <p:cNvGrpSpPr/>
              <p:nvPr/>
            </p:nvGrpSpPr>
            <p:grpSpPr>
              <a:xfrm>
                <a:off x="2819865" y="2791951"/>
                <a:ext cx="963779" cy="892219"/>
                <a:chOff x="170656" y="2409030"/>
                <a:chExt cx="4334669" cy="4334669"/>
              </a:xfrm>
            </p:grpSpPr>
            <p:pic>
              <p:nvPicPr>
                <p:cNvPr id="13314" name="Picture 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0656" y="2409030"/>
                  <a:ext cx="4334669" cy="433466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3315" name="Picture 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85614" y="4490636"/>
                  <a:ext cx="2119711" cy="21197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sp>
          <p:nvSpPr>
            <p:cNvPr id="11" name="TextBox 10"/>
            <p:cNvSpPr txBox="1"/>
            <p:nvPr/>
          </p:nvSpPr>
          <p:spPr>
            <a:xfrm>
              <a:off x="8258879" y="3386878"/>
              <a:ext cx="220669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85725" algn="ctr"/>
              <a:r>
                <a:rPr lang="ru-RU" sz="2000" b="1" dirty="0">
                  <a:solidFill>
                    <a:srgbClr val="494545"/>
                  </a:solidFill>
                  <a:latin typeface="Calibri"/>
                </a:rPr>
                <a:t>Безвозмездные</a:t>
              </a:r>
            </a:p>
            <a:p>
              <a:pPr indent="85725" algn="ctr"/>
              <a:r>
                <a:rPr lang="ru-RU" sz="2000" b="1" dirty="0">
                  <a:solidFill>
                    <a:srgbClr val="494545"/>
                  </a:solidFill>
                  <a:latin typeface="Calibri"/>
                </a:rPr>
                <a:t>поступления</a:t>
              </a:r>
            </a:p>
            <a:p>
              <a:pPr algn="ctr"/>
              <a:r>
                <a:rPr lang="ru-RU" sz="1600" dirty="0">
                  <a:solidFill>
                    <a:srgbClr val="494545"/>
                  </a:solidFill>
                  <a:latin typeface="Calibri"/>
                </a:rPr>
                <a:t>(в т.ч. межбюджетные трансферты) </a:t>
              </a:r>
            </a:p>
          </p:txBody>
        </p:sp>
        <p:grpSp>
          <p:nvGrpSpPr>
            <p:cNvPr id="18" name="Группа 17"/>
            <p:cNvGrpSpPr/>
            <p:nvPr/>
          </p:nvGrpSpPr>
          <p:grpSpPr>
            <a:xfrm>
              <a:off x="10373954" y="3244849"/>
              <a:ext cx="1457008" cy="1451149"/>
              <a:chOff x="7710342" y="2154707"/>
              <a:chExt cx="1467460" cy="1451149"/>
            </a:xfrm>
          </p:grpSpPr>
          <p:sp>
            <p:nvSpPr>
              <p:cNvPr id="23" name="Овал 22"/>
              <p:cNvSpPr/>
              <p:nvPr/>
            </p:nvSpPr>
            <p:spPr>
              <a:xfrm>
                <a:off x="7710342" y="2154707"/>
                <a:ext cx="1467460" cy="1451149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  <p:sp>
            <p:nvSpPr>
              <p:cNvPr id="24" name="Овал 23"/>
              <p:cNvSpPr/>
              <p:nvPr/>
            </p:nvSpPr>
            <p:spPr>
              <a:xfrm>
                <a:off x="7908149" y="2365503"/>
                <a:ext cx="1071847" cy="1029557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  <p:grpSp>
            <p:nvGrpSpPr>
              <p:cNvPr id="17" name="Группа 16"/>
              <p:cNvGrpSpPr/>
              <p:nvPr/>
            </p:nvGrpSpPr>
            <p:grpSpPr>
              <a:xfrm>
                <a:off x="8034493" y="2583585"/>
                <a:ext cx="819158" cy="626632"/>
                <a:chOff x="-7829018" y="1565584"/>
                <a:chExt cx="4876800" cy="4876800"/>
              </a:xfrm>
            </p:grpSpPr>
            <p:pic>
              <p:nvPicPr>
                <p:cNvPr id="1026" name="Picture 2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7829018" y="1565584"/>
                  <a:ext cx="4876800" cy="4876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27" name="Picture 3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6074602" y="3302939"/>
                  <a:ext cx="1367961" cy="13732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sp>
          <p:nvSpPr>
            <p:cNvPr id="5" name="TextBox 4"/>
            <p:cNvSpPr txBox="1"/>
            <p:nvPr/>
          </p:nvSpPr>
          <p:spPr>
            <a:xfrm>
              <a:off x="1852230" y="3630640"/>
              <a:ext cx="16624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>
                  <a:solidFill>
                    <a:srgbClr val="494545"/>
                  </a:solidFill>
                  <a:latin typeface="Calibri"/>
                </a:rPr>
                <a:t>Налоговые</a:t>
              </a:r>
            </a:p>
            <a:p>
              <a:pPr algn="ctr"/>
              <a:r>
                <a:rPr lang="ru-RU" sz="2000" b="1" dirty="0">
                  <a:solidFill>
                    <a:srgbClr val="494545"/>
                  </a:solidFill>
                  <a:latin typeface="Calibri"/>
                </a:rPr>
                <a:t>доходы</a:t>
              </a:r>
            </a:p>
          </p:txBody>
        </p:sp>
        <p:grpSp>
          <p:nvGrpSpPr>
            <p:cNvPr id="19" name="Группа 18"/>
            <p:cNvGrpSpPr/>
            <p:nvPr/>
          </p:nvGrpSpPr>
          <p:grpSpPr>
            <a:xfrm>
              <a:off x="395222" y="3228230"/>
              <a:ext cx="1457008" cy="1451149"/>
              <a:chOff x="676276" y="2430780"/>
              <a:chExt cx="1467460" cy="1451149"/>
            </a:xfrm>
          </p:grpSpPr>
          <p:sp>
            <p:nvSpPr>
              <p:cNvPr id="35" name="Овал 34"/>
              <p:cNvSpPr/>
              <p:nvPr/>
            </p:nvSpPr>
            <p:spPr>
              <a:xfrm>
                <a:off x="676276" y="2430780"/>
                <a:ext cx="1467460" cy="1451149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  <p:sp>
            <p:nvSpPr>
              <p:cNvPr id="36" name="Овал 35"/>
              <p:cNvSpPr/>
              <p:nvPr/>
            </p:nvSpPr>
            <p:spPr>
              <a:xfrm>
                <a:off x="874084" y="2641576"/>
                <a:ext cx="1071847" cy="1029557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5525" y="2878492"/>
                <a:ext cx="588963" cy="5889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40" name="Группа 39"/>
            <p:cNvGrpSpPr/>
            <p:nvPr/>
          </p:nvGrpSpPr>
          <p:grpSpPr>
            <a:xfrm>
              <a:off x="5133915" y="2892925"/>
              <a:ext cx="1924171" cy="2097480"/>
              <a:chOff x="4779513" y="2911330"/>
              <a:chExt cx="1937974" cy="2097480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4779513" y="2911330"/>
                <a:ext cx="193797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000" b="1" dirty="0">
                    <a:solidFill>
                      <a:srgbClr val="494545"/>
                    </a:solidFill>
                    <a:latin typeface="Calibri"/>
                  </a:rPr>
                  <a:t>Неналоговые</a:t>
                </a:r>
              </a:p>
              <a:p>
                <a:pPr algn="ctr"/>
                <a:r>
                  <a:rPr lang="ru-RU" sz="2000" b="1" dirty="0">
                    <a:solidFill>
                      <a:srgbClr val="494545"/>
                    </a:solidFill>
                    <a:latin typeface="Calibri"/>
                  </a:rPr>
                  <a:t>доходы</a:t>
                </a:r>
              </a:p>
            </p:txBody>
          </p:sp>
          <p:grpSp>
            <p:nvGrpSpPr>
              <p:cNvPr id="20" name="Группа 19"/>
              <p:cNvGrpSpPr/>
              <p:nvPr/>
            </p:nvGrpSpPr>
            <p:grpSpPr>
              <a:xfrm>
                <a:off x="5014771" y="3557661"/>
                <a:ext cx="1467460" cy="1451149"/>
                <a:chOff x="4213166" y="4382180"/>
                <a:chExt cx="1467460" cy="1451149"/>
              </a:xfrm>
            </p:grpSpPr>
            <p:sp>
              <p:nvSpPr>
                <p:cNvPr id="29" name="Овал 28"/>
                <p:cNvSpPr/>
                <p:nvPr/>
              </p:nvSpPr>
              <p:spPr>
                <a:xfrm>
                  <a:off x="4213166" y="4382180"/>
                  <a:ext cx="1467460" cy="145114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rgbClr val="494545"/>
                    </a:solidFill>
                  </a:endParaRPr>
                </a:p>
              </p:txBody>
            </p:sp>
            <p:sp>
              <p:nvSpPr>
                <p:cNvPr id="30" name="Овал 29"/>
                <p:cNvSpPr/>
                <p:nvPr/>
              </p:nvSpPr>
              <p:spPr>
                <a:xfrm>
                  <a:off x="4410971" y="4592976"/>
                  <a:ext cx="1071848" cy="1029557"/>
                </a:xfrm>
                <a:prstGeom prst="ellipse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rgbClr val="494545"/>
                    </a:solidFill>
                  </a:endParaRPr>
                </a:p>
              </p:txBody>
            </p:sp>
            <p:pic>
              <p:nvPicPr>
                <p:cNvPr id="1030" name="Picture 6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55073" y="4853679"/>
                  <a:ext cx="508150" cy="5081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sp>
          <p:nvSpPr>
            <p:cNvPr id="49" name="Прямоугольник 48"/>
            <p:cNvSpPr/>
            <p:nvPr/>
          </p:nvSpPr>
          <p:spPr>
            <a:xfrm>
              <a:off x="395222" y="1237433"/>
              <a:ext cx="4069938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dirty="0">
                  <a:solidFill>
                    <a:srgbClr val="494545"/>
                  </a:solidFill>
                  <a:latin typeface="Calibri"/>
                </a:rPr>
                <a:t>Разграничение </a:t>
              </a:r>
              <a:r>
                <a:rPr lang="ru-RU" b="1" dirty="0">
                  <a:solidFill>
                    <a:srgbClr val="494545"/>
                  </a:solidFill>
                  <a:latin typeface="Calibri"/>
                </a:rPr>
                <a:t>доходов бюджета</a:t>
              </a:r>
              <a:r>
                <a:rPr lang="ru-RU" dirty="0">
                  <a:solidFill>
                    <a:srgbClr val="494545"/>
                  </a:solidFill>
                  <a:latin typeface="Calibri"/>
                </a:rPr>
                <a:t> установлено Бюджетным кодексом РФ, региональным законодательством</a:t>
              </a:r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7255769" y="1120598"/>
              <a:ext cx="502321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b="1" dirty="0">
                  <a:solidFill>
                    <a:srgbClr val="494545"/>
                  </a:solidFill>
                  <a:latin typeface="Calibri"/>
                </a:rPr>
                <a:t>Доходы бюджета </a:t>
              </a:r>
              <a:r>
                <a:rPr lang="ru-RU" dirty="0">
                  <a:solidFill>
                    <a:srgbClr val="494545"/>
                  </a:solidFill>
                  <a:latin typeface="Calibri"/>
                </a:rPr>
                <a:t>- поступающие в бюджет денежные средства, за исключением средств, являющихся источниками финансирования дефицита бюджета</a:t>
              </a: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93330825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ятиугольник 30"/>
          <p:cNvSpPr/>
          <p:nvPr/>
        </p:nvSpPr>
        <p:spPr>
          <a:xfrm>
            <a:off x="48856" y="2785125"/>
            <a:ext cx="12143143" cy="1584179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42" name="Пятиугольник 41"/>
          <p:cNvSpPr/>
          <p:nvPr/>
        </p:nvSpPr>
        <p:spPr>
          <a:xfrm>
            <a:off x="212079" y="2898947"/>
            <a:ext cx="7284094" cy="1343025"/>
          </a:xfrm>
          <a:prstGeom prst="homePlate">
            <a:avLst/>
          </a:prstGeom>
          <a:gradFill>
            <a:gsLst>
              <a:gs pos="85000">
                <a:srgbClr val="FFFFFF">
                  <a:alpha val="70000"/>
                </a:srgbClr>
              </a:gs>
              <a:gs pos="24000">
                <a:schemeClr val="bg1">
                  <a:alpha val="4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542925" algn="ctr"/>
            <a:r>
              <a:rPr lang="ru-RU" dirty="0">
                <a:solidFill>
                  <a:srgbClr val="474343"/>
                </a:solidFill>
              </a:rPr>
              <a:t>учащиеся и студенты</a:t>
            </a:r>
          </a:p>
          <a:p>
            <a:pPr indent="542925" algn="ctr"/>
            <a:r>
              <a:rPr lang="ru-RU" dirty="0">
                <a:solidFill>
                  <a:srgbClr val="474343"/>
                </a:solidFill>
              </a:rPr>
              <a:t>из </a:t>
            </a:r>
            <a:r>
              <a:rPr lang="ru-RU">
                <a:solidFill>
                  <a:srgbClr val="474343"/>
                </a:solidFill>
              </a:rPr>
              <a:t>многодетных семей</a:t>
            </a:r>
            <a:endParaRPr lang="ru-RU" dirty="0">
              <a:solidFill>
                <a:srgbClr val="474343"/>
              </a:solidFill>
            </a:endParaRPr>
          </a:p>
        </p:txBody>
      </p:sp>
      <p:sp>
        <p:nvSpPr>
          <p:cNvPr id="26" name="Пятиугольник 25"/>
          <p:cNvSpPr/>
          <p:nvPr/>
        </p:nvSpPr>
        <p:spPr>
          <a:xfrm>
            <a:off x="-13045" y="1056518"/>
            <a:ext cx="12143143" cy="1584179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41" name="Пятиугольник 40"/>
          <p:cNvSpPr/>
          <p:nvPr/>
        </p:nvSpPr>
        <p:spPr>
          <a:xfrm>
            <a:off x="1395354" y="1205489"/>
            <a:ext cx="7917476" cy="1343025"/>
          </a:xfrm>
          <a:prstGeom prst="homePlate">
            <a:avLst/>
          </a:prstGeom>
          <a:gradFill>
            <a:gsLst>
              <a:gs pos="85000">
                <a:srgbClr val="FFFFFF">
                  <a:alpha val="70000"/>
                </a:srgbClr>
              </a:gs>
              <a:gs pos="24000">
                <a:schemeClr val="bg1">
                  <a:alpha val="4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542925" algn="ctr"/>
            <a:r>
              <a:rPr lang="ru-RU" dirty="0">
                <a:solidFill>
                  <a:srgbClr val="534F4F"/>
                </a:solidFill>
                <a:cs typeface="Times New Roman" panose="02020603050405020304" pitchFamily="18" charset="0"/>
              </a:rPr>
              <a:t>ветераны труда, труженики тыла, </a:t>
            </a:r>
          </a:p>
          <a:p>
            <a:pPr indent="542925" algn="ctr"/>
            <a:r>
              <a:rPr lang="ru-RU" dirty="0">
                <a:solidFill>
                  <a:srgbClr val="534F4F"/>
                </a:solidFill>
                <a:cs typeface="Times New Roman" panose="02020603050405020304" pitchFamily="18" charset="0"/>
              </a:rPr>
              <a:t>реабилитированные и репрессированные граждане, инвалиды, члены семей участников специальной военной операции</a:t>
            </a:r>
            <a:endParaRPr lang="ru-RU" dirty="0">
              <a:solidFill>
                <a:srgbClr val="474343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8798980" y="1494146"/>
            <a:ext cx="33311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без ограничения числа поездок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302143" y="1285552"/>
            <a:ext cx="1535729" cy="1125074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600" b="1" dirty="0">
                <a:solidFill>
                  <a:srgbClr val="394659"/>
                </a:solidFill>
              </a:rPr>
              <a:t>297,8</a:t>
            </a:r>
          </a:p>
          <a:p>
            <a:pPr marL="0" lvl="1" algn="ctr"/>
            <a:r>
              <a:rPr lang="ru-RU" sz="2200" b="1" dirty="0">
                <a:solidFill>
                  <a:srgbClr val="394659"/>
                </a:solidFill>
              </a:rPr>
              <a:t>млн. руб.</a:t>
            </a:r>
          </a:p>
        </p:txBody>
      </p:sp>
      <p:sp>
        <p:nvSpPr>
          <p:cNvPr id="36" name="Скругленный прямоугольник 4"/>
          <p:cNvSpPr/>
          <p:nvPr/>
        </p:nvSpPr>
        <p:spPr>
          <a:xfrm>
            <a:off x="302144" y="2666684"/>
            <a:ext cx="1626585" cy="728979"/>
          </a:xfrm>
          <a:prstGeom prst="rect">
            <a:avLst/>
          </a:prstGeom>
          <a:scene3d>
            <a:camera prst="orthographicFront"/>
            <a:lightRig rig="flat" dir="t"/>
          </a:scene3d>
          <a:sp3d z="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lvl="1" algn="l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b="1" i="0" kern="1200" baseline="0" dirty="0">
              <a:solidFill>
                <a:srgbClr val="474343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8129556" y="3246561"/>
            <a:ext cx="26753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u="sng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бесплатный проезд</a:t>
            </a:r>
          </a:p>
          <a:p>
            <a:pPr lvl="0" algn="ctr"/>
            <a:r>
              <a:rPr lang="ru-RU" sz="2000" b="1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круглогодично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302142" y="3007189"/>
            <a:ext cx="1535729" cy="1125074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600" b="1" dirty="0">
                <a:solidFill>
                  <a:srgbClr val="394659"/>
                </a:solidFill>
              </a:rPr>
              <a:t>122,4</a:t>
            </a:r>
          </a:p>
          <a:p>
            <a:pPr marL="0" lvl="1" algn="ctr"/>
            <a:r>
              <a:rPr lang="ru-RU" sz="2200" b="1" dirty="0">
                <a:solidFill>
                  <a:srgbClr val="394659"/>
                </a:solidFill>
              </a:rPr>
              <a:t>млн. руб.</a:t>
            </a:r>
          </a:p>
        </p:txBody>
      </p:sp>
      <p:sp>
        <p:nvSpPr>
          <p:cNvPr id="35" name="Пятиугольник 34"/>
          <p:cNvSpPr/>
          <p:nvPr/>
        </p:nvSpPr>
        <p:spPr>
          <a:xfrm>
            <a:off x="48856" y="4548426"/>
            <a:ext cx="12143143" cy="2080973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7150261" y="4613992"/>
            <a:ext cx="4633925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b="1" u="sng" dirty="0">
              <a:solidFill>
                <a:srgbClr val="474343"/>
              </a:solidFill>
              <a:latin typeface="+mn-lt"/>
              <a:cs typeface="Times New Roman" panose="02020603050405020304" pitchFamily="18" charset="0"/>
            </a:endParaRPr>
          </a:p>
          <a:p>
            <a:pPr lvl="0" algn="ctr"/>
            <a:r>
              <a:rPr lang="ru-RU" sz="2000" b="1" u="sng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по 300 руб.</a:t>
            </a:r>
            <a:r>
              <a:rPr lang="ru-RU" sz="2000" b="1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 с сентября по июль</a:t>
            </a:r>
          </a:p>
          <a:p>
            <a:pPr lvl="0"/>
            <a:endParaRPr lang="ru-RU" sz="2600" b="1" u="sng" dirty="0">
              <a:solidFill>
                <a:srgbClr val="474343"/>
              </a:solidFill>
              <a:latin typeface="+mn-lt"/>
              <a:cs typeface="Times New Roman" panose="02020603050405020304" pitchFamily="18" charset="0"/>
            </a:endParaRPr>
          </a:p>
          <a:p>
            <a:pPr lvl="0" algn="ctr"/>
            <a:endParaRPr lang="ru-RU" b="1" u="sng" dirty="0">
              <a:solidFill>
                <a:srgbClr val="474343"/>
              </a:solidFill>
              <a:cs typeface="Times New Roman" panose="02020603050405020304" pitchFamily="18" charset="0"/>
            </a:endParaRPr>
          </a:p>
          <a:p>
            <a:pPr lvl="0" algn="ctr"/>
            <a:r>
              <a:rPr lang="ru-RU" b="1" u="sng" dirty="0">
                <a:solidFill>
                  <a:srgbClr val="474343"/>
                </a:solidFill>
                <a:cs typeface="Times New Roman" panose="02020603050405020304" pitchFamily="18" charset="0"/>
              </a:rPr>
              <a:t>бесплатный проезд </a:t>
            </a:r>
          </a:p>
          <a:p>
            <a:pPr lvl="0" algn="ctr"/>
            <a:r>
              <a:rPr lang="ru-RU" b="1" dirty="0">
                <a:solidFill>
                  <a:srgbClr val="474343"/>
                </a:solidFill>
                <a:cs typeface="Times New Roman" panose="02020603050405020304" pitchFamily="18" charset="0"/>
              </a:rPr>
              <a:t>круглогодично</a:t>
            </a:r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762000" y="0"/>
            <a:ext cx="1142999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Льготный проезд для граждан на территории</a:t>
            </a:r>
          </a:p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Липецкой области</a:t>
            </a:r>
          </a:p>
        </p:txBody>
      </p:sp>
      <p:sp>
        <p:nvSpPr>
          <p:cNvPr id="57" name="Пятиугольник 56"/>
          <p:cNvSpPr/>
          <p:nvPr/>
        </p:nvSpPr>
        <p:spPr>
          <a:xfrm>
            <a:off x="302141" y="4846947"/>
            <a:ext cx="7284094" cy="598042"/>
          </a:xfrm>
          <a:prstGeom prst="homePlate">
            <a:avLst/>
          </a:prstGeom>
          <a:gradFill>
            <a:gsLst>
              <a:gs pos="85000">
                <a:srgbClr val="FFFFFF">
                  <a:alpha val="70000"/>
                </a:srgbClr>
              </a:gs>
              <a:gs pos="24000">
                <a:schemeClr val="bg1">
                  <a:alpha val="4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524000" algn="ctr"/>
            <a:r>
              <a:rPr lang="ru-RU" dirty="0">
                <a:solidFill>
                  <a:srgbClr val="474343"/>
                </a:solidFill>
              </a:rPr>
              <a:t>учащиеся и студенты из малообеспеченных семей</a:t>
            </a:r>
          </a:p>
          <a:p>
            <a:pPr indent="1524000" algn="ctr"/>
            <a:r>
              <a:rPr lang="ru-RU" b="1" u="sng">
                <a:solidFill>
                  <a:srgbClr val="474343"/>
                </a:solidFill>
              </a:rPr>
              <a:t>(4 600 </a:t>
            </a:r>
            <a:r>
              <a:rPr lang="ru-RU" b="1" u="sng" dirty="0">
                <a:solidFill>
                  <a:srgbClr val="474343"/>
                </a:solidFill>
              </a:rPr>
              <a:t>чел.)</a:t>
            </a:r>
          </a:p>
        </p:txBody>
      </p:sp>
      <p:sp>
        <p:nvSpPr>
          <p:cNvPr id="58" name="Пятиугольник 57"/>
          <p:cNvSpPr/>
          <p:nvPr/>
        </p:nvSpPr>
        <p:spPr>
          <a:xfrm>
            <a:off x="212080" y="5837164"/>
            <a:ext cx="7284094" cy="625261"/>
          </a:xfrm>
          <a:prstGeom prst="homePlate">
            <a:avLst/>
          </a:prstGeom>
          <a:gradFill>
            <a:gsLst>
              <a:gs pos="85000">
                <a:srgbClr val="FFFFFF">
                  <a:alpha val="70000"/>
                </a:srgbClr>
              </a:gs>
              <a:gs pos="24000">
                <a:schemeClr val="bg1">
                  <a:alpha val="4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438275" algn="ctr"/>
            <a:r>
              <a:rPr lang="ru-RU" dirty="0">
                <a:solidFill>
                  <a:srgbClr val="474343"/>
                </a:solidFill>
              </a:rPr>
              <a:t>учащиеся и студенты, родители которых</a:t>
            </a:r>
          </a:p>
          <a:p>
            <a:pPr indent="1438275" algn="ctr"/>
            <a:r>
              <a:rPr lang="ru-RU" dirty="0">
                <a:solidFill>
                  <a:srgbClr val="474343"/>
                </a:solidFill>
              </a:rPr>
              <a:t>инвалиды </a:t>
            </a:r>
            <a:r>
              <a:rPr lang="ru-RU" b="1" u="sng" dirty="0">
                <a:solidFill>
                  <a:srgbClr val="474343"/>
                </a:solidFill>
              </a:rPr>
              <a:t>(61 чел.)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70</a:t>
            </a: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302141" y="4994966"/>
            <a:ext cx="1535729" cy="1125074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600" b="1" dirty="0">
                <a:solidFill>
                  <a:srgbClr val="394659"/>
                </a:solidFill>
              </a:rPr>
              <a:t>15,7</a:t>
            </a:r>
          </a:p>
          <a:p>
            <a:pPr marL="0" lvl="1" algn="ctr"/>
            <a:r>
              <a:rPr lang="ru-RU" sz="2200" b="1" dirty="0">
                <a:solidFill>
                  <a:srgbClr val="394659"/>
                </a:solidFill>
              </a:rPr>
              <a:t>млн. руб.</a:t>
            </a:r>
          </a:p>
        </p:txBody>
      </p:sp>
    </p:spTree>
    <p:extLst>
      <p:ext uri="{BB962C8B-B14F-4D97-AF65-F5344CB8AC3E}">
        <p14:creationId xmlns:p14="http://schemas.microsoft.com/office/powerpoint/2010/main" val="3327010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337093" y="99744"/>
            <a:ext cx="10708257" cy="1154860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494545"/>
                </a:solidFill>
              </a:rPr>
              <a:t>Информация о категориях малообеспеченных граждан, получающих субсидии на оплату жилого помещения и коммунальных услуг при максимально допустимой доле расходов </a:t>
            </a:r>
            <a:r>
              <a:rPr lang="ru-RU" sz="2400" b="1" dirty="0">
                <a:solidFill>
                  <a:srgbClr val="C00000"/>
                </a:solidFill>
              </a:rPr>
              <a:t>10%</a:t>
            </a:r>
            <a:r>
              <a:rPr lang="ru-RU" sz="2400" b="1" dirty="0"/>
              <a:t> </a:t>
            </a:r>
            <a:r>
              <a:rPr lang="ru-RU" sz="2400" b="1" dirty="0">
                <a:solidFill>
                  <a:srgbClr val="494545"/>
                </a:solidFill>
              </a:rPr>
              <a:t>в совокупном доходе семьи:</a:t>
            </a:r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10286987" y="0"/>
            <a:ext cx="1905013" cy="285752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" name="Схема 5"/>
          <p:cNvGraphicFramePr/>
          <p:nvPr/>
        </p:nvGraphicFramePr>
        <p:xfrm>
          <a:off x="1367112" y="1728926"/>
          <a:ext cx="9872381" cy="3515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2387446" y="5662609"/>
            <a:ext cx="7899541" cy="51077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494545"/>
                </a:solidFill>
              </a:rPr>
              <a:t>средний размер субсидии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1 560,0 </a:t>
            </a:r>
            <a:r>
              <a:rPr lang="ru-RU" sz="2400" b="1" dirty="0">
                <a:solidFill>
                  <a:srgbClr val="494545"/>
                </a:solidFill>
              </a:rPr>
              <a:t>руб. </a:t>
            </a:r>
            <a:endParaRPr lang="ru-RU" sz="2400" dirty="0">
              <a:solidFill>
                <a:srgbClr val="494545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71</a:t>
            </a:r>
          </a:p>
        </p:txBody>
      </p:sp>
    </p:spTree>
    <p:extLst>
      <p:ext uri="{BB962C8B-B14F-4D97-AF65-F5344CB8AC3E}">
        <p14:creationId xmlns:p14="http://schemas.microsoft.com/office/powerpoint/2010/main" val="132131701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Пятиугольник 81"/>
          <p:cNvSpPr/>
          <p:nvPr/>
        </p:nvSpPr>
        <p:spPr>
          <a:xfrm>
            <a:off x="1436899" y="49380"/>
            <a:ext cx="10175343" cy="1122195"/>
          </a:xfrm>
          <a:prstGeom prst="homePlate">
            <a:avLst/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indent="8248650"/>
            <a:r>
              <a:rPr lang="ru-RU" sz="22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</a:t>
            </a: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663,5</a:t>
            </a:r>
            <a:endParaRPr lang="ru-RU" sz="22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1" indent="8248650"/>
            <a:r>
              <a:rPr lang="ru-RU" sz="22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млн. руб.</a:t>
            </a:r>
          </a:p>
        </p:txBody>
      </p:sp>
      <p:sp>
        <p:nvSpPr>
          <p:cNvPr id="36" name="Скругленный прямоугольник 4"/>
          <p:cNvSpPr/>
          <p:nvPr/>
        </p:nvSpPr>
        <p:spPr>
          <a:xfrm>
            <a:off x="302145" y="2995057"/>
            <a:ext cx="1626585" cy="728979"/>
          </a:xfrm>
          <a:prstGeom prst="rect">
            <a:avLst/>
          </a:prstGeom>
          <a:scene3d>
            <a:camera prst="orthographicFront"/>
            <a:lightRig rig="flat" dir="t"/>
          </a:scene3d>
          <a:sp3d z="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lvl="1" algn="l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b="1" i="0" kern="1200" baseline="0" dirty="0">
              <a:solidFill>
                <a:srgbClr val="474343"/>
              </a:solidFill>
            </a:endParaRPr>
          </a:p>
        </p:txBody>
      </p:sp>
      <p:sp>
        <p:nvSpPr>
          <p:cNvPr id="30" name="Скругленный прямоугольник 4"/>
          <p:cNvSpPr/>
          <p:nvPr/>
        </p:nvSpPr>
        <p:spPr>
          <a:xfrm>
            <a:off x="212080" y="765176"/>
            <a:ext cx="1755715" cy="576583"/>
          </a:xfrm>
          <a:prstGeom prst="rect">
            <a:avLst/>
          </a:prstGeom>
          <a:scene3d>
            <a:camera prst="orthographicFront"/>
            <a:lightRig rig="flat" dir="t"/>
          </a:scene3d>
          <a:sp3d z="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lvl="1" algn="l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b="1" i="0" kern="1200" baseline="0" dirty="0">
              <a:solidFill>
                <a:srgbClr val="474343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545102" y="10312"/>
            <a:ext cx="80919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1950"/>
            <a:r>
              <a:rPr lang="ru-RU" sz="2400" b="1" dirty="0">
                <a:solidFill>
                  <a:srgbClr val="394659"/>
                </a:solidFill>
                <a:latin typeface="+mn-lt"/>
                <a:cs typeface="Times New Roman" panose="02020603050405020304" pitchFamily="18" charset="0"/>
              </a:rPr>
              <a:t>Меры поддержки граждан, направленные на улучшение жилищных условий, в рамках жилищных программ  Липецкой  области на 2024 – 2026 годы</a:t>
            </a:r>
          </a:p>
        </p:txBody>
      </p:sp>
      <p:sp>
        <p:nvSpPr>
          <p:cNvPr id="47" name="Пятиугольник 46"/>
          <p:cNvSpPr/>
          <p:nvPr/>
        </p:nvSpPr>
        <p:spPr>
          <a:xfrm>
            <a:off x="48855" y="4311662"/>
            <a:ext cx="12143143" cy="1154441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5219540" y="4334591"/>
            <a:ext cx="453405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lvl="0" indent="-266700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202</a:t>
            </a:r>
            <a:r>
              <a:rPr lang="en-US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4</a:t>
            </a: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 год  –  </a:t>
            </a:r>
            <a:r>
              <a:rPr lang="en-US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45,3</a:t>
            </a: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 млн. руб., </a:t>
            </a:r>
          </a:p>
          <a:p>
            <a:pPr marL="266700" lvl="0" indent="-266700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202</a:t>
            </a:r>
            <a:r>
              <a:rPr lang="en-US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5</a:t>
            </a: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 год  –  </a:t>
            </a:r>
            <a:r>
              <a:rPr lang="en-US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40,3</a:t>
            </a: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  млн. руб.,</a:t>
            </a:r>
          </a:p>
          <a:p>
            <a:pPr marL="266700" lvl="0" indent="-266700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202</a:t>
            </a:r>
            <a:r>
              <a:rPr lang="en-US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6</a:t>
            </a: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 год  –  </a:t>
            </a:r>
            <a:r>
              <a:rPr lang="en-US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45,3</a:t>
            </a: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  млн. руб.</a:t>
            </a: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273979" y="4423913"/>
            <a:ext cx="4583769" cy="929352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000" b="1" dirty="0">
                <a:solidFill>
                  <a:srgbClr val="394659"/>
                </a:solidFill>
              </a:rPr>
              <a:t>«Ипотечное жилищное кредитование»</a:t>
            </a:r>
          </a:p>
        </p:txBody>
      </p:sp>
      <p:sp>
        <p:nvSpPr>
          <p:cNvPr id="44" name="Пятиугольник 43"/>
          <p:cNvSpPr/>
          <p:nvPr/>
        </p:nvSpPr>
        <p:spPr>
          <a:xfrm>
            <a:off x="48857" y="1771048"/>
            <a:ext cx="12143143" cy="1154441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5219540" y="1794270"/>
            <a:ext cx="453405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lvl="0" indent="-266700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202</a:t>
            </a:r>
            <a:r>
              <a:rPr lang="en-US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4</a:t>
            </a: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 год  –  </a:t>
            </a:r>
            <a:r>
              <a:rPr lang="en-US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350,9</a:t>
            </a: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 млн. руб.,</a:t>
            </a:r>
          </a:p>
          <a:p>
            <a:pPr marL="266700" lvl="0" indent="-266700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202</a:t>
            </a:r>
            <a:r>
              <a:rPr lang="en-US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5</a:t>
            </a: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 год  –  </a:t>
            </a:r>
            <a:r>
              <a:rPr lang="en-US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362,1</a:t>
            </a: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 млн. руб.,</a:t>
            </a:r>
          </a:p>
          <a:p>
            <a:pPr marL="266700" lvl="0" indent="-266700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202</a:t>
            </a:r>
            <a:r>
              <a:rPr lang="en-US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6</a:t>
            </a: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 год  –  </a:t>
            </a:r>
            <a:r>
              <a:rPr lang="en-US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365,8</a:t>
            </a: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 млн. руб.</a:t>
            </a: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273981" y="1883294"/>
            <a:ext cx="4583769" cy="929352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000" b="1" dirty="0">
                <a:solidFill>
                  <a:srgbClr val="394659"/>
                </a:solidFill>
              </a:rPr>
              <a:t>«О государственной поддержке в обеспечении жильем молодых семей»</a:t>
            </a:r>
          </a:p>
        </p:txBody>
      </p:sp>
      <p:sp>
        <p:nvSpPr>
          <p:cNvPr id="41" name="Пятиугольник 40"/>
          <p:cNvSpPr/>
          <p:nvPr/>
        </p:nvSpPr>
        <p:spPr>
          <a:xfrm>
            <a:off x="48856" y="5575856"/>
            <a:ext cx="12143143" cy="1154441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5219541" y="5598780"/>
            <a:ext cx="453405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lvl="0" indent="-266700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202</a:t>
            </a:r>
            <a:r>
              <a:rPr lang="en-US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4</a:t>
            </a: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 год  –  </a:t>
            </a:r>
            <a:r>
              <a:rPr lang="en-US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3,9</a:t>
            </a: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 млн. руб.,</a:t>
            </a:r>
          </a:p>
          <a:p>
            <a:pPr marL="266700" lvl="0" indent="-266700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202</a:t>
            </a:r>
            <a:r>
              <a:rPr lang="en-US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5</a:t>
            </a: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 год  –  </a:t>
            </a:r>
            <a:r>
              <a:rPr lang="en-US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2,0</a:t>
            </a: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  млн. руб.</a:t>
            </a:r>
          </a:p>
          <a:p>
            <a:pPr marL="266700" lvl="0" indent="-266700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202</a:t>
            </a:r>
            <a:r>
              <a:rPr lang="en-US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6</a:t>
            </a: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 год  –  </a:t>
            </a:r>
            <a:r>
              <a:rPr lang="en-US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2,0</a:t>
            </a: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 млн. руб.</a:t>
            </a: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273980" y="5688102"/>
            <a:ext cx="4583769" cy="929352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000" b="1" dirty="0">
                <a:solidFill>
                  <a:srgbClr val="394659"/>
                </a:solidFill>
              </a:rPr>
              <a:t>«Создание условий для обеспечения доступным и комфортным жильем сельского населения»</a:t>
            </a:r>
          </a:p>
        </p:txBody>
      </p:sp>
      <p:sp>
        <p:nvSpPr>
          <p:cNvPr id="51" name="Пятиугольник 50"/>
          <p:cNvSpPr/>
          <p:nvPr/>
        </p:nvSpPr>
        <p:spPr>
          <a:xfrm>
            <a:off x="48857" y="3049914"/>
            <a:ext cx="12143143" cy="1154441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5219540" y="3073136"/>
            <a:ext cx="453405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lvl="0" indent="-266700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202</a:t>
            </a:r>
            <a:r>
              <a:rPr lang="en-US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4</a:t>
            </a: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 год  –  </a:t>
            </a:r>
            <a:r>
              <a:rPr lang="en-US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150,0</a:t>
            </a: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 млн. руб., </a:t>
            </a:r>
          </a:p>
          <a:p>
            <a:pPr marL="266700" lvl="0" indent="-266700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202</a:t>
            </a:r>
            <a:r>
              <a:rPr lang="en-US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5</a:t>
            </a: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 год  –  </a:t>
            </a:r>
            <a:r>
              <a:rPr lang="en-US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148,0</a:t>
            </a: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 млн. руб., </a:t>
            </a:r>
          </a:p>
          <a:p>
            <a:pPr marL="266700" lvl="0" indent="-266700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202</a:t>
            </a:r>
            <a:r>
              <a:rPr lang="en-US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6</a:t>
            </a: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 год  –  </a:t>
            </a:r>
            <a:r>
              <a:rPr lang="en-US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148,0</a:t>
            </a: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 млн. руб.</a:t>
            </a: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273981" y="3162160"/>
            <a:ext cx="4583769" cy="929352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000" b="1" dirty="0">
                <a:solidFill>
                  <a:srgbClr val="394659"/>
                </a:solidFill>
              </a:rPr>
              <a:t>«Свой Дом»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072428" y="1246571"/>
            <a:ext cx="6096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6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Прогнозно будет обеспечено 2190 семей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1641" y="1783946"/>
            <a:ext cx="1128644" cy="1128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3336" y="3026255"/>
            <a:ext cx="1203961" cy="1201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7051" y="5550797"/>
            <a:ext cx="1203961" cy="1203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008" y="4324267"/>
            <a:ext cx="1128644" cy="1128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72</a:t>
            </a:r>
          </a:p>
        </p:txBody>
      </p:sp>
    </p:spTree>
    <p:extLst>
      <p:ext uri="{BB962C8B-B14F-4D97-AF65-F5344CB8AC3E}">
        <p14:creationId xmlns:p14="http://schemas.microsoft.com/office/powerpoint/2010/main" val="162568148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1" y="2502818"/>
            <a:ext cx="11839576" cy="4250405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733425" y="89644"/>
            <a:ext cx="11458574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ru-RU" sz="3000" b="1" dirty="0">
                <a:solidFill>
                  <a:srgbClr val="494545"/>
                </a:solidFill>
                <a:latin typeface="+mn-lt"/>
              </a:rPr>
              <a:t>Социальные выплаты на приобретение </a:t>
            </a:r>
          </a:p>
          <a:p>
            <a:pPr lvl="0" algn="ctr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ru-RU" sz="3000" b="1" dirty="0">
                <a:solidFill>
                  <a:srgbClr val="494545"/>
                </a:solidFill>
                <a:latin typeface="+mn-lt"/>
              </a:rPr>
              <a:t>(строительство) жилья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418439" y="2597382"/>
          <a:ext cx="11355120" cy="4061276"/>
        </p:xfrm>
        <a:graphic>
          <a:graphicData uri="http://schemas.openxmlformats.org/drawingml/2006/table">
            <a:tbl>
              <a:tblPr/>
              <a:tblGrid>
                <a:gridCol w="3785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50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192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5859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Социальные выплаты в размере:</a:t>
                      </a:r>
                    </a:p>
                  </a:txBody>
                  <a:tcPr marL="72000" marR="72000" marT="8253" marB="0"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474343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474343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8915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Молодые семьи</a:t>
                      </a:r>
                    </a:p>
                  </a:txBody>
                  <a:tcPr marL="72000" marR="36000" marT="36000" marB="36000"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30% (если есть дети 35%) расчетной стоимости жилья; стоимости 18 кв. м.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при рождении ребенка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Подпрограмма «О государственной поддержке в обеспечении  жильем молодых семей» 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4335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Работники бюджетной сферы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30% расчетной стоимости жилья; стоимости 18 кв. м. при рождении ребенка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Подпрограммы «Свой Дом», «Ипотечное жилищное кредитование»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3497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Многодетные семьи (семьи, имеющие трех и более детей)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30% расчетной стоимости жилья;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200,0 </a:t>
                      </a:r>
                      <a:r>
                        <a:rPr lang="ru-RU" sz="1600" b="0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тыс. руб. семьям, изъявившим желание получить социальную выплату взамен земельного участка</a:t>
                      </a:r>
                      <a:endParaRPr lang="ru-RU" sz="1600" b="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Подпрограмма «Свой Дом»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4335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Граждане, постоянно проживающие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на сельских территориях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70% расчетной стоимости жилья; стоимости 18 кв. м. при рождении ребенка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Подпрограмма «Создание условий для обеспечения доступным и комфортным жильем сельского населения»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4335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Граждане, проживающие и работающие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в сельской местности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Предоставление жилья гражданам по договору найма жилого помещения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0" y="1023849"/>
            <a:ext cx="12192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sz="1400" b="1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Закон Липецкой области от 27.12.2007 №120-ОЗ </a:t>
            </a:r>
            <a:r>
              <a:rPr lang="ru-RU" sz="1400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«О социальных выплатах жителям Липецкой области на приобретение или строительство жилья»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sz="1400" b="1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Постановление администрации Липецкой области от 05.03.2008 №34 </a:t>
            </a:r>
            <a:r>
              <a:rPr lang="ru-RU" sz="1400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«О порядках выдачи свидетельств, предоставления и  использования социальных выплат на приобретение или строительство жилья и о признании утратившим силу постановления администрации области от 08.09.2003 № 186 «Об утверждении порядка погашения процентной ставки обслуживания ипотечного кредита» 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sz="1400" b="1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Государственная программа области </a:t>
            </a:r>
            <a:r>
              <a:rPr lang="ru-RU" sz="1400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«Обеспечение населения Липецкой области качественным жильем, социальной инфраструктурой и услугами ЖКХ»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sz="1400" b="1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Государственная программа области </a:t>
            </a:r>
            <a:r>
              <a:rPr lang="ru-RU" sz="1400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«Комплексное развитие сельских территорий Липецкой области»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73</a:t>
            </a:r>
          </a:p>
        </p:txBody>
      </p:sp>
    </p:spTree>
    <p:extLst>
      <p:ext uri="{BB962C8B-B14F-4D97-AF65-F5344CB8AC3E}">
        <p14:creationId xmlns:p14="http://schemas.microsoft.com/office/powerpoint/2010/main" val="422747831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80287" y="15460"/>
            <a:ext cx="99780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3000" b="1" dirty="0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Меры социальной поддержки педагогических работников и специалистов лесного хозяйства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EC46DA2-160D-4788-8DB9-CF04A073B3D3}"/>
              </a:ext>
            </a:extLst>
          </p:cNvPr>
          <p:cNvSpPr/>
          <p:nvPr/>
        </p:nvSpPr>
        <p:spPr>
          <a:xfrm>
            <a:off x="392568" y="1218699"/>
            <a:ext cx="694389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Единовременная социальная выплата молодым специалистам из числа педагогических работников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впервые трудоустроившимся в год окончания организации высшего или профессионального образования в общеобразовательные организации (учителя, учителя-логопеды, учителя-дефектологи, педагоги-психологи), дошкольные образовательные организации (воспитатели).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Размер выплаты – </a:t>
            </a:r>
            <a:r>
              <a:rPr lang="ru-RU" b="1" dirty="0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120 000 руб.</a:t>
            </a:r>
          </a:p>
          <a:p>
            <a:pPr algn="just"/>
            <a:r>
              <a:rPr lang="ru-RU" u="sng" dirty="0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Объем средств областного бюджета: </a:t>
            </a:r>
          </a:p>
          <a:p>
            <a:pPr algn="just"/>
            <a:r>
              <a:rPr lang="ru-RU" dirty="0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2024-2026 гг. по 37,2 млн. руб. ежегодно.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A842B269-99D0-488D-8CAA-A6E282066356}"/>
              </a:ext>
            </a:extLst>
          </p:cNvPr>
          <p:cNvSpPr/>
          <p:nvPr/>
        </p:nvSpPr>
        <p:spPr>
          <a:xfrm>
            <a:off x="5118891" y="4038600"/>
            <a:ext cx="690298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Социальная выплата молодым специалистам лесного хозяйства,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впервые трудоустроившимся в государственные учреждения лесного хозяйства области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Размер единовременной выплаты – </a:t>
            </a:r>
            <a:r>
              <a:rPr lang="ru-RU" b="1" dirty="0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60 000 руб.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Размер ежегодной выплаты (в течение первых трех лет работы) – </a:t>
            </a:r>
            <a:r>
              <a:rPr lang="ru-RU" b="1" dirty="0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60 000 руб.</a:t>
            </a:r>
          </a:p>
          <a:p>
            <a:r>
              <a:rPr lang="ru-RU" u="sng" dirty="0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Объем средств областного бюджета:</a:t>
            </a:r>
            <a:r>
              <a:rPr lang="ru-RU" dirty="0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dirty="0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2024-2026 гг. по 180,0 тыс. руб. ежегодно 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64AF9703-C843-4BEC-A59A-2A29B479C0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A5BBD8E4-370E-470B-A308-7271C1BB81B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>
            <a:extLst>
              <a:ext uri="{FF2B5EF4-FFF2-40B4-BE49-F238E27FC236}">
                <a16:creationId xmlns:a16="http://schemas.microsoft.com/office/drawing/2014/main" id="{1A21DE0D-2098-4B32-B305-FE528553E87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B27E03C-E21D-4900-A137-680FAB7DA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3957" y="1033975"/>
            <a:ext cx="2893990" cy="269982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D50C5C1-B59D-4E53-8B2B-DE336FB11C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0127" y="3150606"/>
            <a:ext cx="3959033" cy="412727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74</a:t>
            </a:r>
          </a:p>
        </p:txBody>
      </p:sp>
    </p:spTree>
    <p:extLst>
      <p:ext uri="{BB962C8B-B14F-4D97-AF65-F5344CB8AC3E}">
        <p14:creationId xmlns:p14="http://schemas.microsoft.com/office/powerpoint/2010/main" val="95001110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5325" y="3919"/>
            <a:ext cx="114966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Расходы на здравоохранение в Липецкой области</a:t>
            </a:r>
          </a:p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в 2024 году</a:t>
            </a:r>
            <a:endParaRPr lang="ru-RU" sz="3000" dirty="0">
              <a:solidFill>
                <a:srgbClr val="494545"/>
              </a:solidFill>
              <a:latin typeface="+mn-lt"/>
            </a:endParaRPr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0" y="1019582"/>
          <a:ext cx="8023424" cy="52219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 rot="10800000" flipV="1">
            <a:off x="7871818" y="1316953"/>
            <a:ext cx="299442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u="sng" dirty="0">
                <a:ln w="11430"/>
                <a:solidFill>
                  <a:schemeClr val="accent3">
                    <a:lumMod val="50000"/>
                  </a:schemeClr>
                </a:solidFill>
                <a:latin typeface="+mn-lt"/>
              </a:rPr>
              <a:t>27 714,61 рублей </a:t>
            </a:r>
          </a:p>
          <a:p>
            <a:pPr algn="ctr"/>
            <a:r>
              <a:rPr lang="ru-RU" sz="2600" b="1" dirty="0">
                <a:ln w="11430"/>
                <a:solidFill>
                  <a:schemeClr val="accent3">
                    <a:lumMod val="50000"/>
                  </a:schemeClr>
                </a:solidFill>
                <a:latin typeface="+mn-lt"/>
              </a:rPr>
              <a:t>на одного жителя области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51" y="2826544"/>
            <a:ext cx="3764756" cy="3764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75</a:t>
            </a:r>
          </a:p>
        </p:txBody>
      </p:sp>
    </p:spTree>
    <p:extLst>
      <p:ext uri="{BB962C8B-B14F-4D97-AF65-F5344CB8AC3E}">
        <p14:creationId xmlns:p14="http://schemas.microsoft.com/office/powerpoint/2010/main" val="205065200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23900" y="-1"/>
            <a:ext cx="11446669" cy="923917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</a:rPr>
              <a:t>Программа государственных гарантий бесплатного</a:t>
            </a:r>
            <a:br>
              <a:rPr lang="ru-RU" sz="3000" b="1" dirty="0">
                <a:solidFill>
                  <a:srgbClr val="494545"/>
                </a:solidFill>
              </a:rPr>
            </a:br>
            <a:r>
              <a:rPr lang="ru-RU" sz="3000" b="1" dirty="0">
                <a:solidFill>
                  <a:srgbClr val="494545"/>
                </a:solidFill>
              </a:rPr>
              <a:t>оказания медицинской помощи</a:t>
            </a:r>
          </a:p>
        </p:txBody>
      </p:sp>
      <p:graphicFrame>
        <p:nvGraphicFramePr>
          <p:cNvPr id="6" name="Схема 5"/>
          <p:cNvGraphicFramePr/>
          <p:nvPr/>
        </p:nvGraphicFramePr>
        <p:xfrm>
          <a:off x="90763" y="2381250"/>
          <a:ext cx="5643288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1" y="923918"/>
            <a:ext cx="5734050" cy="837676"/>
          </a:xfrm>
          <a:prstGeom prst="round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ru-RU" sz="2400" b="1" dirty="0">
                <a:solidFill>
                  <a:srgbClr val="534F4F"/>
                </a:solidFill>
              </a:rPr>
              <a:t>За счет средств обязательного </a:t>
            </a:r>
          </a:p>
          <a:p>
            <a:pPr lvl="0" algn="ctr">
              <a:lnSpc>
                <a:spcPct val="90000"/>
              </a:lnSpc>
            </a:pPr>
            <a:r>
              <a:rPr lang="ru-RU" sz="2400" b="1" dirty="0">
                <a:solidFill>
                  <a:srgbClr val="534F4F"/>
                </a:solidFill>
              </a:rPr>
              <a:t>медицинского страхования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436519" y="923916"/>
            <a:ext cx="5734050" cy="837676"/>
          </a:xfrm>
          <a:prstGeom prst="round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ru-RU" sz="2400" b="1" dirty="0">
                <a:solidFill>
                  <a:srgbClr val="534F4F"/>
                </a:solidFill>
              </a:rPr>
              <a:t>За счет средств</a:t>
            </a:r>
          </a:p>
          <a:p>
            <a:pPr lvl="0" algn="ctr">
              <a:lnSpc>
                <a:spcPct val="90000"/>
              </a:lnSpc>
            </a:pPr>
            <a:r>
              <a:rPr lang="ru-RU" sz="2400" b="1" dirty="0">
                <a:solidFill>
                  <a:srgbClr val="534F4F"/>
                </a:solidFill>
              </a:rPr>
              <a:t>областного бюджета </a:t>
            </a:r>
          </a:p>
        </p:txBody>
      </p:sp>
      <p:graphicFrame>
        <p:nvGraphicFramePr>
          <p:cNvPr id="10" name="Схема 9"/>
          <p:cNvGraphicFramePr/>
          <p:nvPr/>
        </p:nvGraphicFramePr>
        <p:xfrm>
          <a:off x="6436519" y="2394585"/>
          <a:ext cx="5734050" cy="29394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1" name="Скругленный прямоугольник 10"/>
          <p:cNvSpPr/>
          <p:nvPr/>
        </p:nvSpPr>
        <p:spPr>
          <a:xfrm>
            <a:off x="1" y="1859504"/>
            <a:ext cx="5734050" cy="40862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b="1" i="1" spc="-10" dirty="0">
                <a:solidFill>
                  <a:srgbClr val="534F4F"/>
                </a:solidFill>
              </a:rPr>
              <a:t>Застрахованным лицам по </a:t>
            </a:r>
            <a:r>
              <a:rPr lang="ru-RU" b="1" i="1" spc="-10" dirty="0" err="1">
                <a:solidFill>
                  <a:srgbClr val="534F4F"/>
                </a:solidFill>
              </a:rPr>
              <a:t>ОМС</a:t>
            </a:r>
            <a:endParaRPr lang="ru-RU" b="1" i="1" spc="-10" dirty="0">
              <a:solidFill>
                <a:srgbClr val="534F4F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436519" y="1859504"/>
            <a:ext cx="5734050" cy="40862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i="1" spc="-10" dirty="0">
                <a:solidFill>
                  <a:srgbClr val="534F4F"/>
                </a:solidFill>
              </a:rPr>
              <a:t>Застрахованным и незастрахованным лицам по </a:t>
            </a:r>
            <a:r>
              <a:rPr lang="ru-RU" b="1" i="1" spc="-10" dirty="0" err="1">
                <a:solidFill>
                  <a:srgbClr val="534F4F"/>
                </a:solidFill>
              </a:rPr>
              <a:t>ОМС</a:t>
            </a:r>
            <a:endParaRPr lang="ru-RU" b="1" i="1" spc="-10" dirty="0">
              <a:solidFill>
                <a:srgbClr val="534F4F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436519" y="5414458"/>
            <a:ext cx="5734050" cy="40862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i="1" spc="-10" dirty="0">
                <a:solidFill>
                  <a:srgbClr val="534F4F"/>
                </a:solidFill>
              </a:rPr>
              <a:t>Незастрахованным лицам по </a:t>
            </a:r>
            <a:r>
              <a:rPr lang="ru-RU" b="1" i="1" spc="-10" dirty="0" err="1">
                <a:solidFill>
                  <a:srgbClr val="534F4F"/>
                </a:solidFill>
              </a:rPr>
              <a:t>ОМС</a:t>
            </a:r>
            <a:endParaRPr lang="ru-RU" b="1" i="1" spc="-10" dirty="0">
              <a:solidFill>
                <a:srgbClr val="534F4F"/>
              </a:solidFill>
            </a:endParaRPr>
          </a:p>
        </p:txBody>
      </p:sp>
      <p:graphicFrame>
        <p:nvGraphicFramePr>
          <p:cNvPr id="14" name="Схема 13"/>
          <p:cNvGraphicFramePr/>
          <p:nvPr/>
        </p:nvGraphicFramePr>
        <p:xfrm>
          <a:off x="6457950" y="5985509"/>
          <a:ext cx="5734050" cy="7581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76</a:t>
            </a:r>
          </a:p>
        </p:txBody>
      </p:sp>
    </p:spTree>
    <p:extLst>
      <p:ext uri="{BB962C8B-B14F-4D97-AF65-F5344CB8AC3E}">
        <p14:creationId xmlns:p14="http://schemas.microsoft.com/office/powerpoint/2010/main" val="40211162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ятиугольник 29"/>
          <p:cNvSpPr/>
          <p:nvPr/>
        </p:nvSpPr>
        <p:spPr>
          <a:xfrm>
            <a:off x="25595" y="2768486"/>
            <a:ext cx="12143143" cy="469947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391025" lvl="0" algn="just"/>
            <a:r>
              <a:rPr lang="ru-RU" sz="1500" dirty="0">
                <a:solidFill>
                  <a:srgbClr val="534F4F"/>
                </a:solidFill>
              </a:rPr>
              <a:t>Студентам образовательных организаций высшего образования, обучающимся на условиях целевого приема – </a:t>
            </a:r>
            <a:r>
              <a:rPr lang="ru-RU" sz="1500" b="1" dirty="0">
                <a:solidFill>
                  <a:srgbClr val="534F4F"/>
                </a:solidFill>
              </a:rPr>
              <a:t>6,7 тыс. руб. ежемесячно</a:t>
            </a:r>
          </a:p>
        </p:txBody>
      </p:sp>
      <p:sp>
        <p:nvSpPr>
          <p:cNvPr id="31" name="Пятиугольник 30"/>
          <p:cNvSpPr/>
          <p:nvPr/>
        </p:nvSpPr>
        <p:spPr>
          <a:xfrm>
            <a:off x="48857" y="3335711"/>
            <a:ext cx="12143143" cy="794871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391025" lvl="0" algn="just"/>
            <a:r>
              <a:rPr lang="ru-RU" sz="1500" dirty="0">
                <a:solidFill>
                  <a:srgbClr val="534F4F"/>
                </a:solidFill>
              </a:rPr>
              <a:t>Обучающимся по программе ординатуры, обучающимся на условиях не целевого приема – </a:t>
            </a:r>
            <a:r>
              <a:rPr lang="ru-RU" sz="1500" b="1" dirty="0">
                <a:solidFill>
                  <a:srgbClr val="534F4F"/>
                </a:solidFill>
              </a:rPr>
              <a:t>150 тыс. руб. в каждом учебном году</a:t>
            </a:r>
            <a:r>
              <a:rPr lang="ru-RU" sz="1500" dirty="0">
                <a:solidFill>
                  <a:srgbClr val="534F4F"/>
                </a:solidFill>
              </a:rPr>
              <a:t>, но не более стоимости обучения по программе ординатуры в соответствующем году</a:t>
            </a:r>
          </a:p>
        </p:txBody>
      </p:sp>
      <p:sp>
        <p:nvSpPr>
          <p:cNvPr id="32" name="Пятиугольник 31"/>
          <p:cNvSpPr/>
          <p:nvPr/>
        </p:nvSpPr>
        <p:spPr>
          <a:xfrm>
            <a:off x="25595" y="4199641"/>
            <a:ext cx="12143143" cy="634409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391025" lvl="0" algn="just" defTabSz="444500">
              <a:lnSpc>
                <a:spcPct val="90000"/>
              </a:lnSpc>
              <a:spcAft>
                <a:spcPts val="0"/>
              </a:spcAft>
            </a:pPr>
            <a:r>
              <a:rPr lang="ru-RU" sz="1500" dirty="0">
                <a:solidFill>
                  <a:srgbClr val="534F4F"/>
                </a:solidFill>
              </a:rPr>
              <a:t>Обучающимся по программе ординатуры, обучающимся на условиях целевого приема – </a:t>
            </a:r>
          </a:p>
          <a:p>
            <a:pPr marL="4391025" lvl="0" algn="just" defTabSz="444500">
              <a:lnSpc>
                <a:spcPct val="90000"/>
              </a:lnSpc>
              <a:spcAft>
                <a:spcPts val="0"/>
              </a:spcAft>
            </a:pPr>
            <a:r>
              <a:rPr lang="ru-RU" sz="1500" b="1" dirty="0">
                <a:solidFill>
                  <a:srgbClr val="534F4F"/>
                </a:solidFill>
              </a:rPr>
              <a:t>5 тыс. руб. ежемесячно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5129361" y="790881"/>
            <a:ext cx="1162568" cy="1155068"/>
            <a:chOff x="4761665" y="2026440"/>
            <a:chExt cx="1467460" cy="1451149"/>
          </a:xfrm>
        </p:grpSpPr>
        <p:sp>
          <p:nvSpPr>
            <p:cNvPr id="6" name="Овал 5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7" name="Овал 6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5110434" y="2517956"/>
              <a:ext cx="784979" cy="4398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2024</a:t>
              </a: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7401974" y="746055"/>
            <a:ext cx="1240002" cy="1203707"/>
            <a:chOff x="4761665" y="2026440"/>
            <a:chExt cx="1467460" cy="1451149"/>
          </a:xfrm>
        </p:grpSpPr>
        <p:sp>
          <p:nvSpPr>
            <p:cNvPr id="12" name="Овал 11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13" name="Овал 12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102905" y="2519349"/>
              <a:ext cx="784979" cy="43989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2025</a:t>
              </a: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9712837" y="773592"/>
            <a:ext cx="1162568" cy="1176169"/>
            <a:chOff x="4761665" y="2026440"/>
            <a:chExt cx="1467460" cy="1451149"/>
          </a:xfrm>
        </p:grpSpPr>
        <p:sp>
          <p:nvSpPr>
            <p:cNvPr id="16" name="Овал 15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102904" y="2483165"/>
              <a:ext cx="784979" cy="4398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2026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12694" y="1061400"/>
            <a:ext cx="364580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u="sng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Ежемесячные выплаты</a:t>
            </a:r>
          </a:p>
          <a:p>
            <a:pPr algn="ctr"/>
            <a:r>
              <a:rPr lang="ru-RU" sz="2000" b="1" u="sng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студентам медицинских</a:t>
            </a:r>
          </a:p>
          <a:p>
            <a:pPr algn="ctr"/>
            <a:r>
              <a:rPr lang="ru-RU" sz="2000" b="1" u="sng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образовательных организаций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509438" y="1994588"/>
          <a:ext cx="6992280" cy="70104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330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0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30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326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sng" strike="noStrike" dirty="0">
                          <a:solidFill>
                            <a:srgbClr val="474343"/>
                          </a:solidFill>
                          <a:effectLst/>
                        </a:rPr>
                        <a:t>108,5</a:t>
                      </a:r>
                    </a:p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млн. руб.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sng" strike="noStrike" dirty="0">
                          <a:solidFill>
                            <a:srgbClr val="474343"/>
                          </a:solidFill>
                          <a:effectLst/>
                        </a:rPr>
                        <a:t>118,7</a:t>
                      </a:r>
                    </a:p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млн. руб.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sng" strike="noStrike" dirty="0">
                          <a:solidFill>
                            <a:srgbClr val="474343"/>
                          </a:solidFill>
                          <a:effectLst/>
                        </a:rPr>
                        <a:t>128,9</a:t>
                      </a:r>
                    </a:p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млн. руб.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43" y="2541045"/>
            <a:ext cx="1320814" cy="1452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698" y="3614168"/>
            <a:ext cx="1655249" cy="1535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77</a:t>
            </a:r>
          </a:p>
        </p:txBody>
      </p:sp>
      <p:sp>
        <p:nvSpPr>
          <p:cNvPr id="26" name="Пятиугольник 25"/>
          <p:cNvSpPr/>
          <p:nvPr/>
        </p:nvSpPr>
        <p:spPr>
          <a:xfrm>
            <a:off x="94976" y="4892859"/>
            <a:ext cx="12107473" cy="1050742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320000" lvl="0" algn="just" defTabSz="444500">
              <a:lnSpc>
                <a:spcPct val="90000"/>
              </a:lnSpc>
              <a:spcAft>
                <a:spcPts val="0"/>
              </a:spcAft>
            </a:pPr>
            <a:r>
              <a:rPr lang="ru-RU" sz="1500" dirty="0">
                <a:solidFill>
                  <a:srgbClr val="534F4F"/>
                </a:solidFill>
              </a:rPr>
              <a:t>Обучение лиц, имеющих среднее общее образование или среднее профессиональное образование, по программам специалитета на основании договоров с образовательными организациями высшего образования, включая ежемесячную выплату обучающемуся </a:t>
            </a:r>
            <a:r>
              <a:rPr lang="ru-RU" sz="1500" b="1" dirty="0">
                <a:solidFill>
                  <a:srgbClr val="534F4F"/>
                </a:solidFill>
              </a:rPr>
              <a:t>(стоимость обучения в год от 160 тыс. руб. до 185 тыс. руб., ежемесячная  выплата в размере 6700 руб.)</a:t>
            </a:r>
          </a:p>
        </p:txBody>
      </p:sp>
      <p:sp>
        <p:nvSpPr>
          <p:cNvPr id="25" name="Пятиугольник 24"/>
          <p:cNvSpPr/>
          <p:nvPr/>
        </p:nvSpPr>
        <p:spPr>
          <a:xfrm>
            <a:off x="59306" y="6002410"/>
            <a:ext cx="12143143" cy="855589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391025" lvl="0" algn="just" defTabSz="444500">
              <a:lnSpc>
                <a:spcPct val="90000"/>
              </a:lnSpc>
              <a:spcAft>
                <a:spcPct val="35000"/>
              </a:spcAft>
            </a:pPr>
            <a:r>
              <a:rPr lang="ru-RU" sz="1500" dirty="0">
                <a:solidFill>
                  <a:srgbClr val="534F4F"/>
                </a:solidFill>
              </a:rPr>
              <a:t>Обучение лиц, имеющих среднее</a:t>
            </a:r>
            <a:r>
              <a:rPr lang="en-US" sz="1500" dirty="0">
                <a:solidFill>
                  <a:srgbClr val="534F4F"/>
                </a:solidFill>
              </a:rPr>
              <a:t> </a:t>
            </a:r>
            <a:r>
              <a:rPr lang="ru-RU" sz="1500" dirty="0">
                <a:solidFill>
                  <a:srgbClr val="534F4F"/>
                </a:solidFill>
              </a:rPr>
              <a:t>профессиональное образование, по программам среднего профессионального образования на основании договоров с профессиональными образовательными</a:t>
            </a:r>
            <a:r>
              <a:rPr lang="en-US" sz="1500" dirty="0">
                <a:solidFill>
                  <a:srgbClr val="534F4F"/>
                </a:solidFill>
              </a:rPr>
              <a:t> </a:t>
            </a:r>
            <a:r>
              <a:rPr lang="ru-RU" sz="1500" dirty="0">
                <a:solidFill>
                  <a:srgbClr val="534F4F"/>
                </a:solidFill>
              </a:rPr>
              <a:t>организациями </a:t>
            </a:r>
            <a:r>
              <a:rPr lang="ru-RU" sz="1500" b="1" dirty="0">
                <a:solidFill>
                  <a:srgbClr val="534F4F"/>
                </a:solidFill>
              </a:rPr>
              <a:t>(стоимость обучения в год от 74,83 тыс. руб. до 77,15 тыс. руб.)</a:t>
            </a:r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736" y="5178021"/>
            <a:ext cx="1300238" cy="1525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469273" y="-45387"/>
            <a:ext cx="1141078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 Меры социальной поддержки студентам, обучающимся 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по медицинскому профилю</a:t>
            </a:r>
          </a:p>
        </p:txBody>
      </p:sp>
    </p:spTree>
    <p:extLst>
      <p:ext uri="{BB962C8B-B14F-4D97-AF65-F5344CB8AC3E}">
        <p14:creationId xmlns:p14="http://schemas.microsoft.com/office/powerpoint/2010/main" val="392932822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ятиугольник 29"/>
          <p:cNvSpPr/>
          <p:nvPr/>
        </p:nvSpPr>
        <p:spPr>
          <a:xfrm>
            <a:off x="-6" y="3269686"/>
            <a:ext cx="12143143" cy="620375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lvl="0" algn="just"/>
            <a:r>
              <a:rPr lang="ru-RU" sz="1400" dirty="0">
                <a:solidFill>
                  <a:srgbClr val="534F4F"/>
                </a:solidFill>
              </a:rPr>
              <a:t>Единовременная выплата для улучшения бытовых условий выпускникам, трудоустроившимся  на должности специалистов со средним медицинским образованием </a:t>
            </a:r>
            <a:r>
              <a:rPr lang="ru-RU" sz="1400" dirty="0" err="1">
                <a:solidFill>
                  <a:srgbClr val="534F4F"/>
                </a:solidFill>
              </a:rPr>
              <a:t>ФАПов</a:t>
            </a:r>
            <a:r>
              <a:rPr lang="ru-RU" sz="1400" dirty="0">
                <a:solidFill>
                  <a:srgbClr val="534F4F"/>
                </a:solidFill>
              </a:rPr>
              <a:t> и работникам выездных бригад скорой медицинской помощи – </a:t>
            </a:r>
            <a:r>
              <a:rPr lang="ru-RU" sz="1400" b="1" dirty="0">
                <a:solidFill>
                  <a:srgbClr val="534F4F"/>
                </a:solidFill>
              </a:rPr>
              <a:t>50 тыс. руб. и 100  тыс. руб. соответственно</a:t>
            </a:r>
          </a:p>
        </p:txBody>
      </p:sp>
      <p:sp>
        <p:nvSpPr>
          <p:cNvPr id="31" name="Пятиугольник 30"/>
          <p:cNvSpPr/>
          <p:nvPr/>
        </p:nvSpPr>
        <p:spPr>
          <a:xfrm>
            <a:off x="-7" y="5608940"/>
            <a:ext cx="12143143" cy="393382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lvl="0" algn="just"/>
            <a:r>
              <a:rPr lang="ru-RU" sz="1400" dirty="0">
                <a:solidFill>
                  <a:srgbClr val="534F4F"/>
                </a:solidFill>
              </a:rPr>
              <a:t>Единовременная выплата на приобретение и строительство жилья  -  </a:t>
            </a:r>
            <a:r>
              <a:rPr lang="ru-RU" sz="1400" b="1" dirty="0">
                <a:solidFill>
                  <a:srgbClr val="534F4F"/>
                </a:solidFill>
              </a:rPr>
              <a:t>60%  расчетной стоимости жилья</a:t>
            </a:r>
          </a:p>
        </p:txBody>
      </p:sp>
      <p:sp>
        <p:nvSpPr>
          <p:cNvPr id="32" name="Пятиугольник 31"/>
          <p:cNvSpPr/>
          <p:nvPr/>
        </p:nvSpPr>
        <p:spPr>
          <a:xfrm>
            <a:off x="0" y="6135569"/>
            <a:ext cx="12143143" cy="464403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lvl="0" algn="just" defTabSz="444500">
              <a:lnSpc>
                <a:spcPct val="90000"/>
              </a:lnSpc>
              <a:spcAft>
                <a:spcPct val="35000"/>
              </a:spcAft>
            </a:pPr>
            <a:r>
              <a:rPr lang="ru-RU" sz="1400" dirty="0">
                <a:solidFill>
                  <a:srgbClr val="534F4F"/>
                </a:solidFill>
              </a:rPr>
              <a:t>Единовременная социальная выплаты врачам государственных медицинских организаций области, впервые трудоустроившимся на территории области по дефицитным специальностям – </a:t>
            </a:r>
            <a:r>
              <a:rPr lang="ru-RU" sz="1400" b="1" dirty="0">
                <a:solidFill>
                  <a:srgbClr val="534F4F"/>
                </a:solidFill>
              </a:rPr>
              <a:t>1,5 млн. руб.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750768" y="2201899"/>
            <a:ext cx="38539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u="sng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Выплаты</a:t>
            </a:r>
          </a:p>
          <a:p>
            <a:pPr algn="ctr"/>
            <a:r>
              <a:rPr lang="ru-RU" sz="2400" b="1" u="sng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медицинским работникам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9447898"/>
              </p:ext>
            </p:extLst>
          </p:nvPr>
        </p:nvGraphicFramePr>
        <p:xfrm>
          <a:off x="6309359" y="2153915"/>
          <a:ext cx="2468881" cy="83362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4688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3362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6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175,4</a:t>
                      </a:r>
                      <a:r>
                        <a:rPr lang="ru-RU" sz="26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 млн. руб.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4" name="Пятиугольник 23"/>
          <p:cNvSpPr/>
          <p:nvPr/>
        </p:nvSpPr>
        <p:spPr>
          <a:xfrm>
            <a:off x="-6" y="3982585"/>
            <a:ext cx="12143143" cy="858944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lvl="0" algn="just"/>
            <a:r>
              <a:rPr lang="ru-RU" sz="1400" dirty="0">
                <a:solidFill>
                  <a:srgbClr val="534F4F"/>
                </a:solidFill>
              </a:rPr>
              <a:t>Единовременные компенсационные выплаты медицинским работникам (врачам, фельдшерам, а также акушеркам и медицинским сестрам фельдшерских и фельдшерско-акушерских пунктов), прибывшим (переехавшим) на работу в сельские населенные пункты, либо рабочие поселки, либо поселки городского типа, либо города с населением до 50 тысяч человек (на условиях софинансирования с федеральным бюджетом) </a:t>
            </a:r>
          </a:p>
          <a:p>
            <a:pPr marL="92075" lvl="0" algn="just"/>
            <a:r>
              <a:rPr lang="ru-RU" sz="1400" b="1" dirty="0">
                <a:solidFill>
                  <a:srgbClr val="534F4F"/>
                </a:solidFill>
              </a:rPr>
              <a:t>врачам  -  от  1 млн. руб. до 1,5 млн.; фельдшерам, а также акушеркам и медицинским сестрам –  от  0,5 млн. руб. до 0,75 млн. руб.</a:t>
            </a:r>
          </a:p>
        </p:txBody>
      </p:sp>
      <p:grpSp>
        <p:nvGrpSpPr>
          <p:cNvPr id="2" name="Группа 24"/>
          <p:cNvGrpSpPr/>
          <p:nvPr/>
        </p:nvGrpSpPr>
        <p:grpSpPr>
          <a:xfrm>
            <a:off x="6785240" y="826877"/>
            <a:ext cx="1516132" cy="1250289"/>
            <a:chOff x="4761665" y="2026440"/>
            <a:chExt cx="1467460" cy="1451149"/>
          </a:xfrm>
        </p:grpSpPr>
        <p:sp>
          <p:nvSpPr>
            <p:cNvPr id="26" name="Овал 25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Овал 26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072062" y="2519607"/>
              <a:ext cx="846666" cy="4765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2024</a:t>
              </a:r>
            </a:p>
          </p:txBody>
        </p:sp>
      </p:grpSp>
      <p:sp>
        <p:nvSpPr>
          <p:cNvPr id="40" name="Пятиугольник 39"/>
          <p:cNvSpPr/>
          <p:nvPr/>
        </p:nvSpPr>
        <p:spPr>
          <a:xfrm>
            <a:off x="-6" y="4956858"/>
            <a:ext cx="12143143" cy="558062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lvl="0" algn="just"/>
            <a:r>
              <a:rPr lang="ru-RU" sz="1400" dirty="0">
                <a:solidFill>
                  <a:srgbClr val="534F4F"/>
                </a:solidFill>
              </a:rPr>
              <a:t>Ежемесячная денежная компенсации за наем (поднаем) врачам работающим на территории муниципальных районов  и на территории городских округов – г. Липецк и г. Елец по дефицитным специальностям, и фельдшерам скорой медицинской помощи –  </a:t>
            </a:r>
            <a:r>
              <a:rPr lang="ru-RU" sz="1400" b="1" dirty="0">
                <a:solidFill>
                  <a:srgbClr val="534F4F"/>
                </a:solidFill>
              </a:rPr>
              <a:t>10-15 тыс. руб. ежемесячно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738" y="876380"/>
            <a:ext cx="1516132" cy="1380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113" y="866824"/>
            <a:ext cx="1516132" cy="1389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1085850" y="163151"/>
            <a:ext cx="111061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 Меры социальной поддержки медицинских работников </a:t>
            </a:r>
            <a:endParaRPr lang="ru-RU" sz="2600" b="1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78</a:t>
            </a:r>
          </a:p>
        </p:txBody>
      </p:sp>
    </p:spTree>
    <p:extLst>
      <p:ext uri="{BB962C8B-B14F-4D97-AF65-F5344CB8AC3E}">
        <p14:creationId xmlns:p14="http://schemas.microsoft.com/office/powerpoint/2010/main" val="257893883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96470" y="887616"/>
            <a:ext cx="12095530" cy="3326333"/>
            <a:chOff x="96470" y="418176"/>
            <a:chExt cx="12095530" cy="3106866"/>
          </a:xfrm>
        </p:grpSpPr>
        <p:sp>
          <p:nvSpPr>
            <p:cNvPr id="26" name="Пятиугольник 25"/>
            <p:cNvSpPr/>
            <p:nvPr/>
          </p:nvSpPr>
          <p:spPr>
            <a:xfrm>
              <a:off x="114300" y="418176"/>
              <a:ext cx="12077700" cy="3106866"/>
            </a:xfrm>
            <a:prstGeom prst="homePlate">
              <a:avLst>
                <a:gd name="adj" fmla="val 25467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1828801" y="480735"/>
              <a:ext cx="9401176" cy="2989686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285750" indent="-285750">
                <a:spcAft>
                  <a:spcPts val="600"/>
                </a:spcAft>
                <a:buFont typeface="Wingdings" panose="05000000000000000000" pitchFamily="2" charset="2"/>
                <a:buChar char="Ø"/>
              </a:pPr>
              <a:r>
                <a:rPr lang="ru-RU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Строительство 7 </a:t>
              </a:r>
              <a:r>
                <a:rPr lang="ru-RU" b="1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ФАПов</a:t>
              </a:r>
              <a:r>
                <a:rPr lang="ru-RU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: </a:t>
              </a:r>
              <a:r>
                <a:rPr lang="ru-RU" sz="1400" i="1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Воловский</a:t>
              </a:r>
              <a:r>
                <a:rPr lang="ru-RU" sz="1400" i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 (с. </a:t>
              </a:r>
              <a:r>
                <a:rPr lang="ru-RU" sz="1400" i="1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Казаково</a:t>
              </a:r>
              <a:r>
                <a:rPr lang="ru-RU" sz="1400" i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), </a:t>
              </a:r>
              <a:r>
                <a:rPr lang="ru-RU" sz="1400" i="1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Добринский</a:t>
              </a:r>
              <a:r>
                <a:rPr lang="ru-RU" sz="1400" i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 (с. </a:t>
              </a:r>
              <a:r>
                <a:rPr lang="ru-RU" sz="1400" i="1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Богородицкое</a:t>
              </a:r>
              <a:r>
                <a:rPr lang="ru-RU" sz="1400" i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), </a:t>
              </a:r>
              <a:r>
                <a:rPr lang="ru-RU" sz="1400" i="1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Долгоруковский</a:t>
              </a:r>
              <a:r>
                <a:rPr lang="ru-RU" sz="1400" i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 (с. </a:t>
              </a:r>
              <a:r>
                <a:rPr lang="ru-RU" sz="1400" i="1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Братовщина</a:t>
              </a:r>
              <a:r>
                <a:rPr lang="ru-RU" sz="1400" i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), Задонский (д. Поповка), Лев-Толстовский (с. Знаменское), Липецкий (с. Студеные Хутора), </a:t>
              </a:r>
              <a:r>
                <a:rPr lang="ru-RU" sz="1400" i="1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Усманский</a:t>
              </a:r>
              <a:r>
                <a:rPr lang="ru-RU" sz="1400" i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 (с. </a:t>
              </a:r>
              <a:r>
                <a:rPr lang="ru-RU" sz="1400" i="1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Медовка</a:t>
              </a:r>
              <a:r>
                <a:rPr lang="ru-RU" sz="1400" i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)</a:t>
              </a:r>
            </a:p>
            <a:p>
              <a:pPr marL="285750" indent="-285750">
                <a:spcAft>
                  <a:spcPts val="600"/>
                </a:spcAft>
                <a:buFont typeface="Wingdings" panose="05000000000000000000" pitchFamily="2" charset="2"/>
                <a:buChar char="Ø"/>
              </a:pPr>
              <a:r>
                <a:rPr lang="ru-RU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Строительство хирургического корпуса </a:t>
              </a:r>
              <a:r>
                <a:rPr lang="ru-RU" b="1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ГУЗ</a:t>
              </a:r>
              <a:r>
                <a:rPr lang="ru-RU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  «Областная детская больница» в г. Липецке</a:t>
              </a:r>
            </a:p>
            <a:p>
              <a:pPr marL="285750" indent="-285750">
                <a:spcAft>
                  <a:spcPts val="600"/>
                </a:spcAft>
                <a:buFont typeface="Wingdings" panose="05000000000000000000" pitchFamily="2" charset="2"/>
                <a:buChar char="Ø"/>
              </a:pPr>
              <a:r>
                <a:rPr lang="ru-RU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Строительство поликлиники в </a:t>
              </a:r>
              <a:r>
                <a:rPr lang="ru-RU" b="1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мкр</a:t>
              </a:r>
              <a:r>
                <a:rPr lang="ru-RU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 "Елецкий" г. Липецк</a:t>
              </a:r>
            </a:p>
            <a:p>
              <a:pPr marL="285750" indent="-285750">
                <a:spcAft>
                  <a:spcPts val="600"/>
                </a:spcAft>
                <a:buFont typeface="Wingdings" panose="05000000000000000000" pitchFamily="2" charset="2"/>
                <a:buChar char="Ø"/>
              </a:pPr>
              <a:r>
                <a:rPr lang="ru-RU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Реконструкция городского дворца молодежи «Октябрь»</a:t>
              </a:r>
            </a:p>
            <a:p>
              <a:pPr marL="285750" indent="-285750">
                <a:spcAft>
                  <a:spcPts val="600"/>
                </a:spcAft>
                <a:buFont typeface="Wingdings" panose="05000000000000000000" pitchFamily="2" charset="2"/>
                <a:buChar char="Ø"/>
              </a:pPr>
              <a:r>
                <a:rPr lang="ru-RU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Школа на 1224 места в г. Лебедянь</a:t>
              </a:r>
            </a:p>
            <a:p>
              <a:pPr marL="285750" indent="-285750">
                <a:spcAft>
                  <a:spcPts val="600"/>
                </a:spcAft>
                <a:buFont typeface="Wingdings" panose="05000000000000000000" pitchFamily="2" charset="2"/>
                <a:buChar char="Ø"/>
              </a:pPr>
              <a:r>
                <a:rPr lang="ru-RU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Школа на 1225 мест в микрорайоне «Елецкий» г. Липецка</a:t>
              </a:r>
            </a:p>
            <a:p>
              <a:pPr marL="285750" indent="-285750">
                <a:spcAft>
                  <a:spcPts val="600"/>
                </a:spcAft>
                <a:buFont typeface="Wingdings" panose="05000000000000000000" pitchFamily="2" charset="2"/>
                <a:buChar char="Ø"/>
              </a:pPr>
              <a:r>
                <a:rPr lang="ru-RU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Строительство (реконструкция), капитальный ремонт санаторно-оздоровительного комплекса "Прометей"</a:t>
              </a:r>
            </a:p>
          </p:txBody>
        </p:sp>
        <p:sp>
          <p:nvSpPr>
            <p:cNvPr id="28" name="Скругленный прямоугольник 27"/>
            <p:cNvSpPr/>
            <p:nvPr/>
          </p:nvSpPr>
          <p:spPr>
            <a:xfrm>
              <a:off x="96470" y="1217980"/>
              <a:ext cx="1647825" cy="1515194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200" b="1" dirty="0">
                  <a:solidFill>
                    <a:srgbClr val="394659"/>
                  </a:solidFill>
                </a:rPr>
                <a:t>202</a:t>
              </a:r>
              <a:r>
                <a:rPr lang="en-US" sz="2200" b="1" dirty="0">
                  <a:solidFill>
                    <a:srgbClr val="394659"/>
                  </a:solidFill>
                </a:rPr>
                <a:t>4</a:t>
              </a:r>
              <a:r>
                <a:rPr lang="ru-RU" sz="2200" b="1" dirty="0">
                  <a:solidFill>
                    <a:srgbClr val="394659"/>
                  </a:solidFill>
                </a:rPr>
                <a:t> год</a:t>
              </a:r>
              <a:endParaRPr lang="ru-RU" sz="2200" b="1" u="sng" dirty="0">
                <a:solidFill>
                  <a:srgbClr val="394659"/>
                </a:solidFill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0" y="36002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Строительство объектов на территории Липецкой области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8756" y="729354"/>
            <a:ext cx="1365694" cy="127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Группа 19"/>
          <p:cNvGrpSpPr/>
          <p:nvPr/>
        </p:nvGrpSpPr>
        <p:grpSpPr>
          <a:xfrm>
            <a:off x="96470" y="4572617"/>
            <a:ext cx="12095530" cy="1986114"/>
            <a:chOff x="96470" y="737366"/>
            <a:chExt cx="12095530" cy="2896241"/>
          </a:xfrm>
        </p:grpSpPr>
        <p:sp>
          <p:nvSpPr>
            <p:cNvPr id="29" name="Пятиугольник 28"/>
            <p:cNvSpPr/>
            <p:nvPr/>
          </p:nvSpPr>
          <p:spPr>
            <a:xfrm>
              <a:off x="114300" y="737366"/>
              <a:ext cx="12077700" cy="2890780"/>
            </a:xfrm>
            <a:prstGeom prst="homePlate">
              <a:avLst>
                <a:gd name="adj" fmla="val 43315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1828800" y="782981"/>
              <a:ext cx="9401176" cy="2850626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285750" indent="-285750">
                <a:spcAft>
                  <a:spcPts val="1200"/>
                </a:spcAft>
                <a:buFont typeface="Wingdings" panose="05000000000000000000" pitchFamily="2" charset="2"/>
                <a:buChar char="Ø"/>
              </a:pPr>
              <a:r>
                <a:rPr lang="ru-RU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Строительство 1</a:t>
              </a:r>
              <a:r>
                <a:rPr lang="en-US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9</a:t>
              </a:r>
              <a:r>
                <a:rPr lang="ru-RU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ru-RU" b="1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ФАПов</a:t>
              </a:r>
              <a:r>
                <a:rPr lang="ru-RU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: </a:t>
              </a:r>
              <a:r>
                <a:rPr lang="ru-RU" sz="1400" i="1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Воловский</a:t>
              </a:r>
              <a:r>
                <a:rPr lang="ru-RU" sz="1400" i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 (с. Нижнее Чесночное), </a:t>
              </a:r>
              <a:r>
                <a:rPr lang="ru-RU" sz="1400" i="1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Грязинский</a:t>
              </a:r>
              <a:r>
                <a:rPr lang="ru-RU" sz="1400" i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 (с. Коробовка и п. </a:t>
              </a:r>
              <a:r>
                <a:rPr lang="ru-RU" sz="1400" i="1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Волгоэлектросетьстрой</a:t>
              </a:r>
              <a:r>
                <a:rPr lang="ru-RU" sz="1400" i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), </a:t>
              </a:r>
              <a:r>
                <a:rPr lang="ru-RU" sz="1400" i="1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Добровский</a:t>
              </a:r>
              <a:r>
                <a:rPr lang="ru-RU" sz="1400" i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 (с. </a:t>
              </a:r>
              <a:r>
                <a:rPr lang="ru-RU" sz="1400" i="1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Чечеры</a:t>
              </a:r>
              <a:r>
                <a:rPr lang="ru-RU" sz="1400" i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 и с. Путятино), </a:t>
              </a:r>
              <a:r>
                <a:rPr lang="ru-RU" sz="1400" i="1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Долгоруковский</a:t>
              </a:r>
              <a:r>
                <a:rPr lang="ru-RU" sz="1400" i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 (с. село Большая </a:t>
              </a:r>
              <a:r>
                <a:rPr lang="ru-RU" sz="1400" i="1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Боевка</a:t>
              </a:r>
              <a:r>
                <a:rPr lang="ru-RU" sz="1400" i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), Елецкий (д. Екатериновка, с. Большие </a:t>
              </a:r>
              <a:r>
                <a:rPr lang="ru-RU" sz="1400" i="1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Извалы</a:t>
              </a:r>
              <a:r>
                <a:rPr lang="ru-RU" sz="1400" i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 и с. Архангельское), Задонский (п. Освобождение, с. Черниговка и ж/д станция Дон), Лебедянский (с. Михайловка и с. Большие Избищи), Липецкий (с. Крутые Хутора), </a:t>
              </a:r>
              <a:r>
                <a:rPr lang="ru-RU" sz="1400" i="1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Становлянский</a:t>
              </a:r>
              <a:r>
                <a:rPr lang="ru-RU" sz="1400" i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 (д. </a:t>
              </a:r>
              <a:r>
                <a:rPr lang="ru-RU" sz="1400" i="1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Бродки</a:t>
              </a:r>
              <a:r>
                <a:rPr lang="ru-RU" sz="1400" i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 и  с. </a:t>
              </a:r>
              <a:r>
                <a:rPr lang="ru-RU" sz="1400" i="1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Злобино</a:t>
              </a:r>
              <a:r>
                <a:rPr lang="ru-RU" sz="1400" i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), </a:t>
              </a:r>
              <a:r>
                <a:rPr lang="ru-RU" sz="1400" i="1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Тербунский</a:t>
              </a:r>
              <a:r>
                <a:rPr lang="ru-RU" sz="1400" i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 (с. Тульское), </a:t>
              </a:r>
              <a:r>
                <a:rPr lang="ru-RU" sz="1400" i="1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Усманский</a:t>
              </a:r>
              <a:r>
                <a:rPr lang="ru-RU" sz="1400" i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 (с. Красное); 4 </a:t>
              </a:r>
              <a:r>
                <a:rPr lang="ru-RU" sz="1400" i="1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ОВОП</a:t>
              </a:r>
              <a:r>
                <a:rPr lang="ru-RU" sz="1400" i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:  </a:t>
              </a:r>
              <a:r>
                <a:rPr lang="ru-RU" sz="1400" i="1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Грязинский</a:t>
              </a:r>
              <a:r>
                <a:rPr lang="ru-RU" sz="1400" i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 (с. Большой </a:t>
              </a:r>
              <a:r>
                <a:rPr lang="ru-RU" sz="1400" i="1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Самовец</a:t>
              </a:r>
              <a:r>
                <a:rPr lang="ru-RU" sz="1400" i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 и с. </a:t>
              </a:r>
              <a:r>
                <a:rPr lang="ru-RU" sz="1400" i="1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Двуречки</a:t>
              </a:r>
              <a:r>
                <a:rPr lang="ru-RU" sz="1400" i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), Липецкий (с. </a:t>
              </a:r>
              <a:r>
                <a:rPr lang="ru-RU" sz="1400" i="1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Сенцово</a:t>
              </a:r>
              <a:r>
                <a:rPr lang="ru-RU" sz="1400" i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) и </a:t>
              </a:r>
              <a:r>
                <a:rPr lang="ru-RU" sz="1400" i="1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Усманский</a:t>
              </a:r>
              <a:r>
                <a:rPr lang="ru-RU" sz="1400" i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 (с. Завальное)</a:t>
              </a:r>
            </a:p>
            <a:p>
              <a:pPr marL="285750" indent="-285750">
                <a:spcAft>
                  <a:spcPts val="1200"/>
                </a:spcAft>
                <a:buFont typeface="Wingdings" panose="05000000000000000000" pitchFamily="2" charset="2"/>
                <a:buChar char="Ø"/>
              </a:pPr>
              <a:r>
                <a:rPr lang="ru-RU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Детский сад на 220 мест в с. Становое </a:t>
              </a:r>
            </a:p>
          </p:txBody>
        </p:sp>
        <p:sp>
          <p:nvSpPr>
            <p:cNvPr id="34" name="Скругленный прямоугольник 33"/>
            <p:cNvSpPr/>
            <p:nvPr/>
          </p:nvSpPr>
          <p:spPr>
            <a:xfrm>
              <a:off x="96470" y="1194641"/>
              <a:ext cx="1647826" cy="1976227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200" b="1" dirty="0">
                  <a:solidFill>
                    <a:srgbClr val="394659"/>
                  </a:solidFill>
                </a:rPr>
                <a:t>2025 год</a:t>
              </a:r>
              <a:endParaRPr lang="ru-RU" sz="2200" b="1" u="sng" dirty="0">
                <a:solidFill>
                  <a:srgbClr val="394659"/>
                </a:solidFill>
              </a:endParaRP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1595437" y="456225"/>
            <a:ext cx="90011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7030A0"/>
                </a:solidFill>
                <a:latin typeface="+mn-lt"/>
              </a:rPr>
              <a:t>в рамках национальных проектов и государственных программ</a:t>
            </a:r>
          </a:p>
        </p:txBody>
      </p:sp>
      <p:pic>
        <p:nvPicPr>
          <p:cNvPr id="35" name="Picture 2" descr="https://static.tildacdn.com/tild3733-6139-4334-b035-656538386633/9388a728bf50ec53730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0070" y="3757228"/>
            <a:ext cx="1859812" cy="1272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845CBB2-DDF1-49BB-AF83-ECE21B384FFF}"/>
              </a:ext>
            </a:extLst>
          </p:cNvPr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79</a:t>
            </a:r>
          </a:p>
        </p:txBody>
      </p:sp>
    </p:spTree>
    <p:extLst>
      <p:ext uri="{BB962C8B-B14F-4D97-AF65-F5344CB8AC3E}">
        <p14:creationId xmlns:p14="http://schemas.microsoft.com/office/powerpoint/2010/main" val="126604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Виды налогов</a:t>
            </a:r>
          </a:p>
        </p:txBody>
      </p:sp>
      <p:grpSp>
        <p:nvGrpSpPr>
          <p:cNvPr id="25" name="Группа 24"/>
          <p:cNvGrpSpPr/>
          <p:nvPr/>
        </p:nvGrpSpPr>
        <p:grpSpPr>
          <a:xfrm>
            <a:off x="2748756" y="2080351"/>
            <a:ext cx="6694487" cy="3685252"/>
            <a:chOff x="2759516" y="761825"/>
            <a:chExt cx="6694487" cy="3685252"/>
          </a:xfrm>
        </p:grpSpPr>
        <p:sp>
          <p:nvSpPr>
            <p:cNvPr id="46" name="Пятиугольник 45"/>
            <p:cNvSpPr/>
            <p:nvPr/>
          </p:nvSpPr>
          <p:spPr>
            <a:xfrm rot="5400000">
              <a:off x="5188468" y="1731828"/>
              <a:ext cx="1815064" cy="610122"/>
            </a:xfrm>
            <a:prstGeom prst="homePlate">
              <a:avLst/>
            </a:prstGeom>
            <a:gradFill>
              <a:gsLst>
                <a:gs pos="0">
                  <a:srgbClr val="AFABAB">
                    <a:alpha val="89000"/>
                  </a:srgbClr>
                </a:gs>
                <a:gs pos="100000">
                  <a:schemeClr val="accent2">
                    <a:lumMod val="20000"/>
                    <a:lumOff val="80000"/>
                    <a:alpha val="63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22" name="Группа 21"/>
            <p:cNvGrpSpPr/>
            <p:nvPr/>
          </p:nvGrpSpPr>
          <p:grpSpPr>
            <a:xfrm>
              <a:off x="2759516" y="761825"/>
              <a:ext cx="6694487" cy="3685252"/>
              <a:chOff x="2759516" y="761825"/>
              <a:chExt cx="6694487" cy="3685252"/>
            </a:xfrm>
          </p:grpSpPr>
          <p:sp>
            <p:nvSpPr>
              <p:cNvPr id="38" name="Стрелка углом 37"/>
              <p:cNvSpPr/>
              <p:nvPr/>
            </p:nvSpPr>
            <p:spPr>
              <a:xfrm rot="5400000">
                <a:off x="7033209" y="518989"/>
                <a:ext cx="1301157" cy="2661931"/>
              </a:xfrm>
              <a:prstGeom prst="bentArrow">
                <a:avLst>
                  <a:gd name="adj1" fmla="val 41975"/>
                  <a:gd name="adj2" fmla="val 20987"/>
                  <a:gd name="adj3" fmla="val 15880"/>
                  <a:gd name="adj4" fmla="val 84120"/>
                </a:avLst>
              </a:prstGeom>
              <a:gradFill>
                <a:gsLst>
                  <a:gs pos="0">
                    <a:srgbClr val="AFABAB">
                      <a:alpha val="89000"/>
                    </a:srgbClr>
                  </a:gs>
                  <a:gs pos="100000">
                    <a:schemeClr val="accent2">
                      <a:lumMod val="20000"/>
                      <a:lumOff val="80000"/>
                      <a:alpha val="63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5" name="Стрелка углом 54"/>
              <p:cNvSpPr/>
              <p:nvPr/>
            </p:nvSpPr>
            <p:spPr>
              <a:xfrm rot="16200000" flipH="1">
                <a:off x="3904361" y="533517"/>
                <a:ext cx="1301157" cy="2632880"/>
              </a:xfrm>
              <a:prstGeom prst="bentArrow">
                <a:avLst>
                  <a:gd name="adj1" fmla="val 41975"/>
                  <a:gd name="adj2" fmla="val 20987"/>
                  <a:gd name="adj3" fmla="val 15880"/>
                  <a:gd name="adj4" fmla="val 84120"/>
                </a:avLst>
              </a:prstGeom>
              <a:gradFill>
                <a:gsLst>
                  <a:gs pos="0">
                    <a:srgbClr val="AFABAB">
                      <a:alpha val="89000"/>
                    </a:srgbClr>
                  </a:gs>
                  <a:gs pos="100000">
                    <a:schemeClr val="accent2">
                      <a:lumMod val="20000"/>
                      <a:lumOff val="80000"/>
                      <a:alpha val="63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9" name="Группа 8"/>
              <p:cNvGrpSpPr/>
              <p:nvPr/>
            </p:nvGrpSpPr>
            <p:grpSpPr>
              <a:xfrm>
                <a:off x="5340546" y="761825"/>
                <a:ext cx="1510908" cy="1391857"/>
                <a:chOff x="2316184" y="2292313"/>
                <a:chExt cx="1971143" cy="1891497"/>
              </a:xfrm>
            </p:grpSpPr>
            <p:sp>
              <p:nvSpPr>
                <p:cNvPr id="13" name="Овал 12"/>
                <p:cNvSpPr/>
                <p:nvPr/>
              </p:nvSpPr>
              <p:spPr>
                <a:xfrm>
                  <a:off x="2316184" y="2292313"/>
                  <a:ext cx="1971143" cy="1891497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14" name="Овал 13"/>
                <p:cNvSpPr/>
                <p:nvPr/>
              </p:nvSpPr>
              <p:spPr>
                <a:xfrm>
                  <a:off x="2581884" y="2567074"/>
                  <a:ext cx="1439742" cy="1341974"/>
                </a:xfrm>
                <a:prstGeom prst="ellipse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grpSp>
              <p:nvGrpSpPr>
                <p:cNvPr id="4" name="Группа 3"/>
                <p:cNvGrpSpPr/>
                <p:nvPr/>
              </p:nvGrpSpPr>
              <p:grpSpPr>
                <a:xfrm>
                  <a:off x="2819865" y="2791951"/>
                  <a:ext cx="963779" cy="892219"/>
                  <a:chOff x="170656" y="2409030"/>
                  <a:chExt cx="4334669" cy="4334669"/>
                </a:xfrm>
              </p:grpSpPr>
              <p:pic>
                <p:nvPicPr>
                  <p:cNvPr id="13314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70656" y="2409030"/>
                    <a:ext cx="4334669" cy="43346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13315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385614" y="4490636"/>
                    <a:ext cx="2119711" cy="211971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  <p:sp>
            <p:nvSpPr>
              <p:cNvPr id="11" name="TextBox 10"/>
              <p:cNvSpPr txBox="1"/>
              <p:nvPr/>
            </p:nvSpPr>
            <p:spPr>
              <a:xfrm>
                <a:off x="8147129" y="1918407"/>
                <a:ext cx="11462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>
                    <a:solidFill>
                      <a:srgbClr val="474343"/>
                    </a:solidFill>
                    <a:latin typeface="+mn-lt"/>
                  </a:rPr>
                  <a:t>Местные</a:t>
                </a: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2759516" y="1918407"/>
                <a:ext cx="161073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>
                    <a:solidFill>
                      <a:srgbClr val="474343"/>
                    </a:solidFill>
                    <a:latin typeface="+mn-lt"/>
                  </a:rPr>
                  <a:t>Федеральные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292346" y="2470992"/>
                <a:ext cx="16496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>
                    <a:solidFill>
                      <a:srgbClr val="474343"/>
                    </a:solidFill>
                    <a:latin typeface="+mn-lt"/>
                  </a:rPr>
                  <a:t>Региональные</a:t>
                </a:r>
              </a:p>
            </p:txBody>
          </p:sp>
          <p:grpSp>
            <p:nvGrpSpPr>
              <p:cNvPr id="16" name="Группа 15"/>
              <p:cNvGrpSpPr/>
              <p:nvPr/>
            </p:nvGrpSpPr>
            <p:grpSpPr>
              <a:xfrm>
                <a:off x="7986543" y="2548216"/>
                <a:ext cx="1467460" cy="1451149"/>
                <a:chOff x="9076139" y="2530983"/>
                <a:chExt cx="1467460" cy="1451149"/>
              </a:xfrm>
            </p:grpSpPr>
            <p:sp>
              <p:nvSpPr>
                <p:cNvPr id="23" name="Овал 22"/>
                <p:cNvSpPr/>
                <p:nvPr/>
              </p:nvSpPr>
              <p:spPr>
                <a:xfrm>
                  <a:off x="9076139" y="2530983"/>
                  <a:ext cx="1467460" cy="145114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24" name="Овал 23"/>
                <p:cNvSpPr/>
                <p:nvPr/>
              </p:nvSpPr>
              <p:spPr>
                <a:xfrm>
                  <a:off x="9273945" y="2741779"/>
                  <a:ext cx="1071847" cy="1029557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pic>
              <p:nvPicPr>
                <p:cNvPr id="2050" name="Picture 2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515387" y="2978695"/>
                  <a:ext cx="588963" cy="5889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15" name="Группа 14"/>
              <p:cNvGrpSpPr/>
              <p:nvPr/>
            </p:nvGrpSpPr>
            <p:grpSpPr>
              <a:xfrm>
                <a:off x="5362270" y="2995928"/>
                <a:ext cx="1467460" cy="1451149"/>
                <a:chOff x="5383444" y="3135938"/>
                <a:chExt cx="1467460" cy="1451149"/>
              </a:xfrm>
            </p:grpSpPr>
            <p:sp>
              <p:nvSpPr>
                <p:cNvPr id="29" name="Овал 28"/>
                <p:cNvSpPr/>
                <p:nvPr/>
              </p:nvSpPr>
              <p:spPr>
                <a:xfrm>
                  <a:off x="5383444" y="3135938"/>
                  <a:ext cx="1467460" cy="145114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30" name="Овал 29"/>
                <p:cNvSpPr/>
                <p:nvPr/>
              </p:nvSpPr>
              <p:spPr>
                <a:xfrm>
                  <a:off x="5581250" y="3346734"/>
                  <a:ext cx="1071847" cy="1029557"/>
                </a:xfrm>
                <a:prstGeom prst="ellipse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pic>
              <p:nvPicPr>
                <p:cNvPr id="2051" name="Picture 3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22692" y="3567658"/>
                  <a:ext cx="588963" cy="5889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12" name="Группа 11"/>
              <p:cNvGrpSpPr/>
              <p:nvPr/>
            </p:nvGrpSpPr>
            <p:grpSpPr>
              <a:xfrm>
                <a:off x="2792796" y="2548216"/>
                <a:ext cx="1467460" cy="1451149"/>
                <a:chOff x="1696461" y="2514364"/>
                <a:chExt cx="1467460" cy="1451149"/>
              </a:xfrm>
            </p:grpSpPr>
            <p:sp>
              <p:nvSpPr>
                <p:cNvPr id="35" name="Овал 34"/>
                <p:cNvSpPr/>
                <p:nvPr/>
              </p:nvSpPr>
              <p:spPr>
                <a:xfrm>
                  <a:off x="1696461" y="2514364"/>
                  <a:ext cx="1467460" cy="145114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36" name="Овал 35"/>
                <p:cNvSpPr/>
                <p:nvPr/>
              </p:nvSpPr>
              <p:spPr>
                <a:xfrm>
                  <a:off x="1894267" y="2725160"/>
                  <a:ext cx="1071847" cy="1029557"/>
                </a:xfrm>
                <a:prstGeom prst="ellipse">
                  <a:avLst/>
                </a:pr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pic>
              <p:nvPicPr>
                <p:cNvPr id="2052" name="Picture 4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67581" y="2877331"/>
                  <a:ext cx="725215" cy="72521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</p:grpSp>
      <p:sp>
        <p:nvSpPr>
          <p:cNvPr id="6" name="Прямоугольник 5"/>
          <p:cNvSpPr/>
          <p:nvPr/>
        </p:nvSpPr>
        <p:spPr>
          <a:xfrm>
            <a:off x="142570" y="3159158"/>
            <a:ext cx="2726955" cy="1869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 sz="1000"/>
            </a:pPr>
            <a:r>
              <a:rPr lang="ru-RU" sz="1600" u="sng" dirty="0">
                <a:solidFill>
                  <a:srgbClr val="494545"/>
                </a:solidFill>
                <a:latin typeface="+mn-lt"/>
                <a:cs typeface="Arial Cyr"/>
              </a:rPr>
              <a:t>Обязательны к уплате на всей территории Российской Федерации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налог на прибыль организаций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налог на доходы физических лиц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акцизы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иные налоги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640632" y="5780782"/>
            <a:ext cx="71762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 sz="1000"/>
            </a:pPr>
            <a:r>
              <a:rPr lang="ru-RU" sz="1600" u="sng" dirty="0">
                <a:solidFill>
                  <a:srgbClr val="494545"/>
                </a:solidFill>
                <a:latin typeface="+mn-lt"/>
                <a:cs typeface="Arial Cyr"/>
              </a:rPr>
              <a:t>Обязательны к уплате на территориях соответствующих субъектов Российской Федерации (регулируются законами субъектов Российской Федерации)</a:t>
            </a:r>
            <a:r>
              <a:rPr lang="ru-RU" sz="1600" dirty="0">
                <a:solidFill>
                  <a:srgbClr val="494545"/>
                </a:solidFill>
                <a:latin typeface="+mn-lt"/>
                <a:cs typeface="Arial Cyr"/>
              </a:rPr>
              <a:t> 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налог на имущество организаций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транспортный налог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налог на игорный бизнес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455607" y="2918393"/>
            <a:ext cx="2736393" cy="2653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 sz="1000"/>
            </a:pPr>
            <a:r>
              <a:rPr lang="ru-RU" sz="1600" u="sng" dirty="0">
                <a:solidFill>
                  <a:srgbClr val="494545"/>
                </a:solidFill>
                <a:latin typeface="+mn-lt"/>
                <a:cs typeface="Arial Cyr"/>
              </a:rPr>
              <a:t>Обязательны к уплате на территориях соответствующих муниципальных образований (регулируются нормативными актами представительных органов муниципальных образований)</a:t>
            </a:r>
          </a:p>
          <a:p>
            <a:pPr>
              <a:lnSpc>
                <a:spcPct val="80000"/>
              </a:lnSpc>
              <a:defRPr sz="1000"/>
            </a:pPr>
            <a:endParaRPr lang="ru-RU" sz="1600" u="sng" dirty="0">
              <a:solidFill>
                <a:srgbClr val="494545"/>
              </a:solidFill>
              <a:latin typeface="+mn-lt"/>
              <a:cs typeface="Arial Cyr"/>
            </a:endParaRP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земельный налог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налог на имущество физических лиц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-10761" y="784086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1600" dirty="0">
                <a:solidFill>
                  <a:srgbClr val="494545"/>
                </a:solidFill>
                <a:latin typeface="+mn-lt"/>
              </a:rPr>
              <a:t>Под </a:t>
            </a:r>
            <a:r>
              <a:rPr lang="ru-RU" sz="1600" b="1" dirty="0">
                <a:solidFill>
                  <a:srgbClr val="494545"/>
                </a:solidFill>
                <a:latin typeface="+mn-lt"/>
              </a:rPr>
              <a:t>налогом</a:t>
            </a:r>
            <a:r>
              <a:rPr lang="ru-RU" sz="1600" dirty="0">
                <a:solidFill>
                  <a:srgbClr val="494545"/>
                </a:solidFill>
                <a:latin typeface="+mn-lt"/>
              </a:rPr>
              <a:t> понимается обязательный, индивидуально безвозмездный платеж, взимаемый с организаций и физических лиц в форме отчуждения принадлежащих им на праве собственности, хозяйственного ведения или оперативного управления денежных средств в целях финансового обеспечения деятельности государства и (или) муниципальных образований.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2129726" y="1627221"/>
            <a:ext cx="7953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494545"/>
                </a:solidFill>
                <a:latin typeface="+mn-lt"/>
              </a:rPr>
              <a:t>УСТАНОВЛЕНЫ НАЛОГОВЫМ КОДЕКСОМ РОССИЙСКОЙ ФЕДЕРАЦИИ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99938388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46468" y="1057522"/>
            <a:ext cx="9489541" cy="5698878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42214"/>
            <a:ext cx="1058269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Формирование и использование 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дорожного фонда области на 2024 год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9123545"/>
              </p:ext>
            </p:extLst>
          </p:nvPr>
        </p:nvGraphicFramePr>
        <p:xfrm>
          <a:off x="1455991" y="1260442"/>
          <a:ext cx="9111386" cy="5293037"/>
        </p:xfrm>
        <a:graphic>
          <a:graphicData uri="http://schemas.openxmlformats.org/drawingml/2006/table">
            <a:tbl>
              <a:tblPr/>
              <a:tblGrid>
                <a:gridCol w="79237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76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819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08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Доходы</a:t>
                      </a:r>
                      <a:r>
                        <a:rPr lang="ru-RU" sz="1400" b="1" baseline="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 дорожного фонда области</a:t>
                      </a:r>
                      <a:endParaRPr lang="ru-RU" sz="1400" b="1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10 266,9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846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Акцизы   на  автомобильный  и  прямогонный  бензин, дизельное   топливо, моторные  масла  для  дизельных и (или)   карбюраторных (инжекторных) двигателей</a:t>
                      </a:r>
                      <a:endParaRPr lang="ru-RU" sz="1400" b="1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8 083,7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0860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Транспортный налог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1 400,0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0860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Прочие неналоговые доходы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374,</a:t>
                      </a:r>
                      <a:r>
                        <a:rPr lang="en-US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9</a:t>
                      </a:r>
                      <a:endParaRPr lang="ru-RU" sz="1400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0860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Межбюджетные трансферты из федерального бюджета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408,3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0860"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Расходы</a:t>
                      </a:r>
                      <a:r>
                        <a:rPr lang="ru-RU" sz="1400" b="1" baseline="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 дорожного фонда области</a:t>
                      </a:r>
                      <a:endParaRPr lang="ru-RU" sz="1400" b="1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10 266,9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0860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Ремонт автомобильных дорог регионального значения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>
                          <a:solidFill>
                            <a:srgbClr val="494545"/>
                          </a:solidFill>
                          <a:latin typeface="+mn-lt"/>
                        </a:rPr>
                        <a:t>3 189,9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0860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Строительство автомобильных дорог регионального значения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1 158,7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0860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Содержание автомобильных дорог регионального значения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2 202,1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28462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Межбюджетные трансферты  муниципальным образованиям на строительство, капитальный  ремонт и  ремонт автомобильных дорог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3</a:t>
                      </a:r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 111,0</a:t>
                      </a:r>
                      <a:endParaRPr lang="en-US" sz="1400" b="0" i="0" u="none" strike="noStrike" dirty="0">
                        <a:solidFill>
                          <a:srgbClr val="494545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28462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Организация автоматизированной системы фотовидеофиксации нарушений ПДД и выполнение научно-исследовательских работ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129,6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0860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Уплата  налога  на  имущество   в   отношении    автомобильных  дорог   регионального  значения 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267,4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0860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Расходы  на  обеспечение  деятельности  ОКУ "Дорожное агентство Липецкой области"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124,9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0860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Приобретение дорожно-строительной техники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83,0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9675432" y="750100"/>
            <a:ext cx="1126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494545"/>
                </a:solidFill>
                <a:latin typeface="+mn-lt"/>
              </a:rPr>
              <a:t>млн. руб.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80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78"/>
          <a:stretch/>
        </p:blipFill>
        <p:spPr bwMode="auto">
          <a:xfrm>
            <a:off x="8614709" y="-9321"/>
            <a:ext cx="1841237" cy="863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013140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14" y="-58535"/>
            <a:ext cx="1173477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Источники финансирования дефицита областного бюджета на 2024 год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2444211"/>
              </p:ext>
            </p:extLst>
          </p:nvPr>
        </p:nvGraphicFramePr>
        <p:xfrm>
          <a:off x="1988068" y="1441403"/>
          <a:ext cx="8199733" cy="390838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67816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80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90838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rgbClr val="534F4F"/>
                          </a:solidFill>
                          <a:latin typeface="+mn-lt"/>
                        </a:rPr>
                        <a:t>ВСЕГО, в том числе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16 283,6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2" name="Группа 24"/>
          <p:cNvGrpSpPr/>
          <p:nvPr/>
        </p:nvGrpSpPr>
        <p:grpSpPr>
          <a:xfrm>
            <a:off x="8971823" y="337468"/>
            <a:ext cx="1126463" cy="1082046"/>
            <a:chOff x="5405399" y="-70032"/>
            <a:chExt cx="1467460" cy="1451149"/>
          </a:xfrm>
        </p:grpSpPr>
        <p:sp>
          <p:nvSpPr>
            <p:cNvPr id="26" name="Овал 25"/>
            <p:cNvSpPr/>
            <p:nvPr/>
          </p:nvSpPr>
          <p:spPr>
            <a:xfrm>
              <a:off x="5405399" y="-70032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Овал 26"/>
            <p:cNvSpPr/>
            <p:nvPr/>
          </p:nvSpPr>
          <p:spPr>
            <a:xfrm>
              <a:off x="5603205" y="140764"/>
              <a:ext cx="1071846" cy="1029556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711082" y="338410"/>
              <a:ext cx="856088" cy="4828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2024</a:t>
              </a:r>
            </a:p>
          </p:txBody>
        </p:sp>
      </p:grpSp>
      <p:graphicFrame>
        <p:nvGraphicFramePr>
          <p:cNvPr id="41" name="Таблица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9523092"/>
              </p:ext>
            </p:extLst>
          </p:nvPr>
        </p:nvGraphicFramePr>
        <p:xfrm>
          <a:off x="2004197" y="1854130"/>
          <a:ext cx="8183604" cy="4896231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67747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08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98181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rgbClr val="534F4F"/>
                          </a:solidFill>
                          <a:latin typeface="+mn-lt"/>
                        </a:rPr>
                        <a:t>Кредиты кредитных организаций и государственные ценные бумаги: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kern="1200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-1 450,0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3341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i="1" dirty="0">
                          <a:solidFill>
                            <a:srgbClr val="534F4F"/>
                          </a:solidFill>
                          <a:latin typeface="+mn-lt"/>
                        </a:rPr>
                        <a:t>размещение государственных ценных бумаг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3341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i="1" dirty="0">
                          <a:solidFill>
                            <a:srgbClr val="534F4F"/>
                          </a:solidFill>
                          <a:latin typeface="+mn-lt"/>
                        </a:rPr>
                        <a:t>погашение  государственных ценных бумаг 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-1 450,0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3341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i="1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привлечение кредитов от кредитных организаций 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3341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i="1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погашение кредитов от кредитных организаций 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3341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534F4F"/>
                          </a:solidFill>
                          <a:latin typeface="+mn-lt"/>
                        </a:rPr>
                        <a:t>Бюджетные кредиты из  федерального бюджета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kern="1200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-1 375,0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575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i="1" dirty="0">
                          <a:solidFill>
                            <a:srgbClr val="534F4F"/>
                          </a:solidFill>
                          <a:latin typeface="+mn-lt"/>
                        </a:rPr>
                        <a:t>привлечение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u="none" strike="noStrike" kern="1200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1 448,5</a:t>
                      </a:r>
                    </a:p>
                  </a:txBody>
                  <a:tcPr marL="39370" marR="39370" marT="64770" marB="6477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0459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i="1" dirty="0">
                          <a:solidFill>
                            <a:srgbClr val="534F4F"/>
                          </a:solidFill>
                          <a:latin typeface="+mn-lt"/>
                        </a:rPr>
                        <a:t>погашение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-2 823,5</a:t>
                      </a:r>
                    </a:p>
                  </a:txBody>
                  <a:tcPr marL="39370" marR="39370" marT="64770" marB="6477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3341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Бюджетные кредиты из областного бюджета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kern="1200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8534095"/>
                  </a:ext>
                </a:extLst>
              </a:tr>
              <a:tr h="377575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i="1" dirty="0">
                          <a:solidFill>
                            <a:srgbClr val="534F4F"/>
                          </a:solidFill>
                          <a:latin typeface="+mn-lt"/>
                        </a:rPr>
                        <a:t>предоставление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u="none" strike="noStrike" kern="1200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-1 650,0</a:t>
                      </a:r>
                    </a:p>
                  </a:txBody>
                  <a:tcPr marL="39370" marR="39370" marT="64770" marB="6477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6070999"/>
                  </a:ext>
                </a:extLst>
              </a:tr>
              <a:tr h="377575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i="1" dirty="0">
                          <a:solidFill>
                            <a:srgbClr val="534F4F"/>
                          </a:solidFill>
                          <a:latin typeface="+mn-lt"/>
                        </a:rPr>
                        <a:t>возврат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u="none" strike="noStrike" kern="1200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1 650,0</a:t>
                      </a:r>
                    </a:p>
                  </a:txBody>
                  <a:tcPr marL="39370" marR="39370" marT="64770" marB="6477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3249558"/>
                  </a:ext>
                </a:extLst>
              </a:tr>
              <a:tr h="498181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534F4F"/>
                          </a:solidFill>
                          <a:latin typeface="+mn-lt"/>
                        </a:rPr>
                        <a:t>Возврат прочих бюджетных кредитов (ссуд), предоставленных бюджетами субъектов внутри страны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kern="1200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47,6</a:t>
                      </a:r>
                    </a:p>
                  </a:txBody>
                  <a:tcPr marL="39370" marR="39370" marT="64770" marB="6477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459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534F4F"/>
                          </a:solidFill>
                          <a:latin typeface="+mn-lt"/>
                        </a:rPr>
                        <a:t>Изменение остатков средств на счетах по учету средств бюджетов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kern="1200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19 061,0</a:t>
                      </a:r>
                    </a:p>
                  </a:txBody>
                  <a:tcPr marL="39370" marR="39370" marT="64770" marB="6477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4" name="TextBox 43"/>
          <p:cNvSpPr txBox="1"/>
          <p:nvPr/>
        </p:nvSpPr>
        <p:spPr>
          <a:xfrm>
            <a:off x="10269968" y="514920"/>
            <a:ext cx="1126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534F4F"/>
                </a:solidFill>
                <a:latin typeface="+mn-lt"/>
              </a:rPr>
              <a:t>млн. руб.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81</a:t>
            </a:r>
          </a:p>
        </p:txBody>
      </p:sp>
    </p:spTree>
    <p:extLst>
      <p:ext uri="{BB962C8B-B14F-4D97-AF65-F5344CB8AC3E}">
        <p14:creationId xmlns:p14="http://schemas.microsoft.com/office/powerpoint/2010/main" val="287575554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5175" y="-4253"/>
            <a:ext cx="11426825" cy="926591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Верхний предел государственного долга Липецкой области </a:t>
            </a:r>
            <a:br>
              <a:rPr lang="ru-RU" sz="2600" b="1" dirty="0">
                <a:solidFill>
                  <a:srgbClr val="494545"/>
                </a:solidFill>
                <a:latin typeface="+mn-lt"/>
              </a:rPr>
            </a:br>
            <a:r>
              <a:rPr lang="ru-RU" sz="2600" b="1" dirty="0">
                <a:solidFill>
                  <a:srgbClr val="494545"/>
                </a:solidFill>
                <a:latin typeface="+mn-lt"/>
              </a:rPr>
              <a:t>на 2024 год и на плановый период 2025-2026 годов</a:t>
            </a:r>
          </a:p>
        </p:txBody>
      </p:sp>
      <p:sp>
        <p:nvSpPr>
          <p:cNvPr id="2" name="AutoShape 2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3" name="AutoShape 4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6" name="AutoShape 6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8" name="AutoShape 9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9" name="AutoShape 11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10" name="AutoShape 13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155575" y="-4313238"/>
            <a:ext cx="11982450" cy="8526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11" name="AutoShape 15" descr="Увеличение вверх стрелка значок изоляции Бесплатные Фотографии"/>
          <p:cNvSpPr>
            <a:spLocks noChangeAspect="1" noChangeArrowheads="1"/>
          </p:cNvSpPr>
          <p:nvPr/>
        </p:nvSpPr>
        <p:spPr bwMode="auto">
          <a:xfrm>
            <a:off x="155575" y="-2224088"/>
            <a:ext cx="5962650" cy="464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12" name="AutoShape 17" descr="https://image.freepik.com/free-photo/_53876-14656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13" name="AutoShape 19" descr="https://www.2gb.com/wp-content/uploads/sites/2/2017/03/money-grwoth.jpg?resize=600%2C400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14" name="AutoShape 21" descr="https://www.2gb.com/wp-content/uploads/sites/2/2017/03/money-grwoth.jpg?resize=600%2C400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15" name="AutoShape 23" descr="https://www.2gb.com/wp-content/uploads/sites/2/2017/03/money-grwoth.jpg?resize=600%2C400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4" name="AutoShape 2" descr="https://im0-tub-ru.yandex.net/i?id=810201e47df0a275e27492d825dc0981&amp;n=13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82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-1" y="1685221"/>
            <a:ext cx="12138025" cy="1369248"/>
            <a:chOff x="0" y="1556243"/>
            <a:chExt cx="12138025" cy="1203890"/>
          </a:xfrm>
        </p:grpSpPr>
        <p:sp>
          <p:nvSpPr>
            <p:cNvPr id="18" name="Пятиугольник 17"/>
            <p:cNvSpPr/>
            <p:nvPr/>
          </p:nvSpPr>
          <p:spPr>
            <a:xfrm>
              <a:off x="0" y="1556243"/>
              <a:ext cx="12138025" cy="1203890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21" name="Скругленный прямоугольник 20"/>
            <p:cNvSpPr/>
            <p:nvPr/>
          </p:nvSpPr>
          <p:spPr>
            <a:xfrm>
              <a:off x="155576" y="1556243"/>
              <a:ext cx="3654425" cy="1192829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000" b="1" dirty="0">
                  <a:solidFill>
                    <a:srgbClr val="534F4F"/>
                  </a:solidFill>
                </a:rPr>
                <a:t>Верхний предел государственного  долга субъекта Российской Федерации </a:t>
              </a:r>
              <a:endParaRPr lang="ru-RU" sz="20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3962400" y="1614048"/>
              <a:ext cx="7707695" cy="9471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ru-RU" sz="1600" dirty="0">
                  <a:solidFill>
                    <a:srgbClr val="534F4F"/>
                  </a:solidFill>
                  <a:latin typeface="+mn-lt"/>
                </a:rPr>
                <a:t>представляет собой расчетный показатель по состоянию на 1 января года, следующего за очередным финансовым годом, с учетом ограничений, установленных Бюджетным кодексом Российской Федерации, с указанием в том числе верхнего предела долга по государственным гарантиям субъекта Российской Федерации</a:t>
              </a:r>
            </a:p>
          </p:txBody>
        </p:sp>
      </p:grpSp>
      <p:graphicFrame>
        <p:nvGraphicFramePr>
          <p:cNvPr id="27" name="Объект 5"/>
          <p:cNvGraphicFramePr>
            <a:graphicFrameLocks/>
          </p:cNvGraphicFramePr>
          <p:nvPr/>
        </p:nvGraphicFramePr>
        <p:xfrm>
          <a:off x="0" y="3005988"/>
          <a:ext cx="12192000" cy="37951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07975" y="922338"/>
            <a:ext cx="114458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В соответствии с Бюджетным кодексом  Российской Федерации законом о бюджете субъекта Российской Федерации на очередной финансовый год утверждается:</a:t>
            </a:r>
          </a:p>
        </p:txBody>
      </p:sp>
    </p:spTree>
    <p:extLst>
      <p:ext uri="{BB962C8B-B14F-4D97-AF65-F5344CB8AC3E}">
        <p14:creationId xmlns:p14="http://schemas.microsoft.com/office/powerpoint/2010/main" val="119661232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619124" y="47571"/>
            <a:ext cx="11572875" cy="80015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Pro" pitchFamily="2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Pro" pitchFamily="2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Pro" pitchFamily="2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Pro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Pro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Pro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Pro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Pro" pitchFamily="2" charset="0"/>
              </a:defRPr>
            </a:lvl9pPr>
          </a:lstStyle>
          <a:p>
            <a:pPr algn="ctr"/>
            <a:r>
              <a:rPr lang="ru-RU" sz="2800" b="1" dirty="0">
                <a:solidFill>
                  <a:srgbClr val="494545"/>
                </a:solidFill>
              </a:rPr>
              <a:t>Уровень долговой нагрузки на областной бюджет</a:t>
            </a:r>
          </a:p>
          <a:p>
            <a:pPr algn="ctr"/>
            <a:r>
              <a:rPr lang="ru-RU" sz="2800" b="1" dirty="0">
                <a:solidFill>
                  <a:srgbClr val="494545"/>
                </a:solidFill>
              </a:rPr>
              <a:t> и структура государственного долга области</a:t>
            </a:r>
          </a:p>
        </p:txBody>
      </p:sp>
      <p:graphicFrame>
        <p:nvGraphicFramePr>
          <p:cNvPr id="6" name="Объект 5"/>
          <p:cNvGraphicFramePr>
            <a:graphicFrameLocks/>
          </p:cNvGraphicFramePr>
          <p:nvPr/>
        </p:nvGraphicFramePr>
        <p:xfrm>
          <a:off x="293913" y="857250"/>
          <a:ext cx="11898086" cy="6000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83</a:t>
            </a:r>
          </a:p>
        </p:txBody>
      </p:sp>
    </p:spTree>
    <p:extLst>
      <p:ext uri="{BB962C8B-B14F-4D97-AF65-F5344CB8AC3E}">
        <p14:creationId xmlns:p14="http://schemas.microsoft.com/office/powerpoint/2010/main" val="197011718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05000" y="105519"/>
            <a:ext cx="9663113" cy="136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200" b="1" dirty="0">
                <a:solidFill>
                  <a:srgbClr val="494545"/>
                </a:solidFill>
                <a:latin typeface="+mn-lt"/>
              </a:rPr>
              <a:t>Долговая политика области в 2024-2026 годы направлена на обеспечение потребностей области в заемных финансовых ресурсах при поддержании объема долговой нагрузки на уровне, позволяющем отнести область</a:t>
            </a:r>
          </a:p>
          <a:p>
            <a:pPr algn="ctr">
              <a:lnSpc>
                <a:spcPct val="90000"/>
              </a:lnSpc>
            </a:pPr>
            <a:r>
              <a:rPr lang="ru-RU" sz="2400" b="1" dirty="0">
                <a:solidFill>
                  <a:srgbClr val="474343"/>
                </a:solidFill>
                <a:latin typeface="+mn-lt"/>
              </a:rPr>
              <a:t> </a:t>
            </a:r>
            <a:r>
              <a:rPr lang="ru-RU" sz="2600" b="1" i="1" u="sng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к региону с высокой долговой устойчивостью: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-4267200" y="225924"/>
            <a:ext cx="16311361" cy="7496593"/>
            <a:chOff x="-5185434" y="230053"/>
            <a:chExt cx="17197459" cy="7496593"/>
          </a:xfrm>
        </p:grpSpPr>
        <p:sp>
          <p:nvSpPr>
            <p:cNvPr id="4" name="Арка 3"/>
            <p:cNvSpPr/>
            <p:nvPr/>
          </p:nvSpPr>
          <p:spPr>
            <a:xfrm>
              <a:off x="-5185434" y="230053"/>
              <a:ext cx="8585927" cy="7496593"/>
            </a:xfrm>
            <a:prstGeom prst="blockArc">
              <a:avLst>
                <a:gd name="adj1" fmla="val 18900000"/>
                <a:gd name="adj2" fmla="val 2700000"/>
                <a:gd name="adj3" fmla="val 296"/>
              </a:avLst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Полилиния 4"/>
                <p:cNvSpPr/>
                <p:nvPr/>
              </p:nvSpPr>
              <p:spPr>
                <a:xfrm>
                  <a:off x="2468429" y="1615049"/>
                  <a:ext cx="9543596" cy="1050040"/>
                </a:xfrm>
                <a:custGeom>
                  <a:avLst/>
                  <a:gdLst>
                    <a:gd name="connsiteX0" fmla="*/ 0 w 9504253"/>
                    <a:gd name="connsiteY0" fmla="*/ 175010 h 1050040"/>
                    <a:gd name="connsiteX1" fmla="*/ 175010 w 9504253"/>
                    <a:gd name="connsiteY1" fmla="*/ 0 h 1050040"/>
                    <a:gd name="connsiteX2" fmla="*/ 9329243 w 9504253"/>
                    <a:gd name="connsiteY2" fmla="*/ 0 h 1050040"/>
                    <a:gd name="connsiteX3" fmla="*/ 9504253 w 9504253"/>
                    <a:gd name="connsiteY3" fmla="*/ 175010 h 1050040"/>
                    <a:gd name="connsiteX4" fmla="*/ 9504253 w 9504253"/>
                    <a:gd name="connsiteY4" fmla="*/ 875030 h 1050040"/>
                    <a:gd name="connsiteX5" fmla="*/ 9329243 w 9504253"/>
                    <a:gd name="connsiteY5" fmla="*/ 1050040 h 1050040"/>
                    <a:gd name="connsiteX6" fmla="*/ 175010 w 9504253"/>
                    <a:gd name="connsiteY6" fmla="*/ 1050040 h 1050040"/>
                    <a:gd name="connsiteX7" fmla="*/ 0 w 9504253"/>
                    <a:gd name="connsiteY7" fmla="*/ 875030 h 1050040"/>
                    <a:gd name="connsiteX8" fmla="*/ 0 w 9504253"/>
                    <a:gd name="connsiteY8" fmla="*/ 175010 h 1050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504253" h="1050040">
                      <a:moveTo>
                        <a:pt x="0" y="175010"/>
                      </a:moveTo>
                      <a:cubicBezTo>
                        <a:pt x="0" y="78355"/>
                        <a:pt x="78355" y="0"/>
                        <a:pt x="175010" y="0"/>
                      </a:cubicBezTo>
                      <a:lnTo>
                        <a:pt x="9329243" y="0"/>
                      </a:lnTo>
                      <a:cubicBezTo>
                        <a:pt x="9425898" y="0"/>
                        <a:pt x="9504253" y="78355"/>
                        <a:pt x="9504253" y="175010"/>
                      </a:cubicBezTo>
                      <a:lnTo>
                        <a:pt x="9504253" y="875030"/>
                      </a:lnTo>
                      <a:cubicBezTo>
                        <a:pt x="9504253" y="971685"/>
                        <a:pt x="9425898" y="1050040"/>
                        <a:pt x="9329243" y="1050040"/>
                      </a:cubicBezTo>
                      <a:lnTo>
                        <a:pt x="175010" y="1050040"/>
                      </a:lnTo>
                      <a:cubicBezTo>
                        <a:pt x="78355" y="1050040"/>
                        <a:pt x="0" y="971685"/>
                        <a:pt x="0" y="875030"/>
                      </a:cubicBezTo>
                      <a:lnTo>
                        <a:pt x="0" y="175010"/>
                      </a:lnTo>
                      <a:close/>
                    </a:path>
                  </a:pathLst>
                </a:custGeom>
                <a:gradFill>
                  <a:gsLst>
                    <a:gs pos="73000">
                      <a:schemeClr val="accent3">
                        <a:lumMod val="20000"/>
                        <a:lumOff val="80000"/>
                        <a:alpha val="50000"/>
                      </a:schemeClr>
                    </a:gs>
                    <a:gs pos="15000">
                      <a:schemeClr val="accent3">
                        <a:lumMod val="60000"/>
                        <a:lumOff val="40000"/>
                      </a:schemeClr>
                    </a:gs>
                    <a:gs pos="96000">
                      <a:schemeClr val="accent2">
                        <a:lumMod val="20000"/>
                        <a:lumOff val="80000"/>
                        <a:alpha val="10000"/>
                      </a:schemeClr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911472" tIns="107139" rIns="107139" bIns="107139" numCol="1" spcCol="1270" anchor="ctr" anchorCtr="0">
                  <a:noAutofit/>
                </a:bodyPr>
                <a:lstStyle/>
                <a:p>
                  <a:pPr lvl="0" algn="l" defTabSz="9779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ru-RU" sz="2200" kern="1200" dirty="0">
                      <a:solidFill>
                        <a:srgbClr val="534F4F"/>
                      </a:solidFill>
                      <a:latin typeface="+mn-lt"/>
                      <a:cs typeface="Arial"/>
                    </a:rPr>
                    <a:t>Отношение объема государственного долга к общему объему доходов бюджета </a:t>
                  </a:r>
                  <a:r>
                    <a:rPr lang="ru-RU" sz="2200" kern="1200" dirty="0">
                      <a:solidFill>
                        <a:srgbClr val="534F4F"/>
                      </a:solidFill>
                      <a:latin typeface="+mn-lt"/>
                    </a:rPr>
                    <a:t>без учета безвозмездных поступлений </a:t>
                  </a:r>
                  <a14:m>
                    <m:oMath xmlns:m="http://schemas.openxmlformats.org/officeDocument/2006/math">
                      <m:r>
                        <a:rPr lang="ru-RU" sz="2400" b="1" i="0" kern="1200" smtClean="0">
                          <a:solidFill>
                            <a:srgbClr val="534F4F"/>
                          </a:solidFill>
                          <a:latin typeface="Cambria Math"/>
                          <a:ea typeface="Cambria Math"/>
                        </a:rPr>
                        <m:t>≤</m:t>
                      </m:r>
                      <m:r>
                        <a:rPr lang="ru-RU" sz="2400" b="1" i="0" kern="1200" smtClean="0">
                          <a:solidFill>
                            <a:srgbClr val="534F4F"/>
                          </a:solidFill>
                          <a:latin typeface="Cambria Math"/>
                          <a:ea typeface="Cambria Math"/>
                        </a:rPr>
                        <m:t>𝟓𝟎</m:t>
                      </m:r>
                      <m:r>
                        <a:rPr lang="ru-RU" sz="2400" b="1" i="0" kern="1200" smtClean="0">
                          <a:solidFill>
                            <a:srgbClr val="534F4F"/>
                          </a:solidFill>
                          <a:latin typeface="Cambria Math"/>
                          <a:ea typeface="Cambria Math"/>
                        </a:rPr>
                        <m:t>%</m:t>
                      </m:r>
                    </m:oMath>
                  </a14:m>
                  <a:endParaRPr lang="ru-RU" sz="2400" b="1" kern="1200" dirty="0">
                    <a:solidFill>
                      <a:srgbClr val="534F4F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Полилиния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68429" y="1615049"/>
                  <a:ext cx="9543596" cy="1050040"/>
                </a:xfrm>
                <a:custGeom>
                  <a:avLst/>
                  <a:gdLst>
                    <a:gd name="connsiteX0" fmla="*/ 0 w 9504253"/>
                    <a:gd name="connsiteY0" fmla="*/ 175010 h 1050040"/>
                    <a:gd name="connsiteX1" fmla="*/ 175010 w 9504253"/>
                    <a:gd name="connsiteY1" fmla="*/ 0 h 1050040"/>
                    <a:gd name="connsiteX2" fmla="*/ 9329243 w 9504253"/>
                    <a:gd name="connsiteY2" fmla="*/ 0 h 1050040"/>
                    <a:gd name="connsiteX3" fmla="*/ 9504253 w 9504253"/>
                    <a:gd name="connsiteY3" fmla="*/ 175010 h 1050040"/>
                    <a:gd name="connsiteX4" fmla="*/ 9504253 w 9504253"/>
                    <a:gd name="connsiteY4" fmla="*/ 875030 h 1050040"/>
                    <a:gd name="connsiteX5" fmla="*/ 9329243 w 9504253"/>
                    <a:gd name="connsiteY5" fmla="*/ 1050040 h 1050040"/>
                    <a:gd name="connsiteX6" fmla="*/ 175010 w 9504253"/>
                    <a:gd name="connsiteY6" fmla="*/ 1050040 h 1050040"/>
                    <a:gd name="connsiteX7" fmla="*/ 0 w 9504253"/>
                    <a:gd name="connsiteY7" fmla="*/ 875030 h 1050040"/>
                    <a:gd name="connsiteX8" fmla="*/ 0 w 9504253"/>
                    <a:gd name="connsiteY8" fmla="*/ 175010 h 1050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504253" h="1050040">
                      <a:moveTo>
                        <a:pt x="0" y="175010"/>
                      </a:moveTo>
                      <a:cubicBezTo>
                        <a:pt x="0" y="78355"/>
                        <a:pt x="78355" y="0"/>
                        <a:pt x="175010" y="0"/>
                      </a:cubicBezTo>
                      <a:lnTo>
                        <a:pt x="9329243" y="0"/>
                      </a:lnTo>
                      <a:cubicBezTo>
                        <a:pt x="9425898" y="0"/>
                        <a:pt x="9504253" y="78355"/>
                        <a:pt x="9504253" y="175010"/>
                      </a:cubicBezTo>
                      <a:lnTo>
                        <a:pt x="9504253" y="875030"/>
                      </a:lnTo>
                      <a:cubicBezTo>
                        <a:pt x="9504253" y="971685"/>
                        <a:pt x="9425898" y="1050040"/>
                        <a:pt x="9329243" y="1050040"/>
                      </a:cubicBezTo>
                      <a:lnTo>
                        <a:pt x="175010" y="1050040"/>
                      </a:lnTo>
                      <a:cubicBezTo>
                        <a:pt x="78355" y="1050040"/>
                        <a:pt x="0" y="971685"/>
                        <a:pt x="0" y="875030"/>
                      </a:cubicBezTo>
                      <a:lnTo>
                        <a:pt x="0" y="175010"/>
                      </a:lnTo>
                      <a:close/>
                    </a:path>
                  </a:pathLst>
                </a:custGeom>
                <a:blipFill rotWithShape="1">
                  <a:blip r:embed="rId2" cstate="print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Стрелка вправо с вырезом 5"/>
            <p:cNvSpPr/>
            <p:nvPr/>
          </p:nvSpPr>
          <p:spPr>
            <a:xfrm>
              <a:off x="2132216" y="1741804"/>
              <a:ext cx="973043" cy="796530"/>
            </a:xfrm>
            <a:prstGeom prst="notched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Полилиния 6"/>
                <p:cNvSpPr/>
                <p:nvPr/>
              </p:nvSpPr>
              <p:spPr>
                <a:xfrm>
                  <a:off x="2468428" y="3028490"/>
                  <a:ext cx="9539036" cy="1700074"/>
                </a:xfrm>
                <a:custGeom>
                  <a:avLst/>
                  <a:gdLst>
                    <a:gd name="connsiteX0" fmla="*/ 0 w 9539036"/>
                    <a:gd name="connsiteY0" fmla="*/ 283351 h 1700074"/>
                    <a:gd name="connsiteX1" fmla="*/ 283351 w 9539036"/>
                    <a:gd name="connsiteY1" fmla="*/ 0 h 1700074"/>
                    <a:gd name="connsiteX2" fmla="*/ 9255685 w 9539036"/>
                    <a:gd name="connsiteY2" fmla="*/ 0 h 1700074"/>
                    <a:gd name="connsiteX3" fmla="*/ 9539036 w 9539036"/>
                    <a:gd name="connsiteY3" fmla="*/ 283351 h 1700074"/>
                    <a:gd name="connsiteX4" fmla="*/ 9539036 w 9539036"/>
                    <a:gd name="connsiteY4" fmla="*/ 1416723 h 1700074"/>
                    <a:gd name="connsiteX5" fmla="*/ 9255685 w 9539036"/>
                    <a:gd name="connsiteY5" fmla="*/ 1700074 h 1700074"/>
                    <a:gd name="connsiteX6" fmla="*/ 283351 w 9539036"/>
                    <a:gd name="connsiteY6" fmla="*/ 1700074 h 1700074"/>
                    <a:gd name="connsiteX7" fmla="*/ 0 w 9539036"/>
                    <a:gd name="connsiteY7" fmla="*/ 1416723 h 1700074"/>
                    <a:gd name="connsiteX8" fmla="*/ 0 w 9539036"/>
                    <a:gd name="connsiteY8" fmla="*/ 283351 h 1700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539036" h="1700074">
                      <a:moveTo>
                        <a:pt x="0" y="283351"/>
                      </a:moveTo>
                      <a:cubicBezTo>
                        <a:pt x="0" y="126861"/>
                        <a:pt x="126861" y="0"/>
                        <a:pt x="283351" y="0"/>
                      </a:cubicBezTo>
                      <a:lnTo>
                        <a:pt x="9255685" y="0"/>
                      </a:lnTo>
                      <a:cubicBezTo>
                        <a:pt x="9412175" y="0"/>
                        <a:pt x="9539036" y="126861"/>
                        <a:pt x="9539036" y="283351"/>
                      </a:cubicBezTo>
                      <a:lnTo>
                        <a:pt x="9539036" y="1416723"/>
                      </a:lnTo>
                      <a:cubicBezTo>
                        <a:pt x="9539036" y="1573213"/>
                        <a:pt x="9412175" y="1700074"/>
                        <a:pt x="9255685" y="1700074"/>
                      </a:cubicBezTo>
                      <a:lnTo>
                        <a:pt x="283351" y="1700074"/>
                      </a:lnTo>
                      <a:cubicBezTo>
                        <a:pt x="126861" y="1700074"/>
                        <a:pt x="0" y="1573213"/>
                        <a:pt x="0" y="1416723"/>
                      </a:cubicBezTo>
                      <a:lnTo>
                        <a:pt x="0" y="283351"/>
                      </a:lnTo>
                      <a:close/>
                    </a:path>
                  </a:pathLst>
                </a:custGeom>
                <a:gradFill>
                  <a:gsLst>
                    <a:gs pos="73000">
                      <a:schemeClr val="accent3">
                        <a:lumMod val="20000"/>
                        <a:lumOff val="80000"/>
                        <a:alpha val="50000"/>
                      </a:schemeClr>
                    </a:gs>
                    <a:gs pos="15000">
                      <a:schemeClr val="accent3">
                        <a:lumMod val="60000"/>
                        <a:lumOff val="40000"/>
                      </a:schemeClr>
                    </a:gs>
                    <a:gs pos="96000">
                      <a:schemeClr val="accent2">
                        <a:lumMod val="20000"/>
                        <a:lumOff val="80000"/>
                        <a:alpha val="10000"/>
                      </a:schemeClr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943204" tIns="138871" rIns="138871" bIns="138871" numCol="1" spcCol="1270" anchor="ctr" anchorCtr="0">
                  <a:noAutofit/>
                </a:bodyPr>
                <a:lstStyle/>
                <a:p>
                  <a:pPr lvl="0" algn="just" defTabSz="9779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ru-RU" sz="2200" kern="1200" dirty="0">
                      <a:solidFill>
                        <a:srgbClr val="534F4F"/>
                      </a:solidFill>
                      <a:latin typeface="+mn-lt"/>
                    </a:rPr>
                    <a:t>Отношение годовой суммы платежей по погашению и обслуживанию государственного долга, возникшего по состоянию на 1 января очередного финансового года, к общему объему налоговых и неналоговых доходов бюджета и дотаций из бюджетов бюджетной системы Российской Федерации </a:t>
                  </a:r>
                  <a14:m>
                    <m:oMath xmlns:m="http://schemas.openxmlformats.org/officeDocument/2006/math">
                      <m:r>
                        <a:rPr lang="ru-RU" sz="2400" b="1" i="1" kern="1200" smtClean="0">
                          <a:solidFill>
                            <a:srgbClr val="534F4F"/>
                          </a:solidFill>
                          <a:latin typeface="Cambria Math"/>
                          <a:ea typeface="Cambria Math"/>
                        </a:rPr>
                        <m:t>≤</m:t>
                      </m:r>
                    </m:oMath>
                  </a14:m>
                  <a:r>
                    <a:rPr lang="ru-RU" sz="2400" b="1" kern="1200" dirty="0">
                      <a:solidFill>
                        <a:srgbClr val="534F4F"/>
                      </a:solidFill>
                      <a:cs typeface="Arial"/>
                    </a:rPr>
                    <a:t> 13%</a:t>
                  </a:r>
                  <a:endParaRPr lang="ru-RU" sz="2400" kern="1200" dirty="0">
                    <a:solidFill>
                      <a:srgbClr val="534F4F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Полилиния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68428" y="3028490"/>
                  <a:ext cx="9539036" cy="1700074"/>
                </a:xfrm>
                <a:custGeom>
                  <a:avLst/>
                  <a:gdLst>
                    <a:gd name="connsiteX0" fmla="*/ 0 w 9539036"/>
                    <a:gd name="connsiteY0" fmla="*/ 283351 h 1700074"/>
                    <a:gd name="connsiteX1" fmla="*/ 283351 w 9539036"/>
                    <a:gd name="connsiteY1" fmla="*/ 0 h 1700074"/>
                    <a:gd name="connsiteX2" fmla="*/ 9255685 w 9539036"/>
                    <a:gd name="connsiteY2" fmla="*/ 0 h 1700074"/>
                    <a:gd name="connsiteX3" fmla="*/ 9539036 w 9539036"/>
                    <a:gd name="connsiteY3" fmla="*/ 283351 h 1700074"/>
                    <a:gd name="connsiteX4" fmla="*/ 9539036 w 9539036"/>
                    <a:gd name="connsiteY4" fmla="*/ 1416723 h 1700074"/>
                    <a:gd name="connsiteX5" fmla="*/ 9255685 w 9539036"/>
                    <a:gd name="connsiteY5" fmla="*/ 1700074 h 1700074"/>
                    <a:gd name="connsiteX6" fmla="*/ 283351 w 9539036"/>
                    <a:gd name="connsiteY6" fmla="*/ 1700074 h 1700074"/>
                    <a:gd name="connsiteX7" fmla="*/ 0 w 9539036"/>
                    <a:gd name="connsiteY7" fmla="*/ 1416723 h 1700074"/>
                    <a:gd name="connsiteX8" fmla="*/ 0 w 9539036"/>
                    <a:gd name="connsiteY8" fmla="*/ 283351 h 1700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539036" h="1700074">
                      <a:moveTo>
                        <a:pt x="0" y="283351"/>
                      </a:moveTo>
                      <a:cubicBezTo>
                        <a:pt x="0" y="126861"/>
                        <a:pt x="126861" y="0"/>
                        <a:pt x="283351" y="0"/>
                      </a:cubicBezTo>
                      <a:lnTo>
                        <a:pt x="9255685" y="0"/>
                      </a:lnTo>
                      <a:cubicBezTo>
                        <a:pt x="9412175" y="0"/>
                        <a:pt x="9539036" y="126861"/>
                        <a:pt x="9539036" y="283351"/>
                      </a:cubicBezTo>
                      <a:lnTo>
                        <a:pt x="9539036" y="1416723"/>
                      </a:lnTo>
                      <a:cubicBezTo>
                        <a:pt x="9539036" y="1573213"/>
                        <a:pt x="9412175" y="1700074"/>
                        <a:pt x="9255685" y="1700074"/>
                      </a:cubicBezTo>
                      <a:lnTo>
                        <a:pt x="283351" y="1700074"/>
                      </a:lnTo>
                      <a:cubicBezTo>
                        <a:pt x="126861" y="1700074"/>
                        <a:pt x="0" y="1573213"/>
                        <a:pt x="0" y="1416723"/>
                      </a:cubicBezTo>
                      <a:lnTo>
                        <a:pt x="0" y="283351"/>
                      </a:lnTo>
                      <a:close/>
                    </a:path>
                  </a:pathLst>
                </a:custGeom>
                <a:blipFill rotWithShape="1">
                  <a:blip r:embed="rId3" cstate="print"/>
                  <a:stretch>
                    <a:fillRect t="-2151" r="-404" b="-609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Стрелка вправо с вырезом 7"/>
            <p:cNvSpPr/>
            <p:nvPr/>
          </p:nvSpPr>
          <p:spPr>
            <a:xfrm>
              <a:off x="2114309" y="3436851"/>
              <a:ext cx="1008860" cy="883351"/>
            </a:xfrm>
            <a:prstGeom prst="notched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Полилиния 8"/>
                <p:cNvSpPr/>
                <p:nvPr/>
              </p:nvSpPr>
              <p:spPr>
                <a:xfrm>
                  <a:off x="2468428" y="5096098"/>
                  <a:ext cx="9543596" cy="1586629"/>
                </a:xfrm>
                <a:custGeom>
                  <a:avLst/>
                  <a:gdLst>
                    <a:gd name="connsiteX0" fmla="*/ 0 w 9501201"/>
                    <a:gd name="connsiteY0" fmla="*/ 264443 h 1586629"/>
                    <a:gd name="connsiteX1" fmla="*/ 264443 w 9501201"/>
                    <a:gd name="connsiteY1" fmla="*/ 0 h 1586629"/>
                    <a:gd name="connsiteX2" fmla="*/ 9236758 w 9501201"/>
                    <a:gd name="connsiteY2" fmla="*/ 0 h 1586629"/>
                    <a:gd name="connsiteX3" fmla="*/ 9501201 w 9501201"/>
                    <a:gd name="connsiteY3" fmla="*/ 264443 h 1586629"/>
                    <a:gd name="connsiteX4" fmla="*/ 9501201 w 9501201"/>
                    <a:gd name="connsiteY4" fmla="*/ 1322186 h 1586629"/>
                    <a:gd name="connsiteX5" fmla="*/ 9236758 w 9501201"/>
                    <a:gd name="connsiteY5" fmla="*/ 1586629 h 1586629"/>
                    <a:gd name="connsiteX6" fmla="*/ 264443 w 9501201"/>
                    <a:gd name="connsiteY6" fmla="*/ 1586629 h 1586629"/>
                    <a:gd name="connsiteX7" fmla="*/ 0 w 9501201"/>
                    <a:gd name="connsiteY7" fmla="*/ 1322186 h 1586629"/>
                    <a:gd name="connsiteX8" fmla="*/ 0 w 9501201"/>
                    <a:gd name="connsiteY8" fmla="*/ 264443 h 1586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501201" h="1586629">
                      <a:moveTo>
                        <a:pt x="0" y="264443"/>
                      </a:moveTo>
                      <a:cubicBezTo>
                        <a:pt x="0" y="118395"/>
                        <a:pt x="118395" y="0"/>
                        <a:pt x="264443" y="0"/>
                      </a:cubicBezTo>
                      <a:lnTo>
                        <a:pt x="9236758" y="0"/>
                      </a:lnTo>
                      <a:cubicBezTo>
                        <a:pt x="9382806" y="0"/>
                        <a:pt x="9501201" y="118395"/>
                        <a:pt x="9501201" y="264443"/>
                      </a:cubicBezTo>
                      <a:lnTo>
                        <a:pt x="9501201" y="1322186"/>
                      </a:lnTo>
                      <a:cubicBezTo>
                        <a:pt x="9501201" y="1468234"/>
                        <a:pt x="9382806" y="1586629"/>
                        <a:pt x="9236758" y="1586629"/>
                      </a:cubicBezTo>
                      <a:lnTo>
                        <a:pt x="264443" y="1586629"/>
                      </a:lnTo>
                      <a:cubicBezTo>
                        <a:pt x="118395" y="1586629"/>
                        <a:pt x="0" y="1468234"/>
                        <a:pt x="0" y="1322186"/>
                      </a:cubicBezTo>
                      <a:lnTo>
                        <a:pt x="0" y="264443"/>
                      </a:lnTo>
                      <a:close/>
                    </a:path>
                  </a:pathLst>
                </a:custGeom>
                <a:gradFill>
                  <a:gsLst>
                    <a:gs pos="73000">
                      <a:schemeClr val="accent3">
                        <a:lumMod val="20000"/>
                        <a:lumOff val="80000"/>
                        <a:alpha val="50000"/>
                      </a:schemeClr>
                    </a:gs>
                    <a:gs pos="15000">
                      <a:schemeClr val="accent3">
                        <a:lumMod val="60000"/>
                        <a:lumOff val="40000"/>
                      </a:schemeClr>
                    </a:gs>
                    <a:gs pos="96000">
                      <a:schemeClr val="accent2">
                        <a:lumMod val="20000"/>
                        <a:lumOff val="80000"/>
                        <a:alpha val="10000"/>
                      </a:schemeClr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937666" tIns="133333" rIns="133333" bIns="133333" numCol="1" spcCol="1270" anchor="ctr" anchorCtr="0">
                  <a:noAutofit/>
                </a:bodyPr>
                <a:lstStyle/>
                <a:p>
                  <a:pPr lvl="0" algn="l" defTabSz="9779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ru-RU" sz="2200" kern="1200" dirty="0">
                      <a:solidFill>
                        <a:srgbClr val="534F4F"/>
                      </a:solidFill>
                      <a:latin typeface="+mn-lt"/>
                      <a:cs typeface="Arial"/>
                    </a:rPr>
                    <a:t>Доля расходов на обслуживание государственного долга в общем объеме расходов бюджета, за исключением объема расходов, которые осуществляются за счет субвенций, предоставляемых из бюджетов бюджетной системы РФ </a:t>
                  </a:r>
                  <a14:m>
                    <m:oMath xmlns:m="http://schemas.openxmlformats.org/officeDocument/2006/math">
                      <m:r>
                        <a:rPr lang="ru-RU" sz="2400" b="1" i="1" kern="1200" smtClean="0">
                          <a:solidFill>
                            <a:srgbClr val="534F4F"/>
                          </a:solidFill>
                          <a:latin typeface="Cambria Math"/>
                          <a:ea typeface="Cambria Math"/>
                        </a:rPr>
                        <m:t>≤</m:t>
                      </m:r>
                    </m:oMath>
                  </a14:m>
                  <a:r>
                    <a:rPr lang="ru-RU" sz="2400" b="1" kern="1200" dirty="0">
                      <a:solidFill>
                        <a:srgbClr val="534F4F"/>
                      </a:solidFill>
                      <a:cs typeface="Arial"/>
                    </a:rPr>
                    <a:t> 5%</a:t>
                  </a:r>
                  <a:endParaRPr lang="ru-RU" sz="2400" kern="1200" dirty="0">
                    <a:solidFill>
                      <a:srgbClr val="534F4F"/>
                    </a:solidFill>
                    <a:cs typeface="Arial"/>
                  </a:endParaRPr>
                </a:p>
              </p:txBody>
            </p:sp>
          </mc:Choice>
          <mc:Fallback xmlns="">
            <p:sp>
              <p:nvSpPr>
                <p:cNvPr id="9" name="Полилиния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68428" y="5096098"/>
                  <a:ext cx="9543596" cy="1586629"/>
                </a:xfrm>
                <a:custGeom>
                  <a:avLst/>
                  <a:gdLst>
                    <a:gd name="connsiteX0" fmla="*/ 0 w 9501201"/>
                    <a:gd name="connsiteY0" fmla="*/ 264443 h 1586629"/>
                    <a:gd name="connsiteX1" fmla="*/ 264443 w 9501201"/>
                    <a:gd name="connsiteY1" fmla="*/ 0 h 1586629"/>
                    <a:gd name="connsiteX2" fmla="*/ 9236758 w 9501201"/>
                    <a:gd name="connsiteY2" fmla="*/ 0 h 1586629"/>
                    <a:gd name="connsiteX3" fmla="*/ 9501201 w 9501201"/>
                    <a:gd name="connsiteY3" fmla="*/ 264443 h 1586629"/>
                    <a:gd name="connsiteX4" fmla="*/ 9501201 w 9501201"/>
                    <a:gd name="connsiteY4" fmla="*/ 1322186 h 1586629"/>
                    <a:gd name="connsiteX5" fmla="*/ 9236758 w 9501201"/>
                    <a:gd name="connsiteY5" fmla="*/ 1586629 h 1586629"/>
                    <a:gd name="connsiteX6" fmla="*/ 264443 w 9501201"/>
                    <a:gd name="connsiteY6" fmla="*/ 1586629 h 1586629"/>
                    <a:gd name="connsiteX7" fmla="*/ 0 w 9501201"/>
                    <a:gd name="connsiteY7" fmla="*/ 1322186 h 1586629"/>
                    <a:gd name="connsiteX8" fmla="*/ 0 w 9501201"/>
                    <a:gd name="connsiteY8" fmla="*/ 264443 h 1586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501201" h="1586629">
                      <a:moveTo>
                        <a:pt x="0" y="264443"/>
                      </a:moveTo>
                      <a:cubicBezTo>
                        <a:pt x="0" y="118395"/>
                        <a:pt x="118395" y="0"/>
                        <a:pt x="264443" y="0"/>
                      </a:cubicBezTo>
                      <a:lnTo>
                        <a:pt x="9236758" y="0"/>
                      </a:lnTo>
                      <a:cubicBezTo>
                        <a:pt x="9382806" y="0"/>
                        <a:pt x="9501201" y="118395"/>
                        <a:pt x="9501201" y="264443"/>
                      </a:cubicBezTo>
                      <a:lnTo>
                        <a:pt x="9501201" y="1322186"/>
                      </a:lnTo>
                      <a:cubicBezTo>
                        <a:pt x="9501201" y="1468234"/>
                        <a:pt x="9382806" y="1586629"/>
                        <a:pt x="9236758" y="1586629"/>
                      </a:cubicBezTo>
                      <a:lnTo>
                        <a:pt x="264443" y="1586629"/>
                      </a:lnTo>
                      <a:cubicBezTo>
                        <a:pt x="118395" y="1586629"/>
                        <a:pt x="0" y="1468234"/>
                        <a:pt x="0" y="1322186"/>
                      </a:cubicBezTo>
                      <a:lnTo>
                        <a:pt x="0" y="264443"/>
                      </a:lnTo>
                      <a:close/>
                    </a:path>
                  </a:pathLst>
                </a:custGeom>
                <a:blipFill rotWithShape="1">
                  <a:blip r:embed="rId4" cstate="print"/>
                  <a:stretch>
                    <a:fillRect b="-38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Стрелка вправо с вырезом 9"/>
            <p:cNvSpPr/>
            <p:nvPr/>
          </p:nvSpPr>
          <p:spPr>
            <a:xfrm>
              <a:off x="2100280" y="5439832"/>
              <a:ext cx="1036916" cy="899160"/>
            </a:xfrm>
            <a:prstGeom prst="notched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11" name="Группа 10"/>
          <p:cNvGrpSpPr/>
          <p:nvPr/>
        </p:nvGrpSpPr>
        <p:grpSpPr>
          <a:xfrm>
            <a:off x="-50801" y="2453584"/>
            <a:ext cx="2841625" cy="2841625"/>
            <a:chOff x="-50801" y="2453584"/>
            <a:chExt cx="2841625" cy="284162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0801" y="2453584"/>
              <a:ext cx="2841625" cy="2841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209" y="3274219"/>
              <a:ext cx="658216" cy="666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TextBox 13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84</a:t>
            </a:r>
          </a:p>
        </p:txBody>
      </p:sp>
    </p:spTree>
    <p:extLst>
      <p:ext uri="{BB962C8B-B14F-4D97-AF65-F5344CB8AC3E}">
        <p14:creationId xmlns:p14="http://schemas.microsoft.com/office/powerpoint/2010/main" val="257826917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104775" y="-76202"/>
            <a:ext cx="7648575" cy="7019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45666"/>
              </p:ext>
            </p:extLst>
          </p:nvPr>
        </p:nvGraphicFramePr>
        <p:xfrm>
          <a:off x="8079470" y="183829"/>
          <a:ext cx="3607706" cy="65642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77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2523">
                <a:tc>
                  <a:txBody>
                    <a:bodyPr/>
                    <a:lstStyle/>
                    <a:p>
                      <a:r>
                        <a:rPr lang="ru-RU" sz="26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КОНТАКТЫ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2231">
                <a:tc>
                  <a:txBody>
                    <a:bodyPr/>
                    <a:lstStyle/>
                    <a:p>
                      <a:r>
                        <a:rPr lang="ru-RU" sz="1800" b="1" u="sng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Адрес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398050, г. Липецк, площадь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им. </a:t>
                      </a:r>
                      <a:r>
                        <a:rPr lang="ru-RU" sz="1800" b="0" i="0" u="none" strike="noStrike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Г.В</a:t>
                      </a:r>
                      <a:r>
                        <a:rPr lang="ru-RU" sz="1800" b="0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. Плеханова, 4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9562">
                <a:tc>
                  <a:txBody>
                    <a:bodyPr/>
                    <a:lstStyle/>
                    <a:p>
                      <a:r>
                        <a:rPr lang="ru-RU" sz="1800" b="1" u="sng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Единый телефон</a:t>
                      </a:r>
                    </a:p>
                    <a:p>
                      <a:r>
                        <a:rPr lang="ru-RU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+7 (474) 236-84-70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9562">
                <a:tc>
                  <a:txBody>
                    <a:bodyPr/>
                    <a:lstStyle/>
                    <a:p>
                      <a:r>
                        <a:rPr lang="ru-RU" sz="1800" b="1" u="sng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Факс</a:t>
                      </a:r>
                    </a:p>
                    <a:p>
                      <a:r>
                        <a:rPr lang="ru-RU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+7 (474) 236-84-27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9562">
                <a:tc>
                  <a:txBody>
                    <a:bodyPr/>
                    <a:lstStyle/>
                    <a:p>
                      <a:r>
                        <a:rPr lang="ru-RU" sz="1800" b="1" u="sng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Электронная почта</a:t>
                      </a:r>
                    </a:p>
                    <a:p>
                      <a:r>
                        <a:rPr lang="en-US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obl@ufin48.ru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2523">
                <a:tc>
                  <a:txBody>
                    <a:bodyPr/>
                    <a:lstStyle/>
                    <a:p>
                      <a:r>
                        <a:rPr lang="ru-RU" sz="26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ВРЕМЯ РАБОТЫ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9562">
                <a:tc>
                  <a:txBody>
                    <a:bodyPr/>
                    <a:lstStyle/>
                    <a:p>
                      <a:r>
                        <a:rPr lang="ru-RU" sz="1800" b="1" u="sng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ПН-ЧТ</a:t>
                      </a:r>
                      <a:endParaRPr lang="ru-RU" sz="1800" b="1" u="sng" dirty="0">
                        <a:solidFill>
                          <a:schemeClr val="bg1">
                            <a:lumMod val="95000"/>
                          </a:schemeClr>
                        </a:solidFill>
                        <a:latin typeface="+mn-lt"/>
                      </a:endParaRPr>
                    </a:p>
                    <a:p>
                      <a:r>
                        <a:rPr lang="ru-RU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с 08:30 до 17:30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59562">
                <a:tc>
                  <a:txBody>
                    <a:bodyPr/>
                    <a:lstStyle/>
                    <a:p>
                      <a:r>
                        <a:rPr lang="ru-RU" sz="1800" b="1" u="sng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ПТ</a:t>
                      </a:r>
                      <a:endParaRPr lang="ru-RU" sz="1800" b="1" u="sng" dirty="0">
                        <a:solidFill>
                          <a:schemeClr val="bg1">
                            <a:lumMod val="95000"/>
                          </a:schemeClr>
                        </a:solidFill>
                        <a:latin typeface="+mn-lt"/>
                      </a:endParaRPr>
                    </a:p>
                    <a:p>
                      <a:r>
                        <a:rPr lang="ru-RU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с 08:30 до 16:30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59562">
                <a:tc>
                  <a:txBody>
                    <a:bodyPr/>
                    <a:lstStyle/>
                    <a:p>
                      <a:r>
                        <a:rPr lang="ru-RU" sz="1800" b="1" u="sng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Перерыв</a:t>
                      </a:r>
                    </a:p>
                    <a:p>
                      <a:r>
                        <a:rPr lang="ru-RU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с 13:00 до 13:48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59562">
                <a:tc>
                  <a:txBody>
                    <a:bodyPr/>
                    <a:lstStyle/>
                    <a:p>
                      <a:r>
                        <a:rPr lang="ru-RU" sz="1800" b="1" u="sng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СБ</a:t>
                      </a:r>
                      <a:r>
                        <a:rPr lang="ru-RU" sz="1800" b="1" u="sng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, </a:t>
                      </a:r>
                      <a:r>
                        <a:rPr lang="ru-RU" sz="1800" b="1" u="sng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ВС</a:t>
                      </a:r>
                      <a:endParaRPr lang="ru-RU" sz="1800" b="1" u="sng" dirty="0">
                        <a:solidFill>
                          <a:schemeClr val="bg1">
                            <a:lumMod val="95000"/>
                          </a:schemeClr>
                        </a:solidFill>
                        <a:latin typeface="+mn-lt"/>
                      </a:endParaRPr>
                    </a:p>
                    <a:p>
                      <a:r>
                        <a:rPr lang="ru-RU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Выходные дни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129666" y="3168131"/>
            <a:ext cx="316445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ПОЛЕЗНЫЕ ССЫЛКИ</a:t>
            </a:r>
            <a:endParaRPr lang="ru-RU" sz="2600" dirty="0">
              <a:solidFill>
                <a:srgbClr val="4945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104776" y="178274"/>
            <a:ext cx="7648575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УПРАВЛЕНИЕ ФИНАНСОВ ЛИПЕЦКОЙ ОБЛАСТИ </a:t>
            </a:r>
          </a:p>
          <a:p>
            <a:pPr algn="ctr"/>
            <a:r>
              <a:rPr lang="ru-RU" sz="2000" dirty="0">
                <a:solidFill>
                  <a:srgbClr val="494545"/>
                </a:solidFill>
                <a:latin typeface="+mn-lt"/>
              </a:rPr>
              <a:t>исполнительный орган государственной власти Липецкой области, обеспечивающий проведение единой бюджетной политики и осуществляющий общее руководство организацией финансов Липецкой области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9108133"/>
              </p:ext>
            </p:extLst>
          </p:nvPr>
        </p:nvGraphicFramePr>
        <p:xfrm>
          <a:off x="-104775" y="1901823"/>
          <a:ext cx="7704000" cy="7920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34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6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2000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1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Руководитель</a:t>
                      </a:r>
                      <a:r>
                        <a:rPr lang="ru-RU" sz="2600" b="1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</a:t>
                      </a:r>
                      <a:r>
                        <a:rPr lang="ru-RU" sz="2600" u="none" dirty="0">
                          <a:solidFill>
                            <a:srgbClr val="474343"/>
                          </a:solidFill>
                          <a:latin typeface="+mn-lt"/>
                        </a:rPr>
                        <a:t>–</a:t>
                      </a:r>
                      <a:endParaRPr lang="ru-RU" sz="2600" b="1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144000" marR="7243" marT="724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fontAlgn="b"/>
                      <a:r>
                        <a:rPr lang="ru-RU" sz="2600" b="1" i="0" u="none" strike="noStrike" dirty="0" err="1">
                          <a:solidFill>
                            <a:srgbClr val="474343"/>
                          </a:solidFill>
                          <a:latin typeface="+mn-lt"/>
                        </a:rPr>
                        <a:t>Щеглеватых</a:t>
                      </a:r>
                      <a:r>
                        <a:rPr lang="ru-RU" sz="2600" b="1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Вячеслав Михайлович</a:t>
                      </a:r>
                    </a:p>
                  </a:txBody>
                  <a:tcPr marL="144000" marR="7243" marT="724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18970" y="5499378"/>
            <a:ext cx="22450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474343"/>
                </a:solidFill>
                <a:latin typeface="+mn-lt"/>
              </a:rPr>
              <a:t>САЙТ МИНИСТЕРСТВА</a:t>
            </a:r>
            <a:br>
              <a:rPr lang="ru-RU" sz="1400" b="1" dirty="0">
                <a:solidFill>
                  <a:srgbClr val="474343"/>
                </a:solidFill>
                <a:latin typeface="+mn-lt"/>
              </a:rPr>
            </a:br>
            <a:r>
              <a:rPr lang="ru-RU" sz="1400" b="1" dirty="0">
                <a:solidFill>
                  <a:srgbClr val="474343"/>
                </a:solidFill>
                <a:latin typeface="+mn-lt"/>
              </a:rPr>
              <a:t>ФИНАНСОВ РОССИЙСКОЙ</a:t>
            </a:r>
            <a:br>
              <a:rPr lang="ru-RU" sz="1400" b="1" dirty="0">
                <a:solidFill>
                  <a:srgbClr val="474343"/>
                </a:solidFill>
                <a:latin typeface="+mn-lt"/>
              </a:rPr>
            </a:br>
            <a:r>
              <a:rPr lang="ru-RU" sz="1400" b="1" dirty="0">
                <a:solidFill>
                  <a:srgbClr val="474343"/>
                </a:solidFill>
                <a:latin typeface="+mn-lt"/>
              </a:rPr>
              <a:t>ФЕДЕРАЦИИ</a:t>
            </a:r>
            <a:r>
              <a:rPr lang="ru-RU" sz="1400" dirty="0">
                <a:solidFill>
                  <a:srgbClr val="474343"/>
                </a:solidFill>
                <a:latin typeface="+mn-lt"/>
              </a:rPr>
              <a:t> </a:t>
            </a:r>
            <a:br>
              <a:rPr lang="ru-RU" sz="1400" dirty="0">
                <a:solidFill>
                  <a:srgbClr val="474343"/>
                </a:solidFill>
                <a:latin typeface="+mn-lt"/>
              </a:rPr>
            </a:br>
            <a:r>
              <a:rPr lang="en-US" sz="1400" dirty="0">
                <a:solidFill>
                  <a:srgbClr val="474343"/>
                </a:solidFill>
                <a:latin typeface="+mn-lt"/>
              </a:rPr>
              <a:t>https://minfin.gov.ru</a:t>
            </a:r>
            <a:endParaRPr lang="ru-RU" sz="1400" dirty="0">
              <a:solidFill>
                <a:srgbClr val="474343"/>
              </a:solidFill>
              <a:latin typeface="+mn-l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999222" y="5484750"/>
            <a:ext cx="22450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474343"/>
                </a:solidFill>
                <a:latin typeface="+mn-lt"/>
              </a:rPr>
              <a:t>САЙТ УПРАВЛЕНИЯ</a:t>
            </a:r>
            <a:br>
              <a:rPr lang="ru-RU" sz="1400" b="1" dirty="0">
                <a:solidFill>
                  <a:srgbClr val="474343"/>
                </a:solidFill>
                <a:latin typeface="+mn-lt"/>
              </a:rPr>
            </a:br>
            <a:r>
              <a:rPr lang="ru-RU" sz="1400" b="1" dirty="0">
                <a:solidFill>
                  <a:srgbClr val="474343"/>
                </a:solidFill>
                <a:latin typeface="+mn-lt"/>
              </a:rPr>
              <a:t>ФИНАНСОВ ЛИПЕЦКОЙ</a:t>
            </a:r>
          </a:p>
          <a:p>
            <a:r>
              <a:rPr lang="ru-RU" sz="1400" b="1" dirty="0">
                <a:solidFill>
                  <a:srgbClr val="474343"/>
                </a:solidFill>
                <a:latin typeface="+mn-lt"/>
              </a:rPr>
              <a:t>ОБЛАСТИ</a:t>
            </a:r>
            <a:br>
              <a:rPr lang="ru-RU" sz="1400" dirty="0">
                <a:solidFill>
                  <a:srgbClr val="474343"/>
                </a:solidFill>
                <a:latin typeface="+mn-lt"/>
              </a:rPr>
            </a:br>
            <a:r>
              <a:rPr lang="en-US" sz="1400" dirty="0">
                <a:solidFill>
                  <a:srgbClr val="474343"/>
                </a:solidFill>
                <a:latin typeface="+mn-lt"/>
              </a:rPr>
              <a:t>http://ufin48.ru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478848" y="5514006"/>
            <a:ext cx="24055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474343"/>
                </a:solidFill>
                <a:latin typeface="+mn-lt"/>
              </a:rPr>
              <a:t>САЙТ ПРАВИТЕЛЬСТВА </a:t>
            </a:r>
          </a:p>
          <a:p>
            <a:r>
              <a:rPr lang="ru-RU" sz="1400" b="1" dirty="0">
                <a:solidFill>
                  <a:srgbClr val="474343"/>
                </a:solidFill>
                <a:latin typeface="+mn-lt"/>
              </a:rPr>
              <a:t>ЛИПЕЦКОЙ</a:t>
            </a:r>
          </a:p>
          <a:p>
            <a:r>
              <a:rPr lang="ru-RU" sz="1400" b="1" dirty="0">
                <a:solidFill>
                  <a:srgbClr val="474343"/>
                </a:solidFill>
                <a:latin typeface="+mn-lt"/>
              </a:rPr>
              <a:t>ОБЛАСТИ</a:t>
            </a:r>
            <a:br>
              <a:rPr lang="ru-RU" sz="1400" dirty="0">
                <a:solidFill>
                  <a:srgbClr val="474343"/>
                </a:solidFill>
                <a:latin typeface="+mn-lt"/>
              </a:rPr>
            </a:br>
            <a:r>
              <a:rPr lang="en-US" sz="1400" dirty="0">
                <a:solidFill>
                  <a:srgbClr val="474343"/>
                </a:solidFill>
                <a:latin typeface="+mn-lt"/>
              </a:rPr>
              <a:t>https://</a:t>
            </a:r>
            <a:r>
              <a:rPr lang="ru-RU" sz="1400" dirty="0" err="1">
                <a:solidFill>
                  <a:srgbClr val="474343"/>
                </a:solidFill>
                <a:latin typeface="+mn-lt"/>
              </a:rPr>
              <a:t>липецкаяобласть.рф</a:t>
            </a:r>
            <a:endParaRPr lang="ru-RU" sz="1400" dirty="0">
              <a:solidFill>
                <a:srgbClr val="474343"/>
              </a:solidFill>
              <a:latin typeface="+mn-lt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4D32A90-9C18-4D17-A8A6-3CA69A5E60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06" y="4055151"/>
            <a:ext cx="1304453" cy="130445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5D81623-1D82-4274-9ED8-832F627BF4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700" y="4055150"/>
            <a:ext cx="1304453" cy="130445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EB079B8-76B0-4B87-AE5F-661C6A4764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250" y="4055150"/>
            <a:ext cx="1304453" cy="130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6434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56420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Расходы бюджета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401627" y="1617852"/>
            <a:ext cx="53024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600" b="1" u="sng" dirty="0">
                <a:solidFill>
                  <a:srgbClr val="494545"/>
                </a:solidFill>
                <a:latin typeface="+mn-lt"/>
              </a:rPr>
              <a:t>Расходы бюджета </a:t>
            </a:r>
            <a:r>
              <a:rPr lang="ru-RU" sz="1600" dirty="0">
                <a:solidFill>
                  <a:srgbClr val="494545"/>
                </a:solidFill>
                <a:latin typeface="+mn-lt"/>
              </a:rPr>
              <a:t>включают расходы на</a:t>
            </a:r>
          </a:p>
          <a:p>
            <a:pPr algn="ctr"/>
            <a:r>
              <a:rPr lang="ru-RU" sz="1600" dirty="0">
                <a:solidFill>
                  <a:srgbClr val="494545"/>
                </a:solidFill>
                <a:latin typeface="+mn-lt"/>
              </a:rPr>
              <a:t>оказание государственных (муниципальных) услуг, социальное обеспечение населения, бюджетные инвестиции, предоставление межбюджетных трансфертов, обслуживание государственного (муниципального) долга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99548" y="3817263"/>
            <a:ext cx="6179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u="sng" dirty="0">
                <a:solidFill>
                  <a:srgbClr val="494545"/>
                </a:solidFill>
                <a:latin typeface="+mn-lt"/>
              </a:rPr>
              <a:t>Функциональная классификация расходов бюджетов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87892" y="1532092"/>
            <a:ext cx="5736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494545"/>
                </a:solidFill>
                <a:latin typeface="+mn-lt"/>
              </a:rPr>
              <a:t>Разграничение </a:t>
            </a:r>
            <a:r>
              <a:rPr lang="ru-RU" sz="1600" b="1" u="sng" dirty="0">
                <a:solidFill>
                  <a:srgbClr val="494545"/>
                </a:solidFill>
                <a:latin typeface="+mn-lt"/>
              </a:rPr>
              <a:t>расходов бюджета </a:t>
            </a:r>
            <a:r>
              <a:rPr lang="ru-RU" sz="1600" dirty="0">
                <a:solidFill>
                  <a:srgbClr val="494545"/>
                </a:solidFill>
                <a:latin typeface="+mn-lt"/>
              </a:rPr>
              <a:t>установлено Федеральными законами от 21.12.2021 г. № 414-ФЗ «Об общих принципах организации публичной власти в субъектах Российской Федерации», </a:t>
            </a:r>
          </a:p>
          <a:p>
            <a:pPr algn="ctr"/>
            <a:r>
              <a:rPr lang="ru-RU" sz="1600" dirty="0">
                <a:solidFill>
                  <a:srgbClr val="494545"/>
                </a:solidFill>
                <a:latin typeface="+mn-lt"/>
              </a:rPr>
              <a:t>от 06.10.2003 г. № 131-ФЗ «Об общих принципах организации местного самоуправления в Российской Федерации», </a:t>
            </a:r>
          </a:p>
          <a:p>
            <a:pPr algn="ctr"/>
            <a:r>
              <a:rPr lang="ru-RU" sz="1600" dirty="0">
                <a:solidFill>
                  <a:srgbClr val="494545"/>
                </a:solidFill>
                <a:latin typeface="+mn-lt"/>
              </a:rPr>
              <a:t>региональным законодательством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9</a:t>
            </a:r>
          </a:p>
        </p:txBody>
      </p:sp>
      <p:grpSp>
        <p:nvGrpSpPr>
          <p:cNvPr id="39" name="Группа 38"/>
          <p:cNvGrpSpPr/>
          <p:nvPr/>
        </p:nvGrpSpPr>
        <p:grpSpPr>
          <a:xfrm>
            <a:off x="0" y="4455318"/>
            <a:ext cx="12295278" cy="2321495"/>
            <a:chOff x="0" y="4455318"/>
            <a:chExt cx="12295278" cy="2321495"/>
          </a:xfrm>
        </p:grpSpPr>
        <p:pic>
          <p:nvPicPr>
            <p:cNvPr id="40" name="Picture 3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3807" y1="57125" x2="3503" y2="91399"/>
                          <a14:foregroundMark x1="1980" y1="94737" x2="96599" y2="92555"/>
                          <a14:foregroundMark x1="66396" y1="10911" x2="68173" y2="93967"/>
                          <a14:foregroundMark x1="95228" y1="60976" x2="94924" y2="96534"/>
                          <a14:foregroundMark x1="87107" y1="69063" x2="87107" y2="94352"/>
                          <a14:foregroundMark x1="81726" y1="71630" x2="80863" y2="94737"/>
                          <a14:foregroundMark x1="73452" y1="64827" x2="74061" y2="87805"/>
                          <a14:foregroundMark x1="58173" y1="50449" x2="59543" y2="83697"/>
                          <a14:foregroundMark x1="54112" y1="70475" x2="52893" y2="90501"/>
                          <a14:foregroundMark x1="38985" y1="74198" x2="39188" y2="89474"/>
                          <a14:foregroundMark x1="31320" y1="64827" x2="32741" y2="89859"/>
                          <a14:foregroundMark x1="24467" y1="40950" x2="24873" y2="91271"/>
                          <a14:foregroundMark x1="18122" y1="70988" x2="17411" y2="86778"/>
                          <a14:foregroundMark x1="45279" y1="81130" x2="46193" y2="90886"/>
                          <a14:foregroundMark x1="51726" y1="79332" x2="51320" y2="89089"/>
                          <a14:foregroundMark x1="60152" y1="79974" x2="58629" y2="92169"/>
                          <a14:foregroundMark x1="97005" y1="73556" x2="96751" y2="89859"/>
                          <a14:foregroundMark x1="60914" y1="79589" x2="67360" y2="795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96" b="2720"/>
            <a:stretch/>
          </p:blipFill>
          <p:spPr bwMode="auto">
            <a:xfrm>
              <a:off x="313391" y="4455318"/>
              <a:ext cx="11551440" cy="785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1" name="Группа 40"/>
            <p:cNvGrpSpPr/>
            <p:nvPr/>
          </p:nvGrpSpPr>
          <p:grpSpPr>
            <a:xfrm>
              <a:off x="0" y="5405210"/>
              <a:ext cx="12295278" cy="1371603"/>
              <a:chOff x="-15550" y="5486397"/>
              <a:chExt cx="12295278" cy="1371603"/>
            </a:xfrm>
          </p:grpSpPr>
          <p:sp>
            <p:nvSpPr>
              <p:cNvPr id="42" name="Прямоугольник 41"/>
              <p:cNvSpPr/>
              <p:nvPr/>
            </p:nvSpPr>
            <p:spPr>
              <a:xfrm>
                <a:off x="-15550" y="6211668"/>
                <a:ext cx="171188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Общегосударственные</a:t>
                </a:r>
              </a:p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вопросы</a:t>
                </a: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72104" y="5589680"/>
                <a:ext cx="116249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Национальная</a:t>
                </a:r>
              </a:p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оборона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1415329" y="6027003"/>
                <a:ext cx="196622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Национальная безопасность и</a:t>
                </a:r>
              </a:p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правоохранительная деятельность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2607118" y="5589681"/>
                <a:ext cx="116249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Национальная</a:t>
                </a:r>
              </a:p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экономика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3751181" y="6304001"/>
                <a:ext cx="484428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ЖКХ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4040610" y="5589681"/>
                <a:ext cx="160973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Охрана окружающей</a:t>
                </a:r>
              </a:p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среды</a:t>
                </a: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5097149" y="6304000"/>
                <a:ext cx="107433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Образование</a:t>
                </a: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5764964" y="5625621"/>
                <a:ext cx="131010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Культура,</a:t>
                </a:r>
              </a:p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кинематография</a:t>
                </a: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6528139" y="6304001"/>
                <a:ext cx="1381147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Здравоохранение</a:t>
                </a: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7205440" y="5717953"/>
                <a:ext cx="1643655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Социальная политика</a:t>
                </a: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8045094" y="6211666"/>
                <a:ext cx="159107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Физическая культура</a:t>
                </a:r>
              </a:p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и спорт</a:t>
                </a: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392395" y="5710531"/>
                <a:ext cx="49725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СМИ</a:t>
                </a: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685128" y="6211665"/>
                <a:ext cx="1485922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Обслуживание</a:t>
                </a:r>
              </a:p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госдолга</a:t>
                </a: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10196361" y="5618197"/>
                <a:ext cx="2083367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Межбюджетные</a:t>
                </a:r>
              </a:p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трансферты </a:t>
                </a:r>
              </a:p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общего характера</a:t>
                </a:r>
              </a:p>
            </p:txBody>
          </p:sp>
          <p:cxnSp>
            <p:nvCxnSpPr>
              <p:cNvPr id="56" name="Прямая соединительная линия 55"/>
              <p:cNvCxnSpPr/>
              <p:nvPr/>
            </p:nvCxnSpPr>
            <p:spPr>
              <a:xfrm>
                <a:off x="741872" y="5486397"/>
                <a:ext cx="0" cy="72526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Прямая соединительная линия 56"/>
              <p:cNvCxnSpPr/>
              <p:nvPr/>
            </p:nvCxnSpPr>
            <p:spPr>
              <a:xfrm>
                <a:off x="1576356" y="5486397"/>
                <a:ext cx="0" cy="19249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Прямая соединительная линия 57"/>
              <p:cNvCxnSpPr/>
              <p:nvPr/>
            </p:nvCxnSpPr>
            <p:spPr>
              <a:xfrm>
                <a:off x="3188366" y="5493432"/>
                <a:ext cx="0" cy="19249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Прямая соединительная линия 58"/>
              <p:cNvCxnSpPr/>
              <p:nvPr/>
            </p:nvCxnSpPr>
            <p:spPr>
              <a:xfrm>
                <a:off x="4813269" y="5486397"/>
                <a:ext cx="0" cy="19249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Прямая соединительная линия 59"/>
              <p:cNvCxnSpPr/>
              <p:nvPr/>
            </p:nvCxnSpPr>
            <p:spPr>
              <a:xfrm>
                <a:off x="6418396" y="5498287"/>
                <a:ext cx="0" cy="19249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Прямая соединительная линия 60"/>
              <p:cNvCxnSpPr/>
              <p:nvPr/>
            </p:nvCxnSpPr>
            <p:spPr>
              <a:xfrm>
                <a:off x="8006320" y="5501648"/>
                <a:ext cx="0" cy="19249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Прямая соединительная линия 61"/>
              <p:cNvCxnSpPr/>
              <p:nvPr/>
            </p:nvCxnSpPr>
            <p:spPr>
              <a:xfrm>
                <a:off x="9641021" y="5486397"/>
                <a:ext cx="0" cy="19249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Прямая соединительная линия 62"/>
              <p:cNvCxnSpPr/>
              <p:nvPr/>
            </p:nvCxnSpPr>
            <p:spPr>
              <a:xfrm>
                <a:off x="11238046" y="5493432"/>
                <a:ext cx="0" cy="19249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Прямая соединительная линия 63"/>
              <p:cNvCxnSpPr/>
              <p:nvPr/>
            </p:nvCxnSpPr>
            <p:spPr>
              <a:xfrm>
                <a:off x="2391013" y="5486397"/>
                <a:ext cx="0" cy="604615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Прямая соединительная линия 64"/>
              <p:cNvCxnSpPr/>
              <p:nvPr/>
            </p:nvCxnSpPr>
            <p:spPr>
              <a:xfrm>
                <a:off x="3992317" y="5501648"/>
                <a:ext cx="0" cy="72526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Прямая соединительная линия 65"/>
              <p:cNvCxnSpPr/>
              <p:nvPr/>
            </p:nvCxnSpPr>
            <p:spPr>
              <a:xfrm>
                <a:off x="5592517" y="5501648"/>
                <a:ext cx="0" cy="72526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Прямая соединительная линия 66"/>
              <p:cNvCxnSpPr/>
              <p:nvPr/>
            </p:nvCxnSpPr>
            <p:spPr>
              <a:xfrm>
                <a:off x="7206782" y="5501648"/>
                <a:ext cx="0" cy="72526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Прямая соединительная линия 67"/>
              <p:cNvCxnSpPr/>
              <p:nvPr/>
            </p:nvCxnSpPr>
            <p:spPr>
              <a:xfrm>
                <a:off x="8840632" y="5504344"/>
                <a:ext cx="0" cy="72526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Прямая соединительная линия 68"/>
              <p:cNvCxnSpPr/>
              <p:nvPr/>
            </p:nvCxnSpPr>
            <p:spPr>
              <a:xfrm>
                <a:off x="10477032" y="5504344"/>
                <a:ext cx="0" cy="72526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752700697"/>
      </p:ext>
    </p:extLst>
  </p:cSld>
  <p:clrMapOvr>
    <a:masterClrMapping/>
  </p:clrMapOvr>
</p:sld>
</file>

<file path=ppt/theme/theme1.xml><?xml version="1.0" encoding="utf-8"?>
<a:theme xmlns:a="http://schemas.openxmlformats.org/drawingml/2006/main" name="1_Lipeck">
  <a:themeElements>
    <a:clrScheme name="Липецкая Област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93333"/>
      </a:accent1>
      <a:accent2>
        <a:srgbClr val="F2AC44"/>
      </a:accent2>
      <a:accent3>
        <a:srgbClr val="92D050"/>
      </a:accent3>
      <a:accent4>
        <a:srgbClr val="007FAC"/>
      </a:accent4>
      <a:accent5>
        <a:srgbClr val="007FAC"/>
      </a:accent5>
      <a:accent6>
        <a:srgbClr val="00668A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Lipeck">
  <a:themeElements>
    <a:clrScheme name="Липецкая Област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93333"/>
      </a:accent1>
      <a:accent2>
        <a:srgbClr val="F2AC44"/>
      </a:accent2>
      <a:accent3>
        <a:srgbClr val="92D050"/>
      </a:accent3>
      <a:accent4>
        <a:srgbClr val="007FAC"/>
      </a:accent4>
      <a:accent5>
        <a:srgbClr val="007FAC"/>
      </a:accent5>
      <a:accent6>
        <a:srgbClr val="00668A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25634</TotalTime>
  <Words>10540</Words>
  <Application>Microsoft Office PowerPoint</Application>
  <PresentationFormat>Широкоэкранный</PresentationFormat>
  <Paragraphs>1929</Paragraphs>
  <Slides>85</Slides>
  <Notes>35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85</vt:i4>
      </vt:variant>
    </vt:vector>
  </HeadingPairs>
  <TitlesOfParts>
    <vt:vector size="94" baseType="lpstr">
      <vt:lpstr>Arial</vt:lpstr>
      <vt:lpstr>Times New Roman</vt:lpstr>
      <vt:lpstr>Calibri</vt:lpstr>
      <vt:lpstr>Wingdings</vt:lpstr>
      <vt:lpstr>Wingdings 2</vt:lpstr>
      <vt:lpstr>Cambria Math</vt:lpstr>
      <vt:lpstr>Gotham Pro</vt:lpstr>
      <vt:lpstr>1_Lipeck</vt:lpstr>
      <vt:lpstr>2_Lipeck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Факторы, влияющие на объем налоговых и неналоговых доходов в 2024 году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Информация о категориях малообеспеченных граждан, получающих субсидии на оплату жилого помещения и коммунальных услуг при максимально допустимой доле расходов 10% в совокупном доходе семьи:</vt:lpstr>
      <vt:lpstr>Презентация PowerPoint</vt:lpstr>
      <vt:lpstr>Презентация PowerPoint</vt:lpstr>
      <vt:lpstr>Презентация PowerPoint</vt:lpstr>
      <vt:lpstr>Презентация PowerPoint</vt:lpstr>
      <vt:lpstr>Программа государственных гарантий бесплатного оказания медицинской помощи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Верхний предел государственного долга Липецкой области  на 2024 год и на плановый период 2025-2026 годов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</dc:creator>
  <cp:lastModifiedBy>u1596</cp:lastModifiedBy>
  <cp:revision>2188</cp:revision>
  <cp:lastPrinted>2023-11-13T13:16:56Z</cp:lastPrinted>
  <dcterms:created xsi:type="dcterms:W3CDTF">2018-01-21T18:20:29Z</dcterms:created>
  <dcterms:modified xsi:type="dcterms:W3CDTF">2023-11-15T05:36:48Z</dcterms:modified>
</cp:coreProperties>
</file>