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5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8.xml" ContentType="application/vnd.openxmlformats-officedocument.drawingml.chart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8.xml" ContentType="application/vnd.openxmlformats-officedocument.presentationml.notesSlide+xml"/>
  <Override PartName="/ppt/charts/chart19.xml" ContentType="application/vnd.openxmlformats-officedocument.drawingml.chart+xml"/>
  <Override PartName="/ppt/drawings/drawing2.xml" ContentType="application/vnd.openxmlformats-officedocument.drawingml.chartshape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20.xml" ContentType="application/vnd.openxmlformats-officedocument.drawingml.chart+xml"/>
  <Override PartName="/ppt/drawings/drawing3.xml" ContentType="application/vnd.openxmlformats-officedocument.drawingml.chartshapes+xml"/>
  <Override PartName="/ppt/charts/chart21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1" r:id="rId1"/>
    <p:sldMasterId id="2147483836" r:id="rId2"/>
  </p:sldMasterIdLst>
  <p:notesMasterIdLst>
    <p:notesMasterId r:id="rId97"/>
  </p:notesMasterIdLst>
  <p:handoutMasterIdLst>
    <p:handoutMasterId r:id="rId98"/>
  </p:handoutMasterIdLst>
  <p:sldIdLst>
    <p:sldId id="752" r:id="rId3"/>
    <p:sldId id="1051" r:id="rId4"/>
    <p:sldId id="753" r:id="rId5"/>
    <p:sldId id="754" r:id="rId6"/>
    <p:sldId id="755" r:id="rId7"/>
    <p:sldId id="756" r:id="rId8"/>
    <p:sldId id="1290" r:id="rId9"/>
    <p:sldId id="1289" r:id="rId10"/>
    <p:sldId id="757" r:id="rId11"/>
    <p:sldId id="1291" r:id="rId12"/>
    <p:sldId id="1459" r:id="rId13"/>
    <p:sldId id="1365" r:id="rId14"/>
    <p:sldId id="1366" r:id="rId15"/>
    <p:sldId id="1367" r:id="rId16"/>
    <p:sldId id="1368" r:id="rId17"/>
    <p:sldId id="1326" r:id="rId18"/>
    <p:sldId id="1501" r:id="rId19"/>
    <p:sldId id="903" r:id="rId20"/>
    <p:sldId id="1129" r:id="rId21"/>
    <p:sldId id="768" r:id="rId22"/>
    <p:sldId id="1508" r:id="rId23"/>
    <p:sldId id="1142" r:id="rId24"/>
    <p:sldId id="1143" r:id="rId25"/>
    <p:sldId id="1509" r:id="rId26"/>
    <p:sldId id="1245" r:id="rId27"/>
    <p:sldId id="1482" r:id="rId28"/>
    <p:sldId id="1549" r:id="rId29"/>
    <p:sldId id="1383" r:id="rId30"/>
    <p:sldId id="1512" r:id="rId31"/>
    <p:sldId id="1513" r:id="rId32"/>
    <p:sldId id="1514" r:id="rId33"/>
    <p:sldId id="1390" r:id="rId34"/>
    <p:sldId id="1515" r:id="rId35"/>
    <p:sldId id="1391" r:id="rId36"/>
    <p:sldId id="1516" r:id="rId37"/>
    <p:sldId id="1392" r:id="rId38"/>
    <p:sldId id="1517" r:id="rId39"/>
    <p:sldId id="1518" r:id="rId40"/>
    <p:sldId id="1393" r:id="rId41"/>
    <p:sldId id="1009" r:id="rId42"/>
    <p:sldId id="950" r:id="rId43"/>
    <p:sldId id="1527" r:id="rId44"/>
    <p:sldId id="1460" r:id="rId45"/>
    <p:sldId id="1539" r:id="rId46"/>
    <p:sldId id="1541" r:id="rId47"/>
    <p:sldId id="1542" r:id="rId48"/>
    <p:sldId id="1540" r:id="rId49"/>
    <p:sldId id="1502" r:id="rId50"/>
    <p:sldId id="1398" r:id="rId51"/>
    <p:sldId id="1553" r:id="rId52"/>
    <p:sldId id="1554" r:id="rId53"/>
    <p:sldId id="1555" r:id="rId54"/>
    <p:sldId id="1556" r:id="rId55"/>
    <p:sldId id="1557" r:id="rId56"/>
    <p:sldId id="1524" r:id="rId57"/>
    <p:sldId id="1525" r:id="rId58"/>
    <p:sldId id="1550" r:id="rId59"/>
    <p:sldId id="1551" r:id="rId60"/>
    <p:sldId id="1395" r:id="rId61"/>
    <p:sldId id="1396" r:id="rId62"/>
    <p:sldId id="1528" r:id="rId63"/>
    <p:sldId id="1529" r:id="rId64"/>
    <p:sldId id="1526" r:id="rId65"/>
    <p:sldId id="1507" r:id="rId66"/>
    <p:sldId id="1431" r:id="rId67"/>
    <p:sldId id="1543" r:id="rId68"/>
    <p:sldId id="1544" r:id="rId69"/>
    <p:sldId id="1545" r:id="rId70"/>
    <p:sldId id="1546" r:id="rId71"/>
    <p:sldId id="1547" r:id="rId72"/>
    <p:sldId id="1552" r:id="rId73"/>
    <p:sldId id="1530" r:id="rId74"/>
    <p:sldId id="1531" r:id="rId75"/>
    <p:sldId id="1532" r:id="rId76"/>
    <p:sldId id="1533" r:id="rId77"/>
    <p:sldId id="1534" r:id="rId78"/>
    <p:sldId id="1538" r:id="rId79"/>
    <p:sldId id="1535" r:id="rId80"/>
    <p:sldId id="1536" r:id="rId81"/>
    <p:sldId id="1537" r:id="rId82"/>
    <p:sldId id="1559" r:id="rId83"/>
    <p:sldId id="1560" r:id="rId84"/>
    <p:sldId id="1438" r:id="rId85"/>
    <p:sldId id="1520" r:id="rId86"/>
    <p:sldId id="1521" r:id="rId87"/>
    <p:sldId id="1522" r:id="rId88"/>
    <p:sldId id="1523" r:id="rId89"/>
    <p:sldId id="1500" r:id="rId90"/>
    <p:sldId id="1558" r:id="rId91"/>
    <p:sldId id="1506" r:id="rId92"/>
    <p:sldId id="1494" r:id="rId93"/>
    <p:sldId id="1495" r:id="rId94"/>
    <p:sldId id="1496" r:id="rId95"/>
    <p:sldId id="781" r:id="rId96"/>
  </p:sldIdLst>
  <p:sldSz cx="12192000" cy="6858000"/>
  <p:notesSz cx="6808788" cy="9940925"/>
  <p:embeddedFontLst>
    <p:embeddedFont>
      <p:font typeface="Calibri" panose="020F0502020204030204" pitchFamily="34" charset="0"/>
      <p:regular r:id="rId99"/>
      <p:bold r:id="rId100"/>
      <p:italic r:id="rId101"/>
      <p:boldItalic r:id="rId102"/>
    </p:embeddedFont>
    <p:embeddedFont>
      <p:font typeface="Cambria Math" panose="02040503050406030204" pitchFamily="18" charset="0"/>
      <p:regular r:id="rId103"/>
    </p:embeddedFont>
    <p:embeddedFont>
      <p:font typeface="Gotham Pro" panose="02000503040000020004" charset="0"/>
      <p:regular r:id="rId104"/>
      <p:bold r:id="rId105"/>
      <p:italic r:id="rId106"/>
      <p:boldItalic r:id="rId107"/>
    </p:embeddedFont>
    <p:embeddedFont>
      <p:font typeface="Wingdings 2" panose="05020102010507070707" pitchFamily="18" charset="2"/>
      <p:regular r:id="rId10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  <p15:guide id="3" orient="horz" pos="3110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53" userDrawn="1">
          <p15:clr>
            <a:srgbClr val="A4A3A4"/>
          </p15:clr>
        </p15:guide>
        <p15:guide id="7" pos="214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4F4F"/>
    <a:srgbClr val="494545"/>
    <a:srgbClr val="D0CECE"/>
    <a:srgbClr val="EF9715"/>
    <a:srgbClr val="6EAA2E"/>
    <a:srgbClr val="B51BB1"/>
    <a:srgbClr val="005F81"/>
    <a:srgbClr val="394659"/>
    <a:srgbClr val="474343"/>
    <a:srgbClr val="F5B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3141" autoAdjust="0"/>
  </p:normalViewPr>
  <p:slideViewPr>
    <p:cSldViewPr snapToGrid="0">
      <p:cViewPr varScale="1">
        <p:scale>
          <a:sx n="106" d="100"/>
          <a:sy n="106" d="100"/>
        </p:scale>
        <p:origin x="79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96"/>
      </p:cViewPr>
      <p:guideLst>
        <p:guide orient="horz" pos="3132"/>
        <p:guide pos="2145"/>
        <p:guide orient="horz" pos="3110"/>
        <p:guide pos="2141"/>
        <p:guide orient="horz" pos="3153"/>
        <p:guide pos="214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font" Target="fonts/font9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font" Target="fonts/font4.fntdata"/><Relationship Id="rId110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font" Target="fonts/font5.fntdata"/><Relationship Id="rId108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font" Target="fonts/font8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presProps" Target="presProp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6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47;&#1072;&#1082;&#1086;&#1085;&#1091;%202024\&#1056;&#1072;&#1089;&#1095;&#1077;&#1090;&#1099;\&#1055;&#1072;&#1088;&#1072;&#1084;&#1077;&#1090;&#1088;&#1099;%20%20&#1073;&#1102;&#1076;&#1078;&#1077;&#1090;&#1072;%20%202024-2026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47;&#1072;&#1082;&#1086;&#1085;&#1091;%202024\&#1056;&#1072;&#1089;&#1095;&#1077;&#1090;&#1099;\&#1052;&#1041;&#1058;%20%20&#1060;&#1041;%20%202024-2026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47;&#1072;&#1082;&#1086;&#1085;&#1091;%202024\&#1056;&#1072;&#1089;&#1095;&#1077;&#1090;&#1099;\&#1052;&#1041;&#1058;%20%20&#1052;&#1054;%20%202021-2026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88;&#1080;&#1083;&#1086;&#1078;&#1077;&#1085;&#1080;&#1077;%208%20(&#1060;&#1050;&#1056;%203%20&#1075;&#1086;&#1076;&#1072;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47;&#1072;&#1082;&#1086;&#1085;&#1091;%202024\&#1056;&#1072;&#1089;&#1095;&#1077;&#1090;&#1099;\&#1055;&#1088;&#1080;&#1083;&#1086;&#1078;&#1077;&#1085;&#1080;&#1077;%208%20(&#1060;&#1050;&#1056;%203%20&#1075;&#1086;&#1076;&#1072;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47;&#1072;&#1082;&#1086;&#1085;&#1091;%202024\&#1056;&#1072;&#1089;&#1095;&#1077;&#1090;&#1099;\&#1055;&#1088;&#1080;&#1083;&#1086;&#1078;&#1077;&#1085;&#1080;&#1077;%208%20(&#1060;&#1050;&#1056;%203%20&#1075;&#1086;&#1076;&#1072;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47;&#1072;&#1082;&#1086;&#1085;&#1091;%202024\&#1056;&#1072;&#1089;&#1095;&#1077;&#1090;&#1099;\&#1055;&#1088;&#1080;&#1083;&#1086;&#1078;&#1077;&#1085;&#1080;&#1077;%208%20(&#1060;&#1050;&#1056;%203%20&#1075;&#1086;&#1076;&#1072;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47;&#1072;&#1082;&#1086;&#1085;&#1091;%202024\&#1056;&#1072;&#1089;&#1095;&#1077;&#1090;&#1099;\&#1055;&#1088;&#1080;&#1083;&#1086;&#1078;&#1077;&#1085;&#1080;&#1077;%208%20(&#1060;&#1050;&#1056;%203%20&#1075;&#1086;&#1076;&#1072;)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47;&#1072;&#1082;&#1086;&#1085;&#1091;%202024\&#1056;&#1072;&#1089;&#1095;&#1077;&#1090;&#1099;\&#1055;&#1088;&#1080;&#1083;&#1086;&#1078;&#1077;&#1085;&#1080;&#1077;%208%20(&#1060;&#1050;&#1056;%203%20&#1075;&#1086;&#1076;&#1072;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47;&#1072;&#1082;&#1086;&#1085;&#1091;%202024\&#1056;&#1072;&#1089;&#1095;&#1077;&#1090;&#1099;\&#1055;&#1088;&#1080;&#1083;&#1086;&#1078;&#1077;&#1085;&#1080;&#1077;%208%20(&#1060;&#1050;&#1056;%203%20&#1075;&#1086;&#1076;&#1072;)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47;&#1072;&#1082;&#1086;&#1085;&#1091;%202024\&#1056;&#1072;&#1089;&#1095;&#1077;&#1090;&#1099;\&#1055;&#1088;&#1080;&#1083;&#1086;&#1078;&#1077;&#1085;&#1080;&#1077;%208%20(&#1060;&#1050;&#1056;%203%20&#1075;&#1086;&#1076;&#1072;)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ИТОГО!$A$3</c:f>
              <c:strCache>
                <c:ptCount val="1"/>
                <c:pt idx="0">
                  <c:v>Валовой региональный продукт</c:v>
                </c:pt>
              </c:strCache>
            </c:strRef>
          </c:tx>
          <c:spPr>
            <a:solidFill>
              <a:srgbClr val="EF9715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3E5B-4F39-ADD2-581FC91B758C}"/>
              </c:ext>
            </c:extLst>
          </c:dPt>
          <c:dLbls>
            <c:dLbl>
              <c:idx val="0"/>
              <c:layout>
                <c:manualLayout>
                  <c:x val="1.4537901912890238E-2"/>
                  <c:y val="-1.8126133010746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5B-4F39-ADD2-581FC91B758C}"/>
                </c:ext>
              </c:extLst>
            </c:dLbl>
            <c:dLbl>
              <c:idx val="1"/>
              <c:layout>
                <c:manualLayout>
                  <c:x val="1.7445482295468318E-2"/>
                  <c:y val="-2.0715580583710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5B-4F39-ADD2-581FC91B758C}"/>
                </c:ext>
              </c:extLst>
            </c:dLbl>
            <c:dLbl>
              <c:idx val="2"/>
              <c:layout>
                <c:manualLayout>
                  <c:x val="1.4537901912890212E-2"/>
                  <c:y val="-1.294723786481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5B-4F39-ADD2-581FC91B758C}"/>
                </c:ext>
              </c:extLst>
            </c:dLbl>
            <c:dLbl>
              <c:idx val="3"/>
              <c:layout>
                <c:manualLayout>
                  <c:x val="1.5991692104179292E-2"/>
                  <c:y val="-2.33050281566742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5B-4F39-ADD2-581FC91B758C}"/>
                </c:ext>
              </c:extLst>
            </c:dLbl>
            <c:dLbl>
              <c:idx val="4"/>
              <c:layout>
                <c:manualLayout>
                  <c:x val="1.7445482295468318E-2"/>
                  <c:y val="-2.0715580583710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5B-4F39-ADD2-581FC91B758C}"/>
                </c:ext>
              </c:extLst>
            </c:dLbl>
            <c:dLbl>
              <c:idx val="5"/>
              <c:layout>
                <c:manualLayout>
                  <c:x val="2.6168223443202479E-2"/>
                  <c:y val="-2.2043335118760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E5B-4F39-ADD2-581FC91B75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ИТОГО!$C$3:$H$3</c:f>
              <c:numCache>
                <c:formatCode>#,##0.0</c:formatCode>
                <c:ptCount val="6"/>
                <c:pt idx="0">
                  <c:v>843.98189000000002</c:v>
                </c:pt>
                <c:pt idx="1">
                  <c:v>775.18757000000005</c:v>
                </c:pt>
                <c:pt idx="2">
                  <c:v>850.25003000000004</c:v>
                </c:pt>
                <c:pt idx="3">
                  <c:v>892.19541000000004</c:v>
                </c:pt>
                <c:pt idx="4">
                  <c:v>933.59185000000002</c:v>
                </c:pt>
                <c:pt idx="5">
                  <c:v>985.86968999999999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B-4F39-ADD2-581FC91B7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7088384"/>
        <c:axId val="1"/>
        <c:axId val="0"/>
      </c:bar3DChart>
      <c:catAx>
        <c:axId val="177088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At val="0"/>
        <c:auto val="1"/>
        <c:lblAlgn val="ctr"/>
        <c:lblOffset val="100"/>
        <c:noMultiLvlLbl val="0"/>
      </c:catAx>
      <c:valAx>
        <c:axId val="1"/>
        <c:scaling>
          <c:orientation val="minMax"/>
          <c:max val="10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7088384"/>
        <c:crosses val="autoZero"/>
        <c:crossBetween val="between"/>
        <c:majorUnit val="20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ИТОГО!$A$5</c:f>
              <c:strCache>
                <c:ptCount val="1"/>
                <c:pt idx="0">
                  <c:v>ВРП на душу</c:v>
                </c:pt>
              </c:strCache>
            </c:strRef>
          </c:tx>
          <c:spPr>
            <a:solidFill>
              <a:srgbClr val="EF9715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DCCB-4315-989D-1AA12A624D64}"/>
              </c:ext>
            </c:extLst>
          </c:dPt>
          <c:dLbls>
            <c:dLbl>
              <c:idx val="0"/>
              <c:layout>
                <c:manualLayout>
                  <c:x val="1.4958863126402393E-2"/>
                  <c:y val="-2.9221289246628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CCB-4315-989D-1AA12A624D64}"/>
                </c:ext>
              </c:extLst>
            </c:dLbl>
            <c:dLbl>
              <c:idx val="1"/>
              <c:layout>
                <c:manualLayout>
                  <c:x val="1.7950635751682872E-2"/>
                  <c:y val="-1.3282404203012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CB-4315-989D-1AA12A624D64}"/>
                </c:ext>
              </c:extLst>
            </c:dLbl>
            <c:dLbl>
              <c:idx val="2"/>
              <c:layout>
                <c:manualLayout>
                  <c:x val="1.1967090501121914E-2"/>
                  <c:y val="-2.3908327565423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CCB-4315-989D-1AA12A624D64}"/>
                </c:ext>
              </c:extLst>
            </c:dLbl>
            <c:dLbl>
              <c:idx val="3"/>
              <c:layout>
                <c:manualLayout>
                  <c:x val="1.7950635751682761E-2"/>
                  <c:y val="-1.593888504361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CB-4315-989D-1AA12A624D64}"/>
                </c:ext>
              </c:extLst>
            </c:dLbl>
            <c:dLbl>
              <c:idx val="4"/>
              <c:layout>
                <c:manualLayout>
                  <c:x val="2.2438294689603479E-2"/>
                  <c:y val="-1.32824042030128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CCB-4315-989D-1AA12A624D64}"/>
                </c:ext>
              </c:extLst>
            </c:dLbl>
            <c:dLbl>
              <c:idx val="5"/>
              <c:layout>
                <c:manualLayout>
                  <c:x val="1.6454749439042633E-2"/>
                  <c:y val="-1.4749952988655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CCB-4315-989D-1AA12A624D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ИТОГО!$C$5:$H$5</c:f>
              <c:numCache>
                <c:formatCode>#,##0.0</c:formatCode>
                <c:ptCount val="6"/>
                <c:pt idx="0">
                  <c:v>748.07825740116994</c:v>
                </c:pt>
                <c:pt idx="1">
                  <c:v>681.12430366400145</c:v>
                </c:pt>
                <c:pt idx="2">
                  <c:v>754.90546923555007</c:v>
                </c:pt>
                <c:pt idx="3">
                  <c:v>798.67103213678274</c:v>
                </c:pt>
                <c:pt idx="4">
                  <c:v>841.68035521096283</c:v>
                </c:pt>
                <c:pt idx="5">
                  <c:v>895.10594697657518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CB-4315-989D-1AA12A624D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7085432"/>
        <c:axId val="1"/>
        <c:axId val="0"/>
      </c:bar3DChart>
      <c:catAx>
        <c:axId val="177085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At val="0"/>
        <c:auto val="1"/>
        <c:lblAlgn val="ctr"/>
        <c:lblOffset val="100"/>
        <c:noMultiLvlLbl val="0"/>
      </c:catAx>
      <c:valAx>
        <c:axId val="1"/>
        <c:scaling>
          <c:orientation val="minMax"/>
          <c:max val="10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7085432"/>
        <c:crosses val="autoZero"/>
        <c:crossBetween val="between"/>
        <c:majorUnit val="20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ИТОГО!$A$6</c:f>
              <c:strCache>
                <c:ptCount val="1"/>
                <c:pt idx="0">
                  <c:v>Численность населения (в среднегодовом исчислении)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9583333333333325E-2"/>
                  <c:y val="8.2332939496634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B57-4844-9B15-0FCAF4FFA63F}"/>
                </c:ext>
              </c:extLst>
            </c:dLbl>
            <c:dLbl>
              <c:idx val="1"/>
              <c:layout>
                <c:manualLayout>
                  <c:x val="-3.7499999999999999E-2"/>
                  <c:y val="9.2624556933713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B57-4844-9B15-0FCAF4FFA63F}"/>
                </c:ext>
              </c:extLst>
            </c:dLbl>
            <c:dLbl>
              <c:idx val="2"/>
              <c:layout>
                <c:manualLayout>
                  <c:x val="-2.7083333333333334E-2"/>
                  <c:y val="-6.6895513341015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57-4844-9B15-0FCAF4FFA63F}"/>
                </c:ext>
              </c:extLst>
            </c:dLbl>
            <c:dLbl>
              <c:idx val="3"/>
              <c:layout>
                <c:manualLayout>
                  <c:x val="-3.1250000000000076E-2"/>
                  <c:y val="-7.7187130778094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B57-4844-9B15-0FCAF4FFA63F}"/>
                </c:ext>
              </c:extLst>
            </c:dLbl>
            <c:dLbl>
              <c:idx val="4"/>
              <c:layout>
                <c:manualLayout>
                  <c:x val="-2.6041666666666668E-2"/>
                  <c:y val="-6.1749704622475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57-4844-9B15-0FCAF4FFA63F}"/>
                </c:ext>
              </c:extLst>
            </c:dLbl>
            <c:dLbl>
              <c:idx val="5"/>
              <c:layout>
                <c:manualLayout>
                  <c:x val="-2.9166666666666667E-2"/>
                  <c:y val="-8.2332939496634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B57-4844-9B15-0FCAF4FFA6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ИТОГО!$C$6:$H$6</c:f>
              <c:numCache>
                <c:formatCode>#,##0.0</c:formatCode>
                <c:ptCount val="6"/>
                <c:pt idx="0">
                  <c:v>1120.9000000000001</c:v>
                </c:pt>
                <c:pt idx="1">
                  <c:v>1132.2</c:v>
                </c:pt>
                <c:pt idx="2">
                  <c:v>1122.2</c:v>
                </c:pt>
                <c:pt idx="3">
                  <c:v>1113.2</c:v>
                </c:pt>
                <c:pt idx="4">
                  <c:v>1105.3</c:v>
                </c:pt>
                <c:pt idx="5">
                  <c:v>1097.5999999999999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57-4844-9B15-0FCAF4FFA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082808"/>
        <c:axId val="1"/>
      </c:lineChart>
      <c:catAx>
        <c:axId val="177082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1090"/>
        </c:scaling>
        <c:delete val="0"/>
        <c:axPos val="l"/>
        <c:numFmt formatCode="#,##0.0" sourceLinked="1"/>
        <c:majorTickMark val="out"/>
        <c:minorTickMark val="none"/>
        <c:tickLblPos val="none"/>
        <c:spPr>
          <a:ln/>
        </c:spPr>
        <c:crossAx val="177082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ИТОГО!$A$7</c:f>
              <c:strCache>
                <c:ptCount val="1"/>
                <c:pt idx="0">
                  <c:v>Индекс потребительских цен на товары и услуги, на конец года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1666666666666678E-2"/>
                  <c:y val="5.2833856933958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11-45FE-BEEC-E547ADC93A0B}"/>
                </c:ext>
              </c:extLst>
            </c:dLbl>
            <c:dLbl>
              <c:idx val="1"/>
              <c:layout>
                <c:manualLayout>
                  <c:x val="-4.0625000000000001E-2"/>
                  <c:y val="0.118876178101406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11-45FE-BEEC-E547ADC93A0B}"/>
                </c:ext>
              </c:extLst>
            </c:dLbl>
            <c:dLbl>
              <c:idx val="2"/>
              <c:layout>
                <c:manualLayout>
                  <c:x val="-1.6666666666666743E-2"/>
                  <c:y val="-7.4847963989774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11-45FE-BEEC-E547ADC93A0B}"/>
                </c:ext>
              </c:extLst>
            </c:dLbl>
            <c:dLbl>
              <c:idx val="3"/>
              <c:layout>
                <c:manualLayout>
                  <c:x val="-2.2916666666666741E-2"/>
                  <c:y val="-8.8056428223263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E11-45FE-BEEC-E547ADC93A0B}"/>
                </c:ext>
              </c:extLst>
            </c:dLbl>
            <c:dLbl>
              <c:idx val="4"/>
              <c:layout>
                <c:manualLayout>
                  <c:x val="-2.9166666666666667E-2"/>
                  <c:y val="-7.0445142578611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11-45FE-BEEC-E547ADC93A0B}"/>
                </c:ext>
              </c:extLst>
            </c:dLbl>
            <c:dLbl>
              <c:idx val="5"/>
              <c:layout>
                <c:manualLayout>
                  <c:x val="-2.9166666666666667E-2"/>
                  <c:y val="-7.0445142578611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E11-45FE-BEEC-E547ADC93A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ИТОГО!$C$7:$H$7</c:f>
              <c:numCache>
                <c:formatCode>#,##0.0</c:formatCode>
                <c:ptCount val="6"/>
                <c:pt idx="0">
                  <c:v>109.1</c:v>
                </c:pt>
                <c:pt idx="1">
                  <c:v>113</c:v>
                </c:pt>
                <c:pt idx="2">
                  <c:v>107</c:v>
                </c:pt>
                <c:pt idx="3">
                  <c:v>105.8</c:v>
                </c:pt>
                <c:pt idx="4">
                  <c:v>104</c:v>
                </c:pt>
                <c:pt idx="5">
                  <c:v>104.4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11-45FE-BEEC-E547ADC93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021008"/>
        <c:axId val="1"/>
      </c:lineChart>
      <c:catAx>
        <c:axId val="178021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1"/>
        <c:crossesAt val="103"/>
        <c:auto val="1"/>
        <c:lblAlgn val="ctr"/>
        <c:lblOffset val="100"/>
        <c:noMultiLvlLbl val="0"/>
      </c:catAx>
      <c:valAx>
        <c:axId val="1"/>
        <c:scaling>
          <c:orientation val="minMax"/>
          <c:min val="103"/>
        </c:scaling>
        <c:delete val="0"/>
        <c:axPos val="l"/>
        <c:numFmt formatCode="#,##0.0" sourceLinked="1"/>
        <c:majorTickMark val="out"/>
        <c:minorTickMark val="none"/>
        <c:tickLblPos val="none"/>
        <c:crossAx val="178021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ИТОГО!$A$8</c:f>
              <c:strCache>
                <c:ptCount val="1"/>
                <c:pt idx="0">
                  <c:v>Ввод в действие жилых домов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3541666666666677E-2"/>
                  <c:y val="-6.6368182079429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94-4992-B4D0-22AE58145632}"/>
                </c:ext>
              </c:extLst>
            </c:dLbl>
            <c:dLbl>
              <c:idx val="1"/>
              <c:layout>
                <c:manualLayout>
                  <c:x val="-1.6666666666666666E-2"/>
                  <c:y val="-9.2457420924574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94-4992-B4D0-22AE58145632}"/>
                </c:ext>
              </c:extLst>
            </c:dLbl>
            <c:dLbl>
              <c:idx val="2"/>
              <c:layout>
                <c:manualLayout>
                  <c:x val="-2.2916666666666665E-2"/>
                  <c:y val="-7.7858880778588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94-4992-B4D0-22AE58145632}"/>
                </c:ext>
              </c:extLst>
            </c:dLbl>
            <c:dLbl>
              <c:idx val="3"/>
              <c:layout>
                <c:manualLayout>
                  <c:x val="-2.6041666666666744E-2"/>
                  <c:y val="-7.299270072992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94-4992-B4D0-22AE58145632}"/>
                </c:ext>
              </c:extLst>
            </c:dLbl>
            <c:dLbl>
              <c:idx val="4"/>
              <c:layout>
                <c:manualLayout>
                  <c:x val="-2.5000000000000001E-2"/>
                  <c:y val="-0.1070559610705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94-4992-B4D0-22AE58145632}"/>
                </c:ext>
              </c:extLst>
            </c:dLbl>
            <c:dLbl>
              <c:idx val="5"/>
              <c:layout>
                <c:manualLayout>
                  <c:x val="-2.8125000000000001E-2"/>
                  <c:y val="-0.102189781021897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94-4992-B4D0-22AE581456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ИТОГО!$C$8:$H$8</c:f>
              <c:numCache>
                <c:formatCode>#,##0.0</c:formatCode>
                <c:ptCount val="6"/>
                <c:pt idx="0">
                  <c:v>1235</c:v>
                </c:pt>
                <c:pt idx="1">
                  <c:v>755</c:v>
                </c:pt>
                <c:pt idx="2">
                  <c:v>762</c:v>
                </c:pt>
                <c:pt idx="3">
                  <c:v>780</c:v>
                </c:pt>
                <c:pt idx="4">
                  <c:v>795</c:v>
                </c:pt>
                <c:pt idx="5">
                  <c:v>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94-4992-B4D0-22AE58145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022648"/>
        <c:axId val="1"/>
      </c:lineChart>
      <c:catAx>
        <c:axId val="178022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1"/>
        <c:crossesAt val="700"/>
        <c:auto val="1"/>
        <c:lblAlgn val="ctr"/>
        <c:lblOffset val="100"/>
        <c:noMultiLvlLbl val="0"/>
      </c:catAx>
      <c:valAx>
        <c:axId val="1"/>
        <c:scaling>
          <c:orientation val="minMax"/>
          <c:min val="700"/>
        </c:scaling>
        <c:delete val="0"/>
        <c:axPos val="l"/>
        <c:numFmt formatCode="#,##0.0" sourceLinked="1"/>
        <c:majorTickMark val="out"/>
        <c:minorTickMark val="none"/>
        <c:tickLblPos val="none"/>
        <c:crossAx val="1780226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ИТОГО!$A$9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541666666666668E-2"/>
                  <c:y val="-7.299270072992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81-41FD-8BD8-AD85BA707B3F}"/>
                </c:ext>
              </c:extLst>
            </c:dLbl>
            <c:dLbl>
              <c:idx val="1"/>
              <c:layout>
                <c:manualLayout>
                  <c:x val="-3.7499999999999999E-2"/>
                  <c:y val="-8.2725060827250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81-41FD-8BD8-AD85BA707B3F}"/>
                </c:ext>
              </c:extLst>
            </c:dLbl>
            <c:dLbl>
              <c:idx val="2"/>
              <c:layout>
                <c:manualLayout>
                  <c:x val="-3.5416666666666742E-2"/>
                  <c:y val="-9.7323600973236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81-41FD-8BD8-AD85BA707B3F}"/>
                </c:ext>
              </c:extLst>
            </c:dLbl>
            <c:dLbl>
              <c:idx val="3"/>
              <c:layout>
                <c:manualLayout>
                  <c:x val="-3.1250000000000076E-2"/>
                  <c:y val="-0.107055961070559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81-41FD-8BD8-AD85BA707B3F}"/>
                </c:ext>
              </c:extLst>
            </c:dLbl>
            <c:dLbl>
              <c:idx val="4"/>
              <c:layout>
                <c:manualLayout>
                  <c:x val="-3.7499999999999999E-2"/>
                  <c:y val="-0.10705596107055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81-41FD-8BD8-AD85BA707B3F}"/>
                </c:ext>
              </c:extLst>
            </c:dLbl>
            <c:dLbl>
              <c:idx val="5"/>
              <c:layout>
                <c:manualLayout>
                  <c:x val="-2.9166666666666667E-2"/>
                  <c:y val="4.86618004866180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20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84899934383202E-2"/>
                      <c:h val="0.177202138053911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2B81-41FD-8BD8-AD85BA707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ИТОГО!$C$9:$H$9</c:f>
              <c:numCache>
                <c:formatCode>#,##0.0</c:formatCode>
                <c:ptCount val="6"/>
                <c:pt idx="0">
                  <c:v>179.4</c:v>
                </c:pt>
                <c:pt idx="1">
                  <c:v>166.2</c:v>
                </c:pt>
                <c:pt idx="2">
                  <c:v>191.1095</c:v>
                </c:pt>
                <c:pt idx="3">
                  <c:v>206.75460000000001</c:v>
                </c:pt>
                <c:pt idx="4">
                  <c:v>221.3066</c:v>
                </c:pt>
                <c:pt idx="5">
                  <c:v>237.87360000000001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81-41FD-8BD8-AD85BA707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106200"/>
        <c:axId val="1"/>
      </c:lineChart>
      <c:catAx>
        <c:axId val="178106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40"/>
          <c:min val="160"/>
        </c:scaling>
        <c:delete val="0"/>
        <c:axPos val="l"/>
        <c:numFmt formatCode="#,##0.0" sourceLinked="1"/>
        <c:majorTickMark val="out"/>
        <c:minorTickMark val="none"/>
        <c:tickLblPos val="none"/>
        <c:crossAx val="178106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налоговые и неналоговые доходы</c:v>
          </c:tx>
          <c:spPr>
            <a:solidFill>
              <a:schemeClr val="bg1">
                <a:lumMod val="7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'Доходы ОБ 2022-2026 гг. (2)'!$A$10:$A$12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'Доходы ОБ 2022-2026 гг. (2)'!$C$10:$C$12</c:f>
              <c:numCache>
                <c:formatCode>#,##0.0</c:formatCode>
                <c:ptCount val="3"/>
                <c:pt idx="0">
                  <c:v>79.86936318187999</c:v>
                </c:pt>
                <c:pt idx="1">
                  <c:v>81.830352440949994</c:v>
                </c:pt>
                <c:pt idx="2">
                  <c:v>81.536932214250001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D-40D9-BB01-8C732DCF4867}"/>
            </c:ext>
          </c:extLst>
        </c:ser>
        <c:ser>
          <c:idx val="1"/>
          <c:order val="1"/>
          <c:tx>
            <c:strRef>
              <c:f>'Доходы ОБ 2022-2026 гг. (2)'!$D$5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'Доходы ОБ 2022-2026 гг. (2)'!$A$10:$A$12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'Доходы ОБ 2022-2026 гг. (2)'!$D$10:$D$12</c:f>
              <c:numCache>
                <c:formatCode>#,##0.0</c:formatCode>
                <c:ptCount val="3"/>
                <c:pt idx="0">
                  <c:v>23.71794598</c:v>
                </c:pt>
                <c:pt idx="1">
                  <c:v>12.7764904</c:v>
                </c:pt>
                <c:pt idx="2">
                  <c:v>11.4198886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AD-40D9-BB01-8C732DCF4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373440"/>
        <c:axId val="46222144"/>
        <c:axId val="0"/>
      </c:bar3DChart>
      <c:catAx>
        <c:axId val="133373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46222144"/>
        <c:crosses val="autoZero"/>
        <c:auto val="1"/>
        <c:lblAlgn val="ctr"/>
        <c:lblOffset val="100"/>
        <c:noMultiLvlLbl val="0"/>
      </c:catAx>
      <c:valAx>
        <c:axId val="46222144"/>
        <c:scaling>
          <c:orientation val="minMax"/>
          <c:max val="11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13337344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chemeClr val="tx1">
                  <a:lumMod val="75000"/>
                  <a:lumOff val="2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9395151170933618E-2"/>
          <c:y val="4.4725700324828643E-2"/>
          <c:w val="0.9347920283224177"/>
          <c:h val="0.822310273744412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'данные для стр-ры'!$L$5</c:f>
              <c:strCache>
                <c:ptCount val="1"/>
                <c:pt idx="0">
                  <c:v>прочие налоговые и неналоговые  доходы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стр-ры'!$M$4:$O$4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'данные для стр-ры'!$M$5:$O$5</c:f>
              <c:numCache>
                <c:formatCode>General</c:formatCode>
                <c:ptCount val="3"/>
                <c:pt idx="0">
                  <c:v>20.000000000000007</c:v>
                </c:pt>
                <c:pt idx="1">
                  <c:v>17.699999999999996</c:v>
                </c:pt>
                <c:pt idx="2">
                  <c:v>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B4-4B06-A241-2F7FD74611B0}"/>
            </c:ext>
          </c:extLst>
        </c:ser>
        <c:ser>
          <c:idx val="1"/>
          <c:order val="1"/>
          <c:tx>
            <c:strRef>
              <c:f>'данные для стр-ры'!$L$6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стр-ры'!$M$4:$O$4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'данные для стр-ры'!$M$6:$O$6</c:f>
              <c:numCache>
                <c:formatCode>General</c:formatCode>
                <c:ptCount val="3"/>
                <c:pt idx="0" formatCode="0.0">
                  <c:v>6.8</c:v>
                </c:pt>
                <c:pt idx="1">
                  <c:v>7</c:v>
                </c:pt>
                <c:pt idx="2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2B4-4B06-A241-2F7FD74611B0}"/>
            </c:ext>
          </c:extLst>
        </c:ser>
        <c:ser>
          <c:idx val="2"/>
          <c:order val="2"/>
          <c:tx>
            <c:strRef>
              <c:f>'данные для стр-ры'!$L$7</c:f>
              <c:strCache>
                <c:ptCount val="1"/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4,0       11%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стр-ры'!$M$4:$O$4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'данные для стр-ры'!$M$7:$O$7</c:f>
            </c:numRef>
          </c:val>
          <c:extLst>
            <c:ext xmlns:c16="http://schemas.microsoft.com/office/drawing/2014/chart" uri="{C3380CC4-5D6E-409C-BE32-E72D297353CC}">
              <c16:uniqueId val="{0000000F-E2B4-4B06-A241-2F7FD74611B0}"/>
            </c:ext>
          </c:extLst>
        </c:ser>
        <c:ser>
          <c:idx val="3"/>
          <c:order val="3"/>
          <c:tx>
            <c:strRef>
              <c:f>'данные для стр-ры'!$L$8</c:f>
              <c:strCache>
                <c:ptCount val="1"/>
                <c:pt idx="0">
                  <c:v>НДФЛ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71899E81-D69A-43F7-9CB2-9E0210B44761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стр-ры'!$M$4:$O$4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'данные для стр-ры'!$M$8:$O$8</c:f>
              <c:numCache>
                <c:formatCode>General</c:formatCode>
                <c:ptCount val="3"/>
                <c:pt idx="0" formatCode="0.0">
                  <c:v>16.8</c:v>
                </c:pt>
                <c:pt idx="1">
                  <c:v>21.1</c:v>
                </c:pt>
                <c:pt idx="2">
                  <c:v>21.9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2B4-4B06-A241-2F7FD74611B0}"/>
            </c:ext>
          </c:extLst>
        </c:ser>
        <c:ser>
          <c:idx val="4"/>
          <c:order val="4"/>
          <c:tx>
            <c:strRef>
              <c:f>'данные для стр-ры'!$L$9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2000" b="0" dirty="0"/>
                      <a:t>26,8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25E1354F-D628-49B5-99B0-826896393795}" type="VALUE">
                      <a:rPr lang="en-US" sz="2000" b="0" baseline="0" smtClean="0"/>
                      <a:pPr/>
                      <a:t>[ЗНАЧЕНИЕ]</a:t>
                    </a:fld>
                    <a:r>
                      <a:rPr lang="en-US" sz="2000" b="0" baseline="0" dirty="0"/>
                      <a:t>,0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2000" b="0" dirty="0"/>
                      <a:t>36,3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B4-4B06-A241-2F7FD74611B0}"/>
                </c:ext>
              </c:extLst>
            </c:dLbl>
            <c:dLbl>
              <c:idx val="3"/>
              <c:layout>
                <c:manualLayout>
                  <c:x val="3.242322227769738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2000" b="0" dirty="0"/>
                      <a:t>36,0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B4-4B06-A241-2F7FD74611B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2000" b="0" dirty="0"/>
                      <a:t>34,0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'данные для стр-ры'!$M$4:$O$4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'данные для стр-ры'!$M$9:$O$9</c:f>
              <c:numCache>
                <c:formatCode>General</c:formatCode>
                <c:ptCount val="3"/>
                <c:pt idx="0">
                  <c:v>36.299999999999997</c:v>
                </c:pt>
                <c:pt idx="1">
                  <c:v>36</c:v>
                </c:pt>
                <c:pt idx="2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2B4-4B06-A241-2F7FD7461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704512"/>
        <c:axId val="112431872"/>
        <c:axId val="0"/>
      </c:bar3DChart>
      <c:catAx>
        <c:axId val="11270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431872"/>
        <c:crosses val="autoZero"/>
        <c:auto val="1"/>
        <c:lblAlgn val="ctr"/>
        <c:lblOffset val="100"/>
        <c:noMultiLvlLbl val="0"/>
      </c:catAx>
      <c:valAx>
        <c:axId val="112431872"/>
        <c:scaling>
          <c:orientation val="minMax"/>
          <c:max val="9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704512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"/>
          <c:y val="0.93229637593086856"/>
          <c:w val="0.89999997446990454"/>
          <c:h val="5.582990921458119E-2"/>
        </c:manualLayout>
      </c:layout>
      <c:overlay val="0"/>
      <c:txPr>
        <a:bodyPr/>
        <a:lstStyle/>
        <a:p>
          <a:pPr>
            <a:defRPr sz="16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млрд!$A$6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95-4136-9C4B-0CAEFB4E64F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95-4136-9C4B-0CAEFB4E64F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95-4136-9C4B-0CAEFB4E64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2024*</c:v>
                </c:pt>
                <c:pt idx="3">
                  <c:v>2025*</c:v>
                </c:pt>
                <c:pt idx="4">
                  <c:v>2026*</c:v>
                </c:pt>
              </c:strCache>
            </c:strRef>
          </c:cat>
          <c:val>
            <c:numRef>
              <c:f>млрд!$B$6:$F$6</c:f>
              <c:numCache>
                <c:formatCode>#,##0.0</c:formatCode>
                <c:ptCount val="5"/>
                <c:pt idx="0">
                  <c:v>0.72185159999999993</c:v>
                </c:pt>
                <c:pt idx="1">
                  <c:v>0.6990251999999999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95-4136-9C4B-0CAEFB4E64F9}"/>
            </c:ext>
          </c:extLst>
        </c:ser>
        <c:ser>
          <c:idx val="4"/>
          <c:order val="1"/>
          <c:tx>
            <c:strRef>
              <c:f>млрд!$A$7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>
              <a:gsLst>
                <a:gs pos="32000">
                  <a:srgbClr val="00B0F0"/>
                </a:gs>
                <a:gs pos="100000">
                  <a:schemeClr val="accent4"/>
                </a:gs>
              </a:gsLst>
              <a:path path="circle">
                <a:fillToRect l="100000" t="100000"/>
              </a:path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млрд!$B$7:$F$7</c:f>
              <c:numCache>
                <c:formatCode>#,##0.0</c:formatCode>
                <c:ptCount val="5"/>
                <c:pt idx="0">
                  <c:v>10.6315185648</c:v>
                </c:pt>
                <c:pt idx="1">
                  <c:v>15.314594099999999</c:v>
                </c:pt>
                <c:pt idx="2">
                  <c:v>21.037479000000001</c:v>
                </c:pt>
                <c:pt idx="3">
                  <c:v>10.090599599999999</c:v>
                </c:pt>
                <c:pt idx="4">
                  <c:v>8.6663639000000003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95-4136-9C4B-0CAEFB4E64F9}"/>
            </c:ext>
          </c:extLst>
        </c:ser>
        <c:ser>
          <c:idx val="1"/>
          <c:order val="2"/>
          <c:tx>
            <c:strRef>
              <c:f>млрд!$A$8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rgbClr val="D0CEC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2024*</c:v>
                </c:pt>
                <c:pt idx="3">
                  <c:v>2025*</c:v>
                </c:pt>
                <c:pt idx="4">
                  <c:v>2026*</c:v>
                </c:pt>
              </c:strCache>
            </c:strRef>
          </c:cat>
          <c:val>
            <c:numRef>
              <c:f>млрд!$B$8:$F$8</c:f>
              <c:numCache>
                <c:formatCode>#,##0.0</c:formatCode>
                <c:ptCount val="5"/>
                <c:pt idx="0">
                  <c:v>2.6542997490400002</c:v>
                </c:pt>
                <c:pt idx="1">
                  <c:v>1.9461666000000002</c:v>
                </c:pt>
                <c:pt idx="2">
                  <c:v>2.0134289000000001</c:v>
                </c:pt>
                <c:pt idx="3">
                  <c:v>2.0286591999999999</c:v>
                </c:pt>
                <c:pt idx="4">
                  <c:v>2.0948924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95-4136-9C4B-0CAEFB4E64F9}"/>
            </c:ext>
          </c:extLst>
        </c:ser>
        <c:ser>
          <c:idx val="2"/>
          <c:order val="3"/>
          <c:tx>
            <c:strRef>
              <c:f>млрд!$A$9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2024*</c:v>
                </c:pt>
                <c:pt idx="3">
                  <c:v>2025*</c:v>
                </c:pt>
                <c:pt idx="4">
                  <c:v>2026*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5.1990029943500007</c:v>
                </c:pt>
                <c:pt idx="1">
                  <c:v>3.7950156661799999</c:v>
                </c:pt>
                <c:pt idx="2">
                  <c:v>0.66703807999999998</c:v>
                </c:pt>
                <c:pt idx="3">
                  <c:v>0.65723160000000003</c:v>
                </c:pt>
                <c:pt idx="4">
                  <c:v>0.65863230000000006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95-4136-9C4B-0CAEFB4E64F9}"/>
            </c:ext>
          </c:extLst>
        </c:ser>
        <c:ser>
          <c:idx val="3"/>
          <c:order val="4"/>
          <c:tx>
            <c:strRef>
              <c:f>млрд!$A$10</c:f>
              <c:strCache>
                <c:ptCount val="1"/>
                <c:pt idx="0">
                  <c:v>Поступления от Фонда развития территорий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2024*</c:v>
                </c:pt>
                <c:pt idx="3">
                  <c:v>2025*</c:v>
                </c:pt>
                <c:pt idx="4">
                  <c:v>2026*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2.0188003405299999</c:v>
                </c:pt>
                <c:pt idx="1">
                  <c:v>0.75751953669000005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95-4136-9C4B-0CAEFB4E6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654656"/>
        <c:axId val="46089920"/>
        <c:axId val="0"/>
      </c:bar3DChart>
      <c:catAx>
        <c:axId val="13165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46089920"/>
        <c:crosses val="autoZero"/>
        <c:auto val="1"/>
        <c:lblAlgn val="ctr"/>
        <c:lblOffset val="100"/>
        <c:noMultiLvlLbl val="0"/>
      </c:catAx>
      <c:valAx>
        <c:axId val="4608992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13165465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млрд!$A$9</c:f>
              <c:strCache>
                <c:ptCount val="1"/>
                <c:pt idx="0">
                  <c:v>Дотации и гранты</c:v>
                </c:pt>
              </c:strCache>
            </c:strRef>
          </c:tx>
          <c:spPr>
            <a:gradFill>
              <a:gsLst>
                <a:gs pos="900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100000" t="100000"/>
              </a:path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млрд!$C$7:$G$7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2024*</c:v>
                </c:pt>
                <c:pt idx="3">
                  <c:v>2025*</c:v>
                </c:pt>
                <c:pt idx="4">
                  <c:v>2026*</c:v>
                </c:pt>
              </c:strCache>
            </c:strRef>
          </c:cat>
          <c:val>
            <c:numRef>
              <c:f>млрд!$C$9:$G$9</c:f>
              <c:numCache>
                <c:formatCode>#,##0.0</c:formatCode>
                <c:ptCount val="5"/>
                <c:pt idx="0">
                  <c:v>5.4711671985299999</c:v>
                </c:pt>
                <c:pt idx="1">
                  <c:v>5.5457022630400008</c:v>
                </c:pt>
                <c:pt idx="2">
                  <c:v>4.5930241600000006</c:v>
                </c:pt>
                <c:pt idx="3">
                  <c:v>0.96078013729999989</c:v>
                </c:pt>
                <c:pt idx="4">
                  <c:v>0.62359060253999998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28-40CD-8FAF-CB88CF7F1732}"/>
            </c:ext>
          </c:extLst>
        </c:ser>
        <c:ser>
          <c:idx val="3"/>
          <c:order val="1"/>
          <c:tx>
            <c:strRef>
              <c:f>млрд!$A$10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>
              <a:gsLst>
                <a:gs pos="900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path path="circle">
                <a:fillToRect l="100000" t="100000"/>
              </a:path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млрд!$C$7:$G$7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2024*</c:v>
                </c:pt>
                <c:pt idx="3">
                  <c:v>2025*</c:v>
                </c:pt>
                <c:pt idx="4">
                  <c:v>2026*</c:v>
                </c:pt>
              </c:strCache>
            </c:strRef>
          </c:cat>
          <c:val>
            <c:numRef>
              <c:f>млрд!$C$10:$G$10</c:f>
              <c:numCache>
                <c:formatCode>#,##0.0</c:formatCode>
                <c:ptCount val="5"/>
                <c:pt idx="0">
                  <c:v>12.321242956599999</c:v>
                </c:pt>
                <c:pt idx="1">
                  <c:v>15.428567955079998</c:v>
                </c:pt>
                <c:pt idx="2">
                  <c:v>12.013677777669999</c:v>
                </c:pt>
                <c:pt idx="3">
                  <c:v>6.6187181837900004</c:v>
                </c:pt>
                <c:pt idx="4">
                  <c:v>6.5375772626000002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28-40CD-8FAF-CB88CF7F1732}"/>
            </c:ext>
          </c:extLst>
        </c:ser>
        <c:ser>
          <c:idx val="1"/>
          <c:order val="2"/>
          <c:tx>
            <c:strRef>
              <c:f>млрд!$A$11</c:f>
              <c:strCache>
                <c:ptCount val="1"/>
                <c:pt idx="0">
                  <c:v>Субвенции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млрд!$C$7:$G$7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2024*</c:v>
                </c:pt>
                <c:pt idx="3">
                  <c:v>2025*</c:v>
                </c:pt>
                <c:pt idx="4">
                  <c:v>2026*</c:v>
                </c:pt>
              </c:strCache>
            </c:strRef>
          </c:cat>
          <c:val>
            <c:numRef>
              <c:f>млрд!$C$11:$G$11</c:f>
              <c:numCache>
                <c:formatCode>#,##0.0</c:formatCode>
                <c:ptCount val="5"/>
                <c:pt idx="0">
                  <c:v>13.236684109390001</c:v>
                </c:pt>
                <c:pt idx="1">
                  <c:v>14.697154353680002</c:v>
                </c:pt>
                <c:pt idx="2">
                  <c:v>16.236931626299999</c:v>
                </c:pt>
                <c:pt idx="3">
                  <c:v>16.176028850270001</c:v>
                </c:pt>
                <c:pt idx="4">
                  <c:v>16.16990617858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28-40CD-8FAF-CB88CF7F1732}"/>
            </c:ext>
          </c:extLst>
        </c:ser>
        <c:ser>
          <c:idx val="2"/>
          <c:order val="3"/>
          <c:tx>
            <c:strRef>
              <c:f>млрд!$A$12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млрд!$C$7:$G$7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2024*</c:v>
                </c:pt>
                <c:pt idx="3">
                  <c:v>2025*</c:v>
                </c:pt>
                <c:pt idx="4">
                  <c:v>2026*</c:v>
                </c:pt>
              </c:strCache>
            </c:strRef>
          </c:cat>
          <c:val>
            <c:numRef>
              <c:f>млрд!$C$12:$G$12</c:f>
              <c:numCache>
                <c:formatCode>#,##0.0</c:formatCode>
                <c:ptCount val="5"/>
                <c:pt idx="0">
                  <c:v>1.7010103431399994</c:v>
                </c:pt>
                <c:pt idx="1">
                  <c:v>3.17505561254</c:v>
                </c:pt>
                <c:pt idx="2">
                  <c:v>2.3268873406699999</c:v>
                </c:pt>
                <c:pt idx="3">
                  <c:v>1.4446286092999998</c:v>
                </c:pt>
                <c:pt idx="4">
                  <c:v>2.4128434470600002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28-40CD-8FAF-CB88CF7F1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924224"/>
        <c:axId val="255789888"/>
        <c:axId val="0"/>
      </c:bar3DChart>
      <c:catAx>
        <c:axId val="25592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255789888"/>
        <c:crosses val="autoZero"/>
        <c:auto val="1"/>
        <c:lblAlgn val="ctr"/>
        <c:lblOffset val="100"/>
        <c:noMultiLvlLbl val="0"/>
      </c:catAx>
      <c:valAx>
        <c:axId val="25578988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25592422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43307086614172"/>
          <c:y val="4.9798759357442657E-2"/>
          <c:w val="0.80345581802274713"/>
          <c:h val="0.62424312456667441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588928"/>
        <c:axId val="134636672"/>
      </c:lineChart>
      <c:catAx>
        <c:axId val="13458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34636672"/>
        <c:crosses val="autoZero"/>
        <c:auto val="1"/>
        <c:lblAlgn val="ctr"/>
        <c:lblOffset val="100"/>
        <c:noMultiLvlLbl val="0"/>
      </c:catAx>
      <c:valAx>
        <c:axId val="134636672"/>
        <c:scaling>
          <c:orientation val="minMax"/>
          <c:max val="13"/>
          <c:min val="9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none"/>
        <c:minorTickMark val="none"/>
        <c:tickLblPos val="none"/>
        <c:crossAx val="13458892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3928258967"/>
          <c:y val="5.2309661383218485E-2"/>
          <c:w val="0.86235870516185475"/>
          <c:h val="0.5274817023129616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 новый доли'!$A$21</c:f>
              <c:strCache>
                <c:ptCount val="1"/>
                <c:pt idx="0">
                  <c:v>Социально-значимые расходы</c:v>
                </c:pt>
              </c:strCache>
            </c:strRef>
          </c:tx>
          <c:spPr>
            <a:ln w="50800"/>
          </c:spPr>
          <c:dLbls>
            <c:dLbl>
              <c:idx val="0"/>
              <c:layout>
                <c:manualLayout>
                  <c:x val="-7.3832962680510303E-2"/>
                  <c:y val="-0.1324332638393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98-4F67-A731-46B8EFB63090}"/>
                </c:ext>
              </c:extLst>
            </c:dLbl>
            <c:dLbl>
              <c:idx val="1"/>
              <c:layout>
                <c:manualLayout>
                  <c:x val="-7.9106745729118161E-2"/>
                  <c:y val="-0.1324332638393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98-4F67-A731-46B8EFB63090}"/>
                </c:ext>
              </c:extLst>
            </c:dLbl>
            <c:dLbl>
              <c:idx val="2"/>
              <c:layout>
                <c:manualLayout>
                  <c:x val="-3.4279589815951202E-2"/>
                  <c:y val="6.621663191969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98-4F67-A731-46B8EFB630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доли'!$G$21:$I$21</c:f>
              <c:numCache>
                <c:formatCode>#,##0.00</c:formatCode>
                <c:ptCount val="3"/>
                <c:pt idx="0">
                  <c:v>57.542070316571049</c:v>
                </c:pt>
                <c:pt idx="1">
                  <c:v>60.408639267846723</c:v>
                </c:pt>
                <c:pt idx="2">
                  <c:v>62.843836999883763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98-4F67-A731-46B8EFB63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974272"/>
        <c:axId val="82147520"/>
      </c:lineChart>
      <c:catAx>
        <c:axId val="20197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82147520"/>
        <c:crosses val="autoZero"/>
        <c:auto val="1"/>
        <c:lblAlgn val="ctr"/>
        <c:lblOffset val="100"/>
        <c:noMultiLvlLbl val="0"/>
      </c:catAx>
      <c:valAx>
        <c:axId val="82147520"/>
        <c:scaling>
          <c:orientation val="minMax"/>
          <c:max val="63"/>
          <c:min val="57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01974272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3928258967"/>
          <c:y val="5.2309661383218485E-2"/>
          <c:w val="0.86235870516185475"/>
          <c:h val="0.5274817023129616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 новый доли'!$A$22</c:f>
              <c:strCache>
                <c:ptCount val="1"/>
                <c:pt idx="0">
                  <c:v>Расходы на поддержку реального сектора экономики</c:v>
                </c:pt>
              </c:strCache>
            </c:strRef>
          </c:tx>
          <c:spPr>
            <a:ln w="50800"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</c:spPr>
          </c:marker>
          <c:dLbls>
            <c:dLbl>
              <c:idx val="0"/>
              <c:layout>
                <c:manualLayout>
                  <c:x val="-8.3084274726822643E-2"/>
                  <c:y val="0.132680586636244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7B-4A06-8E83-832007B612FE}"/>
                </c:ext>
              </c:extLst>
            </c:dLbl>
            <c:dLbl>
              <c:idx val="1"/>
              <c:layout>
                <c:manualLayout>
                  <c:x val="-6.7505973215543386E-2"/>
                  <c:y val="-0.11498984175141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7B-4A06-8E83-832007B612FE}"/>
                </c:ext>
              </c:extLst>
            </c:dLbl>
            <c:dLbl>
              <c:idx val="2"/>
              <c:layout>
                <c:manualLayout>
                  <c:x val="-4.4138520948624617E-2"/>
                  <c:y val="-0.10614446930899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7B-4A06-8E83-832007B612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доли'!$G$22:$I$22</c:f>
              <c:numCache>
                <c:formatCode>#,##0.00</c:formatCode>
                <c:ptCount val="3"/>
                <c:pt idx="0">
                  <c:v>27.474365560129392</c:v>
                </c:pt>
                <c:pt idx="1">
                  <c:v>25.946157196193926</c:v>
                </c:pt>
                <c:pt idx="2">
                  <c:v>23.66457884905034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7B-4A06-8E83-832007B61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974272"/>
        <c:axId val="82147520"/>
      </c:lineChart>
      <c:catAx>
        <c:axId val="20197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82147520"/>
        <c:crosses val="autoZero"/>
        <c:auto val="1"/>
        <c:lblAlgn val="ctr"/>
        <c:lblOffset val="100"/>
        <c:noMultiLvlLbl val="0"/>
      </c:catAx>
      <c:valAx>
        <c:axId val="82147520"/>
        <c:scaling>
          <c:orientation val="minMax"/>
          <c:max val="28"/>
          <c:min val="23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01974272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5784169397"/>
          <c:y val="6.6143280570848714E-2"/>
          <c:w val="0.86235870516185475"/>
          <c:h val="0.5274817023129616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 новый доли'!$A$23</c:f>
              <c:strCache>
                <c:ptCount val="1"/>
                <c:pt idx="0">
                  <c:v>Прочие расходы</c:v>
                </c:pt>
              </c:strCache>
            </c:strRef>
          </c:tx>
          <c:spPr>
            <a:ln w="50800">
              <a:solidFill>
                <a:srgbClr val="534F4F"/>
              </a:solidFill>
            </a:ln>
          </c:spPr>
          <c:marker>
            <c:spPr>
              <a:solidFill>
                <a:srgbClr val="494545"/>
              </a:solidFill>
              <a:ln>
                <a:solidFill>
                  <a:srgbClr val="534F4F"/>
                </a:solidFill>
              </a:ln>
            </c:spPr>
          </c:marker>
          <c:dLbls>
            <c:dLbl>
              <c:idx val="0"/>
              <c:layout>
                <c:manualLayout>
                  <c:x val="-0.11037396573425716"/>
                  <c:y val="9.5934854945743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3C-4572-A40E-E5E07B5F523B}"/>
                </c:ext>
              </c:extLst>
            </c:dLbl>
            <c:dLbl>
              <c:idx val="1"/>
              <c:layout>
                <c:manualLayout>
                  <c:x val="-4.8456863005283721E-2"/>
                  <c:y val="-0.135907711173137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3C-4572-A40E-E5E07B5F523B}"/>
                </c:ext>
              </c:extLst>
            </c:dLbl>
            <c:dLbl>
              <c:idx val="2"/>
              <c:layout>
                <c:manualLayout>
                  <c:x val="-1.6152287668427873E-2"/>
                  <c:y val="-0.111923997436701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3C-4572-A40E-E5E07B5F52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доли'!$G$23:$I$23</c:f>
              <c:numCache>
                <c:formatCode>#,##0.00</c:formatCode>
                <c:ptCount val="3"/>
                <c:pt idx="0">
                  <c:v>14.983564123299558</c:v>
                </c:pt>
                <c:pt idx="1">
                  <c:v>13.645203535959372</c:v>
                </c:pt>
                <c:pt idx="2">
                  <c:v>13.491584151065879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3C-4572-A40E-E5E07B5F52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974272"/>
        <c:axId val="82147520"/>
      </c:lineChart>
      <c:catAx>
        <c:axId val="20197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82147520"/>
        <c:crosses val="autoZero"/>
        <c:auto val="1"/>
        <c:lblAlgn val="ctr"/>
        <c:lblOffset val="100"/>
        <c:noMultiLvlLbl val="0"/>
      </c:catAx>
      <c:valAx>
        <c:axId val="82147520"/>
        <c:scaling>
          <c:orientation val="minMax"/>
          <c:max val="15"/>
          <c:min val="13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01974272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AB47-48DA-9A08-4C6234FC13F7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AB47-48DA-9A08-4C6234FC13F7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AB47-48DA-9A08-4C6234FC13F7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AB47-48DA-9A08-4C6234FC13F7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AB47-48DA-9A08-4C6234FC13F7}"/>
            </c:ext>
          </c:extLst>
        </c:ser>
        <c:ser>
          <c:idx val="5"/>
          <c:order val="5"/>
          <c:tx>
            <c:strRef>
              <c:f>'В слайд новый доли'!$A$1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1875003588419224E-2"/>
                  <c:y val="-2.6945571007414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B47-48DA-9A08-4C6234FC13F7}"/>
                </c:ext>
              </c:extLst>
            </c:dLbl>
            <c:dLbl>
              <c:idx val="1"/>
              <c:layout>
                <c:manualLayout>
                  <c:x val="1.8750003075787905E-2"/>
                  <c:y val="-2.69455710074142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47-48DA-9A08-4C6234FC13F7}"/>
                </c:ext>
              </c:extLst>
            </c:dLbl>
            <c:dLbl>
              <c:idx val="2"/>
              <c:layout>
                <c:manualLayout>
                  <c:x val="2.2916670425962998E-2"/>
                  <c:y val="-2.0209178255560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B47-48DA-9A08-4C6234FC13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доли'!$J$1:$L$1</c:f>
              <c:numCache>
                <c:formatCode>#,##0.0</c:formatCode>
                <c:ptCount val="3"/>
                <c:pt idx="0">
                  <c:v>21.58014135608661</c:v>
                </c:pt>
                <c:pt idx="1">
                  <c:v>23.710309436230485</c:v>
                </c:pt>
                <c:pt idx="2">
                  <c:v>25.853489675780555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B47-48DA-9A08-4C6234FC13F7}"/>
            </c:ext>
          </c:extLst>
        </c:ser>
        <c:ser>
          <c:idx val="6"/>
          <c:order val="6"/>
          <c:tx>
            <c:strRef>
              <c:f>'В слайд новый доли'!$A$3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olidFill>
              <a:schemeClr val="accent2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083333675087545E-2"/>
                  <c:y val="-2.2454642506178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B47-48DA-9A08-4C6234FC13F7}"/>
                </c:ext>
              </c:extLst>
            </c:dLbl>
            <c:dLbl>
              <c:idx val="1"/>
              <c:layout>
                <c:manualLayout>
                  <c:x val="2.083333675087545E-2"/>
                  <c:y val="-3.14364995086500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B47-48DA-9A08-4C6234FC13F7}"/>
                </c:ext>
              </c:extLst>
            </c:dLbl>
            <c:dLbl>
              <c:idx val="2"/>
              <c:layout>
                <c:manualLayout>
                  <c:x val="1.8750003075787905E-2"/>
                  <c:y val="-4.0418356511121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B47-48DA-9A08-4C6234FC13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доли'!$J$3:$L$3</c:f>
              <c:numCache>
                <c:formatCode>#,##0.0</c:formatCode>
                <c:ptCount val="3"/>
                <c:pt idx="0">
                  <c:v>12.185520180681902</c:v>
                </c:pt>
                <c:pt idx="1">
                  <c:v>8.9694907258275407</c:v>
                </c:pt>
                <c:pt idx="2">
                  <c:v>7.5467772192173905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B47-48DA-9A08-4C6234FC13F7}"/>
            </c:ext>
          </c:extLst>
        </c:ser>
        <c:ser>
          <c:idx val="7"/>
          <c:order val="7"/>
          <c:tx>
            <c:strRef>
              <c:f>'В слайд новый доли'!$A$2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1875003588419224E-2"/>
                  <c:y val="-3.143649950864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B47-48DA-9A08-4C6234FC13F7}"/>
                </c:ext>
              </c:extLst>
            </c:dLbl>
            <c:dLbl>
              <c:idx val="1"/>
              <c:layout>
                <c:manualLayout>
                  <c:x val="2.083333675087545E-2"/>
                  <c:y val="-2.91910352580322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B47-48DA-9A08-4C6234FC13F7}"/>
                </c:ext>
              </c:extLst>
            </c:dLbl>
            <c:dLbl>
              <c:idx val="2"/>
              <c:layout>
                <c:manualLayout>
                  <c:x val="1.8750003075787752E-2"/>
                  <c:y val="-3.5927428009885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B47-48DA-9A08-4C6234FC13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доли'!$J$2:$L$2</c:f>
              <c:numCache>
                <c:formatCode>#,##0.0</c:formatCode>
                <c:ptCount val="3"/>
                <c:pt idx="0">
                  <c:v>1.3524432763147904</c:v>
                </c:pt>
                <c:pt idx="1">
                  <c:v>1.0879651334266547</c:v>
                </c:pt>
                <c:pt idx="2">
                  <c:v>1.0677979683611019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B47-48DA-9A08-4C6234FC13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858880"/>
        <c:axId val="256281408"/>
        <c:axId val="0"/>
      </c:bar3DChart>
      <c:catAx>
        <c:axId val="252858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281408"/>
        <c:crosses val="autoZero"/>
        <c:auto val="1"/>
        <c:lblAlgn val="ctr"/>
        <c:lblOffset val="100"/>
        <c:noMultiLvlLbl val="0"/>
      </c:catAx>
      <c:valAx>
        <c:axId val="256281408"/>
        <c:scaling>
          <c:orientation val="minMax"/>
          <c:max val="27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25285888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0247-4E20-8B12-28F9DC49C89A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0247-4E20-8B12-28F9DC49C89A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0247-4E20-8B12-28F9DC49C89A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0247-4E20-8B12-28F9DC49C89A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0247-4E20-8B12-28F9DC49C89A}"/>
            </c:ext>
          </c:extLst>
        </c:ser>
        <c:ser>
          <c:idx val="5"/>
          <c:order val="5"/>
          <c:tx>
            <c:strRef>
              <c:f>'В слайд новый доли'!$A$4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6041670938594313E-2"/>
                  <c:y val="-2.5547838373072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247-4E20-8B12-28F9DC49C89A}"/>
                </c:ext>
              </c:extLst>
            </c:dLbl>
            <c:dLbl>
              <c:idx val="1"/>
              <c:layout>
                <c:manualLayout>
                  <c:x val="2.083333675087545E-2"/>
                  <c:y val="-2.3225307611884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247-4E20-8B12-28F9DC49C89A}"/>
                </c:ext>
              </c:extLst>
            </c:dLbl>
            <c:dLbl>
              <c:idx val="2"/>
              <c:layout>
                <c:manualLayout>
                  <c:x val="2.5000004101050542E-2"/>
                  <c:y val="-2.3804843043554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247-4E20-8B12-28F9DC49C8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доли'!$J$4:$L$4</c:f>
              <c:numCache>
                <c:formatCode>#,##0.0</c:formatCode>
                <c:ptCount val="3"/>
                <c:pt idx="0">
                  <c:v>20.387145967893666</c:v>
                </c:pt>
                <c:pt idx="1">
                  <c:v>24.630144563736305</c:v>
                </c:pt>
                <c:pt idx="2">
                  <c:v>26.359421389435745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47-4E20-8B12-28F9DC49C89A}"/>
            </c:ext>
          </c:extLst>
        </c:ser>
        <c:ser>
          <c:idx val="6"/>
          <c:order val="6"/>
          <c:tx>
            <c:strRef>
              <c:f>'В слайд новый доли'!$A$5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750003075787905E-2"/>
                  <c:y val="-2.7870369134261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247-4E20-8B12-28F9DC49C89A}"/>
                </c:ext>
              </c:extLst>
            </c:dLbl>
            <c:dLbl>
              <c:idx val="1"/>
              <c:layout>
                <c:manualLayout>
                  <c:x val="2.083333675087545E-2"/>
                  <c:y val="-2.3225307611884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247-4E20-8B12-28F9DC49C89A}"/>
                </c:ext>
              </c:extLst>
            </c:dLbl>
            <c:dLbl>
              <c:idx val="2"/>
              <c:layout>
                <c:manualLayout>
                  <c:x val="1.7708336238244134E-2"/>
                  <c:y val="-2.7870369134261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247-4E20-8B12-28F9DC49C8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доли'!$J$5:$L$5</c:f>
              <c:numCache>
                <c:formatCode>#,##0.0</c:formatCode>
                <c:ptCount val="3"/>
                <c:pt idx="0">
                  <c:v>1.8417106644021008</c:v>
                </c:pt>
                <c:pt idx="1">
                  <c:v>1.7609584706401984</c:v>
                </c:pt>
                <c:pt idx="2">
                  <c:v>1.7703209156204671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247-4E20-8B12-28F9DC49C89A}"/>
            </c:ext>
          </c:extLst>
        </c:ser>
        <c:ser>
          <c:idx val="7"/>
          <c:order val="7"/>
          <c:tx>
            <c:strRef>
              <c:f>'В слайд новый доли'!$A$6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solidFill>
              <a:schemeClr val="accent1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2916670425962959E-2"/>
                  <c:y val="-2.7870369134261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247-4E20-8B12-28F9DC49C89A}"/>
                </c:ext>
              </c:extLst>
            </c:dLbl>
            <c:dLbl>
              <c:idx val="1"/>
              <c:layout>
                <c:manualLayout>
                  <c:x val="2.6041670938594313E-2"/>
                  <c:y val="-3.0192899895449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247-4E20-8B12-28F9DC49C89A}"/>
                </c:ext>
              </c:extLst>
            </c:dLbl>
            <c:dLbl>
              <c:idx val="2"/>
              <c:layout>
                <c:manualLayout>
                  <c:x val="3.0208338288769253E-2"/>
                  <c:y val="-2.5547838373072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247-4E20-8B12-28F9DC49C8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доли'!$J$6:$L$6</c:f>
              <c:numCache>
                <c:formatCode>#,##0.0</c:formatCode>
                <c:ptCount val="3"/>
                <c:pt idx="0">
                  <c:v>0.19510887119199413</c:v>
                </c:pt>
                <c:pt idx="1">
                  <c:v>0.2497709379855384</c:v>
                </c:pt>
                <c:pt idx="2">
                  <c:v>0.24602983146849922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247-4E20-8B12-28F9DC49C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081408"/>
        <c:axId val="256283712"/>
        <c:axId val="0"/>
      </c:bar3DChart>
      <c:catAx>
        <c:axId val="256081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283712"/>
        <c:crosses val="autoZero"/>
        <c:auto val="1"/>
        <c:lblAlgn val="ctr"/>
        <c:lblOffset val="100"/>
        <c:noMultiLvlLbl val="0"/>
      </c:catAx>
      <c:valAx>
        <c:axId val="256283712"/>
        <c:scaling>
          <c:orientation val="minMax"/>
          <c:max val="27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08140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141655441408748E-2"/>
          <c:y val="3.7739280091305796E-2"/>
          <c:w val="0.92540001028543395"/>
          <c:h val="0.74596362308831943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049D-4577-B1D5-2C045B220806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049D-4577-B1D5-2C045B220806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049D-4577-B1D5-2C045B220806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049D-4577-B1D5-2C045B220806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049D-4577-B1D5-2C045B220806}"/>
            </c:ext>
          </c:extLst>
        </c:ser>
        <c:ser>
          <c:idx val="5"/>
          <c:order val="5"/>
          <c:tx>
            <c:strRef>
              <c:f>'В слайд новый доли'!$A$7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9791668289999041E-2"/>
                  <c:y val="-2.6318284420870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49D-4577-B1D5-2C045B220806}"/>
                </c:ext>
              </c:extLst>
            </c:dLbl>
            <c:dLbl>
              <c:idx val="1"/>
              <c:layout>
                <c:manualLayout>
                  <c:x val="1.9791668289998964E-2"/>
                  <c:y val="-3.0704665157682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49D-4577-B1D5-2C045B220806}"/>
                </c:ext>
              </c:extLst>
            </c:dLbl>
            <c:dLbl>
              <c:idx val="2"/>
              <c:layout>
                <c:manualLayout>
                  <c:x val="1.5625001281578191E-2"/>
                  <c:y val="-2.85114747892767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49D-4577-B1D5-2C045B2208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доли'!$J$7:$L$7</c:f>
              <c:numCache>
                <c:formatCode>#,##0.0</c:formatCode>
                <c:ptCount val="3"/>
                <c:pt idx="0">
                  <c:v>23.374795399134744</c:v>
                </c:pt>
                <c:pt idx="1">
                  <c:v>22.507861444917314</c:v>
                </c:pt>
                <c:pt idx="2">
                  <c:v>20.500883288949751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9D-4577-B1D5-2C045B220806}"/>
            </c:ext>
          </c:extLst>
        </c:ser>
        <c:ser>
          <c:idx val="6"/>
          <c:order val="6"/>
          <c:tx>
            <c:strRef>
              <c:f>'В слайд новый доли'!$A$8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FFFF0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750001537893787E-2"/>
                  <c:y val="-2.1931903684059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49D-4577-B1D5-2C045B220806}"/>
                </c:ext>
              </c:extLst>
            </c:dLbl>
            <c:dLbl>
              <c:idx val="1"/>
              <c:layout>
                <c:manualLayout>
                  <c:x val="1.1458334273157339E-2"/>
                  <c:y val="-2.6318284420870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49D-4577-B1D5-2C045B220806}"/>
                </c:ext>
              </c:extLst>
            </c:dLbl>
            <c:dLbl>
              <c:idx val="2"/>
              <c:layout>
                <c:manualLayout>
                  <c:x val="2.0833335042104252E-2"/>
                  <c:y val="-2.8511474789276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49D-4577-B1D5-2C045B2208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доли'!$J$8:$L$8</c:f>
              <c:numCache>
                <c:formatCode>#,##0.0</c:formatCode>
                <c:ptCount val="3"/>
                <c:pt idx="0">
                  <c:v>3.8515630048103793</c:v>
                </c:pt>
                <c:pt idx="1">
                  <c:v>3.0304541214595768</c:v>
                </c:pt>
                <c:pt idx="2">
                  <c:v>2.7687813502736964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49D-4577-B1D5-2C045B220806}"/>
            </c:ext>
          </c:extLst>
        </c:ser>
        <c:ser>
          <c:idx val="7"/>
          <c:order val="7"/>
          <c:tx>
            <c:strRef>
              <c:f>'В слайд новый доли'!$A$9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0833335042104214E-2"/>
                  <c:y val="-1.9738713315653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49D-4577-B1D5-2C045B220806}"/>
                </c:ext>
              </c:extLst>
            </c:dLbl>
            <c:dLbl>
              <c:idx val="1"/>
              <c:layout>
                <c:manualLayout>
                  <c:x val="1.7708334785788538E-2"/>
                  <c:y val="-2.85114747892767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49D-4577-B1D5-2C045B220806}"/>
                </c:ext>
              </c:extLst>
            </c:dLbl>
            <c:dLbl>
              <c:idx val="2"/>
              <c:layout>
                <c:manualLayout>
                  <c:x val="2.8125002306840587E-2"/>
                  <c:y val="-3.0704665157682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49D-4577-B1D5-2C045B2208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доли'!$J$9:$L$9</c:f>
              <c:numCache>
                <c:formatCode>#,##0.0</c:formatCode>
                <c:ptCount val="3"/>
                <c:pt idx="0">
                  <c:v>0.24800715618426855</c:v>
                </c:pt>
                <c:pt idx="1">
                  <c:v>0.40784162981703143</c:v>
                </c:pt>
                <c:pt idx="2">
                  <c:v>0.39491420982689512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49D-4577-B1D5-2C045B220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860928"/>
        <c:axId val="256286016"/>
        <c:axId val="0"/>
      </c:bar3DChart>
      <c:catAx>
        <c:axId val="252860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286016"/>
        <c:crosses val="autoZero"/>
        <c:auto val="1"/>
        <c:lblAlgn val="ctr"/>
        <c:lblOffset val="100"/>
        <c:noMultiLvlLbl val="0"/>
      </c:catAx>
      <c:valAx>
        <c:axId val="2562860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28609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5059797823146149E-2"/>
          <c:y val="0.86490050945912644"/>
          <c:w val="0.94092199318585901"/>
          <c:h val="0.12159192010725257"/>
        </c:manualLayout>
      </c:layout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47B1-4025-9240-75D1C44F5630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47B1-4025-9240-75D1C44F5630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47B1-4025-9240-75D1C44F5630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47B1-4025-9240-75D1C44F5630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47B1-4025-9240-75D1C44F5630}"/>
            </c:ext>
          </c:extLst>
        </c:ser>
        <c:ser>
          <c:idx val="5"/>
          <c:order val="5"/>
          <c:tx>
            <c:strRef>
              <c:f>'В слайд новый доли'!$A$10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625002563156607E-2"/>
                  <c:y val="-1.0484070157086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B1-4025-9240-75D1C44F5630}"/>
                </c:ext>
              </c:extLst>
            </c:dLbl>
            <c:dLbl>
              <c:idx val="1"/>
              <c:layout>
                <c:manualLayout>
                  <c:x val="1.562500256315659E-2"/>
                  <c:y val="-1.25808841885032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7B1-4025-9240-75D1C44F5630}"/>
                </c:ext>
              </c:extLst>
            </c:dLbl>
            <c:dLbl>
              <c:idx val="2"/>
              <c:layout>
                <c:manualLayout>
                  <c:x val="1.562500256315659E-2"/>
                  <c:y val="-1.4677698219920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7B1-4025-9240-75D1C44F56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доли'!$J$10:$L$10</c:f>
              <c:numCache>
                <c:formatCode>#,##0.0</c:formatCode>
                <c:ptCount val="3"/>
                <c:pt idx="0">
                  <c:v>8.039965630977413</c:v>
                </c:pt>
                <c:pt idx="1">
                  <c:v>4.7226609345901851</c:v>
                </c:pt>
                <c:pt idx="2">
                  <c:v>4.7028006561445945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B1-4025-9240-75D1C44F5630}"/>
            </c:ext>
          </c:extLst>
        </c:ser>
        <c:ser>
          <c:idx val="6"/>
          <c:order val="6"/>
          <c:tx>
            <c:strRef>
              <c:f>'В слайд новый доли'!$A$14</c:f>
              <c:strCache>
                <c:ptCount val="1"/>
                <c:pt idx="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666669400700322E-2"/>
                  <c:y val="-1.258088418850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B1-4025-9240-75D1C44F5630}"/>
                </c:ext>
              </c:extLst>
            </c:dLbl>
            <c:dLbl>
              <c:idx val="1"/>
              <c:layout>
                <c:manualLayout>
                  <c:x val="1.3541668888069043E-2"/>
                  <c:y val="-1.0484070157086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7B1-4025-9240-75D1C44F5630}"/>
                </c:ext>
              </c:extLst>
            </c:dLbl>
            <c:dLbl>
              <c:idx val="2"/>
              <c:layout>
                <c:manualLayout>
                  <c:x val="1.562500256315659E-2"/>
                  <c:y val="-1.2580884188503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7B1-4025-9240-75D1C44F56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доли'!$J$14:$L$14</c:f>
              <c:numCache>
                <c:formatCode>#,##0.0</c:formatCode>
                <c:ptCount val="3"/>
                <c:pt idx="0">
                  <c:v>5.5988101924421532</c:v>
                </c:pt>
                <c:pt idx="1">
                  <c:v>2.7496222733505453</c:v>
                </c:pt>
                <c:pt idx="2">
                  <c:v>1.6694552876509776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B1-4025-9240-75D1C44F5630}"/>
            </c:ext>
          </c:extLst>
        </c:ser>
        <c:ser>
          <c:idx val="7"/>
          <c:order val="7"/>
          <c:tx>
            <c:strRef>
              <c:f>'В слайд новый доли'!$A$12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750003075787905E-2"/>
                  <c:y val="-1.2580884188503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7B1-4025-9240-75D1C44F5630}"/>
                </c:ext>
              </c:extLst>
            </c:dLbl>
            <c:dLbl>
              <c:idx val="1"/>
              <c:layout>
                <c:manualLayout>
                  <c:x val="2.083333675087545E-2"/>
                  <c:y val="-1.2580884188503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7B1-4025-9240-75D1C44F5630}"/>
                </c:ext>
              </c:extLst>
            </c:dLbl>
            <c:dLbl>
              <c:idx val="2"/>
              <c:layout>
                <c:manualLayout>
                  <c:x val="2.1875003588419224E-2"/>
                  <c:y val="-1.2580884188503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7B1-4025-9240-75D1C44F56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доли'!$J$12:$L$12</c:f>
              <c:numCache>
                <c:formatCode>#,##0.0</c:formatCode>
                <c:ptCount val="3"/>
                <c:pt idx="0">
                  <c:v>1.0082924706380683</c:v>
                </c:pt>
                <c:pt idx="1">
                  <c:v>1.1430747183863301</c:v>
                </c:pt>
                <c:pt idx="2">
                  <c:v>1.130663740025746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B1-4025-9240-75D1C44F5630}"/>
            </c:ext>
          </c:extLst>
        </c:ser>
        <c:ser>
          <c:idx val="8"/>
          <c:order val="8"/>
          <c:tx>
            <c:strRef>
              <c:f>'В слайд новый доли'!$A$13</c:f>
              <c:strCache>
                <c:ptCount val="1"/>
                <c:pt idx="0">
                  <c:v>ОБСЛУЖИВАНИЕ ГОСУДАРСТВЕННОГО (МУНИЦИПАЛЬНОГО) ДОЛГА</c:v>
                </c:pt>
              </c:strCache>
            </c:strRef>
          </c:tx>
          <c:spPr>
            <a:solidFill>
              <a:schemeClr val="accent2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7708336238244096E-2"/>
                  <c:y val="-1.8871326282754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7B1-4025-9240-75D1C44F5630}"/>
                </c:ext>
              </c:extLst>
            </c:dLbl>
            <c:dLbl>
              <c:idx val="1"/>
              <c:layout>
                <c:manualLayout>
                  <c:x val="1.9791669913331603E-2"/>
                  <c:y val="-1.467769821992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7B1-4025-9240-75D1C44F5630}"/>
                </c:ext>
              </c:extLst>
            </c:dLbl>
            <c:dLbl>
              <c:idx val="2"/>
              <c:layout>
                <c:manualLayout>
                  <c:x val="2.1875003588419071E-2"/>
                  <c:y val="-1.467769821992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7B1-4025-9240-75D1C44F56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2024  год</c:v>
                </c:pt>
                <c:pt idx="1">
                  <c:v>2025  год*</c:v>
                </c:pt>
                <c:pt idx="2">
                  <c:v>2026  год*</c:v>
                </c:pt>
              </c:strCache>
            </c:strRef>
          </c:cat>
          <c:val>
            <c:numRef>
              <c:f>'В слайд новый доли'!$J$13:$L$13</c:f>
              <c:numCache>
                <c:formatCode>#,##0.0</c:formatCode>
                <c:ptCount val="3"/>
                <c:pt idx="0">
                  <c:v>0.2930631940282129</c:v>
                </c:pt>
                <c:pt idx="1">
                  <c:v>0.2894155668334864</c:v>
                </c:pt>
                <c:pt idx="2">
                  <c:v>0.21117085713187739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B1-4025-9240-75D1C44F5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790528"/>
        <c:axId val="256730816"/>
        <c:axId val="0"/>
      </c:bar3DChart>
      <c:catAx>
        <c:axId val="256790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730816"/>
        <c:crosses val="autoZero"/>
        <c:auto val="1"/>
        <c:lblAlgn val="ctr"/>
        <c:lblOffset val="100"/>
        <c:noMultiLvlLbl val="0"/>
      </c:catAx>
      <c:valAx>
        <c:axId val="2567308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7905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877825726281E-2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E67-422D-8DB7-6885910F070C}"/>
              </c:ext>
            </c:extLst>
          </c:dPt>
          <c:dPt>
            <c:idx val="1"/>
            <c:bubble3D val="0"/>
            <c:spPr>
              <a:solidFill>
                <a:srgbClr val="F2AC44"/>
              </a:solidFill>
            </c:spPr>
            <c:extLst>
              <c:ext xmlns:c16="http://schemas.microsoft.com/office/drawing/2014/chart" uri="{C3380CC4-5D6E-409C-BE32-E72D297353CC}">
                <c16:uniqueId val="{00000003-DE67-422D-8DB7-6885910F070C}"/>
              </c:ext>
            </c:extLst>
          </c:dPt>
          <c:dLbls>
            <c:dLbl>
              <c:idx val="0"/>
              <c:layout>
                <c:manualLayout>
                  <c:x val="5.2994831134438444E-4"/>
                  <c:y val="2.39561528369535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249393775026722E-2"/>
                      <c:h val="0.1133816306798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67-422D-8DB7-6885910F070C}"/>
                </c:ext>
              </c:extLst>
            </c:dLbl>
            <c:dLbl>
              <c:idx val="1"/>
              <c:layout>
                <c:manualLayout>
                  <c:x val="3.7905263388797348E-3"/>
                  <c:y val="-4.888684452974331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74658599620312"/>
                      <c:h val="0.10608551544947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67-422D-8DB7-6885910F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14322890.299999999</c:v>
                </c:pt>
                <c:pt idx="1">
                  <c:v>17982953.670000002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67-422D-8DB7-6885910F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795242782152234"/>
          <c:y val="4.0599359767368247E-2"/>
          <c:w val="0.7312095636482947"/>
          <c:h val="0.84888852051388408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в том числе верхний предел долга по государственным гарантиям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15452755905518E-3"/>
                  <c:y val="2.8430776592327719E-4"/>
                </c:manualLayout>
              </c:layout>
              <c:spPr/>
              <c:txPr>
                <a:bodyPr/>
                <a:lstStyle/>
                <a:p>
                  <a:pPr>
                    <a:defRPr sz="1800" b="1" baseline="0">
                      <a:solidFill>
                        <a:srgbClr val="47434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20-40DE-B5F3-0D726AEC916E}"/>
                </c:ext>
              </c:extLst>
            </c:dLbl>
            <c:dLbl>
              <c:idx val="1"/>
              <c:layout>
                <c:manualLayout>
                  <c:x val="1.2314632545932522E-3"/>
                  <c:y val="2.8430776592327719E-4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20-40DE-B5F3-0D726AEC916E}"/>
                </c:ext>
              </c:extLst>
            </c:dLbl>
            <c:dLbl>
              <c:idx val="2"/>
              <c:layout>
                <c:manualLayout>
                  <c:x val="2.4630905511811053E-3"/>
                  <c:y val="3.5737407128984319E-3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20-40DE-B5F3-0D726AEC916E}"/>
            </c:ext>
          </c:extLst>
        </c:ser>
        <c:ser>
          <c:idx val="3"/>
          <c:order val="2"/>
          <c:tx>
            <c:strRef>
              <c:f>Лист1!$B$10</c:f>
              <c:strCache>
                <c:ptCount val="1"/>
                <c:pt idx="0">
                  <c:v>Верхний предел государственного долга области, всего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  <a:alpha val="86000"/>
                  </a:schemeClr>
                </a:gs>
                <a:gs pos="100000">
                  <a:schemeClr val="accent3">
                    <a:lumMod val="40000"/>
                    <a:lumOff val="60000"/>
                    <a:alpha val="83000"/>
                  </a:schemeClr>
                </a:gs>
              </a:gsLst>
              <a:lin ang="5400000" scaled="0"/>
            </a:gra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7101706036745407E-2"/>
                  <c:y val="-0.3019751616720459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14</a:t>
                    </a:r>
                    <a:r>
                      <a:rPr lang="en-US" baseline="0" dirty="0"/>
                      <a:t> 203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20-40DE-B5F3-0D726AEC916E}"/>
                </c:ext>
              </c:extLst>
            </c:dLbl>
            <c:dLbl>
              <c:idx val="1"/>
              <c:layout>
                <c:manualLayout>
                  <c:x val="4.9999917979002627E-2"/>
                  <c:y val="-0.2722875286909748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</a:t>
                    </a:r>
                    <a:r>
                      <a:rPr lang="en-US" baseline="0" dirty="0"/>
                      <a:t> 125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20-40DE-B5F3-0D726AEC916E}"/>
                </c:ext>
              </c:extLst>
            </c:dLbl>
            <c:dLbl>
              <c:idx val="2"/>
              <c:layout>
                <c:manualLayout>
                  <c:x val="6.7708333333333329E-2"/>
                  <c:y val="-0.2528307594126554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</a:t>
                    </a:r>
                    <a:r>
                      <a:rPr lang="en-US" baseline="0" dirty="0"/>
                      <a:t> 224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14203</c:v>
                </c:pt>
                <c:pt idx="1">
                  <c:v>12125</c:v>
                </c:pt>
                <c:pt idx="2">
                  <c:v>10224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20-40DE-B5F3-0D726AEC916E}"/>
            </c:ext>
          </c:extLst>
        </c:ser>
        <c:ser>
          <c:idx val="4"/>
          <c:order val="3"/>
          <c:tx>
            <c:strRef>
              <c:f>Лист1!$B$12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Лист1!$C$12:$Q$12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9620-40DE-B5F3-0D726AEC916E}"/>
            </c:ext>
          </c:extLst>
        </c:ser>
        <c:ser>
          <c:idx val="2"/>
          <c:order val="1"/>
          <c:tx>
            <c:strRef>
              <c:f>Лист1!$B$13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9-9620-40DE-B5F3-0D726AEC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208180736"/>
        <c:axId val="230553792"/>
        <c:axId val="0"/>
      </c:bar3DChart>
      <c:catAx>
        <c:axId val="20818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230553792"/>
        <c:crosses val="autoZero"/>
        <c:auto val="0"/>
        <c:lblAlgn val="ctr"/>
        <c:lblOffset val="100"/>
        <c:noMultiLvlLbl val="0"/>
      </c:catAx>
      <c:valAx>
        <c:axId val="230553792"/>
        <c:scaling>
          <c:orientation val="minMax"/>
          <c:max val="260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474343"/>
                    </a:solidFill>
                  </a:defRPr>
                </a:pPr>
                <a:r>
                  <a:rPr lang="ru-RU" sz="1600" dirty="0">
                    <a:solidFill>
                      <a:srgbClr val="474343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0.20410867782152228"/>
              <c:y val="1.5908060296433678E-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208180736"/>
        <c:crosses val="autoZero"/>
        <c:crossBetween val="between"/>
        <c:majorUnit val="2000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4661853234665151E-3"/>
          <c:y val="0.18109403420072248"/>
          <c:w val="0.19735900469337883"/>
          <c:h val="0.60109038220291355"/>
        </c:manualLayout>
      </c:layout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586606618913328E-2"/>
          <c:y val="2.649302170562013E-2"/>
          <c:w val="0.91569334732034913"/>
          <c:h val="0.6997615298087739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Государственные ценные бумаги Липецкой области</c:v>
                </c:pt>
              </c:strCache>
            </c:strRef>
          </c:tx>
          <c:spPr>
            <a:solidFill>
              <a:srgbClr val="92D050">
                <a:lumMod val="40000"/>
                <a:lumOff val="6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4876342295727229E-3"/>
                  <c:y val="2.072074324042827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04-407E-8D21-12CFBADF3E1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704-407E-8D21-12CFBADF3E1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704-407E-8D21-12CFBADF3E11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950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04-407E-8D21-12CFBADF3E11}"/>
            </c:ext>
          </c:extLst>
        </c:ser>
        <c:ser>
          <c:idx val="0"/>
          <c:order val="1"/>
          <c:tx>
            <c:strRef>
              <c:f>Лист1!$B$11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rgbClr val="F2AC44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Лист1!$C$11:$Q$11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04-407E-8D21-12CFBADF3E11}"/>
            </c:ext>
          </c:extLst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1622501162250154E-3"/>
                  <c:y val="-1.755313506281076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13 253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04-407E-8D21-12CFBADF3E11}"/>
                </c:ext>
              </c:extLst>
            </c:dLbl>
            <c:dLbl>
              <c:idx val="1"/>
              <c:layout>
                <c:manualLayout>
                  <c:x val="0"/>
                  <c:y val="-4.176706932971752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12 125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704-407E-8D21-12CFBADF3E11}"/>
                </c:ext>
              </c:extLst>
            </c:dLbl>
            <c:dLbl>
              <c:idx val="2"/>
              <c:layout>
                <c:manualLayout>
                  <c:x val="-2.1208776727176921E-3"/>
                  <c:y val="-5.107502044643383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10 224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04-407E-8D21-12CFBADF3E11}"/>
                </c:ext>
              </c:extLst>
            </c:dLbl>
            <c:dLbl>
              <c:idx val="4"/>
              <c:layout>
                <c:manualLayout>
                  <c:x val="6.8301227991542845E-3"/>
                  <c:y val="-2.08835346648587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04-407E-8D21-12CFBADF3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13253</c:v>
                </c:pt>
                <c:pt idx="1">
                  <c:v>12125</c:v>
                </c:pt>
                <c:pt idx="2">
                  <c:v>10224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704-407E-8D21-12CFBADF3E11}"/>
            </c:ext>
          </c:extLst>
        </c:ser>
        <c:ser>
          <c:idx val="4"/>
          <c:order val="4"/>
          <c:tx>
            <c:strRef>
              <c:f>Лист1!$B$12</c:f>
              <c:strCache>
                <c:ptCount val="1"/>
                <c:pt idx="0">
                  <c:v>Государственные гарантии Липецкой области</c:v>
                </c:pt>
              </c:strCache>
            </c:strRef>
          </c:tx>
          <c:spPr>
            <a:solidFill>
              <a:srgbClr val="8064A2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Лист1!$C$12:$Q$12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839680"/>
        <c:axId val="48779200"/>
      </c:barChart>
      <c:lineChart>
        <c:grouping val="standard"/>
        <c:varyColors val="0"/>
        <c:ser>
          <c:idx val="2"/>
          <c:order val="2"/>
          <c:tx>
            <c:strRef>
              <c:f>Лист1!$B$13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triangle"/>
            <c:size val="13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5.8992849774325049E-2"/>
                  <c:y val="8.576427946506667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17,8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704-407E-8D21-12CFBADF3E11}"/>
                </c:ext>
              </c:extLst>
            </c:dLbl>
            <c:dLbl>
              <c:idx val="1"/>
              <c:layout>
                <c:manualLayout>
                  <c:x val="-2.9772855903041885E-2"/>
                  <c:y val="-5.536307961504811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14,8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911972900515263E-2"/>
                      <c:h val="5.61481481481481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4704-407E-8D21-12CFBADF3E11}"/>
                </c:ext>
              </c:extLst>
            </c:dLbl>
            <c:dLbl>
              <c:idx val="2"/>
              <c:layout>
                <c:manualLayout>
                  <c:x val="2.7381715008617238E-3"/>
                  <c:y val="3.0106403366245885E-2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1600" b="1" i="0" u="none" strike="noStrike" kern="1200" baseline="0" dirty="0" smtClean="0">
                        <a:solidFill>
                          <a:srgbClr val="474343"/>
                        </a:solidFill>
                        <a:latin typeface="+mn-lt"/>
                        <a:ea typeface="Arial"/>
                        <a:cs typeface="Arial"/>
                      </a:defRPr>
                    </a:pPr>
                    <a:r>
                      <a:rPr lang="en-US" sz="1600" b="1" i="0" u="none" strike="noStrike" kern="1200" baseline="0" dirty="0">
                        <a:solidFill>
                          <a:srgbClr val="474343"/>
                        </a:solidFill>
                        <a:latin typeface="+mn-lt"/>
                        <a:ea typeface="Arial"/>
                        <a:cs typeface="Arial"/>
                      </a:rPr>
                      <a:t>12,6</a:t>
                    </a:r>
                  </a:p>
                </c:rich>
              </c:tx>
              <c:numFmt formatCode="0.0" sourceLinked="0"/>
              <c:spPr>
                <a:noFill/>
                <a:ln w="25400">
                  <a:noFill/>
                </a:ln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704-407E-8D21-12CFBADF3E11}"/>
                </c:ext>
              </c:extLst>
            </c:dLbl>
            <c:dLbl>
              <c:idx val="3"/>
              <c:layout>
                <c:manualLayout>
                  <c:x val="-3.4150613995771351E-2"/>
                  <c:y val="-4.38554227962033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704-407E-8D21-12CFBADF3E11}"/>
                </c:ext>
              </c:extLst>
            </c:dLbl>
            <c:dLbl>
              <c:idx val="4"/>
              <c:layout>
                <c:manualLayout>
                  <c:x val="-3.4150613995771247E-2"/>
                  <c:y val="-4.803212972917507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</a:t>
                    </a:r>
                    <a:r>
                      <a: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8,</a:t>
                    </a:r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7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704-407E-8D21-12CFBADF3E11}"/>
                </c:ext>
              </c:extLst>
            </c:dLbl>
            <c:numFmt formatCode="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  <c:pt idx="0">
                  <c:v>17.8</c:v>
                </c:pt>
                <c:pt idx="1">
                  <c:v>14.8</c:v>
                </c:pt>
                <c:pt idx="2">
                  <c:v>12.6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840192"/>
        <c:axId val="48779776"/>
      </c:lineChart>
      <c:catAx>
        <c:axId val="168839680"/>
        <c:scaling>
          <c:orientation val="minMax"/>
        </c:scaling>
        <c:delete val="0"/>
        <c:axPos val="b"/>
        <c:numFmt formatCode="m/d/yyyy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487792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8779200"/>
        <c:scaling>
          <c:orientation val="minMax"/>
          <c:max val="26000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1800">
                    <a:solidFill>
                      <a:srgbClr val="494545"/>
                    </a:solidFill>
                  </a:defRPr>
                </a:pPr>
                <a:r>
                  <a:rPr lang="ru-RU" sz="1800" dirty="0">
                    <a:solidFill>
                      <a:srgbClr val="494545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6.6087577660387378E-2"/>
              <c:y val="3.8885639295088106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168839680"/>
        <c:crosses val="autoZero"/>
        <c:crossBetween val="between"/>
      </c:valAx>
      <c:valAx>
        <c:axId val="4877977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68840192"/>
        <c:crosses val="max"/>
        <c:crossBetween val="between"/>
      </c:valAx>
      <c:catAx>
        <c:axId val="16884019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48779776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4437327146567946E-2"/>
          <c:y val="0.80149181352330956"/>
          <c:w val="0.9161328973416395"/>
          <c:h val="0.1773441653126693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1" i="0" u="none" strike="noStrike" baseline="0">
          <a:solidFill>
            <a:srgbClr val="474343"/>
          </a:solidFill>
          <a:latin typeface="+mn-lt"/>
          <a:ea typeface="Arial"/>
          <a:cs typeface="Arial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0B95C6-2FF8-43F8-957E-8C9B44A3DCB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95660D5-50C0-457B-9F69-2908F6A3A681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Сохранение населения, здоровье и благополучие людей</a:t>
          </a:r>
        </a:p>
      </dgm:t>
    </dgm:pt>
    <dgm:pt modelId="{E3EF3A58-EEA0-4666-9C9E-B9BD36AFD3DF}" type="parTrans" cxnId="{34C20668-4A88-4113-8CC9-9F920118DF6C}">
      <dgm:prSet/>
      <dgm:spPr/>
      <dgm:t>
        <a:bodyPr/>
        <a:lstStyle/>
        <a:p>
          <a:endParaRPr lang="ru-RU"/>
        </a:p>
      </dgm:t>
    </dgm:pt>
    <dgm:pt modelId="{9B4F7897-22A4-4D7E-8D7D-DB2EDE013FE6}" type="sibTrans" cxnId="{34C20668-4A88-4113-8CC9-9F920118DF6C}">
      <dgm:prSet/>
      <dgm:spPr>
        <a:ln w="38100"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D5AA0822-A3F1-4DA5-8BDE-45D34B1B4FB5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Возможности для самореализации и развития талантов</a:t>
          </a:r>
        </a:p>
      </dgm:t>
    </dgm:pt>
    <dgm:pt modelId="{CDD49E21-4198-4FF0-B9B4-632E78D9B583}" type="parTrans" cxnId="{0B3F8A86-832C-4187-ADC5-CA870C1F4FA0}">
      <dgm:prSet/>
      <dgm:spPr/>
      <dgm:t>
        <a:bodyPr/>
        <a:lstStyle/>
        <a:p>
          <a:endParaRPr lang="ru-RU"/>
        </a:p>
      </dgm:t>
    </dgm:pt>
    <dgm:pt modelId="{AC41C428-EE42-47B3-8E55-C25BD25CA48D}" type="sibTrans" cxnId="{0B3F8A86-832C-4187-ADC5-CA870C1F4FA0}">
      <dgm:prSet/>
      <dgm:spPr/>
      <dgm:t>
        <a:bodyPr/>
        <a:lstStyle/>
        <a:p>
          <a:endParaRPr lang="ru-RU"/>
        </a:p>
      </dgm:t>
    </dgm:pt>
    <dgm:pt modelId="{2C250395-8D0F-4A51-914E-2EA588E46356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Комфортная и безопасная среда для жизни</a:t>
          </a:r>
        </a:p>
      </dgm:t>
    </dgm:pt>
    <dgm:pt modelId="{E26A2F83-5595-4E19-94D1-6330A18280EE}" type="parTrans" cxnId="{04F59660-CE6F-407D-9D0E-DC7BD49CDA64}">
      <dgm:prSet/>
      <dgm:spPr/>
      <dgm:t>
        <a:bodyPr/>
        <a:lstStyle/>
        <a:p>
          <a:endParaRPr lang="ru-RU"/>
        </a:p>
      </dgm:t>
    </dgm:pt>
    <dgm:pt modelId="{22543539-4891-4EE8-88CF-ABC4D6A0B391}" type="sibTrans" cxnId="{04F59660-CE6F-407D-9D0E-DC7BD49CDA64}">
      <dgm:prSet/>
      <dgm:spPr/>
      <dgm:t>
        <a:bodyPr/>
        <a:lstStyle/>
        <a:p>
          <a:endParaRPr lang="ru-RU"/>
        </a:p>
      </dgm:t>
    </dgm:pt>
    <dgm:pt modelId="{0283A296-534E-47A1-8E7D-62215FCAFC9C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  <a:latin typeface="+mn-lt"/>
            </a:rPr>
            <a:t>Достойный, эффективный труд и успешное предпринимательство</a:t>
          </a:r>
        </a:p>
      </dgm:t>
    </dgm:pt>
    <dgm:pt modelId="{66CC8D62-F92C-4EDA-B146-4335359C8E26}" type="parTrans" cxnId="{6095F17F-FD8E-49D5-A3AA-3FCE37CE049E}">
      <dgm:prSet/>
      <dgm:spPr/>
      <dgm:t>
        <a:bodyPr/>
        <a:lstStyle/>
        <a:p>
          <a:endParaRPr lang="ru-RU"/>
        </a:p>
      </dgm:t>
    </dgm:pt>
    <dgm:pt modelId="{73F21F56-E553-4438-9912-DFB8E4A8FE4A}" type="sibTrans" cxnId="{6095F17F-FD8E-49D5-A3AA-3FCE37CE049E}">
      <dgm:prSet/>
      <dgm:spPr/>
      <dgm:t>
        <a:bodyPr/>
        <a:lstStyle/>
        <a:p>
          <a:endParaRPr lang="ru-RU"/>
        </a:p>
      </dgm:t>
    </dgm:pt>
    <dgm:pt modelId="{58D55F0C-9234-450C-92F9-C41285818506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  <a:latin typeface="+mn-lt"/>
            </a:rPr>
            <a:t>Цифровая трансформация</a:t>
          </a:r>
        </a:p>
      </dgm:t>
    </dgm:pt>
    <dgm:pt modelId="{936A4C73-E9C7-43A7-A6A1-A9592B88F88A}" type="parTrans" cxnId="{9062FC4E-1A95-4C1E-8D15-AACC0CE4EB9C}">
      <dgm:prSet/>
      <dgm:spPr/>
      <dgm:t>
        <a:bodyPr/>
        <a:lstStyle/>
        <a:p>
          <a:endParaRPr lang="ru-RU"/>
        </a:p>
      </dgm:t>
    </dgm:pt>
    <dgm:pt modelId="{767A8EA3-91DD-483B-9A03-02471481D996}" type="sibTrans" cxnId="{9062FC4E-1A95-4C1E-8D15-AACC0CE4EB9C}">
      <dgm:prSet/>
      <dgm:spPr/>
      <dgm:t>
        <a:bodyPr/>
        <a:lstStyle/>
        <a:p>
          <a:endParaRPr lang="ru-RU"/>
        </a:p>
      </dgm:t>
    </dgm:pt>
    <dgm:pt modelId="{6102E8F5-C194-4AC2-909A-6F467E4F98DD}" type="pres">
      <dgm:prSet presAssocID="{440B95C6-2FF8-43F8-957E-8C9B44A3DCB8}" presName="Name0" presStyleCnt="0">
        <dgm:presLayoutVars>
          <dgm:chMax val="7"/>
          <dgm:chPref val="7"/>
          <dgm:dir/>
        </dgm:presLayoutVars>
      </dgm:prSet>
      <dgm:spPr/>
    </dgm:pt>
    <dgm:pt modelId="{5625FF7C-8235-4A2F-865B-06B566A7DD54}" type="pres">
      <dgm:prSet presAssocID="{440B95C6-2FF8-43F8-957E-8C9B44A3DCB8}" presName="Name1" presStyleCnt="0"/>
      <dgm:spPr/>
    </dgm:pt>
    <dgm:pt modelId="{4DC99C31-1D03-4259-A184-3D32BC1581B7}" type="pres">
      <dgm:prSet presAssocID="{440B95C6-2FF8-43F8-957E-8C9B44A3DCB8}" presName="cycle" presStyleCnt="0"/>
      <dgm:spPr/>
    </dgm:pt>
    <dgm:pt modelId="{8FED3438-3BFF-4B8C-9C3D-DF3B0EAA1CA5}" type="pres">
      <dgm:prSet presAssocID="{440B95C6-2FF8-43F8-957E-8C9B44A3DCB8}" presName="srcNode" presStyleLbl="node1" presStyleIdx="0" presStyleCnt="5"/>
      <dgm:spPr/>
    </dgm:pt>
    <dgm:pt modelId="{2CD34791-EA14-47B1-A1E8-682EC4D9E1B6}" type="pres">
      <dgm:prSet presAssocID="{440B95C6-2FF8-43F8-957E-8C9B44A3DCB8}" presName="conn" presStyleLbl="parChTrans1D2" presStyleIdx="0" presStyleCnt="1"/>
      <dgm:spPr/>
    </dgm:pt>
    <dgm:pt modelId="{71BF57A5-3ED7-481B-9D80-8D38BB1727BB}" type="pres">
      <dgm:prSet presAssocID="{440B95C6-2FF8-43F8-957E-8C9B44A3DCB8}" presName="extraNode" presStyleLbl="node1" presStyleIdx="0" presStyleCnt="5"/>
      <dgm:spPr/>
    </dgm:pt>
    <dgm:pt modelId="{4BD0D328-2345-4211-BE41-58A81E6F3350}" type="pres">
      <dgm:prSet presAssocID="{440B95C6-2FF8-43F8-957E-8C9B44A3DCB8}" presName="dstNode" presStyleLbl="node1" presStyleIdx="0" presStyleCnt="5"/>
      <dgm:spPr/>
    </dgm:pt>
    <dgm:pt modelId="{84A14E12-9897-4770-8ED0-303EFC1F0BFE}" type="pres">
      <dgm:prSet presAssocID="{295660D5-50C0-457B-9F69-2908F6A3A681}" presName="text_1" presStyleLbl="node1" presStyleIdx="0" presStyleCnt="5">
        <dgm:presLayoutVars>
          <dgm:bulletEnabled val="1"/>
        </dgm:presLayoutVars>
      </dgm:prSet>
      <dgm:spPr/>
    </dgm:pt>
    <dgm:pt modelId="{26F21F5E-50F0-4126-9060-C8FFC47963D6}" type="pres">
      <dgm:prSet presAssocID="{295660D5-50C0-457B-9F69-2908F6A3A681}" presName="accent_1" presStyleCnt="0"/>
      <dgm:spPr/>
    </dgm:pt>
    <dgm:pt modelId="{72DEF424-373E-4F13-96DB-14108CE10D59}" type="pres">
      <dgm:prSet presAssocID="{295660D5-50C0-457B-9F69-2908F6A3A681}" presName="accentRepeatNode" presStyleLbl="solidFgAcc1" presStyleIdx="0" presStyleCnt="5"/>
      <dgm:spPr>
        <a:ln w="38100">
          <a:solidFill>
            <a:schemeClr val="accent3">
              <a:lumMod val="50000"/>
            </a:schemeClr>
          </a:solidFill>
        </a:ln>
      </dgm:spPr>
    </dgm:pt>
    <dgm:pt modelId="{254C753F-29B8-4802-8DA4-BF834F259FA4}" type="pres">
      <dgm:prSet presAssocID="{D5AA0822-A3F1-4DA5-8BDE-45D34B1B4FB5}" presName="text_2" presStyleLbl="node1" presStyleIdx="1" presStyleCnt="5">
        <dgm:presLayoutVars>
          <dgm:bulletEnabled val="1"/>
        </dgm:presLayoutVars>
      </dgm:prSet>
      <dgm:spPr/>
    </dgm:pt>
    <dgm:pt modelId="{C7EAC6EE-70F7-48FC-B2E2-F21BD8FBA521}" type="pres">
      <dgm:prSet presAssocID="{D5AA0822-A3F1-4DA5-8BDE-45D34B1B4FB5}" presName="accent_2" presStyleCnt="0"/>
      <dgm:spPr/>
    </dgm:pt>
    <dgm:pt modelId="{98A578EE-C0AB-4297-B8DB-C7BAA8EF41B7}" type="pres">
      <dgm:prSet presAssocID="{D5AA0822-A3F1-4DA5-8BDE-45D34B1B4FB5}" presName="accentRepeatNode" presStyleLbl="solidFgAcc1" presStyleIdx="1" presStyleCnt="5"/>
      <dgm:spPr>
        <a:ln w="38100">
          <a:solidFill>
            <a:schemeClr val="accent3">
              <a:lumMod val="50000"/>
            </a:schemeClr>
          </a:solidFill>
        </a:ln>
      </dgm:spPr>
    </dgm:pt>
    <dgm:pt modelId="{1AC2927A-5C18-4111-A5E0-50C51598A0EC}" type="pres">
      <dgm:prSet presAssocID="{2C250395-8D0F-4A51-914E-2EA588E46356}" presName="text_3" presStyleLbl="node1" presStyleIdx="2" presStyleCnt="5">
        <dgm:presLayoutVars>
          <dgm:bulletEnabled val="1"/>
        </dgm:presLayoutVars>
      </dgm:prSet>
      <dgm:spPr/>
    </dgm:pt>
    <dgm:pt modelId="{17374BB4-3060-466D-BA56-5940835D2050}" type="pres">
      <dgm:prSet presAssocID="{2C250395-8D0F-4A51-914E-2EA588E46356}" presName="accent_3" presStyleCnt="0"/>
      <dgm:spPr/>
    </dgm:pt>
    <dgm:pt modelId="{EBBEA12A-B6DC-4797-AE00-B33632D66F56}" type="pres">
      <dgm:prSet presAssocID="{2C250395-8D0F-4A51-914E-2EA588E46356}" presName="accentRepeatNode" presStyleLbl="solidFgAcc1" presStyleIdx="2" presStyleCnt="5"/>
      <dgm:spPr>
        <a:ln w="38100">
          <a:solidFill>
            <a:schemeClr val="accent3">
              <a:lumMod val="50000"/>
            </a:schemeClr>
          </a:solidFill>
        </a:ln>
      </dgm:spPr>
    </dgm:pt>
    <dgm:pt modelId="{4C74B351-A755-4859-BBBD-947E043810A7}" type="pres">
      <dgm:prSet presAssocID="{0283A296-534E-47A1-8E7D-62215FCAFC9C}" presName="text_4" presStyleLbl="node1" presStyleIdx="3" presStyleCnt="5">
        <dgm:presLayoutVars>
          <dgm:bulletEnabled val="1"/>
        </dgm:presLayoutVars>
      </dgm:prSet>
      <dgm:spPr/>
    </dgm:pt>
    <dgm:pt modelId="{09140A1D-BABC-433C-B9F4-EA070527CC4B}" type="pres">
      <dgm:prSet presAssocID="{0283A296-534E-47A1-8E7D-62215FCAFC9C}" presName="accent_4" presStyleCnt="0"/>
      <dgm:spPr/>
    </dgm:pt>
    <dgm:pt modelId="{6659AD73-16AC-44A1-99DE-878E5D9039D6}" type="pres">
      <dgm:prSet presAssocID="{0283A296-534E-47A1-8E7D-62215FCAFC9C}" presName="accentRepeatNode" presStyleLbl="solidFgAcc1" presStyleIdx="3" presStyleCnt="5"/>
      <dgm:spPr>
        <a:ln w="38100">
          <a:solidFill>
            <a:schemeClr val="accent3">
              <a:lumMod val="50000"/>
            </a:schemeClr>
          </a:solidFill>
        </a:ln>
      </dgm:spPr>
    </dgm:pt>
    <dgm:pt modelId="{51D6136B-8464-423A-8C19-C30D644CFED5}" type="pres">
      <dgm:prSet presAssocID="{58D55F0C-9234-450C-92F9-C41285818506}" presName="text_5" presStyleLbl="node1" presStyleIdx="4" presStyleCnt="5">
        <dgm:presLayoutVars>
          <dgm:bulletEnabled val="1"/>
        </dgm:presLayoutVars>
      </dgm:prSet>
      <dgm:spPr/>
    </dgm:pt>
    <dgm:pt modelId="{7C18101A-25B3-481E-BBB5-8F2C57D4139A}" type="pres">
      <dgm:prSet presAssocID="{58D55F0C-9234-450C-92F9-C41285818506}" presName="accent_5" presStyleCnt="0"/>
      <dgm:spPr/>
    </dgm:pt>
    <dgm:pt modelId="{9F8576AA-85EB-4183-8062-8561C661DDD7}" type="pres">
      <dgm:prSet presAssocID="{58D55F0C-9234-450C-92F9-C41285818506}" presName="accentRepeatNode" presStyleLbl="solidFgAcc1" presStyleIdx="4" presStyleCnt="5"/>
      <dgm:spPr>
        <a:ln w="38100">
          <a:solidFill>
            <a:schemeClr val="accent3">
              <a:lumMod val="50000"/>
            </a:schemeClr>
          </a:solidFill>
        </a:ln>
      </dgm:spPr>
    </dgm:pt>
  </dgm:ptLst>
  <dgm:cxnLst>
    <dgm:cxn modelId="{36AB4B2A-44BB-455B-BD97-0FC73EC5C173}" type="presOf" srcId="{9B4F7897-22A4-4D7E-8D7D-DB2EDE013FE6}" destId="{2CD34791-EA14-47B1-A1E8-682EC4D9E1B6}" srcOrd="0" destOrd="0" presId="urn:microsoft.com/office/officeart/2008/layout/VerticalCurvedList"/>
    <dgm:cxn modelId="{04F59660-CE6F-407D-9D0E-DC7BD49CDA64}" srcId="{440B95C6-2FF8-43F8-957E-8C9B44A3DCB8}" destId="{2C250395-8D0F-4A51-914E-2EA588E46356}" srcOrd="2" destOrd="0" parTransId="{E26A2F83-5595-4E19-94D1-6330A18280EE}" sibTransId="{22543539-4891-4EE8-88CF-ABC4D6A0B391}"/>
    <dgm:cxn modelId="{79B6B861-720A-4BD4-AAD0-7D11F6D54E8C}" type="presOf" srcId="{0283A296-534E-47A1-8E7D-62215FCAFC9C}" destId="{4C74B351-A755-4859-BBBD-947E043810A7}" srcOrd="0" destOrd="0" presId="urn:microsoft.com/office/officeart/2008/layout/VerticalCurvedList"/>
    <dgm:cxn modelId="{34C20668-4A88-4113-8CC9-9F920118DF6C}" srcId="{440B95C6-2FF8-43F8-957E-8C9B44A3DCB8}" destId="{295660D5-50C0-457B-9F69-2908F6A3A681}" srcOrd="0" destOrd="0" parTransId="{E3EF3A58-EEA0-4666-9C9E-B9BD36AFD3DF}" sibTransId="{9B4F7897-22A4-4D7E-8D7D-DB2EDE013FE6}"/>
    <dgm:cxn modelId="{9062FC4E-1A95-4C1E-8D15-AACC0CE4EB9C}" srcId="{440B95C6-2FF8-43F8-957E-8C9B44A3DCB8}" destId="{58D55F0C-9234-450C-92F9-C41285818506}" srcOrd="4" destOrd="0" parTransId="{936A4C73-E9C7-43A7-A6A1-A9592B88F88A}" sibTransId="{767A8EA3-91DD-483B-9A03-02471481D996}"/>
    <dgm:cxn modelId="{6095F17F-FD8E-49D5-A3AA-3FCE37CE049E}" srcId="{440B95C6-2FF8-43F8-957E-8C9B44A3DCB8}" destId="{0283A296-534E-47A1-8E7D-62215FCAFC9C}" srcOrd="3" destOrd="0" parTransId="{66CC8D62-F92C-4EDA-B146-4335359C8E26}" sibTransId="{73F21F56-E553-4438-9912-DFB8E4A8FE4A}"/>
    <dgm:cxn modelId="{0B3F8A86-832C-4187-ADC5-CA870C1F4FA0}" srcId="{440B95C6-2FF8-43F8-957E-8C9B44A3DCB8}" destId="{D5AA0822-A3F1-4DA5-8BDE-45D34B1B4FB5}" srcOrd="1" destOrd="0" parTransId="{CDD49E21-4198-4FF0-B9B4-632E78D9B583}" sibTransId="{AC41C428-EE42-47B3-8E55-C25BD25CA48D}"/>
    <dgm:cxn modelId="{45A8B995-CC4F-43E6-8070-E7A8C3DC2EE9}" type="presOf" srcId="{D5AA0822-A3F1-4DA5-8BDE-45D34B1B4FB5}" destId="{254C753F-29B8-4802-8DA4-BF834F259FA4}" srcOrd="0" destOrd="0" presId="urn:microsoft.com/office/officeart/2008/layout/VerticalCurvedList"/>
    <dgm:cxn modelId="{D657DF98-3EE6-48CE-B0AA-0D59C68AFD76}" type="presOf" srcId="{2C250395-8D0F-4A51-914E-2EA588E46356}" destId="{1AC2927A-5C18-4111-A5E0-50C51598A0EC}" srcOrd="0" destOrd="0" presId="urn:microsoft.com/office/officeart/2008/layout/VerticalCurvedList"/>
    <dgm:cxn modelId="{AECCEBCE-2191-48EC-B647-D4959651E38A}" type="presOf" srcId="{295660D5-50C0-457B-9F69-2908F6A3A681}" destId="{84A14E12-9897-4770-8ED0-303EFC1F0BFE}" srcOrd="0" destOrd="0" presId="urn:microsoft.com/office/officeart/2008/layout/VerticalCurvedList"/>
    <dgm:cxn modelId="{715F2EFD-4B87-4613-B144-3CC7616E1371}" type="presOf" srcId="{440B95C6-2FF8-43F8-957E-8C9B44A3DCB8}" destId="{6102E8F5-C194-4AC2-909A-6F467E4F98DD}" srcOrd="0" destOrd="0" presId="urn:microsoft.com/office/officeart/2008/layout/VerticalCurvedList"/>
    <dgm:cxn modelId="{E861FFFE-3AF8-4D83-9BC5-8861C2867C6F}" type="presOf" srcId="{58D55F0C-9234-450C-92F9-C41285818506}" destId="{51D6136B-8464-423A-8C19-C30D644CFED5}" srcOrd="0" destOrd="0" presId="urn:microsoft.com/office/officeart/2008/layout/VerticalCurvedList"/>
    <dgm:cxn modelId="{DEFC5EB4-CC6B-4145-93B5-B32ADD7FD290}" type="presParOf" srcId="{6102E8F5-C194-4AC2-909A-6F467E4F98DD}" destId="{5625FF7C-8235-4A2F-865B-06B566A7DD54}" srcOrd="0" destOrd="0" presId="urn:microsoft.com/office/officeart/2008/layout/VerticalCurvedList"/>
    <dgm:cxn modelId="{7F38AA58-ECB8-4B44-AAD8-315D2C796722}" type="presParOf" srcId="{5625FF7C-8235-4A2F-865B-06B566A7DD54}" destId="{4DC99C31-1D03-4259-A184-3D32BC1581B7}" srcOrd="0" destOrd="0" presId="urn:microsoft.com/office/officeart/2008/layout/VerticalCurvedList"/>
    <dgm:cxn modelId="{FEB77795-761F-4189-8438-D5EEA108AFF7}" type="presParOf" srcId="{4DC99C31-1D03-4259-A184-3D32BC1581B7}" destId="{8FED3438-3BFF-4B8C-9C3D-DF3B0EAA1CA5}" srcOrd="0" destOrd="0" presId="urn:microsoft.com/office/officeart/2008/layout/VerticalCurvedList"/>
    <dgm:cxn modelId="{105DAEC2-DF21-4DBD-B093-437DD85312C4}" type="presParOf" srcId="{4DC99C31-1D03-4259-A184-3D32BC1581B7}" destId="{2CD34791-EA14-47B1-A1E8-682EC4D9E1B6}" srcOrd="1" destOrd="0" presId="urn:microsoft.com/office/officeart/2008/layout/VerticalCurvedList"/>
    <dgm:cxn modelId="{6E2D0200-CA4D-43C5-A8E7-5B3E1F181220}" type="presParOf" srcId="{4DC99C31-1D03-4259-A184-3D32BC1581B7}" destId="{71BF57A5-3ED7-481B-9D80-8D38BB1727BB}" srcOrd="2" destOrd="0" presId="urn:microsoft.com/office/officeart/2008/layout/VerticalCurvedList"/>
    <dgm:cxn modelId="{38713B95-AF0C-44B5-8E72-007BFBE0B594}" type="presParOf" srcId="{4DC99C31-1D03-4259-A184-3D32BC1581B7}" destId="{4BD0D328-2345-4211-BE41-58A81E6F3350}" srcOrd="3" destOrd="0" presId="urn:microsoft.com/office/officeart/2008/layout/VerticalCurvedList"/>
    <dgm:cxn modelId="{E9B9DA21-7A1D-4BB6-B182-8EFE24459170}" type="presParOf" srcId="{5625FF7C-8235-4A2F-865B-06B566A7DD54}" destId="{84A14E12-9897-4770-8ED0-303EFC1F0BFE}" srcOrd="1" destOrd="0" presId="urn:microsoft.com/office/officeart/2008/layout/VerticalCurvedList"/>
    <dgm:cxn modelId="{8BB46F28-49EB-41ED-9C4E-A52B0781A024}" type="presParOf" srcId="{5625FF7C-8235-4A2F-865B-06B566A7DD54}" destId="{26F21F5E-50F0-4126-9060-C8FFC47963D6}" srcOrd="2" destOrd="0" presId="urn:microsoft.com/office/officeart/2008/layout/VerticalCurvedList"/>
    <dgm:cxn modelId="{13EC4014-E297-4B38-ACEF-4B4BFE29D4E9}" type="presParOf" srcId="{26F21F5E-50F0-4126-9060-C8FFC47963D6}" destId="{72DEF424-373E-4F13-96DB-14108CE10D59}" srcOrd="0" destOrd="0" presId="urn:microsoft.com/office/officeart/2008/layout/VerticalCurvedList"/>
    <dgm:cxn modelId="{75D61B1E-4D40-47DC-94B3-61BD73F34C45}" type="presParOf" srcId="{5625FF7C-8235-4A2F-865B-06B566A7DD54}" destId="{254C753F-29B8-4802-8DA4-BF834F259FA4}" srcOrd="3" destOrd="0" presId="urn:microsoft.com/office/officeart/2008/layout/VerticalCurvedList"/>
    <dgm:cxn modelId="{6D191563-9478-4479-9CA4-30C80C1EE2EC}" type="presParOf" srcId="{5625FF7C-8235-4A2F-865B-06B566A7DD54}" destId="{C7EAC6EE-70F7-48FC-B2E2-F21BD8FBA521}" srcOrd="4" destOrd="0" presId="urn:microsoft.com/office/officeart/2008/layout/VerticalCurvedList"/>
    <dgm:cxn modelId="{55B07197-DF25-4F2D-94BB-F0328E7C965B}" type="presParOf" srcId="{C7EAC6EE-70F7-48FC-B2E2-F21BD8FBA521}" destId="{98A578EE-C0AB-4297-B8DB-C7BAA8EF41B7}" srcOrd="0" destOrd="0" presId="urn:microsoft.com/office/officeart/2008/layout/VerticalCurvedList"/>
    <dgm:cxn modelId="{FF80FBA6-A44D-4A74-9CFE-A78C202C3E35}" type="presParOf" srcId="{5625FF7C-8235-4A2F-865B-06B566A7DD54}" destId="{1AC2927A-5C18-4111-A5E0-50C51598A0EC}" srcOrd="5" destOrd="0" presId="urn:microsoft.com/office/officeart/2008/layout/VerticalCurvedList"/>
    <dgm:cxn modelId="{CC4E538A-C18B-415C-BE5F-21B99F16CD8C}" type="presParOf" srcId="{5625FF7C-8235-4A2F-865B-06B566A7DD54}" destId="{17374BB4-3060-466D-BA56-5940835D2050}" srcOrd="6" destOrd="0" presId="urn:microsoft.com/office/officeart/2008/layout/VerticalCurvedList"/>
    <dgm:cxn modelId="{B0810ED1-0892-485F-8444-8507DD0C108A}" type="presParOf" srcId="{17374BB4-3060-466D-BA56-5940835D2050}" destId="{EBBEA12A-B6DC-4797-AE00-B33632D66F56}" srcOrd="0" destOrd="0" presId="urn:microsoft.com/office/officeart/2008/layout/VerticalCurvedList"/>
    <dgm:cxn modelId="{D9C5F019-D828-42D6-B560-B2D7D4684D03}" type="presParOf" srcId="{5625FF7C-8235-4A2F-865B-06B566A7DD54}" destId="{4C74B351-A755-4859-BBBD-947E043810A7}" srcOrd="7" destOrd="0" presId="urn:microsoft.com/office/officeart/2008/layout/VerticalCurvedList"/>
    <dgm:cxn modelId="{E740D115-1CB4-41F0-9E09-FEB72923D4B5}" type="presParOf" srcId="{5625FF7C-8235-4A2F-865B-06B566A7DD54}" destId="{09140A1D-BABC-433C-B9F4-EA070527CC4B}" srcOrd="8" destOrd="0" presId="urn:microsoft.com/office/officeart/2008/layout/VerticalCurvedList"/>
    <dgm:cxn modelId="{0F90D29D-B9C2-4B74-B7C7-E84195916494}" type="presParOf" srcId="{09140A1D-BABC-433C-B9F4-EA070527CC4B}" destId="{6659AD73-16AC-44A1-99DE-878E5D9039D6}" srcOrd="0" destOrd="0" presId="urn:microsoft.com/office/officeart/2008/layout/VerticalCurvedList"/>
    <dgm:cxn modelId="{B3EE2690-B45F-4E9E-9B78-CD7FFE191649}" type="presParOf" srcId="{5625FF7C-8235-4A2F-865B-06B566A7DD54}" destId="{51D6136B-8464-423A-8C19-C30D644CFED5}" srcOrd="9" destOrd="0" presId="urn:microsoft.com/office/officeart/2008/layout/VerticalCurvedList"/>
    <dgm:cxn modelId="{F3E8EAE1-F51E-4FA0-B209-34969202C2B1}" type="presParOf" srcId="{5625FF7C-8235-4A2F-865B-06B566A7DD54}" destId="{7C18101A-25B3-481E-BBB5-8F2C57D4139A}" srcOrd="10" destOrd="0" presId="urn:microsoft.com/office/officeart/2008/layout/VerticalCurvedList"/>
    <dgm:cxn modelId="{6E7D715F-83BE-430A-8A99-491DBFD78ABD}" type="presParOf" srcId="{7C18101A-25B3-481E-BBB5-8F2C57D4139A}" destId="{9F8576AA-85EB-4183-8062-8561C661DDD7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41 520 руб.</a:t>
          </a:r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 custLinFactNeighborX="7786" custLinFactNeighborY="593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481909" custScaleY="168793" custLinFactNeighborX="-57383" custLinFactNeighborY="-3287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69448" custLinFactY="-165443" custLinFactNeighborX="700000" custLinFactNeighborY="-20000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 custLinFactNeighborX="14740" custLinFactNeighborY="3597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482518" custLinFactNeighborX="-72214" custLinFactNeighborY="-24354">
        <dgm:presLayoutVars>
          <dgm:chMax val="0"/>
          <dgm:chPref val="0"/>
          <dgm:bulletEnabled val="1"/>
        </dgm:presLayoutVars>
      </dgm:prSet>
      <dgm:spPr/>
    </dgm:pt>
  </dgm:ptLst>
  <dgm:cxnLst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364E3393-3D6C-4A36-86C6-95FDC3540D67}" type="presOf" srcId="{4E7F4808-C894-40ED-B5BE-06D9FCD46DB9}" destId="{59E6176D-A2F1-45D4-A790-2A9C57E110E9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59939AD0-5BA7-444D-8ACC-E484B3227772}" type="presOf" srcId="{78B007E3-3A39-4585-A51E-EF3B5C893869}" destId="{EF1764DB-FE8F-4E89-9B6E-91A2DC3A6EB5}" srcOrd="0" destOrd="0" presId="urn:microsoft.com/office/officeart/2009/3/layout/StepUpProcess"/>
    <dgm:cxn modelId="{3FAF04F4-2ED1-4031-BF4E-47F93778999A}" type="presOf" srcId="{F16646FC-6848-418B-B1E3-96138E0FEEA5}" destId="{2AF64C49-9E45-4F3C-9BA6-D0A64ABAC6D7}" srcOrd="0" destOrd="0" presId="urn:microsoft.com/office/officeart/2009/3/layout/StepUpProcess"/>
    <dgm:cxn modelId="{ADA17F8E-5042-4CB3-9FB5-CDAD52D19266}" type="presParOf" srcId="{59E6176D-A2F1-45D4-A790-2A9C57E110E9}" destId="{71408DB2-FBD4-485C-BC8E-EB65B28797BE}" srcOrd="0" destOrd="0" presId="urn:microsoft.com/office/officeart/2009/3/layout/StepUpProcess"/>
    <dgm:cxn modelId="{3BAE4846-CE33-4CE2-9ED4-B8375B9F8BF9}" type="presParOf" srcId="{71408DB2-FBD4-485C-BC8E-EB65B28797BE}" destId="{71E6C355-13EB-4EBD-AC8F-05A4053FCF9E}" srcOrd="0" destOrd="0" presId="urn:microsoft.com/office/officeart/2009/3/layout/StepUpProcess"/>
    <dgm:cxn modelId="{9C233033-0D81-448B-A1D5-A6B9EA227859}" type="presParOf" srcId="{71408DB2-FBD4-485C-BC8E-EB65B28797BE}" destId="{EF1764DB-FE8F-4E89-9B6E-91A2DC3A6EB5}" srcOrd="1" destOrd="0" presId="urn:microsoft.com/office/officeart/2009/3/layout/StepUpProcess"/>
    <dgm:cxn modelId="{27AA078D-E03B-4E69-85DC-A43B03D8FC08}" type="presParOf" srcId="{71408DB2-FBD4-485C-BC8E-EB65B28797BE}" destId="{12B5FF4F-4946-49D1-9FAB-BEB33C3E8D94}" srcOrd="2" destOrd="0" presId="urn:microsoft.com/office/officeart/2009/3/layout/StepUpProcess"/>
    <dgm:cxn modelId="{B90D948C-99E3-419F-BAF1-9C47F419159A}" type="presParOf" srcId="{59E6176D-A2F1-45D4-A790-2A9C57E110E9}" destId="{E5A5AE98-0177-47ED-8AF6-C64D0ADAE841}" srcOrd="1" destOrd="0" presId="urn:microsoft.com/office/officeart/2009/3/layout/StepUpProcess"/>
    <dgm:cxn modelId="{7F5E6BF8-85EA-48A0-A03B-F779B72FCA83}" type="presParOf" srcId="{E5A5AE98-0177-47ED-8AF6-C64D0ADAE841}" destId="{26A766B6-D3A0-44F0-92C1-F3B751BB4BAD}" srcOrd="0" destOrd="0" presId="urn:microsoft.com/office/officeart/2009/3/layout/StepUpProcess"/>
    <dgm:cxn modelId="{6EF904C8-5D87-4201-9A75-E4401DF001E7}" type="presParOf" srcId="{59E6176D-A2F1-45D4-A790-2A9C57E110E9}" destId="{56C143B6-1C15-4DE4-9866-D697EF85A06B}" srcOrd="2" destOrd="0" presId="urn:microsoft.com/office/officeart/2009/3/layout/StepUpProcess"/>
    <dgm:cxn modelId="{EBB40619-B8BA-4B82-BA2D-75ED40635C9F}" type="presParOf" srcId="{56C143B6-1C15-4DE4-9866-D697EF85A06B}" destId="{39FB82EE-FE53-4555-9BD1-160163DEE653}" srcOrd="0" destOrd="0" presId="urn:microsoft.com/office/officeart/2009/3/layout/StepUpProcess"/>
    <dgm:cxn modelId="{73FE4BCB-5E21-4B9C-8646-4D2F12BC5A03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39 029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42 150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456574" custLinFactNeighborX="-64365" custLinFactNeighborY="-34574">
        <dgm:presLayoutVars>
          <dgm:chMax val="0"/>
          <dgm:chPref val="0"/>
          <dgm:bulletEnabled val="1"/>
        </dgm:presLayoutVars>
      </dgm:prSet>
      <dgm:spPr/>
    </dgm:pt>
  </dgm:ptLst>
  <dgm:cxnLst>
    <dgm:cxn modelId="{CB7AB431-5B0F-4575-BF6B-2B9B5C314BA3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722ECEC0-264C-4FCF-9BD0-27DCF58FB69E}" type="presOf" srcId="{78B007E3-3A39-4585-A51E-EF3B5C893869}" destId="{EF1764DB-FE8F-4E89-9B6E-91A2DC3A6EB5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8B3521CB-4CE8-463D-893B-800AD2842CA7}" type="presOf" srcId="{4E7F4808-C894-40ED-B5BE-06D9FCD46DB9}" destId="{59E6176D-A2F1-45D4-A790-2A9C57E110E9}" srcOrd="0" destOrd="0" presId="urn:microsoft.com/office/officeart/2009/3/layout/StepUpProcess"/>
    <dgm:cxn modelId="{25ECA1EC-609C-481F-B39C-E530AB030921}" type="presParOf" srcId="{59E6176D-A2F1-45D4-A790-2A9C57E110E9}" destId="{71408DB2-FBD4-485C-BC8E-EB65B28797BE}" srcOrd="0" destOrd="0" presId="urn:microsoft.com/office/officeart/2009/3/layout/StepUpProcess"/>
    <dgm:cxn modelId="{95F68942-BC6F-48B4-ABB6-B34E088CEA30}" type="presParOf" srcId="{71408DB2-FBD4-485C-BC8E-EB65B28797BE}" destId="{71E6C355-13EB-4EBD-AC8F-05A4053FCF9E}" srcOrd="0" destOrd="0" presId="urn:microsoft.com/office/officeart/2009/3/layout/StepUpProcess"/>
    <dgm:cxn modelId="{FE59C9D4-6747-4542-8B1B-3A48BACD473C}" type="presParOf" srcId="{71408DB2-FBD4-485C-BC8E-EB65B28797BE}" destId="{EF1764DB-FE8F-4E89-9B6E-91A2DC3A6EB5}" srcOrd="1" destOrd="0" presId="urn:microsoft.com/office/officeart/2009/3/layout/StepUpProcess"/>
    <dgm:cxn modelId="{E296C196-3384-4D35-9D19-94678B422CBD}" type="presParOf" srcId="{71408DB2-FBD4-485C-BC8E-EB65B28797BE}" destId="{12B5FF4F-4946-49D1-9FAB-BEB33C3E8D94}" srcOrd="2" destOrd="0" presId="urn:microsoft.com/office/officeart/2009/3/layout/StepUpProcess"/>
    <dgm:cxn modelId="{985E2EB4-EB69-47E0-9C3D-AAB8F0017170}" type="presParOf" srcId="{59E6176D-A2F1-45D4-A790-2A9C57E110E9}" destId="{E5A5AE98-0177-47ED-8AF6-C64D0ADAE841}" srcOrd="1" destOrd="0" presId="urn:microsoft.com/office/officeart/2009/3/layout/StepUpProcess"/>
    <dgm:cxn modelId="{FEA04E9E-6F5B-4AC5-9C56-78E6EE633474}" type="presParOf" srcId="{E5A5AE98-0177-47ED-8AF6-C64D0ADAE841}" destId="{26A766B6-D3A0-44F0-92C1-F3B751BB4BAD}" srcOrd="0" destOrd="0" presId="urn:microsoft.com/office/officeart/2009/3/layout/StepUpProcess"/>
    <dgm:cxn modelId="{868305C7-FEA8-4996-9DC0-2C903D6FC3F9}" type="presParOf" srcId="{59E6176D-A2F1-45D4-A790-2A9C57E110E9}" destId="{56C143B6-1C15-4DE4-9866-D697EF85A06B}" srcOrd="2" destOrd="0" presId="urn:microsoft.com/office/officeart/2009/3/layout/StepUpProcess"/>
    <dgm:cxn modelId="{7D162036-292C-40D6-A61A-A898C4F16914}" type="presParOf" srcId="{56C143B6-1C15-4DE4-9866-D697EF85A06B}" destId="{39FB82EE-FE53-4555-9BD1-160163DEE653}" srcOrd="0" destOrd="0" presId="urn:microsoft.com/office/officeart/2009/3/layout/StepUpProcess"/>
    <dgm:cxn modelId="{D7A21CDA-D9BF-4BD1-AE73-CB5FF3F16E1E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513028" custLinFactNeighborX="-54867" custLinFactNeighborY="-36731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6FC9614C-9EB0-4EC3-B607-AEFA85E09F1A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66E4B275-CC76-4B17-9778-38C4E0F2B64F}" type="presOf" srcId="{4E7F4808-C894-40ED-B5BE-06D9FCD46DB9}" destId="{59E6176D-A2F1-45D4-A790-2A9C57E110E9}" srcOrd="0" destOrd="0" presId="urn:microsoft.com/office/officeart/2009/3/layout/StepUpProcess"/>
    <dgm:cxn modelId="{96C5DEB5-81CB-4ED9-9182-741141BEE832}" type="presOf" srcId="{78B007E3-3A39-4585-A51E-EF3B5C893869}" destId="{EF1764DB-FE8F-4E89-9B6E-91A2DC3A6EB5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09EE378E-9425-4E21-9360-7CA4C31431B0}" type="presParOf" srcId="{59E6176D-A2F1-45D4-A790-2A9C57E110E9}" destId="{71408DB2-FBD4-485C-BC8E-EB65B28797BE}" srcOrd="0" destOrd="0" presId="urn:microsoft.com/office/officeart/2009/3/layout/StepUpProcess"/>
    <dgm:cxn modelId="{74C692AD-5F49-47D3-8C27-62BF27B79D73}" type="presParOf" srcId="{71408DB2-FBD4-485C-BC8E-EB65B28797BE}" destId="{71E6C355-13EB-4EBD-AC8F-05A4053FCF9E}" srcOrd="0" destOrd="0" presId="urn:microsoft.com/office/officeart/2009/3/layout/StepUpProcess"/>
    <dgm:cxn modelId="{2AA2C11C-39AD-470A-A8C5-570E81798ABF}" type="presParOf" srcId="{71408DB2-FBD4-485C-BC8E-EB65B28797BE}" destId="{EF1764DB-FE8F-4E89-9B6E-91A2DC3A6EB5}" srcOrd="1" destOrd="0" presId="urn:microsoft.com/office/officeart/2009/3/layout/StepUpProcess"/>
    <dgm:cxn modelId="{183700F6-F899-4128-A853-48FDFCB87D68}" type="presParOf" srcId="{71408DB2-FBD4-485C-BC8E-EB65B28797BE}" destId="{12B5FF4F-4946-49D1-9FAB-BEB33C3E8D94}" srcOrd="2" destOrd="0" presId="urn:microsoft.com/office/officeart/2009/3/layout/StepUpProcess"/>
    <dgm:cxn modelId="{CE68B7E4-7B2C-46CA-BC54-75DFB6FFAD5C}" type="presParOf" srcId="{59E6176D-A2F1-45D4-A790-2A9C57E110E9}" destId="{E5A5AE98-0177-47ED-8AF6-C64D0ADAE841}" srcOrd="1" destOrd="0" presId="urn:microsoft.com/office/officeart/2009/3/layout/StepUpProcess"/>
    <dgm:cxn modelId="{8CCF5387-DA26-476B-A9A4-4CF1C3FC0201}" type="presParOf" srcId="{E5A5AE98-0177-47ED-8AF6-C64D0ADAE841}" destId="{26A766B6-D3A0-44F0-92C1-F3B751BB4BAD}" srcOrd="0" destOrd="0" presId="urn:microsoft.com/office/officeart/2009/3/layout/StepUpProcess"/>
    <dgm:cxn modelId="{82DA0593-A3F4-4622-B694-5A2CECB85E1B}" type="presParOf" srcId="{59E6176D-A2F1-45D4-A790-2A9C57E110E9}" destId="{56C143B6-1C15-4DE4-9866-D697EF85A06B}" srcOrd="2" destOrd="0" presId="urn:microsoft.com/office/officeart/2009/3/layout/StepUpProcess"/>
    <dgm:cxn modelId="{8C4E392D-6B78-4B59-A8EB-75F3CB06C865}" type="presParOf" srcId="{56C143B6-1C15-4DE4-9866-D697EF85A06B}" destId="{39FB82EE-FE53-4555-9BD1-160163DEE653}" srcOrd="0" destOrd="0" presId="urn:microsoft.com/office/officeart/2009/3/layout/StepUpProcess"/>
    <dgm:cxn modelId="{B79AC411-EB02-47E1-88E1-B0CB50F1A476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506935" custLinFactNeighborX="-50121" custLinFactNeighborY="-37036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45193" custLinFactNeighborY="-44573">
        <dgm:presLayoutVars>
          <dgm:chMax val="0"/>
          <dgm:chPref val="0"/>
          <dgm:bulletEnabled val="1"/>
        </dgm:presLayoutVars>
      </dgm:prSet>
      <dgm:spPr/>
    </dgm:pt>
  </dgm:ptLst>
  <dgm:cxnLst>
    <dgm:cxn modelId="{34F7FE1F-4C7A-41C4-94E0-A50BC4B1BCA7}" type="presOf" srcId="{F16646FC-6848-418B-B1E3-96138E0FEEA5}" destId="{2AF64C49-9E45-4F3C-9BA6-D0A64ABAC6D7}" srcOrd="0" destOrd="0" presId="urn:microsoft.com/office/officeart/2009/3/layout/StepUpProcess"/>
    <dgm:cxn modelId="{E0F17B62-4271-4BCB-9F05-CA9397B903EC}" type="presOf" srcId="{78B007E3-3A39-4585-A51E-EF3B5C893869}" destId="{EF1764DB-FE8F-4E89-9B6E-91A2DC3A6EB5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E622F3F1-6017-4FCB-AAE2-296C91DA00B9}" type="presOf" srcId="{4E7F4808-C894-40ED-B5BE-06D9FCD46DB9}" destId="{59E6176D-A2F1-45D4-A790-2A9C57E110E9}" srcOrd="0" destOrd="0" presId="urn:microsoft.com/office/officeart/2009/3/layout/StepUpProcess"/>
    <dgm:cxn modelId="{15D9F618-390D-4629-94DE-C2A8140A6A61}" type="presParOf" srcId="{59E6176D-A2F1-45D4-A790-2A9C57E110E9}" destId="{71408DB2-FBD4-485C-BC8E-EB65B28797BE}" srcOrd="0" destOrd="0" presId="urn:microsoft.com/office/officeart/2009/3/layout/StepUpProcess"/>
    <dgm:cxn modelId="{0090C393-573E-48F5-9E9C-D6A15FA0CAA0}" type="presParOf" srcId="{71408DB2-FBD4-485C-BC8E-EB65B28797BE}" destId="{71E6C355-13EB-4EBD-AC8F-05A4053FCF9E}" srcOrd="0" destOrd="0" presId="urn:microsoft.com/office/officeart/2009/3/layout/StepUpProcess"/>
    <dgm:cxn modelId="{0C80FFC9-B600-401E-A3B7-8C3374E27493}" type="presParOf" srcId="{71408DB2-FBD4-485C-BC8E-EB65B28797BE}" destId="{EF1764DB-FE8F-4E89-9B6E-91A2DC3A6EB5}" srcOrd="1" destOrd="0" presId="urn:microsoft.com/office/officeart/2009/3/layout/StepUpProcess"/>
    <dgm:cxn modelId="{5683660D-17B4-4693-99BA-8C6E63D7895F}" type="presParOf" srcId="{71408DB2-FBD4-485C-BC8E-EB65B28797BE}" destId="{12B5FF4F-4946-49D1-9FAB-BEB33C3E8D94}" srcOrd="2" destOrd="0" presId="urn:microsoft.com/office/officeart/2009/3/layout/StepUpProcess"/>
    <dgm:cxn modelId="{95422A9E-3398-4181-9C42-6B31A03F4F01}" type="presParOf" srcId="{59E6176D-A2F1-45D4-A790-2A9C57E110E9}" destId="{E5A5AE98-0177-47ED-8AF6-C64D0ADAE841}" srcOrd="1" destOrd="0" presId="urn:microsoft.com/office/officeart/2009/3/layout/StepUpProcess"/>
    <dgm:cxn modelId="{08A9E626-C8B0-4501-B098-DF4AD4BD81BC}" type="presParOf" srcId="{E5A5AE98-0177-47ED-8AF6-C64D0ADAE841}" destId="{26A766B6-D3A0-44F0-92C1-F3B751BB4BAD}" srcOrd="0" destOrd="0" presId="urn:microsoft.com/office/officeart/2009/3/layout/StepUpProcess"/>
    <dgm:cxn modelId="{77D72012-55EC-4308-AB95-89DAD7BB3525}" type="presParOf" srcId="{59E6176D-A2F1-45D4-A790-2A9C57E110E9}" destId="{56C143B6-1C15-4DE4-9866-D697EF85A06B}" srcOrd="2" destOrd="0" presId="urn:microsoft.com/office/officeart/2009/3/layout/StepUpProcess"/>
    <dgm:cxn modelId="{F665B58F-5966-490B-8A20-33D50ACADF70}" type="presParOf" srcId="{56C143B6-1C15-4DE4-9866-D697EF85A06B}" destId="{39FB82EE-FE53-4555-9BD1-160163DEE653}" srcOrd="0" destOrd="0" presId="urn:microsoft.com/office/officeart/2009/3/layout/StepUpProcess"/>
    <dgm:cxn modelId="{FD24C452-9DC0-427B-8D5C-2A01EA33D689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83 040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89 680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37540B39-2504-426A-9689-51C432DCD707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CA854C80-4D85-4B21-B862-327D940F31FD}" type="presOf" srcId="{F16646FC-6848-418B-B1E3-96138E0FEEA5}" destId="{2AF64C49-9E45-4F3C-9BA6-D0A64ABAC6D7}" srcOrd="0" destOrd="0" presId="urn:microsoft.com/office/officeart/2009/3/layout/StepUpProcess"/>
    <dgm:cxn modelId="{A4DDBCAD-3F4E-4A10-849C-C6AE75F7CD6A}" type="presOf" srcId="{8E853283-DE9F-4575-91B5-50D13E09A129}" destId="{3E7CE4A3-BB67-4B35-8CCE-1A31A01EBFCA}" srcOrd="0" destOrd="0" presId="urn:microsoft.com/office/officeart/2009/3/layout/StepUpProcess"/>
    <dgm:cxn modelId="{3926BFE1-AD2D-4F12-AA22-E46E12CAEFCA}" type="presParOf" srcId="{59E6176D-A2F1-45D4-A790-2A9C57E110E9}" destId="{F3801B51-3C8A-4144-9300-DD4FFF871AEC}" srcOrd="0" destOrd="0" presId="urn:microsoft.com/office/officeart/2009/3/layout/StepUpProcess"/>
    <dgm:cxn modelId="{02C890F8-41FB-43B7-978A-07B840649D38}" type="presParOf" srcId="{F3801B51-3C8A-4144-9300-DD4FFF871AEC}" destId="{0F98B4A9-900D-4D3A-917D-1B448D3EABEF}" srcOrd="0" destOrd="0" presId="urn:microsoft.com/office/officeart/2009/3/layout/StepUpProcess"/>
    <dgm:cxn modelId="{0464DD7C-36BD-4B45-9917-3F7472132D7C}" type="presParOf" srcId="{F3801B51-3C8A-4144-9300-DD4FFF871AEC}" destId="{3E7CE4A3-BB67-4B35-8CCE-1A31A01EBFCA}" srcOrd="1" destOrd="0" presId="urn:microsoft.com/office/officeart/2009/3/layout/StepUpProcess"/>
    <dgm:cxn modelId="{F016A39F-6421-464B-ACFA-56C1691EBD40}" type="presParOf" srcId="{F3801B51-3C8A-4144-9300-DD4FFF871AEC}" destId="{EFED36D8-9297-439E-8833-47CB3FCF921F}" srcOrd="2" destOrd="0" presId="urn:microsoft.com/office/officeart/2009/3/layout/StepUpProcess"/>
    <dgm:cxn modelId="{FAE17004-B6B3-4D37-BD09-6A77446492EF}" type="presParOf" srcId="{59E6176D-A2F1-45D4-A790-2A9C57E110E9}" destId="{FC89241E-0F22-4FEE-A867-166C8B8B31E1}" srcOrd="1" destOrd="0" presId="urn:microsoft.com/office/officeart/2009/3/layout/StepUpProcess"/>
    <dgm:cxn modelId="{8C03BBA4-9651-4A96-91BC-A530A071325A}" type="presParOf" srcId="{FC89241E-0F22-4FEE-A867-166C8B8B31E1}" destId="{652BFF31-ADA5-4A5F-AC0B-C11DAA825A46}" srcOrd="0" destOrd="0" presId="urn:microsoft.com/office/officeart/2009/3/layout/StepUpProcess"/>
    <dgm:cxn modelId="{D22E85F6-3C60-413C-9CAA-5B7FD624FAA5}" type="presParOf" srcId="{59E6176D-A2F1-45D4-A790-2A9C57E110E9}" destId="{56C143B6-1C15-4DE4-9866-D697EF85A06B}" srcOrd="2" destOrd="0" presId="urn:microsoft.com/office/officeart/2009/3/layout/StepUpProcess"/>
    <dgm:cxn modelId="{798EBBF9-7D45-40DE-B9C8-E695C18A72B4}" type="presParOf" srcId="{56C143B6-1C15-4DE4-9866-D697EF85A06B}" destId="{39FB82EE-FE53-4555-9BD1-160163DEE653}" srcOrd="0" destOrd="0" presId="urn:microsoft.com/office/officeart/2009/3/layout/StepUpProcess"/>
    <dgm:cxn modelId="{DB03AC8C-158E-4BAA-A3EC-AA9CD0152B71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63658" custLinFactNeighborY="-41839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88896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A3AD4B60-F770-488A-8AF6-A5E41C4A94C3}" type="presOf" srcId="{8E853283-DE9F-4575-91B5-50D13E09A129}" destId="{3E7CE4A3-BB67-4B35-8CCE-1A31A01EBFC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6EE6437B-51B2-4BA3-A4C6-51AD9C3F6676}" type="presOf" srcId="{4E7F4808-C894-40ED-B5BE-06D9FCD46DB9}" destId="{59E6176D-A2F1-45D4-A790-2A9C57E110E9}" srcOrd="0" destOrd="0" presId="urn:microsoft.com/office/officeart/2009/3/layout/StepUpProcess"/>
    <dgm:cxn modelId="{18EEBE81-2CC0-4386-80A1-220F351B3146}" type="presOf" srcId="{F16646FC-6848-418B-B1E3-96138E0FEEA5}" destId="{2AF64C49-9E45-4F3C-9BA6-D0A64ABAC6D7}" srcOrd="0" destOrd="0" presId="urn:microsoft.com/office/officeart/2009/3/layout/StepUpProcess"/>
    <dgm:cxn modelId="{E5D298F0-75F5-4824-81CA-C49076F9887F}" type="presParOf" srcId="{59E6176D-A2F1-45D4-A790-2A9C57E110E9}" destId="{F3801B51-3C8A-4144-9300-DD4FFF871AEC}" srcOrd="0" destOrd="0" presId="urn:microsoft.com/office/officeart/2009/3/layout/StepUpProcess"/>
    <dgm:cxn modelId="{62EC68F7-EF58-4D0F-B56E-50776E47F10F}" type="presParOf" srcId="{F3801B51-3C8A-4144-9300-DD4FFF871AEC}" destId="{0F98B4A9-900D-4D3A-917D-1B448D3EABEF}" srcOrd="0" destOrd="0" presId="urn:microsoft.com/office/officeart/2009/3/layout/StepUpProcess"/>
    <dgm:cxn modelId="{650D611A-0373-470B-822F-51413768D0F4}" type="presParOf" srcId="{F3801B51-3C8A-4144-9300-DD4FFF871AEC}" destId="{3E7CE4A3-BB67-4B35-8CCE-1A31A01EBFCA}" srcOrd="1" destOrd="0" presId="urn:microsoft.com/office/officeart/2009/3/layout/StepUpProcess"/>
    <dgm:cxn modelId="{3DB80AA5-5CFF-4177-B0E7-C6B7E3DD9746}" type="presParOf" srcId="{F3801B51-3C8A-4144-9300-DD4FFF871AEC}" destId="{EFED36D8-9297-439E-8833-47CB3FCF921F}" srcOrd="2" destOrd="0" presId="urn:microsoft.com/office/officeart/2009/3/layout/StepUpProcess"/>
    <dgm:cxn modelId="{82C041F1-A087-449B-A732-02485E17E382}" type="presParOf" srcId="{59E6176D-A2F1-45D4-A790-2A9C57E110E9}" destId="{FC89241E-0F22-4FEE-A867-166C8B8B31E1}" srcOrd="1" destOrd="0" presId="urn:microsoft.com/office/officeart/2009/3/layout/StepUpProcess"/>
    <dgm:cxn modelId="{96B64CD6-7622-481A-B4E4-C4089841E9AD}" type="presParOf" srcId="{FC89241E-0F22-4FEE-A867-166C8B8B31E1}" destId="{652BFF31-ADA5-4A5F-AC0B-C11DAA825A46}" srcOrd="0" destOrd="0" presId="urn:microsoft.com/office/officeart/2009/3/layout/StepUpProcess"/>
    <dgm:cxn modelId="{C74E098A-67CD-4CF9-B8B6-E24ED66DC83D}" type="presParOf" srcId="{59E6176D-A2F1-45D4-A790-2A9C57E110E9}" destId="{56C143B6-1C15-4DE4-9866-D697EF85A06B}" srcOrd="2" destOrd="0" presId="urn:microsoft.com/office/officeart/2009/3/layout/StepUpProcess"/>
    <dgm:cxn modelId="{2B297B1E-2444-456E-AB4A-37AFD33DB1A3}" type="presParOf" srcId="{56C143B6-1C15-4DE4-9866-D697EF85A06B}" destId="{39FB82EE-FE53-4555-9BD1-160163DEE653}" srcOrd="0" destOrd="0" presId="urn:microsoft.com/office/officeart/2009/3/layout/StepUpProcess"/>
    <dgm:cxn modelId="{103764D2-7D4E-4284-9555-465B2CD88AC2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60644" custLinFactNeighborY="-39712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67068" custLinFactNeighborY="-33281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E1A06B4F-654C-47D1-B19F-112EA9DF9BD9}" type="presOf" srcId="{4E7F4808-C894-40ED-B5BE-06D9FCD46DB9}" destId="{59E6176D-A2F1-45D4-A790-2A9C57E110E9}" srcOrd="0" destOrd="0" presId="urn:microsoft.com/office/officeart/2009/3/layout/StepUpProcess"/>
    <dgm:cxn modelId="{6AB7AAAE-76FB-4033-8029-D2A42EE9BB9A}" type="presOf" srcId="{8E853283-DE9F-4575-91B5-50D13E09A129}" destId="{3E7CE4A3-BB67-4B35-8CCE-1A31A01EBFCA}" srcOrd="0" destOrd="0" presId="urn:microsoft.com/office/officeart/2009/3/layout/StepUpProcess"/>
    <dgm:cxn modelId="{609E7BD1-956E-4C46-8836-044F274FF388}" type="presOf" srcId="{F16646FC-6848-418B-B1E3-96138E0FEEA5}" destId="{2AF64C49-9E45-4F3C-9BA6-D0A64ABAC6D7}" srcOrd="0" destOrd="0" presId="urn:microsoft.com/office/officeart/2009/3/layout/StepUpProcess"/>
    <dgm:cxn modelId="{2E297BFB-74BA-4EEC-B63B-5C7BD8D7A943}" type="presParOf" srcId="{59E6176D-A2F1-45D4-A790-2A9C57E110E9}" destId="{F3801B51-3C8A-4144-9300-DD4FFF871AEC}" srcOrd="0" destOrd="0" presId="urn:microsoft.com/office/officeart/2009/3/layout/StepUpProcess"/>
    <dgm:cxn modelId="{A3AEF00C-C8FA-412E-BB89-230BF6B754BE}" type="presParOf" srcId="{F3801B51-3C8A-4144-9300-DD4FFF871AEC}" destId="{0F98B4A9-900D-4D3A-917D-1B448D3EABEF}" srcOrd="0" destOrd="0" presId="urn:microsoft.com/office/officeart/2009/3/layout/StepUpProcess"/>
    <dgm:cxn modelId="{BBE68F44-D297-4E37-B0A6-4897F6D370EE}" type="presParOf" srcId="{F3801B51-3C8A-4144-9300-DD4FFF871AEC}" destId="{3E7CE4A3-BB67-4B35-8CCE-1A31A01EBFCA}" srcOrd="1" destOrd="0" presId="urn:microsoft.com/office/officeart/2009/3/layout/StepUpProcess"/>
    <dgm:cxn modelId="{EA2198EB-4FA3-459A-9630-A6DBB0401AB1}" type="presParOf" srcId="{F3801B51-3C8A-4144-9300-DD4FFF871AEC}" destId="{EFED36D8-9297-439E-8833-47CB3FCF921F}" srcOrd="2" destOrd="0" presId="urn:microsoft.com/office/officeart/2009/3/layout/StepUpProcess"/>
    <dgm:cxn modelId="{CC20ACF6-3DF8-4BA9-BA60-AB6AE88D0A10}" type="presParOf" srcId="{59E6176D-A2F1-45D4-A790-2A9C57E110E9}" destId="{FC89241E-0F22-4FEE-A867-166C8B8B31E1}" srcOrd="1" destOrd="0" presId="urn:microsoft.com/office/officeart/2009/3/layout/StepUpProcess"/>
    <dgm:cxn modelId="{B836069F-8475-410A-83FC-51F07FBEE979}" type="presParOf" srcId="{FC89241E-0F22-4FEE-A867-166C8B8B31E1}" destId="{652BFF31-ADA5-4A5F-AC0B-C11DAA825A46}" srcOrd="0" destOrd="0" presId="urn:microsoft.com/office/officeart/2009/3/layout/StepUpProcess"/>
    <dgm:cxn modelId="{51E14F58-1335-446E-98A8-CA2DC745755D}" type="presParOf" srcId="{59E6176D-A2F1-45D4-A790-2A9C57E110E9}" destId="{56C143B6-1C15-4DE4-9866-D697EF85A06B}" srcOrd="2" destOrd="0" presId="urn:microsoft.com/office/officeart/2009/3/layout/StepUpProcess"/>
    <dgm:cxn modelId="{B8028B07-161C-4E6C-9A7B-201AD92C1697}" type="presParOf" srcId="{56C143B6-1C15-4DE4-9866-D697EF85A06B}" destId="{39FB82EE-FE53-4555-9BD1-160163DEE653}" srcOrd="0" destOrd="0" presId="urn:microsoft.com/office/officeart/2009/3/layout/StepUpProcess"/>
    <dgm:cxn modelId="{14277BE5-7CFE-4470-9646-DE69F66E2872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BD24F382-F4A1-4178-93AA-CB312A345DE8}" type="presOf" srcId="{F16646FC-6848-418B-B1E3-96138E0FEEA5}" destId="{2AF64C49-9E45-4F3C-9BA6-D0A64ABAC6D7}" srcOrd="0" destOrd="0" presId="urn:microsoft.com/office/officeart/2009/3/layout/StepUpProcess"/>
    <dgm:cxn modelId="{632BFF98-691C-42EF-96D5-7380CF6A01CC}" type="presOf" srcId="{8E853283-DE9F-4575-91B5-50D13E09A129}" destId="{3E7CE4A3-BB67-4B35-8CCE-1A31A01EBFCA}" srcOrd="0" destOrd="0" presId="urn:microsoft.com/office/officeart/2009/3/layout/StepUpProcess"/>
    <dgm:cxn modelId="{81BB18B5-51D3-4AE9-8340-3D2B99C6302A}" type="presOf" srcId="{4E7F4808-C894-40ED-B5BE-06D9FCD46DB9}" destId="{59E6176D-A2F1-45D4-A790-2A9C57E110E9}" srcOrd="0" destOrd="0" presId="urn:microsoft.com/office/officeart/2009/3/layout/StepUpProcess"/>
    <dgm:cxn modelId="{40247FAA-1A7F-4BF6-AC2D-87EFAEA354CC}" type="presParOf" srcId="{59E6176D-A2F1-45D4-A790-2A9C57E110E9}" destId="{F3801B51-3C8A-4144-9300-DD4FFF871AEC}" srcOrd="0" destOrd="0" presId="urn:microsoft.com/office/officeart/2009/3/layout/StepUpProcess"/>
    <dgm:cxn modelId="{2BB9DF1A-5E22-4857-8E0A-ACE4BD0DCF2F}" type="presParOf" srcId="{F3801B51-3C8A-4144-9300-DD4FFF871AEC}" destId="{0F98B4A9-900D-4D3A-917D-1B448D3EABEF}" srcOrd="0" destOrd="0" presId="urn:microsoft.com/office/officeart/2009/3/layout/StepUpProcess"/>
    <dgm:cxn modelId="{9254EC1E-8968-46BC-9E4E-7B5EDF46B42C}" type="presParOf" srcId="{F3801B51-3C8A-4144-9300-DD4FFF871AEC}" destId="{3E7CE4A3-BB67-4B35-8CCE-1A31A01EBFCA}" srcOrd="1" destOrd="0" presId="urn:microsoft.com/office/officeart/2009/3/layout/StepUpProcess"/>
    <dgm:cxn modelId="{105797DC-AA11-4169-B45B-DC2436DC015A}" type="presParOf" srcId="{F3801B51-3C8A-4144-9300-DD4FFF871AEC}" destId="{EFED36D8-9297-439E-8833-47CB3FCF921F}" srcOrd="2" destOrd="0" presId="urn:microsoft.com/office/officeart/2009/3/layout/StepUpProcess"/>
    <dgm:cxn modelId="{943BF280-1972-49A8-9118-8CC53059BF8D}" type="presParOf" srcId="{59E6176D-A2F1-45D4-A790-2A9C57E110E9}" destId="{FC89241E-0F22-4FEE-A867-166C8B8B31E1}" srcOrd="1" destOrd="0" presId="urn:microsoft.com/office/officeart/2009/3/layout/StepUpProcess"/>
    <dgm:cxn modelId="{98CCE2EE-FB95-461C-961A-40D14D5F985A}" type="presParOf" srcId="{FC89241E-0F22-4FEE-A867-166C8B8B31E1}" destId="{652BFF31-ADA5-4A5F-AC0B-C11DAA825A46}" srcOrd="0" destOrd="0" presId="urn:microsoft.com/office/officeart/2009/3/layout/StepUpProcess"/>
    <dgm:cxn modelId="{B1F01FFA-91CB-4C14-8496-06D2C50EECCB}" type="presParOf" srcId="{59E6176D-A2F1-45D4-A790-2A9C57E110E9}" destId="{56C143B6-1C15-4DE4-9866-D697EF85A06B}" srcOrd="2" destOrd="0" presId="urn:microsoft.com/office/officeart/2009/3/layout/StepUpProcess"/>
    <dgm:cxn modelId="{F6B7CA1B-2A7D-4DED-8E11-BA81F3664A77}" type="presParOf" srcId="{56C143B6-1C15-4DE4-9866-D697EF85A06B}" destId="{39FB82EE-FE53-4555-9BD1-160163DEE653}" srcOrd="0" destOrd="0" presId="urn:microsoft.com/office/officeart/2009/3/layout/StepUpProcess"/>
    <dgm:cxn modelId="{D1D34AC7-E643-494C-88FA-34D5C55432AE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75340" custLinFactNeighborY="-36197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68708" custLinFactNeighborY="-51923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82023F74-7248-47B0-8936-26BA00709893}" type="presOf" srcId="{4E7F4808-C894-40ED-B5BE-06D9FCD46DB9}" destId="{59E6176D-A2F1-45D4-A790-2A9C57E110E9}" srcOrd="0" destOrd="0" presId="urn:microsoft.com/office/officeart/2009/3/layout/StepUpProcess"/>
    <dgm:cxn modelId="{3E8F8CA5-8748-47E7-8626-05607CCB0E8A}" type="presOf" srcId="{F16646FC-6848-418B-B1E3-96138E0FEEA5}" destId="{2AF64C49-9E45-4F3C-9BA6-D0A64ABAC6D7}" srcOrd="0" destOrd="0" presId="urn:microsoft.com/office/officeart/2009/3/layout/StepUpProcess"/>
    <dgm:cxn modelId="{FBB0F6F3-A11E-4E7A-BCB5-E3939FAFC80B}" type="presOf" srcId="{8E853283-DE9F-4575-91B5-50D13E09A129}" destId="{3E7CE4A3-BB67-4B35-8CCE-1A31A01EBFCA}" srcOrd="0" destOrd="0" presId="urn:microsoft.com/office/officeart/2009/3/layout/StepUpProcess"/>
    <dgm:cxn modelId="{A5021411-3CF0-447A-8C00-D99AC4F02EFA}" type="presParOf" srcId="{59E6176D-A2F1-45D4-A790-2A9C57E110E9}" destId="{F3801B51-3C8A-4144-9300-DD4FFF871AEC}" srcOrd="0" destOrd="0" presId="urn:microsoft.com/office/officeart/2009/3/layout/StepUpProcess"/>
    <dgm:cxn modelId="{D177EC04-5BB4-4AF1-8C58-BCCBC34B2122}" type="presParOf" srcId="{F3801B51-3C8A-4144-9300-DD4FFF871AEC}" destId="{0F98B4A9-900D-4D3A-917D-1B448D3EABEF}" srcOrd="0" destOrd="0" presId="urn:microsoft.com/office/officeart/2009/3/layout/StepUpProcess"/>
    <dgm:cxn modelId="{E6C91AE1-F6C7-4571-8F37-B673F546493D}" type="presParOf" srcId="{F3801B51-3C8A-4144-9300-DD4FFF871AEC}" destId="{3E7CE4A3-BB67-4B35-8CCE-1A31A01EBFCA}" srcOrd="1" destOrd="0" presId="urn:microsoft.com/office/officeart/2009/3/layout/StepUpProcess"/>
    <dgm:cxn modelId="{FE30FDE2-6D8B-4308-BBEF-91ECCC989773}" type="presParOf" srcId="{F3801B51-3C8A-4144-9300-DD4FFF871AEC}" destId="{EFED36D8-9297-439E-8833-47CB3FCF921F}" srcOrd="2" destOrd="0" presId="urn:microsoft.com/office/officeart/2009/3/layout/StepUpProcess"/>
    <dgm:cxn modelId="{F0167A92-AAD0-4699-A126-556C70DD5601}" type="presParOf" srcId="{59E6176D-A2F1-45D4-A790-2A9C57E110E9}" destId="{FC89241E-0F22-4FEE-A867-166C8B8B31E1}" srcOrd="1" destOrd="0" presId="urn:microsoft.com/office/officeart/2009/3/layout/StepUpProcess"/>
    <dgm:cxn modelId="{23D082F8-2EFE-4AD9-81FF-1AD66B6281E0}" type="presParOf" srcId="{FC89241E-0F22-4FEE-A867-166C8B8B31E1}" destId="{652BFF31-ADA5-4A5F-AC0B-C11DAA825A46}" srcOrd="0" destOrd="0" presId="urn:microsoft.com/office/officeart/2009/3/layout/StepUpProcess"/>
    <dgm:cxn modelId="{3554D358-1A4C-4860-96EF-7A1D68F75A91}" type="presParOf" srcId="{59E6176D-A2F1-45D4-A790-2A9C57E110E9}" destId="{56C143B6-1C15-4DE4-9866-D697EF85A06B}" srcOrd="2" destOrd="0" presId="urn:microsoft.com/office/officeart/2009/3/layout/StepUpProcess"/>
    <dgm:cxn modelId="{99A6FA49-469E-4551-A4C2-2513CF11E2FF}" type="presParOf" srcId="{56C143B6-1C15-4DE4-9866-D697EF85A06B}" destId="{39FB82EE-FE53-4555-9BD1-160163DEE653}" srcOrd="0" destOrd="0" presId="urn:microsoft.com/office/officeart/2009/3/layout/StepUpProcess"/>
    <dgm:cxn modelId="{12DC17D9-F905-4BC0-9974-C664098D3780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EEC0A97-5585-4474-9E7F-DA482FC594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FCAFD37-AD26-47A8-81D3-2E5FB496B309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360000" indent="0">
            <a:lnSpc>
              <a:spcPts val="1500"/>
            </a:lnSpc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gm:t>
    </dgm:pt>
    <dgm:pt modelId="{746982BA-E5AF-4E26-AD5A-A2CBB22ECCC3}" type="parTrans" cxnId="{F5417A4A-C9F6-45F8-AC23-30F37C188A74}">
      <dgm:prSet/>
      <dgm:spPr/>
      <dgm:t>
        <a:bodyPr/>
        <a:lstStyle/>
        <a:p>
          <a:endParaRPr lang="ru-RU"/>
        </a:p>
      </dgm:t>
    </dgm:pt>
    <dgm:pt modelId="{4B808550-F9E1-4C6A-94B9-DF7E7BE345D2}" type="sibTrans" cxnId="{F5417A4A-C9F6-45F8-AC23-30F37C188A74}">
      <dgm:prSet/>
      <dgm:spPr>
        <a:ln w="7620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4593FCC2-6F03-40E1-AB05-E533CC4D0D80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086D4C7F-21FC-45BA-AD16-7DE3890D384A}" type="parTrans" cxnId="{89D7F9B7-A5F8-4AD6-9BC1-6F735ECB8134}">
      <dgm:prSet/>
      <dgm:spPr/>
      <dgm:t>
        <a:bodyPr/>
        <a:lstStyle/>
        <a:p>
          <a:endParaRPr lang="ru-RU"/>
        </a:p>
      </dgm:t>
    </dgm:pt>
    <dgm:pt modelId="{96C6721C-A0C1-4484-B438-913C1A0DA2C1}" type="sibTrans" cxnId="{89D7F9B7-A5F8-4AD6-9BC1-6F735ECB8134}">
      <dgm:prSet/>
      <dgm:spPr/>
      <dgm:t>
        <a:bodyPr/>
        <a:lstStyle/>
        <a:p>
          <a:endParaRPr lang="ru-RU"/>
        </a:p>
      </dgm:t>
    </dgm:pt>
    <dgm:pt modelId="{C38F5AC5-DFB9-4509-A22E-D9CA19EFD33C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</a:t>
          </a:r>
        </a:p>
        <a:p>
          <a:pPr marL="180975" indent="0"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(300 руб. в месяц) 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B50DAEB2-E7A4-4AB5-A194-F8CCC9B44F4F}" type="parTrans" cxnId="{A338E35F-1622-4AA3-B028-F0F1FFCE6F31}">
      <dgm:prSet/>
      <dgm:spPr/>
      <dgm:t>
        <a:bodyPr/>
        <a:lstStyle/>
        <a:p>
          <a:endParaRPr lang="ru-RU"/>
        </a:p>
      </dgm:t>
    </dgm:pt>
    <dgm:pt modelId="{AFF8E48E-3454-441F-96F3-B029796BA20D}" type="sibTrans" cxnId="{A338E35F-1622-4AA3-B028-F0F1FFCE6F31}">
      <dgm:prSet/>
      <dgm:spPr/>
      <dgm:t>
        <a:bodyPr/>
        <a:lstStyle/>
        <a:p>
          <a:endParaRPr lang="ru-RU"/>
        </a:p>
      </dgm:t>
    </dgm:pt>
    <dgm:pt modelId="{CBF8B448-AE06-4F1D-B556-91D30DFBC592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A9BBF70E-DC95-4D5E-888F-70E852B2ECBB}" type="parTrans" cxnId="{3057827A-D4E4-4ACB-AEE5-1127AFADADCD}">
      <dgm:prSet/>
      <dgm:spPr/>
      <dgm:t>
        <a:bodyPr/>
        <a:lstStyle/>
        <a:p>
          <a:endParaRPr lang="ru-RU"/>
        </a:p>
      </dgm:t>
    </dgm:pt>
    <dgm:pt modelId="{7F3F2041-7C85-4057-8630-7CC812EEE783}" type="sibTrans" cxnId="{3057827A-D4E4-4ACB-AEE5-1127AFADADCD}">
      <dgm:prSet/>
      <dgm:spPr/>
      <dgm:t>
        <a:bodyPr/>
        <a:lstStyle/>
        <a:p>
          <a:endParaRPr lang="ru-RU"/>
        </a:p>
      </dgm:t>
    </dgm:pt>
    <dgm:pt modelId="{C668ACDA-F810-4862-9FF2-13DE610FB2BD}">
      <dgm:prSet phldrT="[Текст]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b="1" dirty="0">
              <a:solidFill>
                <a:srgbClr val="474343"/>
              </a:solidFill>
              <a:latin typeface="+mn-lt"/>
              <a:cs typeface="Arial" charset="0"/>
            </a:rPr>
            <a:t>   Ме</a:t>
          </a:r>
          <a:r>
            <a:rPr lang="ru-RU" b="1" dirty="0">
              <a:solidFill>
                <a:srgbClr val="474343"/>
              </a:solidFill>
              <a:latin typeface="+mn-lt"/>
              <a:cs typeface="Times New Roman" panose="02020603050405020304" pitchFamily="18" charset="0"/>
            </a:rPr>
            <a:t>ры социальной поддержки студентов, обучающихся по медицинскому профилю</a:t>
          </a:r>
          <a:endParaRPr lang="ru-RU" b="1" dirty="0">
            <a:solidFill>
              <a:srgbClr val="474343"/>
            </a:solidFill>
            <a:latin typeface="+mn-lt"/>
          </a:endParaRPr>
        </a:p>
      </dgm:t>
    </dgm:pt>
    <dgm:pt modelId="{8C8BE5EC-FF9D-41C5-88D1-4F47D0B4EE46}" type="parTrans" cxnId="{070C1CD2-28C1-4FC9-848C-236E63FB6CA4}">
      <dgm:prSet/>
      <dgm:spPr/>
      <dgm:t>
        <a:bodyPr/>
        <a:lstStyle/>
        <a:p>
          <a:endParaRPr lang="ru-RU"/>
        </a:p>
      </dgm:t>
    </dgm:pt>
    <dgm:pt modelId="{DC817385-BAB7-4226-85CC-DE1CDA4B509E}" type="sibTrans" cxnId="{070C1CD2-28C1-4FC9-848C-236E63FB6CA4}">
      <dgm:prSet/>
      <dgm:spPr/>
      <dgm:t>
        <a:bodyPr/>
        <a:lstStyle/>
        <a:p>
          <a:endParaRPr lang="ru-RU"/>
        </a:p>
      </dgm:t>
    </dgm:pt>
    <dgm:pt modelId="{0A1A7CE6-5F64-4652-8374-824FEF2E0A45}" type="pres">
      <dgm:prSet presAssocID="{5EEC0A97-5585-4474-9E7F-DA482FC59478}" presName="Name0" presStyleCnt="0">
        <dgm:presLayoutVars>
          <dgm:chMax val="7"/>
          <dgm:chPref val="7"/>
          <dgm:dir/>
        </dgm:presLayoutVars>
      </dgm:prSet>
      <dgm:spPr/>
    </dgm:pt>
    <dgm:pt modelId="{16B44136-C436-4867-980A-43DAC0C517CA}" type="pres">
      <dgm:prSet presAssocID="{5EEC0A97-5585-4474-9E7F-DA482FC59478}" presName="Name1" presStyleCnt="0"/>
      <dgm:spPr/>
    </dgm:pt>
    <dgm:pt modelId="{717E9CBB-539A-4770-B2EF-BA5E80742F4F}" type="pres">
      <dgm:prSet presAssocID="{5EEC0A97-5585-4474-9E7F-DA482FC59478}" presName="cycle" presStyleCnt="0"/>
      <dgm:spPr/>
    </dgm:pt>
    <dgm:pt modelId="{A9F34A93-89A5-4960-81C9-CB07780B8CB6}" type="pres">
      <dgm:prSet presAssocID="{5EEC0A97-5585-4474-9E7F-DA482FC59478}" presName="srcNode" presStyleLbl="node1" presStyleIdx="0" presStyleCnt="5"/>
      <dgm:spPr/>
    </dgm:pt>
    <dgm:pt modelId="{4EDC28E9-A35A-484E-B3F3-DF3AEFAF1776}" type="pres">
      <dgm:prSet presAssocID="{5EEC0A97-5585-4474-9E7F-DA482FC59478}" presName="conn" presStyleLbl="parChTrans1D2" presStyleIdx="0" presStyleCnt="1"/>
      <dgm:spPr/>
    </dgm:pt>
    <dgm:pt modelId="{CA3F3228-3599-4742-B104-F729E85ACA90}" type="pres">
      <dgm:prSet presAssocID="{5EEC0A97-5585-4474-9E7F-DA482FC59478}" presName="extraNode" presStyleLbl="node1" presStyleIdx="0" presStyleCnt="5"/>
      <dgm:spPr/>
    </dgm:pt>
    <dgm:pt modelId="{BDCE9C75-6B1E-471F-B9AF-E68DC9A38817}" type="pres">
      <dgm:prSet presAssocID="{5EEC0A97-5585-4474-9E7F-DA482FC59478}" presName="dstNode" presStyleLbl="node1" presStyleIdx="0" presStyleCnt="5"/>
      <dgm:spPr/>
    </dgm:pt>
    <dgm:pt modelId="{9B419F7B-0E29-4837-A139-F73F32B02462}" type="pres">
      <dgm:prSet presAssocID="{8FCAFD37-AD26-47A8-81D3-2E5FB496B309}" presName="text_1" presStyleLbl="node1" presStyleIdx="0" presStyleCnt="5" custScaleX="92967" custScaleY="119746" custLinFactNeighborX="-113" custLinFactNeighborY="-13429">
        <dgm:presLayoutVars>
          <dgm:bulletEnabled val="1"/>
        </dgm:presLayoutVars>
      </dgm:prSet>
      <dgm:spPr/>
    </dgm:pt>
    <dgm:pt modelId="{175DDFF4-8440-4505-BBA0-CC3453422666}" type="pres">
      <dgm:prSet presAssocID="{8FCAFD37-AD26-47A8-81D3-2E5FB496B309}" presName="accent_1" presStyleCnt="0"/>
      <dgm:spPr/>
    </dgm:pt>
    <dgm:pt modelId="{4E53794A-6DAD-4E6F-AA51-FC167C715F2E}" type="pres">
      <dgm:prSet presAssocID="{8FCAFD37-AD26-47A8-81D3-2E5FB496B309}" presName="accentRepeatNode" presStyleLbl="solidFgAcc1" presStyleIdx="0" presStyleCnt="5" custScaleX="116514" custScaleY="106179" custLinFactNeighborX="-34940" custLinFactNeighborY="-17536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6054B92C-E3AA-49CB-BF9F-DCC6DE3ADE02}" type="pres">
      <dgm:prSet presAssocID="{4593FCC2-6F03-40E1-AB05-E533CC4D0D80}" presName="text_2" presStyleLbl="node1" presStyleIdx="1" presStyleCnt="5" custScaleY="116297" custLinFactNeighborX="19" custLinFactNeighborY="-10997">
        <dgm:presLayoutVars>
          <dgm:bulletEnabled val="1"/>
        </dgm:presLayoutVars>
      </dgm:prSet>
      <dgm:spPr/>
    </dgm:pt>
    <dgm:pt modelId="{FCF609FB-86FE-48B1-93ED-9615BF8B772C}" type="pres">
      <dgm:prSet presAssocID="{4593FCC2-6F03-40E1-AB05-E533CC4D0D80}" presName="accent_2" presStyleCnt="0"/>
      <dgm:spPr/>
    </dgm:pt>
    <dgm:pt modelId="{001A828D-BA8C-4570-9BEF-C1391588FA46}" type="pres">
      <dgm:prSet presAssocID="{4593FCC2-6F03-40E1-AB05-E533CC4D0D80}" presName="accentRepeatNode" presStyleLbl="solidFgAcc1" presStyleIdx="1" presStyleCnt="5" custScaleX="118833" custScaleY="109122" custLinFactNeighborX="-10840" custLinFactNeighborY="-19085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AB911214-1412-44E6-97B7-B135980325F2}" type="pres">
      <dgm:prSet presAssocID="{C38F5AC5-DFB9-4509-A22E-D9CA19EFD33C}" presName="text_3" presStyleLbl="node1" presStyleIdx="2" presStyleCnt="5" custScaleY="147837" custLinFactNeighborX="296" custLinFactNeighborY="-721">
        <dgm:presLayoutVars>
          <dgm:bulletEnabled val="1"/>
        </dgm:presLayoutVars>
      </dgm:prSet>
      <dgm:spPr/>
    </dgm:pt>
    <dgm:pt modelId="{803E66E8-2003-4603-8133-2EBD84AA085D}" type="pres">
      <dgm:prSet presAssocID="{C38F5AC5-DFB9-4509-A22E-D9CA19EFD33C}" presName="accent_3" presStyleCnt="0"/>
      <dgm:spPr/>
    </dgm:pt>
    <dgm:pt modelId="{573D6AA8-EE03-46B4-851E-EC8AEF11A324}" type="pres">
      <dgm:prSet presAssocID="{C38F5AC5-DFB9-4509-A22E-D9CA19EFD33C}" presName="accentRepeatNode" presStyleLbl="solidFgAcc1" presStyleIdx="2" presStyleCnt="5" custScaleX="118833" custScaleY="109122" custLinFactNeighborX="3869" custLinFactNeighborY="-5151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F9A2B237-724F-40B4-8EB7-33ABE366F6E3}" type="pres">
      <dgm:prSet presAssocID="{CBF8B448-AE06-4F1D-B556-91D30DFBC592}" presName="text_4" presStyleLbl="node1" presStyleIdx="3" presStyleCnt="5" custLinFactNeighborX="515" custLinFactNeighborY="11531">
        <dgm:presLayoutVars>
          <dgm:bulletEnabled val="1"/>
        </dgm:presLayoutVars>
      </dgm:prSet>
      <dgm:spPr/>
    </dgm:pt>
    <dgm:pt modelId="{5C07C235-BE43-4D2C-842B-DD08A1CD4508}" type="pres">
      <dgm:prSet presAssocID="{CBF8B448-AE06-4F1D-B556-91D30DFBC592}" presName="accent_4" presStyleCnt="0"/>
      <dgm:spPr/>
    </dgm:pt>
    <dgm:pt modelId="{3CC04E6F-F693-473A-9480-FAF6218496C5}" type="pres">
      <dgm:prSet presAssocID="{CBF8B448-AE06-4F1D-B556-91D30DFBC592}" presName="accentRepeatNode" presStyleLbl="solidFgAcc1" presStyleIdx="3" presStyleCnt="5" custScaleX="118833" custScaleY="109122" custLinFactNeighborX="5240" custLinFactNeighborY="194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3854AC20-53DD-4B64-B145-A201A9918F9B}" type="pres">
      <dgm:prSet presAssocID="{C668ACDA-F810-4862-9FF2-13DE610FB2BD}" presName="text_5" presStyleLbl="node1" presStyleIdx="4" presStyleCnt="5" custScaleX="100001" custLinFactNeighborX="3787" custLinFactNeighborY="26">
        <dgm:presLayoutVars>
          <dgm:bulletEnabled val="1"/>
        </dgm:presLayoutVars>
      </dgm:prSet>
      <dgm:spPr/>
    </dgm:pt>
    <dgm:pt modelId="{02D4B489-7A0E-4CFC-9F5D-101B03C92B92}" type="pres">
      <dgm:prSet presAssocID="{C668ACDA-F810-4862-9FF2-13DE610FB2BD}" presName="accent_5" presStyleCnt="0"/>
      <dgm:spPr/>
    </dgm:pt>
    <dgm:pt modelId="{979BC0F0-C1CA-4FAA-A24F-1AF1253C71E7}" type="pres">
      <dgm:prSet presAssocID="{C668ACDA-F810-4862-9FF2-13DE610FB2BD}" presName="accentRepeatNode" presStyleLbl="solidFgAcc1" presStyleIdx="4" presStyleCnt="5" custScaleX="131524" custScaleY="124141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60000"/>
              <a:lumOff val="40000"/>
              <a:alpha val="50000"/>
            </a:schemeClr>
          </a:solidFill>
        </a:ln>
      </dgm:spPr>
    </dgm:pt>
  </dgm:ptLst>
  <dgm:cxnLst>
    <dgm:cxn modelId="{A6743903-8FEE-4F4E-AEE9-1DDB20CDC157}" type="presOf" srcId="{CBF8B448-AE06-4F1D-B556-91D30DFBC592}" destId="{F9A2B237-724F-40B4-8EB7-33ABE366F6E3}" srcOrd="0" destOrd="0" presId="urn:microsoft.com/office/officeart/2008/layout/VerticalCurvedList"/>
    <dgm:cxn modelId="{A338E35F-1622-4AA3-B028-F0F1FFCE6F31}" srcId="{5EEC0A97-5585-4474-9E7F-DA482FC59478}" destId="{C38F5AC5-DFB9-4509-A22E-D9CA19EFD33C}" srcOrd="2" destOrd="0" parTransId="{B50DAEB2-E7A4-4AB5-A194-F8CCC9B44F4F}" sibTransId="{AFF8E48E-3454-441F-96F3-B029796BA20D}"/>
    <dgm:cxn modelId="{794F0744-768B-434A-ACB8-B731E54751F5}" type="presOf" srcId="{4B808550-F9E1-4C6A-94B9-DF7E7BE345D2}" destId="{4EDC28E9-A35A-484E-B3F3-DF3AEFAF1776}" srcOrd="0" destOrd="0" presId="urn:microsoft.com/office/officeart/2008/layout/VerticalCurvedList"/>
    <dgm:cxn modelId="{F5417A4A-C9F6-45F8-AC23-30F37C188A74}" srcId="{5EEC0A97-5585-4474-9E7F-DA482FC59478}" destId="{8FCAFD37-AD26-47A8-81D3-2E5FB496B309}" srcOrd="0" destOrd="0" parTransId="{746982BA-E5AF-4E26-AD5A-A2CBB22ECCC3}" sibTransId="{4B808550-F9E1-4C6A-94B9-DF7E7BE345D2}"/>
    <dgm:cxn modelId="{3057827A-D4E4-4ACB-AEE5-1127AFADADCD}" srcId="{5EEC0A97-5585-4474-9E7F-DA482FC59478}" destId="{CBF8B448-AE06-4F1D-B556-91D30DFBC592}" srcOrd="3" destOrd="0" parTransId="{A9BBF70E-DC95-4D5E-888F-70E852B2ECBB}" sibTransId="{7F3F2041-7C85-4057-8630-7CC812EEE783}"/>
    <dgm:cxn modelId="{23932595-DC5C-402C-9C12-9A3C247EAB4F}" type="presOf" srcId="{5EEC0A97-5585-4474-9E7F-DA482FC59478}" destId="{0A1A7CE6-5F64-4652-8374-824FEF2E0A45}" srcOrd="0" destOrd="0" presId="urn:microsoft.com/office/officeart/2008/layout/VerticalCurvedList"/>
    <dgm:cxn modelId="{54AC2F98-5E96-4D46-BEAB-1422A310CF83}" type="presOf" srcId="{C38F5AC5-DFB9-4509-A22E-D9CA19EFD33C}" destId="{AB911214-1412-44E6-97B7-B135980325F2}" srcOrd="0" destOrd="0" presId="urn:microsoft.com/office/officeart/2008/layout/VerticalCurvedList"/>
    <dgm:cxn modelId="{E3FA1699-B201-4C56-B338-A445524D56D2}" type="presOf" srcId="{4593FCC2-6F03-40E1-AB05-E533CC4D0D80}" destId="{6054B92C-E3AA-49CB-BF9F-DCC6DE3ADE02}" srcOrd="0" destOrd="0" presId="urn:microsoft.com/office/officeart/2008/layout/VerticalCurvedList"/>
    <dgm:cxn modelId="{7B35D2A0-4B63-4CF5-BAD6-AFE9EC6ECF90}" type="presOf" srcId="{8FCAFD37-AD26-47A8-81D3-2E5FB496B309}" destId="{9B419F7B-0E29-4837-A139-F73F32B02462}" srcOrd="0" destOrd="0" presId="urn:microsoft.com/office/officeart/2008/layout/VerticalCurvedList"/>
    <dgm:cxn modelId="{89D7F9B7-A5F8-4AD6-9BC1-6F735ECB8134}" srcId="{5EEC0A97-5585-4474-9E7F-DA482FC59478}" destId="{4593FCC2-6F03-40E1-AB05-E533CC4D0D80}" srcOrd="1" destOrd="0" parTransId="{086D4C7F-21FC-45BA-AD16-7DE3890D384A}" sibTransId="{96C6721C-A0C1-4484-B438-913C1A0DA2C1}"/>
    <dgm:cxn modelId="{070C1CD2-28C1-4FC9-848C-236E63FB6CA4}" srcId="{5EEC0A97-5585-4474-9E7F-DA482FC59478}" destId="{C668ACDA-F810-4862-9FF2-13DE610FB2BD}" srcOrd="4" destOrd="0" parTransId="{8C8BE5EC-FF9D-41C5-88D1-4F47D0B4EE46}" sibTransId="{DC817385-BAB7-4226-85CC-DE1CDA4B509E}"/>
    <dgm:cxn modelId="{2D99A9D9-6232-4D39-A3D3-5F26BD1583DA}" type="presOf" srcId="{C668ACDA-F810-4862-9FF2-13DE610FB2BD}" destId="{3854AC20-53DD-4B64-B145-A201A9918F9B}" srcOrd="0" destOrd="0" presId="urn:microsoft.com/office/officeart/2008/layout/VerticalCurvedList"/>
    <dgm:cxn modelId="{B857F20A-9378-4E23-9CB0-3D24E241276A}" type="presParOf" srcId="{0A1A7CE6-5F64-4652-8374-824FEF2E0A45}" destId="{16B44136-C436-4867-980A-43DAC0C517CA}" srcOrd="0" destOrd="0" presId="urn:microsoft.com/office/officeart/2008/layout/VerticalCurvedList"/>
    <dgm:cxn modelId="{F8518F11-BB51-476B-8CD3-32FABFAEDC30}" type="presParOf" srcId="{16B44136-C436-4867-980A-43DAC0C517CA}" destId="{717E9CBB-539A-4770-B2EF-BA5E80742F4F}" srcOrd="0" destOrd="0" presId="urn:microsoft.com/office/officeart/2008/layout/VerticalCurvedList"/>
    <dgm:cxn modelId="{F0B2B526-1440-4D46-AA25-7C8C9FFA935F}" type="presParOf" srcId="{717E9CBB-539A-4770-B2EF-BA5E80742F4F}" destId="{A9F34A93-89A5-4960-81C9-CB07780B8CB6}" srcOrd="0" destOrd="0" presId="urn:microsoft.com/office/officeart/2008/layout/VerticalCurvedList"/>
    <dgm:cxn modelId="{FE04A280-23DB-48EF-9A0A-944F1B38F050}" type="presParOf" srcId="{717E9CBB-539A-4770-B2EF-BA5E80742F4F}" destId="{4EDC28E9-A35A-484E-B3F3-DF3AEFAF1776}" srcOrd="1" destOrd="0" presId="urn:microsoft.com/office/officeart/2008/layout/VerticalCurvedList"/>
    <dgm:cxn modelId="{A08D41EB-F127-497E-BAD9-7E42F883F009}" type="presParOf" srcId="{717E9CBB-539A-4770-B2EF-BA5E80742F4F}" destId="{CA3F3228-3599-4742-B104-F729E85ACA90}" srcOrd="2" destOrd="0" presId="urn:microsoft.com/office/officeart/2008/layout/VerticalCurvedList"/>
    <dgm:cxn modelId="{7E594B62-DDB8-4403-9BAA-AE4AC9A3743E}" type="presParOf" srcId="{717E9CBB-539A-4770-B2EF-BA5E80742F4F}" destId="{BDCE9C75-6B1E-471F-B9AF-E68DC9A38817}" srcOrd="3" destOrd="0" presId="urn:microsoft.com/office/officeart/2008/layout/VerticalCurvedList"/>
    <dgm:cxn modelId="{969BDD96-5DF6-4A0B-8924-6C842D750A9C}" type="presParOf" srcId="{16B44136-C436-4867-980A-43DAC0C517CA}" destId="{9B419F7B-0E29-4837-A139-F73F32B02462}" srcOrd="1" destOrd="0" presId="urn:microsoft.com/office/officeart/2008/layout/VerticalCurvedList"/>
    <dgm:cxn modelId="{7C2DC382-1D29-4C38-953D-75ACCC8001DF}" type="presParOf" srcId="{16B44136-C436-4867-980A-43DAC0C517CA}" destId="{175DDFF4-8440-4505-BBA0-CC3453422666}" srcOrd="2" destOrd="0" presId="urn:microsoft.com/office/officeart/2008/layout/VerticalCurvedList"/>
    <dgm:cxn modelId="{2C8C1E95-730A-4951-BCF4-0ECDFDB73883}" type="presParOf" srcId="{175DDFF4-8440-4505-BBA0-CC3453422666}" destId="{4E53794A-6DAD-4E6F-AA51-FC167C715F2E}" srcOrd="0" destOrd="0" presId="urn:microsoft.com/office/officeart/2008/layout/VerticalCurvedList"/>
    <dgm:cxn modelId="{B8C1CF81-8D72-49BD-B441-50FFA047100D}" type="presParOf" srcId="{16B44136-C436-4867-980A-43DAC0C517CA}" destId="{6054B92C-E3AA-49CB-BF9F-DCC6DE3ADE02}" srcOrd="3" destOrd="0" presId="urn:microsoft.com/office/officeart/2008/layout/VerticalCurvedList"/>
    <dgm:cxn modelId="{132B1D7D-7ED5-449A-B044-FF145DB0D7BE}" type="presParOf" srcId="{16B44136-C436-4867-980A-43DAC0C517CA}" destId="{FCF609FB-86FE-48B1-93ED-9615BF8B772C}" srcOrd="4" destOrd="0" presId="urn:microsoft.com/office/officeart/2008/layout/VerticalCurvedList"/>
    <dgm:cxn modelId="{3CEDD03C-2997-47AD-A817-6D12BACC2B84}" type="presParOf" srcId="{FCF609FB-86FE-48B1-93ED-9615BF8B772C}" destId="{001A828D-BA8C-4570-9BEF-C1391588FA46}" srcOrd="0" destOrd="0" presId="urn:microsoft.com/office/officeart/2008/layout/VerticalCurvedList"/>
    <dgm:cxn modelId="{4FF5861D-544B-4F25-A6D0-A22232234D98}" type="presParOf" srcId="{16B44136-C436-4867-980A-43DAC0C517CA}" destId="{AB911214-1412-44E6-97B7-B135980325F2}" srcOrd="5" destOrd="0" presId="urn:microsoft.com/office/officeart/2008/layout/VerticalCurvedList"/>
    <dgm:cxn modelId="{30584745-23A3-4FB5-B751-1A8DD7BAB314}" type="presParOf" srcId="{16B44136-C436-4867-980A-43DAC0C517CA}" destId="{803E66E8-2003-4603-8133-2EBD84AA085D}" srcOrd="6" destOrd="0" presId="urn:microsoft.com/office/officeart/2008/layout/VerticalCurvedList"/>
    <dgm:cxn modelId="{BD97B826-81A2-4617-A92E-584956776D23}" type="presParOf" srcId="{803E66E8-2003-4603-8133-2EBD84AA085D}" destId="{573D6AA8-EE03-46B4-851E-EC8AEF11A324}" srcOrd="0" destOrd="0" presId="urn:microsoft.com/office/officeart/2008/layout/VerticalCurvedList"/>
    <dgm:cxn modelId="{531AA1F9-6F66-40BD-83CD-AF648C859D42}" type="presParOf" srcId="{16B44136-C436-4867-980A-43DAC0C517CA}" destId="{F9A2B237-724F-40B4-8EB7-33ABE366F6E3}" srcOrd="7" destOrd="0" presId="urn:microsoft.com/office/officeart/2008/layout/VerticalCurvedList"/>
    <dgm:cxn modelId="{2A34AA89-0E57-4605-B18E-06CF34098739}" type="presParOf" srcId="{16B44136-C436-4867-980A-43DAC0C517CA}" destId="{5C07C235-BE43-4D2C-842B-DD08A1CD4508}" srcOrd="8" destOrd="0" presId="urn:microsoft.com/office/officeart/2008/layout/VerticalCurvedList"/>
    <dgm:cxn modelId="{6E90573C-B953-451B-BB58-82D25BEC469E}" type="presParOf" srcId="{5C07C235-BE43-4D2C-842B-DD08A1CD4508}" destId="{3CC04E6F-F693-473A-9480-FAF6218496C5}" srcOrd="0" destOrd="0" presId="urn:microsoft.com/office/officeart/2008/layout/VerticalCurvedList"/>
    <dgm:cxn modelId="{6C175E9F-8004-43C5-91E0-39A93DFF171F}" type="presParOf" srcId="{16B44136-C436-4867-980A-43DAC0C517CA}" destId="{3854AC20-53DD-4B64-B145-A201A9918F9B}" srcOrd="9" destOrd="0" presId="urn:microsoft.com/office/officeart/2008/layout/VerticalCurvedList"/>
    <dgm:cxn modelId="{5B11F79C-F041-49F8-9081-B0165B5D7C3E}" type="presParOf" srcId="{16B44136-C436-4867-980A-43DAC0C517CA}" destId="{02D4B489-7A0E-4CFC-9F5D-101B03C92B92}" srcOrd="10" destOrd="0" presId="urn:microsoft.com/office/officeart/2008/layout/VerticalCurvedList"/>
    <dgm:cxn modelId="{66304F8A-C652-4C02-9356-CE1FDE551082}" type="presParOf" srcId="{02D4B489-7A0E-4CFC-9F5D-101B03C92B92}" destId="{979BC0F0-C1CA-4FAA-A24F-1AF1253C71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многодетные семьи</a:t>
          </a: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 одиноких матерей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одиноко проживающие пенсионеры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/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CD490E03-D468-43BA-BEBF-03F7A6EDF573}" type="presOf" srcId="{8C058D7D-814F-47C7-A39B-2CA92328FAE1}" destId="{8E63B8CE-E9B4-4B64-A059-AE603116C562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3806151A-6CCF-4488-922A-D8D3DC483B1F}" type="presOf" srcId="{507954F7-93DF-462E-B929-102B3B343C03}" destId="{D846726A-E631-40D2-951C-50EB09DF9818}" srcOrd="0" destOrd="0" presId="urn:microsoft.com/office/officeart/2005/8/layout/chevron2"/>
    <dgm:cxn modelId="{2B58E21E-305F-405A-83FE-DA7E94B10E9A}" type="presOf" srcId="{8D405251-E712-41B7-A8EE-A1B185D322AD}" destId="{11C6DC8C-E550-49B0-A867-FAC0390739C4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B67DA76B-D4E7-43BD-9071-6F35574FB78E}" type="presOf" srcId="{CF35C349-0017-4F13-9057-00380EC08841}" destId="{4F0370CA-6E58-42A1-B0A0-A6E5B28554BE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35996877-7A62-4627-B678-B715CE323B63}" type="presOf" srcId="{778BF3AA-9928-42F2-BC3D-23422361A372}" destId="{265B68A7-C829-49FC-BD19-C5B6BD74B06D}" srcOrd="0" destOrd="0" presId="urn:microsoft.com/office/officeart/2005/8/layout/chevron2"/>
    <dgm:cxn modelId="{639E6392-2C83-4E72-9C23-22A215222A97}" type="presOf" srcId="{976D5580-9F95-40AD-A769-B3CDEF41E43C}" destId="{10ED6CD1-A407-4C77-8E07-382F394AE98F}" srcOrd="0" destOrd="0" presId="urn:microsoft.com/office/officeart/2005/8/layout/chevron2"/>
    <dgm:cxn modelId="{6FCEA793-C33B-447D-BC6A-746D347B3993}" type="presOf" srcId="{B9A48880-4984-4858-92F2-C38D659A6F11}" destId="{3592BB21-7A9F-43DF-8A3D-BFDBC866B1D8}" srcOrd="0" destOrd="0" presId="urn:microsoft.com/office/officeart/2005/8/layout/chevron2"/>
    <dgm:cxn modelId="{2EE73996-9879-420C-A5E3-7B8E0FDFD3F4}" type="presOf" srcId="{982004FB-623B-4E1A-8F11-0F5B88A3D2A5}" destId="{4A646B63-A71B-4D11-872A-0F7FAA969745}" srcOrd="0" destOrd="0" presId="urn:microsoft.com/office/officeart/2005/8/layout/chevron2"/>
    <dgm:cxn modelId="{F35BA1AF-4A62-4033-AF7A-1A9FC5BA3044}" type="presOf" srcId="{10FD7BE8-B274-4BDF-808B-4612884E16EF}" destId="{499C7D28-433D-42DA-956C-43611CA8A97E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6B15DFD2-E9D6-49B5-ADFB-4252F0AA8811}" type="presOf" srcId="{9DD83FF4-1EA4-4C71-B0F9-56DB705B5214}" destId="{FEC8ABDA-7428-4396-9033-DE7CA1EBC857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772EF8F3-54D8-4401-A575-6D7AEFDF3A58}" type="presOf" srcId="{173C445B-43DF-41E1-AD78-638FC5DD16E8}" destId="{7CB85A0C-4C16-4E6E-ABE5-0A29B01B5DAE}" srcOrd="0" destOrd="0" presId="urn:microsoft.com/office/officeart/2005/8/layout/chevron2"/>
    <dgm:cxn modelId="{7AAD1B56-3605-4BD2-B8F2-237B95F23E95}" type="presParOf" srcId="{8E63B8CE-E9B4-4B64-A059-AE603116C562}" destId="{8D63EC5C-2F49-4C68-BDA7-957D5E8B4251}" srcOrd="0" destOrd="0" presId="urn:microsoft.com/office/officeart/2005/8/layout/chevron2"/>
    <dgm:cxn modelId="{81642A5A-5268-4FA3-9C91-6F3744A5F3B7}" type="presParOf" srcId="{8D63EC5C-2F49-4C68-BDA7-957D5E8B4251}" destId="{10ED6CD1-A407-4C77-8E07-382F394AE98F}" srcOrd="0" destOrd="0" presId="urn:microsoft.com/office/officeart/2005/8/layout/chevron2"/>
    <dgm:cxn modelId="{E5228833-3CD3-4E01-A46B-C470B65F3B48}" type="presParOf" srcId="{8D63EC5C-2F49-4C68-BDA7-957D5E8B4251}" destId="{4F0370CA-6E58-42A1-B0A0-A6E5B28554BE}" srcOrd="1" destOrd="0" presId="urn:microsoft.com/office/officeart/2005/8/layout/chevron2"/>
    <dgm:cxn modelId="{C315D3DF-2149-443E-AD8A-E58B7C776563}" type="presParOf" srcId="{8E63B8CE-E9B4-4B64-A059-AE603116C562}" destId="{63DF5EE1-B889-4F90-9064-9C91B763570E}" srcOrd="1" destOrd="0" presId="urn:microsoft.com/office/officeart/2005/8/layout/chevron2"/>
    <dgm:cxn modelId="{CA74283E-D02C-48AF-A2A3-14890BC38015}" type="presParOf" srcId="{8E63B8CE-E9B4-4B64-A059-AE603116C562}" destId="{C468C02B-24C3-432C-92C9-A080610E9C56}" srcOrd="2" destOrd="0" presId="urn:microsoft.com/office/officeart/2005/8/layout/chevron2"/>
    <dgm:cxn modelId="{02564DC3-EDD8-4F1C-AA45-59D60EFC157E}" type="presParOf" srcId="{C468C02B-24C3-432C-92C9-A080610E9C56}" destId="{4A646B63-A71B-4D11-872A-0F7FAA969745}" srcOrd="0" destOrd="0" presId="urn:microsoft.com/office/officeart/2005/8/layout/chevron2"/>
    <dgm:cxn modelId="{9E4CE222-A043-42E9-B0B0-CCD74AEC9922}" type="presParOf" srcId="{C468C02B-24C3-432C-92C9-A080610E9C56}" destId="{499C7D28-433D-42DA-956C-43611CA8A97E}" srcOrd="1" destOrd="0" presId="urn:microsoft.com/office/officeart/2005/8/layout/chevron2"/>
    <dgm:cxn modelId="{9942CA9E-EE0B-4A28-B17C-5733C679B452}" type="presParOf" srcId="{8E63B8CE-E9B4-4B64-A059-AE603116C562}" destId="{5B0216D9-5769-4C5B-AC64-8816F0470596}" srcOrd="3" destOrd="0" presId="urn:microsoft.com/office/officeart/2005/8/layout/chevron2"/>
    <dgm:cxn modelId="{39139285-9962-46BD-83A7-B674B02AC4E0}" type="presParOf" srcId="{8E63B8CE-E9B4-4B64-A059-AE603116C562}" destId="{C6BA90C4-0761-4C7E-A701-99D34E1EDCF9}" srcOrd="4" destOrd="0" presId="urn:microsoft.com/office/officeart/2005/8/layout/chevron2"/>
    <dgm:cxn modelId="{3A5F0B87-E8FA-445C-9F00-336E2BD02899}" type="presParOf" srcId="{C6BA90C4-0761-4C7E-A701-99D34E1EDCF9}" destId="{D846726A-E631-40D2-951C-50EB09DF9818}" srcOrd="0" destOrd="0" presId="urn:microsoft.com/office/officeart/2005/8/layout/chevron2"/>
    <dgm:cxn modelId="{D4E9007D-ACE8-4B6D-AA20-076BD46DE9E4}" type="presParOf" srcId="{C6BA90C4-0761-4C7E-A701-99D34E1EDCF9}" destId="{3592BB21-7A9F-43DF-8A3D-BFDBC866B1D8}" srcOrd="1" destOrd="0" presId="urn:microsoft.com/office/officeart/2005/8/layout/chevron2"/>
    <dgm:cxn modelId="{D42C8120-87A2-4348-AD18-95E73F5215A3}" type="presParOf" srcId="{8E63B8CE-E9B4-4B64-A059-AE603116C562}" destId="{1A260771-7D56-47E1-B06B-BBC5F312DE6B}" srcOrd="5" destOrd="0" presId="urn:microsoft.com/office/officeart/2005/8/layout/chevron2"/>
    <dgm:cxn modelId="{296656E0-016B-4698-967B-C61366A633BD}" type="presParOf" srcId="{8E63B8CE-E9B4-4B64-A059-AE603116C562}" destId="{8C6F7283-151F-4DB4-B360-259A8F2D3CB1}" srcOrd="6" destOrd="0" presId="urn:microsoft.com/office/officeart/2005/8/layout/chevron2"/>
    <dgm:cxn modelId="{B8FA4610-5BF8-49DC-BEB7-3923F12F7AA3}" type="presParOf" srcId="{8C6F7283-151F-4DB4-B360-259A8F2D3CB1}" destId="{7CB85A0C-4C16-4E6E-ABE5-0A29B01B5DAE}" srcOrd="0" destOrd="0" presId="urn:microsoft.com/office/officeart/2005/8/layout/chevron2"/>
    <dgm:cxn modelId="{14830291-1D67-431B-BC8D-9E87BAC26283}" type="presParOf" srcId="{8C6F7283-151F-4DB4-B360-259A8F2D3CB1}" destId="{265B68A7-C829-49FC-BD19-C5B6BD74B06D}" srcOrd="1" destOrd="0" presId="urn:microsoft.com/office/officeart/2005/8/layout/chevron2"/>
    <dgm:cxn modelId="{22503E99-3723-495A-A4C7-1ACE151B4F4E}" type="presParOf" srcId="{8E63B8CE-E9B4-4B64-A059-AE603116C562}" destId="{6BB8221A-7AEE-4EFE-94D5-3A5A32643436}" srcOrd="7" destOrd="0" presId="urn:microsoft.com/office/officeart/2005/8/layout/chevron2"/>
    <dgm:cxn modelId="{825ED0DC-A094-41A3-B115-146E238C0536}" type="presParOf" srcId="{8E63B8CE-E9B4-4B64-A059-AE603116C562}" destId="{A46B585C-B2C2-4289-BC7D-C9510D2958FC}" srcOrd="8" destOrd="0" presId="urn:microsoft.com/office/officeart/2005/8/layout/chevron2"/>
    <dgm:cxn modelId="{E18E76DC-7E57-46A1-B2BF-DFDE77AE0E7D}" type="presParOf" srcId="{A46B585C-B2C2-4289-BC7D-C9510D2958FC}" destId="{11C6DC8C-E550-49B0-A867-FAC0390739C4}" srcOrd="0" destOrd="0" presId="urn:microsoft.com/office/officeart/2005/8/layout/chevron2"/>
    <dgm:cxn modelId="{9DD461EA-A2BA-46A4-9D4B-4F98A03A4A0B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 custT="1"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B2B7CC14-FAF0-4D64-99D9-CEAADD2E8CB8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275F4340-6D78-43B9-B30E-73D2EE530B66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28C69945-19DD-4E64-AD4F-7FFCD160997F}" type="presOf" srcId="{976D5580-9F95-40AD-A769-B3CDEF41E43C}" destId="{10ED6CD1-A407-4C77-8E07-382F394AE98F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7F9CC26E-DF1D-47B9-86C7-FEA8887066C1}" type="presOf" srcId="{778BF3AA-9928-42F2-BC3D-23422361A372}" destId="{265B68A7-C829-49FC-BD19-C5B6BD74B06D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AC56B376-EEF2-41DE-8C31-07ED21F16831}" type="presOf" srcId="{10FD7BE8-B274-4BDF-808B-4612884E16EF}" destId="{499C7D28-433D-42DA-956C-43611CA8A97E}" srcOrd="0" destOrd="0" presId="urn:microsoft.com/office/officeart/2005/8/layout/chevron2"/>
    <dgm:cxn modelId="{DF4A8A7E-26D6-464C-94B6-B0585ED9D5CD}" type="presOf" srcId="{8D405251-E712-41B7-A8EE-A1B185D322AD}" destId="{11C6DC8C-E550-49B0-A867-FAC0390739C4}" srcOrd="0" destOrd="0" presId="urn:microsoft.com/office/officeart/2005/8/layout/chevron2"/>
    <dgm:cxn modelId="{7640B9AC-4A7B-47DA-BF02-32EC8BAF29E1}" type="presOf" srcId="{8C058D7D-814F-47C7-A39B-2CA92328FAE1}" destId="{8E63B8CE-E9B4-4B64-A059-AE603116C562}" srcOrd="0" destOrd="0" presId="urn:microsoft.com/office/officeart/2005/8/layout/chevron2"/>
    <dgm:cxn modelId="{F4DD5BBC-122B-4419-8A24-2A3319D5536C}" type="presOf" srcId="{B9A48880-4984-4858-92F2-C38D659A6F11}" destId="{3592BB21-7A9F-43DF-8A3D-BFDBC866B1D8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862689C1-A90A-4A96-82E7-AABAFA99BC99}" type="presOf" srcId="{CF35C349-0017-4F13-9057-00380EC08841}" destId="{4F0370CA-6E58-42A1-B0A0-A6E5B28554BE}" srcOrd="0" destOrd="0" presId="urn:microsoft.com/office/officeart/2005/8/layout/chevron2"/>
    <dgm:cxn modelId="{1E9BADD1-D976-4C42-B467-4534AECDCDC7}" type="presOf" srcId="{9DD83FF4-1EA4-4C71-B0F9-56DB705B5214}" destId="{FEC8ABDA-7428-4396-9033-DE7CA1EBC857}" srcOrd="0" destOrd="0" presId="urn:microsoft.com/office/officeart/2005/8/layout/chevron2"/>
    <dgm:cxn modelId="{9F36D8D4-2AC6-42DA-803C-41BBA7E7B48A}" type="presOf" srcId="{982004FB-623B-4E1A-8F11-0F5B88A3D2A5}" destId="{4A646B63-A71B-4D11-872A-0F7FAA969745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CF2FDB3-2978-4A96-A0DB-43CBE894B19F}" type="presParOf" srcId="{8E63B8CE-E9B4-4B64-A059-AE603116C562}" destId="{8D63EC5C-2F49-4C68-BDA7-957D5E8B4251}" srcOrd="0" destOrd="0" presId="urn:microsoft.com/office/officeart/2005/8/layout/chevron2"/>
    <dgm:cxn modelId="{67D8B33A-F74F-4971-A477-73B1AA8A5235}" type="presParOf" srcId="{8D63EC5C-2F49-4C68-BDA7-957D5E8B4251}" destId="{10ED6CD1-A407-4C77-8E07-382F394AE98F}" srcOrd="0" destOrd="0" presId="urn:microsoft.com/office/officeart/2005/8/layout/chevron2"/>
    <dgm:cxn modelId="{50A2B566-B595-4941-BBBA-512076424A5B}" type="presParOf" srcId="{8D63EC5C-2F49-4C68-BDA7-957D5E8B4251}" destId="{4F0370CA-6E58-42A1-B0A0-A6E5B28554BE}" srcOrd="1" destOrd="0" presId="urn:microsoft.com/office/officeart/2005/8/layout/chevron2"/>
    <dgm:cxn modelId="{64A40393-26EC-4F16-93F6-0BA9B3D24FE2}" type="presParOf" srcId="{8E63B8CE-E9B4-4B64-A059-AE603116C562}" destId="{63DF5EE1-B889-4F90-9064-9C91B763570E}" srcOrd="1" destOrd="0" presId="urn:microsoft.com/office/officeart/2005/8/layout/chevron2"/>
    <dgm:cxn modelId="{6DA3279D-114D-46B4-A3E9-FF45BF99F67A}" type="presParOf" srcId="{8E63B8CE-E9B4-4B64-A059-AE603116C562}" destId="{C468C02B-24C3-432C-92C9-A080610E9C56}" srcOrd="2" destOrd="0" presId="urn:microsoft.com/office/officeart/2005/8/layout/chevron2"/>
    <dgm:cxn modelId="{750EDA7E-372C-4665-8BFD-C0B895766EA0}" type="presParOf" srcId="{C468C02B-24C3-432C-92C9-A080610E9C56}" destId="{4A646B63-A71B-4D11-872A-0F7FAA969745}" srcOrd="0" destOrd="0" presId="urn:microsoft.com/office/officeart/2005/8/layout/chevron2"/>
    <dgm:cxn modelId="{C0B551FC-DDE2-4FE7-9421-8245ADE30D65}" type="presParOf" srcId="{C468C02B-24C3-432C-92C9-A080610E9C56}" destId="{499C7D28-433D-42DA-956C-43611CA8A97E}" srcOrd="1" destOrd="0" presId="urn:microsoft.com/office/officeart/2005/8/layout/chevron2"/>
    <dgm:cxn modelId="{C5C10736-9B9E-41DB-B731-E35C74C6666C}" type="presParOf" srcId="{8E63B8CE-E9B4-4B64-A059-AE603116C562}" destId="{5B0216D9-5769-4C5B-AC64-8816F0470596}" srcOrd="3" destOrd="0" presId="urn:microsoft.com/office/officeart/2005/8/layout/chevron2"/>
    <dgm:cxn modelId="{4ECC10D0-71BC-489C-B082-FC82CB1E98AF}" type="presParOf" srcId="{8E63B8CE-E9B4-4B64-A059-AE603116C562}" destId="{C6BA90C4-0761-4C7E-A701-99D34E1EDCF9}" srcOrd="4" destOrd="0" presId="urn:microsoft.com/office/officeart/2005/8/layout/chevron2"/>
    <dgm:cxn modelId="{6519E700-CC40-457C-91C4-1BC5A86BDCA2}" type="presParOf" srcId="{C6BA90C4-0761-4C7E-A701-99D34E1EDCF9}" destId="{D846726A-E631-40D2-951C-50EB09DF9818}" srcOrd="0" destOrd="0" presId="urn:microsoft.com/office/officeart/2005/8/layout/chevron2"/>
    <dgm:cxn modelId="{759EABE4-7682-48C8-B8AB-DEAD74034CD8}" type="presParOf" srcId="{C6BA90C4-0761-4C7E-A701-99D34E1EDCF9}" destId="{3592BB21-7A9F-43DF-8A3D-BFDBC866B1D8}" srcOrd="1" destOrd="0" presId="urn:microsoft.com/office/officeart/2005/8/layout/chevron2"/>
    <dgm:cxn modelId="{11B04E8D-1387-4372-9169-D9836EBEE5D4}" type="presParOf" srcId="{8E63B8CE-E9B4-4B64-A059-AE603116C562}" destId="{1A260771-7D56-47E1-B06B-BBC5F312DE6B}" srcOrd="5" destOrd="0" presId="urn:microsoft.com/office/officeart/2005/8/layout/chevron2"/>
    <dgm:cxn modelId="{F4C42A95-9098-41E1-BC3F-62747E434806}" type="presParOf" srcId="{8E63B8CE-E9B4-4B64-A059-AE603116C562}" destId="{8C6F7283-151F-4DB4-B360-259A8F2D3CB1}" srcOrd="6" destOrd="0" presId="urn:microsoft.com/office/officeart/2005/8/layout/chevron2"/>
    <dgm:cxn modelId="{53650141-98F8-4A29-A92F-D4C445BC7AAD}" type="presParOf" srcId="{8C6F7283-151F-4DB4-B360-259A8F2D3CB1}" destId="{7CB85A0C-4C16-4E6E-ABE5-0A29B01B5DAE}" srcOrd="0" destOrd="0" presId="urn:microsoft.com/office/officeart/2005/8/layout/chevron2"/>
    <dgm:cxn modelId="{30ACA73A-2994-4243-9E2C-3F09870FC118}" type="presParOf" srcId="{8C6F7283-151F-4DB4-B360-259A8F2D3CB1}" destId="{265B68A7-C829-49FC-BD19-C5B6BD74B06D}" srcOrd="1" destOrd="0" presId="urn:microsoft.com/office/officeart/2005/8/layout/chevron2"/>
    <dgm:cxn modelId="{5A038976-E66B-4FE5-9E71-0512975B2CCD}" type="presParOf" srcId="{8E63B8CE-E9B4-4B64-A059-AE603116C562}" destId="{6BB8221A-7AEE-4EFE-94D5-3A5A32643436}" srcOrd="7" destOrd="0" presId="urn:microsoft.com/office/officeart/2005/8/layout/chevron2"/>
    <dgm:cxn modelId="{51D5EE4C-893A-4725-8E5D-E5DD3B676F2A}" type="presParOf" srcId="{8E63B8CE-E9B4-4B64-A059-AE603116C562}" destId="{A46B585C-B2C2-4289-BC7D-C9510D2958FC}" srcOrd="8" destOrd="0" presId="urn:microsoft.com/office/officeart/2005/8/layout/chevron2"/>
    <dgm:cxn modelId="{2CB72415-BC6D-4692-ABFF-AA48AEB3376E}" type="presParOf" srcId="{A46B585C-B2C2-4289-BC7D-C9510D2958FC}" destId="{11C6DC8C-E550-49B0-A867-FAC0390739C4}" srcOrd="0" destOrd="0" presId="urn:microsoft.com/office/officeart/2005/8/layout/chevron2"/>
    <dgm:cxn modelId="{915CA81E-E4AA-4B3E-BB22-4754798FB27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4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4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4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6886BD0C-24EE-4C22-98F3-1828D564A9DC}" type="presOf" srcId="{B9A48880-4984-4858-92F2-C38D659A6F11}" destId="{3592BB21-7A9F-43DF-8A3D-BFDBC866B1D8}" srcOrd="0" destOrd="0" presId="urn:microsoft.com/office/officeart/2005/8/layout/chevron2"/>
    <dgm:cxn modelId="{7DB22D0E-DC9C-427E-927C-0A6BCF5757B7}" type="presOf" srcId="{982004FB-623B-4E1A-8F11-0F5B88A3D2A5}" destId="{4A646B63-A71B-4D11-872A-0F7FAA969745}" srcOrd="0" destOrd="0" presId="urn:microsoft.com/office/officeart/2005/8/layout/chevron2"/>
    <dgm:cxn modelId="{385D3524-786A-4CD4-9AEC-606E485D11A3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D027683F-3F6B-4E74-8AE9-1793DE592C03}" type="presOf" srcId="{10FD7BE8-B274-4BDF-808B-4612884E16EF}" destId="{499C7D28-433D-42DA-956C-43611CA8A97E}" srcOrd="0" destOrd="0" presId="urn:microsoft.com/office/officeart/2005/8/layout/chevron2"/>
    <dgm:cxn modelId="{945ED260-D673-4111-B973-47A6A1E276A5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055AF76E-5F59-4BE7-9684-708072EF55BB}" type="presOf" srcId="{CF35C349-0017-4F13-9057-00380EC08841}" destId="{4F0370CA-6E58-42A1-B0A0-A6E5B28554B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496E5C7B-FF5F-49FD-BF58-41125AF789F1}" type="presOf" srcId="{8C058D7D-814F-47C7-A39B-2CA92328FAE1}" destId="{8E63B8CE-E9B4-4B64-A059-AE603116C562}" srcOrd="0" destOrd="0" presId="urn:microsoft.com/office/officeart/2005/8/layout/chevron2"/>
    <dgm:cxn modelId="{89A30CAB-F510-487F-AFD2-5DAC31D86A78}" type="presOf" srcId="{976D5580-9F95-40AD-A769-B3CDEF41E43C}" destId="{10ED6CD1-A407-4C77-8E07-382F394AE98F}" srcOrd="0" destOrd="0" presId="urn:microsoft.com/office/officeart/2005/8/layout/chevron2"/>
    <dgm:cxn modelId="{BD6338BF-BB41-46E4-A18C-FF6790B04E1C}" type="presOf" srcId="{778BF3AA-9928-42F2-BC3D-23422361A372}" destId="{265B68A7-C829-49FC-BD19-C5B6BD74B06D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14F1FBF-35B9-4130-A270-D2DE1286E8BD}" type="presParOf" srcId="{8E63B8CE-E9B4-4B64-A059-AE603116C562}" destId="{8D63EC5C-2F49-4C68-BDA7-957D5E8B4251}" srcOrd="0" destOrd="0" presId="urn:microsoft.com/office/officeart/2005/8/layout/chevron2"/>
    <dgm:cxn modelId="{B641C2CB-8505-4227-BBF6-0FC9D0242CAC}" type="presParOf" srcId="{8D63EC5C-2F49-4C68-BDA7-957D5E8B4251}" destId="{10ED6CD1-A407-4C77-8E07-382F394AE98F}" srcOrd="0" destOrd="0" presId="urn:microsoft.com/office/officeart/2005/8/layout/chevron2"/>
    <dgm:cxn modelId="{0FDCBE94-CAEF-4CDF-BE4F-5110C332BA42}" type="presParOf" srcId="{8D63EC5C-2F49-4C68-BDA7-957D5E8B4251}" destId="{4F0370CA-6E58-42A1-B0A0-A6E5B28554BE}" srcOrd="1" destOrd="0" presId="urn:microsoft.com/office/officeart/2005/8/layout/chevron2"/>
    <dgm:cxn modelId="{19F57328-F4D3-4D74-BFF8-3E8D1D9073DA}" type="presParOf" srcId="{8E63B8CE-E9B4-4B64-A059-AE603116C562}" destId="{63DF5EE1-B889-4F90-9064-9C91B763570E}" srcOrd="1" destOrd="0" presId="urn:microsoft.com/office/officeart/2005/8/layout/chevron2"/>
    <dgm:cxn modelId="{8B274144-FFA8-485F-8E9F-E80300ED08CC}" type="presParOf" srcId="{8E63B8CE-E9B4-4B64-A059-AE603116C562}" destId="{C468C02B-24C3-432C-92C9-A080610E9C56}" srcOrd="2" destOrd="0" presId="urn:microsoft.com/office/officeart/2005/8/layout/chevron2"/>
    <dgm:cxn modelId="{C0EB2E4F-3092-4DB6-AF0B-AC749BBDD83A}" type="presParOf" srcId="{C468C02B-24C3-432C-92C9-A080610E9C56}" destId="{4A646B63-A71B-4D11-872A-0F7FAA969745}" srcOrd="0" destOrd="0" presId="urn:microsoft.com/office/officeart/2005/8/layout/chevron2"/>
    <dgm:cxn modelId="{D270F01A-3AA8-4D73-A9FC-5FCCC92D8935}" type="presParOf" srcId="{C468C02B-24C3-432C-92C9-A080610E9C56}" destId="{499C7D28-433D-42DA-956C-43611CA8A97E}" srcOrd="1" destOrd="0" presId="urn:microsoft.com/office/officeart/2005/8/layout/chevron2"/>
    <dgm:cxn modelId="{0F26F3CD-5D9E-49E4-8E78-8EEC9420607A}" type="presParOf" srcId="{8E63B8CE-E9B4-4B64-A059-AE603116C562}" destId="{5B0216D9-5769-4C5B-AC64-8816F0470596}" srcOrd="3" destOrd="0" presId="urn:microsoft.com/office/officeart/2005/8/layout/chevron2"/>
    <dgm:cxn modelId="{E81C8B7B-3741-4257-8985-3FCB1C110573}" type="presParOf" srcId="{8E63B8CE-E9B4-4B64-A059-AE603116C562}" destId="{C6BA90C4-0761-4C7E-A701-99D34E1EDCF9}" srcOrd="4" destOrd="0" presId="urn:microsoft.com/office/officeart/2005/8/layout/chevron2"/>
    <dgm:cxn modelId="{286AD321-22C9-41D4-845D-CCBABBE377A1}" type="presParOf" srcId="{C6BA90C4-0761-4C7E-A701-99D34E1EDCF9}" destId="{D846726A-E631-40D2-951C-50EB09DF9818}" srcOrd="0" destOrd="0" presId="urn:microsoft.com/office/officeart/2005/8/layout/chevron2"/>
    <dgm:cxn modelId="{D5A1C194-7DC4-454D-BEDE-25C8315FE2C8}" type="presParOf" srcId="{C6BA90C4-0761-4C7E-A701-99D34E1EDCF9}" destId="{3592BB21-7A9F-43DF-8A3D-BFDBC866B1D8}" srcOrd="1" destOrd="0" presId="urn:microsoft.com/office/officeart/2005/8/layout/chevron2"/>
    <dgm:cxn modelId="{6277A2C3-C3AF-4954-ABC6-5FF299DD8673}" type="presParOf" srcId="{8E63B8CE-E9B4-4B64-A059-AE603116C562}" destId="{1A260771-7D56-47E1-B06B-BBC5F312DE6B}" srcOrd="5" destOrd="0" presId="urn:microsoft.com/office/officeart/2005/8/layout/chevron2"/>
    <dgm:cxn modelId="{6EA96A9C-6891-4A2E-B92B-990AF8C04B4C}" type="presParOf" srcId="{8E63B8CE-E9B4-4B64-A059-AE603116C562}" destId="{8C6F7283-151F-4DB4-B360-259A8F2D3CB1}" srcOrd="6" destOrd="0" presId="urn:microsoft.com/office/officeart/2005/8/layout/chevron2"/>
    <dgm:cxn modelId="{386D881A-C64D-4FAA-98B1-EE3EEC1AA987}" type="presParOf" srcId="{8C6F7283-151F-4DB4-B360-259A8F2D3CB1}" destId="{7CB85A0C-4C16-4E6E-ABE5-0A29B01B5DAE}" srcOrd="0" destOrd="0" presId="urn:microsoft.com/office/officeart/2005/8/layout/chevron2"/>
    <dgm:cxn modelId="{413B7E27-3988-4600-A995-CA984739204A}" type="presParOf" srcId="{8C6F7283-151F-4DB4-B360-259A8F2D3CB1}" destId="{265B68A7-C829-49FC-BD19-C5B6BD74B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A964E05E-33EF-49A1-B406-D374568F3B84}" type="presOf" srcId="{976D5580-9F95-40AD-A769-B3CDEF41E43C}" destId="{10ED6CD1-A407-4C77-8E07-382F394AE98F}" srcOrd="0" destOrd="0" presId="urn:microsoft.com/office/officeart/2005/8/layout/chevron2"/>
    <dgm:cxn modelId="{4FE74B84-826C-4C61-8C6F-85BD41858064}" type="presOf" srcId="{8C058D7D-814F-47C7-A39B-2CA92328FAE1}" destId="{8E63B8CE-E9B4-4B64-A059-AE603116C562}" srcOrd="0" destOrd="0" presId="urn:microsoft.com/office/officeart/2005/8/layout/chevron2"/>
    <dgm:cxn modelId="{6878B9C8-E7C3-4957-9E48-917EC26560A5}" type="presOf" srcId="{CF35C349-0017-4F13-9057-00380EC08841}" destId="{4F0370CA-6E58-42A1-B0A0-A6E5B28554B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7570CFA2-2A73-4C20-B408-690D3766B7F9}" type="presParOf" srcId="{8E63B8CE-E9B4-4B64-A059-AE603116C562}" destId="{8D63EC5C-2F49-4C68-BDA7-957D5E8B4251}" srcOrd="0" destOrd="0" presId="urn:microsoft.com/office/officeart/2005/8/layout/chevron2"/>
    <dgm:cxn modelId="{5991C33E-CB44-4077-9F86-D42D80434EF0}" type="presParOf" srcId="{8D63EC5C-2F49-4C68-BDA7-957D5E8B4251}" destId="{10ED6CD1-A407-4C77-8E07-382F394AE98F}" srcOrd="0" destOrd="0" presId="urn:microsoft.com/office/officeart/2005/8/layout/chevron2"/>
    <dgm:cxn modelId="{94AF2CEA-95D5-44E9-AE33-281D9DAD2010}" type="presParOf" srcId="{8D63EC5C-2F49-4C68-BDA7-957D5E8B4251}" destId="{4F0370CA-6E58-42A1-B0A0-A6E5B28554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34791-EA14-47B1-A1E8-682EC4D9E1B6}">
      <dsp:nvSpPr>
        <dsp:cNvPr id="0" name=""/>
        <dsp:cNvSpPr/>
      </dsp:nvSpPr>
      <dsp:spPr>
        <a:xfrm>
          <a:off x="-5600134" y="-857316"/>
          <a:ext cx="6667632" cy="6667632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14E12-9897-4770-8ED0-303EFC1F0BFE}">
      <dsp:nvSpPr>
        <dsp:cNvPr id="0" name=""/>
        <dsp:cNvSpPr/>
      </dsp:nvSpPr>
      <dsp:spPr>
        <a:xfrm>
          <a:off x="466687" y="309463"/>
          <a:ext cx="7694640" cy="619323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</a:rPr>
            <a:t>Сохранение населения, здоровье и благополучие людей</a:t>
          </a:r>
        </a:p>
      </dsp:txBody>
      <dsp:txXfrm>
        <a:off x="466687" y="309463"/>
        <a:ext cx="7694640" cy="619323"/>
      </dsp:txXfrm>
    </dsp:sp>
    <dsp:sp modelId="{72DEF424-373E-4F13-96DB-14108CE10D59}">
      <dsp:nvSpPr>
        <dsp:cNvPr id="0" name=""/>
        <dsp:cNvSpPr/>
      </dsp:nvSpPr>
      <dsp:spPr>
        <a:xfrm>
          <a:off x="79610" y="232048"/>
          <a:ext cx="774153" cy="7741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C753F-29B8-4802-8DA4-BF834F259FA4}">
      <dsp:nvSpPr>
        <dsp:cNvPr id="0" name=""/>
        <dsp:cNvSpPr/>
      </dsp:nvSpPr>
      <dsp:spPr>
        <a:xfrm>
          <a:off x="910476" y="1238150"/>
          <a:ext cx="7250851" cy="619323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</a:rPr>
            <a:t>Возможности для самореализации и развития талантов</a:t>
          </a:r>
        </a:p>
      </dsp:txBody>
      <dsp:txXfrm>
        <a:off x="910476" y="1238150"/>
        <a:ext cx="7250851" cy="619323"/>
      </dsp:txXfrm>
    </dsp:sp>
    <dsp:sp modelId="{98A578EE-C0AB-4297-B8DB-C7BAA8EF41B7}">
      <dsp:nvSpPr>
        <dsp:cNvPr id="0" name=""/>
        <dsp:cNvSpPr/>
      </dsp:nvSpPr>
      <dsp:spPr>
        <a:xfrm>
          <a:off x="523399" y="1160735"/>
          <a:ext cx="774153" cy="7741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C2927A-5C18-4111-A5E0-50C51598A0EC}">
      <dsp:nvSpPr>
        <dsp:cNvPr id="0" name=""/>
        <dsp:cNvSpPr/>
      </dsp:nvSpPr>
      <dsp:spPr>
        <a:xfrm>
          <a:off x="1046683" y="2166838"/>
          <a:ext cx="7114644" cy="619323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</a:rPr>
            <a:t>Комфортная и безопасная среда для жизни</a:t>
          </a:r>
        </a:p>
      </dsp:txBody>
      <dsp:txXfrm>
        <a:off x="1046683" y="2166838"/>
        <a:ext cx="7114644" cy="619323"/>
      </dsp:txXfrm>
    </dsp:sp>
    <dsp:sp modelId="{EBBEA12A-B6DC-4797-AE00-B33632D66F56}">
      <dsp:nvSpPr>
        <dsp:cNvPr id="0" name=""/>
        <dsp:cNvSpPr/>
      </dsp:nvSpPr>
      <dsp:spPr>
        <a:xfrm>
          <a:off x="659606" y="2089423"/>
          <a:ext cx="774153" cy="7741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4B351-A755-4859-BBBD-947E043810A7}">
      <dsp:nvSpPr>
        <dsp:cNvPr id="0" name=""/>
        <dsp:cNvSpPr/>
      </dsp:nvSpPr>
      <dsp:spPr>
        <a:xfrm>
          <a:off x="910476" y="3095525"/>
          <a:ext cx="7250851" cy="619323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  <a:latin typeface="+mn-lt"/>
            </a:rPr>
            <a:t>Достойный, эффективный труд и успешное предпринимательство</a:t>
          </a:r>
        </a:p>
      </dsp:txBody>
      <dsp:txXfrm>
        <a:off x="910476" y="3095525"/>
        <a:ext cx="7250851" cy="619323"/>
      </dsp:txXfrm>
    </dsp:sp>
    <dsp:sp modelId="{6659AD73-16AC-44A1-99DE-878E5D9039D6}">
      <dsp:nvSpPr>
        <dsp:cNvPr id="0" name=""/>
        <dsp:cNvSpPr/>
      </dsp:nvSpPr>
      <dsp:spPr>
        <a:xfrm>
          <a:off x="523399" y="3018110"/>
          <a:ext cx="774153" cy="7741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D6136B-8464-423A-8C19-C30D644CFED5}">
      <dsp:nvSpPr>
        <dsp:cNvPr id="0" name=""/>
        <dsp:cNvSpPr/>
      </dsp:nvSpPr>
      <dsp:spPr>
        <a:xfrm>
          <a:off x="466687" y="4024213"/>
          <a:ext cx="7694640" cy="619323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  <a:latin typeface="+mn-lt"/>
            </a:rPr>
            <a:t>Цифровая трансформация</a:t>
          </a:r>
        </a:p>
      </dsp:txBody>
      <dsp:txXfrm>
        <a:off x="466687" y="4024213"/>
        <a:ext cx="7694640" cy="619323"/>
      </dsp:txXfrm>
    </dsp:sp>
    <dsp:sp modelId="{9F8576AA-85EB-4183-8062-8561C661DDD7}">
      <dsp:nvSpPr>
        <dsp:cNvPr id="0" name=""/>
        <dsp:cNvSpPr/>
      </dsp:nvSpPr>
      <dsp:spPr>
        <a:xfrm>
          <a:off x="79610" y="3946798"/>
          <a:ext cx="774153" cy="7741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415867" y="-1018070"/>
          <a:ext cx="920893" cy="374682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262073" y="556901"/>
          <a:ext cx="2581381" cy="792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1262073" y="556901"/>
        <a:ext cx="2581381" cy="792542"/>
      </dsp:txXfrm>
    </dsp:sp>
    <dsp:sp modelId="{12B5FF4F-4946-49D1-9FAB-BEB33C3E8D94}">
      <dsp:nvSpPr>
        <dsp:cNvPr id="0" name=""/>
        <dsp:cNvSpPr/>
      </dsp:nvSpPr>
      <dsp:spPr>
        <a:xfrm>
          <a:off x="4212320" y="23566"/>
          <a:ext cx="498362" cy="341009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265182" y="-1400025"/>
          <a:ext cx="920893" cy="374682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989054" y="226822"/>
          <a:ext cx="2584644" cy="469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989054" y="226822"/>
        <a:ext cx="2584644" cy="4695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1976322" y="-1059334"/>
          <a:ext cx="956449" cy="389148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722384" y="508817"/>
          <a:ext cx="2540100" cy="487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39 029 руб.</a:t>
          </a:r>
        </a:p>
      </dsp:txBody>
      <dsp:txXfrm>
        <a:off x="722384" y="508817"/>
        <a:ext cx="2540100" cy="487664"/>
      </dsp:txXfrm>
    </dsp:sp>
    <dsp:sp modelId="{12B5FF4F-4946-49D1-9FAB-BEB33C3E8D94}">
      <dsp:nvSpPr>
        <dsp:cNvPr id="0" name=""/>
        <dsp:cNvSpPr/>
      </dsp:nvSpPr>
      <dsp:spPr>
        <a:xfrm>
          <a:off x="3851088" y="0"/>
          <a:ext cx="517604" cy="35417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931407" y="-1467161"/>
          <a:ext cx="956449" cy="389148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12675" y="185980"/>
          <a:ext cx="2540100" cy="487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42 150 руб.</a:t>
          </a:r>
        </a:p>
      </dsp:txBody>
      <dsp:txXfrm>
        <a:off x="4812675" y="185980"/>
        <a:ext cx="2540100" cy="4876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10915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952379" y="551738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952379" y="551738"/>
        <a:ext cx="2699790" cy="461285"/>
      </dsp:txXfrm>
    </dsp:sp>
    <dsp:sp modelId="{12B5FF4F-4946-49D1-9FAB-BEB33C3E8D94}">
      <dsp:nvSpPr>
        <dsp:cNvPr id="0" name=""/>
        <dsp:cNvSpPr/>
      </dsp:nvSpPr>
      <dsp:spPr>
        <a:xfrm>
          <a:off x="388251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85030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29511" y="143169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629511" y="143169"/>
        <a:ext cx="2699790" cy="4612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66552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549757" y="550331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1549757" y="550331"/>
        <a:ext cx="2667726" cy="461285"/>
      </dsp:txXfrm>
    </dsp:sp>
    <dsp:sp modelId="{12B5FF4F-4946-49D1-9FAB-BEB33C3E8D94}">
      <dsp:nvSpPr>
        <dsp:cNvPr id="0" name=""/>
        <dsp:cNvSpPr/>
      </dsp:nvSpPr>
      <dsp:spPr>
        <a:xfrm>
          <a:off x="443888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40667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5316840" y="129796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5316840" y="129796"/>
        <a:ext cx="2667726" cy="4612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10915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888361" y="528936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83 040 руб.</a:t>
          </a:r>
        </a:p>
      </dsp:txBody>
      <dsp:txXfrm>
        <a:off x="888361" y="528936"/>
        <a:ext cx="2699790" cy="461285"/>
      </dsp:txXfrm>
    </dsp:sp>
    <dsp:sp modelId="{EFED36D8-9297-439E-8833-47CB3FCF921F}">
      <dsp:nvSpPr>
        <dsp:cNvPr id="0" name=""/>
        <dsp:cNvSpPr/>
      </dsp:nvSpPr>
      <dsp:spPr>
        <a:xfrm>
          <a:off x="388251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85030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29511" y="143169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89 680 руб.</a:t>
          </a:r>
        </a:p>
      </dsp:txBody>
      <dsp:txXfrm>
        <a:off x="4629511" y="143169"/>
        <a:ext cx="2699790" cy="4612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255292" y="-975102"/>
          <a:ext cx="880397" cy="3582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100186" y="513980"/>
          <a:ext cx="2596026" cy="448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1100186" y="513980"/>
        <a:ext cx="2596026" cy="448887"/>
      </dsp:txXfrm>
    </dsp:sp>
    <dsp:sp modelId="{EFED36D8-9297-439E-8833-47CB3FCF921F}">
      <dsp:nvSpPr>
        <dsp:cNvPr id="0" name=""/>
        <dsp:cNvSpPr/>
      </dsp:nvSpPr>
      <dsp:spPr>
        <a:xfrm>
          <a:off x="3980988" y="0"/>
          <a:ext cx="476447" cy="32601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58691" y="-1513300"/>
          <a:ext cx="880397" cy="390765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22104" y="97148"/>
          <a:ext cx="2596026" cy="448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822104" y="97148"/>
        <a:ext cx="2596026" cy="4488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355659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184511" y="537987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1184511" y="537987"/>
        <a:ext cx="2667726" cy="461285"/>
      </dsp:txXfrm>
    </dsp:sp>
    <dsp:sp modelId="{EFED36D8-9297-439E-8833-47CB3FCF921F}">
      <dsp:nvSpPr>
        <dsp:cNvPr id="0" name=""/>
        <dsp:cNvSpPr/>
      </dsp:nvSpPr>
      <dsp:spPr>
        <a:xfrm>
          <a:off x="4129016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96808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91854" y="181885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891854" y="181885"/>
        <a:ext cx="2667726" cy="46128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1885891" y="-1112370"/>
          <a:ext cx="1004334" cy="4086314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530669" y="587179"/>
          <a:ext cx="2997072" cy="51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530669" y="587179"/>
        <a:ext cx="2997072" cy="512079"/>
      </dsp:txXfrm>
    </dsp:sp>
    <dsp:sp modelId="{EFED36D8-9297-439E-8833-47CB3FCF921F}">
      <dsp:nvSpPr>
        <dsp:cNvPr id="0" name=""/>
        <dsp:cNvSpPr/>
      </dsp:nvSpPr>
      <dsp:spPr>
        <a:xfrm>
          <a:off x="3854518" y="0"/>
          <a:ext cx="543518" cy="37190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38989" y="-1540615"/>
          <a:ext cx="1004334" cy="4086314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83767" y="158934"/>
          <a:ext cx="2997072" cy="51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683767" y="158934"/>
        <a:ext cx="2997072" cy="51207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172374" y="-1059148"/>
          <a:ext cx="956281" cy="389080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852727" y="585790"/>
          <a:ext cx="2819784" cy="487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852727" y="585790"/>
        <a:ext cx="2819784" cy="487578"/>
      </dsp:txXfrm>
    </dsp:sp>
    <dsp:sp modelId="{EFED36D8-9297-439E-8833-47CB3FCF921F}">
      <dsp:nvSpPr>
        <dsp:cNvPr id="0" name=""/>
        <dsp:cNvSpPr/>
      </dsp:nvSpPr>
      <dsp:spPr>
        <a:xfrm>
          <a:off x="4046812" y="0"/>
          <a:ext cx="517513" cy="35411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126766" y="-1466904"/>
          <a:ext cx="956281" cy="389080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44009" y="101358"/>
          <a:ext cx="2819784" cy="487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844009" y="101358"/>
        <a:ext cx="2819784" cy="48757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C28E9-A35A-484E-B3F3-DF3AEFAF1776}">
      <dsp:nvSpPr>
        <dsp:cNvPr id="0" name=""/>
        <dsp:cNvSpPr/>
      </dsp:nvSpPr>
      <dsp:spPr>
        <a:xfrm>
          <a:off x="-6642473" y="-1026215"/>
          <a:ext cx="7987405" cy="7987405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762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19F7B-0E29-4837-A139-F73F32B02462}">
      <dsp:nvSpPr>
        <dsp:cNvPr id="0" name=""/>
        <dsp:cNvSpPr/>
      </dsp:nvSpPr>
      <dsp:spPr>
        <a:xfrm>
          <a:off x="931314" y="197890"/>
          <a:ext cx="8337621" cy="88864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36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sp:txBody>
      <dsp:txXfrm>
        <a:off x="931314" y="197890"/>
        <a:ext cx="8337621" cy="888646"/>
      </dsp:txXfrm>
    </dsp:sp>
    <dsp:sp modelId="{4E53794A-6DAD-4E6F-AA51-FC167C715F2E}">
      <dsp:nvSpPr>
        <dsp:cNvPr id="0" name=""/>
        <dsp:cNvSpPr/>
      </dsp:nvSpPr>
      <dsp:spPr>
        <a:xfrm>
          <a:off x="0" y="86723"/>
          <a:ext cx="1080826" cy="9849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4B92C-E3AA-49CB-BF9F-DCC6DE3ADE02}">
      <dsp:nvSpPr>
        <dsp:cNvPr id="0" name=""/>
        <dsp:cNvSpPr/>
      </dsp:nvSpPr>
      <dsp:spPr>
        <a:xfrm>
          <a:off x="1159452" y="1341544"/>
          <a:ext cx="8436593" cy="863050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159452" y="1341544"/>
        <a:ext cx="8436593" cy="863050"/>
      </dsp:txXfrm>
    </dsp:sp>
    <dsp:sp modelId="{001A828D-BA8C-4570-9BEF-C1391588FA46}">
      <dsp:nvSpPr>
        <dsp:cNvPr id="0" name=""/>
        <dsp:cNvSpPr/>
      </dsp:nvSpPr>
      <dsp:spPr>
        <a:xfrm>
          <a:off x="506124" y="1171512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11214-1412-44E6-97B7-B135980325F2}">
      <dsp:nvSpPr>
        <dsp:cNvPr id="0" name=""/>
        <dsp:cNvSpPr/>
      </dsp:nvSpPr>
      <dsp:spPr>
        <a:xfrm>
          <a:off x="1337149" y="2413580"/>
          <a:ext cx="8273381" cy="1097111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</a:t>
          </a:r>
        </a:p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(300 руб. в месяц) 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337149" y="2413580"/>
        <a:ext cx="8273381" cy="1097111"/>
      </dsp:txXfrm>
    </dsp:sp>
    <dsp:sp modelId="{573D6AA8-EE03-46B4-851E-EC8AEF11A324}">
      <dsp:nvSpPr>
        <dsp:cNvPr id="0" name=""/>
        <dsp:cNvSpPr/>
      </dsp:nvSpPr>
      <dsp:spPr>
        <a:xfrm>
          <a:off x="805782" y="2413576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2B237-724F-40B4-8EB7-33ABE366F6E3}">
      <dsp:nvSpPr>
        <dsp:cNvPr id="0" name=""/>
        <dsp:cNvSpPr/>
      </dsp:nvSpPr>
      <dsp:spPr>
        <a:xfrm>
          <a:off x="1173937" y="3794812"/>
          <a:ext cx="8436593" cy="742109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173937" y="3794812"/>
        <a:ext cx="8436593" cy="742109"/>
      </dsp:txXfrm>
    </dsp:sp>
    <dsp:sp modelId="{3CC04E6F-F693-473A-9480-FAF6218496C5}">
      <dsp:nvSpPr>
        <dsp:cNvPr id="0" name=""/>
        <dsp:cNvSpPr/>
      </dsp:nvSpPr>
      <dsp:spPr>
        <a:xfrm>
          <a:off x="655288" y="3592200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4AC20-53DD-4B64-B145-A201A9918F9B}">
      <dsp:nvSpPr>
        <dsp:cNvPr id="0" name=""/>
        <dsp:cNvSpPr/>
      </dsp:nvSpPr>
      <dsp:spPr>
        <a:xfrm>
          <a:off x="642074" y="4822240"/>
          <a:ext cx="8968456" cy="742109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   Ме</a:t>
          </a: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rPr>
            <a:t>ры социальной поддержки студентов, обучающихся по медицинскому профилю</a:t>
          </a:r>
          <a:endParaRPr lang="ru-RU" sz="2200" b="1" kern="1200" dirty="0">
            <a:solidFill>
              <a:srgbClr val="474343"/>
            </a:solidFill>
            <a:latin typeface="+mn-lt"/>
          </a:endParaRPr>
        </a:p>
      </dsp:txBody>
      <dsp:txXfrm>
        <a:off x="642074" y="4822240"/>
        <a:ext cx="8968456" cy="742109"/>
      </dsp:txXfrm>
    </dsp:sp>
    <dsp:sp modelId="{979BC0F0-C1CA-4FAA-A24F-1AF1253C71E7}">
      <dsp:nvSpPr>
        <dsp:cNvPr id="0" name=""/>
        <dsp:cNvSpPr/>
      </dsp:nvSpPr>
      <dsp:spPr>
        <a:xfrm>
          <a:off x="16043" y="4617313"/>
          <a:ext cx="1220064" cy="1151577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60000"/>
              <a:lumOff val="40000"/>
              <a:alpha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0001" y="121714"/>
          <a:ext cx="800012" cy="5600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281716"/>
        <a:ext cx="560008" cy="240004"/>
      </dsp:txXfrm>
    </dsp:sp>
    <dsp:sp modelId="{4F0370CA-6E58-42A1-B0A0-A6E5B28554BE}">
      <dsp:nvSpPr>
        <dsp:cNvPr id="0" name=""/>
        <dsp:cNvSpPr/>
      </dsp:nvSpPr>
      <dsp:spPr>
        <a:xfrm rot="5400000">
          <a:off x="4956190" y="-4394469"/>
          <a:ext cx="520007" cy="931237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многодетные семьи</a:t>
          </a:r>
        </a:p>
      </dsp:txBody>
      <dsp:txXfrm rot="-5400000">
        <a:off x="560008" y="27098"/>
        <a:ext cx="9286987" cy="469237"/>
      </dsp:txXfrm>
    </dsp:sp>
    <dsp:sp modelId="{4A646B63-A71B-4D11-872A-0F7FAA969745}">
      <dsp:nvSpPr>
        <dsp:cNvPr id="0" name=""/>
        <dsp:cNvSpPr/>
      </dsp:nvSpPr>
      <dsp:spPr>
        <a:xfrm rot="5400000">
          <a:off x="-120001" y="799838"/>
          <a:ext cx="800012" cy="560008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959840"/>
        <a:ext cx="560008" cy="240004"/>
      </dsp:txXfrm>
    </dsp:sp>
    <dsp:sp modelId="{499C7D28-433D-42DA-956C-43611CA8A97E}">
      <dsp:nvSpPr>
        <dsp:cNvPr id="0" name=""/>
        <dsp:cNvSpPr/>
      </dsp:nvSpPr>
      <dsp:spPr>
        <a:xfrm rot="5400000">
          <a:off x="4956190" y="-3716345"/>
          <a:ext cx="520007" cy="9312372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 одиноких матерей</a:t>
          </a:r>
        </a:p>
      </dsp:txBody>
      <dsp:txXfrm rot="-5400000">
        <a:off x="560008" y="705222"/>
        <a:ext cx="9286987" cy="469237"/>
      </dsp:txXfrm>
    </dsp:sp>
    <dsp:sp modelId="{D846726A-E631-40D2-951C-50EB09DF9818}">
      <dsp:nvSpPr>
        <dsp:cNvPr id="0" name=""/>
        <dsp:cNvSpPr/>
      </dsp:nvSpPr>
      <dsp:spPr>
        <a:xfrm rot="5400000">
          <a:off x="-120001" y="1477962"/>
          <a:ext cx="800012" cy="560008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1637964"/>
        <a:ext cx="560008" cy="240004"/>
      </dsp:txXfrm>
    </dsp:sp>
    <dsp:sp modelId="{3592BB21-7A9F-43DF-8A3D-BFDBC866B1D8}">
      <dsp:nvSpPr>
        <dsp:cNvPr id="0" name=""/>
        <dsp:cNvSpPr/>
      </dsp:nvSpPr>
      <dsp:spPr>
        <a:xfrm rot="5400000">
          <a:off x="4956190" y="-3038221"/>
          <a:ext cx="520007" cy="9312372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sp:txBody>
      <dsp:txXfrm rot="-5400000">
        <a:off x="560008" y="1383346"/>
        <a:ext cx="9286987" cy="469237"/>
      </dsp:txXfrm>
    </dsp:sp>
    <dsp:sp modelId="{7CB85A0C-4C16-4E6E-ABE5-0A29B01B5DAE}">
      <dsp:nvSpPr>
        <dsp:cNvPr id="0" name=""/>
        <dsp:cNvSpPr/>
      </dsp:nvSpPr>
      <dsp:spPr>
        <a:xfrm rot="5400000">
          <a:off x="-120001" y="2156086"/>
          <a:ext cx="800012" cy="560008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316088"/>
        <a:ext cx="560008" cy="240004"/>
      </dsp:txXfrm>
    </dsp:sp>
    <dsp:sp modelId="{265B68A7-C829-49FC-BD19-C5B6BD74B06D}">
      <dsp:nvSpPr>
        <dsp:cNvPr id="0" name=""/>
        <dsp:cNvSpPr/>
      </dsp:nvSpPr>
      <dsp:spPr>
        <a:xfrm rot="5400000">
          <a:off x="4956190" y="-2360097"/>
          <a:ext cx="520007" cy="9312372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одиноко проживающие пенсионеры</a:t>
          </a:r>
        </a:p>
      </dsp:txBody>
      <dsp:txXfrm rot="-5400000">
        <a:off x="560008" y="2061470"/>
        <a:ext cx="9286987" cy="469237"/>
      </dsp:txXfrm>
    </dsp:sp>
    <dsp:sp modelId="{11C6DC8C-E550-49B0-A867-FAC0390739C4}">
      <dsp:nvSpPr>
        <dsp:cNvPr id="0" name=""/>
        <dsp:cNvSpPr/>
      </dsp:nvSpPr>
      <dsp:spPr>
        <a:xfrm rot="5400000">
          <a:off x="-120001" y="2834210"/>
          <a:ext cx="800012" cy="560008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994212"/>
        <a:ext cx="560008" cy="240004"/>
      </dsp:txXfrm>
    </dsp:sp>
    <dsp:sp modelId="{FEC8ABDA-7428-4396-9033-DE7CA1EBC857}">
      <dsp:nvSpPr>
        <dsp:cNvPr id="0" name=""/>
        <dsp:cNvSpPr/>
      </dsp:nvSpPr>
      <dsp:spPr>
        <a:xfrm rot="5400000">
          <a:off x="4956190" y="-1681973"/>
          <a:ext cx="520007" cy="9312372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sp:txBody>
      <dsp:txXfrm rot="-5400000">
        <a:off x="560008" y="2739594"/>
        <a:ext cx="9286987" cy="46923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44426" y="146516"/>
          <a:ext cx="962843" cy="67399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339084"/>
        <a:ext cx="673990" cy="288853"/>
      </dsp:txXfrm>
    </dsp:sp>
    <dsp:sp modelId="{4F0370CA-6E58-42A1-B0A0-A6E5B28554BE}">
      <dsp:nvSpPr>
        <dsp:cNvPr id="0" name=""/>
        <dsp:cNvSpPr/>
      </dsp:nvSpPr>
      <dsp:spPr>
        <a:xfrm rot="5400000">
          <a:off x="2845715" y="-2169634"/>
          <a:ext cx="625848" cy="4969297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673991" y="32641"/>
        <a:ext cx="4938746" cy="564746"/>
      </dsp:txXfrm>
    </dsp:sp>
    <dsp:sp modelId="{4A646B63-A71B-4D11-872A-0F7FAA969745}">
      <dsp:nvSpPr>
        <dsp:cNvPr id="0" name=""/>
        <dsp:cNvSpPr/>
      </dsp:nvSpPr>
      <dsp:spPr>
        <a:xfrm rot="5400000">
          <a:off x="-144426" y="990610"/>
          <a:ext cx="962843" cy="673990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1183178"/>
        <a:ext cx="673990" cy="288853"/>
      </dsp:txXfrm>
    </dsp:sp>
    <dsp:sp modelId="{499C7D28-433D-42DA-956C-43611CA8A97E}">
      <dsp:nvSpPr>
        <dsp:cNvPr id="0" name=""/>
        <dsp:cNvSpPr/>
      </dsp:nvSpPr>
      <dsp:spPr>
        <a:xfrm rot="5400000">
          <a:off x="2845715" y="-1325540"/>
          <a:ext cx="625848" cy="4969297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sp:txBody>
      <dsp:txXfrm rot="-5400000">
        <a:off x="673991" y="876735"/>
        <a:ext cx="4938746" cy="564746"/>
      </dsp:txXfrm>
    </dsp:sp>
    <dsp:sp modelId="{D846726A-E631-40D2-951C-50EB09DF9818}">
      <dsp:nvSpPr>
        <dsp:cNvPr id="0" name=""/>
        <dsp:cNvSpPr/>
      </dsp:nvSpPr>
      <dsp:spPr>
        <a:xfrm rot="5400000">
          <a:off x="-144426" y="1834704"/>
          <a:ext cx="962843" cy="673990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2027272"/>
        <a:ext cx="673990" cy="288853"/>
      </dsp:txXfrm>
    </dsp:sp>
    <dsp:sp modelId="{3592BB21-7A9F-43DF-8A3D-BFDBC866B1D8}">
      <dsp:nvSpPr>
        <dsp:cNvPr id="0" name=""/>
        <dsp:cNvSpPr/>
      </dsp:nvSpPr>
      <dsp:spPr>
        <a:xfrm rot="5400000">
          <a:off x="2845715" y="-481446"/>
          <a:ext cx="625848" cy="4969297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sp:txBody>
      <dsp:txXfrm rot="-5400000">
        <a:off x="673991" y="1720829"/>
        <a:ext cx="4938746" cy="564746"/>
      </dsp:txXfrm>
    </dsp:sp>
    <dsp:sp modelId="{7CB85A0C-4C16-4E6E-ABE5-0A29B01B5DAE}">
      <dsp:nvSpPr>
        <dsp:cNvPr id="0" name=""/>
        <dsp:cNvSpPr/>
      </dsp:nvSpPr>
      <dsp:spPr>
        <a:xfrm rot="5400000">
          <a:off x="-144426" y="2678798"/>
          <a:ext cx="962843" cy="673990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2871366"/>
        <a:ext cx="673990" cy="288853"/>
      </dsp:txXfrm>
    </dsp:sp>
    <dsp:sp modelId="{265B68A7-C829-49FC-BD19-C5B6BD74B06D}">
      <dsp:nvSpPr>
        <dsp:cNvPr id="0" name=""/>
        <dsp:cNvSpPr/>
      </dsp:nvSpPr>
      <dsp:spPr>
        <a:xfrm rot="5400000">
          <a:off x="2845715" y="362647"/>
          <a:ext cx="625848" cy="4969297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sp:txBody>
      <dsp:txXfrm rot="-5400000">
        <a:off x="673991" y="2564923"/>
        <a:ext cx="4938746" cy="564746"/>
      </dsp:txXfrm>
    </dsp:sp>
    <dsp:sp modelId="{11C6DC8C-E550-49B0-A867-FAC0390739C4}">
      <dsp:nvSpPr>
        <dsp:cNvPr id="0" name=""/>
        <dsp:cNvSpPr/>
      </dsp:nvSpPr>
      <dsp:spPr>
        <a:xfrm rot="5400000">
          <a:off x="-144426" y="3522893"/>
          <a:ext cx="962843" cy="673990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3715461"/>
        <a:ext cx="673990" cy="288853"/>
      </dsp:txXfrm>
    </dsp:sp>
    <dsp:sp modelId="{FEC8ABDA-7428-4396-9033-DE7CA1EBC857}">
      <dsp:nvSpPr>
        <dsp:cNvPr id="0" name=""/>
        <dsp:cNvSpPr/>
      </dsp:nvSpPr>
      <dsp:spPr>
        <a:xfrm rot="5400000">
          <a:off x="2845715" y="1206741"/>
          <a:ext cx="625848" cy="4969297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673991" y="3409017"/>
        <a:ext cx="4938746" cy="56474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7541" y="129124"/>
          <a:ext cx="850278" cy="59519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299181"/>
        <a:ext cx="595195" cy="255083"/>
      </dsp:txXfrm>
    </dsp:sp>
    <dsp:sp modelId="{4F0370CA-6E58-42A1-B0A0-A6E5B28554BE}">
      <dsp:nvSpPr>
        <dsp:cNvPr id="0" name=""/>
        <dsp:cNvSpPr/>
      </dsp:nvSpPr>
      <dsp:spPr>
        <a:xfrm rot="5400000">
          <a:off x="2888281" y="-2291504"/>
          <a:ext cx="552681" cy="5138854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95195" y="28562"/>
        <a:ext cx="5111874" cy="498721"/>
      </dsp:txXfrm>
    </dsp:sp>
    <dsp:sp modelId="{4A646B63-A71B-4D11-872A-0F7FAA969745}">
      <dsp:nvSpPr>
        <dsp:cNvPr id="0" name=""/>
        <dsp:cNvSpPr/>
      </dsp:nvSpPr>
      <dsp:spPr>
        <a:xfrm rot="5400000">
          <a:off x="-127541" y="824448"/>
          <a:ext cx="850278" cy="595195"/>
        </a:xfrm>
        <a:prstGeom prst="chevron">
          <a:avLst/>
        </a:prstGeom>
        <a:solidFill>
          <a:schemeClr val="accent2">
            <a:hueOff val="1064022"/>
            <a:satOff val="-9780"/>
            <a:lumOff val="-1438"/>
            <a:alphaOff val="0"/>
          </a:schemeClr>
        </a:solidFill>
        <a:ln w="25400" cap="flat" cmpd="sng" algn="ctr">
          <a:solidFill>
            <a:schemeClr val="accent2">
              <a:hueOff val="1064022"/>
              <a:satOff val="-9780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994505"/>
        <a:ext cx="595195" cy="255083"/>
      </dsp:txXfrm>
    </dsp:sp>
    <dsp:sp modelId="{499C7D28-433D-42DA-956C-43611CA8A97E}">
      <dsp:nvSpPr>
        <dsp:cNvPr id="0" name=""/>
        <dsp:cNvSpPr/>
      </dsp:nvSpPr>
      <dsp:spPr>
        <a:xfrm rot="5400000">
          <a:off x="2888281" y="-1596180"/>
          <a:ext cx="552681" cy="5138854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sp:txBody>
      <dsp:txXfrm rot="-5400000">
        <a:off x="595195" y="723886"/>
        <a:ext cx="5111874" cy="498721"/>
      </dsp:txXfrm>
    </dsp:sp>
    <dsp:sp modelId="{D846726A-E631-40D2-951C-50EB09DF9818}">
      <dsp:nvSpPr>
        <dsp:cNvPr id="0" name=""/>
        <dsp:cNvSpPr/>
      </dsp:nvSpPr>
      <dsp:spPr>
        <a:xfrm rot="5400000">
          <a:off x="-127541" y="1519771"/>
          <a:ext cx="850278" cy="595195"/>
        </a:xfrm>
        <a:prstGeom prst="chevron">
          <a:avLst/>
        </a:prstGeom>
        <a:solidFill>
          <a:schemeClr val="accent2">
            <a:hueOff val="2128045"/>
            <a:satOff val="-19561"/>
            <a:lumOff val="-2876"/>
            <a:alphaOff val="0"/>
          </a:schemeClr>
        </a:solidFill>
        <a:ln w="25400" cap="flat" cmpd="sng" algn="ctr">
          <a:solidFill>
            <a:schemeClr val="accent2">
              <a:hueOff val="2128045"/>
              <a:satOff val="-19561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1689828"/>
        <a:ext cx="595195" cy="255083"/>
      </dsp:txXfrm>
    </dsp:sp>
    <dsp:sp modelId="{3592BB21-7A9F-43DF-8A3D-BFDBC866B1D8}">
      <dsp:nvSpPr>
        <dsp:cNvPr id="0" name=""/>
        <dsp:cNvSpPr/>
      </dsp:nvSpPr>
      <dsp:spPr>
        <a:xfrm rot="5400000">
          <a:off x="2888281" y="-900856"/>
          <a:ext cx="552681" cy="5138854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595195" y="1419210"/>
        <a:ext cx="5111874" cy="498721"/>
      </dsp:txXfrm>
    </dsp:sp>
    <dsp:sp modelId="{7CB85A0C-4C16-4E6E-ABE5-0A29B01B5DAE}">
      <dsp:nvSpPr>
        <dsp:cNvPr id="0" name=""/>
        <dsp:cNvSpPr/>
      </dsp:nvSpPr>
      <dsp:spPr>
        <a:xfrm rot="5400000">
          <a:off x="-127541" y="2215095"/>
          <a:ext cx="850278" cy="595195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rgbClr val="534F4F"/>
            </a:solidFill>
          </a:endParaRPr>
        </a:p>
      </dsp:txBody>
      <dsp:txXfrm rot="-5400000">
        <a:off x="1" y="2385152"/>
        <a:ext cx="595195" cy="255083"/>
      </dsp:txXfrm>
    </dsp:sp>
    <dsp:sp modelId="{265B68A7-C829-49FC-BD19-C5B6BD74B06D}">
      <dsp:nvSpPr>
        <dsp:cNvPr id="0" name=""/>
        <dsp:cNvSpPr/>
      </dsp:nvSpPr>
      <dsp:spPr>
        <a:xfrm rot="5400000">
          <a:off x="2888281" y="-205533"/>
          <a:ext cx="552681" cy="5138854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sp:txBody>
      <dsp:txXfrm rot="-5400000">
        <a:off x="595195" y="2114533"/>
        <a:ext cx="5111874" cy="49872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13506" y="114246"/>
          <a:ext cx="756710" cy="52969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1" y="265589"/>
        <a:ext cx="529697" cy="227013"/>
      </dsp:txXfrm>
    </dsp:sp>
    <dsp:sp modelId="{4F0370CA-6E58-42A1-B0A0-A6E5B28554BE}">
      <dsp:nvSpPr>
        <dsp:cNvPr id="0" name=""/>
        <dsp:cNvSpPr/>
      </dsp:nvSpPr>
      <dsp:spPr>
        <a:xfrm rot="5400000">
          <a:off x="2885942" y="-2355505"/>
          <a:ext cx="491862" cy="520435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29698" y="24750"/>
        <a:ext cx="5180341" cy="443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image" Target="../media/image1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0.28719</cdr:x>
      <cdr:y>0.16621</cdr:y>
    </cdr:from>
    <cdr:to>
      <cdr:x>0.36419</cdr:x>
      <cdr:y>0.224</cdr:y>
    </cdr:to>
    <cdr:sp macro="" textlink="">
      <cdr:nvSpPr>
        <cdr:cNvPr id="3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05928" y="1099662"/>
          <a:ext cx="779123" cy="38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5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1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17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8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0.28791</cdr:x>
      <cdr:y>0.11158</cdr:y>
    </cdr:from>
    <cdr:to>
      <cdr:x>0.36491</cdr:x>
      <cdr:y>0.16937</cdr:y>
    </cdr:to>
    <cdr:sp macro="" textlink="">
      <cdr:nvSpPr>
        <cdr:cNvPr id="22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12412" y="733355"/>
          <a:ext cx="778897" cy="3798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0.19585</cdr:x>
      <cdr:y>0.05792</cdr:y>
    </cdr:from>
    <cdr:to>
      <cdr:x>0.26843</cdr:x>
      <cdr:y>0.12195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301375" y="333801"/>
          <a:ext cx="852875" cy="369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79,9</a:t>
          </a:r>
        </a:p>
      </cdr:txBody>
    </cdr:sp>
  </cdr:relSizeAnchor>
  <cdr:relSizeAnchor xmlns:cdr="http://schemas.openxmlformats.org/drawingml/2006/chartDrawing">
    <cdr:from>
      <cdr:x>0.47366</cdr:x>
      <cdr:y>0.05792</cdr:y>
    </cdr:from>
    <cdr:to>
      <cdr:x>0.54624</cdr:x>
      <cdr:y>0.12195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5565927" y="333801"/>
          <a:ext cx="852875" cy="369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81,8</a:t>
          </a:r>
        </a:p>
      </cdr:txBody>
    </cdr:sp>
  </cdr:relSizeAnchor>
  <cdr:relSizeAnchor xmlns:cdr="http://schemas.openxmlformats.org/drawingml/2006/chartDrawing">
    <cdr:from>
      <cdr:x>0.75721</cdr:x>
      <cdr:y>0.05792</cdr:y>
    </cdr:from>
    <cdr:to>
      <cdr:x>0.82979</cdr:x>
      <cdr:y>0.12196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8897832" y="333801"/>
          <a:ext cx="852876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81,5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0.42281</cdr:x>
      <cdr:y>0.93157</cdr:y>
    </cdr:from>
    <cdr:to>
      <cdr:x>0.78944</cdr:x>
      <cdr:y>0.9841</cdr:y>
    </cdr:to>
    <cdr:pic>
      <cdr:nvPicPr>
        <cdr:cNvPr id="5" name="Рисунок 4">
          <a:extLst xmlns:a="http://schemas.openxmlformats.org/drawingml/2006/main">
            <a:ext uri="{FF2B5EF4-FFF2-40B4-BE49-F238E27FC236}">
              <a16:creationId xmlns:a16="http://schemas.microsoft.com/office/drawing/2014/main" id="{80209D1C-512E-4C4C-8B7C-5DF893B2936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392424" y="4864608"/>
          <a:ext cx="2941575" cy="27434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0.3324</cdr:x>
      <cdr:y>0.34381</cdr:y>
    </cdr:from>
    <cdr:to>
      <cdr:x>0.5287</cdr:x>
      <cdr:y>0.5254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67001" y="1795341"/>
          <a:ext cx="1575004" cy="948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3000" b="1" dirty="0">
              <a:solidFill>
                <a:srgbClr val="494545"/>
              </a:solidFill>
              <a:latin typeface="+mn-lt"/>
            </a:rPr>
            <a:t>32,3</a:t>
          </a:r>
        </a:p>
        <a:p xmlns:a="http://schemas.openxmlformats.org/drawingml/2006/main">
          <a:pPr algn="ctr"/>
          <a:r>
            <a:rPr lang="ru-RU" sz="2400" b="1" dirty="0">
              <a:solidFill>
                <a:srgbClr val="494545"/>
              </a:solidFill>
              <a:latin typeface="+mn-lt"/>
            </a:rPr>
            <a:t>млрд. руб.</a:t>
          </a:r>
        </a:p>
      </cdr:txBody>
    </cdr:sp>
  </cdr:relSizeAnchor>
  <cdr:relSizeAnchor xmlns:cdr="http://schemas.openxmlformats.org/drawingml/2006/chartDrawing">
    <cdr:from>
      <cdr:x>0.15271</cdr:x>
      <cdr:y>0.93243</cdr:y>
    </cdr:from>
    <cdr:to>
      <cdr:x>0.40327</cdr:x>
      <cdr:y>0.98148</cdr:y>
    </cdr:to>
    <cdr:pic>
      <cdr:nvPicPr>
        <cdr:cNvPr id="4" name="Рисунок 3">
          <a:extLst xmlns:a="http://schemas.openxmlformats.org/drawingml/2006/main">
            <a:ext uri="{FF2B5EF4-FFF2-40B4-BE49-F238E27FC236}">
              <a16:creationId xmlns:a16="http://schemas.microsoft.com/office/drawing/2014/main" id="{C7DD197F-F60D-4B7D-8581-8957E1AEBAE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25296" y="4869092"/>
          <a:ext cx="2010327" cy="25614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7885456" y="2003770"/>
          <a:ext cx="1404059" cy="51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0.80289</cdr:x>
      <cdr:y>0.3404</cdr:y>
    </cdr:from>
    <cdr:to>
      <cdr:x>0.91218</cdr:x>
      <cdr:y>0.4254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9421772" y="1608203"/>
          <a:ext cx="1282497" cy="401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0.17024</cdr:x>
      <cdr:y>0.17496</cdr:y>
    </cdr:from>
    <cdr:to>
      <cdr:x>0.70056</cdr:x>
      <cdr:y>0.28498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876611" y="657694"/>
          <a:ext cx="5846036" cy="41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0.02934</cdr:y>
    </cdr:from>
    <cdr:to>
      <cdr:x>0.48361</cdr:x>
      <cdr:y>0.18206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-171732" y="1385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1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27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34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36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47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8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9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50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5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60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61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6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63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5120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51203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51204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51205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0.20265</cdr:x>
      <cdr:y>0.01277</cdr:y>
    </cdr:from>
    <cdr:to>
      <cdr:x>0.31194</cdr:x>
      <cdr:y>0.09777</cdr:y>
    </cdr:to>
    <cdr:sp macro="" textlink="">
      <cdr:nvSpPr>
        <cdr:cNvPr id="51206" name="TextBox 23"/>
        <cdr:cNvSpPr txBox="1"/>
      </cdr:nvSpPr>
      <cdr:spPr>
        <a:xfrm xmlns:a="http://schemas.openxmlformats.org/drawingml/2006/main">
          <a:off x="2470668" y="48481"/>
          <a:ext cx="1332464" cy="32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0.49907</cdr:x>
      <cdr:y>0.18525</cdr:y>
    </cdr:from>
    <cdr:to>
      <cdr:x>0.98268</cdr:x>
      <cdr:y>0.33797</cdr:y>
    </cdr:to>
    <cdr:sp macro="" textlink="">
      <cdr:nvSpPr>
        <cdr:cNvPr id="51208" name="TextBox 45"/>
        <cdr:cNvSpPr txBox="1"/>
      </cdr:nvSpPr>
      <cdr:spPr>
        <a:xfrm xmlns:a="http://schemas.openxmlformats.org/drawingml/2006/main">
          <a:off x="5856534" y="8751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0.93513</cdr:x>
      <cdr:y>0.03646</cdr:y>
    </cdr:from>
    <cdr:to>
      <cdr:x>0.96994</cdr:x>
      <cdr:y>0.09159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58550" y="218765"/>
          <a:ext cx="419100" cy="3308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ru-RU" sz="2000" b="1" i="0" strike="noStrike" dirty="0">
              <a:solidFill>
                <a:srgbClr val="494545"/>
              </a:solidFill>
              <a:latin typeface="+mn-lt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0.92329</cdr:x>
      <cdr:y>0.15382</cdr:y>
    </cdr:from>
    <cdr:to>
      <cdr:x>0.92483</cdr:x>
      <cdr:y>0.18332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16017" y="923060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0.13755</cdr:y>
    </cdr:from>
    <cdr:to>
      <cdr:x>0.92556</cdr:x>
      <cdr:y>0.16704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254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0.92845</cdr:x>
      <cdr:y>0.13311</cdr:y>
    </cdr:from>
    <cdr:to>
      <cdr:x>0.92999</cdr:x>
      <cdr:y>0.1626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8161" y="79877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0.92403</cdr:x>
      <cdr:y>0.12424</cdr:y>
    </cdr:from>
    <cdr:to>
      <cdr:x>0.92556</cdr:x>
      <cdr:y>0.15373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0.14199</cdr:y>
    </cdr:from>
    <cdr:to>
      <cdr:x>0.92556</cdr:x>
      <cdr:y>0.17148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0.14791</cdr:y>
    </cdr:from>
    <cdr:to>
      <cdr:x>0.92556</cdr:x>
      <cdr:y>0.1774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8754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0.92796</cdr:x>
      <cdr:y>0.14543</cdr:y>
    </cdr:from>
    <cdr:to>
      <cdr:x>0.9295</cdr:x>
      <cdr:y>0.17492</cdr:y>
    </cdr:to>
    <cdr:sp macro="" textlink="">
      <cdr:nvSpPr>
        <cdr:cNvPr id="1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2293" y="87267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0.27957</cdr:x>
      <cdr:y>0.42857</cdr:y>
    </cdr:from>
    <cdr:to>
      <cdr:x>0.34511</cdr:x>
      <cdr:y>0.4808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326313" y="2571750"/>
          <a:ext cx="779801" cy="313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14 203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0.58968</cdr:x>
      <cdr:y>0.42857</cdr:y>
    </cdr:from>
    <cdr:to>
      <cdr:x>0.64478</cdr:x>
      <cdr:y>0.47808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7016093" y="2571750"/>
          <a:ext cx="655584" cy="297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12 125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0.88792</cdr:x>
      <cdr:y>0.42857</cdr:y>
    </cdr:from>
    <cdr:to>
      <cdr:x>0.94756</cdr:x>
      <cdr:y>0.47979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64599" y="2571750"/>
          <a:ext cx="709601" cy="3073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i="0" u="none" strike="noStrike" baseline="0" dirty="0">
              <a:solidFill>
                <a:srgbClr val="800080"/>
              </a:solidFill>
              <a:cs typeface="Arial"/>
            </a:rPr>
            <a:t>10 224</a:t>
          </a: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0.92108</cdr:x>
      <cdr:y>0.15826</cdr:y>
    </cdr:from>
    <cdr:to>
      <cdr:x>0.92261</cdr:x>
      <cdr:y>0.18775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089384" y="94969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0.14199</cdr:y>
    </cdr:from>
    <cdr:to>
      <cdr:x>0.92704</cdr:x>
      <cdr:y>0.17148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0.14051</cdr:y>
    </cdr:from>
    <cdr:to>
      <cdr:x>0.92704</cdr:x>
      <cdr:y>0.17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43161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0.92476</cdr:x>
      <cdr:y>0.12424</cdr:y>
    </cdr:from>
    <cdr:to>
      <cdr:x>0.9263</cdr:x>
      <cdr:y>0.15373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33772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0.13015</cdr:y>
    </cdr:from>
    <cdr:to>
      <cdr:x>0.92704</cdr:x>
      <cdr:y>0.15965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81018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0.13903</cdr:y>
    </cdr:from>
    <cdr:to>
      <cdr:x>0.92409</cdr:x>
      <cdr:y>0.16852</cdr:y>
    </cdr:to>
    <cdr:sp macro="" textlink="">
      <cdr:nvSpPr>
        <cdr:cNvPr id="3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83428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0.11832</cdr:y>
    </cdr:from>
    <cdr:to>
      <cdr:x>0.92704</cdr:x>
      <cdr:y>0.14781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0999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0.92575</cdr:x>
      <cdr:y>0.13063</cdr:y>
    </cdr:from>
    <cdr:to>
      <cdr:x>0.92729</cdr:x>
      <cdr:y>0.16012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5660" y="78389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chemeClr val="accent2">
                <a:lumMod val="50000"/>
              </a:schemeClr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0.80217</cdr:x>
      <cdr:y>0.34578</cdr:y>
    </cdr:from>
    <cdr:to>
      <cdr:x>0.91146</cdr:x>
      <cdr:y>0.43078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7455209" y="2098871"/>
          <a:ext cx="1015713" cy="515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0.18852</cdr:x>
      <cdr:y>0</cdr:y>
    </cdr:from>
    <cdr:to>
      <cdr:x>0.71884</cdr:x>
      <cdr:y>0.11002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656184" y="0"/>
          <a:ext cx="4658816" cy="658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51163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51162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r">
              <a:defRPr sz="1200"/>
            </a:lvl1pPr>
          </a:lstStyle>
          <a:p>
            <a:fld id="{B203EC36-9FB1-4AC7-A476-977431B94560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8" y="9442374"/>
            <a:ext cx="2951163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40" y="9442374"/>
            <a:ext cx="2951162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r">
              <a:defRPr sz="1200"/>
            </a:lvl1pPr>
          </a:lstStyle>
          <a:p>
            <a:fld id="{4FB3448E-CE3E-4F1B-A41E-D6E7A69B1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1708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5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2" tIns="45832" rIns="91662" bIns="4583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84072"/>
            <a:ext cx="5447030" cy="3914240"/>
          </a:xfrm>
          <a:prstGeom prst="rect">
            <a:avLst/>
          </a:prstGeom>
        </p:spPr>
        <p:txBody>
          <a:bodyPr vert="horz" lIns="91662" tIns="45832" rIns="91662" bIns="45832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5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4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ru-RU" dirty="0" err="1"/>
              <a:t>липецкаяобласть.рф</a:t>
            </a:r>
            <a:r>
              <a:rPr lang="ru-RU" dirty="0"/>
              <a:t>/</a:t>
            </a:r>
            <a:r>
              <a:rPr lang="en-US" dirty="0"/>
              <a:t>news/9544</a:t>
            </a:r>
            <a:br>
              <a:rPr lang="en-US" dirty="0"/>
            </a:br>
            <a:r>
              <a:rPr lang="en-US" sz="12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</a:t>
            </a:r>
            <a:r>
              <a:rPr lang="ru-RU" sz="1200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липецкаяобласть.рф</a:t>
            </a:r>
            <a:r>
              <a:rPr lang="ru-RU" sz="12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/</a:t>
            </a:r>
            <a:r>
              <a:rPr lang="en-US" sz="12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news/11460</a:t>
            </a:r>
            <a:r>
              <a:rPr lang="ru-RU" sz="12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endParaRPr lang="en-US" sz="1200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br>
              <a:rPr lang="en-US" dirty="0"/>
            </a:b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8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747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73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3" y="9431819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36" tIns="45968" rIns="91936" bIns="45968" anchor="b"/>
          <a:lstStyle/>
          <a:p>
            <a:pPr algn="r" defTabSz="91699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992"/>
              <a:t>25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1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36" tIns="45968" rIns="91936" bIns="45968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50" y="9495509"/>
            <a:ext cx="2950473" cy="49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43" tIns="46171" rIns="92343" bIns="46171" anchor="b"/>
          <a:lstStyle/>
          <a:p>
            <a:pPr algn="r" defTabSz="92104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042"/>
              <a:t>26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50888"/>
            <a:ext cx="6654800" cy="374491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43" tIns="46171" rIns="92343" bIns="46171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0" y="9430313"/>
            <a:ext cx="2945657" cy="494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36" tIns="45968" rIns="91936" bIns="45968" anchor="b"/>
          <a:lstStyle/>
          <a:p>
            <a:pPr algn="r" defTabSz="91699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992"/>
              <a:t>27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1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36" tIns="45968" rIns="91936" bIns="45968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28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29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30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31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32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33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34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35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36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37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38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39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260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118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2655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041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203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66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7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69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0" y="9444450"/>
            <a:ext cx="2949415" cy="4964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1246188"/>
            <a:ext cx="5954712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74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1246188"/>
            <a:ext cx="5954712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75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4448"/>
            <a:ext cx="2949415" cy="4964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76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8" y="9444447"/>
            <a:ext cx="2949415" cy="49649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79" tIns="45441" rIns="90879" bIns="4544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401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4448"/>
            <a:ext cx="2949415" cy="4964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4448"/>
            <a:ext cx="2949415" cy="4964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79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4" y="9506706"/>
            <a:ext cx="2954237" cy="4997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99" tIns="45651" rIns="91299" bIns="4565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6011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092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5" y="9506706"/>
            <a:ext cx="2954237" cy="4997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88" tIns="45646" rIns="91288" bIns="456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184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91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8" y="9445393"/>
            <a:ext cx="2950473" cy="4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78" tIns="45890" rIns="91778" bIns="45890" anchor="b"/>
          <a:lstStyle/>
          <a:p>
            <a:pPr algn="r" defTabSz="91542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5425"/>
              <a:t>91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778" tIns="45890" rIns="91778" bIns="45890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7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6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503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1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4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08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280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91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6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6155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75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 smtClean="0"/>
              <a:pPr/>
              <a:t>27.12.2023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70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 Вячеслав Михайлович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38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95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/>
                  </a:solidFill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02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016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17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412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499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29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93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80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3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97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17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7" r:id="rId2"/>
    <p:sldLayoutId id="2147483832" r:id="rId3"/>
    <p:sldLayoutId id="2147483834" r:id="rId4"/>
    <p:sldLayoutId id="2147483830" r:id="rId5"/>
    <p:sldLayoutId id="2147483824" r:id="rId6"/>
    <p:sldLayoutId id="2147483828" r:id="rId7"/>
    <p:sldLayoutId id="2147483831" r:id="rId8"/>
    <p:sldLayoutId id="2147483829" r:id="rId9"/>
    <p:sldLayoutId id="2147483825" r:id="rId10"/>
    <p:sldLayoutId id="2147483826" r:id="rId11"/>
    <p:sldLayoutId id="2147483833" r:id="rId12"/>
    <p:sldLayoutId id="2147483835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6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&#1083;&#1080;&#1087;&#1077;&#1094;&#1082;&#1072;&#1103;&#1086;&#1073;&#1083;&#1072;&#1089;&#1090;&#1100;.&#1088;&#1092;/news/12219" TargetMode="Externa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8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8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8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9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image" Target="../media/image9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notesSlide" Target="../notesSlides/notesSlide29.xml"/><Relationship Id="rId16" Type="http://schemas.openxmlformats.org/officeDocument/2006/relationships/diagramColors" Target="../diagrams/colors8.xml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7.xml"/><Relationship Id="rId19" Type="http://schemas.openxmlformats.org/officeDocument/2006/relationships/image" Target="../media/image92.png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94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image" Target="../media/image9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1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10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105.png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104.png"/><Relationship Id="rId4" Type="http://schemas.openxmlformats.org/officeDocument/2006/relationships/diagramLayout" Target="../diagrams/layout11.xml"/><Relationship Id="rId9" Type="http://schemas.openxmlformats.org/officeDocument/2006/relationships/image" Target="../media/image10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8.wdp"/><Relationship Id="rId4" Type="http://schemas.openxmlformats.org/officeDocument/2006/relationships/image" Target="../media/image12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1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0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0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3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1728"/>
            <a:ext cx="7454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закону «Об областном бюджете на 2024 год и на плановый период 2025 и 2026 годов»</a:t>
            </a:r>
          </a:p>
        </p:txBody>
      </p:sp>
    </p:spTree>
    <p:extLst>
      <p:ext uri="{BB962C8B-B14F-4D97-AF65-F5344CB8AC3E}">
        <p14:creationId xmlns:p14="http://schemas.microsoft.com/office/powerpoint/2010/main" val="266646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423478"/>
              </p:ext>
            </p:extLst>
          </p:nvPr>
        </p:nvGraphicFramePr>
        <p:xfrm>
          <a:off x="1558606" y="975694"/>
          <a:ext cx="9074788" cy="5413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понятия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и термины бюджетной системы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………………………….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3 - 11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Ключевые показатели социально-экономического</a:t>
                      </a:r>
                    </a:p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развития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12 - 18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параметры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бюджета Липецкой области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71788" algn="l"/>
                        </a:tabLs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19 - 39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Программный бюджет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ru-RU" sz="2400" b="1" baseline="0" dirty="0">
                          <a:solidFill>
                            <a:schemeClr val="bg1"/>
                          </a:solidFill>
                        </a:rPr>
                        <a:t>40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 - 64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Социально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ориентированный бюджет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65 - 89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Долговая политика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90 - 94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210312"/>
            <a:ext cx="11644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Оглавление</a:t>
            </a:r>
          </a:p>
        </p:txBody>
      </p:sp>
    </p:spTree>
    <p:extLst>
      <p:ext uri="{BB962C8B-B14F-4D97-AF65-F5344CB8AC3E}">
        <p14:creationId xmlns:p14="http://schemas.microsoft.com/office/powerpoint/2010/main" val="297465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Определение бюджета, виды бюджетов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997" y="1041400"/>
            <a:ext cx="12116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форма  образования и расходования денежных средств для решения  задач  и  функций государства и местного самоуправления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7997" y="2729131"/>
            <a:ext cx="7127875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Бюджетная система Российской Федерации включает в себя:</a:t>
            </a:r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 </a:t>
            </a:r>
          </a:p>
          <a:p>
            <a:pPr marL="342900" indent="-342900"/>
            <a:endParaRPr lang="ru-RU" sz="2000" u="sng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федеральный бюджет и бюджеты государственных внебюджетных фондов Российской Федерации;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бюджеты субъектов Российской Федерации и бюджеты территориальных государственных внебюджетных фондов;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местные бюджеты (бюджеты муниципальных районов, бюджеты муниципальных округов, бюджеты городских округов, бюджеты городских округов с внутригородским делением, бюджеты городских и сельских поселений, бюджеты внутригородских районов).</a:t>
            </a:r>
            <a:endParaRPr lang="en-US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00924" y="2676524"/>
            <a:ext cx="4068763" cy="4068763"/>
            <a:chOff x="7400924" y="2676524"/>
            <a:chExt cx="4068763" cy="40687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59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68838" y="12700"/>
            <a:ext cx="7523162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2024 – 2026 годы в Липецкой области сформирован </a:t>
            </a:r>
            <a:r>
              <a:rPr lang="ru-RU" sz="2600" b="1" u="sng" dirty="0">
                <a:solidFill>
                  <a:srgbClr val="494545"/>
                </a:solidFill>
                <a:latin typeface="+mn-lt"/>
              </a:rPr>
              <a:t>251 бюджет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 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областной бюджет;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4 бюджета муниципальных округов;</a:t>
            </a:r>
          </a:p>
          <a:p>
            <a:pPr algn="ctr">
              <a:spcBef>
                <a:spcPct val="20000"/>
              </a:spcBef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14 бюджетов муниципальных районов;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6 бюджетов городских поселений;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223 бюджета сельских поселений.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839510"/>
            <a:ext cx="4145757" cy="51916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3192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параметры бюджета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39662" y="1265338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Поступающие в бюджет денежные</a:t>
            </a:r>
          </a:p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29452" y="1265338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Выплачиваемые из бюджета денежные 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66339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Дефицит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расходов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доходами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08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Профицит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доходов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расходами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89435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Сбалансированный бюджет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равенство между доходной и расходной частями бюджета.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95294" y="5843288"/>
            <a:ext cx="7154562" cy="923330"/>
            <a:chOff x="2396166" y="5843288"/>
            <a:chExt cx="7154562" cy="923330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953018" y="5843288"/>
              <a:ext cx="659771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дефицит бюджета не должен превышать 15%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 доходов  бюджета  субъекта РФ и 10 %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доходов местного бюджета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396166" y="6089510"/>
              <a:ext cx="118846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200" b="1" u="sng" dirty="0">
                  <a:solidFill>
                    <a:srgbClr val="FF3300"/>
                  </a:solidFill>
                  <a:latin typeface="+mn-lt"/>
                </a:rPr>
                <a:t>ВАЖНО</a:t>
              </a:r>
              <a:r>
                <a:rPr lang="en-US" sz="2200" dirty="0">
                  <a:solidFill>
                    <a:srgbClr val="FF3300"/>
                  </a:solidFill>
                  <a:latin typeface="+mn-lt"/>
                </a:rPr>
                <a:t>:</a:t>
              </a:r>
              <a:endParaRPr lang="ru-RU" sz="2200" dirty="0">
                <a:solidFill>
                  <a:srgbClr val="FF3300"/>
                </a:solidFill>
                <a:latin typeface="+mn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0783" y="2413341"/>
            <a:ext cx="3666533" cy="1722966"/>
            <a:chOff x="220783" y="2413341"/>
            <a:chExt cx="3666533" cy="172296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220783" y="2413341"/>
              <a:ext cx="3666533" cy="1722966"/>
              <a:chOff x="220783" y="2413341"/>
              <a:chExt cx="3666533" cy="1722966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220783" y="2413341"/>
                <a:ext cx="3666533" cy="1722966"/>
                <a:chOff x="220783" y="2413341"/>
                <a:chExt cx="3666533" cy="1722966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 rot="20905747">
                  <a:off x="844497" y="3689899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2" name="Группа 81"/>
                <p:cNvGrpSpPr/>
                <p:nvPr/>
              </p:nvGrpSpPr>
              <p:grpSpPr>
                <a:xfrm>
                  <a:off x="1519217" y="3216829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95" name="Багетная рамка 94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6" name="Трапеция 95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7" name="Овал 96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8" name="Овал 97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3" name="Группа 82"/>
                <p:cNvGrpSpPr/>
                <p:nvPr/>
              </p:nvGrpSpPr>
              <p:grpSpPr>
                <a:xfrm>
                  <a:off x="220783" y="2928271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4" name="Группа 83"/>
                <p:cNvGrpSpPr/>
                <p:nvPr/>
              </p:nvGrpSpPr>
              <p:grpSpPr>
                <a:xfrm>
                  <a:off x="2588882" y="241334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85" name="Группа 84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87" name="Багетная рамка 86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8" name="Овал 87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9" name="Овал 88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86" name="Трапеция 85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56" name="Группа 55"/>
                <p:cNvGrpSpPr/>
                <p:nvPr/>
              </p:nvGrpSpPr>
              <p:grpSpPr>
                <a:xfrm>
                  <a:off x="1958844" y="3414484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51" name="Минус 5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8" name="Минус 127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66" name="Овал 65"/>
              <p:cNvSpPr/>
              <p:nvPr/>
            </p:nvSpPr>
            <p:spPr>
              <a:xfrm>
                <a:off x="733720" y="3340946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3100047" y="282561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738" y="3177867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" name="Плюс 137"/>
            <p:cNvSpPr/>
            <p:nvPr/>
          </p:nvSpPr>
          <p:spPr>
            <a:xfrm>
              <a:off x="787803" y="3909820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39" name="Минус 138"/>
            <p:cNvSpPr/>
            <p:nvPr/>
          </p:nvSpPr>
          <p:spPr>
            <a:xfrm>
              <a:off x="3155173" y="341129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9306" y="2691442"/>
            <a:ext cx="3669524" cy="1444865"/>
            <a:chOff x="4439306" y="2691442"/>
            <a:chExt cx="3669524" cy="1444865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11" name="Багетная рамка 10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3" name="Трапеция 12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4" name="Овал 13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5" name="Овал 14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4" name="Группа 23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32" name="Багетная рамка 31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8" name="Овал 27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9" name="Овал 28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" name="Трапеция 37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5" name="Группа 24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22" name="Группа 21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33" name="Багетная рамка 32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0" name="Овал 2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1" name="Овал 3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9" name="Трапеция 38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7" name="Равно 46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169" name="Овал 168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4" name="Плюс 143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5" name="Минус 144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34614" y="2466248"/>
            <a:ext cx="3674924" cy="1686410"/>
            <a:chOff x="8434614" y="2466248"/>
            <a:chExt cx="3674924" cy="1686410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8434614" y="2466248"/>
              <a:ext cx="3674924" cy="1686410"/>
              <a:chOff x="8434614" y="2466248"/>
              <a:chExt cx="3674924" cy="1686410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8434614" y="2466248"/>
                <a:ext cx="3674924" cy="1686410"/>
                <a:chOff x="8434614" y="2466248"/>
                <a:chExt cx="3674924" cy="1686410"/>
              </a:xfrm>
            </p:grpSpPr>
            <p:sp>
              <p:nvSpPr>
                <p:cNvPr id="109" name="Прямоугольник 108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9733048" y="3233180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123" name="Багетная рамка 12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4" name="Трапеция 12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5" name="Овал 12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6" name="Овал 12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1" name="Группа 110"/>
                <p:cNvGrpSpPr/>
                <p:nvPr/>
              </p:nvGrpSpPr>
              <p:grpSpPr>
                <a:xfrm>
                  <a:off x="8434614" y="2466248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118" name="Группа 117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120" name="Багетная рамка 119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1" name="Овал 120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2" name="Овал 121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9" name="Трапеция 118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2" name="Группа 111"/>
                <p:cNvGrpSpPr/>
                <p:nvPr/>
              </p:nvGrpSpPr>
              <p:grpSpPr>
                <a:xfrm>
                  <a:off x="10811104" y="293521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113" name="Группа 112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115" name="Багетная рамка 114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6" name="Овал 115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7" name="Овал 116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4" name="Трапеция 113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30" name="Группа 129"/>
                <p:cNvGrpSpPr/>
                <p:nvPr/>
              </p:nvGrpSpPr>
              <p:grpSpPr>
                <a:xfrm rot="10800000">
                  <a:off x="10161472" y="3420351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131" name="Минус 13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32" name="Минус 131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177" name="Овал 176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81" name="Овал 180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6" name="Плюс 145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7" name="Минус 146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049465" y="2611877"/>
            <a:ext cx="451454" cy="479172"/>
            <a:chOff x="152400" y="152400"/>
            <a:chExt cx="60960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425" y="2864128"/>
            <a:ext cx="451454" cy="479172"/>
            <a:chOff x="152400" y="152400"/>
            <a:chExt cx="6096000" cy="6096000"/>
          </a:xfrm>
        </p:grpSpPr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" name="Группа 101"/>
          <p:cNvGrpSpPr/>
          <p:nvPr/>
        </p:nvGrpSpPr>
        <p:grpSpPr>
          <a:xfrm>
            <a:off x="11280482" y="3130067"/>
            <a:ext cx="451454" cy="479172"/>
            <a:chOff x="152400" y="152400"/>
            <a:chExt cx="6096000" cy="6096000"/>
          </a:xfrm>
        </p:grpSpPr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5" name="TextBox 10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84535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и расходы бюджета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51514" y="1249440"/>
            <a:ext cx="117086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ПРИНЦИП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 разграничения доходов, расходов и источников финансирования дефицита бюджета.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За  каждым 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БЮДЖЕТОМ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в  соответствии с законодательством  Российской  Федерации закреплены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доходы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,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расходы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 и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источники финансирования дефицита бюджета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. </a:t>
            </a:r>
          </a:p>
        </p:txBody>
      </p:sp>
      <p:grpSp>
        <p:nvGrpSpPr>
          <p:cNvPr id="11283" name="Группа 11282"/>
          <p:cNvGrpSpPr/>
          <p:nvPr/>
        </p:nvGrpSpPr>
        <p:grpSpPr>
          <a:xfrm>
            <a:off x="452420" y="2538146"/>
            <a:ext cx="11220450" cy="4009411"/>
            <a:chOff x="0" y="1985703"/>
            <a:chExt cx="12192000" cy="438317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0" y="1985703"/>
              <a:ext cx="12192000" cy="4383173"/>
              <a:chOff x="0" y="1985703"/>
              <a:chExt cx="12192000" cy="4383173"/>
            </a:xfrm>
          </p:grpSpPr>
          <p:grpSp>
            <p:nvGrpSpPr>
              <p:cNvPr id="52" name="Группа 51"/>
              <p:cNvGrpSpPr/>
              <p:nvPr/>
            </p:nvGrpSpPr>
            <p:grpSpPr>
              <a:xfrm flipV="1">
                <a:off x="1950699" y="3640150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53" name="Стрелка углом 52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Стрелка углом 53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950705" y="2228818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34" name="Стрелка углом 33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rgbClr val="AFABAB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Стрелка углом 47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185476" y="3725091"/>
                <a:ext cx="6006524" cy="885377"/>
                <a:chOff x="5217130" y="3907840"/>
                <a:chExt cx="7394265" cy="50301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8245474" y="3907840"/>
                  <a:ext cx="4365921" cy="503019"/>
                </a:xfrm>
                <a:prstGeom prst="rect">
                  <a:avLst/>
                </a:prstGeom>
                <a:gradFill>
                  <a:gsLst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93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5349875" y="3907840"/>
                  <a:ext cx="3665219" cy="50301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5217130" y="4086619"/>
                  <a:ext cx="6552950" cy="145459"/>
                </a:xfrm>
                <a:prstGeom prst="rect">
                  <a:avLst/>
                </a:prstGeom>
                <a:gradFill>
                  <a:gsLst>
                    <a:gs pos="9600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5814472" y="3447867"/>
                <a:ext cx="1492250" cy="1471218"/>
                <a:chOff x="5001169" y="3429471"/>
                <a:chExt cx="1492250" cy="1471218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5001169" y="3429471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5202317" y="3643183"/>
                  <a:ext cx="1089954" cy="1043796"/>
                  <a:chOff x="9282739" y="2911205"/>
                  <a:chExt cx="2622281" cy="253329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9282739" y="2911205"/>
                    <a:ext cx="2622281" cy="2533290"/>
                  </a:xfrm>
                  <a:prstGeom prst="ellipse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22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5917" y="3199993"/>
                    <a:ext cx="1835924" cy="1932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8524521" y="3432171"/>
                <a:ext cx="1492250" cy="1471218"/>
                <a:chOff x="9107774" y="3413775"/>
                <a:chExt cx="1492250" cy="1471218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9107774" y="3413775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7" name="Группа 6"/>
                <p:cNvGrpSpPr/>
                <p:nvPr/>
              </p:nvGrpSpPr>
              <p:grpSpPr>
                <a:xfrm>
                  <a:off x="9308922" y="3627486"/>
                  <a:ext cx="1089954" cy="1043796"/>
                  <a:chOff x="8446053" y="2562047"/>
                  <a:chExt cx="2622281" cy="2533290"/>
                </a:xfrm>
              </p:grpSpPr>
              <p:sp>
                <p:nvSpPr>
                  <p:cNvPr id="10" name="Овал 9"/>
                  <p:cNvSpPr/>
                  <p:nvPr/>
                </p:nvSpPr>
                <p:spPr>
                  <a:xfrm>
                    <a:off x="8446053" y="2562047"/>
                    <a:ext cx="2622281" cy="253329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8887363" y="2969047"/>
                    <a:ext cx="1815859" cy="18158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0" y="2206137"/>
                <a:ext cx="3325781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0" y="5250393"/>
                <a:ext cx="3353973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86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2948939" y="4897658"/>
                <a:ext cx="1492250" cy="1471218"/>
                <a:chOff x="1377516" y="4879262"/>
                <a:chExt cx="1492250" cy="147121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1377516" y="4879262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1578664" y="5092974"/>
                  <a:ext cx="1089954" cy="1043796"/>
                  <a:chOff x="8302990" y="198440"/>
                  <a:chExt cx="2622281" cy="2533290"/>
                </a:xfrm>
              </p:grpSpPr>
              <p:sp>
                <p:nvSpPr>
                  <p:cNvPr id="18" name="Овал 17"/>
                  <p:cNvSpPr/>
                  <p:nvPr/>
                </p:nvSpPr>
                <p:spPr>
                  <a:xfrm>
                    <a:off x="8302990" y="198440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93513" y="586883"/>
                    <a:ext cx="1756404" cy="1756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948939" y="1985703"/>
                <a:ext cx="1492250" cy="1471218"/>
                <a:chOff x="1377516" y="1967307"/>
                <a:chExt cx="1492250" cy="1471218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1377516" y="1967307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6" name="Группа 5"/>
                <p:cNvGrpSpPr/>
                <p:nvPr/>
              </p:nvGrpSpPr>
              <p:grpSpPr>
                <a:xfrm>
                  <a:off x="1578664" y="2181019"/>
                  <a:ext cx="1089954" cy="1043796"/>
                  <a:chOff x="4123426" y="3938759"/>
                  <a:chExt cx="2622281" cy="2533290"/>
                </a:xfrm>
              </p:grpSpPr>
              <p:sp>
                <p:nvSpPr>
                  <p:cNvPr id="5" name="Овал 4"/>
                  <p:cNvSpPr/>
                  <p:nvPr/>
                </p:nvSpPr>
                <p:spPr>
                  <a:xfrm>
                    <a:off x="4123426" y="3938759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127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46121" y="4241321"/>
                    <a:ext cx="1892060" cy="18920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1490071" y="2464159"/>
                <a:ext cx="977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chemeClr val="bg1"/>
                    </a:solidFill>
                    <a:latin typeface="+mn-lt"/>
                  </a:rPr>
                  <a:t>Доходы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7072" y="5250393"/>
                <a:ext cx="236363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Источники 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финансирования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дефицита бюджета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441491" y="3677539"/>
                <a:ext cx="1071209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Бюджет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38290" y="3671322"/>
                <a:ext cx="1127155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Расходы</a:t>
                </a:r>
              </a:p>
            </p:txBody>
          </p:sp>
        </p:grpSp>
        <p:grpSp>
          <p:nvGrpSpPr>
            <p:cNvPr id="11282" name="Группа 11281"/>
            <p:cNvGrpSpPr/>
            <p:nvPr/>
          </p:nvGrpSpPr>
          <p:grpSpPr>
            <a:xfrm>
              <a:off x="4588718" y="2545718"/>
              <a:ext cx="1704591" cy="900994"/>
              <a:chOff x="4588718" y="2545718"/>
              <a:chExt cx="1704591" cy="900994"/>
            </a:xfrm>
          </p:grpSpPr>
          <p:sp>
            <p:nvSpPr>
              <p:cNvPr id="11281" name="Стрелка углом вверх 11280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Стрелка углом вверх 81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Стрелка углом вверх 82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5" name="Группа 84"/>
            <p:cNvGrpSpPr/>
            <p:nvPr/>
          </p:nvGrpSpPr>
          <p:grpSpPr>
            <a:xfrm flipV="1">
              <a:off x="4588717" y="4882810"/>
              <a:ext cx="1704591" cy="900994"/>
              <a:chOff x="4588718" y="2545718"/>
              <a:chExt cx="1704591" cy="900994"/>
            </a:xfrm>
          </p:grpSpPr>
          <p:sp>
            <p:nvSpPr>
              <p:cNvPr id="86" name="Стрелка углом вверх 85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7" name="Стрелка углом вверх 86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8" name="Стрелка углом вверх 87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9" name="Стрелка углом вверх 88"/>
            <p:cNvSpPr/>
            <p:nvPr/>
          </p:nvSpPr>
          <p:spPr>
            <a:xfrm rot="18863960">
              <a:off x="7474744" y="4082571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8" name="Стрелка углом вверх 127"/>
            <p:cNvSpPr/>
            <p:nvPr/>
          </p:nvSpPr>
          <p:spPr>
            <a:xfrm rot="18863960">
              <a:off x="8189119" y="4084419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9" name="Стрелка углом вверх 128"/>
            <p:cNvSpPr/>
            <p:nvPr/>
          </p:nvSpPr>
          <p:spPr>
            <a:xfrm rot="18863960">
              <a:off x="10116655" y="4082966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0" name="Стрелка углом вверх 129"/>
            <p:cNvSpPr/>
            <p:nvPr/>
          </p:nvSpPr>
          <p:spPr>
            <a:xfrm rot="18863960">
              <a:off x="10852462" y="4084420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7178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2" y="0"/>
            <a:ext cx="1215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Доходы бюджета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3959" y="4921803"/>
            <a:ext cx="3570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от уплаты налогов, установленных Налоговым кодексом Российской Федерации: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прибыль организаций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доходы физических лиц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акцизы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иные налоги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3982" y="4918617"/>
            <a:ext cx="371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от использования государственного (муниципального) имущества, от платных услуг, оказываемых казенными учреждениями, штрафных санкций за нарушение законодательства, иных неналоговых платежей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416044" y="4918617"/>
            <a:ext cx="3467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граждан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95222" y="753351"/>
            <a:ext cx="11883757" cy="4237054"/>
            <a:chOff x="395222" y="753351"/>
            <a:chExt cx="11883757" cy="4237054"/>
          </a:xfrm>
        </p:grpSpPr>
        <p:sp>
          <p:nvSpPr>
            <p:cNvPr id="55" name="Стрелка углом 54"/>
            <p:cNvSpPr/>
            <p:nvPr/>
          </p:nvSpPr>
          <p:spPr>
            <a:xfrm flipH="1">
              <a:off x="7074551" y="1252989"/>
              <a:ext cx="4434568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6" name="Пятиугольник 45"/>
            <p:cNvSpPr/>
            <p:nvPr/>
          </p:nvSpPr>
          <p:spPr>
            <a:xfrm rot="16200000">
              <a:off x="5076959" y="3226902"/>
              <a:ext cx="2038082" cy="956914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5" name="Стрелка углом 44"/>
            <p:cNvSpPr/>
            <p:nvPr/>
          </p:nvSpPr>
          <p:spPr>
            <a:xfrm>
              <a:off x="685799" y="1308456"/>
              <a:ext cx="4431649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117449" y="753351"/>
              <a:ext cx="1957103" cy="1891497"/>
              <a:chOff x="2316183" y="2292313"/>
              <a:chExt cx="1971143" cy="1891497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16183" y="2292313"/>
                <a:ext cx="1971143" cy="1891497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81884" y="2567074"/>
                <a:ext cx="1439742" cy="1341974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2819865" y="2791951"/>
                <a:ext cx="963779" cy="892219"/>
                <a:chOff x="170656" y="2409030"/>
                <a:chExt cx="4334669" cy="4334669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6" y="2409030"/>
                  <a:ext cx="4334669" cy="43346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15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5614" y="4490636"/>
                  <a:ext cx="2119711" cy="21197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1" name="TextBox 10"/>
            <p:cNvSpPr txBox="1"/>
            <p:nvPr/>
          </p:nvSpPr>
          <p:spPr>
            <a:xfrm>
              <a:off x="8258879" y="3386878"/>
              <a:ext cx="22066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Безвозмездные</a:t>
              </a:r>
            </a:p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поступления</a:t>
              </a:r>
            </a:p>
            <a:p>
              <a:pPr algn="ctr"/>
              <a:r>
                <a:rPr lang="ru-RU" sz="1600" dirty="0">
                  <a:solidFill>
                    <a:srgbClr val="494545"/>
                  </a:solidFill>
                  <a:latin typeface="Calibri"/>
                </a:rPr>
                <a:t>(в т.ч. межбюджетные трансферты) </a:t>
              </a: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0373954" y="3244849"/>
              <a:ext cx="1457008" cy="1451149"/>
              <a:chOff x="7710342" y="2154707"/>
              <a:chExt cx="1467460" cy="1451149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710342" y="2154707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908149" y="2365503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8034493" y="2583585"/>
                <a:ext cx="819158" cy="626632"/>
                <a:chOff x="-7829018" y="1565584"/>
                <a:chExt cx="4876800" cy="4876800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29018" y="1565584"/>
                  <a:ext cx="48768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74602" y="3302939"/>
                  <a:ext cx="1367961" cy="1373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5" name="TextBox 4"/>
            <p:cNvSpPr txBox="1"/>
            <p:nvPr/>
          </p:nvSpPr>
          <p:spPr>
            <a:xfrm>
              <a:off x="1852230" y="3630640"/>
              <a:ext cx="1662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Налоговые</a:t>
              </a:r>
            </a:p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доходы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395222" y="3228230"/>
              <a:ext cx="1457008" cy="1451149"/>
              <a:chOff x="676276" y="2430780"/>
              <a:chExt cx="1467460" cy="1451149"/>
            </a:xfrm>
          </p:grpSpPr>
          <p:sp>
            <p:nvSpPr>
              <p:cNvPr id="35" name="Овал 34"/>
              <p:cNvSpPr/>
              <p:nvPr/>
            </p:nvSpPr>
            <p:spPr>
              <a:xfrm>
                <a:off x="676276" y="2430780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74084" y="2641576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525" y="2878492"/>
                <a:ext cx="588963" cy="588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0" name="Группа 39"/>
            <p:cNvGrpSpPr/>
            <p:nvPr/>
          </p:nvGrpSpPr>
          <p:grpSpPr>
            <a:xfrm>
              <a:off x="5133915" y="2892925"/>
              <a:ext cx="1924171" cy="2097480"/>
              <a:chOff x="4779513" y="2911330"/>
              <a:chExt cx="1937974" cy="20974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79513" y="2911330"/>
                <a:ext cx="19379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Неналоговые</a:t>
                </a:r>
              </a:p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доходы</a:t>
                </a: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5014771" y="3557661"/>
                <a:ext cx="1467460" cy="1451149"/>
                <a:chOff x="4213166" y="4382180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4213166" y="4382180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4410971" y="4592976"/>
                  <a:ext cx="1071848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5073" y="4853679"/>
                  <a:ext cx="508150" cy="50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9" name="Прямоугольник 48"/>
            <p:cNvSpPr/>
            <p:nvPr/>
          </p:nvSpPr>
          <p:spPr>
            <a:xfrm>
              <a:off x="395222" y="1237433"/>
              <a:ext cx="40699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94545"/>
                  </a:solidFill>
                  <a:latin typeface="Calibri"/>
                </a:rPr>
                <a:t>Разграничение </a:t>
              </a: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доходов бюджета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 установлено Бюджетным кодексом РФ, региональным законодательством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255769" y="1120598"/>
              <a:ext cx="50232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Доходы бюджета 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- поступающие в бюджет денежные средства, за исключением средств, являющихся источниками финансирования дефицита бюджета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3330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Виды налогов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748756" y="2080351"/>
            <a:ext cx="6694487" cy="3685252"/>
            <a:chOff x="2759516" y="761825"/>
            <a:chExt cx="6694487" cy="3685252"/>
          </a:xfrm>
        </p:grpSpPr>
        <p:sp>
          <p:nvSpPr>
            <p:cNvPr id="46" name="Пятиугольник 45"/>
            <p:cNvSpPr/>
            <p:nvPr/>
          </p:nvSpPr>
          <p:spPr>
            <a:xfrm rot="5400000">
              <a:off x="5188468" y="1731828"/>
              <a:ext cx="1815064" cy="610122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2759516" y="761825"/>
              <a:ext cx="6694487" cy="3685252"/>
              <a:chOff x="2759516" y="761825"/>
              <a:chExt cx="6694487" cy="3685252"/>
            </a:xfrm>
          </p:grpSpPr>
          <p:sp>
            <p:nvSpPr>
              <p:cNvPr id="38" name="Стрелка углом 37"/>
              <p:cNvSpPr/>
              <p:nvPr/>
            </p:nvSpPr>
            <p:spPr>
              <a:xfrm rot="5400000">
                <a:off x="7033209" y="518989"/>
                <a:ext cx="1301157" cy="2661931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Стрелка углом 54"/>
              <p:cNvSpPr/>
              <p:nvPr/>
            </p:nvSpPr>
            <p:spPr>
              <a:xfrm rot="16200000" flipH="1">
                <a:off x="3904361" y="533517"/>
                <a:ext cx="1301157" cy="2632880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5340546" y="761825"/>
                <a:ext cx="1510908" cy="1391857"/>
                <a:chOff x="2316184" y="2292313"/>
                <a:chExt cx="1971143" cy="1891497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2316184" y="2292313"/>
                  <a:ext cx="1971143" cy="1891497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581884" y="2567074"/>
                  <a:ext cx="1439742" cy="1341974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819865" y="2791951"/>
                  <a:ext cx="963779" cy="892219"/>
                  <a:chOff x="170656" y="2409030"/>
                  <a:chExt cx="4334669" cy="4334669"/>
                </a:xfrm>
              </p:grpSpPr>
              <p:pic>
                <p:nvPicPr>
                  <p:cNvPr id="1331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0656" y="2409030"/>
                    <a:ext cx="4334669" cy="43346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31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5614" y="4490636"/>
                    <a:ext cx="2119711" cy="21197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8147129" y="1918407"/>
                <a:ext cx="1146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Местные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759516" y="1918407"/>
                <a:ext cx="1610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Федеральные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92346" y="2470992"/>
                <a:ext cx="1649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Региональные</a:t>
                </a: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7986543" y="2548216"/>
                <a:ext cx="1467460" cy="1451149"/>
                <a:chOff x="9076139" y="2530983"/>
                <a:chExt cx="1467460" cy="1451149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9076139" y="2530983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9273945" y="2741779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387" y="2978695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362270" y="2995928"/>
                <a:ext cx="1467460" cy="1451149"/>
                <a:chOff x="5383444" y="3135938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5383444" y="3135938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5581250" y="3346734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22692" y="3567658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2792796" y="2548216"/>
                <a:ext cx="1467460" cy="1451149"/>
                <a:chOff x="1696461" y="2514364"/>
                <a:chExt cx="1467460" cy="1451149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1696461" y="2514364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>
                  <a:off x="1894267" y="2725160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7581" y="2877331"/>
                  <a:ext cx="725215" cy="7252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6" name="Прямоугольник 5"/>
          <p:cNvSpPr/>
          <p:nvPr/>
        </p:nvSpPr>
        <p:spPr>
          <a:xfrm>
            <a:off x="142570" y="3159158"/>
            <a:ext cx="2726955" cy="186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всей территории Российской Федерации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прибыль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доходы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акцизы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иные налоги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0632" y="5780782"/>
            <a:ext cx="71762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субъектов Российской Федерации (регулируются законами субъектов Российской Федерации)</a:t>
            </a: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транспортный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игорный бизнес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55607" y="2918393"/>
            <a:ext cx="2736393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муниципальных образований (регулируются нормативными актами представительных органов муниципальных образований)</a:t>
            </a:r>
          </a:p>
          <a:p>
            <a:pPr>
              <a:lnSpc>
                <a:spcPct val="80000"/>
              </a:lnSpc>
              <a:defRPr sz="1000"/>
            </a:pP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земельный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физических лиц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761" y="78408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1600" dirty="0">
                <a:solidFill>
                  <a:srgbClr val="494545"/>
                </a:solidFill>
                <a:latin typeface="+mn-lt"/>
              </a:rPr>
              <a:t>Под 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налогом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29726" y="1627221"/>
            <a:ext cx="795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УСТАНОВЛЕНЫ НАЛОГОВЫМ КОДЕКСОМ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99383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5642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01627" y="1617852"/>
            <a:ext cx="530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Расходы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включают расходы на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9548" y="3817263"/>
            <a:ext cx="617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Функциональная классификация расходов бюджетов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7892" y="1532092"/>
            <a:ext cx="5736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Разграничение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расходов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установлено Федеральными законами от 21.12.2021 г. № 414-ФЗ «Об общих принципах организации публичной власти в субъектах Российской Федерации», 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от 06.10.2003 г. № 131-ФЗ «Об общих принципах организации местного самоуправления в Российской Федерации», 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региональным законодательством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4455318"/>
            <a:ext cx="12295278" cy="2321495"/>
            <a:chOff x="0" y="4455318"/>
            <a:chExt cx="12295278" cy="232149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3807" y1="57125" x2="3503" y2="91399"/>
                          <a14:foregroundMark x1="1980" y1="94737" x2="96599" y2="92555"/>
                          <a14:foregroundMark x1="66396" y1="10911" x2="68173" y2="93967"/>
                          <a14:foregroundMark x1="95228" y1="60976" x2="94924" y2="96534"/>
                          <a14:foregroundMark x1="87107" y1="69063" x2="87107" y2="94352"/>
                          <a14:foregroundMark x1="81726" y1="71630" x2="80863" y2="94737"/>
                          <a14:foregroundMark x1="73452" y1="64827" x2="74061" y2="87805"/>
                          <a14:foregroundMark x1="58173" y1="50449" x2="59543" y2="83697"/>
                          <a14:foregroundMark x1="54112" y1="70475" x2="52893" y2="90501"/>
                          <a14:foregroundMark x1="38985" y1="74198" x2="39188" y2="89474"/>
                          <a14:foregroundMark x1="31320" y1="64827" x2="32741" y2="89859"/>
                          <a14:foregroundMark x1="24467" y1="40950" x2="24873" y2="91271"/>
                          <a14:foregroundMark x1="18122" y1="70988" x2="17411" y2="86778"/>
                          <a14:foregroundMark x1="45279" y1="81130" x2="46193" y2="90886"/>
                          <a14:foregroundMark x1="51726" y1="79332" x2="51320" y2="89089"/>
                          <a14:foregroundMark x1="60152" y1="79974" x2="58629" y2="92169"/>
                          <a14:foregroundMark x1="97005" y1="73556" x2="96751" y2="89859"/>
                          <a14:foregroundMark x1="60914" y1="79589" x2="67360" y2="795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96" b="2720"/>
            <a:stretch/>
          </p:blipFill>
          <p:spPr bwMode="auto">
            <a:xfrm>
              <a:off x="313391" y="4455318"/>
              <a:ext cx="11551440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0" y="5405210"/>
              <a:ext cx="12295278" cy="1371603"/>
              <a:chOff x="-15550" y="5486397"/>
              <a:chExt cx="12295278" cy="1371603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-15550" y="6211668"/>
                <a:ext cx="1711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Общегосударственные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вопросы</a:t>
                </a: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972104" y="5589680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оборона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415329" y="6027003"/>
                <a:ext cx="196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 безопасность и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правоохранительная деятельность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607118" y="5589681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экономика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751181" y="6304001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ЖКХ</a:t>
                </a: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4040610" y="5589681"/>
                <a:ext cx="16097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Охрана окружающей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среды</a:t>
                </a: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5097149" y="6304000"/>
                <a:ext cx="10743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Образование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64964" y="5625621"/>
                <a:ext cx="13101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Культура,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кинематография</a:t>
                </a: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6528139" y="6304001"/>
                <a:ext cx="13811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Здравоохранение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205440" y="5717953"/>
                <a:ext cx="16436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Социальная политика</a:t>
                </a: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8045094" y="6211666"/>
                <a:ext cx="15910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Физическая культура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и спорт</a:t>
                </a: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9392395" y="5710531"/>
                <a:ext cx="4972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СМИ</a:t>
                </a: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685128" y="6211665"/>
                <a:ext cx="14859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Обслуживание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госдолга</a:t>
                </a: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0196361" y="5618197"/>
                <a:ext cx="20833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Межбюджетные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трансферты 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 характера</a:t>
                </a:r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741872" y="5486397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1576356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18836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4813269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6418396" y="549828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006320" y="5501648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9641021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123804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391013" y="5486397"/>
                <a:ext cx="0" cy="60461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9923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55925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7206782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88406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04770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2700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Деятельность органов власти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в области налоговой политики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7764" y="1027263"/>
            <a:ext cx="10420349" cy="2682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lnSpc>
                <a:spcPct val="110000"/>
              </a:lnSpc>
              <a:spcAft>
                <a:spcPts val="0"/>
              </a:spcAft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ru-RU" sz="1700" b="1" u="sng" dirty="0">
                <a:solidFill>
                  <a:srgbClr val="625E5E"/>
                </a:solidFill>
                <a:latin typeface="Calibri"/>
              </a:rPr>
              <a:t>Основные направления налоговой политики области на 2024-2026 годы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совершенствование стимулирующих налоговых льгот для организаций, вкладывающих средства в экономику региона,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принятие мер государственной поддержки субъектов малого и среднего предпринимательства,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сохранение социальных налоговых льгот,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отмена неэффективных налоговых льгот.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938" y="3715081"/>
            <a:ext cx="561729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исполнительной власти области и местного самоуправления совместно с контролирующими органами проводятся мероприятия по расширению налогооблагаемой базы :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пресечение нарушений трудового и налогового законодательства, 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улучшение</a:t>
            </a:r>
            <a:r>
              <a:rPr lang="ru-RU" sz="17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качества налогового администрирования, сокращение задолженности по налоговым и неналоговым платежам в бюджет области.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62350"/>
            <a:ext cx="35528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7815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Налоговые льготы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2656" y="1367077"/>
            <a:ext cx="61910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Объем предоставляемых в 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2024 году 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налоговых льгот, установленных региональным законодательством,  оценивается </a:t>
            </a:r>
            <a:r>
              <a:rPr lang="ru-RU" sz="2400" dirty="0">
                <a:latin typeface="+mn-lt"/>
                <a:cs typeface="Arial Cyr"/>
              </a:rPr>
              <a:t>в 3,0 млрд. рублей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.</a:t>
            </a:r>
          </a:p>
          <a:p>
            <a:pPr>
              <a:defRPr sz="1000"/>
            </a:pPr>
            <a:endParaRPr lang="ru-RU" sz="2400" dirty="0">
              <a:solidFill>
                <a:srgbClr val="494545"/>
              </a:solidFill>
              <a:latin typeface="+mn-lt"/>
              <a:cs typeface="Arial Cyr"/>
            </a:endParaRPr>
          </a:p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В настоящее время предоставляются льготы </a:t>
            </a:r>
            <a:r>
              <a:rPr lang="ru-RU" sz="2400" b="1" u="sng" dirty="0">
                <a:solidFill>
                  <a:srgbClr val="494545"/>
                </a:solidFill>
                <a:latin typeface="+mn-lt"/>
                <a:cs typeface="Arial Cyr"/>
              </a:rPr>
              <a:t>исключительно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 инвестиционного, инновационного и социального характера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.</a:t>
            </a:r>
          </a:p>
        </p:txBody>
      </p:sp>
      <p:sp>
        <p:nvSpPr>
          <p:cNvPr id="7" name="AutoShape 6" descr="Картинки по запросу налоговая льгота"/>
          <p:cNvSpPr>
            <a:spLocks noChangeAspect="1" noChangeArrowheads="1"/>
          </p:cNvSpPr>
          <p:nvPr/>
        </p:nvSpPr>
        <p:spPr bwMode="auto">
          <a:xfrm>
            <a:off x="3882296" y="2486025"/>
            <a:ext cx="79248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6905625" y="1741267"/>
            <a:ext cx="4901471" cy="4864056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2885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7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48675" y="2944241"/>
            <a:ext cx="3743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892,2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2024 году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1953479"/>
            <a:ext cx="1136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млрд. руб.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B6D9B2F0-88B5-4504-AC09-868AE3615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5795153"/>
              </p:ext>
            </p:extLst>
          </p:nvPr>
        </p:nvGraphicFramePr>
        <p:xfrm>
          <a:off x="-114300" y="1889471"/>
          <a:ext cx="8850086" cy="4968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635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4602"/>
            <a:ext cx="12192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 в расчете</a:t>
            </a:r>
          </a:p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на одного жителя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250" y="2944241"/>
            <a:ext cx="3743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798,7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тыс.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2024 году в расчете на 1 жителя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838575" y="2104171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тыс. руб.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CF4C2627-A2F3-44B6-BA46-33668DD53D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933105"/>
              </p:ext>
            </p:extLst>
          </p:nvPr>
        </p:nvGraphicFramePr>
        <p:xfrm>
          <a:off x="3854450" y="2052637"/>
          <a:ext cx="8489950" cy="4780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8826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642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104379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Численность населения, тыс. человек</a:t>
            </a:r>
            <a:r>
              <a:rPr lang="ru-RU" sz="24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48000" y="382244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Индекс потребительских цен, %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F4C73A30-5245-4A06-B174-89006ED30D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493824"/>
              </p:ext>
            </p:extLst>
          </p:nvPr>
        </p:nvGraphicFramePr>
        <p:xfrm>
          <a:off x="0" y="1505457"/>
          <a:ext cx="12192000" cy="2468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1E9E6634-4C19-42AC-AC1E-247C2AF25E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0876686"/>
              </p:ext>
            </p:extLst>
          </p:nvPr>
        </p:nvGraphicFramePr>
        <p:xfrm>
          <a:off x="0" y="3973486"/>
          <a:ext cx="12192000" cy="2884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3885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7918" y="1096059"/>
            <a:ext cx="739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в действие жилых домов, тыс. кв. м.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9971" y="3822441"/>
            <a:ext cx="8832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Объем инвестиций в основной капитал, млрд. руб. 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D301A66D-5D50-4CBB-AA23-7BFC638BC2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5229406"/>
              </p:ext>
            </p:extLst>
          </p:nvPr>
        </p:nvGraphicFramePr>
        <p:xfrm>
          <a:off x="0" y="1390650"/>
          <a:ext cx="12192000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5D2377E3-BD26-4367-AB67-3B523BE84B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4687223"/>
              </p:ext>
            </p:extLst>
          </p:nvPr>
        </p:nvGraphicFramePr>
        <p:xfrm>
          <a:off x="-2" y="4248150"/>
          <a:ext cx="12192000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8468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32735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494545"/>
                </a:solidFill>
                <a:latin typeface="+mn-lt"/>
              </a:rPr>
              <a:t>Кредитный рейтинг Липецкой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16</a:t>
            </a:r>
          </a:p>
        </p:txBody>
      </p:sp>
      <p:grpSp>
        <p:nvGrpSpPr>
          <p:cNvPr id="5" name="Группа 3"/>
          <p:cNvGrpSpPr/>
          <p:nvPr/>
        </p:nvGrpSpPr>
        <p:grpSpPr>
          <a:xfrm>
            <a:off x="4281542" y="1300421"/>
            <a:ext cx="7723991" cy="3346860"/>
            <a:chOff x="4476731" y="3283054"/>
            <a:chExt cx="7910455" cy="3346860"/>
          </a:xfrm>
        </p:grpSpPr>
        <p:grpSp>
          <p:nvGrpSpPr>
            <p:cNvPr id="6" name="Группа 33"/>
            <p:cNvGrpSpPr/>
            <p:nvPr/>
          </p:nvGrpSpPr>
          <p:grpSpPr>
            <a:xfrm>
              <a:off x="4476731" y="3283054"/>
              <a:ext cx="7910455" cy="3346860"/>
              <a:chOff x="4257974" y="129586"/>
              <a:chExt cx="8268312" cy="3559763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4257974" y="129586"/>
                <a:ext cx="8268312" cy="3559763"/>
              </a:xfrm>
              <a:prstGeom prst="roundRect">
                <a:avLst/>
              </a:prstGeom>
              <a:solidFill>
                <a:schemeClr val="bg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4568900" y="358427"/>
                <a:ext cx="7391425" cy="3155084"/>
              </a:xfrm>
              <a:prstGeom prst="roundRect">
                <a:avLst/>
              </a:prstGeom>
              <a:solidFill>
                <a:schemeClr val="bg1">
                  <a:lumMod val="95000"/>
                  <a:alpha val="8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124000" rtlCol="0" anchor="ctr"/>
              <a:lstStyle/>
              <a:p>
                <a:pPr algn="just"/>
                <a:r>
                  <a:rPr lang="ru-RU" sz="2400" b="1" dirty="0">
                    <a:solidFill>
                      <a:srgbClr val="534F4F"/>
                    </a:solidFill>
                  </a:rPr>
                  <a:t>Аналитическое Кредитное Рейтинговое Агентство </a:t>
                </a:r>
                <a:r>
                  <a:rPr lang="ru-RU" sz="2400" dirty="0">
                    <a:solidFill>
                      <a:srgbClr val="534F4F"/>
                    </a:solidFill>
                  </a:rPr>
                  <a:t>18 сентября 2023 года подтвердило кредитный рейтинг Липецкой области на уровне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AA(RU)</a:t>
                </a:r>
                <a:r>
                  <a:rPr lang="ru-RU" sz="2400" dirty="0">
                    <a:solidFill>
                      <a:srgbClr val="534F4F"/>
                    </a:solidFill>
                  </a:rPr>
                  <a:t>, прогноз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«Стабильный»</a:t>
                </a:r>
                <a:r>
                  <a:rPr lang="ru-RU" sz="2400" dirty="0">
                    <a:solidFill>
                      <a:srgbClr val="534F4F"/>
                    </a:solidFill>
                  </a:rPr>
                  <a:t>, и выпусков облигаций области — на уровне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AA(RU).</a:t>
                </a:r>
              </a:p>
            </p:txBody>
          </p:sp>
        </p:grp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1201" y="3961149"/>
              <a:ext cx="1562100" cy="156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" name="Picture 1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5571" y1="41972" x2="20571" y2="57746"/>
                        <a14:foregroundMark x1="54714" y1="41408" x2="55429" y2="64225"/>
                        <a14:foregroundMark x1="72571" y1="42535" x2="69429" y2="59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71" t="30174" r="16286" b="30174"/>
          <a:stretch/>
        </p:blipFill>
        <p:spPr bwMode="auto">
          <a:xfrm>
            <a:off x="351172" y="2014049"/>
            <a:ext cx="3261916" cy="95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59" y="4452973"/>
            <a:ext cx="4100433" cy="215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244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504" y="171809"/>
            <a:ext cx="1189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494545"/>
                </a:solidFill>
                <a:latin typeface="+mn-lt"/>
              </a:rPr>
              <a:t>Рейтинг особой экономической зоны ППТ «Липецк»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17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742DF86-9227-4501-82ED-49DF696B2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627" y="5193500"/>
            <a:ext cx="1692916" cy="1518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F54252-8CB5-4CA3-896A-533D45C759F0}"/>
              </a:ext>
            </a:extLst>
          </p:cNvPr>
          <p:cNvSpPr txBox="1"/>
          <p:nvPr/>
        </p:nvSpPr>
        <p:spPr>
          <a:xfrm>
            <a:off x="-94544" y="924474"/>
            <a:ext cx="496966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1</a:t>
            </a:r>
            <a:r>
              <a:rPr lang="ru-RU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место</a:t>
            </a:r>
          </a:p>
          <a:p>
            <a:pPr algn="ctr"/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 Национальном рейтинге инвестиционной привлекательности особых экономических зон России 202</a:t>
            </a:r>
            <a:r>
              <a:rPr lang="en-US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</a:t>
            </a:r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года</a:t>
            </a:r>
            <a:endParaRPr lang="en-US" sz="2000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липецкаяобласть.рф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/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news/9544</a:t>
            </a:r>
            <a:endParaRPr lang="ru-RU" dirty="0">
              <a:solidFill>
                <a:srgbClr val="002060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5E4A5A-AFC1-441D-86F1-9E0242823D39}"/>
              </a:ext>
            </a:extLst>
          </p:cNvPr>
          <p:cNvSpPr txBox="1"/>
          <p:nvPr/>
        </p:nvSpPr>
        <p:spPr>
          <a:xfrm>
            <a:off x="7222333" y="756584"/>
            <a:ext cx="496966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1</a:t>
            </a:r>
            <a:r>
              <a:rPr lang="ru-RU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место</a:t>
            </a:r>
          </a:p>
          <a:p>
            <a:pPr algn="ctr"/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оценка эффективности функционирования ОЭЗ промышленно-производственного типа</a:t>
            </a:r>
            <a:r>
              <a:rPr lang="en-US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по итогам 202</a:t>
            </a:r>
            <a:r>
              <a:rPr lang="en-US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</a:t>
            </a:r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года, произведенная Министерством экономического развития Российской</a:t>
            </a:r>
            <a:r>
              <a:rPr lang="en-US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Федерации</a:t>
            </a:r>
            <a:endParaRPr lang="en-US" sz="2000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липецкаяобласть.рф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/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news/11460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endParaRPr lang="en-US" dirty="0">
              <a:solidFill>
                <a:srgbClr val="002060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0D3862-143E-4F93-BAFE-C0DAD1DFC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57" y="3634695"/>
            <a:ext cx="3700223" cy="2467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BA771B5-4857-4BAE-A427-EC3838259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917" y="3799573"/>
            <a:ext cx="3431726" cy="2301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4F2E0F-FE97-4343-B0B0-B196A3CAEE27}"/>
              </a:ext>
            </a:extLst>
          </p:cNvPr>
          <p:cNvSpPr txBox="1"/>
          <p:nvPr/>
        </p:nvSpPr>
        <p:spPr>
          <a:xfrm>
            <a:off x="4035111" y="2794215"/>
            <a:ext cx="4163581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1</a:t>
            </a:r>
            <a:r>
              <a:rPr lang="ru-RU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место</a:t>
            </a:r>
          </a:p>
          <a:p>
            <a:pPr algn="ctr"/>
            <a:r>
              <a:rPr lang="ru-RU" sz="185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 </a:t>
            </a:r>
            <a:r>
              <a:rPr lang="en-US" sz="185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ESG</a:t>
            </a:r>
            <a:r>
              <a:rPr lang="ru-RU" sz="185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-рейтинге по итогам 2023 года, проведенного </a:t>
            </a:r>
          </a:p>
          <a:p>
            <a:pPr algn="ctr"/>
            <a:r>
              <a:rPr lang="ru-RU" sz="1850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Ассоциацией кластеров и технопарков России</a:t>
            </a:r>
          </a:p>
          <a:p>
            <a:pPr algn="ctr"/>
            <a:r>
              <a:rPr lang="en-US" sz="1850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https://</a:t>
            </a:r>
            <a:r>
              <a:rPr lang="ru-RU" sz="1850" dirty="0" err="1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липецкаяобласть.рф</a:t>
            </a:r>
            <a:r>
              <a:rPr lang="ru-RU" sz="1850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en-US" sz="1850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news/12219</a:t>
            </a:r>
            <a:r>
              <a:rPr lang="ru-RU" sz="1850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8862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15556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Оценка качества управления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региональными финансами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6712" y="1640317"/>
            <a:ext cx="734853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Липецкая область по результатам проведенной Министерством финансов  Российской Федерации оценки качества управления региональными финансами за 2022 год отнесена к субъектам Российской Федерации с</a:t>
            </a:r>
          </a:p>
          <a:p>
            <a:pPr algn="ctr"/>
            <a:r>
              <a:rPr lang="ru-RU" sz="26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30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ВЫСОКИМ КАЧЕСТВОМ </a:t>
            </a:r>
          </a:p>
          <a:p>
            <a:pPr algn="ctr"/>
            <a:r>
              <a:rPr lang="ru-RU" sz="26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управления региональными финансами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35" y="1031219"/>
            <a:ext cx="5057295" cy="505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18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04B4F4-FB0A-4DE1-AD2F-E2E237213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112" y="4755946"/>
            <a:ext cx="1631738" cy="163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55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720643" y="935851"/>
            <a:ext cx="4471358" cy="4076096"/>
            <a:chOff x="7025721" y="1085851"/>
            <a:chExt cx="5060723" cy="4923440"/>
          </a:xfrm>
          <a:solidFill>
            <a:schemeClr val="accent3">
              <a:lumMod val="50000"/>
            </a:schemeClr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9145588" y="1085851"/>
              <a:ext cx="1111250" cy="1644650"/>
            </a:xfrm>
            <a:custGeom>
              <a:avLst/>
              <a:gdLst>
                <a:gd name="T0" fmla="*/ 37 w 769"/>
                <a:gd name="T1" fmla="*/ 296 h 1138"/>
                <a:gd name="T2" fmla="*/ 108 w 769"/>
                <a:gd name="T3" fmla="*/ 296 h 1138"/>
                <a:gd name="T4" fmla="*/ 97 w 769"/>
                <a:gd name="T5" fmla="*/ 325 h 1138"/>
                <a:gd name="T6" fmla="*/ 168 w 769"/>
                <a:gd name="T7" fmla="*/ 351 h 1138"/>
                <a:gd name="T8" fmla="*/ 259 w 769"/>
                <a:gd name="T9" fmla="*/ 332 h 1138"/>
                <a:gd name="T10" fmla="*/ 298 w 769"/>
                <a:gd name="T11" fmla="*/ 450 h 1138"/>
                <a:gd name="T12" fmla="*/ 222 w 769"/>
                <a:gd name="T13" fmla="*/ 472 h 1138"/>
                <a:gd name="T14" fmla="*/ 171 w 769"/>
                <a:gd name="T15" fmla="*/ 477 h 1138"/>
                <a:gd name="T16" fmla="*/ 195 w 769"/>
                <a:gd name="T17" fmla="*/ 520 h 1138"/>
                <a:gd name="T18" fmla="*/ 177 w 769"/>
                <a:gd name="T19" fmla="*/ 565 h 1138"/>
                <a:gd name="T20" fmla="*/ 199 w 769"/>
                <a:gd name="T21" fmla="*/ 680 h 1138"/>
                <a:gd name="T22" fmla="*/ 151 w 769"/>
                <a:gd name="T23" fmla="*/ 754 h 1138"/>
                <a:gd name="T24" fmla="*/ 131 w 769"/>
                <a:gd name="T25" fmla="*/ 802 h 1138"/>
                <a:gd name="T26" fmla="*/ 107 w 769"/>
                <a:gd name="T27" fmla="*/ 828 h 1138"/>
                <a:gd name="T28" fmla="*/ 49 w 769"/>
                <a:gd name="T29" fmla="*/ 807 h 1138"/>
                <a:gd name="T30" fmla="*/ 37 w 769"/>
                <a:gd name="T31" fmla="*/ 823 h 1138"/>
                <a:gd name="T32" fmla="*/ 95 w 769"/>
                <a:gd name="T33" fmla="*/ 858 h 1138"/>
                <a:gd name="T34" fmla="*/ 157 w 769"/>
                <a:gd name="T35" fmla="*/ 889 h 1138"/>
                <a:gd name="T36" fmla="*/ 174 w 769"/>
                <a:gd name="T37" fmla="*/ 920 h 1138"/>
                <a:gd name="T38" fmla="*/ 281 w 769"/>
                <a:gd name="T39" fmla="*/ 917 h 1138"/>
                <a:gd name="T40" fmla="*/ 360 w 769"/>
                <a:gd name="T41" fmla="*/ 898 h 1138"/>
                <a:gd name="T42" fmla="*/ 408 w 769"/>
                <a:gd name="T43" fmla="*/ 916 h 1138"/>
                <a:gd name="T44" fmla="*/ 420 w 769"/>
                <a:gd name="T45" fmla="*/ 982 h 1138"/>
                <a:gd name="T46" fmla="*/ 456 w 769"/>
                <a:gd name="T47" fmla="*/ 1036 h 1138"/>
                <a:gd name="T48" fmla="*/ 561 w 769"/>
                <a:gd name="T49" fmla="*/ 981 h 1138"/>
                <a:gd name="T50" fmla="*/ 586 w 769"/>
                <a:gd name="T51" fmla="*/ 889 h 1138"/>
                <a:gd name="T52" fmla="*/ 599 w 769"/>
                <a:gd name="T53" fmla="*/ 832 h 1138"/>
                <a:gd name="T54" fmla="*/ 586 w 769"/>
                <a:gd name="T55" fmla="*/ 630 h 1138"/>
                <a:gd name="T56" fmla="*/ 622 w 769"/>
                <a:gd name="T57" fmla="*/ 531 h 1138"/>
                <a:gd name="T58" fmla="*/ 700 w 769"/>
                <a:gd name="T59" fmla="*/ 512 h 1138"/>
                <a:gd name="T60" fmla="*/ 667 w 769"/>
                <a:gd name="T61" fmla="*/ 460 h 1138"/>
                <a:gd name="T62" fmla="*/ 632 w 769"/>
                <a:gd name="T63" fmla="*/ 392 h 1138"/>
                <a:gd name="T64" fmla="*/ 571 w 769"/>
                <a:gd name="T65" fmla="*/ 361 h 1138"/>
                <a:gd name="T66" fmla="*/ 447 w 769"/>
                <a:gd name="T67" fmla="*/ 275 h 1138"/>
                <a:gd name="T68" fmla="*/ 443 w 769"/>
                <a:gd name="T69" fmla="*/ 194 h 1138"/>
                <a:gd name="T70" fmla="*/ 417 w 769"/>
                <a:gd name="T71" fmla="*/ 130 h 1138"/>
                <a:gd name="T72" fmla="*/ 428 w 769"/>
                <a:gd name="T73" fmla="*/ 95 h 1138"/>
                <a:gd name="T74" fmla="*/ 338 w 769"/>
                <a:gd name="T75" fmla="*/ 36 h 1138"/>
                <a:gd name="T76" fmla="*/ 249 w 769"/>
                <a:gd name="T77" fmla="*/ 22 h 1138"/>
                <a:gd name="T78" fmla="*/ 167 w 769"/>
                <a:gd name="T79" fmla="*/ 48 h 1138"/>
                <a:gd name="T80" fmla="*/ 73 w 769"/>
                <a:gd name="T81" fmla="*/ 82 h 1138"/>
                <a:gd name="T82" fmla="*/ 7 w 769"/>
                <a:gd name="T83" fmla="*/ 132 h 1138"/>
                <a:gd name="T84" fmla="*/ 0 w 769"/>
                <a:gd name="T85" fmla="*/ 275 h 11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9"/>
                <a:gd name="T130" fmla="*/ 0 h 1138"/>
                <a:gd name="T131" fmla="*/ 769 w 769"/>
                <a:gd name="T132" fmla="*/ 1138 h 11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9" h="1138">
                  <a:moveTo>
                    <a:pt x="0" y="302"/>
                  </a:moveTo>
                  <a:cubicBezTo>
                    <a:pt x="41" y="325"/>
                    <a:pt x="41" y="325"/>
                    <a:pt x="41" y="325"/>
                  </a:cubicBezTo>
                  <a:cubicBezTo>
                    <a:pt x="93" y="318"/>
                    <a:pt x="93" y="318"/>
                    <a:pt x="93" y="318"/>
                  </a:cubicBezTo>
                  <a:cubicBezTo>
                    <a:pt x="119" y="325"/>
                    <a:pt x="119" y="325"/>
                    <a:pt x="119" y="325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16" y="377"/>
                    <a:pt x="116" y="377"/>
                    <a:pt x="116" y="377"/>
                  </a:cubicBezTo>
                  <a:cubicBezTo>
                    <a:pt x="116" y="377"/>
                    <a:pt x="183" y="387"/>
                    <a:pt x="185" y="386"/>
                  </a:cubicBezTo>
                  <a:cubicBezTo>
                    <a:pt x="187" y="385"/>
                    <a:pt x="231" y="362"/>
                    <a:pt x="231" y="362"/>
                  </a:cubicBezTo>
                  <a:cubicBezTo>
                    <a:pt x="285" y="365"/>
                    <a:pt x="285" y="365"/>
                    <a:pt x="285" y="365"/>
                  </a:cubicBezTo>
                  <a:cubicBezTo>
                    <a:pt x="345" y="406"/>
                    <a:pt x="345" y="406"/>
                    <a:pt x="345" y="406"/>
                  </a:cubicBezTo>
                  <a:cubicBezTo>
                    <a:pt x="327" y="494"/>
                    <a:pt x="327" y="494"/>
                    <a:pt x="327" y="494"/>
                  </a:cubicBezTo>
                  <a:cubicBezTo>
                    <a:pt x="273" y="531"/>
                    <a:pt x="273" y="531"/>
                    <a:pt x="273" y="531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12" y="519"/>
                    <a:pt x="212" y="519"/>
                    <a:pt x="212" y="519"/>
                  </a:cubicBezTo>
                  <a:cubicBezTo>
                    <a:pt x="188" y="524"/>
                    <a:pt x="188" y="524"/>
                    <a:pt x="188" y="524"/>
                  </a:cubicBezTo>
                  <a:cubicBezTo>
                    <a:pt x="188" y="541"/>
                    <a:pt x="188" y="541"/>
                    <a:pt x="188" y="541"/>
                  </a:cubicBezTo>
                  <a:cubicBezTo>
                    <a:pt x="214" y="571"/>
                    <a:pt x="214" y="571"/>
                    <a:pt x="214" y="571"/>
                  </a:cubicBezTo>
                  <a:cubicBezTo>
                    <a:pt x="211" y="596"/>
                    <a:pt x="211" y="596"/>
                    <a:pt x="211" y="596"/>
                  </a:cubicBezTo>
                  <a:cubicBezTo>
                    <a:pt x="194" y="621"/>
                    <a:pt x="194" y="621"/>
                    <a:pt x="194" y="621"/>
                  </a:cubicBezTo>
                  <a:cubicBezTo>
                    <a:pt x="196" y="678"/>
                    <a:pt x="196" y="678"/>
                    <a:pt x="196" y="678"/>
                  </a:cubicBezTo>
                  <a:cubicBezTo>
                    <a:pt x="219" y="747"/>
                    <a:pt x="219" y="747"/>
                    <a:pt x="219" y="747"/>
                  </a:cubicBezTo>
                  <a:cubicBezTo>
                    <a:pt x="216" y="790"/>
                    <a:pt x="216" y="790"/>
                    <a:pt x="216" y="790"/>
                  </a:cubicBezTo>
                  <a:cubicBezTo>
                    <a:pt x="216" y="790"/>
                    <a:pt x="168" y="828"/>
                    <a:pt x="166" y="828"/>
                  </a:cubicBezTo>
                  <a:cubicBezTo>
                    <a:pt x="164" y="828"/>
                    <a:pt x="147" y="843"/>
                    <a:pt x="147" y="843"/>
                  </a:cubicBezTo>
                  <a:cubicBezTo>
                    <a:pt x="144" y="881"/>
                    <a:pt x="144" y="881"/>
                    <a:pt x="144" y="881"/>
                  </a:cubicBezTo>
                  <a:cubicBezTo>
                    <a:pt x="135" y="906"/>
                    <a:pt x="135" y="906"/>
                    <a:pt x="135" y="906"/>
                  </a:cubicBezTo>
                  <a:cubicBezTo>
                    <a:pt x="117" y="910"/>
                    <a:pt x="117" y="910"/>
                    <a:pt x="117" y="910"/>
                  </a:cubicBezTo>
                  <a:cubicBezTo>
                    <a:pt x="78" y="893"/>
                    <a:pt x="78" y="893"/>
                    <a:pt x="78" y="893"/>
                  </a:cubicBezTo>
                  <a:cubicBezTo>
                    <a:pt x="54" y="886"/>
                    <a:pt x="54" y="886"/>
                    <a:pt x="54" y="886"/>
                  </a:cubicBezTo>
                  <a:cubicBezTo>
                    <a:pt x="34" y="892"/>
                    <a:pt x="34" y="892"/>
                    <a:pt x="34" y="892"/>
                  </a:cubicBezTo>
                  <a:cubicBezTo>
                    <a:pt x="34" y="892"/>
                    <a:pt x="39" y="903"/>
                    <a:pt x="41" y="904"/>
                  </a:cubicBezTo>
                  <a:cubicBezTo>
                    <a:pt x="43" y="906"/>
                    <a:pt x="91" y="932"/>
                    <a:pt x="91" y="932"/>
                  </a:cubicBezTo>
                  <a:cubicBezTo>
                    <a:pt x="104" y="943"/>
                    <a:pt x="104" y="943"/>
                    <a:pt x="104" y="943"/>
                  </a:cubicBezTo>
                  <a:cubicBezTo>
                    <a:pt x="160" y="946"/>
                    <a:pt x="160" y="946"/>
                    <a:pt x="160" y="946"/>
                  </a:cubicBezTo>
                  <a:cubicBezTo>
                    <a:pt x="172" y="977"/>
                    <a:pt x="172" y="977"/>
                    <a:pt x="172" y="977"/>
                  </a:cubicBezTo>
                  <a:cubicBezTo>
                    <a:pt x="177" y="994"/>
                    <a:pt x="177" y="994"/>
                    <a:pt x="177" y="994"/>
                  </a:cubicBezTo>
                  <a:cubicBezTo>
                    <a:pt x="191" y="1011"/>
                    <a:pt x="191" y="1011"/>
                    <a:pt x="191" y="1011"/>
                  </a:cubicBezTo>
                  <a:cubicBezTo>
                    <a:pt x="191" y="1011"/>
                    <a:pt x="249" y="1013"/>
                    <a:pt x="251" y="1011"/>
                  </a:cubicBezTo>
                  <a:cubicBezTo>
                    <a:pt x="253" y="1009"/>
                    <a:pt x="306" y="1007"/>
                    <a:pt x="309" y="1007"/>
                  </a:cubicBezTo>
                  <a:cubicBezTo>
                    <a:pt x="311" y="1007"/>
                    <a:pt x="342" y="1006"/>
                    <a:pt x="345" y="1004"/>
                  </a:cubicBezTo>
                  <a:cubicBezTo>
                    <a:pt x="349" y="1002"/>
                    <a:pt x="393" y="986"/>
                    <a:pt x="395" y="986"/>
                  </a:cubicBezTo>
                  <a:cubicBezTo>
                    <a:pt x="397" y="986"/>
                    <a:pt x="425" y="994"/>
                    <a:pt x="428" y="994"/>
                  </a:cubicBezTo>
                  <a:cubicBezTo>
                    <a:pt x="431" y="995"/>
                    <a:pt x="448" y="1006"/>
                    <a:pt x="448" y="1006"/>
                  </a:cubicBezTo>
                  <a:cubicBezTo>
                    <a:pt x="448" y="1006"/>
                    <a:pt x="438" y="1038"/>
                    <a:pt x="439" y="1040"/>
                  </a:cubicBezTo>
                  <a:cubicBezTo>
                    <a:pt x="440" y="1043"/>
                    <a:pt x="461" y="1079"/>
                    <a:pt x="461" y="1079"/>
                  </a:cubicBezTo>
                  <a:cubicBezTo>
                    <a:pt x="455" y="1115"/>
                    <a:pt x="455" y="1115"/>
                    <a:pt x="455" y="1115"/>
                  </a:cubicBezTo>
                  <a:cubicBezTo>
                    <a:pt x="501" y="1138"/>
                    <a:pt x="501" y="1138"/>
                    <a:pt x="501" y="1138"/>
                  </a:cubicBezTo>
                  <a:cubicBezTo>
                    <a:pt x="501" y="1138"/>
                    <a:pt x="610" y="1098"/>
                    <a:pt x="610" y="1095"/>
                  </a:cubicBezTo>
                  <a:cubicBezTo>
                    <a:pt x="610" y="1092"/>
                    <a:pt x="616" y="1078"/>
                    <a:pt x="616" y="1078"/>
                  </a:cubicBezTo>
                  <a:cubicBezTo>
                    <a:pt x="664" y="1030"/>
                    <a:pt x="664" y="1030"/>
                    <a:pt x="664" y="1030"/>
                  </a:cubicBezTo>
                  <a:cubicBezTo>
                    <a:pt x="664" y="1030"/>
                    <a:pt x="644" y="980"/>
                    <a:pt x="644" y="976"/>
                  </a:cubicBezTo>
                  <a:cubicBezTo>
                    <a:pt x="645" y="973"/>
                    <a:pt x="644" y="923"/>
                    <a:pt x="644" y="923"/>
                  </a:cubicBezTo>
                  <a:cubicBezTo>
                    <a:pt x="658" y="914"/>
                    <a:pt x="658" y="914"/>
                    <a:pt x="658" y="914"/>
                  </a:cubicBezTo>
                  <a:cubicBezTo>
                    <a:pt x="644" y="843"/>
                    <a:pt x="644" y="843"/>
                    <a:pt x="644" y="843"/>
                  </a:cubicBezTo>
                  <a:cubicBezTo>
                    <a:pt x="644" y="692"/>
                    <a:pt x="644" y="692"/>
                    <a:pt x="644" y="692"/>
                  </a:cubicBezTo>
                  <a:cubicBezTo>
                    <a:pt x="644" y="692"/>
                    <a:pt x="655" y="619"/>
                    <a:pt x="655" y="617"/>
                  </a:cubicBezTo>
                  <a:cubicBezTo>
                    <a:pt x="655" y="615"/>
                    <a:pt x="683" y="583"/>
                    <a:pt x="683" y="583"/>
                  </a:cubicBezTo>
                  <a:cubicBezTo>
                    <a:pt x="683" y="583"/>
                    <a:pt x="769" y="583"/>
                    <a:pt x="769" y="581"/>
                  </a:cubicBezTo>
                  <a:cubicBezTo>
                    <a:pt x="769" y="579"/>
                    <a:pt x="769" y="562"/>
                    <a:pt x="769" y="562"/>
                  </a:cubicBezTo>
                  <a:cubicBezTo>
                    <a:pt x="728" y="549"/>
                    <a:pt x="728" y="549"/>
                    <a:pt x="728" y="549"/>
                  </a:cubicBezTo>
                  <a:cubicBezTo>
                    <a:pt x="733" y="505"/>
                    <a:pt x="733" y="505"/>
                    <a:pt x="733" y="505"/>
                  </a:cubicBezTo>
                  <a:cubicBezTo>
                    <a:pt x="734" y="487"/>
                    <a:pt x="734" y="487"/>
                    <a:pt x="734" y="487"/>
                  </a:cubicBezTo>
                  <a:cubicBezTo>
                    <a:pt x="694" y="431"/>
                    <a:pt x="694" y="431"/>
                    <a:pt x="694" y="431"/>
                  </a:cubicBezTo>
                  <a:cubicBezTo>
                    <a:pt x="661" y="428"/>
                    <a:pt x="661" y="428"/>
                    <a:pt x="661" y="428"/>
                  </a:cubicBezTo>
                  <a:cubicBezTo>
                    <a:pt x="661" y="428"/>
                    <a:pt x="631" y="397"/>
                    <a:pt x="627" y="396"/>
                  </a:cubicBezTo>
                  <a:cubicBezTo>
                    <a:pt x="622" y="395"/>
                    <a:pt x="562" y="384"/>
                    <a:pt x="562" y="384"/>
                  </a:cubicBezTo>
                  <a:cubicBezTo>
                    <a:pt x="562" y="384"/>
                    <a:pt x="493" y="306"/>
                    <a:pt x="491" y="302"/>
                  </a:cubicBezTo>
                  <a:cubicBezTo>
                    <a:pt x="489" y="299"/>
                    <a:pt x="472" y="234"/>
                    <a:pt x="472" y="234"/>
                  </a:cubicBezTo>
                  <a:cubicBezTo>
                    <a:pt x="487" y="213"/>
                    <a:pt x="487" y="213"/>
                    <a:pt x="487" y="21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469" y="135"/>
                    <a:pt x="469" y="135"/>
                    <a:pt x="469" y="135"/>
                  </a:cubicBezTo>
                  <a:cubicBezTo>
                    <a:pt x="470" y="104"/>
                    <a:pt x="470" y="104"/>
                    <a:pt x="470" y="104"/>
                  </a:cubicBezTo>
                  <a:cubicBezTo>
                    <a:pt x="470" y="104"/>
                    <a:pt x="377" y="65"/>
                    <a:pt x="377" y="63"/>
                  </a:cubicBezTo>
                  <a:cubicBezTo>
                    <a:pt x="377" y="61"/>
                    <a:pt x="371" y="39"/>
                    <a:pt x="371" y="39"/>
                  </a:cubicBezTo>
                  <a:cubicBezTo>
                    <a:pt x="314" y="13"/>
                    <a:pt x="314" y="13"/>
                    <a:pt x="314" y="13"/>
                  </a:cubicBezTo>
                  <a:cubicBezTo>
                    <a:pt x="273" y="24"/>
                    <a:pt x="273" y="24"/>
                    <a:pt x="273" y="24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4" y="0"/>
                    <a:pt x="186" y="53"/>
                    <a:pt x="183" y="53"/>
                  </a:cubicBezTo>
                  <a:cubicBezTo>
                    <a:pt x="180" y="53"/>
                    <a:pt x="113" y="59"/>
                    <a:pt x="113" y="5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27" y="166"/>
                    <a:pt x="27" y="166"/>
                    <a:pt x="27" y="166"/>
                  </a:cubicBezTo>
                  <a:lnTo>
                    <a:pt x="0" y="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7025721" y="1346803"/>
              <a:ext cx="5060723" cy="4662488"/>
              <a:chOff x="6008914" y="1125538"/>
              <a:chExt cx="5060723" cy="4662488"/>
            </a:xfrm>
            <a:grpFill/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6272472" y="4886759"/>
                <a:ext cx="568353" cy="842962"/>
              </a:xfrm>
              <a:custGeom>
                <a:avLst/>
                <a:gdLst>
                  <a:gd name="T0" fmla="*/ 310 w 573"/>
                  <a:gd name="T1" fmla="*/ 0 h 601"/>
                  <a:gd name="T2" fmla="*/ 234 w 573"/>
                  <a:gd name="T3" fmla="*/ 0 h 601"/>
                  <a:gd name="T4" fmla="*/ 207 w 573"/>
                  <a:gd name="T5" fmla="*/ 20 h 601"/>
                  <a:gd name="T6" fmla="*/ 164 w 573"/>
                  <a:gd name="T7" fmla="*/ 45 h 601"/>
                  <a:gd name="T8" fmla="*/ 150 w 573"/>
                  <a:gd name="T9" fmla="*/ 65 h 601"/>
                  <a:gd name="T10" fmla="*/ 117 w 573"/>
                  <a:gd name="T11" fmla="*/ 65 h 601"/>
                  <a:gd name="T12" fmla="*/ 86 w 573"/>
                  <a:gd name="T13" fmla="*/ 81 h 601"/>
                  <a:gd name="T14" fmla="*/ 78 w 573"/>
                  <a:gd name="T15" fmla="*/ 108 h 601"/>
                  <a:gd name="T16" fmla="*/ 54 w 573"/>
                  <a:gd name="T17" fmla="*/ 131 h 601"/>
                  <a:gd name="T18" fmla="*/ 34 w 573"/>
                  <a:gd name="T19" fmla="*/ 131 h 601"/>
                  <a:gd name="T20" fmla="*/ 19 w 573"/>
                  <a:gd name="T21" fmla="*/ 147 h 601"/>
                  <a:gd name="T22" fmla="*/ 46 w 573"/>
                  <a:gd name="T23" fmla="*/ 179 h 601"/>
                  <a:gd name="T24" fmla="*/ 43 w 573"/>
                  <a:gd name="T25" fmla="*/ 214 h 601"/>
                  <a:gd name="T26" fmla="*/ 19 w 573"/>
                  <a:gd name="T27" fmla="*/ 245 h 601"/>
                  <a:gd name="T28" fmla="*/ 19 w 573"/>
                  <a:gd name="T29" fmla="*/ 295 h 601"/>
                  <a:gd name="T30" fmla="*/ 19 w 573"/>
                  <a:gd name="T31" fmla="*/ 366 h 601"/>
                  <a:gd name="T32" fmla="*/ 0 w 573"/>
                  <a:gd name="T33" fmla="*/ 388 h 601"/>
                  <a:gd name="T34" fmla="*/ 0 w 573"/>
                  <a:gd name="T35" fmla="*/ 423 h 601"/>
                  <a:gd name="T36" fmla="*/ 51 w 573"/>
                  <a:gd name="T37" fmla="*/ 465 h 601"/>
                  <a:gd name="T38" fmla="*/ 65 w 573"/>
                  <a:gd name="T39" fmla="*/ 496 h 601"/>
                  <a:gd name="T40" fmla="*/ 66 w 573"/>
                  <a:gd name="T41" fmla="*/ 530 h 601"/>
                  <a:gd name="T42" fmla="*/ 79 w 573"/>
                  <a:gd name="T43" fmla="*/ 564 h 601"/>
                  <a:gd name="T44" fmla="*/ 112 w 573"/>
                  <a:gd name="T45" fmla="*/ 576 h 601"/>
                  <a:gd name="T46" fmla="*/ 123 w 573"/>
                  <a:gd name="T47" fmla="*/ 564 h 601"/>
                  <a:gd name="T48" fmla="*/ 154 w 573"/>
                  <a:gd name="T49" fmla="*/ 566 h 601"/>
                  <a:gd name="T50" fmla="*/ 192 w 573"/>
                  <a:gd name="T51" fmla="*/ 601 h 601"/>
                  <a:gd name="T52" fmla="*/ 385 w 573"/>
                  <a:gd name="T53" fmla="*/ 601 h 601"/>
                  <a:gd name="T54" fmla="*/ 441 w 573"/>
                  <a:gd name="T55" fmla="*/ 557 h 601"/>
                  <a:gd name="T56" fmla="*/ 475 w 573"/>
                  <a:gd name="T57" fmla="*/ 557 h 601"/>
                  <a:gd name="T58" fmla="*/ 512 w 573"/>
                  <a:gd name="T59" fmla="*/ 592 h 601"/>
                  <a:gd name="T60" fmla="*/ 534 w 573"/>
                  <a:gd name="T61" fmla="*/ 587 h 601"/>
                  <a:gd name="T62" fmla="*/ 558 w 573"/>
                  <a:gd name="T63" fmla="*/ 577 h 601"/>
                  <a:gd name="T64" fmla="*/ 573 w 573"/>
                  <a:gd name="T65" fmla="*/ 547 h 601"/>
                  <a:gd name="T66" fmla="*/ 517 w 573"/>
                  <a:gd name="T67" fmla="*/ 525 h 601"/>
                  <a:gd name="T68" fmla="*/ 460 w 573"/>
                  <a:gd name="T69" fmla="*/ 498 h 601"/>
                  <a:gd name="T70" fmla="*/ 424 w 573"/>
                  <a:gd name="T71" fmla="*/ 479 h 601"/>
                  <a:gd name="T72" fmla="*/ 407 w 573"/>
                  <a:gd name="T73" fmla="*/ 470 h 601"/>
                  <a:gd name="T74" fmla="*/ 411 w 573"/>
                  <a:gd name="T75" fmla="*/ 445 h 601"/>
                  <a:gd name="T76" fmla="*/ 437 w 573"/>
                  <a:gd name="T77" fmla="*/ 423 h 601"/>
                  <a:gd name="T78" fmla="*/ 453 w 573"/>
                  <a:gd name="T79" fmla="*/ 412 h 601"/>
                  <a:gd name="T80" fmla="*/ 456 w 573"/>
                  <a:gd name="T81" fmla="*/ 402 h 601"/>
                  <a:gd name="T82" fmla="*/ 451 w 573"/>
                  <a:gd name="T83" fmla="*/ 379 h 601"/>
                  <a:gd name="T84" fmla="*/ 427 w 573"/>
                  <a:gd name="T85" fmla="*/ 361 h 601"/>
                  <a:gd name="T86" fmla="*/ 437 w 573"/>
                  <a:gd name="T87" fmla="*/ 341 h 601"/>
                  <a:gd name="T88" fmla="*/ 439 w 573"/>
                  <a:gd name="T89" fmla="*/ 301 h 601"/>
                  <a:gd name="T90" fmla="*/ 423 w 573"/>
                  <a:gd name="T91" fmla="*/ 286 h 601"/>
                  <a:gd name="T92" fmla="*/ 350 w 573"/>
                  <a:gd name="T93" fmla="*/ 264 h 601"/>
                  <a:gd name="T94" fmla="*/ 349 w 573"/>
                  <a:gd name="T95" fmla="*/ 245 h 601"/>
                  <a:gd name="T96" fmla="*/ 360 w 573"/>
                  <a:gd name="T97" fmla="*/ 232 h 601"/>
                  <a:gd name="T98" fmla="*/ 374 w 573"/>
                  <a:gd name="T99" fmla="*/ 191 h 601"/>
                  <a:gd name="T100" fmla="*/ 378 w 573"/>
                  <a:gd name="T101" fmla="*/ 168 h 601"/>
                  <a:gd name="T102" fmla="*/ 362 w 573"/>
                  <a:gd name="T103" fmla="*/ 161 h 601"/>
                  <a:gd name="T104" fmla="*/ 308 w 573"/>
                  <a:gd name="T105" fmla="*/ 161 h 601"/>
                  <a:gd name="T106" fmla="*/ 276 w 573"/>
                  <a:gd name="T107" fmla="*/ 149 h 601"/>
                  <a:gd name="T108" fmla="*/ 272 w 573"/>
                  <a:gd name="T109" fmla="*/ 125 h 601"/>
                  <a:gd name="T110" fmla="*/ 296 w 573"/>
                  <a:gd name="T111" fmla="*/ 84 h 601"/>
                  <a:gd name="T112" fmla="*/ 338 w 573"/>
                  <a:gd name="T113" fmla="*/ 44 h 601"/>
                  <a:gd name="T114" fmla="*/ 340 w 573"/>
                  <a:gd name="T115" fmla="*/ 32 h 601"/>
                  <a:gd name="T116" fmla="*/ 310 w 573"/>
                  <a:gd name="T117" fmla="*/ 0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73"/>
                  <a:gd name="T178" fmla="*/ 0 h 601"/>
                  <a:gd name="T179" fmla="*/ 573 w 573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73" h="601">
                    <a:moveTo>
                      <a:pt x="310" y="0"/>
                    </a:moveTo>
                    <a:lnTo>
                      <a:pt x="234" y="0"/>
                    </a:lnTo>
                    <a:lnTo>
                      <a:pt x="207" y="20"/>
                    </a:lnTo>
                    <a:lnTo>
                      <a:pt x="164" y="45"/>
                    </a:lnTo>
                    <a:lnTo>
                      <a:pt x="150" y="65"/>
                    </a:lnTo>
                    <a:lnTo>
                      <a:pt x="117" y="65"/>
                    </a:lnTo>
                    <a:lnTo>
                      <a:pt x="86" y="81"/>
                    </a:lnTo>
                    <a:lnTo>
                      <a:pt x="78" y="108"/>
                    </a:lnTo>
                    <a:lnTo>
                      <a:pt x="54" y="131"/>
                    </a:lnTo>
                    <a:lnTo>
                      <a:pt x="34" y="131"/>
                    </a:lnTo>
                    <a:lnTo>
                      <a:pt x="19" y="147"/>
                    </a:lnTo>
                    <a:lnTo>
                      <a:pt x="46" y="179"/>
                    </a:lnTo>
                    <a:lnTo>
                      <a:pt x="43" y="214"/>
                    </a:lnTo>
                    <a:lnTo>
                      <a:pt x="19" y="245"/>
                    </a:lnTo>
                    <a:lnTo>
                      <a:pt x="19" y="295"/>
                    </a:lnTo>
                    <a:lnTo>
                      <a:pt x="19" y="366"/>
                    </a:lnTo>
                    <a:lnTo>
                      <a:pt x="0" y="388"/>
                    </a:lnTo>
                    <a:lnTo>
                      <a:pt x="0" y="423"/>
                    </a:lnTo>
                    <a:lnTo>
                      <a:pt x="51" y="465"/>
                    </a:lnTo>
                    <a:lnTo>
                      <a:pt x="65" y="496"/>
                    </a:lnTo>
                    <a:lnTo>
                      <a:pt x="66" y="530"/>
                    </a:lnTo>
                    <a:lnTo>
                      <a:pt x="79" y="564"/>
                    </a:lnTo>
                    <a:lnTo>
                      <a:pt x="112" y="576"/>
                    </a:lnTo>
                    <a:lnTo>
                      <a:pt x="123" y="564"/>
                    </a:lnTo>
                    <a:lnTo>
                      <a:pt x="154" y="566"/>
                    </a:lnTo>
                    <a:lnTo>
                      <a:pt x="192" y="601"/>
                    </a:lnTo>
                    <a:lnTo>
                      <a:pt x="385" y="601"/>
                    </a:lnTo>
                    <a:lnTo>
                      <a:pt x="441" y="557"/>
                    </a:lnTo>
                    <a:lnTo>
                      <a:pt x="475" y="557"/>
                    </a:lnTo>
                    <a:lnTo>
                      <a:pt x="512" y="592"/>
                    </a:lnTo>
                    <a:lnTo>
                      <a:pt x="534" y="587"/>
                    </a:lnTo>
                    <a:lnTo>
                      <a:pt x="558" y="577"/>
                    </a:lnTo>
                    <a:lnTo>
                      <a:pt x="573" y="547"/>
                    </a:lnTo>
                    <a:lnTo>
                      <a:pt x="517" y="525"/>
                    </a:lnTo>
                    <a:lnTo>
                      <a:pt x="460" y="498"/>
                    </a:lnTo>
                    <a:lnTo>
                      <a:pt x="424" y="479"/>
                    </a:lnTo>
                    <a:lnTo>
                      <a:pt x="407" y="470"/>
                    </a:lnTo>
                    <a:lnTo>
                      <a:pt x="411" y="445"/>
                    </a:lnTo>
                    <a:lnTo>
                      <a:pt x="437" y="423"/>
                    </a:lnTo>
                    <a:lnTo>
                      <a:pt x="453" y="412"/>
                    </a:lnTo>
                    <a:lnTo>
                      <a:pt x="456" y="402"/>
                    </a:lnTo>
                    <a:lnTo>
                      <a:pt x="451" y="379"/>
                    </a:lnTo>
                    <a:lnTo>
                      <a:pt x="427" y="361"/>
                    </a:lnTo>
                    <a:lnTo>
                      <a:pt x="437" y="341"/>
                    </a:lnTo>
                    <a:lnTo>
                      <a:pt x="439" y="301"/>
                    </a:lnTo>
                    <a:lnTo>
                      <a:pt x="423" y="286"/>
                    </a:lnTo>
                    <a:lnTo>
                      <a:pt x="350" y="264"/>
                    </a:lnTo>
                    <a:lnTo>
                      <a:pt x="349" y="245"/>
                    </a:lnTo>
                    <a:lnTo>
                      <a:pt x="360" y="232"/>
                    </a:lnTo>
                    <a:lnTo>
                      <a:pt x="374" y="191"/>
                    </a:lnTo>
                    <a:lnTo>
                      <a:pt x="378" y="168"/>
                    </a:lnTo>
                    <a:lnTo>
                      <a:pt x="362" y="161"/>
                    </a:lnTo>
                    <a:lnTo>
                      <a:pt x="308" y="161"/>
                    </a:lnTo>
                    <a:lnTo>
                      <a:pt x="276" y="149"/>
                    </a:lnTo>
                    <a:lnTo>
                      <a:pt x="272" y="125"/>
                    </a:lnTo>
                    <a:lnTo>
                      <a:pt x="296" y="84"/>
                    </a:lnTo>
                    <a:lnTo>
                      <a:pt x="338" y="44"/>
                    </a:lnTo>
                    <a:lnTo>
                      <a:pt x="340" y="32"/>
                    </a:lnTo>
                    <a:lnTo>
                      <a:pt x="3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6372225" y="4676776"/>
                <a:ext cx="1460500" cy="1038225"/>
              </a:xfrm>
              <a:custGeom>
                <a:avLst/>
                <a:gdLst>
                  <a:gd name="T0" fmla="*/ 95 w 920"/>
                  <a:gd name="T1" fmla="*/ 350 h 654"/>
                  <a:gd name="T2" fmla="*/ 111 w 920"/>
                  <a:gd name="T3" fmla="*/ 293 h 654"/>
                  <a:gd name="T4" fmla="*/ 62 w 920"/>
                  <a:gd name="T5" fmla="*/ 272 h 654"/>
                  <a:gd name="T6" fmla="*/ 0 w 920"/>
                  <a:gd name="T7" fmla="*/ 261 h 654"/>
                  <a:gd name="T8" fmla="*/ 18 w 920"/>
                  <a:gd name="T9" fmla="*/ 213 h 654"/>
                  <a:gd name="T10" fmla="*/ 63 w 920"/>
                  <a:gd name="T11" fmla="*/ 151 h 654"/>
                  <a:gd name="T12" fmla="*/ 36 w 920"/>
                  <a:gd name="T13" fmla="*/ 76 h 654"/>
                  <a:gd name="T14" fmla="*/ 22 w 920"/>
                  <a:gd name="T15" fmla="*/ 55 h 654"/>
                  <a:gd name="T16" fmla="*/ 60 w 920"/>
                  <a:gd name="T17" fmla="*/ 40 h 654"/>
                  <a:gd name="T18" fmla="*/ 84 w 920"/>
                  <a:gd name="T19" fmla="*/ 0 h 654"/>
                  <a:gd name="T20" fmla="*/ 129 w 920"/>
                  <a:gd name="T21" fmla="*/ 22 h 654"/>
                  <a:gd name="T22" fmla="*/ 135 w 920"/>
                  <a:gd name="T23" fmla="*/ 118 h 654"/>
                  <a:gd name="T24" fmla="*/ 170 w 920"/>
                  <a:gd name="T25" fmla="*/ 199 h 654"/>
                  <a:gd name="T26" fmla="*/ 219 w 920"/>
                  <a:gd name="T27" fmla="*/ 204 h 654"/>
                  <a:gd name="T28" fmla="*/ 231 w 920"/>
                  <a:gd name="T29" fmla="*/ 118 h 654"/>
                  <a:gd name="T30" fmla="*/ 287 w 920"/>
                  <a:gd name="T31" fmla="*/ 76 h 654"/>
                  <a:gd name="T32" fmla="*/ 376 w 920"/>
                  <a:gd name="T33" fmla="*/ 118 h 654"/>
                  <a:gd name="T34" fmla="*/ 445 w 920"/>
                  <a:gd name="T35" fmla="*/ 125 h 654"/>
                  <a:gd name="T36" fmla="*/ 459 w 920"/>
                  <a:gd name="T37" fmla="*/ 172 h 654"/>
                  <a:gd name="T38" fmla="*/ 505 w 920"/>
                  <a:gd name="T39" fmla="*/ 199 h 654"/>
                  <a:gd name="T40" fmla="*/ 544 w 920"/>
                  <a:gd name="T41" fmla="*/ 189 h 654"/>
                  <a:gd name="T42" fmla="*/ 579 w 920"/>
                  <a:gd name="T43" fmla="*/ 217 h 654"/>
                  <a:gd name="T44" fmla="*/ 658 w 920"/>
                  <a:gd name="T45" fmla="*/ 196 h 654"/>
                  <a:gd name="T46" fmla="*/ 748 w 920"/>
                  <a:gd name="T47" fmla="*/ 184 h 654"/>
                  <a:gd name="T48" fmla="*/ 772 w 920"/>
                  <a:gd name="T49" fmla="*/ 225 h 654"/>
                  <a:gd name="T50" fmla="*/ 868 w 920"/>
                  <a:gd name="T51" fmla="*/ 240 h 654"/>
                  <a:gd name="T52" fmla="*/ 886 w 920"/>
                  <a:gd name="T53" fmla="*/ 300 h 654"/>
                  <a:gd name="T54" fmla="*/ 920 w 920"/>
                  <a:gd name="T55" fmla="*/ 353 h 654"/>
                  <a:gd name="T56" fmla="*/ 877 w 920"/>
                  <a:gd name="T57" fmla="*/ 419 h 654"/>
                  <a:gd name="T58" fmla="*/ 874 w 920"/>
                  <a:gd name="T59" fmla="*/ 484 h 654"/>
                  <a:gd name="T60" fmla="*/ 829 w 920"/>
                  <a:gd name="T61" fmla="*/ 419 h 654"/>
                  <a:gd name="T62" fmla="*/ 787 w 920"/>
                  <a:gd name="T63" fmla="*/ 401 h 654"/>
                  <a:gd name="T64" fmla="*/ 721 w 920"/>
                  <a:gd name="T65" fmla="*/ 484 h 654"/>
                  <a:gd name="T66" fmla="*/ 640 w 920"/>
                  <a:gd name="T67" fmla="*/ 457 h 654"/>
                  <a:gd name="T68" fmla="*/ 533 w 920"/>
                  <a:gd name="T69" fmla="*/ 499 h 654"/>
                  <a:gd name="T70" fmla="*/ 469 w 920"/>
                  <a:gd name="T71" fmla="*/ 544 h 654"/>
                  <a:gd name="T72" fmla="*/ 438 w 920"/>
                  <a:gd name="T73" fmla="*/ 592 h 654"/>
                  <a:gd name="T74" fmla="*/ 358 w 920"/>
                  <a:gd name="T75" fmla="*/ 621 h 654"/>
                  <a:gd name="T76" fmla="*/ 298 w 920"/>
                  <a:gd name="T77" fmla="*/ 654 h 654"/>
                  <a:gd name="T78" fmla="*/ 140 w 920"/>
                  <a:gd name="T79" fmla="*/ 583 h 654"/>
                  <a:gd name="T80" fmla="*/ 174 w 920"/>
                  <a:gd name="T81" fmla="*/ 536 h 654"/>
                  <a:gd name="T82" fmla="*/ 173 w 920"/>
                  <a:gd name="T83" fmla="*/ 493 h 654"/>
                  <a:gd name="T84" fmla="*/ 161 w 920"/>
                  <a:gd name="T85" fmla="*/ 462 h 654"/>
                  <a:gd name="T86" fmla="*/ 143 w 920"/>
                  <a:gd name="T87" fmla="*/ 396 h 654"/>
                  <a:gd name="T88" fmla="*/ 85 w 920"/>
                  <a:gd name="T89" fmla="*/ 368 h 6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20"/>
                  <a:gd name="T136" fmla="*/ 0 h 654"/>
                  <a:gd name="T137" fmla="*/ 920 w 920"/>
                  <a:gd name="T138" fmla="*/ 654 h 6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20" h="654">
                    <a:moveTo>
                      <a:pt x="85" y="368"/>
                    </a:moveTo>
                    <a:lnTo>
                      <a:pt x="95" y="350"/>
                    </a:lnTo>
                    <a:lnTo>
                      <a:pt x="104" y="323"/>
                    </a:lnTo>
                    <a:lnTo>
                      <a:pt x="111" y="293"/>
                    </a:lnTo>
                    <a:lnTo>
                      <a:pt x="98" y="272"/>
                    </a:lnTo>
                    <a:lnTo>
                      <a:pt x="62" y="272"/>
                    </a:lnTo>
                    <a:lnTo>
                      <a:pt x="25" y="272"/>
                    </a:lnTo>
                    <a:lnTo>
                      <a:pt x="0" y="261"/>
                    </a:lnTo>
                    <a:lnTo>
                      <a:pt x="0" y="243"/>
                    </a:lnTo>
                    <a:lnTo>
                      <a:pt x="18" y="213"/>
                    </a:lnTo>
                    <a:lnTo>
                      <a:pt x="55" y="171"/>
                    </a:lnTo>
                    <a:lnTo>
                      <a:pt x="63" y="151"/>
                    </a:lnTo>
                    <a:lnTo>
                      <a:pt x="30" y="110"/>
                    </a:lnTo>
                    <a:lnTo>
                      <a:pt x="36" y="76"/>
                    </a:lnTo>
                    <a:lnTo>
                      <a:pt x="21" y="65"/>
                    </a:lnTo>
                    <a:lnTo>
                      <a:pt x="22" y="55"/>
                    </a:lnTo>
                    <a:lnTo>
                      <a:pt x="40" y="55"/>
                    </a:lnTo>
                    <a:lnTo>
                      <a:pt x="60" y="40"/>
                    </a:lnTo>
                    <a:lnTo>
                      <a:pt x="62" y="0"/>
                    </a:lnTo>
                    <a:lnTo>
                      <a:pt x="84" y="0"/>
                    </a:lnTo>
                    <a:lnTo>
                      <a:pt x="111" y="5"/>
                    </a:lnTo>
                    <a:lnTo>
                      <a:pt x="129" y="22"/>
                    </a:lnTo>
                    <a:lnTo>
                      <a:pt x="120" y="94"/>
                    </a:lnTo>
                    <a:lnTo>
                      <a:pt x="135" y="118"/>
                    </a:lnTo>
                    <a:lnTo>
                      <a:pt x="162" y="184"/>
                    </a:lnTo>
                    <a:lnTo>
                      <a:pt x="170" y="199"/>
                    </a:lnTo>
                    <a:lnTo>
                      <a:pt x="203" y="216"/>
                    </a:lnTo>
                    <a:lnTo>
                      <a:pt x="219" y="204"/>
                    </a:lnTo>
                    <a:lnTo>
                      <a:pt x="219" y="153"/>
                    </a:lnTo>
                    <a:lnTo>
                      <a:pt x="231" y="118"/>
                    </a:lnTo>
                    <a:lnTo>
                      <a:pt x="257" y="94"/>
                    </a:lnTo>
                    <a:lnTo>
                      <a:pt x="287" y="76"/>
                    </a:lnTo>
                    <a:lnTo>
                      <a:pt x="326" y="73"/>
                    </a:lnTo>
                    <a:lnTo>
                      <a:pt x="376" y="118"/>
                    </a:lnTo>
                    <a:lnTo>
                      <a:pt x="387" y="129"/>
                    </a:lnTo>
                    <a:lnTo>
                      <a:pt x="445" y="125"/>
                    </a:lnTo>
                    <a:lnTo>
                      <a:pt x="453" y="137"/>
                    </a:lnTo>
                    <a:lnTo>
                      <a:pt x="459" y="172"/>
                    </a:lnTo>
                    <a:lnTo>
                      <a:pt x="477" y="190"/>
                    </a:lnTo>
                    <a:lnTo>
                      <a:pt x="505" y="199"/>
                    </a:lnTo>
                    <a:lnTo>
                      <a:pt x="526" y="197"/>
                    </a:lnTo>
                    <a:lnTo>
                      <a:pt x="544" y="189"/>
                    </a:lnTo>
                    <a:lnTo>
                      <a:pt x="555" y="208"/>
                    </a:lnTo>
                    <a:lnTo>
                      <a:pt x="579" y="217"/>
                    </a:lnTo>
                    <a:lnTo>
                      <a:pt x="617" y="214"/>
                    </a:lnTo>
                    <a:lnTo>
                      <a:pt x="658" y="196"/>
                    </a:lnTo>
                    <a:lnTo>
                      <a:pt x="686" y="184"/>
                    </a:lnTo>
                    <a:lnTo>
                      <a:pt x="748" y="184"/>
                    </a:lnTo>
                    <a:lnTo>
                      <a:pt x="748" y="210"/>
                    </a:lnTo>
                    <a:lnTo>
                      <a:pt x="772" y="225"/>
                    </a:lnTo>
                    <a:lnTo>
                      <a:pt x="847" y="238"/>
                    </a:lnTo>
                    <a:lnTo>
                      <a:pt x="868" y="240"/>
                    </a:lnTo>
                    <a:lnTo>
                      <a:pt x="856" y="284"/>
                    </a:lnTo>
                    <a:lnTo>
                      <a:pt x="886" y="300"/>
                    </a:lnTo>
                    <a:lnTo>
                      <a:pt x="886" y="318"/>
                    </a:lnTo>
                    <a:lnTo>
                      <a:pt x="920" y="353"/>
                    </a:lnTo>
                    <a:lnTo>
                      <a:pt x="894" y="374"/>
                    </a:lnTo>
                    <a:lnTo>
                      <a:pt x="877" y="419"/>
                    </a:lnTo>
                    <a:lnTo>
                      <a:pt x="885" y="475"/>
                    </a:lnTo>
                    <a:lnTo>
                      <a:pt x="874" y="484"/>
                    </a:lnTo>
                    <a:lnTo>
                      <a:pt x="831" y="448"/>
                    </a:lnTo>
                    <a:lnTo>
                      <a:pt x="829" y="419"/>
                    </a:lnTo>
                    <a:lnTo>
                      <a:pt x="813" y="401"/>
                    </a:lnTo>
                    <a:lnTo>
                      <a:pt x="787" y="401"/>
                    </a:lnTo>
                    <a:lnTo>
                      <a:pt x="778" y="433"/>
                    </a:lnTo>
                    <a:lnTo>
                      <a:pt x="721" y="484"/>
                    </a:lnTo>
                    <a:lnTo>
                      <a:pt x="679" y="478"/>
                    </a:lnTo>
                    <a:lnTo>
                      <a:pt x="640" y="457"/>
                    </a:lnTo>
                    <a:lnTo>
                      <a:pt x="596" y="457"/>
                    </a:lnTo>
                    <a:lnTo>
                      <a:pt x="533" y="499"/>
                    </a:lnTo>
                    <a:lnTo>
                      <a:pt x="505" y="536"/>
                    </a:lnTo>
                    <a:lnTo>
                      <a:pt x="469" y="544"/>
                    </a:lnTo>
                    <a:lnTo>
                      <a:pt x="447" y="565"/>
                    </a:lnTo>
                    <a:lnTo>
                      <a:pt x="438" y="592"/>
                    </a:lnTo>
                    <a:lnTo>
                      <a:pt x="392" y="604"/>
                    </a:lnTo>
                    <a:lnTo>
                      <a:pt x="358" y="621"/>
                    </a:lnTo>
                    <a:lnTo>
                      <a:pt x="333" y="621"/>
                    </a:lnTo>
                    <a:lnTo>
                      <a:pt x="298" y="654"/>
                    </a:lnTo>
                    <a:lnTo>
                      <a:pt x="206" y="619"/>
                    </a:lnTo>
                    <a:lnTo>
                      <a:pt x="140" y="583"/>
                    </a:lnTo>
                    <a:lnTo>
                      <a:pt x="138" y="564"/>
                    </a:lnTo>
                    <a:lnTo>
                      <a:pt x="174" y="536"/>
                    </a:lnTo>
                    <a:lnTo>
                      <a:pt x="177" y="512"/>
                    </a:lnTo>
                    <a:lnTo>
                      <a:pt x="173" y="493"/>
                    </a:lnTo>
                    <a:lnTo>
                      <a:pt x="158" y="478"/>
                    </a:lnTo>
                    <a:lnTo>
                      <a:pt x="161" y="462"/>
                    </a:lnTo>
                    <a:lnTo>
                      <a:pt x="165" y="419"/>
                    </a:lnTo>
                    <a:lnTo>
                      <a:pt x="143" y="396"/>
                    </a:lnTo>
                    <a:lnTo>
                      <a:pt x="81" y="377"/>
                    </a:lnTo>
                    <a:lnTo>
                      <a:pt x="85" y="3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7808913" y="4648201"/>
                <a:ext cx="1004887" cy="957263"/>
              </a:xfrm>
              <a:custGeom>
                <a:avLst/>
                <a:gdLst>
                  <a:gd name="T0" fmla="*/ 28 w 696"/>
                  <a:gd name="T1" fmla="*/ 372 h 663"/>
                  <a:gd name="T2" fmla="*/ 0 w 696"/>
                  <a:gd name="T3" fmla="*/ 338 h 663"/>
                  <a:gd name="T4" fmla="*/ 0 w 696"/>
                  <a:gd name="T5" fmla="*/ 315 h 663"/>
                  <a:gd name="T6" fmla="*/ 33 w 696"/>
                  <a:gd name="T7" fmla="*/ 297 h 663"/>
                  <a:gd name="T8" fmla="*/ 69 w 696"/>
                  <a:gd name="T9" fmla="*/ 246 h 663"/>
                  <a:gd name="T10" fmla="*/ 96 w 696"/>
                  <a:gd name="T11" fmla="*/ 223 h 663"/>
                  <a:gd name="T12" fmla="*/ 132 w 696"/>
                  <a:gd name="T13" fmla="*/ 223 h 663"/>
                  <a:gd name="T14" fmla="*/ 187 w 696"/>
                  <a:gd name="T15" fmla="*/ 204 h 663"/>
                  <a:gd name="T16" fmla="*/ 226 w 696"/>
                  <a:gd name="T17" fmla="*/ 181 h 663"/>
                  <a:gd name="T18" fmla="*/ 226 w 696"/>
                  <a:gd name="T19" fmla="*/ 156 h 663"/>
                  <a:gd name="T20" fmla="*/ 199 w 696"/>
                  <a:gd name="T21" fmla="*/ 114 h 663"/>
                  <a:gd name="T22" fmla="*/ 192 w 696"/>
                  <a:gd name="T23" fmla="*/ 97 h 663"/>
                  <a:gd name="T24" fmla="*/ 209 w 696"/>
                  <a:gd name="T25" fmla="*/ 80 h 663"/>
                  <a:gd name="T26" fmla="*/ 249 w 696"/>
                  <a:gd name="T27" fmla="*/ 67 h 663"/>
                  <a:gd name="T28" fmla="*/ 283 w 696"/>
                  <a:gd name="T29" fmla="*/ 67 h 663"/>
                  <a:gd name="T30" fmla="*/ 326 w 696"/>
                  <a:gd name="T31" fmla="*/ 75 h 663"/>
                  <a:gd name="T32" fmla="*/ 391 w 696"/>
                  <a:gd name="T33" fmla="*/ 79 h 663"/>
                  <a:gd name="T34" fmla="*/ 424 w 696"/>
                  <a:gd name="T35" fmla="*/ 61 h 663"/>
                  <a:gd name="T36" fmla="*/ 436 w 696"/>
                  <a:gd name="T37" fmla="*/ 33 h 663"/>
                  <a:gd name="T38" fmla="*/ 465 w 696"/>
                  <a:gd name="T39" fmla="*/ 18 h 663"/>
                  <a:gd name="T40" fmla="*/ 484 w 696"/>
                  <a:gd name="T41" fmla="*/ 0 h 663"/>
                  <a:gd name="T42" fmla="*/ 505 w 696"/>
                  <a:gd name="T43" fmla="*/ 7 h 663"/>
                  <a:gd name="T44" fmla="*/ 548 w 696"/>
                  <a:gd name="T45" fmla="*/ 51 h 663"/>
                  <a:gd name="T46" fmla="*/ 594 w 696"/>
                  <a:gd name="T47" fmla="*/ 55 h 663"/>
                  <a:gd name="T48" fmla="*/ 603 w 696"/>
                  <a:gd name="T49" fmla="*/ 69 h 663"/>
                  <a:gd name="T50" fmla="*/ 633 w 696"/>
                  <a:gd name="T51" fmla="*/ 69 h 663"/>
                  <a:gd name="T52" fmla="*/ 628 w 696"/>
                  <a:gd name="T53" fmla="*/ 92 h 663"/>
                  <a:gd name="T54" fmla="*/ 576 w 696"/>
                  <a:gd name="T55" fmla="*/ 126 h 663"/>
                  <a:gd name="T56" fmla="*/ 576 w 696"/>
                  <a:gd name="T57" fmla="*/ 140 h 663"/>
                  <a:gd name="T58" fmla="*/ 612 w 696"/>
                  <a:gd name="T59" fmla="*/ 205 h 663"/>
                  <a:gd name="T60" fmla="*/ 614 w 696"/>
                  <a:gd name="T61" fmla="*/ 235 h 663"/>
                  <a:gd name="T62" fmla="*/ 595 w 696"/>
                  <a:gd name="T63" fmla="*/ 291 h 663"/>
                  <a:gd name="T64" fmla="*/ 597 w 696"/>
                  <a:gd name="T65" fmla="*/ 322 h 663"/>
                  <a:gd name="T66" fmla="*/ 603 w 696"/>
                  <a:gd name="T67" fmla="*/ 354 h 663"/>
                  <a:gd name="T68" fmla="*/ 610 w 696"/>
                  <a:gd name="T69" fmla="*/ 403 h 663"/>
                  <a:gd name="T70" fmla="*/ 588 w 696"/>
                  <a:gd name="T71" fmla="*/ 417 h 663"/>
                  <a:gd name="T72" fmla="*/ 568 w 696"/>
                  <a:gd name="T73" fmla="*/ 413 h 663"/>
                  <a:gd name="T74" fmla="*/ 559 w 696"/>
                  <a:gd name="T75" fmla="*/ 397 h 663"/>
                  <a:gd name="T76" fmla="*/ 497 w 696"/>
                  <a:gd name="T77" fmla="*/ 398 h 663"/>
                  <a:gd name="T78" fmla="*/ 457 w 696"/>
                  <a:gd name="T79" fmla="*/ 429 h 663"/>
                  <a:gd name="T80" fmla="*/ 393 w 696"/>
                  <a:gd name="T81" fmla="*/ 421 h 663"/>
                  <a:gd name="T82" fmla="*/ 385 w 696"/>
                  <a:gd name="T83" fmla="*/ 473 h 663"/>
                  <a:gd name="T84" fmla="*/ 368 w 696"/>
                  <a:gd name="T85" fmla="*/ 495 h 663"/>
                  <a:gd name="T86" fmla="*/ 328 w 696"/>
                  <a:gd name="T87" fmla="*/ 501 h 663"/>
                  <a:gd name="T88" fmla="*/ 298 w 696"/>
                  <a:gd name="T89" fmla="*/ 532 h 663"/>
                  <a:gd name="T90" fmla="*/ 294 w 696"/>
                  <a:gd name="T91" fmla="*/ 569 h 663"/>
                  <a:gd name="T92" fmla="*/ 259 w 696"/>
                  <a:gd name="T93" fmla="*/ 589 h 663"/>
                  <a:gd name="T94" fmla="*/ 214 w 696"/>
                  <a:gd name="T95" fmla="*/ 585 h 663"/>
                  <a:gd name="T96" fmla="*/ 194 w 696"/>
                  <a:gd name="T97" fmla="*/ 603 h 663"/>
                  <a:gd name="T98" fmla="*/ 174 w 696"/>
                  <a:gd name="T99" fmla="*/ 603 h 663"/>
                  <a:gd name="T100" fmla="*/ 175 w 696"/>
                  <a:gd name="T101" fmla="*/ 569 h 663"/>
                  <a:gd name="T102" fmla="*/ 154 w 696"/>
                  <a:gd name="T103" fmla="*/ 526 h 663"/>
                  <a:gd name="T104" fmla="*/ 132 w 696"/>
                  <a:gd name="T105" fmla="*/ 476 h 663"/>
                  <a:gd name="T106" fmla="*/ 120 w 696"/>
                  <a:gd name="T107" fmla="*/ 442 h 663"/>
                  <a:gd name="T108" fmla="*/ 86 w 696"/>
                  <a:gd name="T109" fmla="*/ 401 h 663"/>
                  <a:gd name="T110" fmla="*/ 53 w 696"/>
                  <a:gd name="T111" fmla="*/ 374 h 663"/>
                  <a:gd name="T112" fmla="*/ 28 w 696"/>
                  <a:gd name="T113" fmla="*/ 372 h 6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6"/>
                  <a:gd name="T172" fmla="*/ 0 h 663"/>
                  <a:gd name="T173" fmla="*/ 696 w 696"/>
                  <a:gd name="T174" fmla="*/ 663 h 66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6" h="663">
                    <a:moveTo>
                      <a:pt x="31" y="409"/>
                    </a:move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6" y="327"/>
                      <a:pt x="36" y="327"/>
                      <a:pt x="36" y="327"/>
                    </a:cubicBezTo>
                    <a:cubicBezTo>
                      <a:pt x="76" y="271"/>
                      <a:pt x="76" y="271"/>
                      <a:pt x="76" y="271"/>
                    </a:cubicBezTo>
                    <a:cubicBezTo>
                      <a:pt x="106" y="245"/>
                      <a:pt x="106" y="245"/>
                      <a:pt x="106" y="245"/>
                    </a:cubicBezTo>
                    <a:cubicBezTo>
                      <a:pt x="145" y="245"/>
                      <a:pt x="145" y="245"/>
                      <a:pt x="145" y="245"/>
                    </a:cubicBezTo>
                    <a:cubicBezTo>
                      <a:pt x="206" y="224"/>
                      <a:pt x="206" y="224"/>
                      <a:pt x="206" y="224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8" y="171"/>
                      <a:pt x="248" y="171"/>
                      <a:pt x="248" y="171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11" y="107"/>
                      <a:pt x="211" y="107"/>
                      <a:pt x="211" y="107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74" y="74"/>
                      <a:pt x="274" y="74"/>
                      <a:pt x="274" y="74"/>
                    </a:cubicBezTo>
                    <a:cubicBezTo>
                      <a:pt x="311" y="74"/>
                      <a:pt x="311" y="74"/>
                      <a:pt x="311" y="74"/>
                    </a:cubicBezTo>
                    <a:cubicBezTo>
                      <a:pt x="311" y="74"/>
                      <a:pt x="354" y="80"/>
                      <a:pt x="358" y="82"/>
                    </a:cubicBezTo>
                    <a:cubicBezTo>
                      <a:pt x="361" y="84"/>
                      <a:pt x="430" y="87"/>
                      <a:pt x="430" y="87"/>
                    </a:cubicBezTo>
                    <a:cubicBezTo>
                      <a:pt x="466" y="67"/>
                      <a:pt x="466" y="67"/>
                      <a:pt x="466" y="67"/>
                    </a:cubicBezTo>
                    <a:cubicBezTo>
                      <a:pt x="479" y="36"/>
                      <a:pt x="479" y="36"/>
                      <a:pt x="479" y="36"/>
                    </a:cubicBezTo>
                    <a:cubicBezTo>
                      <a:pt x="511" y="20"/>
                      <a:pt x="511" y="20"/>
                      <a:pt x="511" y="2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55" y="8"/>
                      <a:pt x="555" y="8"/>
                      <a:pt x="555" y="8"/>
                    </a:cubicBezTo>
                    <a:cubicBezTo>
                      <a:pt x="602" y="56"/>
                      <a:pt x="602" y="56"/>
                      <a:pt x="602" y="56"/>
                    </a:cubicBezTo>
                    <a:cubicBezTo>
                      <a:pt x="653" y="60"/>
                      <a:pt x="653" y="60"/>
                      <a:pt x="653" y="60"/>
                    </a:cubicBezTo>
                    <a:cubicBezTo>
                      <a:pt x="663" y="76"/>
                      <a:pt x="663" y="76"/>
                      <a:pt x="663" y="76"/>
                    </a:cubicBezTo>
                    <a:cubicBezTo>
                      <a:pt x="696" y="76"/>
                      <a:pt x="696" y="76"/>
                      <a:pt x="696" y="76"/>
                    </a:cubicBezTo>
                    <a:cubicBezTo>
                      <a:pt x="691" y="101"/>
                      <a:pt x="691" y="101"/>
                      <a:pt x="691" y="101"/>
                    </a:cubicBezTo>
                    <a:cubicBezTo>
                      <a:pt x="633" y="138"/>
                      <a:pt x="633" y="138"/>
                      <a:pt x="633" y="138"/>
                    </a:cubicBezTo>
                    <a:cubicBezTo>
                      <a:pt x="633" y="154"/>
                      <a:pt x="633" y="154"/>
                      <a:pt x="633" y="154"/>
                    </a:cubicBezTo>
                    <a:cubicBezTo>
                      <a:pt x="673" y="225"/>
                      <a:pt x="673" y="225"/>
                      <a:pt x="673" y="225"/>
                    </a:cubicBezTo>
                    <a:cubicBezTo>
                      <a:pt x="673" y="225"/>
                      <a:pt x="677" y="255"/>
                      <a:pt x="675" y="258"/>
                    </a:cubicBezTo>
                    <a:cubicBezTo>
                      <a:pt x="673" y="261"/>
                      <a:pt x="654" y="320"/>
                      <a:pt x="654" y="320"/>
                    </a:cubicBezTo>
                    <a:cubicBezTo>
                      <a:pt x="656" y="354"/>
                      <a:pt x="656" y="354"/>
                      <a:pt x="656" y="354"/>
                    </a:cubicBezTo>
                    <a:cubicBezTo>
                      <a:pt x="663" y="389"/>
                      <a:pt x="663" y="389"/>
                      <a:pt x="663" y="389"/>
                    </a:cubicBezTo>
                    <a:cubicBezTo>
                      <a:pt x="671" y="443"/>
                      <a:pt x="671" y="443"/>
                      <a:pt x="671" y="443"/>
                    </a:cubicBezTo>
                    <a:cubicBezTo>
                      <a:pt x="647" y="459"/>
                      <a:pt x="647" y="459"/>
                      <a:pt x="647" y="459"/>
                    </a:cubicBezTo>
                    <a:cubicBezTo>
                      <a:pt x="624" y="454"/>
                      <a:pt x="624" y="454"/>
                      <a:pt x="624" y="454"/>
                    </a:cubicBezTo>
                    <a:cubicBezTo>
                      <a:pt x="615" y="436"/>
                      <a:pt x="615" y="436"/>
                      <a:pt x="615" y="436"/>
                    </a:cubicBezTo>
                    <a:cubicBezTo>
                      <a:pt x="615" y="436"/>
                      <a:pt x="546" y="435"/>
                      <a:pt x="546" y="438"/>
                    </a:cubicBezTo>
                    <a:cubicBezTo>
                      <a:pt x="546" y="440"/>
                      <a:pt x="503" y="472"/>
                      <a:pt x="503" y="472"/>
                    </a:cubicBezTo>
                    <a:cubicBezTo>
                      <a:pt x="432" y="463"/>
                      <a:pt x="432" y="463"/>
                      <a:pt x="432" y="463"/>
                    </a:cubicBezTo>
                    <a:cubicBezTo>
                      <a:pt x="423" y="520"/>
                      <a:pt x="423" y="520"/>
                      <a:pt x="423" y="520"/>
                    </a:cubicBezTo>
                    <a:cubicBezTo>
                      <a:pt x="405" y="544"/>
                      <a:pt x="405" y="544"/>
                      <a:pt x="405" y="544"/>
                    </a:cubicBezTo>
                    <a:cubicBezTo>
                      <a:pt x="405" y="544"/>
                      <a:pt x="365" y="551"/>
                      <a:pt x="361" y="551"/>
                    </a:cubicBezTo>
                    <a:cubicBezTo>
                      <a:pt x="358" y="551"/>
                      <a:pt x="328" y="585"/>
                      <a:pt x="328" y="585"/>
                    </a:cubicBezTo>
                    <a:cubicBezTo>
                      <a:pt x="323" y="626"/>
                      <a:pt x="323" y="626"/>
                      <a:pt x="323" y="626"/>
                    </a:cubicBezTo>
                    <a:cubicBezTo>
                      <a:pt x="285" y="648"/>
                      <a:pt x="285" y="648"/>
                      <a:pt x="285" y="648"/>
                    </a:cubicBezTo>
                    <a:cubicBezTo>
                      <a:pt x="235" y="643"/>
                      <a:pt x="235" y="643"/>
                      <a:pt x="235" y="643"/>
                    </a:cubicBezTo>
                    <a:cubicBezTo>
                      <a:pt x="213" y="663"/>
                      <a:pt x="213" y="663"/>
                      <a:pt x="213" y="663"/>
                    </a:cubicBezTo>
                    <a:cubicBezTo>
                      <a:pt x="191" y="663"/>
                      <a:pt x="191" y="663"/>
                      <a:pt x="191" y="663"/>
                    </a:cubicBezTo>
                    <a:cubicBezTo>
                      <a:pt x="192" y="626"/>
                      <a:pt x="192" y="626"/>
                      <a:pt x="192" y="626"/>
                    </a:cubicBezTo>
                    <a:cubicBezTo>
                      <a:pt x="169" y="578"/>
                      <a:pt x="169" y="578"/>
                      <a:pt x="169" y="578"/>
                    </a:cubicBezTo>
                    <a:cubicBezTo>
                      <a:pt x="145" y="523"/>
                      <a:pt x="145" y="523"/>
                      <a:pt x="145" y="523"/>
                    </a:cubicBezTo>
                    <a:cubicBezTo>
                      <a:pt x="132" y="486"/>
                      <a:pt x="132" y="486"/>
                      <a:pt x="132" y="486"/>
                    </a:cubicBezTo>
                    <a:cubicBezTo>
                      <a:pt x="132" y="486"/>
                      <a:pt x="98" y="442"/>
                      <a:pt x="95" y="441"/>
                    </a:cubicBezTo>
                    <a:cubicBezTo>
                      <a:pt x="93" y="440"/>
                      <a:pt x="66" y="413"/>
                      <a:pt x="58" y="411"/>
                    </a:cubicBezTo>
                    <a:cubicBezTo>
                      <a:pt x="50" y="409"/>
                      <a:pt x="31" y="409"/>
                      <a:pt x="31" y="40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7550150" y="3308351"/>
                <a:ext cx="1012825" cy="1819275"/>
              </a:xfrm>
              <a:custGeom>
                <a:avLst/>
                <a:gdLst>
                  <a:gd name="T0" fmla="*/ 131 w 701"/>
                  <a:gd name="T1" fmla="*/ 1137 h 1259"/>
                  <a:gd name="T2" fmla="*/ 39 w 701"/>
                  <a:gd name="T3" fmla="*/ 1070 h 1259"/>
                  <a:gd name="T4" fmla="*/ 21 w 701"/>
                  <a:gd name="T5" fmla="*/ 1031 h 1259"/>
                  <a:gd name="T6" fmla="*/ 42 w 701"/>
                  <a:gd name="T7" fmla="*/ 897 h 1259"/>
                  <a:gd name="T8" fmla="*/ 21 w 701"/>
                  <a:gd name="T9" fmla="*/ 745 h 1259"/>
                  <a:gd name="T10" fmla="*/ 0 w 701"/>
                  <a:gd name="T11" fmla="*/ 684 h 1259"/>
                  <a:gd name="T12" fmla="*/ 92 w 701"/>
                  <a:gd name="T13" fmla="*/ 653 h 1259"/>
                  <a:gd name="T14" fmla="*/ 82 w 701"/>
                  <a:gd name="T15" fmla="*/ 535 h 1259"/>
                  <a:gd name="T16" fmla="*/ 141 w 701"/>
                  <a:gd name="T17" fmla="*/ 495 h 1259"/>
                  <a:gd name="T18" fmla="*/ 236 w 701"/>
                  <a:gd name="T19" fmla="*/ 544 h 1259"/>
                  <a:gd name="T20" fmla="*/ 249 w 701"/>
                  <a:gd name="T21" fmla="*/ 467 h 1259"/>
                  <a:gd name="T22" fmla="*/ 214 w 701"/>
                  <a:gd name="T23" fmla="*/ 397 h 1259"/>
                  <a:gd name="T24" fmla="*/ 244 w 701"/>
                  <a:gd name="T25" fmla="*/ 314 h 1259"/>
                  <a:gd name="T26" fmla="*/ 337 w 701"/>
                  <a:gd name="T27" fmla="*/ 290 h 1259"/>
                  <a:gd name="T28" fmla="*/ 337 w 701"/>
                  <a:gd name="T29" fmla="*/ 214 h 1259"/>
                  <a:gd name="T30" fmla="*/ 296 w 701"/>
                  <a:gd name="T31" fmla="*/ 134 h 1259"/>
                  <a:gd name="T32" fmla="*/ 379 w 701"/>
                  <a:gd name="T33" fmla="*/ 46 h 1259"/>
                  <a:gd name="T34" fmla="*/ 423 w 701"/>
                  <a:gd name="T35" fmla="*/ 11 h 1259"/>
                  <a:gd name="T36" fmla="*/ 431 w 701"/>
                  <a:gd name="T37" fmla="*/ 56 h 1259"/>
                  <a:gd name="T38" fmla="*/ 369 w 701"/>
                  <a:gd name="T39" fmla="*/ 219 h 1259"/>
                  <a:gd name="T40" fmla="*/ 414 w 701"/>
                  <a:gd name="T41" fmla="*/ 259 h 1259"/>
                  <a:gd name="T42" fmla="*/ 401 w 701"/>
                  <a:gd name="T43" fmla="*/ 317 h 1259"/>
                  <a:gd name="T44" fmla="*/ 490 w 701"/>
                  <a:gd name="T45" fmla="*/ 309 h 1259"/>
                  <a:gd name="T46" fmla="*/ 542 w 701"/>
                  <a:gd name="T47" fmla="*/ 326 h 1259"/>
                  <a:gd name="T48" fmla="*/ 601 w 701"/>
                  <a:gd name="T49" fmla="*/ 305 h 1259"/>
                  <a:gd name="T50" fmla="*/ 634 w 701"/>
                  <a:gd name="T51" fmla="*/ 351 h 1259"/>
                  <a:gd name="T52" fmla="*/ 514 w 701"/>
                  <a:gd name="T53" fmla="*/ 380 h 1259"/>
                  <a:gd name="T54" fmla="*/ 508 w 701"/>
                  <a:gd name="T55" fmla="*/ 458 h 1259"/>
                  <a:gd name="T56" fmla="*/ 575 w 701"/>
                  <a:gd name="T57" fmla="*/ 492 h 1259"/>
                  <a:gd name="T58" fmla="*/ 564 w 701"/>
                  <a:gd name="T59" fmla="*/ 582 h 1259"/>
                  <a:gd name="T60" fmla="*/ 541 w 701"/>
                  <a:gd name="T61" fmla="*/ 656 h 1259"/>
                  <a:gd name="T62" fmla="*/ 533 w 701"/>
                  <a:gd name="T63" fmla="*/ 720 h 1259"/>
                  <a:gd name="T64" fmla="*/ 573 w 701"/>
                  <a:gd name="T65" fmla="*/ 749 h 1259"/>
                  <a:gd name="T66" fmla="*/ 586 w 701"/>
                  <a:gd name="T67" fmla="*/ 803 h 1259"/>
                  <a:gd name="T68" fmla="*/ 627 w 701"/>
                  <a:gd name="T69" fmla="*/ 839 h 1259"/>
                  <a:gd name="T70" fmla="*/ 582 w 701"/>
                  <a:gd name="T71" fmla="*/ 872 h 1259"/>
                  <a:gd name="T72" fmla="*/ 549 w 701"/>
                  <a:gd name="T73" fmla="*/ 906 h 1259"/>
                  <a:gd name="T74" fmla="*/ 476 w 701"/>
                  <a:gd name="T75" fmla="*/ 898 h 1259"/>
                  <a:gd name="T76" fmla="*/ 399 w 701"/>
                  <a:gd name="T77" fmla="*/ 901 h 1259"/>
                  <a:gd name="T78" fmla="*/ 341 w 701"/>
                  <a:gd name="T79" fmla="*/ 949 h 1259"/>
                  <a:gd name="T80" fmla="*/ 374 w 701"/>
                  <a:gd name="T81" fmla="*/ 1020 h 1259"/>
                  <a:gd name="T82" fmla="*/ 300 w 701"/>
                  <a:gd name="T83" fmla="*/ 1052 h 1259"/>
                  <a:gd name="T84" fmla="*/ 234 w 701"/>
                  <a:gd name="T85" fmla="*/ 1072 h 1259"/>
                  <a:gd name="T86" fmla="*/ 194 w 701"/>
                  <a:gd name="T87" fmla="*/ 1131 h 1259"/>
                  <a:gd name="T88" fmla="*/ 157 w 701"/>
                  <a:gd name="T89" fmla="*/ 1146 h 125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01"/>
                  <a:gd name="T136" fmla="*/ 0 h 1259"/>
                  <a:gd name="T137" fmla="*/ 701 w 701"/>
                  <a:gd name="T138" fmla="*/ 1259 h 125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01" h="1259">
                    <a:moveTo>
                      <a:pt x="172" y="1259"/>
                    </a:moveTo>
                    <a:cubicBezTo>
                      <a:pt x="144" y="1249"/>
                      <a:pt x="144" y="1249"/>
                      <a:pt x="144" y="1249"/>
                    </a:cubicBezTo>
                    <a:cubicBezTo>
                      <a:pt x="158" y="1199"/>
                      <a:pt x="158" y="1199"/>
                      <a:pt x="158" y="1199"/>
                    </a:cubicBezTo>
                    <a:cubicBezTo>
                      <a:pt x="43" y="1176"/>
                      <a:pt x="43" y="1176"/>
                      <a:pt x="43" y="1176"/>
                    </a:cubicBezTo>
                    <a:cubicBezTo>
                      <a:pt x="29" y="1165"/>
                      <a:pt x="29" y="1165"/>
                      <a:pt x="29" y="1165"/>
                    </a:cubicBezTo>
                    <a:cubicBezTo>
                      <a:pt x="23" y="1133"/>
                      <a:pt x="23" y="1133"/>
                      <a:pt x="23" y="1133"/>
                    </a:cubicBezTo>
                    <a:cubicBezTo>
                      <a:pt x="39" y="1095"/>
                      <a:pt x="39" y="1095"/>
                      <a:pt x="39" y="1095"/>
                    </a:cubicBezTo>
                    <a:cubicBezTo>
                      <a:pt x="46" y="985"/>
                      <a:pt x="46" y="985"/>
                      <a:pt x="46" y="985"/>
                    </a:cubicBezTo>
                    <a:cubicBezTo>
                      <a:pt x="60" y="887"/>
                      <a:pt x="60" y="887"/>
                      <a:pt x="60" y="887"/>
                    </a:cubicBezTo>
                    <a:cubicBezTo>
                      <a:pt x="23" y="819"/>
                      <a:pt x="23" y="819"/>
                      <a:pt x="23" y="819"/>
                    </a:cubicBezTo>
                    <a:cubicBezTo>
                      <a:pt x="3" y="791"/>
                      <a:pt x="3" y="791"/>
                      <a:pt x="3" y="791"/>
                    </a:cubicBezTo>
                    <a:cubicBezTo>
                      <a:pt x="0" y="751"/>
                      <a:pt x="0" y="751"/>
                      <a:pt x="0" y="751"/>
                    </a:cubicBezTo>
                    <a:cubicBezTo>
                      <a:pt x="40" y="734"/>
                      <a:pt x="40" y="734"/>
                      <a:pt x="40" y="734"/>
                    </a:cubicBezTo>
                    <a:cubicBezTo>
                      <a:pt x="101" y="717"/>
                      <a:pt x="101" y="717"/>
                      <a:pt x="101" y="717"/>
                    </a:cubicBezTo>
                    <a:cubicBezTo>
                      <a:pt x="104" y="613"/>
                      <a:pt x="104" y="613"/>
                      <a:pt x="104" y="613"/>
                    </a:cubicBezTo>
                    <a:cubicBezTo>
                      <a:pt x="104" y="613"/>
                      <a:pt x="90" y="594"/>
                      <a:pt x="90" y="588"/>
                    </a:cubicBezTo>
                    <a:cubicBezTo>
                      <a:pt x="90" y="582"/>
                      <a:pt x="92" y="551"/>
                      <a:pt x="92" y="551"/>
                    </a:cubicBezTo>
                    <a:cubicBezTo>
                      <a:pt x="155" y="544"/>
                      <a:pt x="155" y="544"/>
                      <a:pt x="155" y="544"/>
                    </a:cubicBezTo>
                    <a:cubicBezTo>
                      <a:pt x="193" y="577"/>
                      <a:pt x="193" y="577"/>
                      <a:pt x="193" y="577"/>
                    </a:cubicBezTo>
                    <a:cubicBezTo>
                      <a:pt x="259" y="598"/>
                      <a:pt x="259" y="598"/>
                      <a:pt x="259" y="598"/>
                    </a:cubicBezTo>
                    <a:cubicBezTo>
                      <a:pt x="279" y="570"/>
                      <a:pt x="279" y="570"/>
                      <a:pt x="279" y="570"/>
                    </a:cubicBezTo>
                    <a:cubicBezTo>
                      <a:pt x="274" y="513"/>
                      <a:pt x="274" y="513"/>
                      <a:pt x="274" y="513"/>
                    </a:cubicBezTo>
                    <a:cubicBezTo>
                      <a:pt x="241" y="451"/>
                      <a:pt x="241" y="451"/>
                      <a:pt x="241" y="451"/>
                    </a:cubicBezTo>
                    <a:cubicBezTo>
                      <a:pt x="235" y="436"/>
                      <a:pt x="235" y="436"/>
                      <a:pt x="235" y="436"/>
                    </a:cubicBezTo>
                    <a:cubicBezTo>
                      <a:pt x="250" y="374"/>
                      <a:pt x="250" y="374"/>
                      <a:pt x="250" y="374"/>
                    </a:cubicBezTo>
                    <a:cubicBezTo>
                      <a:pt x="268" y="345"/>
                      <a:pt x="268" y="345"/>
                      <a:pt x="268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70" y="319"/>
                      <a:pt x="370" y="319"/>
                      <a:pt x="370" y="319"/>
                    </a:cubicBezTo>
                    <a:cubicBezTo>
                      <a:pt x="370" y="258"/>
                      <a:pt x="370" y="258"/>
                      <a:pt x="370" y="258"/>
                    </a:cubicBezTo>
                    <a:cubicBezTo>
                      <a:pt x="370" y="235"/>
                      <a:pt x="370" y="235"/>
                      <a:pt x="370" y="235"/>
                    </a:cubicBezTo>
                    <a:cubicBezTo>
                      <a:pt x="328" y="176"/>
                      <a:pt x="328" y="176"/>
                      <a:pt x="328" y="176"/>
                    </a:cubicBezTo>
                    <a:cubicBezTo>
                      <a:pt x="325" y="147"/>
                      <a:pt x="325" y="147"/>
                      <a:pt x="325" y="147"/>
                    </a:cubicBezTo>
                    <a:cubicBezTo>
                      <a:pt x="361" y="122"/>
                      <a:pt x="361" y="122"/>
                      <a:pt x="361" y="122"/>
                    </a:cubicBezTo>
                    <a:cubicBezTo>
                      <a:pt x="416" y="50"/>
                      <a:pt x="416" y="50"/>
                      <a:pt x="416" y="50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54" y="44"/>
                      <a:pt x="454" y="44"/>
                      <a:pt x="454" y="44"/>
                    </a:cubicBezTo>
                    <a:cubicBezTo>
                      <a:pt x="474" y="61"/>
                      <a:pt x="474" y="61"/>
                      <a:pt x="474" y="61"/>
                    </a:cubicBezTo>
                    <a:cubicBezTo>
                      <a:pt x="469" y="186"/>
                      <a:pt x="469" y="186"/>
                      <a:pt x="469" y="186"/>
                    </a:cubicBezTo>
                    <a:cubicBezTo>
                      <a:pt x="405" y="241"/>
                      <a:pt x="405" y="241"/>
                      <a:pt x="405" y="241"/>
                    </a:cubicBez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5" y="255"/>
                      <a:pt x="457" y="283"/>
                      <a:pt x="455" y="284"/>
                    </a:cubicBezTo>
                    <a:cubicBezTo>
                      <a:pt x="453" y="284"/>
                      <a:pt x="423" y="312"/>
                      <a:pt x="423" y="312"/>
                    </a:cubicBezTo>
                    <a:cubicBezTo>
                      <a:pt x="423" y="312"/>
                      <a:pt x="438" y="347"/>
                      <a:pt x="441" y="348"/>
                    </a:cubicBezTo>
                    <a:cubicBezTo>
                      <a:pt x="443" y="350"/>
                      <a:pt x="507" y="353"/>
                      <a:pt x="507" y="353"/>
                    </a:cubicBezTo>
                    <a:cubicBezTo>
                      <a:pt x="538" y="340"/>
                      <a:pt x="538" y="340"/>
                      <a:pt x="538" y="340"/>
                    </a:cubicBezTo>
                    <a:cubicBezTo>
                      <a:pt x="573" y="357"/>
                      <a:pt x="573" y="357"/>
                      <a:pt x="573" y="357"/>
                    </a:cubicBezTo>
                    <a:cubicBezTo>
                      <a:pt x="573" y="357"/>
                      <a:pt x="592" y="359"/>
                      <a:pt x="595" y="358"/>
                    </a:cubicBezTo>
                    <a:cubicBezTo>
                      <a:pt x="598" y="357"/>
                      <a:pt x="611" y="341"/>
                      <a:pt x="611" y="341"/>
                    </a:cubicBezTo>
                    <a:cubicBezTo>
                      <a:pt x="611" y="341"/>
                      <a:pt x="657" y="335"/>
                      <a:pt x="660" y="335"/>
                    </a:cubicBezTo>
                    <a:cubicBezTo>
                      <a:pt x="663" y="335"/>
                      <a:pt x="701" y="364"/>
                      <a:pt x="701" y="364"/>
                    </a:cubicBezTo>
                    <a:cubicBezTo>
                      <a:pt x="697" y="386"/>
                      <a:pt x="697" y="386"/>
                      <a:pt x="697" y="386"/>
                    </a:cubicBezTo>
                    <a:cubicBezTo>
                      <a:pt x="638" y="410"/>
                      <a:pt x="638" y="410"/>
                      <a:pt x="638" y="410"/>
                    </a:cubicBezTo>
                    <a:cubicBezTo>
                      <a:pt x="565" y="418"/>
                      <a:pt x="565" y="418"/>
                      <a:pt x="565" y="418"/>
                    </a:cubicBezTo>
                    <a:cubicBezTo>
                      <a:pt x="558" y="459"/>
                      <a:pt x="558" y="459"/>
                      <a:pt x="558" y="459"/>
                    </a:cubicBezTo>
                    <a:cubicBezTo>
                      <a:pt x="558" y="503"/>
                      <a:pt x="558" y="503"/>
                      <a:pt x="558" y="503"/>
                    </a:cubicBezTo>
                    <a:cubicBezTo>
                      <a:pt x="565" y="518"/>
                      <a:pt x="565" y="518"/>
                      <a:pt x="565" y="518"/>
                    </a:cubicBezTo>
                    <a:cubicBezTo>
                      <a:pt x="632" y="541"/>
                      <a:pt x="632" y="541"/>
                      <a:pt x="632" y="541"/>
                    </a:cubicBezTo>
                    <a:cubicBezTo>
                      <a:pt x="630" y="578"/>
                      <a:pt x="630" y="578"/>
                      <a:pt x="630" y="578"/>
                    </a:cubicBezTo>
                    <a:cubicBezTo>
                      <a:pt x="620" y="639"/>
                      <a:pt x="620" y="639"/>
                      <a:pt x="620" y="639"/>
                    </a:cubicBezTo>
                    <a:cubicBezTo>
                      <a:pt x="608" y="683"/>
                      <a:pt x="608" y="683"/>
                      <a:pt x="608" y="683"/>
                    </a:cubicBezTo>
                    <a:cubicBezTo>
                      <a:pt x="594" y="721"/>
                      <a:pt x="594" y="721"/>
                      <a:pt x="594" y="721"/>
                    </a:cubicBezTo>
                    <a:cubicBezTo>
                      <a:pt x="580" y="747"/>
                      <a:pt x="580" y="747"/>
                      <a:pt x="580" y="747"/>
                    </a:cubicBezTo>
                    <a:cubicBezTo>
                      <a:pt x="586" y="791"/>
                      <a:pt x="586" y="791"/>
                      <a:pt x="586" y="791"/>
                    </a:cubicBezTo>
                    <a:cubicBezTo>
                      <a:pt x="602" y="811"/>
                      <a:pt x="602" y="811"/>
                      <a:pt x="602" y="811"/>
                    </a:cubicBezTo>
                    <a:cubicBezTo>
                      <a:pt x="630" y="823"/>
                      <a:pt x="630" y="823"/>
                      <a:pt x="630" y="823"/>
                    </a:cubicBezTo>
                    <a:cubicBezTo>
                      <a:pt x="638" y="849"/>
                      <a:pt x="638" y="849"/>
                      <a:pt x="638" y="849"/>
                    </a:cubicBezTo>
                    <a:cubicBezTo>
                      <a:pt x="644" y="882"/>
                      <a:pt x="644" y="882"/>
                      <a:pt x="644" y="882"/>
                    </a:cubicBezTo>
                    <a:cubicBezTo>
                      <a:pt x="655" y="904"/>
                      <a:pt x="655" y="904"/>
                      <a:pt x="655" y="904"/>
                    </a:cubicBezTo>
                    <a:cubicBezTo>
                      <a:pt x="689" y="922"/>
                      <a:pt x="689" y="922"/>
                      <a:pt x="689" y="922"/>
                    </a:cubicBezTo>
                    <a:cubicBezTo>
                      <a:pt x="657" y="942"/>
                      <a:pt x="657" y="942"/>
                      <a:pt x="657" y="942"/>
                    </a:cubicBezTo>
                    <a:cubicBezTo>
                      <a:pt x="639" y="958"/>
                      <a:pt x="639" y="958"/>
                      <a:pt x="639" y="958"/>
                    </a:cubicBezTo>
                    <a:cubicBezTo>
                      <a:pt x="630" y="981"/>
                      <a:pt x="630" y="981"/>
                      <a:pt x="630" y="981"/>
                    </a:cubicBezTo>
                    <a:cubicBezTo>
                      <a:pt x="603" y="995"/>
                      <a:pt x="603" y="995"/>
                      <a:pt x="603" y="995"/>
                    </a:cubicBezTo>
                    <a:cubicBezTo>
                      <a:pt x="570" y="994"/>
                      <a:pt x="570" y="994"/>
                      <a:pt x="570" y="994"/>
                    </a:cubicBezTo>
                    <a:cubicBezTo>
                      <a:pt x="523" y="986"/>
                      <a:pt x="523" y="986"/>
                      <a:pt x="523" y="986"/>
                    </a:cubicBezTo>
                    <a:cubicBezTo>
                      <a:pt x="489" y="981"/>
                      <a:pt x="489" y="981"/>
                      <a:pt x="489" y="981"/>
                    </a:cubicBezTo>
                    <a:cubicBezTo>
                      <a:pt x="438" y="990"/>
                      <a:pt x="438" y="990"/>
                      <a:pt x="438" y="990"/>
                    </a:cubicBezTo>
                    <a:cubicBezTo>
                      <a:pt x="388" y="1011"/>
                      <a:pt x="388" y="1011"/>
                      <a:pt x="388" y="1011"/>
                    </a:cubicBezTo>
                    <a:cubicBezTo>
                      <a:pt x="375" y="1043"/>
                      <a:pt x="375" y="1043"/>
                      <a:pt x="375" y="1043"/>
                    </a:cubicBezTo>
                    <a:cubicBezTo>
                      <a:pt x="407" y="1086"/>
                      <a:pt x="407" y="1086"/>
                      <a:pt x="407" y="1086"/>
                    </a:cubicBezTo>
                    <a:cubicBezTo>
                      <a:pt x="411" y="1121"/>
                      <a:pt x="411" y="1121"/>
                      <a:pt x="411" y="1121"/>
                    </a:cubicBezTo>
                    <a:cubicBezTo>
                      <a:pt x="411" y="1121"/>
                      <a:pt x="369" y="1142"/>
                      <a:pt x="367" y="1143"/>
                    </a:cubicBezTo>
                    <a:cubicBezTo>
                      <a:pt x="365" y="1143"/>
                      <a:pt x="330" y="1156"/>
                      <a:pt x="330" y="1156"/>
                    </a:cubicBezTo>
                    <a:cubicBezTo>
                      <a:pt x="288" y="1158"/>
                      <a:pt x="288" y="1158"/>
                      <a:pt x="288" y="1158"/>
                    </a:cubicBezTo>
                    <a:cubicBezTo>
                      <a:pt x="257" y="1178"/>
                      <a:pt x="257" y="1178"/>
                      <a:pt x="257" y="1178"/>
                    </a:cubicBezTo>
                    <a:cubicBezTo>
                      <a:pt x="230" y="1211"/>
                      <a:pt x="230" y="1211"/>
                      <a:pt x="230" y="1211"/>
                    </a:cubicBezTo>
                    <a:cubicBezTo>
                      <a:pt x="213" y="1242"/>
                      <a:pt x="213" y="1242"/>
                      <a:pt x="213" y="1242"/>
                    </a:cubicBezTo>
                    <a:cubicBezTo>
                      <a:pt x="193" y="1254"/>
                      <a:pt x="193" y="1254"/>
                      <a:pt x="193" y="1254"/>
                    </a:cubicBezTo>
                    <a:lnTo>
                      <a:pt x="172" y="12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6327775" y="4143376"/>
                <a:ext cx="1285875" cy="865188"/>
              </a:xfrm>
              <a:custGeom>
                <a:avLst/>
                <a:gdLst>
                  <a:gd name="T0" fmla="*/ 127 w 890"/>
                  <a:gd name="T1" fmla="*/ 328 h 599"/>
                  <a:gd name="T2" fmla="*/ 163 w 890"/>
                  <a:gd name="T3" fmla="*/ 354 h 599"/>
                  <a:gd name="T4" fmla="*/ 167 w 890"/>
                  <a:gd name="T5" fmla="*/ 450 h 599"/>
                  <a:gd name="T6" fmla="*/ 202 w 890"/>
                  <a:gd name="T7" fmla="*/ 530 h 599"/>
                  <a:gd name="T8" fmla="*/ 241 w 890"/>
                  <a:gd name="T9" fmla="*/ 536 h 599"/>
                  <a:gd name="T10" fmla="*/ 249 w 890"/>
                  <a:gd name="T11" fmla="*/ 452 h 599"/>
                  <a:gd name="T12" fmla="*/ 309 w 890"/>
                  <a:gd name="T13" fmla="*/ 404 h 599"/>
                  <a:gd name="T14" fmla="*/ 359 w 890"/>
                  <a:gd name="T15" fmla="*/ 401 h 599"/>
                  <a:gd name="T16" fmla="*/ 475 w 890"/>
                  <a:gd name="T17" fmla="*/ 454 h 599"/>
                  <a:gd name="T18" fmla="*/ 492 w 890"/>
                  <a:gd name="T19" fmla="*/ 496 h 599"/>
                  <a:gd name="T20" fmla="*/ 532 w 890"/>
                  <a:gd name="T21" fmla="*/ 526 h 599"/>
                  <a:gd name="T22" fmla="*/ 575 w 890"/>
                  <a:gd name="T23" fmla="*/ 512 h 599"/>
                  <a:gd name="T24" fmla="*/ 598 w 890"/>
                  <a:gd name="T25" fmla="*/ 541 h 599"/>
                  <a:gd name="T26" fmla="*/ 648 w 890"/>
                  <a:gd name="T27" fmla="*/ 541 h 599"/>
                  <a:gd name="T28" fmla="*/ 780 w 890"/>
                  <a:gd name="T29" fmla="*/ 510 h 599"/>
                  <a:gd name="T30" fmla="*/ 799 w 890"/>
                  <a:gd name="T31" fmla="*/ 401 h 599"/>
                  <a:gd name="T32" fmla="*/ 810 w 890"/>
                  <a:gd name="T33" fmla="*/ 292 h 599"/>
                  <a:gd name="T34" fmla="*/ 759 w 890"/>
                  <a:gd name="T35" fmla="*/ 206 h 599"/>
                  <a:gd name="T36" fmla="*/ 727 w 890"/>
                  <a:gd name="T37" fmla="*/ 135 h 599"/>
                  <a:gd name="T38" fmla="*/ 661 w 890"/>
                  <a:gd name="T39" fmla="*/ 118 h 599"/>
                  <a:gd name="T40" fmla="*/ 614 w 890"/>
                  <a:gd name="T41" fmla="*/ 187 h 599"/>
                  <a:gd name="T42" fmla="*/ 530 w 890"/>
                  <a:gd name="T43" fmla="*/ 191 h 599"/>
                  <a:gd name="T44" fmla="*/ 467 w 890"/>
                  <a:gd name="T45" fmla="*/ 175 h 599"/>
                  <a:gd name="T46" fmla="*/ 391 w 890"/>
                  <a:gd name="T47" fmla="*/ 109 h 599"/>
                  <a:gd name="T48" fmla="*/ 424 w 890"/>
                  <a:gd name="T49" fmla="*/ 51 h 599"/>
                  <a:gd name="T50" fmla="*/ 451 w 890"/>
                  <a:gd name="T51" fmla="*/ 11 h 599"/>
                  <a:gd name="T52" fmla="*/ 406 w 890"/>
                  <a:gd name="T53" fmla="*/ 0 h 599"/>
                  <a:gd name="T54" fmla="*/ 340 w 890"/>
                  <a:gd name="T55" fmla="*/ 35 h 599"/>
                  <a:gd name="T56" fmla="*/ 289 w 890"/>
                  <a:gd name="T57" fmla="*/ 29 h 599"/>
                  <a:gd name="T58" fmla="*/ 240 w 890"/>
                  <a:gd name="T59" fmla="*/ 7 h 599"/>
                  <a:gd name="T60" fmla="*/ 180 w 890"/>
                  <a:gd name="T61" fmla="*/ 28 h 599"/>
                  <a:gd name="T62" fmla="*/ 167 w 890"/>
                  <a:gd name="T63" fmla="*/ 135 h 599"/>
                  <a:gd name="T64" fmla="*/ 35 w 890"/>
                  <a:gd name="T65" fmla="*/ 149 h 599"/>
                  <a:gd name="T66" fmla="*/ 0 w 890"/>
                  <a:gd name="T67" fmla="*/ 210 h 599"/>
                  <a:gd name="T68" fmla="*/ 34 w 890"/>
                  <a:gd name="T69" fmla="*/ 249 h 599"/>
                  <a:gd name="T70" fmla="*/ 95 w 890"/>
                  <a:gd name="T71" fmla="*/ 285 h 599"/>
                  <a:gd name="T72" fmla="*/ 101 w 890"/>
                  <a:gd name="T73" fmla="*/ 325 h 5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90"/>
                  <a:gd name="T112" fmla="*/ 0 h 599"/>
                  <a:gd name="T113" fmla="*/ 890 w 890"/>
                  <a:gd name="T114" fmla="*/ 599 h 5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90" h="599">
                    <a:moveTo>
                      <a:pt x="111" y="357"/>
                    </a:moveTo>
                    <a:cubicBezTo>
                      <a:pt x="139" y="361"/>
                      <a:pt x="139" y="361"/>
                      <a:pt x="139" y="361"/>
                    </a:cubicBezTo>
                    <a:cubicBezTo>
                      <a:pt x="160" y="369"/>
                      <a:pt x="160" y="369"/>
                      <a:pt x="160" y="369"/>
                    </a:cubicBezTo>
                    <a:cubicBezTo>
                      <a:pt x="179" y="389"/>
                      <a:pt x="179" y="389"/>
                      <a:pt x="179" y="389"/>
                    </a:cubicBezTo>
                    <a:cubicBezTo>
                      <a:pt x="167" y="470"/>
                      <a:pt x="167" y="470"/>
                      <a:pt x="167" y="470"/>
                    </a:cubicBezTo>
                    <a:cubicBezTo>
                      <a:pt x="183" y="495"/>
                      <a:pt x="183" y="495"/>
                      <a:pt x="183" y="49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222" y="582"/>
                      <a:pt x="222" y="582"/>
                      <a:pt x="222" y="582"/>
                    </a:cubicBezTo>
                    <a:cubicBezTo>
                      <a:pt x="253" y="599"/>
                      <a:pt x="253" y="599"/>
                      <a:pt x="253" y="599"/>
                    </a:cubicBez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3" y="536"/>
                      <a:pt x="263" y="536"/>
                      <a:pt x="263" y="536"/>
                    </a:cubicBezTo>
                    <a:cubicBezTo>
                      <a:pt x="274" y="497"/>
                      <a:pt x="274" y="497"/>
                      <a:pt x="274" y="497"/>
                    </a:cubicBezTo>
                    <a:cubicBezTo>
                      <a:pt x="318" y="455"/>
                      <a:pt x="318" y="455"/>
                      <a:pt x="318" y="455"/>
                    </a:cubicBezTo>
                    <a:cubicBezTo>
                      <a:pt x="340" y="444"/>
                      <a:pt x="340" y="444"/>
                      <a:pt x="340" y="444"/>
                    </a:cubicBezTo>
                    <a:cubicBezTo>
                      <a:pt x="375" y="441"/>
                      <a:pt x="375" y="441"/>
                      <a:pt x="375" y="441"/>
                    </a:cubicBezTo>
                    <a:cubicBezTo>
                      <a:pt x="394" y="441"/>
                      <a:pt x="394" y="441"/>
                      <a:pt x="394" y="441"/>
                    </a:cubicBezTo>
                    <a:cubicBezTo>
                      <a:pt x="458" y="499"/>
                      <a:pt x="458" y="499"/>
                      <a:pt x="458" y="499"/>
                    </a:cubicBezTo>
                    <a:cubicBezTo>
                      <a:pt x="522" y="499"/>
                      <a:pt x="522" y="499"/>
                      <a:pt x="522" y="499"/>
                    </a:cubicBezTo>
                    <a:cubicBezTo>
                      <a:pt x="536" y="513"/>
                      <a:pt x="536" y="513"/>
                      <a:pt x="536" y="513"/>
                    </a:cubicBezTo>
                    <a:cubicBezTo>
                      <a:pt x="541" y="545"/>
                      <a:pt x="541" y="545"/>
                      <a:pt x="541" y="545"/>
                    </a:cubicBezTo>
                    <a:cubicBezTo>
                      <a:pt x="556" y="565"/>
                      <a:pt x="556" y="565"/>
                      <a:pt x="556" y="565"/>
                    </a:cubicBezTo>
                    <a:cubicBezTo>
                      <a:pt x="585" y="578"/>
                      <a:pt x="585" y="578"/>
                      <a:pt x="585" y="578"/>
                    </a:cubicBezTo>
                    <a:cubicBezTo>
                      <a:pt x="610" y="571"/>
                      <a:pt x="610" y="571"/>
                      <a:pt x="610" y="571"/>
                    </a:cubicBezTo>
                    <a:cubicBezTo>
                      <a:pt x="632" y="563"/>
                      <a:pt x="632" y="563"/>
                      <a:pt x="632" y="563"/>
                    </a:cubicBezTo>
                    <a:cubicBezTo>
                      <a:pt x="644" y="582"/>
                      <a:pt x="644" y="582"/>
                      <a:pt x="644" y="582"/>
                    </a:cubicBezTo>
                    <a:cubicBezTo>
                      <a:pt x="657" y="595"/>
                      <a:pt x="657" y="595"/>
                      <a:pt x="657" y="595"/>
                    </a:cubicBezTo>
                    <a:cubicBezTo>
                      <a:pt x="677" y="599"/>
                      <a:pt x="677" y="599"/>
                      <a:pt x="677" y="599"/>
                    </a:cubicBezTo>
                    <a:cubicBezTo>
                      <a:pt x="712" y="595"/>
                      <a:pt x="712" y="595"/>
                      <a:pt x="712" y="595"/>
                    </a:cubicBezTo>
                    <a:cubicBezTo>
                      <a:pt x="778" y="562"/>
                      <a:pt x="778" y="562"/>
                      <a:pt x="778" y="562"/>
                    </a:cubicBezTo>
                    <a:cubicBezTo>
                      <a:pt x="857" y="560"/>
                      <a:pt x="857" y="560"/>
                      <a:pt x="857" y="560"/>
                    </a:cubicBezTo>
                    <a:cubicBezTo>
                      <a:pt x="868" y="526"/>
                      <a:pt x="868" y="526"/>
                      <a:pt x="868" y="526"/>
                    </a:cubicBezTo>
                    <a:cubicBezTo>
                      <a:pt x="878" y="441"/>
                      <a:pt x="878" y="441"/>
                      <a:pt x="878" y="441"/>
                    </a:cubicBezTo>
                    <a:cubicBezTo>
                      <a:pt x="883" y="392"/>
                      <a:pt x="883" y="392"/>
                      <a:pt x="883" y="392"/>
                    </a:cubicBezTo>
                    <a:cubicBezTo>
                      <a:pt x="890" y="321"/>
                      <a:pt x="890" y="321"/>
                      <a:pt x="890" y="321"/>
                    </a:cubicBezTo>
                    <a:cubicBezTo>
                      <a:pt x="855" y="249"/>
                      <a:pt x="855" y="249"/>
                      <a:pt x="855" y="249"/>
                    </a:cubicBezTo>
                    <a:cubicBezTo>
                      <a:pt x="834" y="226"/>
                      <a:pt x="834" y="226"/>
                      <a:pt x="834" y="226"/>
                    </a:cubicBezTo>
                    <a:cubicBezTo>
                      <a:pt x="825" y="175"/>
                      <a:pt x="825" y="175"/>
                      <a:pt x="825" y="175"/>
                    </a:cubicBezTo>
                    <a:cubicBezTo>
                      <a:pt x="799" y="148"/>
                      <a:pt x="799" y="148"/>
                      <a:pt x="799" y="148"/>
                    </a:cubicBezTo>
                    <a:cubicBezTo>
                      <a:pt x="787" y="127"/>
                      <a:pt x="787" y="127"/>
                      <a:pt x="787" y="127"/>
                    </a:cubicBezTo>
                    <a:cubicBezTo>
                      <a:pt x="726" y="130"/>
                      <a:pt x="726" y="130"/>
                      <a:pt x="726" y="130"/>
                    </a:cubicBezTo>
                    <a:cubicBezTo>
                      <a:pt x="719" y="172"/>
                      <a:pt x="719" y="172"/>
                      <a:pt x="719" y="172"/>
                    </a:cubicBezTo>
                    <a:cubicBezTo>
                      <a:pt x="719" y="172"/>
                      <a:pt x="677" y="205"/>
                      <a:pt x="675" y="205"/>
                    </a:cubicBezTo>
                    <a:cubicBezTo>
                      <a:pt x="673" y="205"/>
                      <a:pt x="642" y="210"/>
                      <a:pt x="642" y="210"/>
                    </a:cubicBezTo>
                    <a:cubicBezTo>
                      <a:pt x="582" y="210"/>
                      <a:pt x="582" y="210"/>
                      <a:pt x="582" y="210"/>
                    </a:cubicBezTo>
                    <a:cubicBezTo>
                      <a:pt x="541" y="202"/>
                      <a:pt x="541" y="202"/>
                      <a:pt x="541" y="202"/>
                    </a:cubicBezTo>
                    <a:cubicBezTo>
                      <a:pt x="513" y="192"/>
                      <a:pt x="513" y="192"/>
                      <a:pt x="513" y="192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30" y="120"/>
                      <a:pt x="430" y="120"/>
                      <a:pt x="430" y="120"/>
                    </a:cubicBezTo>
                    <a:cubicBezTo>
                      <a:pt x="441" y="101"/>
                      <a:pt x="441" y="101"/>
                      <a:pt x="441" y="101"/>
                    </a:cubicBezTo>
                    <a:cubicBezTo>
                      <a:pt x="466" y="56"/>
                      <a:pt x="466" y="56"/>
                      <a:pt x="466" y="56"/>
                    </a:cubicBezTo>
                    <a:cubicBezTo>
                      <a:pt x="484" y="30"/>
                      <a:pt x="484" y="30"/>
                      <a:pt x="484" y="30"/>
                    </a:cubicBezTo>
                    <a:cubicBezTo>
                      <a:pt x="495" y="12"/>
                      <a:pt x="495" y="12"/>
                      <a:pt x="495" y="12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374" y="39"/>
                      <a:pt x="374" y="39"/>
                      <a:pt x="374" y="39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18" y="32"/>
                      <a:pt x="318" y="32"/>
                      <a:pt x="318" y="32"/>
                    </a:cubicBezTo>
                    <a:cubicBezTo>
                      <a:pt x="294" y="16"/>
                      <a:pt x="294" y="16"/>
                      <a:pt x="294" y="16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264" y="8"/>
                      <a:pt x="233" y="13"/>
                      <a:pt x="231" y="15"/>
                    </a:cubicBezTo>
                    <a:cubicBezTo>
                      <a:pt x="229" y="17"/>
                      <a:pt x="198" y="31"/>
                      <a:pt x="198" y="31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83" y="148"/>
                      <a:pt x="183" y="148"/>
                      <a:pt x="183" y="148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6" y="259"/>
                      <a:pt x="16" y="259"/>
                      <a:pt x="16" y="259"/>
                    </a:cubicBezTo>
                    <a:cubicBezTo>
                      <a:pt x="37" y="274"/>
                      <a:pt x="37" y="274"/>
                      <a:pt x="37" y="274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104" y="313"/>
                      <a:pt x="104" y="313"/>
                      <a:pt x="104" y="313"/>
                    </a:cubicBezTo>
                    <a:cubicBezTo>
                      <a:pt x="112" y="326"/>
                      <a:pt x="112" y="326"/>
                      <a:pt x="112" y="326"/>
                    </a:cubicBezTo>
                    <a:lnTo>
                      <a:pt x="111" y="3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008914" y="2968287"/>
                <a:ext cx="918936" cy="1447800"/>
              </a:xfrm>
              <a:custGeom>
                <a:avLst/>
                <a:gdLst>
                  <a:gd name="T0" fmla="*/ 312 w 746"/>
                  <a:gd name="T1" fmla="*/ 887 h 1002"/>
                  <a:gd name="T2" fmla="*/ 377 w 746"/>
                  <a:gd name="T3" fmla="*/ 862 h 1002"/>
                  <a:gd name="T4" fmla="*/ 454 w 746"/>
                  <a:gd name="T5" fmla="*/ 857 h 1002"/>
                  <a:gd name="T6" fmla="*/ 470 w 746"/>
                  <a:gd name="T7" fmla="*/ 771 h 1002"/>
                  <a:gd name="T8" fmla="*/ 502 w 746"/>
                  <a:gd name="T9" fmla="*/ 739 h 1002"/>
                  <a:gd name="T10" fmla="*/ 547 w 746"/>
                  <a:gd name="T11" fmla="*/ 715 h 1002"/>
                  <a:gd name="T12" fmla="*/ 562 w 746"/>
                  <a:gd name="T13" fmla="*/ 649 h 1002"/>
                  <a:gd name="T14" fmla="*/ 679 w 746"/>
                  <a:gd name="T15" fmla="*/ 609 h 1002"/>
                  <a:gd name="T16" fmla="*/ 644 w 746"/>
                  <a:gd name="T17" fmla="*/ 567 h 1002"/>
                  <a:gd name="T18" fmla="*/ 576 w 746"/>
                  <a:gd name="T19" fmla="*/ 546 h 1002"/>
                  <a:gd name="T20" fmla="*/ 502 w 746"/>
                  <a:gd name="T21" fmla="*/ 522 h 1002"/>
                  <a:gd name="T22" fmla="*/ 522 w 746"/>
                  <a:gd name="T23" fmla="*/ 453 h 1002"/>
                  <a:gd name="T24" fmla="*/ 613 w 746"/>
                  <a:gd name="T25" fmla="*/ 430 h 1002"/>
                  <a:gd name="T26" fmla="*/ 568 w 746"/>
                  <a:gd name="T27" fmla="*/ 381 h 1002"/>
                  <a:gd name="T28" fmla="*/ 560 w 746"/>
                  <a:gd name="T29" fmla="*/ 317 h 1002"/>
                  <a:gd name="T30" fmla="*/ 526 w 746"/>
                  <a:gd name="T31" fmla="*/ 338 h 1002"/>
                  <a:gd name="T32" fmla="*/ 485 w 746"/>
                  <a:gd name="T33" fmla="*/ 366 h 1002"/>
                  <a:gd name="T34" fmla="*/ 410 w 746"/>
                  <a:gd name="T35" fmla="*/ 223 h 1002"/>
                  <a:gd name="T36" fmla="*/ 414 w 746"/>
                  <a:gd name="T37" fmla="*/ 139 h 1002"/>
                  <a:gd name="T38" fmla="*/ 372 w 746"/>
                  <a:gd name="T39" fmla="*/ 89 h 1002"/>
                  <a:gd name="T40" fmla="*/ 344 w 746"/>
                  <a:gd name="T41" fmla="*/ 22 h 1002"/>
                  <a:gd name="T42" fmla="*/ 213 w 746"/>
                  <a:gd name="T43" fmla="*/ 0 h 1002"/>
                  <a:gd name="T44" fmla="*/ 154 w 746"/>
                  <a:gd name="T45" fmla="*/ 57 h 1002"/>
                  <a:gd name="T46" fmla="*/ 121 w 746"/>
                  <a:gd name="T47" fmla="*/ 111 h 1002"/>
                  <a:gd name="T48" fmla="*/ 187 w 746"/>
                  <a:gd name="T49" fmla="*/ 177 h 1002"/>
                  <a:gd name="T50" fmla="*/ 213 w 746"/>
                  <a:gd name="T51" fmla="*/ 247 h 1002"/>
                  <a:gd name="T52" fmla="*/ 163 w 746"/>
                  <a:gd name="T53" fmla="*/ 301 h 1002"/>
                  <a:gd name="T54" fmla="*/ 115 w 746"/>
                  <a:gd name="T55" fmla="*/ 280 h 1002"/>
                  <a:gd name="T56" fmla="*/ 88 w 746"/>
                  <a:gd name="T57" fmla="*/ 438 h 1002"/>
                  <a:gd name="T58" fmla="*/ 0 w 746"/>
                  <a:gd name="T59" fmla="*/ 519 h 1002"/>
                  <a:gd name="T60" fmla="*/ 50 w 746"/>
                  <a:gd name="T61" fmla="*/ 543 h 1002"/>
                  <a:gd name="T62" fmla="*/ 148 w 746"/>
                  <a:gd name="T63" fmla="*/ 673 h 1002"/>
                  <a:gd name="T64" fmla="*/ 199 w 746"/>
                  <a:gd name="T65" fmla="*/ 732 h 1002"/>
                  <a:gd name="T66" fmla="*/ 260 w 746"/>
                  <a:gd name="T67" fmla="*/ 836 h 1002"/>
                  <a:gd name="T68" fmla="*/ 291 w 746"/>
                  <a:gd name="T69" fmla="*/ 912 h 10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46"/>
                  <a:gd name="T106" fmla="*/ 0 h 1002"/>
                  <a:gd name="T107" fmla="*/ 746 w 746"/>
                  <a:gd name="T108" fmla="*/ 1002 h 10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46" h="1002">
                    <a:moveTo>
                      <a:pt x="320" y="1002"/>
                    </a:moveTo>
                    <a:cubicBezTo>
                      <a:pt x="343" y="975"/>
                      <a:pt x="343" y="975"/>
                      <a:pt x="343" y="975"/>
                    </a:cubicBezTo>
                    <a:cubicBezTo>
                      <a:pt x="363" y="956"/>
                      <a:pt x="363" y="956"/>
                      <a:pt x="363" y="956"/>
                    </a:cubicBezTo>
                    <a:cubicBezTo>
                      <a:pt x="414" y="947"/>
                      <a:pt x="414" y="947"/>
                      <a:pt x="414" y="947"/>
                    </a:cubicBezTo>
                    <a:cubicBezTo>
                      <a:pt x="414" y="947"/>
                      <a:pt x="468" y="950"/>
                      <a:pt x="473" y="947"/>
                    </a:cubicBezTo>
                    <a:cubicBezTo>
                      <a:pt x="477" y="945"/>
                      <a:pt x="499" y="942"/>
                      <a:pt x="499" y="942"/>
                    </a:cubicBezTo>
                    <a:cubicBezTo>
                      <a:pt x="516" y="893"/>
                      <a:pt x="516" y="893"/>
                      <a:pt x="516" y="893"/>
                    </a:cubicBezTo>
                    <a:cubicBezTo>
                      <a:pt x="516" y="847"/>
                      <a:pt x="516" y="847"/>
                      <a:pt x="516" y="847"/>
                    </a:cubicBezTo>
                    <a:cubicBezTo>
                      <a:pt x="516" y="832"/>
                      <a:pt x="516" y="832"/>
                      <a:pt x="516" y="832"/>
                    </a:cubicBezTo>
                    <a:cubicBezTo>
                      <a:pt x="551" y="812"/>
                      <a:pt x="551" y="812"/>
                      <a:pt x="551" y="812"/>
                    </a:cubicBezTo>
                    <a:cubicBezTo>
                      <a:pt x="582" y="804"/>
                      <a:pt x="582" y="804"/>
                      <a:pt x="582" y="804"/>
                    </a:cubicBezTo>
                    <a:cubicBezTo>
                      <a:pt x="601" y="786"/>
                      <a:pt x="601" y="786"/>
                      <a:pt x="601" y="786"/>
                    </a:cubicBezTo>
                    <a:cubicBezTo>
                      <a:pt x="618" y="756"/>
                      <a:pt x="618" y="756"/>
                      <a:pt x="618" y="756"/>
                    </a:cubicBezTo>
                    <a:cubicBezTo>
                      <a:pt x="618" y="713"/>
                      <a:pt x="618" y="713"/>
                      <a:pt x="618" y="713"/>
                    </a:cubicBezTo>
                    <a:cubicBezTo>
                      <a:pt x="684" y="687"/>
                      <a:pt x="684" y="687"/>
                      <a:pt x="684" y="687"/>
                    </a:cubicBezTo>
                    <a:cubicBezTo>
                      <a:pt x="746" y="669"/>
                      <a:pt x="746" y="669"/>
                      <a:pt x="746" y="669"/>
                    </a:cubicBezTo>
                    <a:cubicBezTo>
                      <a:pt x="746" y="649"/>
                      <a:pt x="746" y="649"/>
                      <a:pt x="746" y="649"/>
                    </a:cubicBezTo>
                    <a:cubicBezTo>
                      <a:pt x="707" y="623"/>
                      <a:pt x="707" y="623"/>
                      <a:pt x="707" y="623"/>
                    </a:cubicBezTo>
                    <a:cubicBezTo>
                      <a:pt x="680" y="609"/>
                      <a:pt x="680" y="609"/>
                      <a:pt x="680" y="609"/>
                    </a:cubicBezTo>
                    <a:cubicBezTo>
                      <a:pt x="633" y="600"/>
                      <a:pt x="633" y="600"/>
                      <a:pt x="633" y="600"/>
                    </a:cubicBezTo>
                    <a:cubicBezTo>
                      <a:pt x="594" y="600"/>
                      <a:pt x="594" y="600"/>
                      <a:pt x="594" y="600"/>
                    </a:cubicBezTo>
                    <a:cubicBezTo>
                      <a:pt x="552" y="573"/>
                      <a:pt x="552" y="573"/>
                      <a:pt x="552" y="573"/>
                    </a:cubicBezTo>
                    <a:cubicBezTo>
                      <a:pt x="571" y="538"/>
                      <a:pt x="571" y="538"/>
                      <a:pt x="571" y="538"/>
                    </a:cubicBezTo>
                    <a:cubicBezTo>
                      <a:pt x="574" y="498"/>
                      <a:pt x="574" y="498"/>
                      <a:pt x="574" y="498"/>
                    </a:cubicBezTo>
                    <a:cubicBezTo>
                      <a:pt x="625" y="492"/>
                      <a:pt x="625" y="492"/>
                      <a:pt x="625" y="492"/>
                    </a:cubicBezTo>
                    <a:cubicBezTo>
                      <a:pt x="673" y="472"/>
                      <a:pt x="673" y="472"/>
                      <a:pt x="673" y="472"/>
                    </a:cubicBezTo>
                    <a:cubicBezTo>
                      <a:pt x="669" y="452"/>
                      <a:pt x="669" y="452"/>
                      <a:pt x="669" y="452"/>
                    </a:cubicBezTo>
                    <a:cubicBezTo>
                      <a:pt x="624" y="419"/>
                      <a:pt x="624" y="419"/>
                      <a:pt x="624" y="419"/>
                    </a:cubicBezTo>
                    <a:cubicBezTo>
                      <a:pt x="615" y="396"/>
                      <a:pt x="615" y="396"/>
                      <a:pt x="615" y="396"/>
                    </a:cubicBezTo>
                    <a:cubicBezTo>
                      <a:pt x="615" y="348"/>
                      <a:pt x="615" y="348"/>
                      <a:pt x="615" y="348"/>
                    </a:cubicBezTo>
                    <a:cubicBezTo>
                      <a:pt x="594" y="340"/>
                      <a:pt x="594" y="340"/>
                      <a:pt x="594" y="340"/>
                    </a:cubicBezTo>
                    <a:cubicBezTo>
                      <a:pt x="578" y="371"/>
                      <a:pt x="578" y="371"/>
                      <a:pt x="578" y="371"/>
                    </a:cubicBezTo>
                    <a:cubicBezTo>
                      <a:pt x="575" y="400"/>
                      <a:pt x="575" y="400"/>
                      <a:pt x="575" y="400"/>
                    </a:cubicBezTo>
                    <a:cubicBezTo>
                      <a:pt x="533" y="402"/>
                      <a:pt x="533" y="402"/>
                      <a:pt x="533" y="402"/>
                    </a:cubicBezTo>
                    <a:cubicBezTo>
                      <a:pt x="464" y="314"/>
                      <a:pt x="464" y="314"/>
                      <a:pt x="464" y="314"/>
                    </a:cubicBezTo>
                    <a:cubicBezTo>
                      <a:pt x="464" y="314"/>
                      <a:pt x="451" y="250"/>
                      <a:pt x="451" y="245"/>
                    </a:cubicBezTo>
                    <a:cubicBezTo>
                      <a:pt x="451" y="239"/>
                      <a:pt x="419" y="171"/>
                      <a:pt x="419" y="171"/>
                    </a:cubicBezTo>
                    <a:cubicBezTo>
                      <a:pt x="455" y="153"/>
                      <a:pt x="455" y="153"/>
                      <a:pt x="455" y="153"/>
                    </a:cubicBezTo>
                    <a:cubicBezTo>
                      <a:pt x="454" y="118"/>
                      <a:pt x="454" y="118"/>
                      <a:pt x="454" y="118"/>
                    </a:cubicBezTo>
                    <a:cubicBezTo>
                      <a:pt x="409" y="98"/>
                      <a:pt x="409" y="98"/>
                      <a:pt x="409" y="98"/>
                    </a:cubicBezTo>
                    <a:cubicBezTo>
                      <a:pt x="391" y="40"/>
                      <a:pt x="391" y="40"/>
                      <a:pt x="391" y="40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16" y="24"/>
                      <a:pt x="316" y="24"/>
                      <a:pt x="316" y="24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193" y="36"/>
                      <a:pt x="193" y="36"/>
                      <a:pt x="193" y="3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206" y="194"/>
                      <a:pt x="206" y="194"/>
                      <a:pt x="206" y="194"/>
                    </a:cubicBezTo>
                    <a:cubicBezTo>
                      <a:pt x="248" y="226"/>
                      <a:pt x="248" y="226"/>
                      <a:pt x="248" y="226"/>
                    </a:cubicBezTo>
                    <a:cubicBezTo>
                      <a:pt x="234" y="271"/>
                      <a:pt x="234" y="271"/>
                      <a:pt x="234" y="271"/>
                    </a:cubicBezTo>
                    <a:cubicBezTo>
                      <a:pt x="227" y="315"/>
                      <a:pt x="227" y="315"/>
                      <a:pt x="227" y="315"/>
                    </a:cubicBezTo>
                    <a:cubicBezTo>
                      <a:pt x="179" y="331"/>
                      <a:pt x="179" y="331"/>
                      <a:pt x="179" y="331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26" y="308"/>
                      <a:pt x="126" y="308"/>
                      <a:pt x="126" y="308"/>
                    </a:cubicBezTo>
                    <a:cubicBezTo>
                      <a:pt x="114" y="392"/>
                      <a:pt x="114" y="392"/>
                      <a:pt x="114" y="392"/>
                    </a:cubicBezTo>
                    <a:cubicBezTo>
                      <a:pt x="97" y="481"/>
                      <a:pt x="97" y="481"/>
                      <a:pt x="97" y="481"/>
                    </a:cubicBezTo>
                    <a:cubicBezTo>
                      <a:pt x="88" y="534"/>
                      <a:pt x="88" y="534"/>
                      <a:pt x="88" y="534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15" y="595"/>
                      <a:pt x="15" y="595"/>
                      <a:pt x="15" y="595"/>
                    </a:cubicBezTo>
                    <a:cubicBezTo>
                      <a:pt x="55" y="597"/>
                      <a:pt x="55" y="597"/>
                      <a:pt x="55" y="597"/>
                    </a:cubicBezTo>
                    <a:cubicBezTo>
                      <a:pt x="169" y="695"/>
                      <a:pt x="169" y="695"/>
                      <a:pt x="169" y="695"/>
                    </a:cubicBezTo>
                    <a:cubicBezTo>
                      <a:pt x="163" y="739"/>
                      <a:pt x="163" y="739"/>
                      <a:pt x="163" y="739"/>
                    </a:cubicBezTo>
                    <a:cubicBezTo>
                      <a:pt x="140" y="788"/>
                      <a:pt x="140" y="788"/>
                      <a:pt x="140" y="788"/>
                    </a:cubicBezTo>
                    <a:cubicBezTo>
                      <a:pt x="219" y="804"/>
                      <a:pt x="219" y="804"/>
                      <a:pt x="219" y="804"/>
                    </a:cubicBezTo>
                    <a:cubicBezTo>
                      <a:pt x="283" y="862"/>
                      <a:pt x="283" y="862"/>
                      <a:pt x="283" y="862"/>
                    </a:cubicBezTo>
                    <a:cubicBezTo>
                      <a:pt x="286" y="919"/>
                      <a:pt x="286" y="919"/>
                      <a:pt x="286" y="919"/>
                    </a:cubicBezTo>
                    <a:cubicBezTo>
                      <a:pt x="265" y="953"/>
                      <a:pt x="265" y="953"/>
                      <a:pt x="265" y="953"/>
                    </a:cubicBezTo>
                    <a:lnTo>
                      <a:pt x="320" y="10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6680200" y="3370263"/>
                <a:ext cx="1390650" cy="1063625"/>
              </a:xfrm>
              <a:custGeom>
                <a:avLst/>
                <a:gdLst>
                  <a:gd name="T0" fmla="*/ 46 w 962"/>
                  <a:gd name="T1" fmla="*/ 468 h 736"/>
                  <a:gd name="T2" fmla="*/ 51 w 962"/>
                  <a:gd name="T3" fmla="*/ 411 h 736"/>
                  <a:gd name="T4" fmla="*/ 167 w 962"/>
                  <a:gd name="T5" fmla="*/ 345 h 736"/>
                  <a:gd name="T6" fmla="*/ 78 w 962"/>
                  <a:gd name="T7" fmla="*/ 294 h 736"/>
                  <a:gd name="T8" fmla="*/ 24 w 962"/>
                  <a:gd name="T9" fmla="*/ 292 h 736"/>
                  <a:gd name="T10" fmla="*/ 8 w 962"/>
                  <a:gd name="T11" fmla="*/ 249 h 736"/>
                  <a:gd name="T12" fmla="*/ 47 w 962"/>
                  <a:gd name="T13" fmla="*/ 217 h 736"/>
                  <a:gd name="T14" fmla="*/ 164 w 962"/>
                  <a:gd name="T15" fmla="*/ 194 h 736"/>
                  <a:gd name="T16" fmla="*/ 250 w 962"/>
                  <a:gd name="T17" fmla="*/ 236 h 736"/>
                  <a:gd name="T18" fmla="*/ 281 w 962"/>
                  <a:gd name="T19" fmla="*/ 149 h 736"/>
                  <a:gd name="T20" fmla="*/ 304 w 962"/>
                  <a:gd name="T21" fmla="*/ 118 h 736"/>
                  <a:gd name="T22" fmla="*/ 397 w 962"/>
                  <a:gd name="T23" fmla="*/ 102 h 736"/>
                  <a:gd name="T24" fmla="*/ 465 w 962"/>
                  <a:gd name="T25" fmla="*/ 108 h 736"/>
                  <a:gd name="T26" fmla="*/ 489 w 962"/>
                  <a:gd name="T27" fmla="*/ 57 h 736"/>
                  <a:gd name="T28" fmla="*/ 506 w 962"/>
                  <a:gd name="T29" fmla="*/ 5 h 736"/>
                  <a:gd name="T30" fmla="*/ 566 w 962"/>
                  <a:gd name="T31" fmla="*/ 0 h 736"/>
                  <a:gd name="T32" fmla="*/ 627 w 962"/>
                  <a:gd name="T33" fmla="*/ 36 h 736"/>
                  <a:gd name="T34" fmla="*/ 669 w 962"/>
                  <a:gd name="T35" fmla="*/ 76 h 736"/>
                  <a:gd name="T36" fmla="*/ 723 w 962"/>
                  <a:gd name="T37" fmla="*/ 127 h 736"/>
                  <a:gd name="T38" fmla="*/ 796 w 962"/>
                  <a:gd name="T39" fmla="*/ 146 h 736"/>
                  <a:gd name="T40" fmla="*/ 873 w 962"/>
                  <a:gd name="T41" fmla="*/ 178 h 736"/>
                  <a:gd name="T42" fmla="*/ 868 w 962"/>
                  <a:gd name="T43" fmla="*/ 260 h 736"/>
                  <a:gd name="T44" fmla="*/ 765 w 962"/>
                  <a:gd name="T45" fmla="*/ 296 h 736"/>
                  <a:gd name="T46" fmla="*/ 783 w 962"/>
                  <a:gd name="T47" fmla="*/ 431 h 736"/>
                  <a:gd name="T48" fmla="*/ 780 w 962"/>
                  <a:gd name="T49" fmla="*/ 492 h 736"/>
                  <a:gd name="T50" fmla="*/ 696 w 962"/>
                  <a:gd name="T51" fmla="*/ 444 h 736"/>
                  <a:gd name="T52" fmla="*/ 618 w 962"/>
                  <a:gd name="T53" fmla="*/ 462 h 736"/>
                  <a:gd name="T54" fmla="*/ 632 w 962"/>
                  <a:gd name="T55" fmla="*/ 524 h 736"/>
                  <a:gd name="T56" fmla="*/ 545 w 962"/>
                  <a:gd name="T57" fmla="*/ 638 h 736"/>
                  <a:gd name="T58" fmla="*/ 511 w 962"/>
                  <a:gd name="T59" fmla="*/ 618 h 736"/>
                  <a:gd name="T60" fmla="*/ 438 w 962"/>
                  <a:gd name="T61" fmla="*/ 594 h 736"/>
                  <a:gd name="T62" fmla="*/ 425 w 962"/>
                  <a:gd name="T63" fmla="*/ 638 h 736"/>
                  <a:gd name="T64" fmla="*/ 362 w 962"/>
                  <a:gd name="T65" fmla="*/ 670 h 736"/>
                  <a:gd name="T66" fmla="*/ 249 w 962"/>
                  <a:gd name="T67" fmla="*/ 652 h 736"/>
                  <a:gd name="T68" fmla="*/ 239 w 962"/>
                  <a:gd name="T69" fmla="*/ 506 h 736"/>
                  <a:gd name="T70" fmla="*/ 221 w 962"/>
                  <a:gd name="T71" fmla="*/ 479 h 736"/>
                  <a:gd name="T72" fmla="*/ 165 w 962"/>
                  <a:gd name="T73" fmla="*/ 501 h 736"/>
                  <a:gd name="T74" fmla="*/ 79 w 962"/>
                  <a:gd name="T75" fmla="*/ 513 h 736"/>
                  <a:gd name="T76" fmla="*/ 33 w 962"/>
                  <a:gd name="T77" fmla="*/ 482 h 7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2"/>
                  <a:gd name="T118" fmla="*/ 0 h 736"/>
                  <a:gd name="T119" fmla="*/ 962 w 962"/>
                  <a:gd name="T120" fmla="*/ 736 h 7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2" h="736">
                    <a:moveTo>
                      <a:pt x="36" y="530"/>
                    </a:moveTo>
                    <a:cubicBezTo>
                      <a:pt x="36" y="530"/>
                      <a:pt x="50" y="516"/>
                      <a:pt x="50" y="514"/>
                    </a:cubicBezTo>
                    <a:cubicBezTo>
                      <a:pt x="50" y="513"/>
                      <a:pt x="56" y="490"/>
                      <a:pt x="56" y="490"/>
                    </a:cubicBezTo>
                    <a:cubicBezTo>
                      <a:pt x="56" y="452"/>
                      <a:pt x="56" y="452"/>
                      <a:pt x="56" y="452"/>
                    </a:cubicBezTo>
                    <a:cubicBezTo>
                      <a:pt x="183" y="407"/>
                      <a:pt x="183" y="407"/>
                      <a:pt x="183" y="407"/>
                    </a:cubicBezTo>
                    <a:cubicBezTo>
                      <a:pt x="183" y="379"/>
                      <a:pt x="183" y="379"/>
                      <a:pt x="183" y="379"/>
                    </a:cubicBezTo>
                    <a:cubicBezTo>
                      <a:pt x="125" y="337"/>
                      <a:pt x="125" y="337"/>
                      <a:pt x="125" y="337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51" y="321"/>
                      <a:pt x="51" y="321"/>
                      <a:pt x="51" y="321"/>
                    </a:cubicBezTo>
                    <a:cubicBezTo>
                      <a:pt x="26" y="321"/>
                      <a:pt x="26" y="321"/>
                      <a:pt x="26" y="321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10" y="242"/>
                      <a:pt x="10" y="242"/>
                      <a:pt x="10" y="242"/>
                    </a:cubicBezTo>
                    <a:cubicBezTo>
                      <a:pt x="10" y="242"/>
                      <a:pt x="50" y="238"/>
                      <a:pt x="52" y="238"/>
                    </a:cubicBezTo>
                    <a:cubicBezTo>
                      <a:pt x="53" y="238"/>
                      <a:pt x="119" y="213"/>
                      <a:pt x="119" y="213"/>
                    </a:cubicBezTo>
                    <a:cubicBezTo>
                      <a:pt x="180" y="213"/>
                      <a:pt x="180" y="213"/>
                      <a:pt x="180" y="213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93" y="202"/>
                      <a:pt x="293" y="202"/>
                      <a:pt x="293" y="202"/>
                    </a:cubicBezTo>
                    <a:cubicBezTo>
                      <a:pt x="309" y="164"/>
                      <a:pt x="309" y="164"/>
                      <a:pt x="309" y="164"/>
                    </a:cubicBezTo>
                    <a:cubicBezTo>
                      <a:pt x="326" y="143"/>
                      <a:pt x="326" y="143"/>
                      <a:pt x="326" y="143"/>
                    </a:cubicBezTo>
                    <a:cubicBezTo>
                      <a:pt x="334" y="130"/>
                      <a:pt x="334" y="130"/>
                      <a:pt x="334" y="130"/>
                    </a:cubicBezTo>
                    <a:cubicBezTo>
                      <a:pt x="396" y="133"/>
                      <a:pt x="396" y="133"/>
                      <a:pt x="396" y="133"/>
                    </a:cubicBezTo>
                    <a:cubicBezTo>
                      <a:pt x="436" y="112"/>
                      <a:pt x="436" y="112"/>
                      <a:pt x="436" y="112"/>
                    </a:cubicBezTo>
                    <a:cubicBezTo>
                      <a:pt x="463" y="102"/>
                      <a:pt x="463" y="102"/>
                      <a:pt x="463" y="102"/>
                    </a:cubicBezTo>
                    <a:cubicBezTo>
                      <a:pt x="511" y="119"/>
                      <a:pt x="511" y="119"/>
                      <a:pt x="511" y="119"/>
                    </a:cubicBezTo>
                    <a:cubicBezTo>
                      <a:pt x="526" y="96"/>
                      <a:pt x="526" y="96"/>
                      <a:pt x="526" y="96"/>
                    </a:cubicBezTo>
                    <a:cubicBezTo>
                      <a:pt x="537" y="63"/>
                      <a:pt x="537" y="63"/>
                      <a:pt x="537" y="63"/>
                    </a:cubicBezTo>
                    <a:cubicBezTo>
                      <a:pt x="550" y="27"/>
                      <a:pt x="550" y="27"/>
                      <a:pt x="550" y="27"/>
                    </a:cubicBezTo>
                    <a:cubicBezTo>
                      <a:pt x="556" y="5"/>
                      <a:pt x="556" y="5"/>
                      <a:pt x="556" y="5"/>
                    </a:cubicBezTo>
                    <a:cubicBezTo>
                      <a:pt x="588" y="12"/>
                      <a:pt x="588" y="12"/>
                      <a:pt x="588" y="12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83" y="7"/>
                      <a:pt x="683" y="7"/>
                      <a:pt x="683" y="7"/>
                    </a:cubicBezTo>
                    <a:cubicBezTo>
                      <a:pt x="689" y="39"/>
                      <a:pt x="689" y="39"/>
                      <a:pt x="689" y="39"/>
                    </a:cubicBezTo>
                    <a:cubicBezTo>
                      <a:pt x="723" y="79"/>
                      <a:pt x="723" y="79"/>
                      <a:pt x="723" y="79"/>
                    </a:cubicBezTo>
                    <a:cubicBezTo>
                      <a:pt x="735" y="84"/>
                      <a:pt x="735" y="84"/>
                      <a:pt x="735" y="84"/>
                    </a:cubicBezTo>
                    <a:cubicBezTo>
                      <a:pt x="735" y="84"/>
                      <a:pt x="760" y="117"/>
                      <a:pt x="762" y="118"/>
                    </a:cubicBezTo>
                    <a:cubicBezTo>
                      <a:pt x="764" y="120"/>
                      <a:pt x="794" y="139"/>
                      <a:pt x="794" y="139"/>
                    </a:cubicBezTo>
                    <a:cubicBezTo>
                      <a:pt x="837" y="154"/>
                      <a:pt x="837" y="154"/>
                      <a:pt x="837" y="154"/>
                    </a:cubicBezTo>
                    <a:cubicBezTo>
                      <a:pt x="874" y="160"/>
                      <a:pt x="874" y="160"/>
                      <a:pt x="874" y="160"/>
                    </a:cubicBezTo>
                    <a:cubicBezTo>
                      <a:pt x="928" y="158"/>
                      <a:pt x="928" y="158"/>
                      <a:pt x="928" y="158"/>
                    </a:cubicBezTo>
                    <a:cubicBezTo>
                      <a:pt x="959" y="195"/>
                      <a:pt x="959" y="195"/>
                      <a:pt x="959" y="195"/>
                    </a:cubicBezTo>
                    <a:cubicBezTo>
                      <a:pt x="962" y="272"/>
                      <a:pt x="962" y="272"/>
                      <a:pt x="962" y="272"/>
                    </a:cubicBezTo>
                    <a:cubicBezTo>
                      <a:pt x="962" y="272"/>
                      <a:pt x="953" y="284"/>
                      <a:pt x="953" y="286"/>
                    </a:cubicBezTo>
                    <a:cubicBezTo>
                      <a:pt x="952" y="288"/>
                      <a:pt x="864" y="289"/>
                      <a:pt x="864" y="289"/>
                    </a:cubicBezTo>
                    <a:cubicBezTo>
                      <a:pt x="840" y="325"/>
                      <a:pt x="840" y="325"/>
                      <a:pt x="840" y="325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60" y="474"/>
                      <a:pt x="860" y="474"/>
                      <a:pt x="860" y="474"/>
                    </a:cubicBezTo>
                    <a:cubicBezTo>
                      <a:pt x="866" y="524"/>
                      <a:pt x="866" y="524"/>
                      <a:pt x="866" y="524"/>
                    </a:cubicBezTo>
                    <a:cubicBezTo>
                      <a:pt x="857" y="541"/>
                      <a:pt x="857" y="541"/>
                      <a:pt x="857" y="541"/>
                    </a:cubicBezTo>
                    <a:cubicBezTo>
                      <a:pt x="802" y="523"/>
                      <a:pt x="802" y="523"/>
                      <a:pt x="802" y="523"/>
                    </a:cubicBezTo>
                    <a:cubicBezTo>
                      <a:pt x="764" y="488"/>
                      <a:pt x="764" y="488"/>
                      <a:pt x="764" y="488"/>
                    </a:cubicBezTo>
                    <a:cubicBezTo>
                      <a:pt x="691" y="496"/>
                      <a:pt x="691" y="496"/>
                      <a:pt x="691" y="496"/>
                    </a:cubicBezTo>
                    <a:cubicBezTo>
                      <a:pt x="679" y="508"/>
                      <a:pt x="679" y="508"/>
                      <a:pt x="679" y="508"/>
                    </a:cubicBezTo>
                    <a:cubicBezTo>
                      <a:pt x="680" y="549"/>
                      <a:pt x="680" y="549"/>
                      <a:pt x="680" y="549"/>
                    </a:cubicBezTo>
                    <a:cubicBezTo>
                      <a:pt x="694" y="576"/>
                      <a:pt x="694" y="576"/>
                      <a:pt x="694" y="576"/>
                    </a:cubicBezTo>
                    <a:cubicBezTo>
                      <a:pt x="690" y="661"/>
                      <a:pt x="690" y="661"/>
                      <a:pt x="690" y="661"/>
                    </a:cubicBezTo>
                    <a:cubicBezTo>
                      <a:pt x="598" y="701"/>
                      <a:pt x="598" y="701"/>
                      <a:pt x="598" y="701"/>
                    </a:cubicBezTo>
                    <a:cubicBezTo>
                      <a:pt x="584" y="701"/>
                      <a:pt x="584" y="701"/>
                      <a:pt x="584" y="701"/>
                    </a:cubicBezTo>
                    <a:cubicBezTo>
                      <a:pt x="561" y="679"/>
                      <a:pt x="561" y="679"/>
                      <a:pt x="561" y="679"/>
                    </a:cubicBezTo>
                    <a:cubicBezTo>
                      <a:pt x="547" y="648"/>
                      <a:pt x="547" y="648"/>
                      <a:pt x="547" y="648"/>
                    </a:cubicBezTo>
                    <a:cubicBezTo>
                      <a:pt x="481" y="653"/>
                      <a:pt x="481" y="653"/>
                      <a:pt x="481" y="653"/>
                    </a:cubicBezTo>
                    <a:cubicBezTo>
                      <a:pt x="475" y="657"/>
                      <a:pt x="475" y="657"/>
                      <a:pt x="475" y="657"/>
                    </a:cubicBezTo>
                    <a:cubicBezTo>
                      <a:pt x="467" y="701"/>
                      <a:pt x="467" y="701"/>
                      <a:pt x="467" y="701"/>
                    </a:cubicBezTo>
                    <a:cubicBezTo>
                      <a:pt x="428" y="732"/>
                      <a:pt x="428" y="732"/>
                      <a:pt x="428" y="732"/>
                    </a:cubicBezTo>
                    <a:cubicBezTo>
                      <a:pt x="398" y="736"/>
                      <a:pt x="398" y="736"/>
                      <a:pt x="398" y="736"/>
                    </a:cubicBezTo>
                    <a:cubicBezTo>
                      <a:pt x="329" y="733"/>
                      <a:pt x="329" y="733"/>
                      <a:pt x="329" y="733"/>
                    </a:cubicBezTo>
                    <a:cubicBezTo>
                      <a:pt x="273" y="716"/>
                      <a:pt x="273" y="716"/>
                      <a:pt x="273" y="716"/>
                    </a:cubicBezTo>
                    <a:cubicBezTo>
                      <a:pt x="201" y="653"/>
                      <a:pt x="201" y="653"/>
                      <a:pt x="201" y="653"/>
                    </a:cubicBezTo>
                    <a:cubicBezTo>
                      <a:pt x="262" y="556"/>
                      <a:pt x="262" y="556"/>
                      <a:pt x="262" y="556"/>
                    </a:cubicBezTo>
                    <a:cubicBezTo>
                      <a:pt x="262" y="540"/>
                      <a:pt x="262" y="540"/>
                      <a:pt x="262" y="540"/>
                    </a:cubicBezTo>
                    <a:cubicBezTo>
                      <a:pt x="243" y="526"/>
                      <a:pt x="243" y="526"/>
                      <a:pt x="243" y="526"/>
                    </a:cubicBezTo>
                    <a:cubicBezTo>
                      <a:pt x="201" y="527"/>
                      <a:pt x="201" y="527"/>
                      <a:pt x="201" y="527"/>
                    </a:cubicBezTo>
                    <a:cubicBezTo>
                      <a:pt x="181" y="550"/>
                      <a:pt x="181" y="550"/>
                      <a:pt x="181" y="550"/>
                    </a:cubicBezTo>
                    <a:cubicBezTo>
                      <a:pt x="120" y="568"/>
                      <a:pt x="120" y="568"/>
                      <a:pt x="120" y="568"/>
                    </a:cubicBezTo>
                    <a:cubicBezTo>
                      <a:pt x="87" y="563"/>
                      <a:pt x="87" y="563"/>
                      <a:pt x="87" y="563"/>
                    </a:cubicBezTo>
                    <a:cubicBezTo>
                      <a:pt x="44" y="538"/>
                      <a:pt x="44" y="538"/>
                      <a:pt x="44" y="538"/>
                    </a:cubicBezTo>
                    <a:lnTo>
                      <a:pt x="36" y="5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8750300" y="4518026"/>
                <a:ext cx="1233487" cy="1270000"/>
              </a:xfrm>
              <a:custGeom>
                <a:avLst/>
                <a:gdLst>
                  <a:gd name="T0" fmla="*/ 25 w 854"/>
                  <a:gd name="T1" fmla="*/ 483 h 879"/>
                  <a:gd name="T2" fmla="*/ 13 w 854"/>
                  <a:gd name="T3" fmla="*/ 374 h 879"/>
                  <a:gd name="T4" fmla="*/ 25 w 854"/>
                  <a:gd name="T5" fmla="*/ 341 h 879"/>
                  <a:gd name="T6" fmla="*/ 34 w 854"/>
                  <a:gd name="T7" fmla="*/ 314 h 879"/>
                  <a:gd name="T8" fmla="*/ 34 w 854"/>
                  <a:gd name="T9" fmla="*/ 288 h 879"/>
                  <a:gd name="T10" fmla="*/ 0 w 854"/>
                  <a:gd name="T11" fmla="*/ 227 h 879"/>
                  <a:gd name="T12" fmla="*/ 0 w 854"/>
                  <a:gd name="T13" fmla="*/ 209 h 879"/>
                  <a:gd name="T14" fmla="*/ 43 w 854"/>
                  <a:gd name="T15" fmla="*/ 185 h 879"/>
                  <a:gd name="T16" fmla="*/ 55 w 854"/>
                  <a:gd name="T17" fmla="*/ 151 h 879"/>
                  <a:gd name="T18" fmla="*/ 89 w 854"/>
                  <a:gd name="T19" fmla="*/ 138 h 879"/>
                  <a:gd name="T20" fmla="*/ 116 w 854"/>
                  <a:gd name="T21" fmla="*/ 119 h 879"/>
                  <a:gd name="T22" fmla="*/ 126 w 854"/>
                  <a:gd name="T23" fmla="*/ 87 h 879"/>
                  <a:gd name="T24" fmla="*/ 130 w 854"/>
                  <a:gd name="T25" fmla="*/ 56 h 879"/>
                  <a:gd name="T26" fmla="*/ 161 w 854"/>
                  <a:gd name="T27" fmla="*/ 26 h 879"/>
                  <a:gd name="T28" fmla="*/ 202 w 854"/>
                  <a:gd name="T29" fmla="*/ 14 h 879"/>
                  <a:gd name="T30" fmla="*/ 298 w 854"/>
                  <a:gd name="T31" fmla="*/ 14 h 879"/>
                  <a:gd name="T32" fmla="*/ 374 w 854"/>
                  <a:gd name="T33" fmla="*/ 30 h 879"/>
                  <a:gd name="T34" fmla="*/ 414 w 854"/>
                  <a:gd name="T35" fmla="*/ 29 h 879"/>
                  <a:gd name="T36" fmla="*/ 459 w 854"/>
                  <a:gd name="T37" fmla="*/ 0 h 879"/>
                  <a:gd name="T38" fmla="*/ 500 w 854"/>
                  <a:gd name="T39" fmla="*/ 0 h 879"/>
                  <a:gd name="T40" fmla="*/ 518 w 854"/>
                  <a:gd name="T41" fmla="*/ 29 h 879"/>
                  <a:gd name="T42" fmla="*/ 512 w 854"/>
                  <a:gd name="T43" fmla="*/ 86 h 879"/>
                  <a:gd name="T44" fmla="*/ 612 w 854"/>
                  <a:gd name="T45" fmla="*/ 89 h 879"/>
                  <a:gd name="T46" fmla="*/ 630 w 854"/>
                  <a:gd name="T47" fmla="*/ 78 h 879"/>
                  <a:gd name="T48" fmla="*/ 684 w 854"/>
                  <a:gd name="T49" fmla="*/ 114 h 879"/>
                  <a:gd name="T50" fmla="*/ 694 w 854"/>
                  <a:gd name="T51" fmla="*/ 137 h 879"/>
                  <a:gd name="T52" fmla="*/ 715 w 854"/>
                  <a:gd name="T53" fmla="*/ 147 h 879"/>
                  <a:gd name="T54" fmla="*/ 704 w 854"/>
                  <a:gd name="T55" fmla="*/ 159 h 879"/>
                  <a:gd name="T56" fmla="*/ 687 w 854"/>
                  <a:gd name="T57" fmla="*/ 187 h 879"/>
                  <a:gd name="T58" fmla="*/ 680 w 854"/>
                  <a:gd name="T59" fmla="*/ 238 h 879"/>
                  <a:gd name="T60" fmla="*/ 733 w 854"/>
                  <a:gd name="T61" fmla="*/ 280 h 879"/>
                  <a:gd name="T62" fmla="*/ 736 w 854"/>
                  <a:gd name="T63" fmla="*/ 359 h 879"/>
                  <a:gd name="T64" fmla="*/ 747 w 854"/>
                  <a:gd name="T65" fmla="*/ 394 h 879"/>
                  <a:gd name="T66" fmla="*/ 762 w 854"/>
                  <a:gd name="T67" fmla="*/ 420 h 879"/>
                  <a:gd name="T68" fmla="*/ 742 w 854"/>
                  <a:gd name="T69" fmla="*/ 458 h 879"/>
                  <a:gd name="T70" fmla="*/ 769 w 854"/>
                  <a:gd name="T71" fmla="*/ 501 h 879"/>
                  <a:gd name="T72" fmla="*/ 777 w 854"/>
                  <a:gd name="T73" fmla="*/ 534 h 879"/>
                  <a:gd name="T74" fmla="*/ 762 w 854"/>
                  <a:gd name="T75" fmla="*/ 571 h 879"/>
                  <a:gd name="T76" fmla="*/ 751 w 854"/>
                  <a:gd name="T77" fmla="*/ 620 h 879"/>
                  <a:gd name="T78" fmla="*/ 755 w 854"/>
                  <a:gd name="T79" fmla="*/ 703 h 879"/>
                  <a:gd name="T80" fmla="*/ 726 w 854"/>
                  <a:gd name="T81" fmla="*/ 738 h 879"/>
                  <a:gd name="T82" fmla="*/ 656 w 854"/>
                  <a:gd name="T83" fmla="*/ 750 h 879"/>
                  <a:gd name="T84" fmla="*/ 615 w 854"/>
                  <a:gd name="T85" fmla="*/ 728 h 879"/>
                  <a:gd name="T86" fmla="*/ 571 w 854"/>
                  <a:gd name="T87" fmla="*/ 730 h 879"/>
                  <a:gd name="T88" fmla="*/ 520 w 854"/>
                  <a:gd name="T89" fmla="*/ 775 h 879"/>
                  <a:gd name="T90" fmla="*/ 477 w 854"/>
                  <a:gd name="T91" fmla="*/ 798 h 879"/>
                  <a:gd name="T92" fmla="*/ 427 w 854"/>
                  <a:gd name="T93" fmla="*/ 798 h 879"/>
                  <a:gd name="T94" fmla="*/ 411 w 854"/>
                  <a:gd name="T95" fmla="*/ 786 h 879"/>
                  <a:gd name="T96" fmla="*/ 378 w 854"/>
                  <a:gd name="T97" fmla="*/ 796 h 879"/>
                  <a:gd name="T98" fmla="*/ 327 w 854"/>
                  <a:gd name="T99" fmla="*/ 782 h 879"/>
                  <a:gd name="T100" fmla="*/ 234 w 854"/>
                  <a:gd name="T101" fmla="*/ 744 h 879"/>
                  <a:gd name="T102" fmla="*/ 175 w 854"/>
                  <a:gd name="T103" fmla="*/ 739 h 879"/>
                  <a:gd name="T104" fmla="*/ 141 w 854"/>
                  <a:gd name="T105" fmla="*/ 719 h 879"/>
                  <a:gd name="T106" fmla="*/ 123 w 854"/>
                  <a:gd name="T107" fmla="*/ 689 h 879"/>
                  <a:gd name="T108" fmla="*/ 129 w 854"/>
                  <a:gd name="T109" fmla="*/ 527 h 879"/>
                  <a:gd name="T110" fmla="*/ 92 w 854"/>
                  <a:gd name="T111" fmla="*/ 510 h 879"/>
                  <a:gd name="T112" fmla="*/ 25 w 854"/>
                  <a:gd name="T113" fmla="*/ 483 h 8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4"/>
                  <a:gd name="T172" fmla="*/ 0 h 879"/>
                  <a:gd name="T173" fmla="*/ 854 w 854"/>
                  <a:gd name="T174" fmla="*/ 879 h 8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4" h="879">
                    <a:moveTo>
                      <a:pt x="27" y="531"/>
                    </a:moveTo>
                    <a:cubicBezTo>
                      <a:pt x="14" y="411"/>
                      <a:pt x="14" y="411"/>
                      <a:pt x="14" y="411"/>
                    </a:cubicBezTo>
                    <a:cubicBezTo>
                      <a:pt x="27" y="375"/>
                      <a:pt x="27" y="375"/>
                      <a:pt x="27" y="375"/>
                    </a:cubicBezTo>
                    <a:cubicBezTo>
                      <a:pt x="37" y="345"/>
                      <a:pt x="37" y="345"/>
                      <a:pt x="37" y="345"/>
                    </a:cubicBezTo>
                    <a:cubicBezTo>
                      <a:pt x="37" y="316"/>
                      <a:pt x="37" y="316"/>
                      <a:pt x="37" y="316"/>
                    </a:cubicBezTo>
                    <a:cubicBezTo>
                      <a:pt x="37" y="316"/>
                      <a:pt x="0" y="251"/>
                      <a:pt x="0" y="249"/>
                    </a:cubicBezTo>
                    <a:cubicBezTo>
                      <a:pt x="0" y="248"/>
                      <a:pt x="0" y="230"/>
                      <a:pt x="0" y="230"/>
                    </a:cubicBezTo>
                    <a:cubicBezTo>
                      <a:pt x="47" y="203"/>
                      <a:pt x="47" y="203"/>
                      <a:pt x="47" y="203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328" y="15"/>
                      <a:pt x="328" y="15"/>
                      <a:pt x="328" y="15"/>
                    </a:cubicBezTo>
                    <a:cubicBezTo>
                      <a:pt x="328" y="15"/>
                      <a:pt x="410" y="33"/>
                      <a:pt x="411" y="33"/>
                    </a:cubicBezTo>
                    <a:cubicBezTo>
                      <a:pt x="412" y="33"/>
                      <a:pt x="455" y="32"/>
                      <a:pt x="455" y="32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69" y="32"/>
                      <a:pt x="569" y="32"/>
                      <a:pt x="569" y="32"/>
                    </a:cubicBezTo>
                    <a:cubicBezTo>
                      <a:pt x="569" y="32"/>
                      <a:pt x="561" y="94"/>
                      <a:pt x="563" y="95"/>
                    </a:cubicBezTo>
                    <a:cubicBezTo>
                      <a:pt x="564" y="95"/>
                      <a:pt x="673" y="98"/>
                      <a:pt x="673" y="98"/>
                    </a:cubicBezTo>
                    <a:cubicBezTo>
                      <a:pt x="692" y="86"/>
                      <a:pt x="692" y="86"/>
                      <a:pt x="692" y="86"/>
                    </a:cubicBezTo>
                    <a:cubicBezTo>
                      <a:pt x="752" y="125"/>
                      <a:pt x="752" y="125"/>
                      <a:pt x="752" y="125"/>
                    </a:cubicBezTo>
                    <a:cubicBezTo>
                      <a:pt x="752" y="125"/>
                      <a:pt x="762" y="150"/>
                      <a:pt x="763" y="151"/>
                    </a:cubicBezTo>
                    <a:cubicBezTo>
                      <a:pt x="765" y="152"/>
                      <a:pt x="786" y="161"/>
                      <a:pt x="786" y="161"/>
                    </a:cubicBezTo>
                    <a:cubicBezTo>
                      <a:pt x="774" y="175"/>
                      <a:pt x="774" y="175"/>
                      <a:pt x="774" y="175"/>
                    </a:cubicBezTo>
                    <a:cubicBezTo>
                      <a:pt x="774" y="175"/>
                      <a:pt x="755" y="204"/>
                      <a:pt x="755" y="206"/>
                    </a:cubicBezTo>
                    <a:cubicBezTo>
                      <a:pt x="755" y="207"/>
                      <a:pt x="747" y="261"/>
                      <a:pt x="747" y="261"/>
                    </a:cubicBezTo>
                    <a:cubicBezTo>
                      <a:pt x="806" y="308"/>
                      <a:pt x="806" y="308"/>
                      <a:pt x="806" y="308"/>
                    </a:cubicBezTo>
                    <a:cubicBezTo>
                      <a:pt x="809" y="394"/>
                      <a:pt x="809" y="394"/>
                      <a:pt x="809" y="394"/>
                    </a:cubicBezTo>
                    <a:cubicBezTo>
                      <a:pt x="821" y="433"/>
                      <a:pt x="821" y="433"/>
                      <a:pt x="821" y="433"/>
                    </a:cubicBezTo>
                    <a:cubicBezTo>
                      <a:pt x="821" y="433"/>
                      <a:pt x="838" y="460"/>
                      <a:pt x="837" y="461"/>
                    </a:cubicBezTo>
                    <a:cubicBezTo>
                      <a:pt x="837" y="463"/>
                      <a:pt x="816" y="503"/>
                      <a:pt x="816" y="503"/>
                    </a:cubicBezTo>
                    <a:cubicBezTo>
                      <a:pt x="845" y="551"/>
                      <a:pt x="845" y="551"/>
                      <a:pt x="845" y="551"/>
                    </a:cubicBezTo>
                    <a:cubicBezTo>
                      <a:pt x="845" y="551"/>
                      <a:pt x="854" y="586"/>
                      <a:pt x="854" y="587"/>
                    </a:cubicBezTo>
                    <a:cubicBezTo>
                      <a:pt x="853" y="589"/>
                      <a:pt x="837" y="627"/>
                      <a:pt x="837" y="627"/>
                    </a:cubicBezTo>
                    <a:cubicBezTo>
                      <a:pt x="825" y="681"/>
                      <a:pt x="825" y="681"/>
                      <a:pt x="825" y="681"/>
                    </a:cubicBezTo>
                    <a:cubicBezTo>
                      <a:pt x="830" y="772"/>
                      <a:pt x="830" y="772"/>
                      <a:pt x="830" y="772"/>
                    </a:cubicBezTo>
                    <a:cubicBezTo>
                      <a:pt x="830" y="772"/>
                      <a:pt x="800" y="810"/>
                      <a:pt x="798" y="811"/>
                    </a:cubicBezTo>
                    <a:cubicBezTo>
                      <a:pt x="797" y="811"/>
                      <a:pt x="721" y="824"/>
                      <a:pt x="721" y="824"/>
                    </a:cubicBezTo>
                    <a:cubicBezTo>
                      <a:pt x="676" y="800"/>
                      <a:pt x="676" y="800"/>
                      <a:pt x="676" y="800"/>
                    </a:cubicBezTo>
                    <a:cubicBezTo>
                      <a:pt x="628" y="802"/>
                      <a:pt x="628" y="802"/>
                      <a:pt x="628" y="802"/>
                    </a:cubicBezTo>
                    <a:cubicBezTo>
                      <a:pt x="571" y="851"/>
                      <a:pt x="571" y="851"/>
                      <a:pt x="571" y="851"/>
                    </a:cubicBezTo>
                    <a:cubicBezTo>
                      <a:pt x="571" y="851"/>
                      <a:pt x="525" y="878"/>
                      <a:pt x="524" y="877"/>
                    </a:cubicBezTo>
                    <a:cubicBezTo>
                      <a:pt x="522" y="876"/>
                      <a:pt x="470" y="879"/>
                      <a:pt x="469" y="877"/>
                    </a:cubicBezTo>
                    <a:cubicBezTo>
                      <a:pt x="469" y="875"/>
                      <a:pt x="452" y="864"/>
                      <a:pt x="452" y="864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359" y="859"/>
                      <a:pt x="359" y="859"/>
                      <a:pt x="359" y="859"/>
                    </a:cubicBezTo>
                    <a:cubicBezTo>
                      <a:pt x="257" y="818"/>
                      <a:pt x="257" y="818"/>
                      <a:pt x="257" y="818"/>
                    </a:cubicBezTo>
                    <a:cubicBezTo>
                      <a:pt x="192" y="812"/>
                      <a:pt x="192" y="812"/>
                      <a:pt x="192" y="812"/>
                    </a:cubicBezTo>
                    <a:cubicBezTo>
                      <a:pt x="192" y="812"/>
                      <a:pt x="156" y="791"/>
                      <a:pt x="155" y="790"/>
                    </a:cubicBezTo>
                    <a:cubicBezTo>
                      <a:pt x="154" y="789"/>
                      <a:pt x="135" y="757"/>
                      <a:pt x="135" y="757"/>
                    </a:cubicBezTo>
                    <a:cubicBezTo>
                      <a:pt x="142" y="579"/>
                      <a:pt x="142" y="579"/>
                      <a:pt x="142" y="579"/>
                    </a:cubicBezTo>
                    <a:cubicBezTo>
                      <a:pt x="101" y="560"/>
                      <a:pt x="101" y="560"/>
                      <a:pt x="101" y="560"/>
                    </a:cubicBezTo>
                    <a:lnTo>
                      <a:pt x="27" y="5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9845675" y="4160838"/>
                <a:ext cx="1223962" cy="1546225"/>
              </a:xfrm>
              <a:custGeom>
                <a:avLst/>
                <a:gdLst>
                  <a:gd name="T0" fmla="*/ 79 w 847"/>
                  <a:gd name="T1" fmla="*/ 845 h 1070"/>
                  <a:gd name="T2" fmla="*/ 104 w 847"/>
                  <a:gd name="T3" fmla="*/ 766 h 1070"/>
                  <a:gd name="T4" fmla="*/ 70 w 847"/>
                  <a:gd name="T5" fmla="*/ 683 h 1070"/>
                  <a:gd name="T6" fmla="*/ 70 w 847"/>
                  <a:gd name="T7" fmla="*/ 614 h 1070"/>
                  <a:gd name="T8" fmla="*/ 55 w 847"/>
                  <a:gd name="T9" fmla="*/ 497 h 1070"/>
                  <a:gd name="T10" fmla="*/ 7 w 847"/>
                  <a:gd name="T11" fmla="*/ 413 h 1070"/>
                  <a:gd name="T12" fmla="*/ 48 w 847"/>
                  <a:gd name="T13" fmla="*/ 356 h 1070"/>
                  <a:gd name="T14" fmla="*/ 81 w 847"/>
                  <a:gd name="T15" fmla="*/ 258 h 1070"/>
                  <a:gd name="T16" fmla="*/ 176 w 847"/>
                  <a:gd name="T17" fmla="*/ 175 h 1070"/>
                  <a:gd name="T18" fmla="*/ 251 w 847"/>
                  <a:gd name="T19" fmla="*/ 55 h 1070"/>
                  <a:gd name="T20" fmla="*/ 223 w 847"/>
                  <a:gd name="T21" fmla="*/ 2 h 1070"/>
                  <a:gd name="T22" fmla="*/ 292 w 847"/>
                  <a:gd name="T23" fmla="*/ 22 h 1070"/>
                  <a:gd name="T24" fmla="*/ 333 w 847"/>
                  <a:gd name="T25" fmla="*/ 0 h 1070"/>
                  <a:gd name="T26" fmla="*/ 299 w 847"/>
                  <a:gd name="T27" fmla="*/ 68 h 1070"/>
                  <a:gd name="T28" fmla="*/ 324 w 847"/>
                  <a:gd name="T29" fmla="*/ 143 h 1070"/>
                  <a:gd name="T30" fmla="*/ 346 w 847"/>
                  <a:gd name="T31" fmla="*/ 190 h 1070"/>
                  <a:gd name="T32" fmla="*/ 538 w 847"/>
                  <a:gd name="T33" fmla="*/ 216 h 1070"/>
                  <a:gd name="T34" fmla="*/ 571 w 847"/>
                  <a:gd name="T35" fmla="*/ 272 h 1070"/>
                  <a:gd name="T36" fmla="*/ 620 w 847"/>
                  <a:gd name="T37" fmla="*/ 294 h 1070"/>
                  <a:gd name="T38" fmla="*/ 770 w 847"/>
                  <a:gd name="T39" fmla="*/ 435 h 1070"/>
                  <a:gd name="T40" fmla="*/ 734 w 847"/>
                  <a:gd name="T41" fmla="*/ 453 h 1070"/>
                  <a:gd name="T42" fmla="*/ 676 w 847"/>
                  <a:gd name="T43" fmla="*/ 481 h 1070"/>
                  <a:gd name="T44" fmla="*/ 644 w 847"/>
                  <a:gd name="T45" fmla="*/ 538 h 1070"/>
                  <a:gd name="T46" fmla="*/ 647 w 847"/>
                  <a:gd name="T47" fmla="*/ 566 h 1070"/>
                  <a:gd name="T48" fmla="*/ 595 w 847"/>
                  <a:gd name="T49" fmla="*/ 693 h 1070"/>
                  <a:gd name="T50" fmla="*/ 516 w 847"/>
                  <a:gd name="T51" fmla="*/ 835 h 1070"/>
                  <a:gd name="T52" fmla="*/ 526 w 847"/>
                  <a:gd name="T53" fmla="*/ 888 h 1070"/>
                  <a:gd name="T54" fmla="*/ 472 w 847"/>
                  <a:gd name="T55" fmla="*/ 961 h 1070"/>
                  <a:gd name="T56" fmla="*/ 370 w 847"/>
                  <a:gd name="T57" fmla="*/ 941 h 1070"/>
                  <a:gd name="T58" fmla="*/ 327 w 847"/>
                  <a:gd name="T59" fmla="*/ 933 h 1070"/>
                  <a:gd name="T60" fmla="*/ 212 w 847"/>
                  <a:gd name="T61" fmla="*/ 928 h 1070"/>
                  <a:gd name="T62" fmla="*/ 148 w 847"/>
                  <a:gd name="T63" fmla="*/ 943 h 1070"/>
                  <a:gd name="T64" fmla="*/ 79 w 847"/>
                  <a:gd name="T65" fmla="*/ 925 h 10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7"/>
                  <a:gd name="T100" fmla="*/ 0 h 1070"/>
                  <a:gd name="T101" fmla="*/ 847 w 847"/>
                  <a:gd name="T102" fmla="*/ 1070 h 10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7" h="1070">
                    <a:moveTo>
                      <a:pt x="87" y="1016"/>
                    </a:moveTo>
                    <a:cubicBezTo>
                      <a:pt x="87" y="928"/>
                      <a:pt x="87" y="928"/>
                      <a:pt x="87" y="928"/>
                    </a:cubicBezTo>
                    <a:cubicBezTo>
                      <a:pt x="96" y="880"/>
                      <a:pt x="96" y="880"/>
                      <a:pt x="96" y="880"/>
                    </a:cubicBezTo>
                    <a:cubicBezTo>
                      <a:pt x="114" y="841"/>
                      <a:pt x="114" y="841"/>
                      <a:pt x="114" y="841"/>
                    </a:cubicBezTo>
                    <a:cubicBezTo>
                      <a:pt x="103" y="795"/>
                      <a:pt x="103" y="795"/>
                      <a:pt x="103" y="795"/>
                    </a:cubicBezTo>
                    <a:cubicBezTo>
                      <a:pt x="103" y="795"/>
                      <a:pt x="77" y="752"/>
                      <a:pt x="77" y="750"/>
                    </a:cubicBezTo>
                    <a:cubicBezTo>
                      <a:pt x="77" y="748"/>
                      <a:pt x="96" y="712"/>
                      <a:pt x="96" y="712"/>
                    </a:cubicBezTo>
                    <a:cubicBezTo>
                      <a:pt x="77" y="674"/>
                      <a:pt x="77" y="674"/>
                      <a:pt x="77" y="674"/>
                    </a:cubicBezTo>
                    <a:cubicBezTo>
                      <a:pt x="64" y="636"/>
                      <a:pt x="64" y="636"/>
                      <a:pt x="64" y="636"/>
                    </a:cubicBezTo>
                    <a:cubicBezTo>
                      <a:pt x="60" y="546"/>
                      <a:pt x="60" y="546"/>
                      <a:pt x="60" y="546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8" y="454"/>
                      <a:pt x="8" y="454"/>
                      <a:pt x="8" y="454"/>
                    </a:cubicBezTo>
                    <a:cubicBezTo>
                      <a:pt x="42" y="414"/>
                      <a:pt x="42" y="414"/>
                      <a:pt x="42" y="414"/>
                    </a:cubicBezTo>
                    <a:cubicBezTo>
                      <a:pt x="53" y="391"/>
                      <a:pt x="53" y="391"/>
                      <a:pt x="53" y="391"/>
                    </a:cubicBezTo>
                    <a:cubicBezTo>
                      <a:pt x="76" y="335"/>
                      <a:pt x="76" y="335"/>
                      <a:pt x="76" y="335"/>
                    </a:cubicBezTo>
                    <a:cubicBezTo>
                      <a:pt x="89" y="283"/>
                      <a:pt x="89" y="283"/>
                      <a:pt x="89" y="283"/>
                    </a:cubicBezTo>
                    <a:cubicBezTo>
                      <a:pt x="158" y="251"/>
                      <a:pt x="158" y="251"/>
                      <a:pt x="158" y="251"/>
                    </a:cubicBezTo>
                    <a:cubicBezTo>
                      <a:pt x="193" y="192"/>
                      <a:pt x="193" y="192"/>
                      <a:pt x="193" y="192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276" y="60"/>
                      <a:pt x="276" y="60"/>
                      <a:pt x="276" y="60"/>
                    </a:cubicBezTo>
                    <a:cubicBezTo>
                      <a:pt x="276" y="60"/>
                      <a:pt x="231" y="22"/>
                      <a:pt x="233" y="21"/>
                    </a:cubicBezTo>
                    <a:cubicBezTo>
                      <a:pt x="234" y="20"/>
                      <a:pt x="245" y="2"/>
                      <a:pt x="245" y="2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25"/>
                      <a:pt x="320" y="24"/>
                      <a:pt x="321" y="24"/>
                    </a:cubicBezTo>
                    <a:cubicBezTo>
                      <a:pt x="323" y="24"/>
                      <a:pt x="350" y="2"/>
                      <a:pt x="350" y="2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29" y="75"/>
                      <a:pt x="329" y="75"/>
                      <a:pt x="329" y="75"/>
                    </a:cubicBezTo>
                    <a:cubicBezTo>
                      <a:pt x="321" y="139"/>
                      <a:pt x="321" y="139"/>
                      <a:pt x="321" y="139"/>
                    </a:cubicBezTo>
                    <a:cubicBezTo>
                      <a:pt x="356" y="157"/>
                      <a:pt x="356" y="157"/>
                      <a:pt x="356" y="157"/>
                    </a:cubicBezTo>
                    <a:cubicBezTo>
                      <a:pt x="380" y="189"/>
                      <a:pt x="380" y="189"/>
                      <a:pt x="380" y="189"/>
                    </a:cubicBezTo>
                    <a:cubicBezTo>
                      <a:pt x="380" y="209"/>
                      <a:pt x="380" y="209"/>
                      <a:pt x="380" y="209"/>
                    </a:cubicBezTo>
                    <a:cubicBezTo>
                      <a:pt x="431" y="229"/>
                      <a:pt x="431" y="229"/>
                      <a:pt x="431" y="229"/>
                    </a:cubicBezTo>
                    <a:cubicBezTo>
                      <a:pt x="591" y="237"/>
                      <a:pt x="591" y="237"/>
                      <a:pt x="591" y="237"/>
                    </a:cubicBezTo>
                    <a:cubicBezTo>
                      <a:pt x="625" y="265"/>
                      <a:pt x="625" y="265"/>
                      <a:pt x="625" y="265"/>
                    </a:cubicBezTo>
                    <a:cubicBezTo>
                      <a:pt x="627" y="299"/>
                      <a:pt x="627" y="299"/>
                      <a:pt x="627" y="299"/>
                    </a:cubicBezTo>
                    <a:cubicBezTo>
                      <a:pt x="643" y="325"/>
                      <a:pt x="643" y="325"/>
                      <a:pt x="643" y="325"/>
                    </a:cubicBezTo>
                    <a:cubicBezTo>
                      <a:pt x="681" y="323"/>
                      <a:pt x="681" y="323"/>
                      <a:pt x="681" y="323"/>
                    </a:cubicBezTo>
                    <a:cubicBezTo>
                      <a:pt x="754" y="362"/>
                      <a:pt x="754" y="362"/>
                      <a:pt x="754" y="362"/>
                    </a:cubicBezTo>
                    <a:cubicBezTo>
                      <a:pt x="846" y="478"/>
                      <a:pt x="846" y="478"/>
                      <a:pt x="846" y="478"/>
                    </a:cubicBezTo>
                    <a:cubicBezTo>
                      <a:pt x="847" y="497"/>
                      <a:pt x="847" y="497"/>
                      <a:pt x="847" y="497"/>
                    </a:cubicBezTo>
                    <a:cubicBezTo>
                      <a:pt x="806" y="498"/>
                      <a:pt x="806" y="498"/>
                      <a:pt x="806" y="498"/>
                    </a:cubicBezTo>
                    <a:cubicBezTo>
                      <a:pt x="775" y="528"/>
                      <a:pt x="775" y="528"/>
                      <a:pt x="775" y="528"/>
                    </a:cubicBezTo>
                    <a:cubicBezTo>
                      <a:pt x="743" y="528"/>
                      <a:pt x="743" y="528"/>
                      <a:pt x="743" y="528"/>
                    </a:cubicBezTo>
                    <a:cubicBezTo>
                      <a:pt x="708" y="561"/>
                      <a:pt x="708" y="561"/>
                      <a:pt x="708" y="561"/>
                    </a:cubicBezTo>
                    <a:cubicBezTo>
                      <a:pt x="708" y="591"/>
                      <a:pt x="708" y="591"/>
                      <a:pt x="708" y="591"/>
                    </a:cubicBezTo>
                    <a:cubicBezTo>
                      <a:pt x="717" y="606"/>
                      <a:pt x="717" y="606"/>
                      <a:pt x="717" y="606"/>
                    </a:cubicBezTo>
                    <a:cubicBezTo>
                      <a:pt x="711" y="622"/>
                      <a:pt x="711" y="622"/>
                      <a:pt x="711" y="622"/>
                    </a:cubicBezTo>
                    <a:cubicBezTo>
                      <a:pt x="653" y="716"/>
                      <a:pt x="653" y="716"/>
                      <a:pt x="653" y="716"/>
                    </a:cubicBezTo>
                    <a:cubicBezTo>
                      <a:pt x="654" y="761"/>
                      <a:pt x="654" y="761"/>
                      <a:pt x="654" y="761"/>
                    </a:cubicBezTo>
                    <a:cubicBezTo>
                      <a:pt x="666" y="848"/>
                      <a:pt x="666" y="848"/>
                      <a:pt x="666" y="848"/>
                    </a:cubicBezTo>
                    <a:cubicBezTo>
                      <a:pt x="567" y="917"/>
                      <a:pt x="567" y="917"/>
                      <a:pt x="567" y="917"/>
                    </a:cubicBezTo>
                    <a:cubicBezTo>
                      <a:pt x="566" y="959"/>
                      <a:pt x="566" y="959"/>
                      <a:pt x="566" y="959"/>
                    </a:cubicBezTo>
                    <a:cubicBezTo>
                      <a:pt x="566" y="959"/>
                      <a:pt x="578" y="974"/>
                      <a:pt x="578" y="976"/>
                    </a:cubicBezTo>
                    <a:cubicBezTo>
                      <a:pt x="578" y="977"/>
                      <a:pt x="565" y="1054"/>
                      <a:pt x="565" y="1054"/>
                    </a:cubicBezTo>
                    <a:cubicBezTo>
                      <a:pt x="519" y="1056"/>
                      <a:pt x="519" y="1056"/>
                      <a:pt x="519" y="1056"/>
                    </a:cubicBezTo>
                    <a:cubicBezTo>
                      <a:pt x="483" y="1034"/>
                      <a:pt x="483" y="1034"/>
                      <a:pt x="483" y="1034"/>
                    </a:cubicBezTo>
                    <a:cubicBezTo>
                      <a:pt x="483" y="1034"/>
                      <a:pt x="409" y="1035"/>
                      <a:pt x="407" y="1034"/>
                    </a:cubicBezTo>
                    <a:cubicBezTo>
                      <a:pt x="406" y="1033"/>
                      <a:pt x="392" y="1027"/>
                      <a:pt x="392" y="1027"/>
                    </a:cubicBezTo>
                    <a:cubicBezTo>
                      <a:pt x="359" y="1025"/>
                      <a:pt x="359" y="1025"/>
                      <a:pt x="359" y="1025"/>
                    </a:cubicBezTo>
                    <a:cubicBezTo>
                      <a:pt x="299" y="1070"/>
                      <a:pt x="299" y="1070"/>
                      <a:pt x="299" y="1070"/>
                    </a:cubicBezTo>
                    <a:cubicBezTo>
                      <a:pt x="233" y="1020"/>
                      <a:pt x="233" y="1020"/>
                      <a:pt x="233" y="1020"/>
                    </a:cubicBezTo>
                    <a:cubicBezTo>
                      <a:pt x="185" y="1019"/>
                      <a:pt x="185" y="1019"/>
                      <a:pt x="185" y="1019"/>
                    </a:cubicBezTo>
                    <a:cubicBezTo>
                      <a:pt x="185" y="1019"/>
                      <a:pt x="164" y="1037"/>
                      <a:pt x="163" y="1036"/>
                    </a:cubicBezTo>
                    <a:cubicBezTo>
                      <a:pt x="162" y="1036"/>
                      <a:pt x="125" y="1015"/>
                      <a:pt x="125" y="1015"/>
                    </a:cubicBezTo>
                    <a:lnTo>
                      <a:pt x="87" y="10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8891588" y="3395663"/>
                <a:ext cx="1331912" cy="1339850"/>
              </a:xfrm>
              <a:custGeom>
                <a:avLst/>
                <a:gdLst>
                  <a:gd name="T0" fmla="*/ 618 w 922"/>
                  <a:gd name="T1" fmla="*/ 834 h 928"/>
                  <a:gd name="T2" fmla="*/ 551 w 922"/>
                  <a:gd name="T3" fmla="*/ 773 h 928"/>
                  <a:gd name="T4" fmla="*/ 439 w 922"/>
                  <a:gd name="T5" fmla="*/ 784 h 928"/>
                  <a:gd name="T6" fmla="*/ 422 w 922"/>
                  <a:gd name="T7" fmla="*/ 702 h 928"/>
                  <a:gd name="T8" fmla="*/ 322 w 922"/>
                  <a:gd name="T9" fmla="*/ 728 h 928"/>
                  <a:gd name="T10" fmla="*/ 211 w 922"/>
                  <a:gd name="T11" fmla="*/ 712 h 928"/>
                  <a:gd name="T12" fmla="*/ 72 w 922"/>
                  <a:gd name="T13" fmla="*/ 726 h 928"/>
                  <a:gd name="T14" fmla="*/ 9 w 922"/>
                  <a:gd name="T15" fmla="*/ 715 h 928"/>
                  <a:gd name="T16" fmla="*/ 32 w 922"/>
                  <a:gd name="T17" fmla="*/ 687 h 928"/>
                  <a:gd name="T18" fmla="*/ 104 w 922"/>
                  <a:gd name="T19" fmla="*/ 676 h 928"/>
                  <a:gd name="T20" fmla="*/ 128 w 922"/>
                  <a:gd name="T21" fmla="*/ 628 h 928"/>
                  <a:gd name="T22" fmla="*/ 93 w 922"/>
                  <a:gd name="T23" fmla="*/ 580 h 928"/>
                  <a:gd name="T24" fmla="*/ 132 w 922"/>
                  <a:gd name="T25" fmla="*/ 567 h 928"/>
                  <a:gd name="T26" fmla="*/ 149 w 922"/>
                  <a:gd name="T27" fmla="*/ 526 h 928"/>
                  <a:gd name="T28" fmla="*/ 160 w 922"/>
                  <a:gd name="T29" fmla="*/ 487 h 928"/>
                  <a:gd name="T30" fmla="*/ 136 w 922"/>
                  <a:gd name="T31" fmla="*/ 431 h 928"/>
                  <a:gd name="T32" fmla="*/ 132 w 922"/>
                  <a:gd name="T33" fmla="*/ 346 h 928"/>
                  <a:gd name="T34" fmla="*/ 182 w 922"/>
                  <a:gd name="T35" fmla="*/ 356 h 928"/>
                  <a:gd name="T36" fmla="*/ 266 w 922"/>
                  <a:gd name="T37" fmla="*/ 311 h 928"/>
                  <a:gd name="T38" fmla="*/ 298 w 922"/>
                  <a:gd name="T39" fmla="*/ 215 h 928"/>
                  <a:gd name="T40" fmla="*/ 280 w 922"/>
                  <a:gd name="T41" fmla="*/ 154 h 928"/>
                  <a:gd name="T42" fmla="*/ 318 w 922"/>
                  <a:gd name="T43" fmla="*/ 56 h 928"/>
                  <a:gd name="T44" fmla="*/ 408 w 922"/>
                  <a:gd name="T45" fmla="*/ 46 h 928"/>
                  <a:gd name="T46" fmla="*/ 530 w 922"/>
                  <a:gd name="T47" fmla="*/ 0 h 928"/>
                  <a:gd name="T48" fmla="*/ 577 w 922"/>
                  <a:gd name="T49" fmla="*/ 106 h 928"/>
                  <a:gd name="T50" fmla="*/ 535 w 922"/>
                  <a:gd name="T51" fmla="*/ 116 h 928"/>
                  <a:gd name="T52" fmla="*/ 554 w 922"/>
                  <a:gd name="T53" fmla="*/ 191 h 928"/>
                  <a:gd name="T54" fmla="*/ 590 w 922"/>
                  <a:gd name="T55" fmla="*/ 280 h 928"/>
                  <a:gd name="T56" fmla="*/ 623 w 922"/>
                  <a:gd name="T57" fmla="*/ 306 h 928"/>
                  <a:gd name="T58" fmla="*/ 659 w 922"/>
                  <a:gd name="T59" fmla="*/ 357 h 928"/>
                  <a:gd name="T60" fmla="*/ 770 w 922"/>
                  <a:gd name="T61" fmla="*/ 438 h 928"/>
                  <a:gd name="T62" fmla="*/ 816 w 922"/>
                  <a:gd name="T63" fmla="*/ 477 h 928"/>
                  <a:gd name="T64" fmla="*/ 807 w 922"/>
                  <a:gd name="T65" fmla="*/ 505 h 928"/>
                  <a:gd name="T66" fmla="*/ 765 w 922"/>
                  <a:gd name="T67" fmla="*/ 610 h 928"/>
                  <a:gd name="T68" fmla="*/ 739 w 922"/>
                  <a:gd name="T69" fmla="*/ 703 h 928"/>
                  <a:gd name="T70" fmla="*/ 664 w 922"/>
                  <a:gd name="T71" fmla="*/ 786 h 928"/>
                  <a:gd name="T72" fmla="*/ 632 w 922"/>
                  <a:gd name="T73" fmla="*/ 839 h 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2"/>
                  <a:gd name="T112" fmla="*/ 0 h 928"/>
                  <a:gd name="T113" fmla="*/ 922 w 922"/>
                  <a:gd name="T114" fmla="*/ 928 h 9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2" h="928">
                    <a:moveTo>
                      <a:pt x="694" y="923"/>
                    </a:moveTo>
                    <a:cubicBezTo>
                      <a:pt x="679" y="917"/>
                      <a:pt x="679" y="917"/>
                      <a:pt x="679" y="917"/>
                    </a:cubicBezTo>
                    <a:cubicBezTo>
                      <a:pt x="670" y="892"/>
                      <a:pt x="670" y="892"/>
                      <a:pt x="670" y="892"/>
                    </a:cubicBezTo>
                    <a:cubicBezTo>
                      <a:pt x="605" y="850"/>
                      <a:pt x="605" y="850"/>
                      <a:pt x="605" y="850"/>
                    </a:cubicBezTo>
                    <a:cubicBezTo>
                      <a:pt x="605" y="850"/>
                      <a:pt x="574" y="863"/>
                      <a:pt x="572" y="862"/>
                    </a:cubicBezTo>
                    <a:cubicBezTo>
                      <a:pt x="571" y="862"/>
                      <a:pt x="483" y="863"/>
                      <a:pt x="482" y="862"/>
                    </a:cubicBezTo>
                    <a:cubicBezTo>
                      <a:pt x="480" y="861"/>
                      <a:pt x="486" y="810"/>
                      <a:pt x="486" y="810"/>
                    </a:cubicBezTo>
                    <a:cubicBezTo>
                      <a:pt x="464" y="772"/>
                      <a:pt x="464" y="772"/>
                      <a:pt x="464" y="772"/>
                    </a:cubicBezTo>
                    <a:cubicBezTo>
                      <a:pt x="407" y="769"/>
                      <a:pt x="407" y="769"/>
                      <a:pt x="407" y="769"/>
                    </a:cubicBezTo>
                    <a:cubicBezTo>
                      <a:pt x="354" y="800"/>
                      <a:pt x="354" y="800"/>
                      <a:pt x="354" y="800"/>
                    </a:cubicBezTo>
                    <a:cubicBezTo>
                      <a:pt x="354" y="800"/>
                      <a:pt x="318" y="803"/>
                      <a:pt x="315" y="803"/>
                    </a:cubicBezTo>
                    <a:cubicBezTo>
                      <a:pt x="313" y="803"/>
                      <a:pt x="232" y="783"/>
                      <a:pt x="232" y="783"/>
                    </a:cubicBezTo>
                    <a:cubicBezTo>
                      <a:pt x="128" y="784"/>
                      <a:pt x="128" y="784"/>
                      <a:pt x="128" y="784"/>
                    </a:cubicBezTo>
                    <a:cubicBezTo>
                      <a:pt x="79" y="798"/>
                      <a:pt x="79" y="798"/>
                      <a:pt x="79" y="798"/>
                    </a:cubicBezTo>
                    <a:cubicBezTo>
                      <a:pt x="35" y="838"/>
                      <a:pt x="35" y="838"/>
                      <a:pt x="35" y="838"/>
                    </a:cubicBezTo>
                    <a:cubicBezTo>
                      <a:pt x="10" y="786"/>
                      <a:pt x="10" y="786"/>
                      <a:pt x="10" y="786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35" y="755"/>
                      <a:pt x="35" y="755"/>
                      <a:pt x="35" y="755"/>
                    </a:cubicBezTo>
                    <a:cubicBezTo>
                      <a:pt x="80" y="755"/>
                      <a:pt x="80" y="755"/>
                      <a:pt x="80" y="755"/>
                    </a:cubicBezTo>
                    <a:cubicBezTo>
                      <a:pt x="114" y="743"/>
                      <a:pt x="114" y="743"/>
                      <a:pt x="114" y="743"/>
                    </a:cubicBezTo>
                    <a:cubicBezTo>
                      <a:pt x="129" y="719"/>
                      <a:pt x="129" y="719"/>
                      <a:pt x="129" y="719"/>
                    </a:cubicBezTo>
                    <a:cubicBezTo>
                      <a:pt x="141" y="691"/>
                      <a:pt x="141" y="691"/>
                      <a:pt x="141" y="691"/>
                    </a:cubicBezTo>
                    <a:cubicBezTo>
                      <a:pt x="112" y="668"/>
                      <a:pt x="112" y="668"/>
                      <a:pt x="112" y="668"/>
                    </a:cubicBezTo>
                    <a:cubicBezTo>
                      <a:pt x="102" y="638"/>
                      <a:pt x="102" y="638"/>
                      <a:pt x="102" y="638"/>
                    </a:cubicBezTo>
                    <a:cubicBezTo>
                      <a:pt x="110" y="626"/>
                      <a:pt x="110" y="626"/>
                      <a:pt x="110" y="626"/>
                    </a:cubicBezTo>
                    <a:cubicBezTo>
                      <a:pt x="145" y="623"/>
                      <a:pt x="145" y="623"/>
                      <a:pt x="145" y="623"/>
                    </a:cubicBezTo>
                    <a:cubicBezTo>
                      <a:pt x="162" y="609"/>
                      <a:pt x="162" y="609"/>
                      <a:pt x="162" y="609"/>
                    </a:cubicBezTo>
                    <a:cubicBezTo>
                      <a:pt x="162" y="609"/>
                      <a:pt x="164" y="581"/>
                      <a:pt x="164" y="578"/>
                    </a:cubicBezTo>
                    <a:cubicBezTo>
                      <a:pt x="164" y="575"/>
                      <a:pt x="163" y="555"/>
                      <a:pt x="163" y="555"/>
                    </a:cubicBezTo>
                    <a:cubicBezTo>
                      <a:pt x="176" y="535"/>
                      <a:pt x="176" y="535"/>
                      <a:pt x="176" y="535"/>
                    </a:cubicBezTo>
                    <a:cubicBezTo>
                      <a:pt x="169" y="503"/>
                      <a:pt x="169" y="503"/>
                      <a:pt x="169" y="503"/>
                    </a:cubicBezTo>
                    <a:cubicBezTo>
                      <a:pt x="150" y="474"/>
                      <a:pt x="150" y="474"/>
                      <a:pt x="150" y="474"/>
                    </a:cubicBezTo>
                    <a:cubicBezTo>
                      <a:pt x="154" y="416"/>
                      <a:pt x="154" y="416"/>
                      <a:pt x="154" y="416"/>
                    </a:cubicBezTo>
                    <a:cubicBezTo>
                      <a:pt x="145" y="380"/>
                      <a:pt x="145" y="380"/>
                      <a:pt x="145" y="380"/>
                    </a:cubicBezTo>
                    <a:cubicBezTo>
                      <a:pt x="176" y="371"/>
                      <a:pt x="176" y="371"/>
                      <a:pt x="176" y="371"/>
                    </a:cubicBezTo>
                    <a:cubicBezTo>
                      <a:pt x="200" y="391"/>
                      <a:pt x="200" y="391"/>
                      <a:pt x="200" y="391"/>
                    </a:cubicBezTo>
                    <a:cubicBezTo>
                      <a:pt x="254" y="389"/>
                      <a:pt x="254" y="389"/>
                      <a:pt x="254" y="389"/>
                    </a:cubicBezTo>
                    <a:cubicBezTo>
                      <a:pt x="292" y="342"/>
                      <a:pt x="292" y="342"/>
                      <a:pt x="292" y="342"/>
                    </a:cubicBezTo>
                    <a:cubicBezTo>
                      <a:pt x="313" y="284"/>
                      <a:pt x="313" y="284"/>
                      <a:pt x="313" y="284"/>
                    </a:cubicBezTo>
                    <a:cubicBezTo>
                      <a:pt x="328" y="236"/>
                      <a:pt x="328" y="236"/>
                      <a:pt x="328" y="236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08" y="169"/>
                      <a:pt x="308" y="169"/>
                      <a:pt x="308" y="169"/>
                    </a:cubicBezTo>
                    <a:cubicBezTo>
                      <a:pt x="303" y="90"/>
                      <a:pt x="303" y="90"/>
                      <a:pt x="303" y="90"/>
                    </a:cubicBezTo>
                    <a:cubicBezTo>
                      <a:pt x="349" y="62"/>
                      <a:pt x="349" y="62"/>
                      <a:pt x="349" y="62"/>
                    </a:cubicBezTo>
                    <a:cubicBezTo>
                      <a:pt x="403" y="51"/>
                      <a:pt x="403" y="51"/>
                      <a:pt x="403" y="51"/>
                    </a:cubicBezTo>
                    <a:cubicBezTo>
                      <a:pt x="448" y="51"/>
                      <a:pt x="448" y="51"/>
                      <a:pt x="448" y="51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82" y="0"/>
                      <a:pt x="582" y="0"/>
                      <a:pt x="582" y="0"/>
                    </a:cubicBezTo>
                    <a:cubicBezTo>
                      <a:pt x="628" y="52"/>
                      <a:pt x="628" y="52"/>
                      <a:pt x="628" y="52"/>
                    </a:cubicBezTo>
                    <a:cubicBezTo>
                      <a:pt x="634" y="116"/>
                      <a:pt x="634" y="116"/>
                      <a:pt x="634" y="116"/>
                    </a:cubicBezTo>
                    <a:cubicBezTo>
                      <a:pt x="599" y="118"/>
                      <a:pt x="599" y="118"/>
                      <a:pt x="599" y="118"/>
                    </a:cubicBezTo>
                    <a:cubicBezTo>
                      <a:pt x="588" y="128"/>
                      <a:pt x="588" y="128"/>
                      <a:pt x="588" y="128"/>
                    </a:cubicBezTo>
                    <a:cubicBezTo>
                      <a:pt x="589" y="168"/>
                      <a:pt x="589" y="168"/>
                      <a:pt x="589" y="168"/>
                    </a:cubicBezTo>
                    <a:cubicBezTo>
                      <a:pt x="609" y="210"/>
                      <a:pt x="609" y="210"/>
                      <a:pt x="609" y="210"/>
                    </a:cubicBezTo>
                    <a:cubicBezTo>
                      <a:pt x="612" y="268"/>
                      <a:pt x="612" y="268"/>
                      <a:pt x="612" y="268"/>
                    </a:cubicBezTo>
                    <a:cubicBezTo>
                      <a:pt x="648" y="308"/>
                      <a:pt x="648" y="308"/>
                      <a:pt x="648" y="308"/>
                    </a:cubicBezTo>
                    <a:cubicBezTo>
                      <a:pt x="700" y="313"/>
                      <a:pt x="700" y="313"/>
                      <a:pt x="700" y="313"/>
                    </a:cubicBezTo>
                    <a:cubicBezTo>
                      <a:pt x="685" y="337"/>
                      <a:pt x="685" y="337"/>
                      <a:pt x="685" y="337"/>
                    </a:cubicBezTo>
                    <a:cubicBezTo>
                      <a:pt x="684" y="374"/>
                      <a:pt x="684" y="374"/>
                      <a:pt x="684" y="374"/>
                    </a:cubicBezTo>
                    <a:cubicBezTo>
                      <a:pt x="684" y="374"/>
                      <a:pt x="721" y="392"/>
                      <a:pt x="724" y="393"/>
                    </a:cubicBezTo>
                    <a:cubicBezTo>
                      <a:pt x="726" y="394"/>
                      <a:pt x="756" y="395"/>
                      <a:pt x="756" y="395"/>
                    </a:cubicBezTo>
                    <a:cubicBezTo>
                      <a:pt x="846" y="482"/>
                      <a:pt x="846" y="482"/>
                      <a:pt x="846" y="482"/>
                    </a:cubicBezTo>
                    <a:cubicBezTo>
                      <a:pt x="879" y="484"/>
                      <a:pt x="879" y="484"/>
                      <a:pt x="879" y="484"/>
                    </a:cubicBezTo>
                    <a:cubicBezTo>
                      <a:pt x="897" y="525"/>
                      <a:pt x="897" y="525"/>
                      <a:pt x="897" y="525"/>
                    </a:cubicBezTo>
                    <a:cubicBezTo>
                      <a:pt x="884" y="547"/>
                      <a:pt x="884" y="547"/>
                      <a:pt x="884" y="547"/>
                    </a:cubicBezTo>
                    <a:cubicBezTo>
                      <a:pt x="887" y="555"/>
                      <a:pt x="887" y="555"/>
                      <a:pt x="887" y="555"/>
                    </a:cubicBezTo>
                    <a:cubicBezTo>
                      <a:pt x="922" y="588"/>
                      <a:pt x="922" y="588"/>
                      <a:pt x="922" y="588"/>
                    </a:cubicBezTo>
                    <a:cubicBezTo>
                      <a:pt x="841" y="671"/>
                      <a:pt x="841" y="671"/>
                      <a:pt x="841" y="671"/>
                    </a:cubicBezTo>
                    <a:cubicBezTo>
                      <a:pt x="844" y="721"/>
                      <a:pt x="844" y="721"/>
                      <a:pt x="844" y="721"/>
                    </a:cubicBezTo>
                    <a:cubicBezTo>
                      <a:pt x="812" y="773"/>
                      <a:pt x="812" y="773"/>
                      <a:pt x="812" y="773"/>
                    </a:cubicBezTo>
                    <a:cubicBezTo>
                      <a:pt x="742" y="806"/>
                      <a:pt x="742" y="806"/>
                      <a:pt x="742" y="806"/>
                    </a:cubicBezTo>
                    <a:cubicBezTo>
                      <a:pt x="742" y="806"/>
                      <a:pt x="730" y="863"/>
                      <a:pt x="730" y="864"/>
                    </a:cubicBezTo>
                    <a:cubicBezTo>
                      <a:pt x="731" y="865"/>
                      <a:pt x="702" y="928"/>
                      <a:pt x="702" y="928"/>
                    </a:cubicBezTo>
                    <a:lnTo>
                      <a:pt x="694" y="9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8159750" y="3103224"/>
                <a:ext cx="1262062" cy="1657350"/>
              </a:xfrm>
              <a:custGeom>
                <a:avLst/>
                <a:gdLst>
                  <a:gd name="T0" fmla="*/ 333 w 873"/>
                  <a:gd name="T1" fmla="*/ 1024 h 1147"/>
                  <a:gd name="T2" fmla="*/ 387 w 873"/>
                  <a:gd name="T3" fmla="*/ 1044 h 1147"/>
                  <a:gd name="T4" fmla="*/ 458 w 873"/>
                  <a:gd name="T5" fmla="*/ 1029 h 1147"/>
                  <a:gd name="T6" fmla="*/ 490 w 873"/>
                  <a:gd name="T7" fmla="*/ 989 h 1147"/>
                  <a:gd name="T8" fmla="*/ 461 w 873"/>
                  <a:gd name="T9" fmla="*/ 915 h 1147"/>
                  <a:gd name="T10" fmla="*/ 458 w 873"/>
                  <a:gd name="T11" fmla="*/ 852 h 1147"/>
                  <a:gd name="T12" fmla="*/ 525 w 873"/>
                  <a:gd name="T13" fmla="*/ 874 h 1147"/>
                  <a:gd name="T14" fmla="*/ 562 w 873"/>
                  <a:gd name="T15" fmla="*/ 860 h 1147"/>
                  <a:gd name="T16" fmla="*/ 555 w 873"/>
                  <a:gd name="T17" fmla="*/ 808 h 1147"/>
                  <a:gd name="T18" fmla="*/ 542 w 873"/>
                  <a:gd name="T19" fmla="*/ 765 h 1147"/>
                  <a:gd name="T20" fmla="*/ 589 w 873"/>
                  <a:gd name="T21" fmla="*/ 750 h 1147"/>
                  <a:gd name="T22" fmla="*/ 599 w 873"/>
                  <a:gd name="T23" fmla="*/ 699 h 1147"/>
                  <a:gd name="T24" fmla="*/ 605 w 873"/>
                  <a:gd name="T25" fmla="*/ 657 h 1147"/>
                  <a:gd name="T26" fmla="*/ 590 w 873"/>
                  <a:gd name="T27" fmla="*/ 572 h 1147"/>
                  <a:gd name="T28" fmla="*/ 622 w 873"/>
                  <a:gd name="T29" fmla="*/ 518 h 1147"/>
                  <a:gd name="T30" fmla="*/ 687 w 873"/>
                  <a:gd name="T31" fmla="*/ 537 h 1147"/>
                  <a:gd name="T32" fmla="*/ 745 w 873"/>
                  <a:gd name="T33" fmla="*/ 410 h 1147"/>
                  <a:gd name="T34" fmla="*/ 731 w 873"/>
                  <a:gd name="T35" fmla="*/ 350 h 1147"/>
                  <a:gd name="T36" fmla="*/ 729 w 873"/>
                  <a:gd name="T37" fmla="*/ 264 h 1147"/>
                  <a:gd name="T38" fmla="*/ 795 w 873"/>
                  <a:gd name="T39" fmla="*/ 204 h 1147"/>
                  <a:gd name="T40" fmla="*/ 739 w 873"/>
                  <a:gd name="T41" fmla="*/ 180 h 1147"/>
                  <a:gd name="T42" fmla="*/ 645 w 873"/>
                  <a:gd name="T43" fmla="*/ 82 h 1147"/>
                  <a:gd name="T44" fmla="*/ 653 w 873"/>
                  <a:gd name="T45" fmla="*/ 14 h 1147"/>
                  <a:gd name="T46" fmla="*/ 555 w 873"/>
                  <a:gd name="T47" fmla="*/ 17 h 1147"/>
                  <a:gd name="T48" fmla="*/ 485 w 873"/>
                  <a:gd name="T49" fmla="*/ 56 h 1147"/>
                  <a:gd name="T50" fmla="*/ 464 w 873"/>
                  <a:gd name="T51" fmla="*/ 90 h 1147"/>
                  <a:gd name="T52" fmla="*/ 355 w 873"/>
                  <a:gd name="T53" fmla="*/ 150 h 1147"/>
                  <a:gd name="T54" fmla="*/ 248 w 873"/>
                  <a:gd name="T55" fmla="*/ 179 h 1147"/>
                  <a:gd name="T56" fmla="*/ 202 w 873"/>
                  <a:gd name="T57" fmla="*/ 202 h 1147"/>
                  <a:gd name="T58" fmla="*/ 171 w 873"/>
                  <a:gd name="T59" fmla="*/ 237 h 1147"/>
                  <a:gd name="T60" fmla="*/ 93 w 873"/>
                  <a:gd name="T61" fmla="*/ 193 h 1147"/>
                  <a:gd name="T62" fmla="*/ 59 w 873"/>
                  <a:gd name="T63" fmla="*/ 202 h 1147"/>
                  <a:gd name="T64" fmla="*/ 51 w 873"/>
                  <a:gd name="T65" fmla="*/ 322 h 1147"/>
                  <a:gd name="T66" fmla="*/ 1 w 873"/>
                  <a:gd name="T67" fmla="*/ 367 h 1147"/>
                  <a:gd name="T68" fmla="*/ 39 w 873"/>
                  <a:gd name="T69" fmla="*/ 406 h 1147"/>
                  <a:gd name="T70" fmla="*/ 25 w 873"/>
                  <a:gd name="T71" fmla="*/ 445 h 1147"/>
                  <a:gd name="T72" fmla="*/ 107 w 873"/>
                  <a:gd name="T73" fmla="*/ 437 h 1147"/>
                  <a:gd name="T74" fmla="*/ 156 w 873"/>
                  <a:gd name="T75" fmla="*/ 456 h 1147"/>
                  <a:gd name="T76" fmla="*/ 219 w 873"/>
                  <a:gd name="T77" fmla="*/ 435 h 1147"/>
                  <a:gd name="T78" fmla="*/ 264 w 873"/>
                  <a:gd name="T79" fmla="*/ 488 h 1147"/>
                  <a:gd name="T80" fmla="*/ 198 w 873"/>
                  <a:gd name="T81" fmla="*/ 519 h 1147"/>
                  <a:gd name="T82" fmla="*/ 131 w 873"/>
                  <a:gd name="T83" fmla="*/ 553 h 1147"/>
                  <a:gd name="T84" fmla="*/ 204 w 873"/>
                  <a:gd name="T85" fmla="*/ 628 h 1147"/>
                  <a:gd name="T86" fmla="*/ 188 w 873"/>
                  <a:gd name="T87" fmla="*/ 720 h 1147"/>
                  <a:gd name="T88" fmla="*/ 158 w 873"/>
                  <a:gd name="T89" fmla="*/ 812 h 1147"/>
                  <a:gd name="T90" fmla="*/ 155 w 873"/>
                  <a:gd name="T91" fmla="*/ 856 h 1147"/>
                  <a:gd name="T92" fmla="*/ 193 w 873"/>
                  <a:gd name="T93" fmla="*/ 881 h 1147"/>
                  <a:gd name="T94" fmla="*/ 218 w 873"/>
                  <a:gd name="T95" fmla="*/ 956 h 1147"/>
                  <a:gd name="T96" fmla="*/ 286 w 873"/>
                  <a:gd name="T97" fmla="*/ 975 h 1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73"/>
                  <a:gd name="T148" fmla="*/ 0 h 1147"/>
                  <a:gd name="T149" fmla="*/ 873 w 873"/>
                  <a:gd name="T150" fmla="*/ 1147 h 1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73" h="1147">
                    <a:moveTo>
                      <a:pt x="314" y="1071"/>
                    </a:moveTo>
                    <a:cubicBezTo>
                      <a:pt x="366" y="1125"/>
                      <a:pt x="366" y="1125"/>
                      <a:pt x="366" y="1125"/>
                    </a:cubicBezTo>
                    <a:cubicBezTo>
                      <a:pt x="413" y="1130"/>
                      <a:pt x="413" y="1130"/>
                      <a:pt x="413" y="1130"/>
                    </a:cubicBezTo>
                    <a:cubicBezTo>
                      <a:pt x="425" y="1147"/>
                      <a:pt x="425" y="1147"/>
                      <a:pt x="425" y="1147"/>
                    </a:cubicBezTo>
                    <a:cubicBezTo>
                      <a:pt x="478" y="1144"/>
                      <a:pt x="478" y="1144"/>
                      <a:pt x="478" y="1144"/>
                    </a:cubicBezTo>
                    <a:cubicBezTo>
                      <a:pt x="478" y="1144"/>
                      <a:pt x="501" y="1132"/>
                      <a:pt x="503" y="1131"/>
                    </a:cubicBezTo>
                    <a:cubicBezTo>
                      <a:pt x="505" y="1131"/>
                      <a:pt x="523" y="1120"/>
                      <a:pt x="523" y="1120"/>
                    </a:cubicBezTo>
                    <a:cubicBezTo>
                      <a:pt x="538" y="1087"/>
                      <a:pt x="538" y="1087"/>
                      <a:pt x="538" y="1087"/>
                    </a:cubicBezTo>
                    <a:cubicBezTo>
                      <a:pt x="533" y="1055"/>
                      <a:pt x="533" y="1055"/>
                      <a:pt x="533" y="1055"/>
                    </a:cubicBezTo>
                    <a:cubicBezTo>
                      <a:pt x="506" y="1005"/>
                      <a:pt x="506" y="1005"/>
                      <a:pt x="506" y="1005"/>
                    </a:cubicBezTo>
                    <a:cubicBezTo>
                      <a:pt x="494" y="936"/>
                      <a:pt x="494" y="936"/>
                      <a:pt x="494" y="936"/>
                    </a:cubicBezTo>
                    <a:cubicBezTo>
                      <a:pt x="503" y="936"/>
                      <a:pt x="503" y="936"/>
                      <a:pt x="503" y="936"/>
                    </a:cubicBezTo>
                    <a:cubicBezTo>
                      <a:pt x="543" y="958"/>
                      <a:pt x="543" y="958"/>
                      <a:pt x="543" y="958"/>
                    </a:cubicBezTo>
                    <a:cubicBezTo>
                      <a:pt x="576" y="960"/>
                      <a:pt x="576" y="960"/>
                      <a:pt x="576" y="960"/>
                    </a:cubicBezTo>
                    <a:cubicBezTo>
                      <a:pt x="604" y="953"/>
                      <a:pt x="604" y="953"/>
                      <a:pt x="604" y="953"/>
                    </a:cubicBezTo>
                    <a:cubicBezTo>
                      <a:pt x="617" y="945"/>
                      <a:pt x="617" y="945"/>
                      <a:pt x="617" y="945"/>
                    </a:cubicBezTo>
                    <a:cubicBezTo>
                      <a:pt x="634" y="906"/>
                      <a:pt x="634" y="906"/>
                      <a:pt x="634" y="906"/>
                    </a:cubicBezTo>
                    <a:cubicBezTo>
                      <a:pt x="609" y="888"/>
                      <a:pt x="609" y="888"/>
                      <a:pt x="609" y="888"/>
                    </a:cubicBezTo>
                    <a:cubicBezTo>
                      <a:pt x="589" y="859"/>
                      <a:pt x="589" y="859"/>
                      <a:pt x="589" y="859"/>
                    </a:cubicBezTo>
                    <a:cubicBezTo>
                      <a:pt x="595" y="840"/>
                      <a:pt x="595" y="840"/>
                      <a:pt x="595" y="840"/>
                    </a:cubicBezTo>
                    <a:cubicBezTo>
                      <a:pt x="611" y="829"/>
                      <a:pt x="611" y="829"/>
                      <a:pt x="611" y="829"/>
                    </a:cubicBezTo>
                    <a:cubicBezTo>
                      <a:pt x="647" y="824"/>
                      <a:pt x="647" y="824"/>
                      <a:pt x="647" y="824"/>
                    </a:cubicBezTo>
                    <a:cubicBezTo>
                      <a:pt x="658" y="815"/>
                      <a:pt x="658" y="815"/>
                      <a:pt x="658" y="815"/>
                    </a:cubicBezTo>
                    <a:cubicBezTo>
                      <a:pt x="658" y="768"/>
                      <a:pt x="658" y="768"/>
                      <a:pt x="658" y="768"/>
                    </a:cubicBezTo>
                    <a:cubicBezTo>
                      <a:pt x="668" y="746"/>
                      <a:pt x="668" y="746"/>
                      <a:pt x="668" y="746"/>
                    </a:cubicBezTo>
                    <a:cubicBezTo>
                      <a:pt x="664" y="722"/>
                      <a:pt x="664" y="722"/>
                      <a:pt x="664" y="722"/>
                    </a:cubicBezTo>
                    <a:cubicBezTo>
                      <a:pt x="644" y="696"/>
                      <a:pt x="644" y="696"/>
                      <a:pt x="644" y="696"/>
                    </a:cubicBezTo>
                    <a:cubicBezTo>
                      <a:pt x="648" y="628"/>
                      <a:pt x="648" y="628"/>
                      <a:pt x="648" y="628"/>
                    </a:cubicBezTo>
                    <a:cubicBezTo>
                      <a:pt x="635" y="587"/>
                      <a:pt x="635" y="587"/>
                      <a:pt x="635" y="587"/>
                    </a:cubicBezTo>
                    <a:cubicBezTo>
                      <a:pt x="683" y="569"/>
                      <a:pt x="683" y="569"/>
                      <a:pt x="683" y="569"/>
                    </a:cubicBezTo>
                    <a:cubicBezTo>
                      <a:pt x="709" y="594"/>
                      <a:pt x="709" y="594"/>
                      <a:pt x="709" y="594"/>
                    </a:cubicBezTo>
                    <a:cubicBezTo>
                      <a:pt x="754" y="590"/>
                      <a:pt x="754" y="590"/>
                      <a:pt x="754" y="590"/>
                    </a:cubicBezTo>
                    <a:cubicBezTo>
                      <a:pt x="787" y="548"/>
                      <a:pt x="787" y="548"/>
                      <a:pt x="787" y="548"/>
                    </a:cubicBezTo>
                    <a:cubicBezTo>
                      <a:pt x="818" y="450"/>
                      <a:pt x="818" y="450"/>
                      <a:pt x="818" y="450"/>
                    </a:cubicBezTo>
                    <a:cubicBezTo>
                      <a:pt x="820" y="426"/>
                      <a:pt x="820" y="426"/>
                      <a:pt x="820" y="426"/>
                    </a:cubicBezTo>
                    <a:cubicBezTo>
                      <a:pt x="803" y="385"/>
                      <a:pt x="803" y="385"/>
                      <a:pt x="803" y="385"/>
                    </a:cubicBezTo>
                    <a:cubicBezTo>
                      <a:pt x="795" y="306"/>
                      <a:pt x="795" y="306"/>
                      <a:pt x="795" y="306"/>
                    </a:cubicBezTo>
                    <a:cubicBezTo>
                      <a:pt x="801" y="290"/>
                      <a:pt x="801" y="290"/>
                      <a:pt x="801" y="290"/>
                    </a:cubicBezTo>
                    <a:cubicBezTo>
                      <a:pt x="857" y="262"/>
                      <a:pt x="857" y="262"/>
                      <a:pt x="857" y="262"/>
                    </a:cubicBezTo>
                    <a:cubicBezTo>
                      <a:pt x="873" y="224"/>
                      <a:pt x="873" y="224"/>
                      <a:pt x="873" y="224"/>
                    </a:cubicBezTo>
                    <a:cubicBezTo>
                      <a:pt x="873" y="201"/>
                      <a:pt x="873" y="201"/>
                      <a:pt x="873" y="201"/>
                    </a:cubicBezTo>
                    <a:cubicBezTo>
                      <a:pt x="812" y="198"/>
                      <a:pt x="812" y="198"/>
                      <a:pt x="812" y="198"/>
                    </a:cubicBezTo>
                    <a:cubicBezTo>
                      <a:pt x="702" y="131"/>
                      <a:pt x="702" y="131"/>
                      <a:pt x="702" y="131"/>
                    </a:cubicBezTo>
                    <a:cubicBezTo>
                      <a:pt x="708" y="90"/>
                      <a:pt x="708" y="90"/>
                      <a:pt x="708" y="90"/>
                    </a:cubicBezTo>
                    <a:cubicBezTo>
                      <a:pt x="718" y="56"/>
                      <a:pt x="718" y="56"/>
                      <a:pt x="718" y="56"/>
                    </a:cubicBezTo>
                    <a:cubicBezTo>
                      <a:pt x="717" y="15"/>
                      <a:pt x="717" y="15"/>
                      <a:pt x="717" y="15"/>
                    </a:cubicBezTo>
                    <a:cubicBezTo>
                      <a:pt x="717" y="15"/>
                      <a:pt x="680" y="0"/>
                      <a:pt x="678" y="0"/>
                    </a:cubicBezTo>
                    <a:cubicBezTo>
                      <a:pt x="677" y="0"/>
                      <a:pt x="609" y="19"/>
                      <a:pt x="609" y="19"/>
                    </a:cubicBezTo>
                    <a:cubicBezTo>
                      <a:pt x="571" y="25"/>
                      <a:pt x="571" y="25"/>
                      <a:pt x="571" y="25"/>
                    </a:cubicBezTo>
                    <a:cubicBezTo>
                      <a:pt x="571" y="25"/>
                      <a:pt x="535" y="59"/>
                      <a:pt x="533" y="61"/>
                    </a:cubicBezTo>
                    <a:cubicBezTo>
                      <a:pt x="531" y="63"/>
                      <a:pt x="514" y="74"/>
                      <a:pt x="514" y="74"/>
                    </a:cubicBezTo>
                    <a:cubicBezTo>
                      <a:pt x="510" y="99"/>
                      <a:pt x="510" y="99"/>
                      <a:pt x="510" y="99"/>
                    </a:cubicBezTo>
                    <a:cubicBezTo>
                      <a:pt x="386" y="134"/>
                      <a:pt x="386" y="134"/>
                      <a:pt x="386" y="134"/>
                    </a:cubicBezTo>
                    <a:cubicBezTo>
                      <a:pt x="390" y="165"/>
                      <a:pt x="390" y="165"/>
                      <a:pt x="390" y="165"/>
                    </a:cubicBezTo>
                    <a:cubicBezTo>
                      <a:pt x="328" y="194"/>
                      <a:pt x="328" y="194"/>
                      <a:pt x="328" y="194"/>
                    </a:cubicBezTo>
                    <a:cubicBezTo>
                      <a:pt x="272" y="197"/>
                      <a:pt x="272" y="197"/>
                      <a:pt x="272" y="197"/>
                    </a:cubicBezTo>
                    <a:cubicBezTo>
                      <a:pt x="272" y="197"/>
                      <a:pt x="241" y="205"/>
                      <a:pt x="239" y="206"/>
                    </a:cubicBezTo>
                    <a:cubicBezTo>
                      <a:pt x="238" y="208"/>
                      <a:pt x="222" y="222"/>
                      <a:pt x="222" y="222"/>
                    </a:cubicBezTo>
                    <a:cubicBezTo>
                      <a:pt x="218" y="247"/>
                      <a:pt x="218" y="247"/>
                      <a:pt x="218" y="247"/>
                    </a:cubicBezTo>
                    <a:cubicBezTo>
                      <a:pt x="188" y="260"/>
                      <a:pt x="188" y="260"/>
                      <a:pt x="188" y="260"/>
                    </a:cubicBezTo>
                    <a:cubicBezTo>
                      <a:pt x="150" y="230"/>
                      <a:pt x="150" y="230"/>
                      <a:pt x="150" y="230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78" y="212"/>
                      <a:pt x="78" y="212"/>
                      <a:pt x="78" y="212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0" y="309"/>
                      <a:pt x="60" y="309"/>
                      <a:pt x="60" y="309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0" y="393"/>
                      <a:pt x="1" y="394"/>
                    </a:cubicBezTo>
                    <a:cubicBezTo>
                      <a:pt x="1" y="396"/>
                      <a:pt x="1" y="403"/>
                      <a:pt x="1" y="403"/>
                    </a:cubicBezTo>
                    <a:cubicBezTo>
                      <a:pt x="44" y="428"/>
                      <a:pt x="44" y="428"/>
                      <a:pt x="44" y="428"/>
                    </a:cubicBezTo>
                    <a:cubicBezTo>
                      <a:pt x="43" y="446"/>
                      <a:pt x="43" y="446"/>
                      <a:pt x="43" y="446"/>
                    </a:cubicBezTo>
                    <a:cubicBezTo>
                      <a:pt x="18" y="466"/>
                      <a:pt x="18" y="466"/>
                      <a:pt x="18" y="46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89"/>
                      <a:pt x="88" y="498"/>
                      <a:pt x="90" y="495"/>
                    </a:cubicBezTo>
                    <a:cubicBezTo>
                      <a:pt x="91" y="493"/>
                      <a:pt x="118" y="480"/>
                      <a:pt x="118" y="480"/>
                    </a:cubicBezTo>
                    <a:cubicBezTo>
                      <a:pt x="154" y="501"/>
                      <a:pt x="154" y="501"/>
                      <a:pt x="154" y="501"/>
                    </a:cubicBezTo>
                    <a:cubicBezTo>
                      <a:pt x="154" y="501"/>
                      <a:pt x="171" y="503"/>
                      <a:pt x="171" y="501"/>
                    </a:cubicBezTo>
                    <a:cubicBezTo>
                      <a:pt x="171" y="499"/>
                      <a:pt x="183" y="482"/>
                      <a:pt x="183" y="482"/>
                    </a:cubicBezTo>
                    <a:cubicBezTo>
                      <a:pt x="240" y="478"/>
                      <a:pt x="240" y="478"/>
                      <a:pt x="240" y="478"/>
                    </a:cubicBezTo>
                    <a:cubicBezTo>
                      <a:pt x="286" y="511"/>
                      <a:pt x="286" y="511"/>
                      <a:pt x="286" y="511"/>
                    </a:cubicBezTo>
                    <a:cubicBezTo>
                      <a:pt x="290" y="536"/>
                      <a:pt x="290" y="536"/>
                      <a:pt x="290" y="536"/>
                    </a:cubicBezTo>
                    <a:cubicBezTo>
                      <a:pt x="270" y="556"/>
                      <a:pt x="270" y="556"/>
                      <a:pt x="270" y="556"/>
                    </a:cubicBezTo>
                    <a:cubicBezTo>
                      <a:pt x="217" y="570"/>
                      <a:pt x="217" y="570"/>
                      <a:pt x="217" y="570"/>
                    </a:cubicBezTo>
                    <a:cubicBezTo>
                      <a:pt x="154" y="579"/>
                      <a:pt x="154" y="579"/>
                      <a:pt x="154" y="579"/>
                    </a:cubicBezTo>
                    <a:cubicBezTo>
                      <a:pt x="144" y="608"/>
                      <a:pt x="144" y="608"/>
                      <a:pt x="144" y="608"/>
                    </a:cubicBezTo>
                    <a:cubicBezTo>
                      <a:pt x="147" y="655"/>
                      <a:pt x="147" y="655"/>
                      <a:pt x="147" y="655"/>
                    </a:cubicBezTo>
                    <a:cubicBezTo>
                      <a:pt x="224" y="690"/>
                      <a:pt x="224" y="690"/>
                      <a:pt x="224" y="690"/>
                    </a:cubicBezTo>
                    <a:cubicBezTo>
                      <a:pt x="218" y="731"/>
                      <a:pt x="218" y="731"/>
                      <a:pt x="218" y="731"/>
                    </a:cubicBezTo>
                    <a:cubicBezTo>
                      <a:pt x="206" y="791"/>
                      <a:pt x="206" y="791"/>
                      <a:pt x="206" y="791"/>
                    </a:cubicBezTo>
                    <a:cubicBezTo>
                      <a:pt x="191" y="851"/>
                      <a:pt x="191" y="851"/>
                      <a:pt x="191" y="851"/>
                    </a:cubicBezTo>
                    <a:cubicBezTo>
                      <a:pt x="173" y="892"/>
                      <a:pt x="173" y="892"/>
                      <a:pt x="173" y="892"/>
                    </a:cubicBezTo>
                    <a:cubicBezTo>
                      <a:pt x="165" y="901"/>
                      <a:pt x="165" y="901"/>
                      <a:pt x="165" y="901"/>
                    </a:cubicBezTo>
                    <a:cubicBezTo>
                      <a:pt x="170" y="940"/>
                      <a:pt x="170" y="940"/>
                      <a:pt x="170" y="940"/>
                    </a:cubicBezTo>
                    <a:cubicBezTo>
                      <a:pt x="183" y="957"/>
                      <a:pt x="183" y="957"/>
                      <a:pt x="183" y="957"/>
                    </a:cubicBezTo>
                    <a:cubicBezTo>
                      <a:pt x="212" y="968"/>
                      <a:pt x="212" y="968"/>
                      <a:pt x="212" y="968"/>
                    </a:cubicBezTo>
                    <a:cubicBezTo>
                      <a:pt x="228" y="1016"/>
                      <a:pt x="228" y="1016"/>
                      <a:pt x="228" y="1016"/>
                    </a:cubicBezTo>
                    <a:cubicBezTo>
                      <a:pt x="239" y="1050"/>
                      <a:pt x="239" y="1050"/>
                      <a:pt x="239" y="1050"/>
                    </a:cubicBezTo>
                    <a:cubicBezTo>
                      <a:pt x="239" y="1050"/>
                      <a:pt x="263" y="1063"/>
                      <a:pt x="265" y="1063"/>
                    </a:cubicBezTo>
                    <a:cubicBezTo>
                      <a:pt x="266" y="1064"/>
                      <a:pt x="314" y="1071"/>
                      <a:pt x="314" y="10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6069013" y="2514262"/>
                <a:ext cx="1395412" cy="1177925"/>
              </a:xfrm>
              <a:custGeom>
                <a:avLst/>
                <a:gdLst>
                  <a:gd name="T0" fmla="*/ 548 w 966"/>
                  <a:gd name="T1" fmla="*/ 697 h 816"/>
                  <a:gd name="T2" fmla="*/ 631 w 966"/>
                  <a:gd name="T3" fmla="*/ 738 h 816"/>
                  <a:gd name="T4" fmla="*/ 681 w 966"/>
                  <a:gd name="T5" fmla="*/ 625 h 816"/>
                  <a:gd name="T6" fmla="*/ 787 w 966"/>
                  <a:gd name="T7" fmla="*/ 599 h 816"/>
                  <a:gd name="T8" fmla="*/ 844 w 966"/>
                  <a:gd name="T9" fmla="*/ 607 h 816"/>
                  <a:gd name="T10" fmla="*/ 879 w 966"/>
                  <a:gd name="T11" fmla="*/ 509 h 816"/>
                  <a:gd name="T12" fmla="*/ 780 w 966"/>
                  <a:gd name="T13" fmla="*/ 459 h 816"/>
                  <a:gd name="T14" fmla="*/ 741 w 966"/>
                  <a:gd name="T15" fmla="*/ 389 h 816"/>
                  <a:gd name="T16" fmla="*/ 821 w 966"/>
                  <a:gd name="T17" fmla="*/ 307 h 816"/>
                  <a:gd name="T18" fmla="*/ 794 w 966"/>
                  <a:gd name="T19" fmla="*/ 241 h 816"/>
                  <a:gd name="T20" fmla="*/ 754 w 966"/>
                  <a:gd name="T21" fmla="*/ 187 h 816"/>
                  <a:gd name="T22" fmla="*/ 750 w 966"/>
                  <a:gd name="T23" fmla="*/ 150 h 816"/>
                  <a:gd name="T24" fmla="*/ 802 w 966"/>
                  <a:gd name="T25" fmla="*/ 105 h 816"/>
                  <a:gd name="T26" fmla="*/ 760 w 966"/>
                  <a:gd name="T27" fmla="*/ 31 h 816"/>
                  <a:gd name="T28" fmla="*/ 721 w 966"/>
                  <a:gd name="T29" fmla="*/ 120 h 816"/>
                  <a:gd name="T30" fmla="*/ 656 w 966"/>
                  <a:gd name="T31" fmla="*/ 153 h 816"/>
                  <a:gd name="T32" fmla="*/ 641 w 966"/>
                  <a:gd name="T33" fmla="*/ 209 h 816"/>
                  <a:gd name="T34" fmla="*/ 557 w 966"/>
                  <a:gd name="T35" fmla="*/ 198 h 816"/>
                  <a:gd name="T36" fmla="*/ 538 w 966"/>
                  <a:gd name="T37" fmla="*/ 84 h 816"/>
                  <a:gd name="T38" fmla="*/ 380 w 966"/>
                  <a:gd name="T39" fmla="*/ 83 h 816"/>
                  <a:gd name="T40" fmla="*/ 305 w 966"/>
                  <a:gd name="T41" fmla="*/ 26 h 816"/>
                  <a:gd name="T42" fmla="*/ 136 w 966"/>
                  <a:gd name="T43" fmla="*/ 0 h 816"/>
                  <a:gd name="T44" fmla="*/ 76 w 966"/>
                  <a:gd name="T45" fmla="*/ 49 h 816"/>
                  <a:gd name="T46" fmla="*/ 30 w 966"/>
                  <a:gd name="T47" fmla="*/ 118 h 816"/>
                  <a:gd name="T48" fmla="*/ 5 w 966"/>
                  <a:gd name="T49" fmla="*/ 160 h 816"/>
                  <a:gd name="T50" fmla="*/ 0 w 966"/>
                  <a:gd name="T51" fmla="*/ 249 h 816"/>
                  <a:gd name="T52" fmla="*/ 34 w 966"/>
                  <a:gd name="T53" fmla="*/ 294 h 816"/>
                  <a:gd name="T54" fmla="*/ 79 w 966"/>
                  <a:gd name="T55" fmla="*/ 262 h 816"/>
                  <a:gd name="T56" fmla="*/ 210 w 966"/>
                  <a:gd name="T57" fmla="*/ 283 h 816"/>
                  <a:gd name="T58" fmla="*/ 241 w 966"/>
                  <a:gd name="T59" fmla="*/ 351 h 816"/>
                  <a:gd name="T60" fmla="*/ 282 w 966"/>
                  <a:gd name="T61" fmla="*/ 410 h 816"/>
                  <a:gd name="T62" fmla="*/ 278 w 966"/>
                  <a:gd name="T63" fmla="*/ 486 h 816"/>
                  <a:gd name="T64" fmla="*/ 349 w 966"/>
                  <a:gd name="T65" fmla="*/ 626 h 816"/>
                  <a:gd name="T66" fmla="*/ 383 w 966"/>
                  <a:gd name="T67" fmla="*/ 599 h 816"/>
                  <a:gd name="T68" fmla="*/ 427 w 966"/>
                  <a:gd name="T69" fmla="*/ 580 h 816"/>
                  <a:gd name="T70" fmla="*/ 436 w 966"/>
                  <a:gd name="T71" fmla="*/ 643 h 816"/>
                  <a:gd name="T72" fmla="*/ 480 w 966"/>
                  <a:gd name="T73" fmla="*/ 697 h 8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816"/>
                  <a:gd name="T113" fmla="*/ 966 w 966"/>
                  <a:gd name="T114" fmla="*/ 816 h 8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816">
                    <a:moveTo>
                      <a:pt x="537" y="766"/>
                    </a:moveTo>
                    <a:cubicBezTo>
                      <a:pt x="538" y="766"/>
                      <a:pt x="602" y="766"/>
                      <a:pt x="602" y="766"/>
                    </a:cubicBezTo>
                    <a:cubicBezTo>
                      <a:pt x="602" y="766"/>
                      <a:pt x="665" y="816"/>
                      <a:pt x="666" y="816"/>
                    </a:cubicBezTo>
                    <a:cubicBezTo>
                      <a:pt x="668" y="815"/>
                      <a:pt x="693" y="812"/>
                      <a:pt x="693" y="812"/>
                    </a:cubicBezTo>
                    <a:cubicBezTo>
                      <a:pt x="693" y="812"/>
                      <a:pt x="720" y="724"/>
                      <a:pt x="721" y="723"/>
                    </a:cubicBezTo>
                    <a:cubicBezTo>
                      <a:pt x="721" y="723"/>
                      <a:pt x="748" y="687"/>
                      <a:pt x="748" y="687"/>
                    </a:cubicBezTo>
                    <a:cubicBezTo>
                      <a:pt x="816" y="686"/>
                      <a:pt x="816" y="686"/>
                      <a:pt x="816" y="686"/>
                    </a:cubicBezTo>
                    <a:cubicBezTo>
                      <a:pt x="816" y="686"/>
                      <a:pt x="863" y="659"/>
                      <a:pt x="865" y="659"/>
                    </a:cubicBezTo>
                    <a:cubicBezTo>
                      <a:pt x="866" y="659"/>
                      <a:pt x="885" y="655"/>
                      <a:pt x="885" y="655"/>
                    </a:cubicBezTo>
                    <a:cubicBezTo>
                      <a:pt x="928" y="668"/>
                      <a:pt x="928" y="668"/>
                      <a:pt x="928" y="668"/>
                    </a:cubicBezTo>
                    <a:cubicBezTo>
                      <a:pt x="942" y="653"/>
                      <a:pt x="942" y="653"/>
                      <a:pt x="942" y="653"/>
                    </a:cubicBezTo>
                    <a:cubicBezTo>
                      <a:pt x="966" y="560"/>
                      <a:pt x="966" y="560"/>
                      <a:pt x="966" y="560"/>
                    </a:cubicBezTo>
                    <a:cubicBezTo>
                      <a:pt x="865" y="531"/>
                      <a:pt x="865" y="531"/>
                      <a:pt x="865" y="531"/>
                    </a:cubicBezTo>
                    <a:cubicBezTo>
                      <a:pt x="857" y="505"/>
                      <a:pt x="857" y="505"/>
                      <a:pt x="857" y="505"/>
                    </a:cubicBezTo>
                    <a:cubicBezTo>
                      <a:pt x="808" y="449"/>
                      <a:pt x="808" y="449"/>
                      <a:pt x="808" y="449"/>
                    </a:cubicBezTo>
                    <a:cubicBezTo>
                      <a:pt x="814" y="428"/>
                      <a:pt x="814" y="428"/>
                      <a:pt x="814" y="428"/>
                    </a:cubicBezTo>
                    <a:cubicBezTo>
                      <a:pt x="877" y="370"/>
                      <a:pt x="877" y="370"/>
                      <a:pt x="877" y="370"/>
                    </a:cubicBezTo>
                    <a:cubicBezTo>
                      <a:pt x="877" y="370"/>
                      <a:pt x="901" y="342"/>
                      <a:pt x="902" y="338"/>
                    </a:cubicBezTo>
                    <a:cubicBezTo>
                      <a:pt x="902" y="335"/>
                      <a:pt x="904" y="301"/>
                      <a:pt x="904" y="301"/>
                    </a:cubicBezTo>
                    <a:cubicBezTo>
                      <a:pt x="873" y="265"/>
                      <a:pt x="873" y="265"/>
                      <a:pt x="873" y="265"/>
                    </a:cubicBezTo>
                    <a:cubicBezTo>
                      <a:pt x="860" y="237"/>
                      <a:pt x="860" y="237"/>
                      <a:pt x="860" y="237"/>
                    </a:cubicBezTo>
                    <a:cubicBezTo>
                      <a:pt x="829" y="206"/>
                      <a:pt x="829" y="206"/>
                      <a:pt x="829" y="206"/>
                    </a:cubicBezTo>
                    <a:cubicBezTo>
                      <a:pt x="821" y="188"/>
                      <a:pt x="821" y="188"/>
                      <a:pt x="821" y="188"/>
                    </a:cubicBezTo>
                    <a:cubicBezTo>
                      <a:pt x="824" y="165"/>
                      <a:pt x="824" y="165"/>
                      <a:pt x="824" y="165"/>
                    </a:cubicBezTo>
                    <a:cubicBezTo>
                      <a:pt x="850" y="133"/>
                      <a:pt x="850" y="133"/>
                      <a:pt x="850" y="133"/>
                    </a:cubicBezTo>
                    <a:cubicBezTo>
                      <a:pt x="881" y="115"/>
                      <a:pt x="881" y="115"/>
                      <a:pt x="881" y="115"/>
                    </a:cubicBezTo>
                    <a:cubicBezTo>
                      <a:pt x="874" y="67"/>
                      <a:pt x="874" y="67"/>
                      <a:pt x="874" y="67"/>
                    </a:cubicBezTo>
                    <a:cubicBezTo>
                      <a:pt x="835" y="34"/>
                      <a:pt x="835" y="34"/>
                      <a:pt x="835" y="34"/>
                    </a:cubicBezTo>
                    <a:cubicBezTo>
                      <a:pt x="831" y="91"/>
                      <a:pt x="831" y="91"/>
                      <a:pt x="831" y="91"/>
                    </a:cubicBezTo>
                    <a:cubicBezTo>
                      <a:pt x="792" y="132"/>
                      <a:pt x="792" y="132"/>
                      <a:pt x="792" y="132"/>
                    </a:cubicBezTo>
                    <a:cubicBezTo>
                      <a:pt x="792" y="132"/>
                      <a:pt x="753" y="143"/>
                      <a:pt x="753" y="144"/>
                    </a:cubicBezTo>
                    <a:cubicBezTo>
                      <a:pt x="752" y="145"/>
                      <a:pt x="721" y="168"/>
                      <a:pt x="721" y="168"/>
                    </a:cubicBezTo>
                    <a:cubicBezTo>
                      <a:pt x="709" y="201"/>
                      <a:pt x="709" y="201"/>
                      <a:pt x="709" y="201"/>
                    </a:cubicBezTo>
                    <a:cubicBezTo>
                      <a:pt x="704" y="230"/>
                      <a:pt x="704" y="230"/>
                      <a:pt x="704" y="230"/>
                    </a:cubicBezTo>
                    <a:cubicBezTo>
                      <a:pt x="628" y="236"/>
                      <a:pt x="628" y="236"/>
                      <a:pt x="628" y="236"/>
                    </a:cubicBezTo>
                    <a:cubicBezTo>
                      <a:pt x="612" y="218"/>
                      <a:pt x="612" y="218"/>
                      <a:pt x="612" y="218"/>
                    </a:cubicBezTo>
                    <a:cubicBezTo>
                      <a:pt x="605" y="164"/>
                      <a:pt x="605" y="164"/>
                      <a:pt x="605" y="164"/>
                    </a:cubicBezTo>
                    <a:cubicBezTo>
                      <a:pt x="591" y="92"/>
                      <a:pt x="591" y="92"/>
                      <a:pt x="591" y="92"/>
                    </a:cubicBezTo>
                    <a:cubicBezTo>
                      <a:pt x="508" y="90"/>
                      <a:pt x="508" y="90"/>
                      <a:pt x="508" y="90"/>
                    </a:cubicBezTo>
                    <a:cubicBezTo>
                      <a:pt x="418" y="91"/>
                      <a:pt x="418" y="91"/>
                      <a:pt x="418" y="91"/>
                    </a:cubicBezTo>
                    <a:cubicBezTo>
                      <a:pt x="387" y="65"/>
                      <a:pt x="387" y="65"/>
                      <a:pt x="387" y="65"/>
                    </a:cubicBezTo>
                    <a:cubicBezTo>
                      <a:pt x="335" y="29"/>
                      <a:pt x="335" y="29"/>
                      <a:pt x="335" y="29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5" y="176"/>
                      <a:pt x="2" y="239"/>
                      <a:pt x="2" y="240"/>
                    </a:cubicBezTo>
                    <a:cubicBezTo>
                      <a:pt x="2" y="240"/>
                      <a:pt x="0" y="274"/>
                      <a:pt x="0" y="274"/>
                    </a:cubicBezTo>
                    <a:cubicBezTo>
                      <a:pt x="0" y="275"/>
                      <a:pt x="18" y="346"/>
                      <a:pt x="18" y="346"/>
                    </a:cubicBezTo>
                    <a:cubicBezTo>
                      <a:pt x="37" y="323"/>
                      <a:pt x="37" y="323"/>
                      <a:pt x="37" y="323"/>
                    </a:cubicBezTo>
                    <a:cubicBezTo>
                      <a:pt x="75" y="289"/>
                      <a:pt x="75" y="289"/>
                      <a:pt x="75" y="289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165" y="312"/>
                      <a:pt x="165" y="312"/>
                      <a:pt x="165" y="312"/>
                    </a:cubicBezTo>
                    <a:cubicBezTo>
                      <a:pt x="231" y="311"/>
                      <a:pt x="231" y="311"/>
                      <a:pt x="231" y="311"/>
                    </a:cubicBezTo>
                    <a:cubicBezTo>
                      <a:pt x="248" y="332"/>
                      <a:pt x="248" y="332"/>
                      <a:pt x="248" y="332"/>
                    </a:cubicBezTo>
                    <a:cubicBezTo>
                      <a:pt x="265" y="386"/>
                      <a:pt x="265" y="386"/>
                      <a:pt x="265" y="386"/>
                    </a:cubicBezTo>
                    <a:cubicBezTo>
                      <a:pt x="307" y="405"/>
                      <a:pt x="307" y="405"/>
                      <a:pt x="307" y="405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10" y="451"/>
                      <a:pt x="275" y="468"/>
                      <a:pt x="276" y="468"/>
                    </a:cubicBezTo>
                    <a:cubicBezTo>
                      <a:pt x="277" y="468"/>
                      <a:pt x="305" y="534"/>
                      <a:pt x="305" y="534"/>
                    </a:cubicBezTo>
                    <a:cubicBezTo>
                      <a:pt x="318" y="604"/>
                      <a:pt x="318" y="604"/>
                      <a:pt x="318" y="604"/>
                    </a:cubicBezTo>
                    <a:cubicBezTo>
                      <a:pt x="318" y="604"/>
                      <a:pt x="382" y="688"/>
                      <a:pt x="383" y="688"/>
                    </a:cubicBezTo>
                    <a:cubicBezTo>
                      <a:pt x="384" y="687"/>
                      <a:pt x="417" y="689"/>
                      <a:pt x="417" y="688"/>
                    </a:cubicBezTo>
                    <a:cubicBezTo>
                      <a:pt x="417" y="686"/>
                      <a:pt x="421" y="660"/>
                      <a:pt x="421" y="659"/>
                    </a:cubicBezTo>
                    <a:cubicBezTo>
                      <a:pt x="421" y="658"/>
                      <a:pt x="439" y="625"/>
                      <a:pt x="439" y="625"/>
                    </a:cubicBezTo>
                    <a:cubicBezTo>
                      <a:pt x="469" y="638"/>
                      <a:pt x="469" y="638"/>
                      <a:pt x="469" y="638"/>
                    </a:cubicBezTo>
                    <a:cubicBezTo>
                      <a:pt x="470" y="687"/>
                      <a:pt x="470" y="687"/>
                      <a:pt x="470" y="687"/>
                    </a:cubicBezTo>
                    <a:cubicBezTo>
                      <a:pt x="479" y="707"/>
                      <a:pt x="479" y="707"/>
                      <a:pt x="479" y="707"/>
                    </a:cubicBezTo>
                    <a:cubicBezTo>
                      <a:pt x="524" y="744"/>
                      <a:pt x="524" y="744"/>
                      <a:pt x="524" y="744"/>
                    </a:cubicBezTo>
                    <a:cubicBezTo>
                      <a:pt x="528" y="766"/>
                      <a:pt x="528" y="766"/>
                      <a:pt x="528" y="766"/>
                    </a:cubicBezTo>
                    <a:lnTo>
                      <a:pt x="537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258050" y="2555876"/>
                <a:ext cx="1054100" cy="1030288"/>
              </a:xfrm>
              <a:custGeom>
                <a:avLst/>
                <a:gdLst>
                  <a:gd name="T0" fmla="*/ 26 w 729"/>
                  <a:gd name="T1" fmla="*/ 130 h 713"/>
                  <a:gd name="T2" fmla="*/ 8 w 729"/>
                  <a:gd name="T3" fmla="*/ 180 h 713"/>
                  <a:gd name="T4" fmla="*/ 42 w 729"/>
                  <a:gd name="T5" fmla="*/ 218 h 713"/>
                  <a:gd name="T6" fmla="*/ 85 w 729"/>
                  <a:gd name="T7" fmla="*/ 273 h 713"/>
                  <a:gd name="T8" fmla="*/ 64 w 729"/>
                  <a:gd name="T9" fmla="*/ 344 h 713"/>
                  <a:gd name="T10" fmla="*/ 5 w 729"/>
                  <a:gd name="T11" fmla="*/ 397 h 713"/>
                  <a:gd name="T12" fmla="*/ 29 w 729"/>
                  <a:gd name="T13" fmla="*/ 445 h 713"/>
                  <a:gd name="T14" fmla="*/ 46 w 729"/>
                  <a:gd name="T15" fmla="*/ 479 h 713"/>
                  <a:gd name="T16" fmla="*/ 167 w 729"/>
                  <a:gd name="T17" fmla="*/ 512 h 713"/>
                  <a:gd name="T18" fmla="*/ 265 w 729"/>
                  <a:gd name="T19" fmla="*/ 509 h 713"/>
                  <a:gd name="T20" fmla="*/ 303 w 729"/>
                  <a:gd name="T21" fmla="*/ 573 h 713"/>
                  <a:gd name="T22" fmla="*/ 330 w 729"/>
                  <a:gd name="T23" fmla="*/ 601 h 713"/>
                  <a:gd name="T24" fmla="*/ 405 w 729"/>
                  <a:gd name="T25" fmla="*/ 644 h 713"/>
                  <a:gd name="T26" fmla="*/ 475 w 729"/>
                  <a:gd name="T27" fmla="*/ 649 h 713"/>
                  <a:gd name="T28" fmla="*/ 464 w 729"/>
                  <a:gd name="T29" fmla="*/ 596 h 713"/>
                  <a:gd name="T30" fmla="*/ 516 w 729"/>
                  <a:gd name="T31" fmla="*/ 567 h 713"/>
                  <a:gd name="T32" fmla="*/ 569 w 729"/>
                  <a:gd name="T33" fmla="*/ 496 h 713"/>
                  <a:gd name="T34" fmla="*/ 574 w 729"/>
                  <a:gd name="T35" fmla="*/ 429 h 713"/>
                  <a:gd name="T36" fmla="*/ 606 w 729"/>
                  <a:gd name="T37" fmla="*/ 388 h 713"/>
                  <a:gd name="T38" fmla="*/ 634 w 729"/>
                  <a:gd name="T39" fmla="*/ 373 h 713"/>
                  <a:gd name="T40" fmla="*/ 606 w 729"/>
                  <a:gd name="T41" fmla="*/ 323 h 713"/>
                  <a:gd name="T42" fmla="*/ 664 w 729"/>
                  <a:gd name="T43" fmla="*/ 289 h 713"/>
                  <a:gd name="T44" fmla="*/ 635 w 729"/>
                  <a:gd name="T45" fmla="*/ 271 h 713"/>
                  <a:gd name="T46" fmla="*/ 557 w 729"/>
                  <a:gd name="T47" fmla="*/ 296 h 713"/>
                  <a:gd name="T48" fmla="*/ 546 w 729"/>
                  <a:gd name="T49" fmla="*/ 260 h 713"/>
                  <a:gd name="T50" fmla="*/ 515 w 729"/>
                  <a:gd name="T51" fmla="*/ 236 h 713"/>
                  <a:gd name="T52" fmla="*/ 460 w 729"/>
                  <a:gd name="T53" fmla="*/ 189 h 713"/>
                  <a:gd name="T54" fmla="*/ 463 w 729"/>
                  <a:gd name="T55" fmla="*/ 139 h 713"/>
                  <a:gd name="T56" fmla="*/ 419 w 729"/>
                  <a:gd name="T57" fmla="*/ 110 h 713"/>
                  <a:gd name="T58" fmla="*/ 403 w 729"/>
                  <a:gd name="T59" fmla="*/ 42 h 713"/>
                  <a:gd name="T60" fmla="*/ 335 w 729"/>
                  <a:gd name="T61" fmla="*/ 14 h 713"/>
                  <a:gd name="T62" fmla="*/ 278 w 729"/>
                  <a:gd name="T63" fmla="*/ 0 h 713"/>
                  <a:gd name="T64" fmla="*/ 124 w 729"/>
                  <a:gd name="T65" fmla="*/ 56 h 713"/>
                  <a:gd name="T66" fmla="*/ 112 w 729"/>
                  <a:gd name="T67" fmla="*/ 128 h 713"/>
                  <a:gd name="T68" fmla="*/ 57 w 729"/>
                  <a:gd name="T69" fmla="*/ 112 h 7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9"/>
                  <a:gd name="T106" fmla="*/ 0 h 713"/>
                  <a:gd name="T107" fmla="*/ 729 w 729"/>
                  <a:gd name="T108" fmla="*/ 713 h 7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9" h="713">
                    <a:moveTo>
                      <a:pt x="63" y="123"/>
                    </a:moveTo>
                    <a:cubicBezTo>
                      <a:pt x="29" y="143"/>
                      <a:pt x="29" y="143"/>
                      <a:pt x="29" y="14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58" y="264"/>
                      <a:pt x="58" y="264"/>
                      <a:pt x="58" y="264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35" y="410"/>
                      <a:pt x="35" y="410"/>
                      <a:pt x="35" y="410"/>
                    </a:cubicBezTo>
                    <a:cubicBezTo>
                      <a:pt x="35" y="410"/>
                      <a:pt x="5" y="435"/>
                      <a:pt x="5" y="436"/>
                    </a:cubicBezTo>
                    <a:cubicBezTo>
                      <a:pt x="4" y="438"/>
                      <a:pt x="0" y="453"/>
                      <a:pt x="0" y="453"/>
                    </a:cubicBezTo>
                    <a:cubicBezTo>
                      <a:pt x="32" y="489"/>
                      <a:pt x="32" y="489"/>
                      <a:pt x="32" y="489"/>
                    </a:cubicBezTo>
                    <a:cubicBezTo>
                      <a:pt x="46" y="504"/>
                      <a:pt x="46" y="504"/>
                      <a:pt x="46" y="504"/>
                    </a:cubicBezTo>
                    <a:cubicBezTo>
                      <a:pt x="50" y="526"/>
                      <a:pt x="50" y="526"/>
                      <a:pt x="50" y="526"/>
                    </a:cubicBezTo>
                    <a:cubicBezTo>
                      <a:pt x="151" y="557"/>
                      <a:pt x="151" y="557"/>
                      <a:pt x="151" y="557"/>
                    </a:cubicBezTo>
                    <a:cubicBezTo>
                      <a:pt x="183" y="562"/>
                      <a:pt x="183" y="562"/>
                      <a:pt x="183" y="562"/>
                    </a:cubicBezTo>
                    <a:cubicBezTo>
                      <a:pt x="220" y="552"/>
                      <a:pt x="220" y="552"/>
                      <a:pt x="220" y="552"/>
                    </a:cubicBezTo>
                    <a:cubicBezTo>
                      <a:pt x="291" y="559"/>
                      <a:pt x="291" y="559"/>
                      <a:pt x="291" y="559"/>
                    </a:cubicBezTo>
                    <a:cubicBezTo>
                      <a:pt x="303" y="598"/>
                      <a:pt x="303" y="598"/>
                      <a:pt x="303" y="598"/>
                    </a:cubicBezTo>
                    <a:cubicBezTo>
                      <a:pt x="333" y="630"/>
                      <a:pt x="333" y="630"/>
                      <a:pt x="333" y="630"/>
                    </a:cubicBezTo>
                    <a:cubicBezTo>
                      <a:pt x="333" y="630"/>
                      <a:pt x="339" y="632"/>
                      <a:pt x="341" y="632"/>
                    </a:cubicBezTo>
                    <a:cubicBezTo>
                      <a:pt x="342" y="632"/>
                      <a:pt x="362" y="660"/>
                      <a:pt x="362" y="660"/>
                    </a:cubicBezTo>
                    <a:cubicBezTo>
                      <a:pt x="392" y="682"/>
                      <a:pt x="392" y="682"/>
                      <a:pt x="392" y="682"/>
                    </a:cubicBezTo>
                    <a:cubicBezTo>
                      <a:pt x="445" y="707"/>
                      <a:pt x="445" y="707"/>
                      <a:pt x="445" y="707"/>
                    </a:cubicBezTo>
                    <a:cubicBezTo>
                      <a:pt x="445" y="707"/>
                      <a:pt x="476" y="711"/>
                      <a:pt x="478" y="711"/>
                    </a:cubicBezTo>
                    <a:cubicBezTo>
                      <a:pt x="481" y="711"/>
                      <a:pt x="521" y="713"/>
                      <a:pt x="521" y="713"/>
                    </a:cubicBezTo>
                    <a:cubicBezTo>
                      <a:pt x="509" y="702"/>
                      <a:pt x="509" y="702"/>
                      <a:pt x="509" y="702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5"/>
                      <a:pt x="533" y="648"/>
                      <a:pt x="534" y="648"/>
                    </a:cubicBezTo>
                    <a:cubicBezTo>
                      <a:pt x="535" y="647"/>
                      <a:pt x="566" y="623"/>
                      <a:pt x="566" y="623"/>
                    </a:cubicBezTo>
                    <a:cubicBezTo>
                      <a:pt x="601" y="577"/>
                      <a:pt x="601" y="577"/>
                      <a:pt x="601" y="577"/>
                    </a:cubicBezTo>
                    <a:cubicBezTo>
                      <a:pt x="601" y="577"/>
                      <a:pt x="624" y="547"/>
                      <a:pt x="625" y="545"/>
                    </a:cubicBezTo>
                    <a:cubicBezTo>
                      <a:pt x="626" y="543"/>
                      <a:pt x="659" y="501"/>
                      <a:pt x="659" y="501"/>
                    </a:cubicBezTo>
                    <a:cubicBezTo>
                      <a:pt x="630" y="471"/>
                      <a:pt x="630" y="471"/>
                      <a:pt x="630" y="471"/>
                    </a:cubicBezTo>
                    <a:cubicBezTo>
                      <a:pt x="631" y="441"/>
                      <a:pt x="631" y="441"/>
                      <a:pt x="631" y="441"/>
                    </a:cubicBezTo>
                    <a:cubicBezTo>
                      <a:pt x="665" y="426"/>
                      <a:pt x="665" y="426"/>
                      <a:pt x="665" y="426"/>
                    </a:cubicBezTo>
                    <a:cubicBezTo>
                      <a:pt x="696" y="424"/>
                      <a:pt x="696" y="424"/>
                      <a:pt x="696" y="424"/>
                    </a:cubicBezTo>
                    <a:cubicBezTo>
                      <a:pt x="696" y="410"/>
                      <a:pt x="696" y="410"/>
                      <a:pt x="696" y="410"/>
                    </a:cubicBezTo>
                    <a:cubicBezTo>
                      <a:pt x="662" y="369"/>
                      <a:pt x="662" y="369"/>
                      <a:pt x="662" y="369"/>
                    </a:cubicBezTo>
                    <a:cubicBezTo>
                      <a:pt x="662" y="369"/>
                      <a:pt x="664" y="356"/>
                      <a:pt x="665" y="355"/>
                    </a:cubicBezTo>
                    <a:cubicBezTo>
                      <a:pt x="665" y="354"/>
                      <a:pt x="708" y="331"/>
                      <a:pt x="708" y="331"/>
                    </a:cubicBezTo>
                    <a:cubicBezTo>
                      <a:pt x="729" y="317"/>
                      <a:pt x="729" y="317"/>
                      <a:pt x="729" y="317"/>
                    </a:cubicBezTo>
                    <a:cubicBezTo>
                      <a:pt x="727" y="306"/>
                      <a:pt x="727" y="306"/>
                      <a:pt x="727" y="306"/>
                    </a:cubicBezTo>
                    <a:cubicBezTo>
                      <a:pt x="697" y="298"/>
                      <a:pt x="697" y="298"/>
                      <a:pt x="697" y="298"/>
                    </a:cubicBezTo>
                    <a:cubicBezTo>
                      <a:pt x="672" y="317"/>
                      <a:pt x="672" y="317"/>
                      <a:pt x="672" y="317"/>
                    </a:cubicBezTo>
                    <a:cubicBezTo>
                      <a:pt x="611" y="325"/>
                      <a:pt x="611" y="325"/>
                      <a:pt x="611" y="325"/>
                    </a:cubicBezTo>
                    <a:cubicBezTo>
                      <a:pt x="586" y="314"/>
                      <a:pt x="586" y="314"/>
                      <a:pt x="586" y="314"/>
                    </a:cubicBezTo>
                    <a:cubicBezTo>
                      <a:pt x="599" y="286"/>
                      <a:pt x="599" y="286"/>
                      <a:pt x="599" y="286"/>
                    </a:cubicBezTo>
                    <a:cubicBezTo>
                      <a:pt x="599" y="286"/>
                      <a:pt x="596" y="270"/>
                      <a:pt x="594" y="269"/>
                    </a:cubicBezTo>
                    <a:cubicBezTo>
                      <a:pt x="593" y="269"/>
                      <a:pt x="566" y="259"/>
                      <a:pt x="565" y="259"/>
                    </a:cubicBezTo>
                    <a:cubicBezTo>
                      <a:pt x="563" y="259"/>
                      <a:pt x="533" y="250"/>
                      <a:pt x="533" y="250"/>
                    </a:cubicBezTo>
                    <a:cubicBezTo>
                      <a:pt x="505" y="208"/>
                      <a:pt x="505" y="208"/>
                      <a:pt x="505" y="208"/>
                    </a:cubicBezTo>
                    <a:cubicBezTo>
                      <a:pt x="502" y="173"/>
                      <a:pt x="502" y="173"/>
                      <a:pt x="502" y="173"/>
                    </a:cubicBezTo>
                    <a:cubicBezTo>
                      <a:pt x="508" y="153"/>
                      <a:pt x="508" y="153"/>
                      <a:pt x="508" y="153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60" y="121"/>
                      <a:pt x="460" y="121"/>
                      <a:pt x="460" y="121"/>
                    </a:cubicBezTo>
                    <a:cubicBezTo>
                      <a:pt x="460" y="121"/>
                      <a:pt x="456" y="78"/>
                      <a:pt x="455" y="77"/>
                    </a:cubicBezTo>
                    <a:cubicBezTo>
                      <a:pt x="454" y="76"/>
                      <a:pt x="442" y="46"/>
                      <a:pt x="442" y="46"/>
                    </a:cubicBezTo>
                    <a:cubicBezTo>
                      <a:pt x="394" y="26"/>
                      <a:pt x="394" y="26"/>
                      <a:pt x="394" y="26"/>
                    </a:cubicBezTo>
                    <a:cubicBezTo>
                      <a:pt x="368" y="15"/>
                      <a:pt x="368" y="15"/>
                      <a:pt x="368" y="1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203" y="2"/>
                      <a:pt x="203" y="2"/>
                      <a:pt x="203" y="2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80" y="142"/>
                      <a:pt x="80" y="142"/>
                      <a:pt x="80" y="142"/>
                    </a:cubicBezTo>
                    <a:lnTo>
                      <a:pt x="63" y="1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875713" y="2527301"/>
                <a:ext cx="1200150" cy="939800"/>
              </a:xfrm>
              <a:custGeom>
                <a:avLst/>
                <a:gdLst>
                  <a:gd name="T0" fmla="*/ 338 w 830"/>
                  <a:gd name="T1" fmla="*/ 592 h 650"/>
                  <a:gd name="T2" fmla="*/ 416 w 830"/>
                  <a:gd name="T3" fmla="*/ 586 h 650"/>
                  <a:gd name="T4" fmla="*/ 542 w 830"/>
                  <a:gd name="T5" fmla="*/ 541 h 650"/>
                  <a:gd name="T6" fmla="*/ 569 w 830"/>
                  <a:gd name="T7" fmla="*/ 499 h 650"/>
                  <a:gd name="T8" fmla="*/ 624 w 830"/>
                  <a:gd name="T9" fmla="*/ 468 h 650"/>
                  <a:gd name="T10" fmla="*/ 659 w 830"/>
                  <a:gd name="T11" fmla="*/ 478 h 650"/>
                  <a:gd name="T12" fmla="*/ 670 w 830"/>
                  <a:gd name="T13" fmla="*/ 443 h 650"/>
                  <a:gd name="T14" fmla="*/ 711 w 830"/>
                  <a:gd name="T15" fmla="*/ 407 h 650"/>
                  <a:gd name="T16" fmla="*/ 666 w 830"/>
                  <a:gd name="T17" fmla="*/ 297 h 650"/>
                  <a:gd name="T18" fmla="*/ 704 w 830"/>
                  <a:gd name="T19" fmla="*/ 198 h 650"/>
                  <a:gd name="T20" fmla="*/ 756 w 830"/>
                  <a:gd name="T21" fmla="*/ 172 h 650"/>
                  <a:gd name="T22" fmla="*/ 725 w 830"/>
                  <a:gd name="T23" fmla="*/ 94 h 650"/>
                  <a:gd name="T24" fmla="*/ 626 w 830"/>
                  <a:gd name="T25" fmla="*/ 137 h 650"/>
                  <a:gd name="T26" fmla="*/ 580 w 830"/>
                  <a:gd name="T27" fmla="*/ 76 h 650"/>
                  <a:gd name="T28" fmla="*/ 563 w 830"/>
                  <a:gd name="T29" fmla="*/ 5 h 650"/>
                  <a:gd name="T30" fmla="*/ 473 w 830"/>
                  <a:gd name="T31" fmla="*/ 17 h 650"/>
                  <a:gd name="T32" fmla="*/ 312 w 830"/>
                  <a:gd name="T33" fmla="*/ 42 h 650"/>
                  <a:gd name="T34" fmla="*/ 254 w 830"/>
                  <a:gd name="T35" fmla="*/ 78 h 650"/>
                  <a:gd name="T36" fmla="*/ 136 w 830"/>
                  <a:gd name="T37" fmla="*/ 104 h 650"/>
                  <a:gd name="T38" fmla="*/ 110 w 830"/>
                  <a:gd name="T39" fmla="*/ 137 h 650"/>
                  <a:gd name="T40" fmla="*/ 136 w 830"/>
                  <a:gd name="T41" fmla="*/ 162 h 650"/>
                  <a:gd name="T42" fmla="*/ 157 w 830"/>
                  <a:gd name="T43" fmla="*/ 209 h 650"/>
                  <a:gd name="T44" fmla="*/ 116 w 830"/>
                  <a:gd name="T45" fmla="*/ 241 h 650"/>
                  <a:gd name="T46" fmla="*/ 61 w 830"/>
                  <a:gd name="T47" fmla="*/ 308 h 650"/>
                  <a:gd name="T48" fmla="*/ 8 w 830"/>
                  <a:gd name="T49" fmla="*/ 353 h 650"/>
                  <a:gd name="T50" fmla="*/ 0 w 830"/>
                  <a:gd name="T51" fmla="*/ 387 h 650"/>
                  <a:gd name="T52" fmla="*/ 14 w 830"/>
                  <a:gd name="T53" fmla="*/ 412 h 650"/>
                  <a:gd name="T54" fmla="*/ 47 w 830"/>
                  <a:gd name="T55" fmla="*/ 389 h 650"/>
                  <a:gd name="T56" fmla="*/ 96 w 830"/>
                  <a:gd name="T57" fmla="*/ 365 h 650"/>
                  <a:gd name="T58" fmla="*/ 145 w 830"/>
                  <a:gd name="T59" fmla="*/ 353 h 650"/>
                  <a:gd name="T60" fmla="*/ 180 w 830"/>
                  <a:gd name="T61" fmla="*/ 353 h 650"/>
                  <a:gd name="T62" fmla="*/ 207 w 830"/>
                  <a:gd name="T63" fmla="*/ 373 h 650"/>
                  <a:gd name="T64" fmla="*/ 201 w 830"/>
                  <a:gd name="T65" fmla="*/ 435 h 650"/>
                  <a:gd name="T66" fmla="*/ 197 w 830"/>
                  <a:gd name="T67" fmla="*/ 468 h 650"/>
                  <a:gd name="T68" fmla="*/ 264 w 830"/>
                  <a:gd name="T69" fmla="*/ 513 h 650"/>
                  <a:gd name="T70" fmla="*/ 348 w 830"/>
                  <a:gd name="T71" fmla="*/ 533 h 650"/>
                  <a:gd name="T72" fmla="*/ 350 w 830"/>
                  <a:gd name="T73" fmla="*/ 563 h 6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30"/>
                  <a:gd name="T112" fmla="*/ 0 h 650"/>
                  <a:gd name="T113" fmla="*/ 830 w 830"/>
                  <a:gd name="T114" fmla="*/ 650 h 6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30" h="650">
                    <a:moveTo>
                      <a:pt x="384" y="618"/>
                    </a:moveTo>
                    <a:cubicBezTo>
                      <a:pt x="371" y="650"/>
                      <a:pt x="371" y="650"/>
                      <a:pt x="371" y="650"/>
                    </a:cubicBezTo>
                    <a:cubicBezTo>
                      <a:pt x="409" y="644"/>
                      <a:pt x="409" y="644"/>
                      <a:pt x="409" y="644"/>
                    </a:cubicBezTo>
                    <a:cubicBezTo>
                      <a:pt x="457" y="643"/>
                      <a:pt x="457" y="643"/>
                      <a:pt x="457" y="643"/>
                    </a:cubicBezTo>
                    <a:cubicBezTo>
                      <a:pt x="535" y="594"/>
                      <a:pt x="535" y="594"/>
                      <a:pt x="535" y="594"/>
                    </a:cubicBezTo>
                    <a:cubicBezTo>
                      <a:pt x="595" y="594"/>
                      <a:pt x="595" y="594"/>
                      <a:pt x="595" y="594"/>
                    </a:cubicBezTo>
                    <a:cubicBezTo>
                      <a:pt x="595" y="564"/>
                      <a:pt x="595" y="564"/>
                      <a:pt x="595" y="564"/>
                    </a:cubicBezTo>
                    <a:cubicBezTo>
                      <a:pt x="625" y="548"/>
                      <a:pt x="625" y="548"/>
                      <a:pt x="625" y="548"/>
                    </a:cubicBezTo>
                    <a:cubicBezTo>
                      <a:pt x="650" y="512"/>
                      <a:pt x="650" y="512"/>
                      <a:pt x="650" y="512"/>
                    </a:cubicBezTo>
                    <a:cubicBezTo>
                      <a:pt x="685" y="514"/>
                      <a:pt x="685" y="514"/>
                      <a:pt x="685" y="514"/>
                    </a:cubicBezTo>
                    <a:cubicBezTo>
                      <a:pt x="692" y="525"/>
                      <a:pt x="692" y="525"/>
                      <a:pt x="692" y="525"/>
                    </a:cubicBezTo>
                    <a:cubicBezTo>
                      <a:pt x="724" y="525"/>
                      <a:pt x="724" y="525"/>
                      <a:pt x="724" y="525"/>
                    </a:cubicBezTo>
                    <a:cubicBezTo>
                      <a:pt x="724" y="495"/>
                      <a:pt x="724" y="495"/>
                      <a:pt x="724" y="495"/>
                    </a:cubicBezTo>
                    <a:cubicBezTo>
                      <a:pt x="736" y="486"/>
                      <a:pt x="736" y="486"/>
                      <a:pt x="736" y="486"/>
                    </a:cubicBezTo>
                    <a:cubicBezTo>
                      <a:pt x="771" y="486"/>
                      <a:pt x="771" y="486"/>
                      <a:pt x="771" y="486"/>
                    </a:cubicBezTo>
                    <a:cubicBezTo>
                      <a:pt x="771" y="486"/>
                      <a:pt x="780" y="449"/>
                      <a:pt x="781" y="447"/>
                    </a:cubicBezTo>
                    <a:cubicBezTo>
                      <a:pt x="783" y="446"/>
                      <a:pt x="775" y="365"/>
                      <a:pt x="775" y="365"/>
                    </a:cubicBezTo>
                    <a:cubicBezTo>
                      <a:pt x="775" y="365"/>
                      <a:pt x="731" y="332"/>
                      <a:pt x="731" y="326"/>
                    </a:cubicBezTo>
                    <a:cubicBezTo>
                      <a:pt x="730" y="321"/>
                      <a:pt x="728" y="267"/>
                      <a:pt x="728" y="267"/>
                    </a:cubicBezTo>
                    <a:cubicBezTo>
                      <a:pt x="773" y="217"/>
                      <a:pt x="773" y="217"/>
                      <a:pt x="773" y="217"/>
                    </a:cubicBezTo>
                    <a:cubicBezTo>
                      <a:pt x="809" y="216"/>
                      <a:pt x="809" y="216"/>
                      <a:pt x="809" y="216"/>
                    </a:cubicBezTo>
                    <a:cubicBezTo>
                      <a:pt x="830" y="189"/>
                      <a:pt x="830" y="189"/>
                      <a:pt x="830" y="189"/>
                    </a:cubicBezTo>
                    <a:cubicBezTo>
                      <a:pt x="828" y="161"/>
                      <a:pt x="828" y="161"/>
                      <a:pt x="828" y="161"/>
                    </a:cubicBezTo>
                    <a:cubicBezTo>
                      <a:pt x="796" y="103"/>
                      <a:pt x="796" y="103"/>
                      <a:pt x="796" y="103"/>
                    </a:cubicBezTo>
                    <a:cubicBezTo>
                      <a:pt x="738" y="135"/>
                      <a:pt x="738" y="135"/>
                      <a:pt x="738" y="135"/>
                    </a:cubicBezTo>
                    <a:cubicBezTo>
                      <a:pt x="687" y="150"/>
                      <a:pt x="687" y="150"/>
                      <a:pt x="687" y="150"/>
                    </a:cubicBezTo>
                    <a:cubicBezTo>
                      <a:pt x="635" y="121"/>
                      <a:pt x="635" y="121"/>
                      <a:pt x="635" y="121"/>
                    </a:cubicBezTo>
                    <a:cubicBezTo>
                      <a:pt x="637" y="83"/>
                      <a:pt x="637" y="83"/>
                      <a:pt x="637" y="83"/>
                    </a:cubicBezTo>
                    <a:cubicBezTo>
                      <a:pt x="615" y="48"/>
                      <a:pt x="615" y="48"/>
                      <a:pt x="615" y="48"/>
                    </a:cubicBezTo>
                    <a:cubicBezTo>
                      <a:pt x="618" y="6"/>
                      <a:pt x="618" y="6"/>
                      <a:pt x="618" y="6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19" y="19"/>
                      <a:pt x="519" y="19"/>
                      <a:pt x="519" y="19"/>
                    </a:cubicBezTo>
                    <a:cubicBezTo>
                      <a:pt x="373" y="23"/>
                      <a:pt x="373" y="23"/>
                      <a:pt x="373" y="23"/>
                    </a:cubicBezTo>
                    <a:cubicBezTo>
                      <a:pt x="343" y="46"/>
                      <a:pt x="343" y="46"/>
                      <a:pt x="343" y="46"/>
                    </a:cubicBezTo>
                    <a:cubicBezTo>
                      <a:pt x="325" y="83"/>
                      <a:pt x="325" y="83"/>
                      <a:pt x="325" y="83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49" y="114"/>
                      <a:pt x="149" y="114"/>
                      <a:pt x="149" y="114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1" y="150"/>
                      <a:pt x="130" y="165"/>
                      <a:pt x="131" y="165"/>
                    </a:cubicBezTo>
                    <a:cubicBezTo>
                      <a:pt x="132" y="165"/>
                      <a:pt x="149" y="178"/>
                      <a:pt x="149" y="178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72" y="230"/>
                      <a:pt x="172" y="230"/>
                      <a:pt x="172" y="230"/>
                    </a:cubicBezTo>
                    <a:cubicBezTo>
                      <a:pt x="160" y="244"/>
                      <a:pt x="160" y="244"/>
                      <a:pt x="160" y="244"/>
                    </a:cubicBezTo>
                    <a:cubicBezTo>
                      <a:pt x="127" y="265"/>
                      <a:pt x="127" y="265"/>
                      <a:pt x="127" y="265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67" y="338"/>
                      <a:pt x="67" y="338"/>
                      <a:pt x="67" y="338"/>
                    </a:cubicBezTo>
                    <a:cubicBezTo>
                      <a:pt x="35" y="369"/>
                      <a:pt x="35" y="369"/>
                      <a:pt x="35" y="369"/>
                    </a:cubicBezTo>
                    <a:cubicBezTo>
                      <a:pt x="9" y="388"/>
                      <a:pt x="9" y="388"/>
                      <a:pt x="9" y="388"/>
                    </a:cubicBezTo>
                    <a:cubicBezTo>
                      <a:pt x="3" y="404"/>
                      <a:pt x="3" y="404"/>
                      <a:pt x="3" y="404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15" y="452"/>
                      <a:pt x="15" y="452"/>
                      <a:pt x="15" y="452"/>
                    </a:cubicBezTo>
                    <a:cubicBezTo>
                      <a:pt x="32" y="445"/>
                      <a:pt x="32" y="445"/>
                      <a:pt x="32" y="445"/>
                    </a:cubicBezTo>
                    <a:cubicBezTo>
                      <a:pt x="52" y="427"/>
                      <a:pt x="52" y="427"/>
                      <a:pt x="52" y="427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105" y="401"/>
                      <a:pt x="105" y="401"/>
                      <a:pt x="105" y="401"/>
                    </a:cubicBezTo>
                    <a:cubicBezTo>
                      <a:pt x="138" y="393"/>
                      <a:pt x="138" y="393"/>
                      <a:pt x="138" y="393"/>
                    </a:cubicBezTo>
                    <a:cubicBezTo>
                      <a:pt x="138" y="393"/>
                      <a:pt x="158" y="389"/>
                      <a:pt x="159" y="388"/>
                    </a:cubicBezTo>
                    <a:cubicBezTo>
                      <a:pt x="160" y="387"/>
                      <a:pt x="178" y="380"/>
                      <a:pt x="179" y="382"/>
                    </a:cubicBezTo>
                    <a:cubicBezTo>
                      <a:pt x="180" y="383"/>
                      <a:pt x="196" y="389"/>
                      <a:pt x="198" y="388"/>
                    </a:cubicBezTo>
                    <a:cubicBezTo>
                      <a:pt x="200" y="388"/>
                      <a:pt x="223" y="396"/>
                      <a:pt x="223" y="396"/>
                    </a:cubicBezTo>
                    <a:cubicBezTo>
                      <a:pt x="227" y="409"/>
                      <a:pt x="227" y="409"/>
                      <a:pt x="227" y="409"/>
                    </a:cubicBezTo>
                    <a:cubicBezTo>
                      <a:pt x="229" y="443"/>
                      <a:pt x="229" y="443"/>
                      <a:pt x="229" y="443"/>
                    </a:cubicBezTo>
                    <a:cubicBezTo>
                      <a:pt x="221" y="478"/>
                      <a:pt x="221" y="478"/>
                      <a:pt x="221" y="478"/>
                    </a:cubicBezTo>
                    <a:cubicBezTo>
                      <a:pt x="213" y="505"/>
                      <a:pt x="213" y="505"/>
                      <a:pt x="213" y="505"/>
                    </a:cubicBezTo>
                    <a:cubicBezTo>
                      <a:pt x="216" y="514"/>
                      <a:pt x="216" y="514"/>
                      <a:pt x="216" y="514"/>
                    </a:cubicBezTo>
                    <a:cubicBezTo>
                      <a:pt x="241" y="535"/>
                      <a:pt x="241" y="535"/>
                      <a:pt x="241" y="535"/>
                    </a:cubicBezTo>
                    <a:cubicBezTo>
                      <a:pt x="290" y="563"/>
                      <a:pt x="290" y="563"/>
                      <a:pt x="290" y="563"/>
                    </a:cubicBezTo>
                    <a:cubicBezTo>
                      <a:pt x="290" y="563"/>
                      <a:pt x="315" y="578"/>
                      <a:pt x="317" y="579"/>
                    </a:cubicBezTo>
                    <a:cubicBezTo>
                      <a:pt x="319" y="580"/>
                      <a:pt x="382" y="585"/>
                      <a:pt x="382" y="585"/>
                    </a:cubicBezTo>
                    <a:cubicBezTo>
                      <a:pt x="383" y="598"/>
                      <a:pt x="383" y="598"/>
                      <a:pt x="383" y="598"/>
                    </a:cubicBezTo>
                    <a:lnTo>
                      <a:pt x="384" y="6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46975" y="2301876"/>
                <a:ext cx="1585912" cy="1128713"/>
              </a:xfrm>
              <a:custGeom>
                <a:avLst/>
                <a:gdLst>
                  <a:gd name="T0" fmla="*/ 98 w 1097"/>
                  <a:gd name="T1" fmla="*/ 151 h 782"/>
                  <a:gd name="T2" fmla="*/ 157 w 1097"/>
                  <a:gd name="T3" fmla="*/ 165 h 782"/>
                  <a:gd name="T4" fmla="*/ 249 w 1097"/>
                  <a:gd name="T5" fmla="*/ 226 h 782"/>
                  <a:gd name="T6" fmla="*/ 285 w 1097"/>
                  <a:gd name="T7" fmla="*/ 277 h 782"/>
                  <a:gd name="T8" fmla="*/ 291 w 1097"/>
                  <a:gd name="T9" fmla="*/ 321 h 782"/>
                  <a:gd name="T10" fmla="*/ 306 w 1097"/>
                  <a:gd name="T11" fmla="*/ 366 h 782"/>
                  <a:gd name="T12" fmla="*/ 351 w 1097"/>
                  <a:gd name="T13" fmla="*/ 388 h 782"/>
                  <a:gd name="T14" fmla="*/ 379 w 1097"/>
                  <a:gd name="T15" fmla="*/ 422 h 782"/>
                  <a:gd name="T16" fmla="*/ 398 w 1097"/>
                  <a:gd name="T17" fmla="*/ 441 h 782"/>
                  <a:gd name="T18" fmla="*/ 454 w 1097"/>
                  <a:gd name="T19" fmla="*/ 416 h 782"/>
                  <a:gd name="T20" fmla="*/ 504 w 1097"/>
                  <a:gd name="T21" fmla="*/ 449 h 782"/>
                  <a:gd name="T22" fmla="*/ 440 w 1097"/>
                  <a:gd name="T23" fmla="*/ 493 h 782"/>
                  <a:gd name="T24" fmla="*/ 470 w 1097"/>
                  <a:gd name="T25" fmla="*/ 552 h 782"/>
                  <a:gd name="T26" fmla="*/ 421 w 1097"/>
                  <a:gd name="T27" fmla="*/ 564 h 782"/>
                  <a:gd name="T28" fmla="*/ 415 w 1097"/>
                  <a:gd name="T29" fmla="*/ 597 h 782"/>
                  <a:gd name="T30" fmla="*/ 433 w 1097"/>
                  <a:gd name="T31" fmla="*/ 622 h 782"/>
                  <a:gd name="T32" fmla="*/ 440 w 1097"/>
                  <a:gd name="T33" fmla="*/ 648 h 782"/>
                  <a:gd name="T34" fmla="*/ 454 w 1097"/>
                  <a:gd name="T35" fmla="*/ 677 h 782"/>
                  <a:gd name="T36" fmla="*/ 517 w 1097"/>
                  <a:gd name="T37" fmla="*/ 687 h 782"/>
                  <a:gd name="T38" fmla="*/ 577 w 1097"/>
                  <a:gd name="T39" fmla="*/ 702 h 782"/>
                  <a:gd name="T40" fmla="*/ 603 w 1097"/>
                  <a:gd name="T41" fmla="*/ 659 h 782"/>
                  <a:gd name="T42" fmla="*/ 694 w 1097"/>
                  <a:gd name="T43" fmla="*/ 651 h 782"/>
                  <a:gd name="T44" fmla="*/ 724 w 1097"/>
                  <a:gd name="T45" fmla="*/ 602 h 782"/>
                  <a:gd name="T46" fmla="*/ 838 w 1097"/>
                  <a:gd name="T47" fmla="*/ 556 h 782"/>
                  <a:gd name="T48" fmla="*/ 827 w 1097"/>
                  <a:gd name="T49" fmla="*/ 492 h 782"/>
                  <a:gd name="T50" fmla="*/ 932 w 1097"/>
                  <a:gd name="T51" fmla="*/ 381 h 782"/>
                  <a:gd name="T52" fmla="*/ 952 w 1097"/>
                  <a:gd name="T53" fmla="*/ 305 h 782"/>
                  <a:gd name="T54" fmla="*/ 937 w 1097"/>
                  <a:gd name="T55" fmla="*/ 259 h 782"/>
                  <a:gd name="T56" fmla="*/ 999 w 1097"/>
                  <a:gd name="T57" fmla="*/ 225 h 782"/>
                  <a:gd name="T58" fmla="*/ 965 w 1097"/>
                  <a:gd name="T59" fmla="*/ 115 h 782"/>
                  <a:gd name="T60" fmla="*/ 904 w 1097"/>
                  <a:gd name="T61" fmla="*/ 64 h 782"/>
                  <a:gd name="T62" fmla="*/ 859 w 1097"/>
                  <a:gd name="T63" fmla="*/ 134 h 782"/>
                  <a:gd name="T64" fmla="*/ 811 w 1097"/>
                  <a:gd name="T65" fmla="*/ 164 h 782"/>
                  <a:gd name="T66" fmla="*/ 678 w 1097"/>
                  <a:gd name="T67" fmla="*/ 8 h 782"/>
                  <a:gd name="T68" fmla="*/ 597 w 1097"/>
                  <a:gd name="T69" fmla="*/ 32 h 782"/>
                  <a:gd name="T70" fmla="*/ 514 w 1097"/>
                  <a:gd name="T71" fmla="*/ 65 h 782"/>
                  <a:gd name="T72" fmla="*/ 539 w 1097"/>
                  <a:gd name="T73" fmla="*/ 126 h 782"/>
                  <a:gd name="T74" fmla="*/ 461 w 1097"/>
                  <a:gd name="T75" fmla="*/ 141 h 782"/>
                  <a:gd name="T76" fmla="*/ 412 w 1097"/>
                  <a:gd name="T77" fmla="*/ 112 h 782"/>
                  <a:gd name="T78" fmla="*/ 368 w 1097"/>
                  <a:gd name="T79" fmla="*/ 173 h 782"/>
                  <a:gd name="T80" fmla="*/ 228 w 1097"/>
                  <a:gd name="T81" fmla="*/ 100 h 782"/>
                  <a:gd name="T82" fmla="*/ 87 w 1097"/>
                  <a:gd name="T83" fmla="*/ 75 h 782"/>
                  <a:gd name="T84" fmla="*/ 73 w 1097"/>
                  <a:gd name="T85" fmla="*/ 2 h 782"/>
                  <a:gd name="T86" fmla="*/ 5 w 1097"/>
                  <a:gd name="T87" fmla="*/ 33 h 782"/>
                  <a:gd name="T88" fmla="*/ 15 w 1097"/>
                  <a:gd name="T89" fmla="*/ 99 h 78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97"/>
                  <a:gd name="T136" fmla="*/ 0 h 782"/>
                  <a:gd name="T137" fmla="*/ 1097 w 1097"/>
                  <a:gd name="T138" fmla="*/ 782 h 78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97" h="782">
                    <a:moveTo>
                      <a:pt x="0" y="166"/>
                    </a:move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38" y="181"/>
                      <a:pt x="138" y="181"/>
                      <a:pt x="138" y="181"/>
                    </a:cubicBezTo>
                    <a:cubicBezTo>
                      <a:pt x="172" y="181"/>
                      <a:pt x="172" y="181"/>
                      <a:pt x="172" y="181"/>
                    </a:cubicBezTo>
                    <a:cubicBezTo>
                      <a:pt x="255" y="211"/>
                      <a:pt x="255" y="211"/>
                      <a:pt x="255" y="211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8" y="290"/>
                      <a:pt x="278" y="290"/>
                      <a:pt x="278" y="290"/>
                    </a:cubicBezTo>
                    <a:cubicBezTo>
                      <a:pt x="313" y="305"/>
                      <a:pt x="313" y="305"/>
                      <a:pt x="313" y="305"/>
                    </a:cubicBezTo>
                    <a:cubicBezTo>
                      <a:pt x="326" y="332"/>
                      <a:pt x="326" y="332"/>
                      <a:pt x="326" y="332"/>
                    </a:cubicBezTo>
                    <a:cubicBezTo>
                      <a:pt x="320" y="353"/>
                      <a:pt x="320" y="353"/>
                      <a:pt x="320" y="353"/>
                    </a:cubicBezTo>
                    <a:cubicBezTo>
                      <a:pt x="320" y="353"/>
                      <a:pt x="326" y="383"/>
                      <a:pt x="326" y="385"/>
                    </a:cubicBezTo>
                    <a:cubicBezTo>
                      <a:pt x="326" y="387"/>
                      <a:pt x="334" y="401"/>
                      <a:pt x="336" y="403"/>
                    </a:cubicBezTo>
                    <a:cubicBezTo>
                      <a:pt x="339" y="405"/>
                      <a:pt x="355" y="413"/>
                      <a:pt x="358" y="415"/>
                    </a:cubicBezTo>
                    <a:cubicBezTo>
                      <a:pt x="361" y="416"/>
                      <a:pt x="383" y="426"/>
                      <a:pt x="385" y="427"/>
                    </a:cubicBezTo>
                    <a:cubicBezTo>
                      <a:pt x="388" y="429"/>
                      <a:pt x="409" y="439"/>
                      <a:pt x="409" y="439"/>
                    </a:cubicBezTo>
                    <a:cubicBezTo>
                      <a:pt x="416" y="464"/>
                      <a:pt x="416" y="464"/>
                      <a:pt x="416" y="464"/>
                    </a:cubicBezTo>
                    <a:cubicBezTo>
                      <a:pt x="416" y="482"/>
                      <a:pt x="416" y="482"/>
                      <a:pt x="416" y="482"/>
                    </a:cubicBezTo>
                    <a:cubicBezTo>
                      <a:pt x="416" y="482"/>
                      <a:pt x="431" y="487"/>
                      <a:pt x="437" y="485"/>
                    </a:cubicBezTo>
                    <a:cubicBezTo>
                      <a:pt x="443" y="484"/>
                      <a:pt x="457" y="477"/>
                      <a:pt x="460" y="474"/>
                    </a:cubicBezTo>
                    <a:cubicBezTo>
                      <a:pt x="463" y="471"/>
                      <a:pt x="499" y="458"/>
                      <a:pt x="499" y="458"/>
                    </a:cubicBezTo>
                    <a:cubicBezTo>
                      <a:pt x="499" y="458"/>
                      <a:pt x="522" y="468"/>
                      <a:pt x="526" y="470"/>
                    </a:cubicBezTo>
                    <a:cubicBezTo>
                      <a:pt x="529" y="472"/>
                      <a:pt x="553" y="494"/>
                      <a:pt x="553" y="494"/>
                    </a:cubicBezTo>
                    <a:cubicBezTo>
                      <a:pt x="518" y="525"/>
                      <a:pt x="518" y="525"/>
                      <a:pt x="518" y="525"/>
                    </a:cubicBezTo>
                    <a:cubicBezTo>
                      <a:pt x="483" y="542"/>
                      <a:pt x="483" y="542"/>
                      <a:pt x="483" y="542"/>
                    </a:cubicBezTo>
                    <a:cubicBezTo>
                      <a:pt x="515" y="591"/>
                      <a:pt x="515" y="591"/>
                      <a:pt x="515" y="591"/>
                    </a:cubicBezTo>
                    <a:cubicBezTo>
                      <a:pt x="516" y="607"/>
                      <a:pt x="516" y="607"/>
                      <a:pt x="516" y="607"/>
                    </a:cubicBezTo>
                    <a:cubicBezTo>
                      <a:pt x="490" y="623"/>
                      <a:pt x="490" y="623"/>
                      <a:pt x="490" y="623"/>
                    </a:cubicBezTo>
                    <a:cubicBezTo>
                      <a:pt x="462" y="620"/>
                      <a:pt x="462" y="620"/>
                      <a:pt x="462" y="620"/>
                    </a:cubicBezTo>
                    <a:cubicBezTo>
                      <a:pt x="450" y="635"/>
                      <a:pt x="450" y="635"/>
                      <a:pt x="450" y="635"/>
                    </a:cubicBezTo>
                    <a:cubicBezTo>
                      <a:pt x="456" y="657"/>
                      <a:pt x="456" y="657"/>
                      <a:pt x="456" y="657"/>
                    </a:cubicBezTo>
                    <a:cubicBezTo>
                      <a:pt x="467" y="668"/>
                      <a:pt x="467" y="668"/>
                      <a:pt x="467" y="668"/>
                    </a:cubicBezTo>
                    <a:cubicBezTo>
                      <a:pt x="476" y="684"/>
                      <a:pt x="476" y="684"/>
                      <a:pt x="476" y="684"/>
                    </a:cubicBezTo>
                    <a:cubicBezTo>
                      <a:pt x="475" y="701"/>
                      <a:pt x="475" y="701"/>
                      <a:pt x="475" y="701"/>
                    </a:cubicBezTo>
                    <a:cubicBezTo>
                      <a:pt x="483" y="713"/>
                      <a:pt x="483" y="713"/>
                      <a:pt x="483" y="713"/>
                    </a:cubicBezTo>
                    <a:cubicBezTo>
                      <a:pt x="478" y="734"/>
                      <a:pt x="478" y="734"/>
                      <a:pt x="478" y="734"/>
                    </a:cubicBezTo>
                    <a:cubicBezTo>
                      <a:pt x="498" y="745"/>
                      <a:pt x="498" y="745"/>
                      <a:pt x="498" y="745"/>
                    </a:cubicBezTo>
                    <a:cubicBezTo>
                      <a:pt x="538" y="740"/>
                      <a:pt x="538" y="740"/>
                      <a:pt x="538" y="740"/>
                    </a:cubicBezTo>
                    <a:cubicBezTo>
                      <a:pt x="568" y="756"/>
                      <a:pt x="568" y="756"/>
                      <a:pt x="568" y="756"/>
                    </a:cubicBezTo>
                    <a:cubicBezTo>
                      <a:pt x="609" y="782"/>
                      <a:pt x="609" y="782"/>
                      <a:pt x="609" y="782"/>
                    </a:cubicBezTo>
                    <a:cubicBezTo>
                      <a:pt x="609" y="782"/>
                      <a:pt x="635" y="772"/>
                      <a:pt x="634" y="772"/>
                    </a:cubicBezTo>
                    <a:cubicBezTo>
                      <a:pt x="633" y="772"/>
                      <a:pt x="634" y="743"/>
                      <a:pt x="634" y="743"/>
                    </a:cubicBezTo>
                    <a:cubicBezTo>
                      <a:pt x="662" y="725"/>
                      <a:pt x="662" y="725"/>
                      <a:pt x="662" y="725"/>
                    </a:cubicBezTo>
                    <a:cubicBezTo>
                      <a:pt x="662" y="725"/>
                      <a:pt x="705" y="727"/>
                      <a:pt x="708" y="727"/>
                    </a:cubicBezTo>
                    <a:cubicBezTo>
                      <a:pt x="710" y="727"/>
                      <a:pt x="760" y="717"/>
                      <a:pt x="762" y="716"/>
                    </a:cubicBezTo>
                    <a:cubicBezTo>
                      <a:pt x="765" y="715"/>
                      <a:pt x="795" y="699"/>
                      <a:pt x="795" y="699"/>
                    </a:cubicBezTo>
                    <a:cubicBezTo>
                      <a:pt x="795" y="662"/>
                      <a:pt x="795" y="662"/>
                      <a:pt x="795" y="662"/>
                    </a:cubicBezTo>
                    <a:cubicBezTo>
                      <a:pt x="920" y="634"/>
                      <a:pt x="920" y="634"/>
                      <a:pt x="920" y="634"/>
                    </a:cubicBezTo>
                    <a:cubicBezTo>
                      <a:pt x="920" y="612"/>
                      <a:pt x="920" y="612"/>
                      <a:pt x="920" y="612"/>
                    </a:cubicBezTo>
                    <a:cubicBezTo>
                      <a:pt x="920" y="612"/>
                      <a:pt x="900" y="600"/>
                      <a:pt x="899" y="598"/>
                    </a:cubicBezTo>
                    <a:cubicBezTo>
                      <a:pt x="899" y="596"/>
                      <a:pt x="908" y="541"/>
                      <a:pt x="908" y="541"/>
                    </a:cubicBezTo>
                    <a:cubicBezTo>
                      <a:pt x="960" y="497"/>
                      <a:pt x="960" y="497"/>
                      <a:pt x="960" y="497"/>
                    </a:cubicBezTo>
                    <a:cubicBezTo>
                      <a:pt x="1023" y="419"/>
                      <a:pt x="1023" y="419"/>
                      <a:pt x="1023" y="419"/>
                    </a:cubicBezTo>
                    <a:cubicBezTo>
                      <a:pt x="1070" y="379"/>
                      <a:pt x="1070" y="379"/>
                      <a:pt x="1070" y="379"/>
                    </a:cubicBezTo>
                    <a:cubicBezTo>
                      <a:pt x="1045" y="336"/>
                      <a:pt x="1045" y="336"/>
                      <a:pt x="1045" y="336"/>
                    </a:cubicBezTo>
                    <a:cubicBezTo>
                      <a:pt x="1018" y="318"/>
                      <a:pt x="1018" y="318"/>
                      <a:pt x="1018" y="318"/>
                    </a:cubicBezTo>
                    <a:cubicBezTo>
                      <a:pt x="1029" y="285"/>
                      <a:pt x="1029" y="285"/>
                      <a:pt x="1029" y="285"/>
                    </a:cubicBezTo>
                    <a:cubicBezTo>
                      <a:pt x="1067" y="257"/>
                      <a:pt x="1067" y="257"/>
                      <a:pt x="1067" y="257"/>
                    </a:cubicBezTo>
                    <a:cubicBezTo>
                      <a:pt x="1097" y="247"/>
                      <a:pt x="1097" y="247"/>
                      <a:pt x="1097" y="247"/>
                    </a:cubicBezTo>
                    <a:cubicBezTo>
                      <a:pt x="1067" y="192"/>
                      <a:pt x="1067" y="192"/>
                      <a:pt x="1067" y="192"/>
                    </a:cubicBezTo>
                    <a:cubicBezTo>
                      <a:pt x="1060" y="126"/>
                      <a:pt x="1060" y="126"/>
                      <a:pt x="1060" y="126"/>
                    </a:cubicBezTo>
                    <a:cubicBezTo>
                      <a:pt x="1033" y="81"/>
                      <a:pt x="1033" y="81"/>
                      <a:pt x="1033" y="81"/>
                    </a:cubicBezTo>
                    <a:cubicBezTo>
                      <a:pt x="1033" y="81"/>
                      <a:pt x="997" y="69"/>
                      <a:pt x="993" y="70"/>
                    </a:cubicBezTo>
                    <a:cubicBezTo>
                      <a:pt x="989" y="71"/>
                      <a:pt x="948" y="101"/>
                      <a:pt x="948" y="101"/>
                    </a:cubicBezTo>
                    <a:cubicBezTo>
                      <a:pt x="943" y="147"/>
                      <a:pt x="943" y="147"/>
                      <a:pt x="943" y="147"/>
                    </a:cubicBezTo>
                    <a:cubicBezTo>
                      <a:pt x="913" y="180"/>
                      <a:pt x="913" y="180"/>
                      <a:pt x="913" y="180"/>
                    </a:cubicBezTo>
                    <a:cubicBezTo>
                      <a:pt x="913" y="180"/>
                      <a:pt x="894" y="181"/>
                      <a:pt x="891" y="180"/>
                    </a:cubicBezTo>
                    <a:cubicBezTo>
                      <a:pt x="888" y="179"/>
                      <a:pt x="742" y="35"/>
                      <a:pt x="742" y="35"/>
                    </a:cubicBezTo>
                    <a:cubicBezTo>
                      <a:pt x="742" y="35"/>
                      <a:pt x="748" y="9"/>
                      <a:pt x="745" y="9"/>
                    </a:cubicBezTo>
                    <a:cubicBezTo>
                      <a:pt x="743" y="8"/>
                      <a:pt x="698" y="0"/>
                      <a:pt x="696" y="3"/>
                    </a:cubicBezTo>
                    <a:cubicBezTo>
                      <a:pt x="695" y="6"/>
                      <a:pt x="658" y="34"/>
                      <a:pt x="656" y="35"/>
                    </a:cubicBezTo>
                    <a:cubicBezTo>
                      <a:pt x="654" y="36"/>
                      <a:pt x="587" y="40"/>
                      <a:pt x="587" y="40"/>
                    </a:cubicBezTo>
                    <a:cubicBezTo>
                      <a:pt x="564" y="72"/>
                      <a:pt x="564" y="72"/>
                      <a:pt x="564" y="72"/>
                    </a:cubicBezTo>
                    <a:cubicBezTo>
                      <a:pt x="593" y="115"/>
                      <a:pt x="593" y="115"/>
                      <a:pt x="593" y="115"/>
                    </a:cubicBezTo>
                    <a:cubicBezTo>
                      <a:pt x="593" y="115"/>
                      <a:pt x="594" y="138"/>
                      <a:pt x="592" y="139"/>
                    </a:cubicBezTo>
                    <a:cubicBezTo>
                      <a:pt x="590" y="139"/>
                      <a:pt x="550" y="163"/>
                      <a:pt x="549" y="163"/>
                    </a:cubicBezTo>
                    <a:cubicBezTo>
                      <a:pt x="548" y="163"/>
                      <a:pt x="506" y="155"/>
                      <a:pt x="506" y="155"/>
                    </a:cubicBezTo>
                    <a:cubicBezTo>
                      <a:pt x="469" y="114"/>
                      <a:pt x="469" y="114"/>
                      <a:pt x="469" y="114"/>
                    </a:cubicBezTo>
                    <a:cubicBezTo>
                      <a:pt x="452" y="123"/>
                      <a:pt x="452" y="123"/>
                      <a:pt x="452" y="123"/>
                    </a:cubicBezTo>
                    <a:cubicBezTo>
                      <a:pt x="411" y="163"/>
                      <a:pt x="411" y="163"/>
                      <a:pt x="411" y="163"/>
                    </a:cubicBezTo>
                    <a:cubicBezTo>
                      <a:pt x="404" y="190"/>
                      <a:pt x="404" y="190"/>
                      <a:pt x="404" y="190"/>
                    </a:cubicBezTo>
                    <a:cubicBezTo>
                      <a:pt x="339" y="174"/>
                      <a:pt x="339" y="174"/>
                      <a:pt x="339" y="174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10" y="89"/>
                      <a:pt x="210" y="89"/>
                      <a:pt x="210" y="89"/>
                    </a:cubicBezTo>
                    <a:cubicBezTo>
                      <a:pt x="210" y="89"/>
                      <a:pt x="96" y="83"/>
                      <a:pt x="95" y="82"/>
                    </a:cubicBezTo>
                    <a:cubicBezTo>
                      <a:pt x="94" y="80"/>
                      <a:pt x="77" y="53"/>
                      <a:pt x="77" y="53"/>
                    </a:cubicBezTo>
                    <a:cubicBezTo>
                      <a:pt x="77" y="53"/>
                      <a:pt x="81" y="1"/>
                      <a:pt x="80" y="2"/>
                    </a:cubicBezTo>
                    <a:cubicBezTo>
                      <a:pt x="78" y="3"/>
                      <a:pt x="55" y="11"/>
                      <a:pt x="55" y="11"/>
                    </a:cubicBezTo>
                    <a:cubicBezTo>
                      <a:pt x="55" y="11"/>
                      <a:pt x="5" y="34"/>
                      <a:pt x="5" y="36"/>
                    </a:cubicBezTo>
                    <a:cubicBezTo>
                      <a:pt x="5" y="37"/>
                      <a:pt x="19" y="59"/>
                      <a:pt x="19" y="59"/>
                    </a:cubicBezTo>
                    <a:cubicBezTo>
                      <a:pt x="17" y="109"/>
                      <a:pt x="17" y="109"/>
                      <a:pt x="17" y="109"/>
                    </a:cubicBez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7359650" y="1125538"/>
                <a:ext cx="1651000" cy="1420813"/>
              </a:xfrm>
              <a:custGeom>
                <a:avLst/>
                <a:gdLst>
                  <a:gd name="T0" fmla="*/ 168 w 1143"/>
                  <a:gd name="T1" fmla="*/ 735 h 984"/>
                  <a:gd name="T2" fmla="*/ 197 w 1143"/>
                  <a:gd name="T3" fmla="*/ 765 h 984"/>
                  <a:gd name="T4" fmla="*/ 220 w 1143"/>
                  <a:gd name="T5" fmla="*/ 804 h 984"/>
                  <a:gd name="T6" fmla="*/ 344 w 1143"/>
                  <a:gd name="T7" fmla="*/ 823 h 984"/>
                  <a:gd name="T8" fmla="*/ 423 w 1143"/>
                  <a:gd name="T9" fmla="*/ 880 h 984"/>
                  <a:gd name="T10" fmla="*/ 490 w 1143"/>
                  <a:gd name="T11" fmla="*/ 866 h 984"/>
                  <a:gd name="T12" fmla="*/ 548 w 1143"/>
                  <a:gd name="T13" fmla="*/ 832 h 984"/>
                  <a:gd name="T14" fmla="*/ 609 w 1143"/>
                  <a:gd name="T15" fmla="*/ 876 h 984"/>
                  <a:gd name="T16" fmla="*/ 646 w 1143"/>
                  <a:gd name="T17" fmla="*/ 848 h 984"/>
                  <a:gd name="T18" fmla="*/ 637 w 1143"/>
                  <a:gd name="T19" fmla="*/ 762 h 984"/>
                  <a:gd name="T20" fmla="*/ 745 w 1143"/>
                  <a:gd name="T21" fmla="*/ 731 h 984"/>
                  <a:gd name="T22" fmla="*/ 832 w 1143"/>
                  <a:gd name="T23" fmla="*/ 705 h 984"/>
                  <a:gd name="T24" fmla="*/ 863 w 1143"/>
                  <a:gd name="T25" fmla="*/ 648 h 984"/>
                  <a:gd name="T26" fmla="*/ 891 w 1143"/>
                  <a:gd name="T27" fmla="*/ 572 h 984"/>
                  <a:gd name="T28" fmla="*/ 920 w 1143"/>
                  <a:gd name="T29" fmla="*/ 528 h 984"/>
                  <a:gd name="T30" fmla="*/ 944 w 1143"/>
                  <a:gd name="T31" fmla="*/ 414 h 984"/>
                  <a:gd name="T32" fmla="*/ 1016 w 1143"/>
                  <a:gd name="T33" fmla="*/ 357 h 984"/>
                  <a:gd name="T34" fmla="*/ 980 w 1143"/>
                  <a:gd name="T35" fmla="*/ 314 h 984"/>
                  <a:gd name="T36" fmla="*/ 881 w 1143"/>
                  <a:gd name="T37" fmla="*/ 289 h 984"/>
                  <a:gd name="T38" fmla="*/ 767 w 1143"/>
                  <a:gd name="T39" fmla="*/ 312 h 984"/>
                  <a:gd name="T40" fmla="*/ 693 w 1143"/>
                  <a:gd name="T41" fmla="*/ 271 h 984"/>
                  <a:gd name="T42" fmla="*/ 666 w 1143"/>
                  <a:gd name="T43" fmla="*/ 193 h 984"/>
                  <a:gd name="T44" fmla="*/ 651 w 1143"/>
                  <a:gd name="T45" fmla="*/ 131 h 984"/>
                  <a:gd name="T46" fmla="*/ 574 w 1143"/>
                  <a:gd name="T47" fmla="*/ 3 h 984"/>
                  <a:gd name="T48" fmla="*/ 449 w 1143"/>
                  <a:gd name="T49" fmla="*/ 0 h 984"/>
                  <a:gd name="T50" fmla="*/ 380 w 1143"/>
                  <a:gd name="T51" fmla="*/ 74 h 984"/>
                  <a:gd name="T52" fmla="*/ 299 w 1143"/>
                  <a:gd name="T53" fmla="*/ 45 h 984"/>
                  <a:gd name="T54" fmla="*/ 212 w 1143"/>
                  <a:gd name="T55" fmla="*/ 121 h 984"/>
                  <a:gd name="T56" fmla="*/ 239 w 1143"/>
                  <a:gd name="T57" fmla="*/ 224 h 984"/>
                  <a:gd name="T58" fmla="*/ 258 w 1143"/>
                  <a:gd name="T59" fmla="*/ 399 h 984"/>
                  <a:gd name="T60" fmla="*/ 107 w 1143"/>
                  <a:gd name="T61" fmla="*/ 403 h 984"/>
                  <a:gd name="T62" fmla="*/ 24 w 1143"/>
                  <a:gd name="T63" fmla="*/ 557 h 984"/>
                  <a:gd name="T64" fmla="*/ 105 w 1143"/>
                  <a:gd name="T65" fmla="*/ 608 h 984"/>
                  <a:gd name="T66" fmla="*/ 45 w 1143"/>
                  <a:gd name="T67" fmla="*/ 708 h 984"/>
                  <a:gd name="T68" fmla="*/ 104 w 1143"/>
                  <a:gd name="T69" fmla="*/ 737 h 9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43"/>
                  <a:gd name="T106" fmla="*/ 0 h 984"/>
                  <a:gd name="T107" fmla="*/ 1143 w 1143"/>
                  <a:gd name="T108" fmla="*/ 984 h 9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43" h="984">
                    <a:moveTo>
                      <a:pt x="130" y="836"/>
                    </a:moveTo>
                    <a:cubicBezTo>
                      <a:pt x="185" y="808"/>
                      <a:pt x="185" y="808"/>
                      <a:pt x="185" y="808"/>
                    </a:cubicBezTo>
                    <a:cubicBezTo>
                      <a:pt x="220" y="808"/>
                      <a:pt x="220" y="808"/>
                      <a:pt x="220" y="808"/>
                    </a:cubicBezTo>
                    <a:cubicBezTo>
                      <a:pt x="217" y="841"/>
                      <a:pt x="217" y="841"/>
                      <a:pt x="217" y="841"/>
                    </a:cubicBezTo>
                    <a:cubicBezTo>
                      <a:pt x="222" y="871"/>
                      <a:pt x="222" y="871"/>
                      <a:pt x="222" y="871"/>
                    </a:cubicBezTo>
                    <a:cubicBezTo>
                      <a:pt x="242" y="884"/>
                      <a:pt x="242" y="884"/>
                      <a:pt x="242" y="884"/>
                    </a:cubicBezTo>
                    <a:cubicBezTo>
                      <a:pt x="337" y="891"/>
                      <a:pt x="337" y="891"/>
                      <a:pt x="337" y="891"/>
                    </a:cubicBezTo>
                    <a:cubicBezTo>
                      <a:pt x="378" y="905"/>
                      <a:pt x="378" y="905"/>
                      <a:pt x="378" y="905"/>
                    </a:cubicBezTo>
                    <a:cubicBezTo>
                      <a:pt x="422" y="939"/>
                      <a:pt x="422" y="939"/>
                      <a:pt x="422" y="939"/>
                    </a:cubicBezTo>
                    <a:cubicBezTo>
                      <a:pt x="465" y="968"/>
                      <a:pt x="465" y="968"/>
                      <a:pt x="465" y="968"/>
                    </a:cubicBezTo>
                    <a:cubicBezTo>
                      <a:pt x="517" y="984"/>
                      <a:pt x="517" y="984"/>
                      <a:pt x="517" y="984"/>
                    </a:cubicBezTo>
                    <a:cubicBezTo>
                      <a:pt x="517" y="984"/>
                      <a:pt x="538" y="953"/>
                      <a:pt x="539" y="952"/>
                    </a:cubicBezTo>
                    <a:cubicBezTo>
                      <a:pt x="541" y="951"/>
                      <a:pt x="579" y="921"/>
                      <a:pt x="579" y="921"/>
                    </a:cubicBezTo>
                    <a:cubicBezTo>
                      <a:pt x="602" y="915"/>
                      <a:pt x="602" y="915"/>
                      <a:pt x="602" y="915"/>
                    </a:cubicBezTo>
                    <a:cubicBezTo>
                      <a:pt x="635" y="949"/>
                      <a:pt x="635" y="949"/>
                      <a:pt x="635" y="949"/>
                    </a:cubicBezTo>
                    <a:cubicBezTo>
                      <a:pt x="669" y="963"/>
                      <a:pt x="669" y="963"/>
                      <a:pt x="669" y="963"/>
                    </a:cubicBezTo>
                    <a:cubicBezTo>
                      <a:pt x="712" y="948"/>
                      <a:pt x="712" y="948"/>
                      <a:pt x="712" y="948"/>
                    </a:cubicBezTo>
                    <a:cubicBezTo>
                      <a:pt x="710" y="932"/>
                      <a:pt x="710" y="932"/>
                      <a:pt x="710" y="932"/>
                    </a:cubicBezTo>
                    <a:cubicBezTo>
                      <a:pt x="672" y="880"/>
                      <a:pt x="672" y="880"/>
                      <a:pt x="672" y="880"/>
                    </a:cubicBezTo>
                    <a:cubicBezTo>
                      <a:pt x="700" y="838"/>
                      <a:pt x="700" y="838"/>
                      <a:pt x="700" y="838"/>
                    </a:cubicBezTo>
                    <a:cubicBezTo>
                      <a:pt x="775" y="835"/>
                      <a:pt x="775" y="835"/>
                      <a:pt x="775" y="835"/>
                    </a:cubicBezTo>
                    <a:cubicBezTo>
                      <a:pt x="819" y="804"/>
                      <a:pt x="819" y="804"/>
                      <a:pt x="819" y="804"/>
                    </a:cubicBezTo>
                    <a:cubicBezTo>
                      <a:pt x="879" y="812"/>
                      <a:pt x="879" y="812"/>
                      <a:pt x="879" y="812"/>
                    </a:cubicBezTo>
                    <a:cubicBezTo>
                      <a:pt x="914" y="775"/>
                      <a:pt x="914" y="775"/>
                      <a:pt x="914" y="775"/>
                    </a:cubicBezTo>
                    <a:cubicBezTo>
                      <a:pt x="945" y="740"/>
                      <a:pt x="945" y="740"/>
                      <a:pt x="945" y="740"/>
                    </a:cubicBezTo>
                    <a:cubicBezTo>
                      <a:pt x="949" y="712"/>
                      <a:pt x="949" y="712"/>
                      <a:pt x="949" y="712"/>
                    </a:cubicBezTo>
                    <a:cubicBezTo>
                      <a:pt x="949" y="712"/>
                      <a:pt x="907" y="669"/>
                      <a:pt x="907" y="667"/>
                    </a:cubicBezTo>
                    <a:cubicBezTo>
                      <a:pt x="908" y="666"/>
                      <a:pt x="979" y="629"/>
                      <a:pt x="979" y="629"/>
                    </a:cubicBezTo>
                    <a:cubicBezTo>
                      <a:pt x="985" y="603"/>
                      <a:pt x="985" y="603"/>
                      <a:pt x="985" y="603"/>
                    </a:cubicBezTo>
                    <a:cubicBezTo>
                      <a:pt x="1011" y="580"/>
                      <a:pt x="1011" y="580"/>
                      <a:pt x="1011" y="580"/>
                    </a:cubicBezTo>
                    <a:cubicBezTo>
                      <a:pt x="1018" y="483"/>
                      <a:pt x="1018" y="483"/>
                      <a:pt x="1018" y="483"/>
                    </a:cubicBezTo>
                    <a:cubicBezTo>
                      <a:pt x="1037" y="455"/>
                      <a:pt x="1037" y="455"/>
                      <a:pt x="1037" y="455"/>
                    </a:cubicBezTo>
                    <a:cubicBezTo>
                      <a:pt x="1090" y="435"/>
                      <a:pt x="1090" y="435"/>
                      <a:pt x="1090" y="435"/>
                    </a:cubicBezTo>
                    <a:cubicBezTo>
                      <a:pt x="1090" y="435"/>
                      <a:pt x="1116" y="395"/>
                      <a:pt x="1117" y="393"/>
                    </a:cubicBezTo>
                    <a:cubicBezTo>
                      <a:pt x="1117" y="391"/>
                      <a:pt x="1143" y="365"/>
                      <a:pt x="1143" y="365"/>
                    </a:cubicBezTo>
                    <a:cubicBezTo>
                      <a:pt x="1143" y="365"/>
                      <a:pt x="1079" y="345"/>
                      <a:pt x="1077" y="345"/>
                    </a:cubicBezTo>
                    <a:cubicBezTo>
                      <a:pt x="1075" y="344"/>
                      <a:pt x="1042" y="325"/>
                      <a:pt x="1042" y="325"/>
                    </a:cubicBezTo>
                    <a:cubicBezTo>
                      <a:pt x="1042" y="325"/>
                      <a:pt x="969" y="318"/>
                      <a:pt x="968" y="318"/>
                    </a:cubicBezTo>
                    <a:cubicBezTo>
                      <a:pt x="967" y="318"/>
                      <a:pt x="908" y="318"/>
                      <a:pt x="908" y="318"/>
                    </a:cubicBezTo>
                    <a:cubicBezTo>
                      <a:pt x="843" y="343"/>
                      <a:pt x="843" y="343"/>
                      <a:pt x="843" y="343"/>
                    </a:cubicBezTo>
                    <a:cubicBezTo>
                      <a:pt x="843" y="343"/>
                      <a:pt x="803" y="341"/>
                      <a:pt x="802" y="338"/>
                    </a:cubicBezTo>
                    <a:cubicBezTo>
                      <a:pt x="800" y="335"/>
                      <a:pt x="762" y="298"/>
                      <a:pt x="762" y="298"/>
                    </a:cubicBezTo>
                    <a:cubicBezTo>
                      <a:pt x="762" y="298"/>
                      <a:pt x="759" y="241"/>
                      <a:pt x="758" y="240"/>
                    </a:cubicBezTo>
                    <a:cubicBezTo>
                      <a:pt x="757" y="239"/>
                      <a:pt x="732" y="216"/>
                      <a:pt x="732" y="212"/>
                    </a:cubicBezTo>
                    <a:cubicBezTo>
                      <a:pt x="731" y="207"/>
                      <a:pt x="733" y="176"/>
                      <a:pt x="733" y="176"/>
                    </a:cubicBezTo>
                    <a:cubicBezTo>
                      <a:pt x="716" y="144"/>
                      <a:pt x="716" y="144"/>
                      <a:pt x="716" y="144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31" y="3"/>
                      <a:pt x="631" y="3"/>
                      <a:pt x="631" y="3"/>
                    </a:cubicBezTo>
                    <a:cubicBezTo>
                      <a:pt x="579" y="27"/>
                      <a:pt x="579" y="27"/>
                      <a:pt x="579" y="27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493" y="0"/>
                      <a:pt x="454" y="81"/>
                      <a:pt x="452" y="82"/>
                    </a:cubicBezTo>
                    <a:cubicBezTo>
                      <a:pt x="449" y="82"/>
                      <a:pt x="425" y="84"/>
                      <a:pt x="418" y="81"/>
                    </a:cubicBezTo>
                    <a:cubicBezTo>
                      <a:pt x="412" y="78"/>
                      <a:pt x="382" y="46"/>
                      <a:pt x="378" y="45"/>
                    </a:cubicBezTo>
                    <a:cubicBezTo>
                      <a:pt x="374" y="45"/>
                      <a:pt x="329" y="50"/>
                      <a:pt x="329" y="50"/>
                    </a:cubicBezTo>
                    <a:cubicBezTo>
                      <a:pt x="261" y="88"/>
                      <a:pt x="261" y="88"/>
                      <a:pt x="261" y="88"/>
                    </a:cubicBezTo>
                    <a:cubicBezTo>
                      <a:pt x="261" y="88"/>
                      <a:pt x="232" y="133"/>
                      <a:pt x="233" y="133"/>
                    </a:cubicBezTo>
                    <a:cubicBezTo>
                      <a:pt x="234" y="134"/>
                      <a:pt x="274" y="174"/>
                      <a:pt x="275" y="176"/>
                    </a:cubicBezTo>
                    <a:cubicBezTo>
                      <a:pt x="275" y="177"/>
                      <a:pt x="263" y="246"/>
                      <a:pt x="263" y="246"/>
                    </a:cubicBezTo>
                    <a:cubicBezTo>
                      <a:pt x="286" y="288"/>
                      <a:pt x="286" y="288"/>
                      <a:pt x="286" y="288"/>
                    </a:cubicBezTo>
                    <a:cubicBezTo>
                      <a:pt x="284" y="439"/>
                      <a:pt x="284" y="439"/>
                      <a:pt x="284" y="439"/>
                    </a:cubicBezTo>
                    <a:cubicBezTo>
                      <a:pt x="225" y="435"/>
                      <a:pt x="225" y="435"/>
                      <a:pt x="225" y="435"/>
                    </a:cubicBezTo>
                    <a:cubicBezTo>
                      <a:pt x="118" y="443"/>
                      <a:pt x="118" y="443"/>
                      <a:pt x="118" y="443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29"/>
                      <a:pt x="23" y="611"/>
                      <a:pt x="26" y="612"/>
                    </a:cubicBezTo>
                    <a:cubicBezTo>
                      <a:pt x="29" y="613"/>
                      <a:pt x="74" y="614"/>
                      <a:pt x="75" y="616"/>
                    </a:cubicBezTo>
                    <a:cubicBezTo>
                      <a:pt x="76" y="619"/>
                      <a:pt x="115" y="668"/>
                      <a:pt x="115" y="668"/>
                    </a:cubicBezTo>
                    <a:cubicBezTo>
                      <a:pt x="103" y="746"/>
                      <a:pt x="103" y="746"/>
                      <a:pt x="103" y="746"/>
                    </a:cubicBezTo>
                    <a:cubicBezTo>
                      <a:pt x="49" y="778"/>
                      <a:pt x="49" y="778"/>
                      <a:pt x="49" y="778"/>
                    </a:cubicBezTo>
                    <a:cubicBezTo>
                      <a:pt x="65" y="809"/>
                      <a:pt x="65" y="809"/>
                      <a:pt x="65" y="809"/>
                    </a:cubicBezTo>
                    <a:cubicBezTo>
                      <a:pt x="65" y="809"/>
                      <a:pt x="113" y="809"/>
                      <a:pt x="114" y="810"/>
                    </a:cubicBezTo>
                    <a:cubicBezTo>
                      <a:pt x="115" y="812"/>
                      <a:pt x="130" y="836"/>
                      <a:pt x="130" y="8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8639175" y="1517651"/>
                <a:ext cx="984250" cy="1136650"/>
              </a:xfrm>
              <a:custGeom>
                <a:avLst/>
                <a:gdLst>
                  <a:gd name="T0" fmla="*/ 0 w 681"/>
                  <a:gd name="T1" fmla="*/ 524 h 786"/>
                  <a:gd name="T2" fmla="*/ 120 w 681"/>
                  <a:gd name="T3" fmla="*/ 639 h 786"/>
                  <a:gd name="T4" fmla="*/ 157 w 681"/>
                  <a:gd name="T5" fmla="*/ 635 h 786"/>
                  <a:gd name="T6" fmla="*/ 163 w 681"/>
                  <a:gd name="T7" fmla="*/ 583 h 786"/>
                  <a:gd name="T8" fmla="*/ 230 w 681"/>
                  <a:gd name="T9" fmla="*/ 549 h 786"/>
                  <a:gd name="T10" fmla="*/ 279 w 681"/>
                  <a:gd name="T11" fmla="*/ 593 h 786"/>
                  <a:gd name="T12" fmla="*/ 293 w 681"/>
                  <a:gd name="T13" fmla="*/ 670 h 786"/>
                  <a:gd name="T14" fmla="*/ 388 w 681"/>
                  <a:gd name="T15" fmla="*/ 705 h 786"/>
                  <a:gd name="T16" fmla="*/ 454 w 681"/>
                  <a:gd name="T17" fmla="*/ 674 h 786"/>
                  <a:gd name="T18" fmla="*/ 469 w 681"/>
                  <a:gd name="T19" fmla="*/ 635 h 786"/>
                  <a:gd name="T20" fmla="*/ 408 w 681"/>
                  <a:gd name="T21" fmla="*/ 596 h 786"/>
                  <a:gd name="T22" fmla="*/ 335 w 681"/>
                  <a:gd name="T23" fmla="*/ 527 h 786"/>
                  <a:gd name="T24" fmla="*/ 415 w 681"/>
                  <a:gd name="T25" fmla="*/ 546 h 786"/>
                  <a:gd name="T26" fmla="*/ 442 w 681"/>
                  <a:gd name="T27" fmla="*/ 496 h 786"/>
                  <a:gd name="T28" fmla="*/ 490 w 681"/>
                  <a:gd name="T29" fmla="*/ 457 h 786"/>
                  <a:gd name="T30" fmla="*/ 509 w 681"/>
                  <a:gd name="T31" fmla="*/ 404 h 786"/>
                  <a:gd name="T32" fmla="*/ 486 w 681"/>
                  <a:gd name="T33" fmla="*/ 295 h 786"/>
                  <a:gd name="T34" fmla="*/ 500 w 681"/>
                  <a:gd name="T35" fmla="*/ 247 h 786"/>
                  <a:gd name="T36" fmla="*/ 479 w 681"/>
                  <a:gd name="T37" fmla="*/ 197 h 786"/>
                  <a:gd name="T38" fmla="*/ 546 w 681"/>
                  <a:gd name="T39" fmla="*/ 193 h 786"/>
                  <a:gd name="T40" fmla="*/ 606 w 681"/>
                  <a:gd name="T41" fmla="*/ 173 h 786"/>
                  <a:gd name="T42" fmla="*/ 579 w 681"/>
                  <a:gd name="T43" fmla="*/ 69 h 786"/>
                  <a:gd name="T44" fmla="*/ 491 w 681"/>
                  <a:gd name="T45" fmla="*/ 88 h 786"/>
                  <a:gd name="T46" fmla="*/ 404 w 681"/>
                  <a:gd name="T47" fmla="*/ 56 h 786"/>
                  <a:gd name="T48" fmla="*/ 397 w 681"/>
                  <a:gd name="T49" fmla="*/ 26 h 786"/>
                  <a:gd name="T50" fmla="*/ 310 w 681"/>
                  <a:gd name="T51" fmla="*/ 14 h 786"/>
                  <a:gd name="T52" fmla="*/ 274 w 681"/>
                  <a:gd name="T53" fmla="*/ 0 h 786"/>
                  <a:gd name="T54" fmla="*/ 148 w 681"/>
                  <a:gd name="T55" fmla="*/ 42 h 786"/>
                  <a:gd name="T56" fmla="*/ 237 w 681"/>
                  <a:gd name="T57" fmla="*/ 99 h 786"/>
                  <a:gd name="T58" fmla="*/ 160 w 681"/>
                  <a:gd name="T59" fmla="*/ 169 h 786"/>
                  <a:gd name="T60" fmla="*/ 129 w 681"/>
                  <a:gd name="T61" fmla="*/ 198 h 786"/>
                  <a:gd name="T62" fmla="*/ 101 w 681"/>
                  <a:gd name="T63" fmla="*/ 301 h 786"/>
                  <a:gd name="T64" fmla="*/ 36 w 681"/>
                  <a:gd name="T65" fmla="*/ 363 h 786"/>
                  <a:gd name="T66" fmla="*/ 58 w 681"/>
                  <a:gd name="T67" fmla="*/ 431 h 786"/>
                  <a:gd name="T68" fmla="*/ 9 w 681"/>
                  <a:gd name="T69" fmla="*/ 494 h 7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1"/>
                  <a:gd name="T106" fmla="*/ 0 h 786"/>
                  <a:gd name="T107" fmla="*/ 681 w 681"/>
                  <a:gd name="T108" fmla="*/ 786 h 7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1" h="786">
                    <a:moveTo>
                      <a:pt x="10" y="542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75"/>
                      <a:pt x="94" y="665"/>
                      <a:pt x="94" y="667"/>
                    </a:cubicBezTo>
                    <a:cubicBezTo>
                      <a:pt x="94" y="668"/>
                      <a:pt x="132" y="702"/>
                      <a:pt x="132" y="702"/>
                    </a:cubicBezTo>
                    <a:cubicBezTo>
                      <a:pt x="147" y="710"/>
                      <a:pt x="147" y="710"/>
                      <a:pt x="147" y="710"/>
                    </a:cubicBezTo>
                    <a:cubicBezTo>
                      <a:pt x="147" y="710"/>
                      <a:pt x="171" y="698"/>
                      <a:pt x="172" y="697"/>
                    </a:cubicBezTo>
                    <a:cubicBezTo>
                      <a:pt x="172" y="696"/>
                      <a:pt x="181" y="662"/>
                      <a:pt x="181" y="662"/>
                    </a:cubicBezTo>
                    <a:cubicBezTo>
                      <a:pt x="181" y="662"/>
                      <a:pt x="177" y="644"/>
                      <a:pt x="179" y="640"/>
                    </a:cubicBezTo>
                    <a:cubicBezTo>
                      <a:pt x="180" y="637"/>
                      <a:pt x="222" y="603"/>
                      <a:pt x="222" y="603"/>
                    </a:cubicBezTo>
                    <a:cubicBezTo>
                      <a:pt x="253" y="603"/>
                      <a:pt x="253" y="603"/>
                      <a:pt x="253" y="603"/>
                    </a:cubicBezTo>
                    <a:cubicBezTo>
                      <a:pt x="282" y="618"/>
                      <a:pt x="282" y="618"/>
                      <a:pt x="282" y="618"/>
                    </a:cubicBezTo>
                    <a:cubicBezTo>
                      <a:pt x="306" y="651"/>
                      <a:pt x="306" y="651"/>
                      <a:pt x="306" y="651"/>
                    </a:cubicBezTo>
                    <a:cubicBezTo>
                      <a:pt x="315" y="693"/>
                      <a:pt x="315" y="693"/>
                      <a:pt x="315" y="693"/>
                    </a:cubicBezTo>
                    <a:cubicBezTo>
                      <a:pt x="322" y="735"/>
                      <a:pt x="322" y="735"/>
                      <a:pt x="322" y="735"/>
                    </a:cubicBezTo>
                    <a:cubicBezTo>
                      <a:pt x="350" y="786"/>
                      <a:pt x="350" y="786"/>
                      <a:pt x="350" y="786"/>
                    </a:cubicBezTo>
                    <a:cubicBezTo>
                      <a:pt x="426" y="774"/>
                      <a:pt x="426" y="774"/>
                      <a:pt x="426" y="774"/>
                    </a:cubicBezTo>
                    <a:cubicBezTo>
                      <a:pt x="426" y="774"/>
                      <a:pt x="482" y="777"/>
                      <a:pt x="482" y="775"/>
                    </a:cubicBezTo>
                    <a:cubicBezTo>
                      <a:pt x="483" y="773"/>
                      <a:pt x="499" y="740"/>
                      <a:pt x="499" y="740"/>
                    </a:cubicBezTo>
                    <a:cubicBezTo>
                      <a:pt x="533" y="712"/>
                      <a:pt x="533" y="712"/>
                      <a:pt x="533" y="712"/>
                    </a:cubicBezTo>
                    <a:cubicBezTo>
                      <a:pt x="515" y="697"/>
                      <a:pt x="515" y="697"/>
                      <a:pt x="515" y="697"/>
                    </a:cubicBezTo>
                    <a:cubicBezTo>
                      <a:pt x="503" y="656"/>
                      <a:pt x="503" y="656"/>
                      <a:pt x="503" y="656"/>
                    </a:cubicBezTo>
                    <a:cubicBezTo>
                      <a:pt x="448" y="654"/>
                      <a:pt x="448" y="654"/>
                      <a:pt x="448" y="654"/>
                    </a:cubicBezTo>
                    <a:cubicBezTo>
                      <a:pt x="448" y="654"/>
                      <a:pt x="373" y="609"/>
                      <a:pt x="373" y="606"/>
                    </a:cubicBezTo>
                    <a:cubicBezTo>
                      <a:pt x="372" y="603"/>
                      <a:pt x="368" y="579"/>
                      <a:pt x="368" y="579"/>
                    </a:cubicBezTo>
                    <a:cubicBezTo>
                      <a:pt x="425" y="580"/>
                      <a:pt x="425" y="580"/>
                      <a:pt x="425" y="580"/>
                    </a:cubicBezTo>
                    <a:cubicBezTo>
                      <a:pt x="425" y="580"/>
                      <a:pt x="453" y="597"/>
                      <a:pt x="456" y="599"/>
                    </a:cubicBezTo>
                    <a:cubicBezTo>
                      <a:pt x="460" y="601"/>
                      <a:pt x="474" y="600"/>
                      <a:pt x="474" y="600"/>
                    </a:cubicBezTo>
                    <a:cubicBezTo>
                      <a:pt x="486" y="544"/>
                      <a:pt x="486" y="544"/>
                      <a:pt x="486" y="544"/>
                    </a:cubicBezTo>
                    <a:cubicBezTo>
                      <a:pt x="503" y="523"/>
                      <a:pt x="503" y="523"/>
                      <a:pt x="503" y="523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556" y="485"/>
                      <a:pt x="556" y="485"/>
                      <a:pt x="556" y="485"/>
                    </a:cubicBezTo>
                    <a:cubicBezTo>
                      <a:pt x="559" y="443"/>
                      <a:pt x="559" y="443"/>
                      <a:pt x="559" y="443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4" y="324"/>
                      <a:pt x="534" y="324"/>
                      <a:pt x="534" y="324"/>
                    </a:cubicBezTo>
                    <a:cubicBezTo>
                      <a:pt x="550" y="294"/>
                      <a:pt x="550" y="294"/>
                      <a:pt x="550" y="294"/>
                    </a:cubicBezTo>
                    <a:cubicBezTo>
                      <a:pt x="549" y="271"/>
                      <a:pt x="549" y="271"/>
                      <a:pt x="549" y="271"/>
                    </a:cubicBezTo>
                    <a:cubicBezTo>
                      <a:pt x="549" y="271"/>
                      <a:pt x="526" y="244"/>
                      <a:pt x="525" y="242"/>
                    </a:cubicBezTo>
                    <a:cubicBezTo>
                      <a:pt x="525" y="240"/>
                      <a:pt x="526" y="216"/>
                      <a:pt x="526" y="216"/>
                    </a:cubicBezTo>
                    <a:cubicBezTo>
                      <a:pt x="566" y="209"/>
                      <a:pt x="566" y="209"/>
                      <a:pt x="566" y="209"/>
                    </a:cubicBezTo>
                    <a:cubicBezTo>
                      <a:pt x="600" y="212"/>
                      <a:pt x="600" y="212"/>
                      <a:pt x="600" y="212"/>
                    </a:cubicBezTo>
                    <a:cubicBezTo>
                      <a:pt x="617" y="220"/>
                      <a:pt x="617" y="220"/>
                      <a:pt x="617" y="220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81" y="111"/>
                      <a:pt x="681" y="111"/>
                      <a:pt x="681" y="111"/>
                    </a:cubicBezTo>
                    <a:cubicBezTo>
                      <a:pt x="636" y="76"/>
                      <a:pt x="636" y="76"/>
                      <a:pt x="636" y="76"/>
                    </a:cubicBezTo>
                    <a:cubicBezTo>
                      <a:pt x="584" y="76"/>
                      <a:pt x="584" y="76"/>
                      <a:pt x="584" y="76"/>
                    </a:cubicBezTo>
                    <a:cubicBezTo>
                      <a:pt x="539" y="97"/>
                      <a:pt x="539" y="97"/>
                      <a:pt x="539" y="97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3" y="90"/>
                      <a:pt x="444" y="64"/>
                      <a:pt x="444" y="61"/>
                    </a:cubicBezTo>
                    <a:cubicBezTo>
                      <a:pt x="444" y="58"/>
                      <a:pt x="456" y="38"/>
                      <a:pt x="456" y="38"/>
                    </a:cubicBezTo>
                    <a:cubicBezTo>
                      <a:pt x="456" y="38"/>
                      <a:pt x="438" y="29"/>
                      <a:pt x="436" y="29"/>
                    </a:cubicBezTo>
                    <a:cubicBezTo>
                      <a:pt x="434" y="29"/>
                      <a:pt x="393" y="38"/>
                      <a:pt x="393" y="38"/>
                    </a:cubicBezTo>
                    <a:cubicBezTo>
                      <a:pt x="340" y="15"/>
                      <a:pt x="340" y="15"/>
                      <a:pt x="340" y="15"/>
                    </a:cubicBezTo>
                    <a:cubicBezTo>
                      <a:pt x="340" y="15"/>
                      <a:pt x="319" y="13"/>
                      <a:pt x="317" y="12"/>
                    </a:cubicBezTo>
                    <a:cubicBezTo>
                      <a:pt x="316" y="11"/>
                      <a:pt x="301" y="0"/>
                      <a:pt x="301" y="0"/>
                    </a:cubicBezTo>
                    <a:cubicBezTo>
                      <a:pt x="261" y="37"/>
                      <a:pt x="261" y="37"/>
                      <a:pt x="261" y="37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60" y="109"/>
                      <a:pt x="260" y="109"/>
                      <a:pt x="260" y="109"/>
                    </a:cubicBezTo>
                    <a:cubicBezTo>
                      <a:pt x="213" y="169"/>
                      <a:pt x="213" y="169"/>
                      <a:pt x="213" y="169"/>
                    </a:cubicBezTo>
                    <a:cubicBezTo>
                      <a:pt x="176" y="185"/>
                      <a:pt x="176" y="185"/>
                      <a:pt x="176" y="185"/>
                    </a:cubicBezTo>
                    <a:cubicBezTo>
                      <a:pt x="149" y="201"/>
                      <a:pt x="149" y="201"/>
                      <a:pt x="149" y="201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35" y="312"/>
                      <a:pt x="135" y="312"/>
                      <a:pt x="135" y="312"/>
                    </a:cubicBezTo>
                    <a:cubicBezTo>
                      <a:pt x="111" y="330"/>
                      <a:pt x="111" y="330"/>
                      <a:pt x="111" y="330"/>
                    </a:cubicBezTo>
                    <a:cubicBezTo>
                      <a:pt x="101" y="364"/>
                      <a:pt x="101" y="364"/>
                      <a:pt x="101" y="364"/>
                    </a:cubicBezTo>
                    <a:cubicBezTo>
                      <a:pt x="39" y="399"/>
                      <a:pt x="39" y="399"/>
                      <a:pt x="39" y="399"/>
                    </a:cubicBezTo>
                    <a:cubicBezTo>
                      <a:pt x="72" y="441"/>
                      <a:pt x="72" y="441"/>
                      <a:pt x="72" y="441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20" y="524"/>
                      <a:pt x="20" y="524"/>
                      <a:pt x="20" y="524"/>
                    </a:cubicBezTo>
                    <a:lnTo>
                      <a:pt x="10" y="5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222016" y="3236374"/>
                <a:ext cx="3623660" cy="58097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000" b="1" i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cs typeface="+mn-cs"/>
                  </a:rPr>
                  <a:t>Липецкая область</a:t>
                </a:r>
                <a:endParaRPr lang="en-US" sz="3000" b="1" i="1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-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задачи и приоритетные направления </a:t>
            </a:r>
          </a:p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бюджетной политики Липецкой области на 2024 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694" y="1172962"/>
            <a:ext cx="79088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Формирование гибкой и комплексной системы управления бюджетными расходами, увязанной с системой государственного стратегического управления, развитием государственных программ Липецкой области, учитывая финансовые ресурсы на реализации Указов Президента Российской Федерации от 7 мая 2018 г. № 204 «О национальных целях и стратегических задачах развития Российской Федерации на период до 2024 года» и от 21 июля 2020 года № 474 «О национальных целях развития Российской Федерации на период до 2030 года»;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Ограничение бюджетного дефицита до  уровня не более 10 процентов от суммы доходов бюджета без учета объема безвозмездных поступлений;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Улучшение условий жизни  населения Липецкой области, адресное решение социальных проблем, повышение качества государственных и муниципальных услуг;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Повышение эффективности бюджетных расходов и устойчивости бюджета за счет выявления и сокращения неэффективных затрат, концентрации ресурсов на приоритетных направлениях развития и выполнении публичных обязательств, совершенствования процедур предварительного и последующего контроля.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892659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2809" y="1308425"/>
            <a:ext cx="10786382" cy="514669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03559" y="131934"/>
            <a:ext cx="115450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Информация  по  доходам  и  расходам  на  душу  населения </a:t>
            </a:r>
          </a:p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в  субъектах  ЦФО  Российской  Федерации за 2022 год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822935"/>
              </p:ext>
            </p:extLst>
          </p:nvPr>
        </p:nvGraphicFramePr>
        <p:xfrm>
          <a:off x="1049987" y="1533375"/>
          <a:ext cx="10092026" cy="469679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24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3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3601">
                  <a:extLst>
                    <a:ext uri="{9D8B030D-6E8A-4147-A177-3AD203B41FA5}">
                      <a16:colId xmlns:a16="http://schemas.microsoft.com/office/drawing/2014/main" val="3365072726"/>
                    </a:ext>
                  </a:extLst>
                </a:gridCol>
                <a:gridCol w="1633601">
                  <a:extLst>
                    <a:ext uri="{9D8B030D-6E8A-4147-A177-3AD203B41FA5}">
                      <a16:colId xmlns:a16="http://schemas.microsoft.com/office/drawing/2014/main" val="2520298449"/>
                    </a:ext>
                  </a:extLst>
                </a:gridCol>
                <a:gridCol w="1633601">
                  <a:extLst>
                    <a:ext uri="{9D8B030D-6E8A-4147-A177-3AD203B41FA5}">
                      <a16:colId xmlns:a16="http://schemas.microsoft.com/office/drawing/2014/main" val="154831715"/>
                    </a:ext>
                  </a:extLst>
                </a:gridCol>
                <a:gridCol w="1633601">
                  <a:extLst>
                    <a:ext uri="{9D8B030D-6E8A-4147-A177-3AD203B41FA5}">
                      <a16:colId xmlns:a16="http://schemas.microsoft.com/office/drawing/2014/main" val="95961210"/>
                    </a:ext>
                  </a:extLst>
                </a:gridCol>
              </a:tblGrid>
              <a:tr h="7179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Тамбовская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Курская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Липецкая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Белгородская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Воронежская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2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Численность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тыс. чел.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966,3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1 067,0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1 126,3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1 514,5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2 285,3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9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Доходы на душу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72 113,5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96 605,2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83 061,8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91 428,9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77 620,2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70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Расходы на душу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72 141,7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99 275,7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87 154,5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111 836,1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77 502,2</a:t>
                      </a:r>
                    </a:p>
                  </a:txBody>
                  <a:tcPr marL="9525" marR="9525" marT="9525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68928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04950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2024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441725"/>
              </p:ext>
            </p:extLst>
          </p:nvPr>
        </p:nvGraphicFramePr>
        <p:xfrm>
          <a:off x="796925" y="1819775"/>
          <a:ext cx="10588625" cy="421951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93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123 332,4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139 173,2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103 587,3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119 428,2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19 745,1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19 745,1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342987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14475"/>
            <a:ext cx="11191876" cy="4857750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2025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192186"/>
              </p:ext>
            </p:extLst>
          </p:nvPr>
        </p:nvGraphicFramePr>
        <p:xfrm>
          <a:off x="796925" y="1829300"/>
          <a:ext cx="10588625" cy="419827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6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111 294,3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109 978,9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94 606,8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93 291,5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16 687,4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16 687,4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956933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8" y="1514475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2026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425620"/>
              </p:ext>
            </p:extLst>
          </p:nvPr>
        </p:nvGraphicFramePr>
        <p:xfrm>
          <a:off x="796925" y="1838325"/>
          <a:ext cx="10623550" cy="422657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63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9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9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08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110 051,8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111 805,0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1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92 956,8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94 710,0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17 095,0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17 095,0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0245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672" y="0"/>
            <a:ext cx="119073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Параметры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 областного бюджета на 2024 - 2026 годы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Calibri"/>
              </a:rPr>
              <a:t>                                                                                                                             </a:t>
            </a:r>
            <a:r>
              <a:rPr lang="ru-RU" sz="2000" b="1" dirty="0">
                <a:solidFill>
                  <a:srgbClr val="494545"/>
                </a:solidFill>
                <a:latin typeface="Calibri"/>
              </a:rPr>
              <a:t>млн. руб.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619438" y="1814488"/>
            <a:ext cx="1582586" cy="1537411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0587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2024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19122" y="3434938"/>
            <a:ext cx="1582586" cy="1537411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0880" y="2505082"/>
              <a:ext cx="849028" cy="4938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2025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19123" y="5067463"/>
            <a:ext cx="1582586" cy="1537411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1173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2026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58983" y="1130058"/>
            <a:ext cx="13995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ДОХОДЫ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5007" y="1130058"/>
            <a:ext cx="14851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РАСХОДЫ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4509" y="945390"/>
            <a:ext cx="2143536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ДЕФИЦИТ (-) /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ПРОФИЦИТ (+)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579901"/>
              </p:ext>
            </p:extLst>
          </p:nvPr>
        </p:nvGraphicFramePr>
        <p:xfrm>
          <a:off x="2457241" y="1776388"/>
          <a:ext cx="9033678" cy="488320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11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1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1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103 587,3</a:t>
                      </a:r>
                      <a:endParaRPr lang="ru-RU" sz="2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119 428,2</a:t>
                      </a:r>
                      <a:endParaRPr lang="ru-RU" sz="2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- 15 840,9</a:t>
                      </a:r>
                      <a:endParaRPr lang="ru-RU" sz="2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94 606,8</a:t>
                      </a:r>
                      <a:endParaRPr lang="ru-RU" sz="2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93 291,4</a:t>
                      </a:r>
                      <a:endParaRPr lang="ru-RU" sz="2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1 315,4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92 956,8</a:t>
                      </a:r>
                      <a:endParaRPr lang="ru-RU" sz="2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94 710,0</a:t>
                      </a:r>
                      <a:endParaRPr lang="ru-RU" sz="2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- 1 753,2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623215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0459" y="923674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2551" y="97241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74343"/>
                </a:solidFill>
                <a:latin typeface="+mn-lt"/>
              </a:rPr>
              <a:t>Доходы областного бюджета  2024-2026 годы </a:t>
            </a:r>
            <a:endParaRPr lang="ru-RU" sz="2800" b="1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25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C4C1BC4-B89B-469E-8180-245CCF0042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1377074"/>
              </p:ext>
            </p:extLst>
          </p:nvPr>
        </p:nvGraphicFramePr>
        <p:xfrm>
          <a:off x="0" y="722042"/>
          <a:ext cx="12192000" cy="6008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1">
            <a:extLst>
              <a:ext uri="{FF2B5EF4-FFF2-40B4-BE49-F238E27FC236}">
                <a16:creationId xmlns:a16="http://schemas.microsoft.com/office/drawing/2014/main" id="{848571CA-20DA-4790-8BB9-4A9D2F7F74D7}"/>
              </a:ext>
            </a:extLst>
          </p:cNvPr>
          <p:cNvSpPr txBox="1"/>
          <p:nvPr/>
        </p:nvSpPr>
        <p:spPr>
          <a:xfrm>
            <a:off x="2898478" y="978863"/>
            <a:ext cx="1373774" cy="32524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4743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103,6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15133942-4FF6-4949-B0FF-7EB3D9823A33}"/>
              </a:ext>
            </a:extLst>
          </p:cNvPr>
          <p:cNvSpPr txBox="1"/>
          <p:nvPr/>
        </p:nvSpPr>
        <p:spPr>
          <a:xfrm>
            <a:off x="6008207" y="1293549"/>
            <a:ext cx="1373774" cy="32524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4743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94,6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BEB277D9-F359-418D-9982-FD427676CC8C}"/>
              </a:ext>
            </a:extLst>
          </p:cNvPr>
          <p:cNvSpPr txBox="1"/>
          <p:nvPr/>
        </p:nvSpPr>
        <p:spPr>
          <a:xfrm>
            <a:off x="9117936" y="1377290"/>
            <a:ext cx="1373774" cy="32524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4743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92,9</a:t>
            </a:r>
          </a:p>
        </p:txBody>
      </p:sp>
    </p:spTree>
    <p:extLst>
      <p:ext uri="{BB962C8B-B14F-4D97-AF65-F5344CB8AC3E}">
        <p14:creationId xmlns:p14="http://schemas.microsoft.com/office/powerpoint/2010/main" val="3728534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53975" y="61297"/>
            <a:ext cx="12192000" cy="88423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Факторы, влияющие на объем налоговых и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неналоговых доходов в 2024 году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9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816332"/>
              </p:ext>
            </p:extLst>
          </p:nvPr>
        </p:nvGraphicFramePr>
        <p:xfrm>
          <a:off x="460375" y="1109133"/>
          <a:ext cx="11431364" cy="5283730"/>
        </p:xfrm>
        <a:graphic>
          <a:graphicData uri="http://schemas.openxmlformats.org/drawingml/2006/table">
            <a:tbl>
              <a:tblPr firstRow="1" bandRow="1"/>
              <a:tblGrid>
                <a:gridCol w="11431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2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i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Макроэкономические показатели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64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Основные параметры на 2024 год: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уровень инфляции – 4,5 % 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прирост фонда заработной платы – 8,7 %. 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87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Налоговые ставки, нормативы отчислений в бюджеты субъектов Российской Федерации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22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Особенности поступления налога на прибыль от организаций, которые до 1 января 2023 года являлись участниками консолидированных групп налогоплательщиков;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Индексация ставок акцизов на подакцизные товары, в среднем, на 4 процента;</a:t>
                      </a:r>
                    </a:p>
                    <a:p>
                      <a:pPr algn="just"/>
                      <a:r>
                        <a:rPr lang="ru-RU" sz="2200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Сохранение на период 2024 – 2026 годов норматива зачисления в бюджеты субъектов Российской Федерации доходов от акцизов на нефтепродукты, производимые на территории Российской Федерации, на уровне 2021 года (74,9 процентов)</a:t>
                      </a:r>
                      <a:endParaRPr kumimoji="0" lang="ru-RU" sz="2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"/>
                        <a:cs typeface="Calibri" panose="020F0502020204030204" pitchFamily="34" charset="0"/>
                      </a:endParaRP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245247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79877" y="737376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3562" y="55514"/>
            <a:ext cx="838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Структура налоговых и неналоговых доходов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областного бюджета в 2024 - 2026 годах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/>
        </p:nvGraphicFramePr>
        <p:xfrm>
          <a:off x="224286" y="919114"/>
          <a:ext cx="11750837" cy="5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2430073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51184" y="1045942"/>
            <a:ext cx="125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6036" y="0"/>
            <a:ext cx="11275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безвозмездных 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поступлений в областной бюджет в 2022 - 2026 годах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366840"/>
            <a:ext cx="12192000" cy="49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*В ходе исполнения федерального бюджета в период 2024 – 2026 годов</a:t>
            </a:r>
          </a:p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объемы межбюджетных трансфертов будут дополнительно распределяться</a:t>
            </a:r>
          </a:p>
        </p:txBody>
      </p:sp>
      <p:sp>
        <p:nvSpPr>
          <p:cNvPr id="12" name="TextBox 11"/>
          <p:cNvSpPr txBox="1"/>
          <p:nvPr/>
        </p:nvSpPr>
        <p:spPr>
          <a:xfrm rot="10800000" flipV="1">
            <a:off x="2227747" y="1432644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21,2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4187159" y="1237358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22,5</a:t>
            </a:r>
          </a:p>
        </p:txBody>
      </p:sp>
      <p:sp>
        <p:nvSpPr>
          <p:cNvPr id="15" name="TextBox 14"/>
          <p:cNvSpPr txBox="1"/>
          <p:nvPr/>
        </p:nvSpPr>
        <p:spPr>
          <a:xfrm rot="10800000" flipV="1">
            <a:off x="6146571" y="1051669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23,7</a:t>
            </a:r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10070183" y="2966003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11,4</a:t>
            </a:r>
          </a:p>
        </p:txBody>
      </p:sp>
      <p:sp>
        <p:nvSpPr>
          <p:cNvPr id="22" name="TextBox 21"/>
          <p:cNvSpPr txBox="1"/>
          <p:nvPr/>
        </p:nvSpPr>
        <p:spPr>
          <a:xfrm rot="10800000" flipV="1">
            <a:off x="8122992" y="2735171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12,8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7081916"/>
              </p:ext>
            </p:extLst>
          </p:nvPr>
        </p:nvGraphicFramePr>
        <p:xfrm>
          <a:off x="0" y="901700"/>
          <a:ext cx="12192000" cy="5465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3339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11032" y="1147676"/>
            <a:ext cx="137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8124" y="67966"/>
            <a:ext cx="11223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межбюджетных трансфертов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органам  местного самоуправления в 2022 - 2026 годах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62732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*В ходе исполнения областного бюджета в период 2024 – 2026 годов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объемы межбюджетных трансфертов будут дополнительно распределяться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85102" y="1033788"/>
            <a:ext cx="78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38,8</a:t>
            </a: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6168241" y="1363168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35,2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55872" y="2319673"/>
            <a:ext cx="82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25,2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69174" y="217414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25,7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3602" y="1594001"/>
            <a:ext cx="73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32,7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2A09EA5-6009-4500-90D1-C93B6F0F3F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8885485"/>
              </p:ext>
            </p:extLst>
          </p:nvPr>
        </p:nvGraphicFramePr>
        <p:xfrm>
          <a:off x="0" y="914401"/>
          <a:ext cx="12192000" cy="5495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4750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 flipH="1">
            <a:off x="-24429" y="1399032"/>
            <a:ext cx="12191998" cy="1407854"/>
          </a:xfrm>
          <a:prstGeom prst="homePlate">
            <a:avLst/>
          </a:prstGeom>
          <a:gradFill>
            <a:gsLst>
              <a:gs pos="7500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18" name="Пятиугольник 17"/>
          <p:cNvSpPr/>
          <p:nvPr/>
        </p:nvSpPr>
        <p:spPr>
          <a:xfrm flipH="1">
            <a:off x="-7992" y="4447526"/>
            <a:ext cx="12143140" cy="1588578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 flipH="1">
            <a:off x="-7992" y="2880359"/>
            <a:ext cx="12143140" cy="1471721"/>
          </a:xfrm>
          <a:prstGeom prst="homePlate">
            <a:avLst/>
          </a:prstGeom>
          <a:gradFill>
            <a:gsLst>
              <a:gs pos="75000">
                <a:schemeClr val="accent4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164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областного бюджета на 2024 – 2026 годы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6226" y="36988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430" y="2499109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4174" y="4057782"/>
            <a:ext cx="45270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430" y="5806173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Прочие расходы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00375" y="964340"/>
            <a:ext cx="3308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расходов, %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9036" y="711201"/>
            <a:ext cx="7483929" cy="59135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496135"/>
              </p:ext>
            </p:extLst>
          </p:nvPr>
        </p:nvGraphicFramePr>
        <p:xfrm>
          <a:off x="4673250" y="817233"/>
          <a:ext cx="7175500" cy="57152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3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25 772,8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22 119,7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24 485,9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1 615,2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1 015,0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1 011,3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14 552,9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8 367,8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7 147,6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24 348,0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22 977,8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24 965,0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2 199,5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1 642,8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1 676,7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233,0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233,0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233,0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27 916,1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20 997,9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19 416,4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4 599,9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2 827,2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2 622,3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296,2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9 602,0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4 405,8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4 454,0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1 204,2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1 066,4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1 070,9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07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6 686,6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2 565,2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1 581,1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4 368,0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5 412,6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119 428,2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93 291,5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94 710,0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4430" y="6551562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 Условно утвержденные расходы будут распределены в 2025-2026 гг.</a:t>
            </a:r>
          </a:p>
        </p:txBody>
      </p:sp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9911130"/>
              </p:ext>
            </p:extLst>
          </p:nvPr>
        </p:nvGraphicFramePr>
        <p:xfrm>
          <a:off x="-474562" y="4461495"/>
          <a:ext cx="5115764" cy="1637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CB55D34B-5AD9-47E5-8D4C-3BE9EA535A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6816523"/>
              </p:ext>
            </p:extLst>
          </p:nvPr>
        </p:nvGraphicFramePr>
        <p:xfrm>
          <a:off x="-295275" y="1412309"/>
          <a:ext cx="4891419" cy="1342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47F9453B-5D38-4B26-9848-CD6B68FE44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3989813"/>
              </p:ext>
            </p:extLst>
          </p:nvPr>
        </p:nvGraphicFramePr>
        <p:xfrm>
          <a:off x="-295275" y="2916301"/>
          <a:ext cx="4891419" cy="1435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3449483C-FE91-403F-BEC1-C654F238C0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3559294"/>
              </p:ext>
            </p:extLst>
          </p:nvPr>
        </p:nvGraphicFramePr>
        <p:xfrm>
          <a:off x="-228600" y="4496743"/>
          <a:ext cx="4824744" cy="158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616333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430" y="126218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489" y="860178"/>
            <a:ext cx="9613348" cy="56712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858111" y="522666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31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724852"/>
              </p:ext>
            </p:extLst>
          </p:nvPr>
        </p:nvGraphicFramePr>
        <p:xfrm>
          <a:off x="174949" y="928543"/>
          <a:ext cx="9414258" cy="55601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8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2025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2026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25 772,8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22 119,7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24 485,9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4 915,6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4 915,6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4 915,6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15 882,0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12 950,8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15 277,9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488,4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685,6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2 428,6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2 131,7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2 137,0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1 667,5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1 453,4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1 243,1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5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1 615,2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1 015,0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1 011,3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1 579,5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3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14 552,9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8 367,8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7 147,6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5 276,3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3 172,6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3 146,2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3 017,7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1 788,3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1 830,6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Санаторно-оздоровительная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198,0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198,0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198,0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80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здравоохранения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5 752,1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2 900,4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1 664,2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32" y="1422744"/>
            <a:ext cx="1482603" cy="1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950" y="4950755"/>
            <a:ext cx="1456769" cy="14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535" y="3159760"/>
            <a:ext cx="1295117" cy="12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0488" y="6510117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2025-2026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1991450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2024 - 2026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84" y="6519446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2025-2026 гг. будут дополнительно увеличены за счет условно утвержденных расходов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600743"/>
              </p:ext>
            </p:extLst>
          </p:nvPr>
        </p:nvGraphicFramePr>
        <p:xfrm>
          <a:off x="1" y="863600"/>
          <a:ext cx="12191998" cy="5655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3782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4340" y="1119258"/>
            <a:ext cx="9906953" cy="49980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765829" y="1035282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33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003178"/>
              </p:ext>
            </p:extLst>
          </p:nvPr>
        </p:nvGraphicFramePr>
        <p:xfrm>
          <a:off x="2300687" y="1342711"/>
          <a:ext cx="9414258" cy="4651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98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24 348,0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22 977,8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24 965,0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обслуживание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3 834,8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3 166,8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3 160,5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13 942,4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13 342,2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13 906,3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5 318,2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5 515,7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6 493,9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998,6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2 199,5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1 642,8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1 676,7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652,9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438,2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1 527,1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1 185,1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1 182,4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3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118,3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118,3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118,3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3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926"/>
            <a:ext cx="1982512" cy="180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14" y="4372513"/>
            <a:ext cx="182879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4778" y="21855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4340" y="6187440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2025-2026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479929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2024 - 2026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416" y="6533920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2025-2026 гг. будут дополнительно увеличены за счет условно утвержденных расходов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8057816"/>
              </p:ext>
            </p:extLst>
          </p:nvPr>
        </p:nvGraphicFramePr>
        <p:xfrm>
          <a:off x="1" y="1065746"/>
          <a:ext cx="12191998" cy="5468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999608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6622" y="19450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90" y="717725"/>
            <a:ext cx="9098584" cy="583236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321918" y="602614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35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683042"/>
              </p:ext>
            </p:extLst>
          </p:nvPr>
        </p:nvGraphicFramePr>
        <p:xfrm>
          <a:off x="364710" y="908309"/>
          <a:ext cx="8870544" cy="5575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4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3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27 916,1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20 997,9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19 416,4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452,7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434,6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752198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Воспроизводство минерально-сырьевой базы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3 462,5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2 934,5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3 265,8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249,9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Лесное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659,6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2 783,6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2 253,8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2 221,6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15 486,3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11 019,9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10 598,1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1 351,0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1 121,4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1 122,3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6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Прикладные научные исследования в области национальной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3 501,6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2 362,8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943,1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4 599,9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2 827,2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2 622,3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746,1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2 469,5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1 562,8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1 555,5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1 003,9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431,9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430,3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06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296,2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289,6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378,9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240" y="2425959"/>
            <a:ext cx="2450072" cy="2450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50690" y="6538411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2025-2026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15289305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0232" y="-730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расходов на поддержку реального сектора экономики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2024 - 2026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1268" y="6522345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2025-2026 гг. будут дополнительно увеличены за счет условно утвержденных расходов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2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844195"/>
              </p:ext>
            </p:extLst>
          </p:nvPr>
        </p:nvGraphicFramePr>
        <p:xfrm>
          <a:off x="0" y="881082"/>
          <a:ext cx="12191999" cy="5790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8079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8" y="21855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89" y="841972"/>
            <a:ext cx="11690623" cy="588394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823525" y="806094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37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675427"/>
              </p:ext>
            </p:extLst>
          </p:nvPr>
        </p:nvGraphicFramePr>
        <p:xfrm>
          <a:off x="479581" y="1108769"/>
          <a:ext cx="11268000" cy="5441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6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9 602,0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4 405,8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4 454,0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7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48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48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7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157,7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364,7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7 641,3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3 265,2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3 190,7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3993812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9251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0689" y="942392"/>
            <a:ext cx="11690623" cy="573832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805735" y="90219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38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459769"/>
              </p:ext>
            </p:extLst>
          </p:nvPr>
        </p:nvGraphicFramePr>
        <p:xfrm>
          <a:off x="480000" y="1204214"/>
          <a:ext cx="11232000" cy="52473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6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1 204,2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1 066,4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1 070,9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Органы юстиции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102,7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Миграционная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6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6 686,6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2 565,2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1 581,1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3 427,2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930,3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593,1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75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дотации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1 265,8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1 993,5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1 504,4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4 368,0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5 412,6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778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(2)</a:t>
            </a:r>
          </a:p>
        </p:txBody>
      </p:sp>
    </p:spTree>
    <p:extLst>
      <p:ext uri="{BB962C8B-B14F-4D97-AF65-F5344CB8AC3E}">
        <p14:creationId xmlns:p14="http://schemas.microsoft.com/office/powerpoint/2010/main" val="7797947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3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прочих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2024 - 2026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39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B39252-A085-4505-81C6-712D0A850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991" y="5290241"/>
            <a:ext cx="219075" cy="152400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2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5887649"/>
              </p:ext>
            </p:extLst>
          </p:nvPr>
        </p:nvGraphicFramePr>
        <p:xfrm>
          <a:off x="0" y="795868"/>
          <a:ext cx="12191998" cy="6056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487253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2BB4F617-2B41-46D7-BCAE-9B8FB4C65E4E}"/>
              </a:ext>
            </a:extLst>
          </p:cNvPr>
          <p:cNvSpPr/>
          <p:nvPr/>
        </p:nvSpPr>
        <p:spPr>
          <a:xfrm>
            <a:off x="4016801" y="4356844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3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0872D84-D659-4C23-AB03-3F95F62BBF17}"/>
              </a:ext>
            </a:extLst>
          </p:cNvPr>
          <p:cNvSpPr/>
          <p:nvPr/>
        </p:nvSpPr>
        <p:spPr>
          <a:xfrm>
            <a:off x="4016801" y="3251405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Программный бюджет Липецкой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49236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В целях повышения эффективности и результативности бюджетных расходов областной бюджет формируется через реализацию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21 государственной программы 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943500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Областной бюджет  сформирован по программам, региональным проектам, ведомственным проектам, комплексам процессных мероприятий, что позволяет обеспечить увязку расходов бюджета с конкретными программными мероприятиями </a:t>
            </a:r>
            <a:r>
              <a:rPr lang="en-US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(</a:t>
            </a:r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результатами) и целевыми показателями, а также предоставляет возможность оценки достижения целей, задач и запланированных результатов реализации госпрограмм. </a:t>
            </a:r>
          </a:p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Такой формат областного бюджета способствует повышению открытости информации о структуре и направлениях бюджетных расходов.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4105" name="Группа 4104"/>
          <p:cNvGrpSpPr/>
          <p:nvPr/>
        </p:nvGrpSpPr>
        <p:grpSpPr>
          <a:xfrm>
            <a:off x="109701" y="1946794"/>
            <a:ext cx="12742204" cy="2964412"/>
            <a:chOff x="180763" y="1937695"/>
            <a:chExt cx="12742204" cy="296441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763" y="2860707"/>
              <a:ext cx="1167537" cy="1167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9" name="Группа 28"/>
            <p:cNvGrpSpPr/>
            <p:nvPr/>
          </p:nvGrpSpPr>
          <p:grpSpPr>
            <a:xfrm>
              <a:off x="4016801" y="1937695"/>
              <a:ext cx="4830963" cy="732814"/>
              <a:chOff x="4016801" y="1876652"/>
              <a:chExt cx="4830963" cy="732814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4016801" y="2066718"/>
                <a:ext cx="4830963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1</a:t>
                </a: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6382443" y="1887302"/>
                <a:ext cx="728361" cy="704383"/>
                <a:chOff x="7095960" y="1778105"/>
                <a:chExt cx="1097669" cy="961735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7095960" y="1778105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7239893" y="1908985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30" name="Группа 29"/>
              <p:cNvGrpSpPr/>
              <p:nvPr/>
            </p:nvGrpSpPr>
            <p:grpSpPr>
              <a:xfrm>
                <a:off x="7214918" y="1905083"/>
                <a:ext cx="728361" cy="704383"/>
                <a:chOff x="6939059" y="1802383"/>
                <a:chExt cx="1097669" cy="961735"/>
              </a:xfrm>
            </p:grpSpPr>
            <p:sp>
              <p:nvSpPr>
                <p:cNvPr id="31" name="Овал 30"/>
                <p:cNvSpPr/>
                <p:nvPr/>
              </p:nvSpPr>
              <p:spPr>
                <a:xfrm>
                  <a:off x="6939059" y="180238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/>
                <p:cNvSpPr/>
                <p:nvPr/>
              </p:nvSpPr>
              <p:spPr>
                <a:xfrm>
                  <a:off x="7087019" y="192199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8017568" y="1876652"/>
                <a:ext cx="728361" cy="704383"/>
                <a:chOff x="6737211" y="1763566"/>
                <a:chExt cx="1097669" cy="961735"/>
              </a:xfrm>
            </p:grpSpPr>
            <p:sp>
              <p:nvSpPr>
                <p:cNvPr id="34" name="Овал 33"/>
                <p:cNvSpPr/>
                <p:nvPr/>
              </p:nvSpPr>
              <p:spPr>
                <a:xfrm>
                  <a:off x="6737211" y="17635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6889109" y="188181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55" name="Группа 54"/>
            <p:cNvGrpSpPr/>
            <p:nvPr/>
          </p:nvGrpSpPr>
          <p:grpSpPr>
            <a:xfrm>
              <a:off x="6374267" y="3072522"/>
              <a:ext cx="2371659" cy="724146"/>
              <a:chOff x="6374267" y="1899001"/>
              <a:chExt cx="2371659" cy="724146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6374267" y="1918764"/>
                <a:ext cx="728361" cy="704383"/>
                <a:chOff x="7083637" y="1821063"/>
                <a:chExt cx="1097669" cy="961735"/>
              </a:xfrm>
            </p:grpSpPr>
            <p:sp>
              <p:nvSpPr>
                <p:cNvPr id="64" name="Овал 63"/>
                <p:cNvSpPr/>
                <p:nvPr/>
              </p:nvSpPr>
              <p:spPr>
                <a:xfrm>
                  <a:off x="7083637" y="182106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5" name="Овал 64"/>
                <p:cNvSpPr/>
                <p:nvPr/>
              </p:nvSpPr>
              <p:spPr>
                <a:xfrm>
                  <a:off x="7231597" y="197129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7187366" y="1899001"/>
                <a:ext cx="728361" cy="704383"/>
                <a:chOff x="6897537" y="1794079"/>
                <a:chExt cx="1097669" cy="961735"/>
              </a:xfrm>
            </p:grpSpPr>
            <p:sp>
              <p:nvSpPr>
                <p:cNvPr id="62" name="Овал 61"/>
                <p:cNvSpPr/>
                <p:nvPr/>
              </p:nvSpPr>
              <p:spPr>
                <a:xfrm>
                  <a:off x="6897537" y="1794079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7057654" y="194687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8017565" y="1901958"/>
                <a:ext cx="728361" cy="704383"/>
                <a:chOff x="6737206" y="1798118"/>
                <a:chExt cx="1097669" cy="961735"/>
              </a:xfrm>
            </p:grpSpPr>
            <p:sp>
              <p:nvSpPr>
                <p:cNvPr id="60" name="Овал 59"/>
                <p:cNvSpPr/>
                <p:nvPr/>
              </p:nvSpPr>
              <p:spPr>
                <a:xfrm>
                  <a:off x="6737206" y="1798118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1" name="Овал 60"/>
                <p:cNvSpPr/>
                <p:nvPr/>
              </p:nvSpPr>
              <p:spPr>
                <a:xfrm>
                  <a:off x="6885170" y="194820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6382442" y="4194468"/>
              <a:ext cx="2363484" cy="707639"/>
              <a:chOff x="6382442" y="1908469"/>
              <a:chExt cx="2363484" cy="707639"/>
            </a:xfrm>
          </p:grpSpPr>
          <p:grpSp>
            <p:nvGrpSpPr>
              <p:cNvPr id="68" name="Группа 67"/>
              <p:cNvGrpSpPr/>
              <p:nvPr/>
            </p:nvGrpSpPr>
            <p:grpSpPr>
              <a:xfrm>
                <a:off x="6382442" y="1911725"/>
                <a:ext cx="728361" cy="704383"/>
                <a:chOff x="7095959" y="1811452"/>
                <a:chExt cx="1097669" cy="961735"/>
              </a:xfrm>
            </p:grpSpPr>
            <p:sp>
              <p:nvSpPr>
                <p:cNvPr id="75" name="Овал 74"/>
                <p:cNvSpPr/>
                <p:nvPr/>
              </p:nvSpPr>
              <p:spPr>
                <a:xfrm>
                  <a:off x="7095959" y="1811452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6" name="Овал 75"/>
                <p:cNvSpPr/>
                <p:nvPr/>
              </p:nvSpPr>
              <p:spPr>
                <a:xfrm>
                  <a:off x="7243919" y="1946708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7214917" y="1908469"/>
                <a:ext cx="728361" cy="704383"/>
                <a:chOff x="6939058" y="1807006"/>
                <a:chExt cx="1097669" cy="961735"/>
              </a:xfrm>
            </p:grpSpPr>
            <p:sp>
              <p:nvSpPr>
                <p:cNvPr id="73" name="Овал 72"/>
                <p:cNvSpPr/>
                <p:nvPr/>
              </p:nvSpPr>
              <p:spPr>
                <a:xfrm>
                  <a:off x="6939058" y="180700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4" name="Овал 73"/>
                <p:cNvSpPr/>
                <p:nvPr/>
              </p:nvSpPr>
              <p:spPr>
                <a:xfrm>
                  <a:off x="7087018" y="192768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8017565" y="1911725"/>
                <a:ext cx="728361" cy="704383"/>
                <a:chOff x="6737206" y="1811453"/>
                <a:chExt cx="1097669" cy="961735"/>
              </a:xfrm>
            </p:grpSpPr>
            <p:sp>
              <p:nvSpPr>
                <p:cNvPr id="71" name="Овал 70"/>
                <p:cNvSpPr/>
                <p:nvPr/>
              </p:nvSpPr>
              <p:spPr>
                <a:xfrm>
                  <a:off x="6737206" y="181145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2" name="Овал 71"/>
                <p:cNvSpPr/>
                <p:nvPr/>
              </p:nvSpPr>
              <p:spPr>
                <a:xfrm>
                  <a:off x="6885169" y="1946711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77" name="Скругленный прямоугольник 76"/>
            <p:cNvSpPr/>
            <p:nvPr/>
          </p:nvSpPr>
          <p:spPr>
            <a:xfrm>
              <a:off x="9849548" y="3007192"/>
              <a:ext cx="3073419" cy="809879"/>
            </a:xfrm>
            <a:prstGeom prst="roundRect">
              <a:avLst>
                <a:gd name="adj" fmla="val 30006"/>
              </a:avLst>
            </a:prstGeom>
            <a:gradFill>
              <a:gsLst>
                <a:gs pos="55000">
                  <a:schemeClr val="accent1">
                    <a:lumMod val="60000"/>
                    <a:lumOff val="40000"/>
                  </a:schemeClr>
                </a:gs>
                <a:gs pos="93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44000" rtlCol="0" anchor="ctr"/>
            <a:lstStyle/>
            <a:p>
              <a:pPr algn="ctr"/>
              <a:r>
                <a:rPr lang="ru-RU" sz="2000" b="1" dirty="0"/>
                <a:t>Показатели </a:t>
              </a:r>
            </a:p>
            <a:p>
              <a:pPr algn="ctr"/>
              <a:r>
                <a:rPr lang="ru-RU" sz="2000" b="1" dirty="0"/>
                <a:t>эффективности</a:t>
              </a:r>
            </a:p>
          </p:txBody>
        </p:sp>
        <p:sp>
          <p:nvSpPr>
            <p:cNvPr id="4096" name="Левая круглая скобка 4095"/>
            <p:cNvSpPr/>
            <p:nvPr/>
          </p:nvSpPr>
          <p:spPr>
            <a:xfrm>
              <a:off x="4550411" y="2321826"/>
              <a:ext cx="506589" cy="2224956"/>
            </a:xfrm>
            <a:prstGeom prst="leftBracket">
              <a:avLst>
                <a:gd name="adj" fmla="val 7923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099" name="Прямая со стрелкой 4098"/>
            <p:cNvCxnSpPr>
              <a:cxnSpLocks/>
            </p:cNvCxnSpPr>
            <p:nvPr/>
          </p:nvCxnSpPr>
          <p:spPr>
            <a:xfrm flipV="1">
              <a:off x="1338039" y="3418145"/>
              <a:ext cx="467729" cy="1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" name="Правая фигурная скобка 4099"/>
            <p:cNvSpPr/>
            <p:nvPr/>
          </p:nvSpPr>
          <p:spPr>
            <a:xfrm>
              <a:off x="8915403" y="2324960"/>
              <a:ext cx="848364" cy="2224956"/>
            </a:xfrm>
            <a:prstGeom prst="rightBrace">
              <a:avLst>
                <a:gd name="adj1" fmla="val 57750"/>
                <a:gd name="adj2" fmla="val 5000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83" name="Прямая со стрелкой 82"/>
            <p:cNvCxnSpPr>
              <a:cxnSpLocks/>
            </p:cNvCxnSpPr>
            <p:nvPr/>
          </p:nvCxnSpPr>
          <p:spPr>
            <a:xfrm>
              <a:off x="8915403" y="3437438"/>
              <a:ext cx="655938" cy="0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/>
            <p:cNvSpPr txBox="1"/>
            <p:nvPr/>
          </p:nvSpPr>
          <p:spPr>
            <a:xfrm>
              <a:off x="243420" y="3427670"/>
              <a:ext cx="10764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47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ЦЕЛЬ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40</a:t>
            </a:r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4BD2E435-65F1-4121-AF26-F691BA49B901}"/>
              </a:ext>
            </a:extLst>
          </p:cNvPr>
          <p:cNvCxnSpPr>
            <a:cxnSpLocks/>
          </p:cNvCxnSpPr>
          <p:nvPr/>
        </p:nvCxnSpPr>
        <p:spPr>
          <a:xfrm flipV="1">
            <a:off x="3910515" y="3421231"/>
            <a:ext cx="506589" cy="7769"/>
          </a:xfrm>
          <a:prstGeom prst="straightConnector1">
            <a:avLst/>
          </a:prstGeom>
          <a:ln w="127000">
            <a:solidFill>
              <a:schemeClr val="bg2">
                <a:lumMod val="75000"/>
              </a:schemeClr>
            </a:solidFill>
            <a:headEnd type="none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0B6399-DC7D-4B4E-9951-48335CC84518}"/>
              </a:ext>
            </a:extLst>
          </p:cNvPr>
          <p:cNvSpPr/>
          <p:nvPr/>
        </p:nvSpPr>
        <p:spPr>
          <a:xfrm>
            <a:off x="1727548" y="2136860"/>
            <a:ext cx="2182967" cy="2606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534F4F"/>
                </a:solidFill>
              </a:rPr>
              <a:t>СТРУКТУРНЫЙ ЭЛЕМЕНТ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(региональный проект, ведомственный проект, 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комплекс процессных мероприятий)</a:t>
            </a:r>
          </a:p>
        </p:txBody>
      </p:sp>
    </p:spTree>
    <p:extLst>
      <p:ext uri="{BB962C8B-B14F-4D97-AF65-F5344CB8AC3E}">
        <p14:creationId xmlns:p14="http://schemas.microsoft.com/office/powerpoint/2010/main" val="29027090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53813" y="1420019"/>
            <a:ext cx="2106295" cy="4043680"/>
            <a:chOff x="200025" y="1452881"/>
            <a:chExt cx="2106295" cy="4043680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00025" y="1452881"/>
              <a:ext cx="2106295" cy="4043680"/>
            </a:xfrm>
            <a:prstGeom prst="roundRect">
              <a:avLst>
                <a:gd name="adj" fmla="val 19842"/>
              </a:avLst>
            </a:prstGeom>
            <a:solidFill>
              <a:srgbClr val="D0CEC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sz="1600" dirty="0">
                <a:solidFill>
                  <a:srgbClr val="494545"/>
                </a:solidFill>
              </a:endParaRP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государственная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программа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сформирована в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бюджете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Липецкой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области на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2024-2026 годы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465308" y="1623411"/>
              <a:ext cx="1575727" cy="1588570"/>
              <a:chOff x="507073" y="1458303"/>
              <a:chExt cx="1786204" cy="1800763"/>
            </a:xfrm>
          </p:grpSpPr>
          <p:sp>
            <p:nvSpPr>
              <p:cNvPr id="20" name="Овал 19"/>
              <p:cNvSpPr/>
              <p:nvPr/>
            </p:nvSpPr>
            <p:spPr>
              <a:xfrm>
                <a:off x="507073" y="1458303"/>
                <a:ext cx="1786204" cy="180076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534F4F"/>
                  </a:solidFill>
                </a:endParaRPr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747845" y="1719884"/>
                <a:ext cx="1304661" cy="1277600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ru-RU" sz="3000" b="1" dirty="0">
                    <a:solidFill>
                      <a:srgbClr val="534F4F"/>
                    </a:solidFill>
                  </a:rPr>
                  <a:t>21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419099" y="176656"/>
            <a:ext cx="117728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Программный бюджет Липецкой области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980722" y="965359"/>
            <a:ext cx="8230555" cy="4953000"/>
            <a:chOff x="2792729" y="772406"/>
            <a:chExt cx="8874125" cy="4953000"/>
          </a:xfrm>
        </p:grpSpPr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2974359946"/>
                </p:ext>
              </p:extLst>
            </p:nvPr>
          </p:nvGraphicFramePr>
          <p:xfrm>
            <a:off x="2792729" y="772406"/>
            <a:ext cx="8874125" cy="4953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3092778" y="1151374"/>
              <a:ext cx="3805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3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77622" y="2083797"/>
              <a:ext cx="3805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3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67913" y="3002684"/>
              <a:ext cx="3805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9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91590" y="4873986"/>
              <a:ext cx="3805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2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0" y="5655066"/>
            <a:ext cx="12192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Непрограммные расходы 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 содержание Областного совета депутатов, Контрольно-счетной палаты, Избирательной комиссии, аппарата Уполномоченного по правам человека, аппарата Уполномоченного по правам ребенка, аппарата Уполномоченного по защите прав предпринимателей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41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0044897" y="1420019"/>
            <a:ext cx="2106295" cy="4043680"/>
            <a:chOff x="10044897" y="1420019"/>
            <a:chExt cx="2106295" cy="404368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0044897" y="1420019"/>
              <a:ext cx="2106295" cy="4043680"/>
              <a:chOff x="200025" y="1452881"/>
              <a:chExt cx="2106295" cy="4043680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200025" y="1452881"/>
                <a:ext cx="2106295" cy="4043680"/>
              </a:xfrm>
              <a:prstGeom prst="roundRect">
                <a:avLst>
                  <a:gd name="adj" fmla="val 19842"/>
                </a:avLst>
              </a:prstGeom>
              <a:solidFill>
                <a:srgbClr val="D0CEC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r>
                  <a:rPr lang="ru-RU" sz="1600" b="1" dirty="0">
                    <a:solidFill>
                      <a:srgbClr val="494545"/>
                    </a:solidFill>
                  </a:rPr>
                  <a:t>расходов по государственным программам в общем объеме расходов бюджета Липецкой области на 2024 год</a:t>
                </a: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465308" y="1623411"/>
                <a:ext cx="1575727" cy="1588570"/>
                <a:chOff x="507073" y="1458303"/>
                <a:chExt cx="1786204" cy="1800763"/>
              </a:xfrm>
            </p:grpSpPr>
            <p:sp>
              <p:nvSpPr>
                <p:cNvPr id="4" name="Овал 3"/>
                <p:cNvSpPr/>
                <p:nvPr/>
              </p:nvSpPr>
              <p:spPr>
                <a:xfrm>
                  <a:off x="507073" y="1458303"/>
                  <a:ext cx="1786204" cy="1800763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534F4F"/>
                    </a:solidFill>
                  </a:endParaRPr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747845" y="1719884"/>
                  <a:ext cx="1304661" cy="127760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80000"/>
                    </a:lnSpc>
                  </a:pPr>
                  <a:endParaRPr lang="ru-RU" sz="3000" b="1" dirty="0">
                    <a:solidFill>
                      <a:srgbClr val="534F4F"/>
                    </a:solidFill>
                  </a:endParaRPr>
                </a:p>
              </p:txBody>
            </p:sp>
          </p:grpSp>
        </p:grpSp>
        <p:sp>
          <p:nvSpPr>
            <p:cNvPr id="22" name="TextBox 21"/>
            <p:cNvSpPr txBox="1"/>
            <p:nvPr/>
          </p:nvSpPr>
          <p:spPr>
            <a:xfrm>
              <a:off x="10522582" y="2107835"/>
              <a:ext cx="115127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000" b="1" dirty="0">
                  <a:solidFill>
                    <a:srgbClr val="534F4F"/>
                  </a:solidFill>
                  <a:latin typeface="+mn-lt"/>
                </a:rPr>
                <a:t>93,8%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56B74FD-EFC6-481C-8607-7435A75FF030}"/>
              </a:ext>
            </a:extLst>
          </p:cNvPr>
          <p:cNvSpPr txBox="1"/>
          <p:nvPr/>
        </p:nvSpPr>
        <p:spPr>
          <a:xfrm>
            <a:off x="2708693" y="4114524"/>
            <a:ext cx="352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452502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2" y="2920665"/>
            <a:ext cx="12015788" cy="3937335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12644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«Социальная поддержка граждан, реализация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семейно-демографической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610531" y="1521399"/>
            <a:ext cx="2581469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Доля в общем </a:t>
            </a: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объеме расходов </a:t>
            </a: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на 2024 год –  14,4 %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2" y="1204199"/>
            <a:ext cx="8258661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700" b="1" u="sng" dirty="0">
                <a:solidFill>
                  <a:srgbClr val="494545"/>
                </a:solidFill>
                <a:latin typeface="+mn-lt"/>
              </a:rPr>
              <a:t>Цели программы</a:t>
            </a:r>
            <a:endParaRPr lang="ru-RU" sz="1700" dirty="0">
              <a:solidFill>
                <a:srgbClr val="494545"/>
              </a:solidFill>
              <a:latin typeface="+mn-lt"/>
            </a:endParaRPr>
          </a:p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1.  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Повышение уровня социального обеспечения граждан - получателей мер социальной поддержки, государственных социальных гарантий, направленного на рост их благосостояния, исходя из принципов адресности, справедливости и нуждаемости;</a:t>
            </a:r>
          </a:p>
          <a:p>
            <a:pPr>
              <a:defRPr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2.   Повышение доступности социального обслуживания населения;</a:t>
            </a:r>
          </a:p>
          <a:p>
            <a:pPr>
              <a:defRPr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3.   Обеспечение социальной поддержки семей при рождении детей;</a:t>
            </a:r>
          </a:p>
          <a:p>
            <a:pPr>
              <a:defRPr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4.   Создание условий для интеграции инвалидов в общество.</a:t>
            </a:r>
            <a:endParaRPr lang="en-US" sz="1600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773" y="1353316"/>
            <a:ext cx="1567185" cy="14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42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4320" y="3035470"/>
          <a:ext cx="11839572" cy="3786932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1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576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683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17 188,4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15 341,9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16 950,3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14 194,6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12 729,7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14 149,3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65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2 993,8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2 612,2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2 801,0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64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42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бедности (доля населения с денежными доходами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ниже величины прожиточного минимума)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7,0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6,7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6,4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услуг  в учреждения социального обслуживания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населения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Общий коэффициент рождаемости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 на 1 000 человек населения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инвалидов, положительно оценивающих уровень интеграции инвалидов в общество, в общей численности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инвалидов в Липецкой области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64,0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64,0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64,5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8566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-21789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здравоохранения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25269" y="777237"/>
            <a:ext cx="6741459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8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Качественная и доступная система медицинской помощи, основанная на современной инфраструктуре и высоком профессионализме медицинского персонала, обеспечивающая рост продолжительности жизни к 2030 году до 78 лет</a:t>
            </a:r>
            <a:endParaRPr lang="ru-RU" sz="9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0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2024 год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– 16,5 %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0" y="599170"/>
            <a:ext cx="1822078" cy="193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672" y="640910"/>
            <a:ext cx="1773371" cy="173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5530" y="2429992"/>
            <a:ext cx="11666164" cy="42538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5185" y="2537014"/>
          <a:ext cx="11397897" cy="4037750"/>
        </p:xfrm>
        <a:graphic>
          <a:graphicData uri="http://schemas.openxmlformats.org/drawingml/2006/table">
            <a:tbl>
              <a:tblPr/>
              <a:tblGrid>
                <a:gridCol w="531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62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50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81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9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19 715,1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15 235,2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14 371,0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95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16 845,9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13 491,9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13 669,0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11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2 869,2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1 743,3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702,0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2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86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Ожидаемая продолжительность жизни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при рождении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лет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72,84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73,63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74,38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19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Смертность от всех причин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случаев на 1000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5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Оценка общественного мнения по удовлетворенности населения медицинской помощью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424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Обеспеченность врачами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чел. на 10 тыс. населения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Липецкой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429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52521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5149" y="2809086"/>
            <a:ext cx="11062963" cy="38444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физической культуры и спорта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92990" y="963095"/>
            <a:ext cx="587569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Увеличение доли граждан, систематически занимающихся физической культурой и спортом</a:t>
            </a:r>
            <a:endParaRPr kumimoji="0" lang="ru-RU" sz="1500" b="1" i="0" u="sng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500" b="1" u="sng" dirty="0">
              <a:solidFill>
                <a:srgbClr val="534F4F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2024 год – 1,8%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5151" y="2786458"/>
          <a:ext cx="11062962" cy="3867027"/>
        </p:xfrm>
        <a:graphic>
          <a:graphicData uri="http://schemas.openxmlformats.org/drawingml/2006/table">
            <a:tbl>
              <a:tblPr/>
              <a:tblGrid>
                <a:gridCol w="5771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026">
                  <a:extLst>
                    <a:ext uri="{9D8B030D-6E8A-4147-A177-3AD203B41FA5}">
                      <a16:colId xmlns:a16="http://schemas.microsoft.com/office/drawing/2014/main" val="1241117254"/>
                    </a:ext>
                  </a:extLst>
                </a:gridCol>
                <a:gridCol w="1407026">
                  <a:extLst>
                    <a:ext uri="{9D8B030D-6E8A-4147-A177-3AD203B41FA5}">
                      <a16:colId xmlns:a16="http://schemas.microsoft.com/office/drawing/2014/main" val="2666592001"/>
                    </a:ext>
                  </a:extLst>
                </a:gridCol>
                <a:gridCol w="14070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6891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71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2 173,3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1 615,8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1 648,8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80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2 162,5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1 603,8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1 612,8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71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10,8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12,0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36,0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6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06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56,4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58,4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60,0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06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Уровень обеспеченности граждан спортивными сооружениями исходя из единовременной пропускной способности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83,2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84,0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84,5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172" y="872932"/>
            <a:ext cx="1936154" cy="193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10492441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45546" y="3932208"/>
            <a:ext cx="9329926" cy="26225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695040" y="4110263"/>
          <a:ext cx="9030937" cy="2266392"/>
        </p:xfrm>
        <a:graphic>
          <a:graphicData uri="http://schemas.openxmlformats.org/drawingml/2006/table">
            <a:tbl>
              <a:tblPr/>
              <a:tblGrid>
                <a:gridCol w="348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38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3871">
                  <a:extLst>
                    <a:ext uri="{9D8B030D-6E8A-4147-A177-3AD203B41FA5}">
                      <a16:colId xmlns:a16="http://schemas.microsoft.com/office/drawing/2014/main" val="3214646438"/>
                    </a:ext>
                  </a:extLst>
                </a:gridCol>
                <a:gridCol w="1273871">
                  <a:extLst>
                    <a:ext uri="{9D8B030D-6E8A-4147-A177-3AD203B41FA5}">
                      <a16:colId xmlns:a16="http://schemas.microsoft.com/office/drawing/2014/main" val="3812916531"/>
                    </a:ext>
                  </a:extLst>
                </a:gridCol>
              </a:tblGrid>
              <a:tr h="73071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69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24 379,5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20 997,7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23 101,8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6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21 374,4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19 472,5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20 291,5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2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3 005,1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1 525,2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2 810,3</a:t>
                      </a:r>
                      <a:endParaRPr lang="ru-RU" sz="16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образования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78868" y="879462"/>
            <a:ext cx="806328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sz="2000" dirty="0">
              <a:solidFill>
                <a:srgbClr val="534F4F"/>
              </a:solidFill>
              <a:latin typeface="+mn-lt"/>
            </a:endParaRPr>
          </a:p>
          <a:p>
            <a:pPr algn="just">
              <a:defRPr/>
            </a:pPr>
            <a:r>
              <a:rPr lang="ru-RU" sz="1600" dirty="0">
                <a:latin typeface="+mn-lt"/>
              </a:rPr>
              <a:t>1. Повышение доступности и качества образования в соответствии с потребностями экономики и населения, повышение уровня образования до 75,5 % к 2030 году</a:t>
            </a:r>
          </a:p>
          <a:p>
            <a:pPr algn="just">
              <a:defRPr/>
            </a:pPr>
            <a:r>
              <a:rPr lang="ru-RU" sz="1600" dirty="0">
                <a:latin typeface="+mn-lt"/>
              </a:rPr>
              <a:t>2. Достижение уровня эффективности системы выявления, поддержки и развития способностей и талантов у детей и молодежи, основанной на принципах справедливости, всеобщности и направленной на самоопределение и профессиональную ориентацию всех обучающихся, до 32 % к 2030 году</a:t>
            </a:r>
          </a:p>
          <a:p>
            <a:pPr algn="just">
              <a:defRPr/>
            </a:pPr>
            <a:r>
              <a:rPr lang="ru-RU" sz="1600" dirty="0">
                <a:latin typeface="+mn-lt"/>
              </a:rPr>
              <a:t>3. Создание современных условий для увеличения охвата отдыхом и оздоровлением детей, до 75 % к 2030 году</a:t>
            </a:r>
          </a:p>
          <a:p>
            <a:pPr algn="just">
              <a:defRPr/>
            </a:pP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2024 год – 20,4%</a:t>
            </a:r>
            <a:endParaRPr lang="ru-RU" sz="2000" b="1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14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2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9696481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1961" y="896471"/>
            <a:ext cx="11618614" cy="58212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9963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Показатели государственной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программы «Развитие образования Липецкой области»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36476" y="1008559"/>
          <a:ext cx="11443580" cy="5597024"/>
        </p:xfrm>
        <a:graphic>
          <a:graphicData uri="http://schemas.openxmlformats.org/drawingml/2006/table">
            <a:tbl>
              <a:tblPr/>
              <a:tblGrid>
                <a:gridCol w="7252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128">
                  <a:extLst>
                    <a:ext uri="{9D8B030D-6E8A-4147-A177-3AD203B41FA5}">
                      <a16:colId xmlns:a16="http://schemas.microsoft.com/office/drawing/2014/main" val="130879329"/>
                    </a:ext>
                  </a:extLst>
                </a:gridCol>
                <a:gridCol w="1049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9951">
                  <a:extLst>
                    <a:ext uri="{9D8B030D-6E8A-4147-A177-3AD203B41FA5}">
                      <a16:colId xmlns:a16="http://schemas.microsoft.com/office/drawing/2014/main" val="4148506765"/>
                    </a:ext>
                  </a:extLst>
                </a:gridCol>
                <a:gridCol w="1049951">
                  <a:extLst>
                    <a:ext uri="{9D8B030D-6E8A-4147-A177-3AD203B41FA5}">
                      <a16:colId xmlns:a16="http://schemas.microsoft.com/office/drawing/2014/main" val="521732812"/>
                    </a:ext>
                  </a:extLst>
                </a:gridCol>
              </a:tblGrid>
              <a:tr h="43456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Доступность дошкольного образования детей (от 2 мес. до 3 лет, от 3 лет до 7 лет)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808766"/>
                  </a:ext>
                </a:extLst>
              </a:tr>
              <a:tr h="678337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85237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образования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70,5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71,2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872565"/>
                  </a:ext>
                </a:extLst>
              </a:tr>
              <a:tr h="67613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образовательных организаций, реализующих программы профессионального обучения и дополнительного профессионального образования по наиболее востребованным профессиям, направлениям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Результаты независимой оценки качества условий осуществления образовательной деятельности организациями, осуществляющими образовательную деятельность на территории области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83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Количество созданных новых (дополнительных) мест в общеобразовательных организациях, в том числе расположенных в сельской местности и поселках городского типа, тыс. мест 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35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Доля образовательных организаций, включивших модули ESG-грамотности в учебную и внеучебную деятельность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35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Эффективность системы выявления, поддержки и развития способностей и талантов у детей и молодежи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28,5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29,4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школьников 7-10 классов, прошедших профессиональное обучение в рамках профориентационного  проекта «Будущее с уверенностью»»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1,42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1,54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1,66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70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детей, обеспеченных организованными формами отдыха и оздоровления (в загородных оздоровительных лагерях, лагерях с дневным пребыванием, палаточных лагерях, лагерях труда и отдыха) от общей численности обучающихся общеобразовательных организаций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58459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29889942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4125" y="2543076"/>
            <a:ext cx="11683752" cy="423728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4123" y="2543076"/>
          <a:ext cx="11683752" cy="4330697"/>
        </p:xfrm>
        <a:graphic>
          <a:graphicData uri="http://schemas.openxmlformats.org/drawingml/2006/table">
            <a:tbl>
              <a:tblPr/>
              <a:tblGrid>
                <a:gridCol w="6101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7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983">
                  <a:extLst>
                    <a:ext uri="{9D8B030D-6E8A-4147-A177-3AD203B41FA5}">
                      <a16:colId xmlns:a16="http://schemas.microsoft.com/office/drawing/2014/main" val="3897633408"/>
                    </a:ext>
                  </a:extLst>
                </a:gridCol>
                <a:gridCol w="1224983">
                  <a:extLst>
                    <a:ext uri="{9D8B030D-6E8A-4147-A177-3AD203B41FA5}">
                      <a16:colId xmlns:a16="http://schemas.microsoft.com/office/drawing/2014/main" val="3682705385"/>
                    </a:ext>
                  </a:extLst>
                </a:gridCol>
                <a:gridCol w="1224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679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2 575,7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1 614,6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1 865,9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1 786,5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1 547,6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1 630,7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789,2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67,0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235,2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79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Число посещений культурных мероприятий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22,4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26,1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29,3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580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обеспечения населения учреждениями культурно-досугового типа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ед. на 1000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497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обращений к цифровым ресурсам в сфере культуры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1,32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1,35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831305"/>
                  </a:ext>
                </a:extLst>
              </a:tr>
              <a:tr h="60749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Число размещенных в коллективных средствах размещения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тыс. чел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315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330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8551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4272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культуры и туризма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63479" y="722616"/>
            <a:ext cx="756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Цели программы: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1. Увеличение числа посещений мероприятий организаций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2. Сохранение уровня развития инфраструктуры в сфере культуры, в том числе уровня обеспеченности организациями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3. Увеличение числа обращений к цифровым ресурсам в сфере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4. Увеличение числа размещенных в коллективных средствах размещения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2024 год – 2,2%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86" y="702069"/>
            <a:ext cx="1620574" cy="15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24" y="977994"/>
            <a:ext cx="1609482" cy="16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0130937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30712" y="3453211"/>
            <a:ext cx="10918533" cy="325668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30712" y="3453210"/>
          <a:ext cx="10918532" cy="3256682"/>
        </p:xfrm>
        <a:graphic>
          <a:graphicData uri="http://schemas.openxmlformats.org/drawingml/2006/table">
            <a:tbl>
              <a:tblPr/>
              <a:tblGrid>
                <a:gridCol w="6957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33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3399">
                  <a:extLst>
                    <a:ext uri="{9D8B030D-6E8A-4147-A177-3AD203B41FA5}">
                      <a16:colId xmlns:a16="http://schemas.microsoft.com/office/drawing/2014/main" val="2266439999"/>
                    </a:ext>
                  </a:extLst>
                </a:gridCol>
                <a:gridCol w="963399">
                  <a:extLst>
                    <a:ext uri="{9D8B030D-6E8A-4147-A177-3AD203B41FA5}">
                      <a16:colId xmlns:a16="http://schemas.microsoft.com/office/drawing/2014/main" val="679854870"/>
                    </a:ext>
                  </a:extLst>
                </a:gridCol>
              </a:tblGrid>
              <a:tr h="58441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46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4 003,4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2 718,4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2 523,7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46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3 437,4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2 718,4 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2 523,7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74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552,0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46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3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Увеличение среднего индекса качества городской среды по отношению к 2019 году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22,3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22,4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370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объектов благоустройства, нарастающим итогом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749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849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949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4032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населения, потребляющего качественную питьевую воду, соответствующую требованиям СанПиН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96,7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96,7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96,75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370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многоквартирных домов, требующих проведения капитального ремонта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1216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43075" y="-8436"/>
            <a:ext cx="982503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«Обеспечение населения Липецкой области качественными коммунальными услугами и формирование современной городской среды»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05074" y="1478324"/>
            <a:ext cx="71818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Улучшение качества условий проживания населения в Липецкой области в полтора раза до 2030 года 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2024 год – 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3,7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52" y="1234369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761" y="1284226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4623878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4554" y="3032601"/>
            <a:ext cx="11711232" cy="372481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0768" y="0"/>
            <a:ext cx="11711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«Комплексное развитие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сельских территорий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340" y="1555273"/>
            <a:ext cx="4212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           на 2024 год – 2,1%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20555" y="724277"/>
            <a:ext cx="575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r>
              <a:rPr lang="ru-RU" sz="1400" dirty="0"/>
              <a:t>Цель 1. Сохранение к 2031 году доли сельского населения в общей численности населения Липецкой области на уровне 37,35 процента</a:t>
            </a:r>
            <a:br>
              <a:rPr lang="ru-RU" sz="1400" dirty="0"/>
            </a:br>
            <a:r>
              <a:rPr lang="ru-RU" sz="1400" dirty="0"/>
              <a:t>Цель 2. Достижение к 2031 году соотношения среднемесячных располагаемых ресурсов сельского и городского домохозяйств в размере  90,5 процента</a:t>
            </a:r>
            <a:br>
              <a:rPr lang="ru-RU" sz="1400" dirty="0"/>
            </a:br>
            <a:r>
              <a:rPr lang="ru-RU" sz="1400" dirty="0"/>
              <a:t>Цель 3. Повышение к 2031 году доли общей площади благоустроенных жилых помещений, расположенных на сельских территориях, до 80,4 процента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80768" y="3087233"/>
          <a:ext cx="11399288" cy="3607860"/>
        </p:xfrm>
        <a:graphic>
          <a:graphicData uri="http://schemas.openxmlformats.org/drawingml/2006/table">
            <a:tbl>
              <a:tblPr/>
              <a:tblGrid>
                <a:gridCol w="695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4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4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315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2539,2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2131,1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571,4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484,2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664,6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67,2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161,9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1756,8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1233,6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310,7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197,6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165,7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57,7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3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4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сельского населения в общей численности населения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Соотношение среднемесячных располагаемых ресурсов сельского и городского домохозяйств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90,15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90,2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90,38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92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257" y="982419"/>
            <a:ext cx="1979621" cy="187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36889411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4560" y="3239693"/>
            <a:ext cx="11588854" cy="357152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44645" y="3419329"/>
          <a:ext cx="11023466" cy="3190022"/>
        </p:xfrm>
        <a:graphic>
          <a:graphicData uri="http://schemas.openxmlformats.org/drawingml/2006/table">
            <a:tbl>
              <a:tblPr/>
              <a:tblGrid>
                <a:gridCol w="6954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614">
                  <a:extLst>
                    <a:ext uri="{9D8B030D-6E8A-4147-A177-3AD203B41FA5}">
                      <a16:colId xmlns:a16="http://schemas.microsoft.com/office/drawing/2014/main" val="1201165832"/>
                    </a:ext>
                  </a:extLst>
                </a:gridCol>
                <a:gridCol w="952614">
                  <a:extLst>
                    <a:ext uri="{9D8B030D-6E8A-4147-A177-3AD203B41FA5}">
                      <a16:colId xmlns:a16="http://schemas.microsoft.com/office/drawing/2014/main" val="950683451"/>
                    </a:ext>
                  </a:extLst>
                </a:gridCol>
              </a:tblGrid>
              <a:tr h="4851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17 202,7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12 900,5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12 563,5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156,1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51,7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10 856,7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9 551,8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10 403,5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6 193,9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3 297,0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2 160,0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45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автомобильных дорог регионального и межмуниципального значения, соответствующих нормативным требованиям.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51,52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55,0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4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сельских населенных пунктов, обеспеченных услугами пассажирского транспорта общего пользования.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90,0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91,5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91,5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Суммарное количество пассажиров, перевезенных городским электротранспортом.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тыс.чел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3 128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3 128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3 702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Объем природного газа, израсходованного на работу автотранспорта.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тыс.куб.м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/год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10 668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11 557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12 446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53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транспортной системы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14391" y="908134"/>
            <a:ext cx="3273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 на 2024 год – 10,5%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96881" y="902251"/>
            <a:ext cx="87951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Доведение доли автомобильных дорог регионального и муниципального значения, соответствующих нормативным требованиям, до 60</a:t>
            </a:r>
            <a:r>
              <a:rPr lang="en-US" sz="1400" dirty="0">
                <a:solidFill>
                  <a:srgbClr val="534F4F"/>
                </a:solidFill>
                <a:latin typeface="+mn-lt"/>
              </a:rPr>
              <a:t>,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0%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Сохранение к 2030 году доли сельских населенных пунктов, обеспеченных услугами пассажирского транспорта общего пользования, на уровне не ниже 92,5%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суммарного количества пассажиров, перевезенных городским электротранспортом, до 6 000,0 тыс. чел. в год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объема природного газа, израсходованного на работу автотранспорта до 16 002,0 тыс. куб. м в год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56092" y="1712901"/>
            <a:ext cx="3102964" cy="1621722"/>
            <a:chOff x="170483" y="1656867"/>
            <a:chExt cx="3102964" cy="140152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483" y="1882440"/>
              <a:ext cx="777108" cy="777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094" y="1656867"/>
              <a:ext cx="1669837" cy="1401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195" y="2132955"/>
              <a:ext cx="484252" cy="484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5446213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8675" y="3394698"/>
            <a:ext cx="11722434" cy="331957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55548" y="0"/>
            <a:ext cx="9497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494545"/>
                </a:solidFill>
              </a:rPr>
              <a:t>Государственная программа «Обеспечение жителей Липецкой области качественным жильем, социальной и инженерной инфраструктурой»</a:t>
            </a:r>
            <a:endParaRPr lang="ru-RU" sz="24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92867" y="3534648"/>
          <a:ext cx="11548242" cy="3230903"/>
        </p:xfrm>
        <a:graphic>
          <a:graphicData uri="http://schemas.openxmlformats.org/drawingml/2006/table">
            <a:tbl>
              <a:tblPr/>
              <a:tblGrid>
                <a:gridCol w="7106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1525">
                  <a:extLst>
                    <a:ext uri="{9D8B030D-6E8A-4147-A177-3AD203B41FA5}">
                      <a16:colId xmlns:a16="http://schemas.microsoft.com/office/drawing/2014/main" val="565238355"/>
                    </a:ext>
                  </a:extLst>
                </a:gridCol>
                <a:gridCol w="1101525">
                  <a:extLst>
                    <a:ext uri="{9D8B030D-6E8A-4147-A177-3AD203B41FA5}">
                      <a16:colId xmlns:a16="http://schemas.microsoft.com/office/drawing/2014/main" val="700736788"/>
                    </a:ext>
                  </a:extLst>
                </a:gridCol>
              </a:tblGrid>
              <a:tr h="59954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17 504,3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15 896,0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15 904,7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2 573,9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1 041,3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1 051,3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1 098,3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22,6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21,3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758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13 832,1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14 832,1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14 832,1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2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4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Объем жилищного строительства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1,498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1,498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1,498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4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Общая площадь жилых помещений, приходящаяся в среднем на одного жителя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37,1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37,8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38,5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4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семей, улучшивших жилищные условия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тыс.семей</a:t>
                      </a:r>
                      <a:endParaRPr lang="ru-RU" sz="16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38,6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39,4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2507512" y="1341557"/>
            <a:ext cx="71769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годового объема ввода жилья к 2030 году до 1,630 тыс. кв. м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Улучшение жилищных условий к 2030 году не менее 46,3 тыс. семей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1562985" y="2691293"/>
            <a:ext cx="6016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2024 год – 3,1%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988" y="1200329"/>
            <a:ext cx="1860296" cy="1860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8"/>
          <a:stretch/>
        </p:blipFill>
        <p:spPr bwMode="auto">
          <a:xfrm>
            <a:off x="246000" y="1340279"/>
            <a:ext cx="1795451" cy="98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40522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2139" y="2753067"/>
            <a:ext cx="11606541" cy="403620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06582" y="3004847"/>
          <a:ext cx="11144814" cy="3577022"/>
        </p:xfrm>
        <a:graphic>
          <a:graphicData uri="http://schemas.openxmlformats.org/drawingml/2006/table">
            <a:tbl>
              <a:tblPr/>
              <a:tblGrid>
                <a:gridCol w="650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2272">
                  <a:extLst>
                    <a:ext uri="{9D8B030D-6E8A-4147-A177-3AD203B41FA5}">
                      <a16:colId xmlns:a16="http://schemas.microsoft.com/office/drawing/2014/main" val="2932470186"/>
                    </a:ext>
                  </a:extLst>
                </a:gridCol>
                <a:gridCol w="1132272">
                  <a:extLst>
                    <a:ext uri="{9D8B030D-6E8A-4147-A177-3AD203B41FA5}">
                      <a16:colId xmlns:a16="http://schemas.microsoft.com/office/drawing/2014/main" val="4151945684"/>
                    </a:ext>
                  </a:extLst>
                </a:gridCol>
              </a:tblGrid>
              <a:tr h="47423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61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43 526,7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3 119,8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2 887,3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612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15,5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19,6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20,1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61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261,1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245,8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250,4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61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24,5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590133"/>
                  </a:ext>
                </a:extLst>
              </a:tr>
              <a:tr h="24161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43 225,6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2 854,4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2 616,8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0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4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Энергоемкость валового регионального продукта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Кг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у.т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./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62,9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62,4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61,8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2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введенных в эксплуатацию объектов зарядной инфраструктуры для быстрой зарядки электромобилей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шт.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4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построенных и реконструированных нелинейных объектов энергетики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4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Протяженность введенных в эксплуатацию газораспределительных сетей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км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180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160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52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потерь тепловой энергии при ее передаче в общем объеме переданной тепловой энергии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11,16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11,138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11,115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27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60698" y="-5537"/>
            <a:ext cx="8559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 err="1">
                <a:solidFill>
                  <a:srgbClr val="494545"/>
                </a:solidFill>
                <a:latin typeface="+mn-lt"/>
              </a:rPr>
              <a:t>Энергоэффективность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развитие энергетики и повышение надежности энергоснабжения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2" y="1456244"/>
            <a:ext cx="717088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энергосбережения и повышения энергетической эффективности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надежности и качества энергоснабжения потребителей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15" y="1247185"/>
            <a:ext cx="1536957" cy="153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361999" y="1507831"/>
            <a:ext cx="2518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2024 год – </a:t>
            </a:r>
            <a:r>
              <a:rPr lang="ru-RU" sz="20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0,2%</a:t>
            </a:r>
          </a:p>
        </p:txBody>
      </p:sp>
    </p:spTree>
    <p:extLst>
      <p:ext uri="{BB962C8B-B14F-4D97-AF65-F5344CB8AC3E}">
        <p14:creationId xmlns:p14="http://schemas.microsoft.com/office/powerpoint/2010/main" val="38449875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3667F8-6FB7-4CD5-8484-FB9A621AA726}"/>
              </a:ext>
            </a:extLst>
          </p:cNvPr>
          <p:cNvSpPr/>
          <p:nvPr/>
        </p:nvSpPr>
        <p:spPr>
          <a:xfrm>
            <a:off x="0" y="3429000"/>
            <a:ext cx="12192000" cy="341367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973961"/>
              </p:ext>
            </p:extLst>
          </p:nvPr>
        </p:nvGraphicFramePr>
        <p:xfrm>
          <a:off x="161366" y="3521487"/>
          <a:ext cx="11854422" cy="3118646"/>
        </p:xfrm>
        <a:graphic>
          <a:graphicData uri="http://schemas.openxmlformats.org/drawingml/2006/table">
            <a:tbl>
              <a:tblPr/>
              <a:tblGrid>
                <a:gridCol w="7449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224">
                  <a:extLst>
                    <a:ext uri="{9D8B030D-6E8A-4147-A177-3AD203B41FA5}">
                      <a16:colId xmlns:a16="http://schemas.microsoft.com/office/drawing/2014/main" val="1943003529"/>
                    </a:ext>
                  </a:extLst>
                </a:gridCol>
                <a:gridCol w="1140669">
                  <a:extLst>
                    <a:ext uri="{9D8B030D-6E8A-4147-A177-3AD203B41FA5}">
                      <a16:colId xmlns:a16="http://schemas.microsoft.com/office/drawing/2014/main" val="1752924638"/>
                    </a:ext>
                  </a:extLst>
                </a:gridCol>
                <a:gridCol w="1215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9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16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639,1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755,8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693,9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631,5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731,0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686,6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7,6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24,8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7,3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5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населения Липецкой области, оценивающего экологическую обстановку по месту жительства как благоприятную и приемлемую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74,5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75,0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75,5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направленных на захоронение твердых коммунальных отходов, в том числе прошедших обработку (сортировку), в общей массе образованных твердых коммунальных отходов»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89,5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87,5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194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диких копытных животных  семейства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оленьевых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особи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6 993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7 062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7 130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твердых коммунальных отходов, направленных на обработку (сортировку), в общей массе образованных твердых коммунальных отходов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57,6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5325"/>
            <a:ext cx="12192000" cy="10605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«Охрана окружающей среды,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воспроизводство и рациональное использование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природных ресурсов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950" y="1261364"/>
            <a:ext cx="1564838" cy="161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1075872"/>
            <a:ext cx="106963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</a:p>
          <a:p>
            <a:pPr algn="ctr">
              <a:defRPr/>
            </a:pPr>
            <a:endParaRPr lang="en-US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Снижение выбросов опасных загрязняющих веществ, оказывающих наибольшее негативное воздействие на окружающую среду и здоровье человека, в два раза к 2030 году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Улучшение состояния окружающей природной среды, воспроизводства и рационального использования природных ресурсов по данным социологического опроса 78% к 2030 году 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Ликвидация наиболее опасных объектов накопленного вреда окружающей среде и экологическое оздоровление водных объектов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устойчивой системы обращения с твердыми коммунальными отходами, обеспечивающей сортировку отходов в объеме 100 процентов и снижение объема отходов, направляемых на полигоны, в два раза к 2030 году</a:t>
            </a:r>
          </a:p>
          <a:p>
            <a:pPr algn="ctr">
              <a:defRPr/>
            </a:pPr>
            <a:r>
              <a:rPr lang="ru-RU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</a:t>
            </a:r>
            <a:r>
              <a:rPr lang="en-US" b="1" u="sng" dirty="0">
                <a:solidFill>
                  <a:srgbClr val="534F4F"/>
                </a:solidFill>
                <a:latin typeface="+mn-lt"/>
              </a:rPr>
              <a:t>4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 год – 4%</a:t>
            </a:r>
          </a:p>
        </p:txBody>
      </p:sp>
    </p:spTree>
    <p:extLst>
      <p:ext uri="{BB962C8B-B14F-4D97-AF65-F5344CB8AC3E}">
        <p14:creationId xmlns:p14="http://schemas.microsoft.com/office/powerpoint/2010/main" val="15427823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3620" y="3102448"/>
            <a:ext cx="11570127" cy="362158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2734" y="3286197"/>
          <a:ext cx="10675647" cy="3217870"/>
        </p:xfrm>
        <a:graphic>
          <a:graphicData uri="http://schemas.openxmlformats.org/drawingml/2006/table">
            <a:tbl>
              <a:tblPr/>
              <a:tblGrid>
                <a:gridCol w="6606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2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9787">
                  <a:extLst>
                    <a:ext uri="{9D8B030D-6E8A-4147-A177-3AD203B41FA5}">
                      <a16:colId xmlns:a16="http://schemas.microsoft.com/office/drawing/2014/main" val="3863654321"/>
                    </a:ext>
                  </a:extLst>
                </a:gridCol>
                <a:gridCol w="875169">
                  <a:extLst>
                    <a:ext uri="{9D8B030D-6E8A-4147-A177-3AD203B41FA5}">
                      <a16:colId xmlns:a16="http://schemas.microsoft.com/office/drawing/2014/main" val="840549610"/>
                    </a:ext>
                  </a:extLst>
                </a:gridCol>
              </a:tblGrid>
              <a:tr h="43372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8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659,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617,</a:t>
                      </a:r>
                      <a:r>
                        <a:rPr kumimoji="0" lang="en-US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633,4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8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412,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396,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396,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8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247,0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221,4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237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24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87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Лесистость территории Липецкой области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87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Площадь лесных пожаров на землях лесного фонда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2,49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2,32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662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Отношение площади лесовосстановления и лесоразведения к площади вырубленных и погибших лесных насаждений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662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фактического объема заготовки древесины к установленному допустимому объему изъятия древесины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61,1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63,4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64,4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лесного хозяйства в Липецкой области»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35" y="1105564"/>
            <a:ext cx="2376807" cy="17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87479" y="864048"/>
            <a:ext cx="85262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Повышение эффективности ведения лесного хозяйства, охраны, защиты, использования и воспроизводства лесов, обеспечение кадрового развития лесного хозяйства, а также обеспечение комфортной и безопасной среды для жителей Липецкой области за счет сохранения лесистости области на уровне не ниже 8,8%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Обеспечение воспроизводства лесов на уровне не менее 100% к объему вырубленных и погибших лесов к 2030 году </a:t>
            </a:r>
            <a:endParaRPr lang="ru-RU" sz="1400" b="1" dirty="0">
              <a:solidFill>
                <a:srgbClr val="534F4F"/>
              </a:solidFill>
              <a:latin typeface="+mj-lt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на 2024 год – 0,6%</a:t>
            </a:r>
          </a:p>
        </p:txBody>
      </p:sp>
    </p:spTree>
    <p:extLst>
      <p:ext uri="{BB962C8B-B14F-4D97-AF65-F5344CB8AC3E}">
        <p14:creationId xmlns:p14="http://schemas.microsoft.com/office/powerpoint/2010/main" val="4473963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3406" y="3025374"/>
            <a:ext cx="9638265" cy="372963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23405" y="3050729"/>
          <a:ext cx="9638266" cy="3714940"/>
        </p:xfrm>
        <a:graphic>
          <a:graphicData uri="http://schemas.openxmlformats.org/drawingml/2006/table">
            <a:tbl>
              <a:tblPr/>
              <a:tblGrid>
                <a:gridCol w="5596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0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0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0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188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1 719,6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1689,5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1694,9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1 719,6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1689,5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1694,9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12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25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Число зарегистрированных преступлений в расчете на 100 тыс. чел. населения (уровень преступности (не более))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1 145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089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деструктивных событий (чрезвычайных ситуаций, пожаров, в т.ч. случаев неконтролируемого горения)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4 532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4527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4522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25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Индекс удовлетворенности мировых судей организационным обеспечением их деятельности (CSI)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07565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-11470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общественной безопасности населения и территории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99168" y="727016"/>
            <a:ext cx="7333306" cy="232371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5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1. Снижение числа зарегистрированных преступлений до 1 135 ед. в расчете на 100 тыс. чел. населения к 2030 году.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2. Снижение числа деструктивных событий к 2030 году до 4502 ед. по сравнению с плановым значением 2022 года.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3. Достигнут уровень удовлетворенности организационным обеспечением деятельности мировых судей 88% к 2030 году.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7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2024 год </a:t>
            </a:r>
            <a:r>
              <a:rPr lang="ru-RU" sz="17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1,4%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34" y="974079"/>
            <a:ext cx="1960405" cy="196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73603" y="883190"/>
            <a:ext cx="2142184" cy="21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4946470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63622" y="3017282"/>
            <a:ext cx="9420460" cy="372571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63621" y="3120570"/>
          <a:ext cx="9420462" cy="3640807"/>
        </p:xfrm>
        <a:graphic>
          <a:graphicData uri="http://schemas.openxmlformats.org/drawingml/2006/table">
            <a:tbl>
              <a:tblPr/>
              <a:tblGrid>
                <a:gridCol w="5469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7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7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87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800,3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571,8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572,7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9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800,3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571,8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572,7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9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217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Доля объектов (территорий), подлежащих антитеррористической защите, соответствующих установленным требованиям антитеррористической защищенности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8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подверженных воздействию идеологию терроризма и экстремизма, охваченных мероприятиями по профилактике терроризма и экстремизма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3919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«Профилактика терроризма и экстремизма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33751" y="720993"/>
            <a:ext cx="7650179" cy="226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550" b="1" dirty="0">
                <a:solidFill>
                  <a:srgbClr val="534F4F"/>
                </a:solidFill>
                <a:latin typeface="+mn-lt"/>
              </a:rPr>
              <a:t>1. Увеличение числа объектов (территорий), подлежащих антитеррористической защите, соответствующих установленным требованиям антитеррористической защищенности до 53% к 2030 году.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2. Увеличение доли граждан, подверженных воздействию идеологии терроризма и экстремизма, охваченных мероприятиями по профилактике терроризма и экстремизма до 95 % к 2030 году.</a:t>
            </a:r>
          </a:p>
          <a:p>
            <a:pPr algn="ctr">
              <a:defRPr/>
            </a:pPr>
            <a:endParaRPr lang="ru-RU" sz="15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</a:t>
            </a:r>
            <a:r>
              <a:rPr lang="en-US" sz="1500" b="1" u="sng" dirty="0">
                <a:solidFill>
                  <a:srgbClr val="494545"/>
                </a:solidFill>
                <a:latin typeface="+mn-lt"/>
              </a:rPr>
              <a:t>4</a:t>
            </a: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 год </a:t>
            </a:r>
            <a:r>
              <a:rPr lang="ru-RU" sz="15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0,7%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56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C04453-FAA2-4759-98A8-68B24EC8D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611" y="798661"/>
            <a:ext cx="2088896" cy="20888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3A3B18B-8D54-419D-97A2-27912FBC1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74" y="901949"/>
            <a:ext cx="2088896" cy="208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490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52261" y="3023066"/>
            <a:ext cx="10588027" cy="357690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60491" y="3190666"/>
          <a:ext cx="10239086" cy="3228242"/>
        </p:xfrm>
        <a:graphic>
          <a:graphicData uri="http://schemas.openxmlformats.org/drawingml/2006/table">
            <a:tbl>
              <a:tblPr/>
              <a:tblGrid>
                <a:gridCol w="5987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9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9843">
                  <a:extLst>
                    <a:ext uri="{9D8B030D-6E8A-4147-A177-3AD203B41FA5}">
                      <a16:colId xmlns:a16="http://schemas.microsoft.com/office/drawing/2014/main" val="2333784327"/>
                    </a:ext>
                  </a:extLst>
                </a:gridCol>
                <a:gridCol w="969843">
                  <a:extLst>
                    <a:ext uri="{9D8B030D-6E8A-4147-A177-3AD203B41FA5}">
                      <a16:colId xmlns:a16="http://schemas.microsoft.com/office/drawing/2014/main" val="2819095350"/>
                    </a:ext>
                  </a:extLst>
                </a:gridCol>
              </a:tblGrid>
              <a:tr h="9830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3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569,6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295,5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295,3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4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310,9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295,5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295,3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836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258,7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93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6559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 на 1 тыс. человек населения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60,81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61,01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61,21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39089" y="96552"/>
            <a:ext cx="10221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«Развитие малого и среднего предпринимательства в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39089" y="1245034"/>
            <a:ext cx="9601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342900" indent="-342900">
              <a:buAutoNum type="arabicPeriod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Достижение к 2031 году количества субъектов малого и среднего предпринимательства на 1 тыс. человек населения в количестве 62,01 ед.</a:t>
            </a:r>
          </a:p>
          <a:p>
            <a:pPr>
              <a:defRPr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Доля в общем объеме расходов на 2024 год – 0,</a:t>
            </a:r>
            <a:r>
              <a:rPr lang="en-US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5</a:t>
            </a: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57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EA6982-2477-478A-B25D-CD5C68560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6" y="992340"/>
            <a:ext cx="1562423" cy="15624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6AB4BB-C7FA-4C7C-B711-6A6E7E40A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4751" y="1196578"/>
            <a:ext cx="1036410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390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400" y="2561613"/>
            <a:ext cx="11823700" cy="429246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844698"/>
              </p:ext>
            </p:extLst>
          </p:nvPr>
        </p:nvGraphicFramePr>
        <p:xfrm>
          <a:off x="310230" y="2601092"/>
          <a:ext cx="11544685" cy="4178518"/>
        </p:xfrm>
        <a:graphic>
          <a:graphicData uri="http://schemas.openxmlformats.org/drawingml/2006/table">
            <a:tbl>
              <a:tblPr/>
              <a:tblGrid>
                <a:gridCol w="7617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28629412"/>
                    </a:ext>
                  </a:extLst>
                </a:gridCol>
                <a:gridCol w="904874">
                  <a:extLst>
                    <a:ext uri="{9D8B030D-6E8A-4147-A177-3AD203B41FA5}">
                      <a16:colId xmlns:a16="http://schemas.microsoft.com/office/drawing/2014/main" val="1697706707"/>
                    </a:ext>
                  </a:extLst>
                </a:gridCol>
              </a:tblGrid>
              <a:tr h="59356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82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 2 505,7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1 845,5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425,8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61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2 440,8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1 845,1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426,4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965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64,9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3179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Индекс промышленного производства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4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Темп роста физического объема инвестиций в основной капитал, за исключением инвестиций инфраструктурных монополий (федеральные проекты) и бюджетных ассигнований федерального бюджета 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 к 2020 г.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112,4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118,0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134,6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40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Уровень инновационной активности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892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Удельный вес организаций, осуществляющих технологические инновации, в общем числе обследованных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22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Внедрен Стандарт по обеспечению благоприятных условий для развития экспортной деятельности 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97324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64746" y="154270"/>
            <a:ext cx="11429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инвестиционной</a:t>
            </a:r>
          </a:p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привлекательности и развития промышленности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9249" y="923710"/>
            <a:ext cx="9601200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sz="1400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1. Обеспечение развития инновационно-технологической инфраструктуры и конкурентоспособного производства в регионе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2. Обеспечение в регионе высокого уровня инвестиционной привлекательности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3. Увеличение объема несырьевого неэнергетического экспорта предприятиями региона и увеличение уровня диверсификации экспортной продукции</a:t>
            </a:r>
          </a:p>
          <a:p>
            <a:pPr>
              <a:defRPr/>
            </a:pPr>
            <a:endParaRPr lang="ru-RU" sz="5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Доля в общем объеме расходов на 2024 год –  1,7 %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grpSp>
        <p:nvGrpSpPr>
          <p:cNvPr id="2" name="Группа 3"/>
          <p:cNvGrpSpPr/>
          <p:nvPr/>
        </p:nvGrpSpPr>
        <p:grpSpPr>
          <a:xfrm>
            <a:off x="310244" y="1047750"/>
            <a:ext cx="1230452" cy="1133475"/>
            <a:chOff x="1363621" y="886965"/>
            <a:chExt cx="6742154" cy="674215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3621" y="886965"/>
              <a:ext cx="6742154" cy="6742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35" y="1322972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1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5"/>
          <p:cNvGrpSpPr/>
          <p:nvPr/>
        </p:nvGrpSpPr>
        <p:grpSpPr>
          <a:xfrm>
            <a:off x="10677523" y="1074063"/>
            <a:ext cx="1144703" cy="1230246"/>
            <a:chOff x="10061745" y="994470"/>
            <a:chExt cx="1708775" cy="195404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1745" y="994470"/>
              <a:ext cx="1708774" cy="195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9470" y="994470"/>
              <a:ext cx="781050" cy="78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30514607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18" y="0"/>
            <a:ext cx="117606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98974" y="5625349"/>
            <a:ext cx="58579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600" b="1" u="sng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2024 год – 2,7%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1105" y="1232651"/>
            <a:ext cx="11990894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 u="sng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b="1" u="sng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700" dirty="0"/>
              <a:t>Цель 1. Достижение значения индекса производства продукции сельского хозяйства (в сопоставимых ценах) в 2030 году в объеме 115,9 процента от уровня 2020 года</a:t>
            </a:r>
            <a:br>
              <a:rPr lang="ru-RU" sz="1700" dirty="0"/>
            </a:br>
            <a:r>
              <a:rPr lang="ru-RU" sz="1700" dirty="0"/>
              <a:t>Цель 2. Достижение значения индекса производства пищевых продуктов (в сопоставимых ценах) в 2030 году в объеме 129,8 процента от уровня 2020 года</a:t>
            </a:r>
            <a:br>
              <a:rPr lang="ru-RU" sz="1700" dirty="0"/>
            </a:br>
            <a:r>
              <a:rPr lang="ru-RU" sz="1700" dirty="0"/>
              <a:t>Цель 3. Достижение уровня среднемесячной начисленной заработной платы работников сельского хозяйства (без субъектов малого предпринимательства) в 2030 году – 72 247,00  рублей</a:t>
            </a:r>
            <a:br>
              <a:rPr lang="ru-RU" sz="1700" dirty="0"/>
            </a:br>
            <a:r>
              <a:rPr lang="ru-RU" sz="1700" dirty="0"/>
              <a:t>Цель 4. Достижение объема экспорта продукции агропромышленного комплекса (в сопоставимых ценах) в размере 0,7 млрд. долларов США к концу 2030 года</a:t>
            </a:r>
            <a:br>
              <a:rPr lang="ru-RU" sz="1700" dirty="0"/>
            </a:br>
            <a:r>
              <a:rPr lang="ru-RU" sz="1700" dirty="0"/>
              <a:t>Цель 5. Сохранение сельскохозяйственных угодий и химическая мелиорация почв на пашне к концу 2030 года на площади не менее 203,4 </a:t>
            </a:r>
            <a:r>
              <a:rPr lang="ru-RU" sz="1700" dirty="0" err="1"/>
              <a:t>тыс.га</a:t>
            </a:r>
            <a:br>
              <a:rPr lang="ru-RU" sz="1700" dirty="0"/>
            </a:br>
            <a:r>
              <a:rPr lang="ru-RU" sz="1700" dirty="0"/>
              <a:t>Цель 6. Вовлечение в оборот земель сельскохозяйственного назначения площадью не менее 1,373 тыс. га к концу 2030 года</a:t>
            </a:r>
            <a:br>
              <a:rPr lang="ru-RU" sz="1700" dirty="0"/>
            </a:br>
            <a:r>
              <a:rPr lang="ru-RU" sz="1700" dirty="0"/>
              <a:t>Цель 7. Обеспечение водного режима гидромелиоративных систем к концу 2030 года на площади 1,642 тыс. га</a:t>
            </a:r>
            <a:endParaRPr lang="ru-RU" sz="1700" b="1" u="sng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166" y="646331"/>
            <a:ext cx="2025833" cy="153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18" y="5031938"/>
            <a:ext cx="1996284" cy="1906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74" y="804328"/>
            <a:ext cx="1222035" cy="1222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36736303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1354348"/>
            <a:ext cx="11839576" cy="52179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5514" y="1530036"/>
          <a:ext cx="11425473" cy="4462291"/>
        </p:xfrm>
        <a:graphic>
          <a:graphicData uri="http://schemas.openxmlformats.org/drawingml/2006/table">
            <a:tbl>
              <a:tblPr/>
              <a:tblGrid>
                <a:gridCol w="7054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3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53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53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5707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36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3192,6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2867,8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3205,7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6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1523,5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1216,9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1442,6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36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1586,2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1565,7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1671,0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36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82,9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85,2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92,1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90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36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Индекс производства продукции сельского хозяйства (в сопоставимых ценах) к уровню 2020 года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 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104,9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106,8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108,6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636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Индекс производства пищевых продуктов (в сопоставимых ценах) к уровню 2020 года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102,6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105,1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108,3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636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Объем экспорта продукции агропромышленного комплекса (в сопоставимых ценах)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млрд. дол.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0,5519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0,58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0,6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9621" y="0"/>
            <a:ext cx="11692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11590416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7951" y="2780522"/>
            <a:ext cx="11831216" cy="384850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202675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рынка труда</a:t>
            </a:r>
          </a:p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и содействие  занятости населения 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71396" y="1095227"/>
            <a:ext cx="84779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800" dirty="0">
              <a:solidFill>
                <a:srgbClr val="534F4F"/>
              </a:solidFill>
              <a:latin typeface="+mn-lt"/>
            </a:endParaRP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1.   Непревышение к 2030 году значения уровня регистрируемой безработицы более 0,4 процента;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2.  Улучшение демографической ситуации в регионе за счет увеличения миграционного прироста;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3.  Создание условий для формирования культуры безопасного труда и повышение эффективности мер, направленных на сохранение жизни и здоровья работников в процессе трудовой деятельности.</a:t>
            </a:r>
          </a:p>
          <a:p>
            <a:pPr>
              <a:defRPr/>
            </a:pPr>
            <a:endParaRPr lang="ru-RU" sz="800" b="1" u="sng" dirty="0">
              <a:solidFill>
                <a:srgbClr val="474343"/>
              </a:solidFill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</a:rPr>
              <a:t>Доля в общем объеме расходов на 2024 год – 0,5 %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83" y="1430353"/>
            <a:ext cx="1434010" cy="1212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130" y="1343126"/>
            <a:ext cx="1319290" cy="1319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61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76214" y="2900806"/>
          <a:ext cx="11839572" cy="3824607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1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576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445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20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539,8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503,7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517,3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38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334,1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319,0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321,5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54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205,7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184,7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195,8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2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37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регистрируемой безработицы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35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участников Государственной программы по оказанию содействия добровольному переселению в Российскую Федерацию соотечественников, проживающих за рубежом, и членов их семей, переселившихся в Липецкую область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2 000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155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Численность пострадавших при несчастных случаях на производстве с утратой трудоспособности на один рабочий день и более и со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смертельным исходом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282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279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276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605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9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«Эффективное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муниципальной службы в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173" y="680430"/>
            <a:ext cx="1629614" cy="162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30629" y="2310044"/>
            <a:ext cx="11885157" cy="444547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1239220"/>
            <a:ext cx="104782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деятельности исполнительных органов государственной власти Липецкой области и органов местного самоуправления муниципальных образований Липецкой области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2024 год – 2,0 %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6213" y="2538505"/>
          <a:ext cx="11839574" cy="4179048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31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576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19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1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2 337,7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2 143,9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2 049,1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91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2 328,0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2 061,7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1 993,9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91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82,2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55,2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5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удовлетворенности населения Липецкой области качеством предоставления государственных, муниципальных и дополнительных услуг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гражданских служащих области, принявших участие в мероприятиях по профессиональному развитию в год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89,0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Сумма поступивших  неналоговых доходов от управления и распоряжения областным имуществом (за исключением доходов от приватизации), а также земельными участками, государственная собственность на которые не разграничена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1 000,0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1 000,0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Количество домохозяйств</a:t>
                      </a:r>
                      <a:r>
                        <a:rPr lang="ru-RU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, имеющих доступ к сети Интернет в </a:t>
                      </a:r>
                      <a:r>
                        <a:rPr lang="ru-RU" sz="1250" b="0" i="0" u="none" strike="noStrike" baseline="0">
                          <a:solidFill>
                            <a:srgbClr val="494545"/>
                          </a:solidFill>
                          <a:latin typeface="+mn-lt"/>
                        </a:rPr>
                        <a:t>населенных пунктах сельской </a:t>
                      </a:r>
                      <a:r>
                        <a:rPr lang="ru-RU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местности по технологии </a:t>
                      </a:r>
                      <a:r>
                        <a:rPr lang="en-US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GPON</a:t>
                      </a:r>
                      <a:r>
                        <a:rPr lang="ru-RU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, нарастающим итогом к 2021 году</a:t>
                      </a:r>
                      <a:endParaRPr lang="ru-RU" sz="125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66 000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1367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8609" y="3066247"/>
            <a:ext cx="9474781" cy="371411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48463" y="3066247"/>
          <a:ext cx="9295070" cy="3653223"/>
        </p:xfrm>
        <a:graphic>
          <a:graphicData uri="http://schemas.openxmlformats.org/drawingml/2006/table">
            <a:tbl>
              <a:tblPr/>
              <a:tblGrid>
                <a:gridCol w="5393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976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747,3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562,5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574,9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555,5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506,2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527,6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191,8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56,3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47,3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протестных акций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СОНКО (за исключением государственных и муниципальных учреждений), оказывающих социальные услуги и, получивших поддержку из регионального бюджета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населения, удовлетворенная информационной открытостью деятельности исполнительных органов государственной власти области (от числа опрошенных граждан)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42,6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43,3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43,9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42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76141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«Реализация внутренней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6338" y="804089"/>
            <a:ext cx="9786795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7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sz="17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1. Снижение количества протестных акций до 20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2. Увеличение количества СО НКО (за исключением государственных и муниципальных учреждений), оказывающих социальные услуги и получивших поддержку из регионального бюджета, до 69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3. Увеличение доли населения, удовлетворенного информационной открытостью деятельности исполнительных органов государственной власти области (от числа опрошенных граждан), до 46,3%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4. Увеличение доли молодых людей, вовлеченных в социально-политическую и экономическую деятельность области, до 62% к 2030 году.</a:t>
            </a:r>
          </a:p>
          <a:p>
            <a:pPr algn="ctr">
              <a:defRPr/>
            </a:pPr>
            <a:endParaRPr lang="ru-RU" sz="5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расходов на 2024 год </a:t>
            </a: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0,6%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950" y="804969"/>
            <a:ext cx="2015232" cy="2015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22413783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9520" y="1478859"/>
            <a:ext cx="697937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16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2024 год – 4,8 %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8150" y="165439"/>
            <a:ext cx="11753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«Управление государственными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финансами и государственным долгом Липецкой области»</a:t>
            </a:r>
            <a:endParaRPr lang="ru-RU" sz="24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213" y="3601765"/>
            <a:ext cx="11839574" cy="285606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975608"/>
              </p:ext>
            </p:extLst>
          </p:nvPr>
        </p:nvGraphicFramePr>
        <p:xfrm>
          <a:off x="321659" y="3685469"/>
          <a:ext cx="11516667" cy="2688655"/>
        </p:xfrm>
        <a:graphic>
          <a:graphicData uri="http://schemas.openxmlformats.org/drawingml/2006/table">
            <a:tbl>
              <a:tblPr/>
              <a:tblGrid>
                <a:gridCol w="6686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98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5 775,0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2 126,8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1 735,4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860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5 775,0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2 126,8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1 735,4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03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494545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rgbClr val="494545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2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объема государственного долга к общему объему доходов областного бюджета без учета объема безвозмездных поступлений в отчетном финансовом году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Не более %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85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объема дефицита областного бюджета к общему годовому объему доходов областного бюджета без учета объема безвозмездных поступлений в отчетном финансовом году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%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543966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59" y="1478859"/>
            <a:ext cx="2007861" cy="200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59" y="1519319"/>
            <a:ext cx="1926941" cy="19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37834550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7773" y="5248026"/>
            <a:ext cx="3731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74343"/>
                </a:solidFill>
                <a:latin typeface="+mn-lt"/>
              </a:rPr>
              <a:t>Информация о субсидиях, предоставляемых субъектам малого и среднего предпринимательства в 2023 году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8151" y="101600"/>
            <a:ext cx="117538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Поддержка и стимулирование субъектов малого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 и среднего предпринимательства</a:t>
            </a:r>
            <a:endParaRPr lang="ru-RU" sz="28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11062" y="1191521"/>
            <a:ext cx="57555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b="1" dirty="0">
                <a:solidFill>
                  <a:srgbClr val="474343"/>
                </a:solidFill>
                <a:latin typeface="+mn-lt"/>
              </a:rPr>
              <a:t>В рамках реализации национального проекта «Малое и среднее предпринимательство и поддержка индивидуальной предпринимательской инициативы» в Липецкой области создан центр «Мой Бизнес». Основными целями деятельности центра  являются: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увеличение доли предприятий малого и среднего бизнеса в Липецкой области;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вовлечение в международную и экспортную деятельность;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повышение информированности о существующих мерах поддержки;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снижение рисков на старте начинающих предпринимателей.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63839" y="5618967"/>
            <a:ext cx="2693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474343"/>
                </a:solidFill>
                <a:latin typeface="+mn-lt"/>
              </a:rPr>
              <a:t>Официальный сайт </a:t>
            </a:r>
          </a:p>
          <a:p>
            <a:pPr algn="r"/>
            <a:r>
              <a:rPr lang="ru-RU" b="1" dirty="0">
                <a:solidFill>
                  <a:srgbClr val="474343"/>
                </a:solidFill>
                <a:latin typeface="+mn-lt"/>
              </a:rPr>
              <a:t>центра «Мой Бизнес»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65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75" y="5143340"/>
            <a:ext cx="14097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7351" y="1802167"/>
            <a:ext cx="55742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Грант "Легкий старт"</a:t>
            </a:r>
            <a:br>
              <a:rPr lang="ru-RU" dirty="0"/>
            </a:br>
            <a:r>
              <a:rPr lang="ru-RU" dirty="0"/>
              <a:t>На открытие бизнеса</a:t>
            </a:r>
          </a:p>
          <a:p>
            <a:endParaRPr lang="ru-RU" dirty="0"/>
          </a:p>
          <a:p>
            <a:r>
              <a:rPr lang="ru-RU" dirty="0"/>
              <a:t>Получатели услуги:</a:t>
            </a:r>
          </a:p>
          <a:p>
            <a:r>
              <a:rPr lang="ru-RU" dirty="0"/>
              <a:t>Физические лица, старше 18 лет, не осуществлявшие предпринимательскую деятельность в качестве индивидуальных предпринимателей или юридических лиц в течение последних 3 (трех) лет</a:t>
            </a:r>
          </a:p>
          <a:p>
            <a:endParaRPr lang="ru-RU" dirty="0"/>
          </a:p>
          <a:p>
            <a:r>
              <a:rPr lang="ru-RU" dirty="0"/>
              <a:t>Размер гранта:</a:t>
            </a:r>
          </a:p>
          <a:p>
            <a:r>
              <a:rPr lang="ru-RU" dirty="0"/>
              <a:t>не более 600 тыс. руб.</a:t>
            </a:r>
          </a:p>
          <a:p>
            <a:r>
              <a:rPr lang="ru-RU" dirty="0"/>
              <a:t> </a:t>
            </a:r>
          </a:p>
        </p:txBody>
      </p:sp>
      <p:pic>
        <p:nvPicPr>
          <p:cNvPr id="1026" name="Picture 2" descr="C:\2019\2021\logo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99" y="968082"/>
            <a:ext cx="4931719" cy="83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1" y="5294146"/>
            <a:ext cx="1142948" cy="115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4191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55075" y="3919"/>
            <a:ext cx="62150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(1)</a:t>
            </a:r>
          </a:p>
        </p:txBody>
      </p:sp>
      <p:sp>
        <p:nvSpPr>
          <p:cNvPr id="63620" name="Text Box 386"/>
          <p:cNvSpPr txBox="1">
            <a:spLocks noChangeArrowheads="1"/>
          </p:cNvSpPr>
          <p:nvPr/>
        </p:nvSpPr>
        <p:spPr bwMode="auto">
          <a:xfrm>
            <a:off x="10254956" y="2425073"/>
            <a:ext cx="20024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среднемесячного дохода от трудовой деятельности в регионе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12619" y="777621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10210736" y="4998573"/>
            <a:ext cx="19651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плате в общем образовании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0464435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753560" y="2192868"/>
          <a:ext cx="9468291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1" name="Схема 90"/>
          <p:cNvGraphicFramePr/>
          <p:nvPr/>
        </p:nvGraphicFramePr>
        <p:xfrm>
          <a:off x="1214700" y="4793131"/>
          <a:ext cx="8864179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2712619" y="1123090"/>
            <a:ext cx="21939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1 октября 2023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178391" y="112868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123" name="Text Box 137"/>
          <p:cNvSpPr txBox="1">
            <a:spLocks noChangeArrowheads="1"/>
          </p:cNvSpPr>
          <p:nvPr/>
        </p:nvSpPr>
        <p:spPr bwMode="auto">
          <a:xfrm>
            <a:off x="44977" y="4486423"/>
            <a:ext cx="47225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дошкольных организаций: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44977" y="1710899"/>
            <a:ext cx="6700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общеобразовательных организаций:</a:t>
            </a:r>
          </a:p>
        </p:txBody>
      </p:sp>
      <p:sp>
        <p:nvSpPr>
          <p:cNvPr id="9" name="Стрелка вверх 8"/>
          <p:cNvSpPr/>
          <p:nvPr/>
        </p:nvSpPr>
        <p:spPr>
          <a:xfrm>
            <a:off x="9979535" y="25140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997976" y="1854848"/>
            <a:ext cx="962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046379" y="4414816"/>
            <a:ext cx="1110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" y="2541635"/>
            <a:ext cx="1133495" cy="113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1" y="5385997"/>
            <a:ext cx="1188270" cy="118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" name="Стрелка вверх 148"/>
          <p:cNvSpPr/>
          <p:nvPr/>
        </p:nvSpPr>
        <p:spPr>
          <a:xfrm>
            <a:off x="9957721" y="50875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15078584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206914" y="2512575"/>
            <a:ext cx="19651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платы  учителей*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212807" y="4865850"/>
            <a:ext cx="195342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  <a:endParaRPr lang="ru-RU" sz="1400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92" name="Схема 91"/>
          <p:cNvGraphicFramePr/>
          <p:nvPr/>
        </p:nvGraphicFramePr>
        <p:xfrm>
          <a:off x="1206056" y="235484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633741" y="5057680"/>
          <a:ext cx="997691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61985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дополнительного образования: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Преподаватели и мастера профессионального образования: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7146204" y="1907297"/>
            <a:ext cx="1182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146204" y="4649009"/>
            <a:ext cx="97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2672306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5450625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2657226" y="1133216"/>
            <a:ext cx="23674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октября 2023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84442" y="1161214"/>
            <a:ext cx="1108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326101" y="51574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(2)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714052" y="731454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67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97723" y="1070008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E8E191-807F-49A6-BD3D-D9A0840AD27C}"/>
              </a:ext>
            </a:extLst>
          </p:cNvPr>
          <p:cNvSpPr txBox="1"/>
          <p:nvPr/>
        </p:nvSpPr>
        <p:spPr>
          <a:xfrm>
            <a:off x="229990" y="3929968"/>
            <a:ext cx="6422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+mn-lt"/>
              </a:rPr>
              <a:t>* при оценке не учитываются федеральные выплаты, установленные за классное руководство </a:t>
            </a:r>
          </a:p>
        </p:txBody>
      </p:sp>
    </p:spTree>
    <p:extLst>
      <p:ext uri="{BB962C8B-B14F-4D97-AF65-F5344CB8AC3E}">
        <p14:creationId xmlns:p14="http://schemas.microsoft.com/office/powerpoint/2010/main" val="14499071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10842" y="-11470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здравоохранения</a:t>
            </a:r>
          </a:p>
        </p:txBody>
      </p:sp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22030" y="749789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155746" y="1977737"/>
            <a:ext cx="20362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135780" y="5527072"/>
            <a:ext cx="201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/>
        </p:nvGraphicFramePr>
        <p:xfrm>
          <a:off x="1198250" y="1883807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1024942" y="5237450"/>
          <a:ext cx="9357181" cy="1256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416713"/>
            <a:ext cx="856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Врачи: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39802" y="5025269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Младший медицинский персонал: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1959038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34482" y="5508373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7099785" y="1519693"/>
            <a:ext cx="978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+ 8,0%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099784" y="4900968"/>
            <a:ext cx="978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22030" y="1068102"/>
            <a:ext cx="21939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октября 2023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99785" y="106413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42" name="Text Box 386"/>
          <p:cNvSpPr txBox="1">
            <a:spLocks noChangeArrowheads="1"/>
          </p:cNvSpPr>
          <p:nvPr/>
        </p:nvSpPr>
        <p:spPr bwMode="auto">
          <a:xfrm>
            <a:off x="10182229" y="3740910"/>
            <a:ext cx="2049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43" name="Схема 42"/>
          <p:cNvGraphicFramePr/>
          <p:nvPr/>
        </p:nvGraphicFramePr>
        <p:xfrm>
          <a:off x="937787" y="3597686"/>
          <a:ext cx="9357181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4" name="Text Box 135"/>
          <p:cNvSpPr txBox="1">
            <a:spLocks noChangeArrowheads="1"/>
          </p:cNvSpPr>
          <p:nvPr/>
        </p:nvSpPr>
        <p:spPr bwMode="auto">
          <a:xfrm>
            <a:off x="-11134" y="3239107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Средний медицинский персонал:</a:t>
            </a:r>
          </a:p>
        </p:txBody>
      </p:sp>
      <p:sp>
        <p:nvSpPr>
          <p:cNvPr id="45" name="Стрелка вверх 44"/>
          <p:cNvSpPr/>
          <p:nvPr/>
        </p:nvSpPr>
        <p:spPr>
          <a:xfrm>
            <a:off x="10014621" y="3722211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7099784" y="3260314"/>
            <a:ext cx="978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+ 8,0%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0980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" y="5616602"/>
            <a:ext cx="973958" cy="97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" y="1786045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68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0382123" y="811345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9540125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070236" y="2512575"/>
            <a:ext cx="21017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070237" y="5101742"/>
            <a:ext cx="2096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/>
        </p:nvGraphicFramePr>
        <p:xfrm>
          <a:off x="1134020" y="2219795"/>
          <a:ext cx="8929215" cy="1433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814812" y="4882139"/>
          <a:ext cx="9255423" cy="1364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3612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культуры: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18906" y="4405013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социальной защиты: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TextBox 139"/>
          <p:cNvSpPr txBox="1"/>
          <p:nvPr/>
        </p:nvSpPr>
        <p:spPr>
          <a:xfrm>
            <a:off x="6915847" y="1790509"/>
            <a:ext cx="915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6941732" y="4506117"/>
            <a:ext cx="987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11927" y="1154918"/>
            <a:ext cx="21939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октября 2023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12087" y="1154919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077428" y="-43846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культуры и социальной защиты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475732" y="730935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06" y="2500198"/>
            <a:ext cx="1152926" cy="115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" y="5405437"/>
            <a:ext cx="110013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69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26487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24893070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1215" y="39951"/>
            <a:ext cx="10330220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7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заработной платы работников бюджетной сферы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81493" y="881576"/>
            <a:ext cx="11829014" cy="1480655"/>
            <a:chOff x="177579" y="1507342"/>
            <a:chExt cx="11726713" cy="948428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177579" y="1507342"/>
              <a:ext cx="11726713" cy="948428"/>
              <a:chOff x="189060" y="1371601"/>
              <a:chExt cx="11726713" cy="948428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8" y="1371601"/>
                <a:ext cx="11039475" cy="948428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189060" y="1583928"/>
                <a:ext cx="4212187" cy="573421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1447092" y="1776284"/>
              <a:ext cx="1610700" cy="374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МРОТ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052724" y="1707118"/>
              <a:ext cx="2108392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2024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19 242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339226" y="1688919"/>
              <a:ext cx="2043453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2023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16 242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Пятиугольник 14">
            <a:extLst>
              <a:ext uri="{FF2B5EF4-FFF2-40B4-BE49-F238E27FC236}">
                <a16:creationId xmlns:a16="http://schemas.microsoft.com/office/drawing/2014/main" id="{BB1324E6-4FC0-45F7-9F82-DC250C2A3627}"/>
              </a:ext>
            </a:extLst>
          </p:cNvPr>
          <p:cNvSpPr/>
          <p:nvPr/>
        </p:nvSpPr>
        <p:spPr>
          <a:xfrm>
            <a:off x="6166267" y="1420148"/>
            <a:ext cx="3066112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D081F09-A807-4CA7-9B84-45CE551F7746}"/>
              </a:ext>
            </a:extLst>
          </p:cNvPr>
          <p:cNvSpPr/>
          <p:nvPr/>
        </p:nvSpPr>
        <p:spPr>
          <a:xfrm>
            <a:off x="6440725" y="1478371"/>
            <a:ext cx="2554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18,5%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9916012-CA8D-4FC2-A8D6-D8F727394C6F}"/>
              </a:ext>
            </a:extLst>
          </p:cNvPr>
          <p:cNvGrpSpPr/>
          <p:nvPr/>
        </p:nvGrpSpPr>
        <p:grpSpPr>
          <a:xfrm>
            <a:off x="652879" y="2559983"/>
            <a:ext cx="11497967" cy="1564235"/>
            <a:chOff x="377773" y="1507340"/>
            <a:chExt cx="11569653" cy="2579509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1BC0EDEE-C0AD-40A1-945F-41CF1489BF70}"/>
                </a:ext>
              </a:extLst>
            </p:cNvPr>
            <p:cNvGrpSpPr/>
            <p:nvPr/>
          </p:nvGrpSpPr>
          <p:grpSpPr>
            <a:xfrm>
              <a:off x="377773" y="1507340"/>
              <a:ext cx="11569653" cy="2519096"/>
              <a:chOff x="389254" y="1371599"/>
              <a:chExt cx="11569653" cy="2519096"/>
            </a:xfrm>
          </p:grpSpPr>
          <p:sp>
            <p:nvSpPr>
              <p:cNvPr id="28" name="Пятиугольник 9">
                <a:extLst>
                  <a:ext uri="{FF2B5EF4-FFF2-40B4-BE49-F238E27FC236}">
                    <a16:creationId xmlns:a16="http://schemas.microsoft.com/office/drawing/2014/main" id="{81923AE5-97AC-49F4-87D6-A51C4D92CC1A}"/>
                  </a:ext>
                </a:extLst>
              </p:cNvPr>
              <p:cNvSpPr/>
              <p:nvPr/>
            </p:nvSpPr>
            <p:spPr>
              <a:xfrm>
                <a:off x="919432" y="1371599"/>
                <a:ext cx="11039475" cy="2519096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ятиугольник 14">
                <a:extLst>
                  <a:ext uri="{FF2B5EF4-FFF2-40B4-BE49-F238E27FC236}">
                    <a16:creationId xmlns:a16="http://schemas.microsoft.com/office/drawing/2014/main" id="{AA663E64-9D80-4060-864A-6FC263211222}"/>
                  </a:ext>
                </a:extLst>
              </p:cNvPr>
              <p:cNvSpPr/>
              <p:nvPr/>
            </p:nvSpPr>
            <p:spPr>
              <a:xfrm>
                <a:off x="389254" y="1679446"/>
                <a:ext cx="3919653" cy="2000188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02AAC69A-3E5B-4431-8BC6-816F1EDBFD88}"/>
                </a:ext>
              </a:extLst>
            </p:cNvPr>
            <p:cNvSpPr/>
            <p:nvPr/>
          </p:nvSpPr>
          <p:spPr>
            <a:xfrm>
              <a:off x="377773" y="1599901"/>
              <a:ext cx="3632221" cy="2486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Прочие категории работников, не попадающие под действие Указов Президента РФ</a:t>
              </a:r>
            </a:p>
            <a:p>
              <a:pPr algn="ctr"/>
              <a:r>
                <a:rPr lang="ru-RU" sz="1600" i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(за исключением государственных и муниципальных служащих)   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4EA7F67-2730-4159-8824-145D5DA082FE}"/>
                </a:ext>
              </a:extLst>
            </p:cNvPr>
            <p:cNvSpPr/>
            <p:nvPr/>
          </p:nvSpPr>
          <p:spPr>
            <a:xfrm>
              <a:off x="9052176" y="2288759"/>
              <a:ext cx="2108392" cy="964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2024 год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096918EB-5BED-42B4-B0A7-CF4C424F35F2}"/>
                </a:ext>
              </a:extLst>
            </p:cNvPr>
            <p:cNvSpPr/>
            <p:nvPr/>
          </p:nvSpPr>
          <p:spPr>
            <a:xfrm>
              <a:off x="3977080" y="1788566"/>
              <a:ext cx="2589627" cy="1674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с 1 октября </a:t>
              </a:r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2023 года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740B510-FD48-450C-AB2E-AD0D65875822}"/>
              </a:ext>
            </a:extLst>
          </p:cNvPr>
          <p:cNvSpPr txBox="1"/>
          <p:nvPr/>
        </p:nvSpPr>
        <p:spPr>
          <a:xfrm>
            <a:off x="6106867" y="4496018"/>
            <a:ext cx="59036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Всего на повышение оплаты труда работникам бюджетной сферы, в том числе компенсационных и стимулирующих выплат предусмотрено </a:t>
            </a:r>
          </a:p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2,6 млрд. руб.</a:t>
            </a:r>
          </a:p>
        </p:txBody>
      </p:sp>
      <p:sp>
        <p:nvSpPr>
          <p:cNvPr id="30" name="Пятиугольник 14">
            <a:extLst>
              <a:ext uri="{FF2B5EF4-FFF2-40B4-BE49-F238E27FC236}">
                <a16:creationId xmlns:a16="http://schemas.microsoft.com/office/drawing/2014/main" id="{FC5EE0D5-BAF1-4331-8329-D3408470504D}"/>
              </a:ext>
            </a:extLst>
          </p:cNvPr>
          <p:cNvSpPr/>
          <p:nvPr/>
        </p:nvSpPr>
        <p:spPr>
          <a:xfrm>
            <a:off x="6596325" y="3031209"/>
            <a:ext cx="2733675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5619B2-A674-48F2-9791-76ABF9A190BC}"/>
              </a:ext>
            </a:extLst>
          </p:cNvPr>
          <p:cNvSpPr/>
          <p:nvPr/>
        </p:nvSpPr>
        <p:spPr>
          <a:xfrm>
            <a:off x="6485105" y="2923890"/>
            <a:ext cx="2573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4,5%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 1 октября 2024 года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8723C8-E156-452C-B80D-82CB8299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435" y="4254037"/>
            <a:ext cx="5576860" cy="248451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31000131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09391" y="3486950"/>
          <a:ext cx="11810331" cy="3021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2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9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Мера социальной поддержки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Размер среднедушевого дохода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дату обращения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05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(экстренный</a:t>
                      </a:r>
                      <a:r>
                        <a:rPr lang="ru-RU" sz="1400" b="0" u="none" strike="noStrike" baseline="0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ремонт жилых помещений</a:t>
                      </a: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 двукратной величины прожиточного минимума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650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Компенсационные выплаты за присмотр и уход за детьми в дошкольном учреждении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полуторакратной величины ПМ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77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Субсидии на оплату жилого помещения и коммунальных услуг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величины прожиточного минимума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Ежемесячное пособие в связи с рождением и воспитанием ребенка</a:t>
                      </a:r>
                      <a:endParaRPr lang="ru-RU" sz="1400" b="0" i="1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Оказание государственной социальной помощи на основании социального контракта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выплата на проезд учащимся из малообеспеченных семей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11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(приобретение бытовой техники)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80287" y="22363"/>
            <a:ext cx="9978069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u="sng" dirty="0">
                <a:solidFill>
                  <a:srgbClr val="494545"/>
                </a:solidFill>
                <a:latin typeface="+mn-lt"/>
              </a:rPr>
              <a:t>Прожиточный минимум</a:t>
            </a:r>
          </a:p>
          <a:p>
            <a:pPr algn="ctr">
              <a:lnSpc>
                <a:spcPct val="110000"/>
              </a:lnSpc>
            </a:pPr>
            <a:r>
              <a:rPr lang="ru-RU" sz="1500" b="1" dirty="0">
                <a:solidFill>
                  <a:srgbClr val="494545"/>
                </a:solidFill>
                <a:latin typeface="+mn-lt"/>
              </a:rPr>
              <a:t> -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минимальная необходимая для обеспечения жизнедеятельности сумма доходов гражданина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58013" y="2253700"/>
            <a:ext cx="11761709" cy="1233250"/>
            <a:chOff x="-1" y="3081938"/>
            <a:chExt cx="12190595" cy="86394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1" y="3081938"/>
              <a:ext cx="12190595" cy="396330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</a:rPr>
                <a:t>Предназначен для оказания необходимой государственной социальной помощи и предоставления мер социальной поддержки малоимущим гражданам</a:t>
              </a:r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1369040" y="3544386"/>
              <a:ext cx="3121123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8490394" y="3540179"/>
              <a:ext cx="2837076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71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" y="859396"/>
            <a:ext cx="11915774" cy="1200435"/>
            <a:chOff x="-11481" y="1507342"/>
            <a:chExt cx="11915774" cy="13583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11481" y="1507342"/>
              <a:ext cx="11915774" cy="1321494"/>
              <a:chOff x="0" y="1371601"/>
              <a:chExt cx="11915774" cy="1321494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9" y="1371601"/>
                <a:ext cx="11039475" cy="1321494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0" y="1746610"/>
                <a:ext cx="2733675" cy="573420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4701" y="1768667"/>
              <a:ext cx="3048367" cy="83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Ежегодно устанавливается </a:t>
              </a:r>
            </a:p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постановлением Правительства Липецкой области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60880" y="1507342"/>
              <a:ext cx="4443412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2024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12 826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13 980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11 177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12 957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руб.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169164" y="1507462"/>
              <a:ext cx="4104447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2023 год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в расчете на душу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11 931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трудоспособного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13 005 руб.                 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пенсионеров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10 665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детей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12 364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4381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967796" y="60960"/>
            <a:ext cx="9600318" cy="90446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10 928,6</a:t>
            </a:r>
          </a:p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71" name="Пятиугольник 70"/>
          <p:cNvSpPr/>
          <p:nvPr/>
        </p:nvSpPr>
        <p:spPr>
          <a:xfrm>
            <a:off x="-10142" y="4982764"/>
            <a:ext cx="12245011" cy="130873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3" name="Пятиугольник 72"/>
          <p:cNvSpPr/>
          <p:nvPr/>
        </p:nvSpPr>
        <p:spPr>
          <a:xfrm>
            <a:off x="-24438" y="3818056"/>
            <a:ext cx="12192006" cy="1141769"/>
          </a:xfrm>
          <a:prstGeom prst="homePlate">
            <a:avLst>
              <a:gd name="adj" fmla="val 30807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4" name="Пятиугольник 73"/>
          <p:cNvSpPr/>
          <p:nvPr/>
        </p:nvSpPr>
        <p:spPr>
          <a:xfrm>
            <a:off x="56920" y="2891743"/>
            <a:ext cx="12135080" cy="89833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5" name="Пятиугольник 74"/>
          <p:cNvSpPr/>
          <p:nvPr/>
        </p:nvSpPr>
        <p:spPr>
          <a:xfrm>
            <a:off x="40792" y="1757257"/>
            <a:ext cx="12143144" cy="1089529"/>
          </a:xfrm>
          <a:prstGeom prst="homePlate">
            <a:avLst>
              <a:gd name="adj" fmla="val 4171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6" name="Пятиугольник 75"/>
          <p:cNvSpPr/>
          <p:nvPr/>
        </p:nvSpPr>
        <p:spPr>
          <a:xfrm>
            <a:off x="-6" y="982536"/>
            <a:ext cx="12192006" cy="72509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0523" y="926260"/>
            <a:ext cx="68454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ежемесячных и единовременных пособий на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ежемесячного пособия в связи с рождением и воспитанием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многодетным семьям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Компенсация части родительской платы за содержание ребенка в дошкольных учреждениях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50523" y="1754790"/>
            <a:ext cx="724147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Единовременные денежные выплаты при всех формах устройства ребенка в семью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пособия на содержание  детей в опекунских и приемных семьях, </a:t>
            </a:r>
            <a:r>
              <a:rPr lang="ru-RU" sz="1200" dirty="0">
                <a:solidFill>
                  <a:srgbClr val="474343"/>
                </a:solidFill>
                <a:latin typeface="Calibri"/>
                <a:cs typeface="Times New Roman" panose="02020603050405020304" pitchFamily="18" charset="0"/>
              </a:rPr>
              <a:t>вознаграждение приемному родителю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Социальная поддержка детей-сирот и детей, оставшихся без попечения родителей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Ежемесячная денежная компенсация расходов по договору найма (поднайма) жилого помещения детям-сиротам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44452" y="2844319"/>
            <a:ext cx="71157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Социальные выплаты на питание школьников и студентов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Стипендии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 на транспорте школьникам и студентам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студентов, обучающихся по медицинскому профилю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21959" y="4959825"/>
            <a:ext cx="7261977" cy="1387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Обеспечение лекарственными средствами граждан, страдающих социально-значимыми заболеваниями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доноров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Долечивание граждан, нуждающихся в реабилитации после стационарного лечения, в санаторно-курортных учреждениях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Оказание высокотехнологичной медицинской помощи за пределами области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Санаторно-курортное лечение неработающим пенсионерам или неработающим гражданам, перенесшим заболевания сердца, меры социальной поддержки инвалидов и детей-инвалидов, которым установлен кохлеарный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имплант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33943" y="3798856"/>
            <a:ext cx="7135494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денежные выплаты ветеранам труда, труженикам тыла, реабилитированным и репрессированным гражданам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Адресная и материальная (экстремальная) помощь</a:t>
            </a:r>
          </a:p>
          <a:p>
            <a:pPr marL="26670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Субсидии на оплату жилого помещения и коммунальных услуг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Бесплатное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зубо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слухопротезирование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пенсионеров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медицинских работников, учителей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128084" y="3919"/>
            <a:ext cx="81050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Расходы на предоставление мер социальной 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поддержки гражданам из областного бюджета  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21171" y="990925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3 380,4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21171" y="1878009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601,9 </a:t>
            </a:r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21171" y="2984980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1 143,3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21171" y="4025593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3 240,5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116935" y="5185472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494545"/>
                </a:solidFill>
              </a:rPr>
              <a:t>1 215,3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724017" y="990925"/>
            <a:ext cx="3067051" cy="72384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Гарантии семьям с детьми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1724014" y="1878009"/>
            <a:ext cx="3067051" cy="778547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Социальное обеспечение детей-сирот, приемных и опекунских семей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1724013" y="2932834"/>
            <a:ext cx="3067051" cy="81615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600" b="1" dirty="0">
                <a:solidFill>
                  <a:srgbClr val="474343"/>
                </a:solidFill>
              </a:rPr>
              <a:t>Поддержка школьников и студентов, летний отдых и оздоровление детей 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724015" y="3846418"/>
            <a:ext cx="3067051" cy="107505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Поддержка граждан старшего поколения, ветеранов и инвалидов,  малоимущих граждан и иное социальное обеспечение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724020" y="5185471"/>
            <a:ext cx="3067051" cy="71670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граждан в сфере здравоохранения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72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6" y="6347128"/>
            <a:ext cx="12192006" cy="510872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16934" y="6287707"/>
            <a:ext cx="1459979" cy="57029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494545"/>
                </a:solidFill>
              </a:rPr>
              <a:t>1 347,2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724020" y="6338112"/>
            <a:ext cx="3067051" cy="479120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участников СВО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944452" y="6355566"/>
            <a:ext cx="6845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Предоставление мер социальной поддержки лицам, принимающим (принимавшим) участие в  специальной военной операции и членам их семей</a:t>
            </a:r>
          </a:p>
        </p:txBody>
      </p:sp>
    </p:spTree>
    <p:extLst>
      <p:ext uri="{BB962C8B-B14F-4D97-AF65-F5344CB8AC3E}">
        <p14:creationId xmlns:p14="http://schemas.microsoft.com/office/powerpoint/2010/main" val="14585289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ятиугольник 28"/>
          <p:cNvSpPr/>
          <p:nvPr/>
        </p:nvSpPr>
        <p:spPr>
          <a:xfrm>
            <a:off x="96714" y="4577170"/>
            <a:ext cx="10663434" cy="2280829"/>
          </a:xfrm>
          <a:prstGeom prst="homePlate">
            <a:avLst>
              <a:gd name="adj" fmla="val 2775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8062" y="4604971"/>
            <a:ext cx="10622086" cy="2225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Многодетным семьям предусмотрены меры социальной поддержки на сумму 399,2 млн. руб. в 2024 году,  </a:t>
            </a:r>
          </a:p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403,1 млн.руб. в 2025 году, 407,0  млн. руб. в 2026 году: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школьной и спортивной формой;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части стоимости обучения детей по образовательным программам среднего профессионального образования;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коммунальных услуг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тремя детьми,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4 - 6 детьми и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процентов 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7 и более детьми;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 топлива семьям, проживающим в домах, не имеющих центрального отопления;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газификации жилья;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подключения жилого помещения к централизованной системе холодного водоснабжения;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бесплатного проезда на автомобильном транспорте общего пользования.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19048" y="848362"/>
            <a:ext cx="10296523" cy="1478079"/>
          </a:xfrm>
          <a:prstGeom prst="homePlate">
            <a:avLst>
              <a:gd name="adj" fmla="val 33958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144" y="4967685"/>
            <a:ext cx="1837831" cy="1938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475" y="628766"/>
            <a:ext cx="1914525" cy="19145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88" y="2492898"/>
            <a:ext cx="2090721" cy="204252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ятиугольник 27"/>
          <p:cNvSpPr/>
          <p:nvPr/>
        </p:nvSpPr>
        <p:spPr>
          <a:xfrm>
            <a:off x="2368408" y="2400396"/>
            <a:ext cx="9747389" cy="2135023"/>
          </a:xfrm>
          <a:prstGeom prst="homePlate">
            <a:avLst>
              <a:gd name="adj" fmla="val 2710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1741840" name="Содержимое 6"/>
          <p:cNvSpPr txBox="1">
            <a:spLocks/>
          </p:cNvSpPr>
          <p:nvPr/>
        </p:nvSpPr>
        <p:spPr bwMode="auto">
          <a:xfrm>
            <a:off x="10032441" y="2492898"/>
            <a:ext cx="70485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100" dirty="0">
                <a:latin typeface="+mn-lt"/>
              </a:rPr>
              <a:t>.</a:t>
            </a:r>
          </a:p>
          <a:p>
            <a:pPr marL="85725" algn="just">
              <a:spcBef>
                <a:spcPct val="20000"/>
              </a:spcBef>
              <a:buClr>
                <a:srgbClr val="C32D2E"/>
              </a:buClr>
              <a:buSzPct val="95000"/>
              <a:buFont typeface="Wingdings 2" pitchFamily="18" charset="2"/>
              <a:buNone/>
            </a:pPr>
            <a:endParaRPr lang="ru-RU" sz="1100" b="1" dirty="0">
              <a:latin typeface="+mn-lt"/>
              <a:cs typeface="Times New Roman" pitchFamily="18" charset="0"/>
            </a:endParaRPr>
          </a:p>
        </p:txBody>
      </p:sp>
      <p:sp>
        <p:nvSpPr>
          <p:cNvPr id="1741851" name="TextBox 19"/>
          <p:cNvSpPr txBox="1">
            <a:spLocks noChangeArrowheads="1"/>
          </p:cNvSpPr>
          <p:nvPr/>
        </p:nvSpPr>
        <p:spPr bwMode="auto">
          <a:xfrm>
            <a:off x="11567587" y="6581778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200"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933" y="876813"/>
            <a:ext cx="9869707" cy="144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  <a:cs typeface="Arial" charset="0"/>
              </a:rPr>
              <a:t>Обеспечена гарантированная поддержка малоимущих граждан с  детьми:</a:t>
            </a:r>
            <a:endParaRPr lang="ru-RU" sz="1400" b="1" i="1" dirty="0">
              <a:solidFill>
                <a:srgbClr val="534F4F"/>
              </a:solidFill>
              <a:latin typeface="+mn-lt"/>
              <a:cs typeface="Arial" charset="0"/>
            </a:endParaRPr>
          </a:p>
          <a:p>
            <a:pPr indent="27305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выплата ежемесячного пособия в связи с рождением и воспитанием ребенка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    (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2 266,6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 в 2024 году,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2 649,7 тыс. руб.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2025 году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, 3 755,9 тыс. руб.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2026 году);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tabLst>
                <a:tab pos="273050" algn="l"/>
              </a:tabLst>
              <a:defRPr/>
            </a:pPr>
            <a:r>
              <a:rPr lang="ru-RU" sz="1400">
                <a:solidFill>
                  <a:srgbClr val="534F4F"/>
                </a:solidFill>
                <a:latin typeface="+mn-lt"/>
              </a:rPr>
              <a:t>       размер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ежемесячного пособия зависит от размера среднедушевого дохода семьи на дату обращения;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молодым семьям на компенсацию затрат по найму (поднайму) жилого помещения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500 до 3000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путевки на санаторно-курортное лечение беременным женщинам из малоимущих молодых семей.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368408" y="2400396"/>
            <a:ext cx="96502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Улучшение демографической ситуации: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лицам из числа детей-сирот  и детей, оставшихся без попечения родителей, в связи с рождением ребенка (детей)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тыс.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в связи с рождением (усыновлением) третьего и последующих детей или детей-  близнецов  –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104,5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270,0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при рождении троих или более детей одновременно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1 200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женщинам, родившим первого ребенка в возрасте от 18 до 24 лет в размере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85 тыс. руб.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выплата компенсации части родительской платы за присмотр и уход за детьми в образовательных организациях, реализующих основную общеобразовательную программу дошкольного образования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152,4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73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72541" y="142419"/>
            <a:ext cx="1064691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Гарантии семьям с детьми    </a:t>
            </a:r>
            <a:r>
              <a:rPr lang="ru-RU" sz="28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3 380,4 млн. руб.</a:t>
            </a:r>
            <a:endParaRPr lang="ru-RU" sz="28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25748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824486" y="-4376"/>
            <a:ext cx="9594972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Социальное обеспечение детей-сирот, приемных и опекунских семей –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601,9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67113" y="1011286"/>
            <a:ext cx="9233642" cy="2731644"/>
          </a:xfrm>
          <a:prstGeom prst="homePlate">
            <a:avLst>
              <a:gd name="adj" fmla="val 3494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Общий объем средств, направленный на поддержку приемных и опекунских семей</a:t>
            </a:r>
          </a:p>
          <a:p>
            <a:r>
              <a:rPr lang="ru-RU" b="1" u="sng" dirty="0">
                <a:solidFill>
                  <a:srgbClr val="534F4F"/>
                </a:solidFill>
              </a:rPr>
              <a:t>395,9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  <a:r>
              <a:rPr lang="ru-RU" sz="1600" b="1" dirty="0">
                <a:solidFill>
                  <a:srgbClr val="534F4F"/>
                </a:solidFill>
              </a:rPr>
              <a:t>, в том числе: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единовременная выплата при устройстве  в семью детей старше 7 лет и детей-инвалидов</a:t>
            </a:r>
          </a:p>
          <a:p>
            <a:pPr marL="266700"/>
            <a:r>
              <a:rPr lang="ru-RU" sz="1600" dirty="0">
                <a:solidFill>
                  <a:srgbClr val="534F4F"/>
                </a:solidFill>
              </a:rPr>
              <a:t>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 тыс.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9 млн. руб.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содержание ребенка в приемных и опекунских семьях (расходы на личные нужды, проезд, коммунальные услуги, бытовые услуги, приобретение предметов личной гигиены, мебели, мягкого инвентаря и др.)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11 938 руб. до 13 694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зависимости от возраста ребенка и места проживания 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321,5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вознаграждение приемному родителю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6 206 руб. до 28 805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зависимости от количества приемных детей 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65,4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ежегодно).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2339859" y="3742929"/>
            <a:ext cx="9709084" cy="3047169"/>
          </a:xfrm>
          <a:prstGeom prst="homePlate">
            <a:avLst>
              <a:gd name="adj" fmla="val 3607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Социальная поддержка детей-сирот – </a:t>
            </a:r>
            <a:r>
              <a:rPr lang="ru-RU" b="1" u="sng" dirty="0">
                <a:solidFill>
                  <a:srgbClr val="534F4F"/>
                </a:solidFill>
              </a:rPr>
              <a:t>206,0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</a:p>
          <a:p>
            <a:endParaRPr lang="ru-RU" sz="800" b="1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ежемесячная денежная выплата в связи с усыновлением (удочерением) ребенка сироты или ребенка, оставшегося без попечения родителей 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8 000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31,5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социальная поддержка детей-сирот и детей, оставшихся без попечения родителей (расходы на личные нужды, проезд, коммунальные услуги, бытовые услуги, приобретение предметов личной гигиены, учебной литературы и письменных принадлежностей, мебели, мягкого инвентаря и др.)  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122,5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единовременная выплата детям-сиротам на ремонт жилья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 тыс.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2,1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ежемесячная денежная компенсация расходов по договору найма (поднайма) жилого </a:t>
            </a:r>
            <a:r>
              <a:rPr lang="ru-RU" sz="1600" dirty="0">
                <a:solidFill>
                  <a:srgbClr val="534F4F"/>
                </a:solidFill>
                <a:latin typeface="+mj-lt"/>
              </a:rPr>
              <a:t>помещения детям-сиротам (по </a:t>
            </a:r>
            <a:r>
              <a:rPr lang="ru-RU" sz="1600" b="1" dirty="0">
                <a:solidFill>
                  <a:srgbClr val="534F4F"/>
                </a:solidFill>
                <a:latin typeface="+mj-lt"/>
              </a:rPr>
              <a:t>49,9 млн. руб</a:t>
            </a:r>
            <a:r>
              <a:rPr lang="ru-RU" sz="1600" b="1" dirty="0">
                <a:solidFill>
                  <a:srgbClr val="394659"/>
                </a:solidFill>
                <a:latin typeface="+mj-lt"/>
              </a:rPr>
              <a:t>. </a:t>
            </a:r>
            <a:r>
              <a:rPr lang="ru-RU" sz="1600" dirty="0">
                <a:solidFill>
                  <a:srgbClr val="394659"/>
                </a:solidFill>
                <a:latin typeface="+mj-lt"/>
              </a:rPr>
              <a:t>ежегодно).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" y="4279536"/>
            <a:ext cx="2297309" cy="229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76" y="1011286"/>
            <a:ext cx="2928667" cy="292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35862725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391091" y="-22486"/>
            <a:ext cx="1002836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Поддержка школьников и студентов, летний отдых и оздоровление детей –</a:t>
            </a:r>
            <a:r>
              <a:rPr lang="ru-RU" sz="3000" b="1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1 143,3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347744" y="818523"/>
            <a:ext cx="9726068" cy="5934974"/>
            <a:chOff x="3316436" y="836762"/>
            <a:chExt cx="8527632" cy="5934974"/>
          </a:xfrm>
        </p:grpSpPr>
        <p:graphicFrame>
          <p:nvGraphicFramePr>
            <p:cNvPr id="2" name="Схема 1"/>
            <p:cNvGraphicFramePr/>
            <p:nvPr/>
          </p:nvGraphicFramePr>
          <p:xfrm>
            <a:off x="3417737" y="836762"/>
            <a:ext cx="8426331" cy="593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316436" y="1016500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621,8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25039" y="214207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97,6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58061" y="3313387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474343"/>
                  </a:solidFill>
                  <a:latin typeface="+mn-lt"/>
                  <a:cs typeface="Times New Roman" pitchFamily="18" charset="0"/>
                </a:rPr>
                <a:t>15,8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474343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474343"/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10175" y="5679188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108,5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36142" y="456833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299,6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0" y="5251831"/>
            <a:ext cx="1237928" cy="12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2" y="925278"/>
            <a:ext cx="1549428" cy="15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1374583" y="2474706"/>
            <a:ext cx="1230237" cy="1347661"/>
            <a:chOff x="152400" y="152400"/>
            <a:chExt cx="6197600" cy="61976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197600" cy="619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556" y="3050381"/>
              <a:ext cx="1569244" cy="155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9556"/>
            <a:ext cx="2322326" cy="232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5285410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592106" y="24182"/>
            <a:ext cx="10175343" cy="1496104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428038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3 240,5</a:t>
            </a:r>
          </a:p>
          <a:p>
            <a:pPr marL="0" lvl="1" indent="8428038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59719" y="28716"/>
            <a:ext cx="816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Поддержка граждан старшего поколения, ветеранов труда,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тружеников тыла, репрессированных, реабилитированных, 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малоимущих граждан и иное социальное обеспечение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отдельных категорий граждан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48859" y="3511289"/>
            <a:ext cx="12143141" cy="757131"/>
            <a:chOff x="48854" y="3643558"/>
            <a:chExt cx="12143142" cy="757131"/>
          </a:xfrm>
        </p:grpSpPr>
        <p:sp>
          <p:nvSpPr>
            <p:cNvPr id="74" name="Пятиугольник 73"/>
            <p:cNvSpPr/>
            <p:nvPr/>
          </p:nvSpPr>
          <p:spPr>
            <a:xfrm>
              <a:off x="48854" y="3643561"/>
              <a:ext cx="12143142" cy="757128"/>
            </a:xfrm>
            <a:prstGeom prst="homePlate">
              <a:avLst>
                <a:gd name="adj" fmla="val 41748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82523" y="3643559"/>
              <a:ext cx="8709472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социальный контракт и адресная помощь - предоставляется в виде единовременного (до 350 тыс. руб.) или ежемесячного </a:t>
              </a:r>
            </a:p>
            <a:p>
              <a:pPr>
                <a:lnSpc>
                  <a:spcPct val="90000"/>
                </a:lnSpc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(в размере величины прожиточного минимума, установленной на дату заключения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соцконтракта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 социального пособия;</a:t>
              </a:r>
            </a:p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494545"/>
                  </a:solidFill>
                  <a:latin typeface="+mn-lt"/>
                  <a:cs typeface="Times New Roman" panose="02020603050405020304" pitchFamily="18" charset="0"/>
                </a:rPr>
                <a:t>региональный социальный контракт многодетным семьям контракта на реализацию мероприятия по осуществлению индивидуальной предпринимательской деятельности в сфере сельского хозяйства.</a:t>
              </a:r>
              <a:endParaRPr lang="ru-RU" sz="12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1894911" y="3643558"/>
              <a:ext cx="1459979" cy="70526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312,9</a:t>
              </a:r>
              <a:r>
                <a:rPr lang="ru-RU" sz="2200" b="1" dirty="0">
                  <a:solidFill>
                    <a:srgbClr val="394659"/>
                  </a:solidFill>
                </a:rPr>
                <a:t> млн. руб.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-15734" y="4458578"/>
            <a:ext cx="12143137" cy="1494353"/>
            <a:chOff x="-6" y="4489457"/>
            <a:chExt cx="12143137" cy="1494353"/>
          </a:xfrm>
        </p:grpSpPr>
        <p:sp>
          <p:nvSpPr>
            <p:cNvPr id="73" name="Пятиугольник 72"/>
            <p:cNvSpPr/>
            <p:nvPr/>
          </p:nvSpPr>
          <p:spPr>
            <a:xfrm>
              <a:off x="-6" y="4489457"/>
              <a:ext cx="12143137" cy="1494353"/>
            </a:xfrm>
            <a:prstGeom prst="homePlate">
              <a:avLst>
                <a:gd name="adj" fmla="val 3080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100204" y="4498439"/>
              <a:ext cx="8429994" cy="1421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Субсидии на оплату жилого помещения и коммунальных услуг;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зубо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слухопротезирование пенсионеров по старости;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компенсации взносов за капитальный ремонт;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льготы по оплате жилья и коммунальных услуг работникам бюджетной сферы на селе;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возмещение расходов по газификации жилого помещения;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материальная помощь гражданам, находящимся в трудной жизненной ситуации;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сезонный проезд отдельных категорий граждан на дачные и садовые участки;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иное социальное обеспечение.</a:t>
              </a: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386068" y="4684851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1 252,9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15734" y="6075133"/>
            <a:ext cx="12143141" cy="748144"/>
            <a:chOff x="-4" y="5972746"/>
            <a:chExt cx="12143141" cy="748144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-4" y="5972746"/>
              <a:ext cx="12143141" cy="716702"/>
            </a:xfrm>
            <a:prstGeom prst="homePlate">
              <a:avLst/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660101" y="6118731"/>
              <a:ext cx="7674743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проезд отдельных категорий граждан (ветераны труда, труженики тыла, реабилитированные и репрессированные граждане, инвалиды, члены семей участников специальной военной операции)</a:t>
              </a: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1846053" y="6004188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297,8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" y="1704711"/>
            <a:ext cx="12143143" cy="1654835"/>
            <a:chOff x="0" y="1620444"/>
            <a:chExt cx="12143143" cy="1654835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1637882"/>
              <a:ext cx="12143143" cy="163739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100208" y="1620444"/>
              <a:ext cx="8785950" cy="1588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2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Более чем 89 087 ветеранам труда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труженикам тыла, реабилитированным и репрессированным гражданам               предоставляются меры социальной поддержки: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льготная оплата коммунальных услуг;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зубопротезирование, внеочередное оказание медицинской помощи;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ежемесячная денежная выплата в 2024 году: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ветеранам труда – 570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труженикам тыла – 785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реабилитированным лицам – 900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признанным пострадавшими от политических репрессий – 785 рублей. 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86080" y="2056156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1 376,9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2071889"/>
            <a:ext cx="1213959" cy="121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4" y="5938249"/>
            <a:ext cx="1012872" cy="7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4509186"/>
            <a:ext cx="948232" cy="9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577460" y="3455657"/>
            <a:ext cx="868589" cy="799339"/>
            <a:chOff x="152400" y="152400"/>
            <a:chExt cx="4876800" cy="48768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4876800" cy="487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65" y="2008665"/>
              <a:ext cx="1164270" cy="1164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76</a:t>
            </a:r>
          </a:p>
        </p:txBody>
      </p:sp>
    </p:spTree>
    <p:extLst>
      <p:ext uri="{BB962C8B-B14F-4D97-AF65-F5344CB8AC3E}">
        <p14:creationId xmlns:p14="http://schemas.microsoft.com/office/powerpoint/2010/main" val="106424459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1 215,3</a:t>
            </a:r>
          </a:p>
          <a:p>
            <a:pPr marL="0" lvl="1" indent="807402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04720" y="49381"/>
            <a:ext cx="93633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граждан </a:t>
            </a:r>
          </a:p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сфере здравоохранения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13044" y="1219201"/>
            <a:ext cx="12143143" cy="893192"/>
            <a:chOff x="-13044" y="1340177"/>
            <a:chExt cx="12143143" cy="935603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-13044" y="1340177"/>
              <a:ext cx="12143143" cy="93560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421121" y="1395654"/>
              <a:ext cx="8123942" cy="880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Бесплатные медикаменты </a:t>
              </a:r>
            </a:p>
            <a:p>
              <a:pPr lvl="0">
                <a:lnSpc>
                  <a:spcPct val="90000"/>
                </a:lnSpc>
              </a:pP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предоставляются гражданам, страдающим онкологическими заболеваниями, сахарным диабетом, </a:t>
              </a:r>
              <a:r>
                <a:rPr lang="ru-RU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орфанными</a:t>
              </a: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заболеваниями и другими заболеваниями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22072" y="1395654"/>
              <a:ext cx="1535729" cy="88012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1 145,7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98640" y="2216798"/>
            <a:ext cx="12031460" cy="905023"/>
            <a:chOff x="36738" y="665081"/>
            <a:chExt cx="12143143" cy="1186650"/>
          </a:xfrm>
        </p:grpSpPr>
        <p:sp>
          <p:nvSpPr>
            <p:cNvPr id="31" name="Пятиугольник 30"/>
            <p:cNvSpPr/>
            <p:nvPr/>
          </p:nvSpPr>
          <p:spPr>
            <a:xfrm>
              <a:off x="36738" y="665081"/>
              <a:ext cx="12143143" cy="118665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380778" y="750036"/>
              <a:ext cx="7725059" cy="1101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Денежная компенсация донорам</a:t>
              </a:r>
            </a:p>
            <a:p>
              <a:pPr lvl="0">
                <a:lnSpc>
                  <a:spcPct val="90000"/>
                </a:lnSpc>
              </a:pP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в замен бесплатного питания после безвозмездной сдачи крови и ее компонентов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95108" y="799507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24,0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212078" y="3249421"/>
            <a:ext cx="11918019" cy="1089529"/>
            <a:chOff x="150179" y="187187"/>
            <a:chExt cx="12143143" cy="1691035"/>
          </a:xfrm>
        </p:grpSpPr>
        <p:sp>
          <p:nvSpPr>
            <p:cNvPr id="35" name="Пятиугольник 34"/>
            <p:cNvSpPr/>
            <p:nvPr/>
          </p:nvSpPr>
          <p:spPr>
            <a:xfrm>
              <a:off x="150179" y="212416"/>
              <a:ext cx="12143143" cy="158417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400949" y="187187"/>
              <a:ext cx="7683330" cy="1691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Организация долечивания работающих граждан</a:t>
              </a:r>
            </a:p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 санаторно-курортных учреждениях</a:t>
              </a:r>
            </a:p>
            <a:p>
              <a:pPr lvl="0">
                <a:lnSpc>
                  <a:spcPct val="90000"/>
                </a:lnSpc>
              </a:pP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нуждающихся в реабилитации непосредственно после стационарного лечения</a:t>
              </a: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331100" y="464928"/>
              <a:ext cx="1535729" cy="91779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22,0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823" y="1272163"/>
            <a:ext cx="956274" cy="84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856" y="2281591"/>
            <a:ext cx="850207" cy="850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286648"/>
            <a:ext cx="903993" cy="90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77</a:t>
            </a:r>
          </a:p>
        </p:txBody>
      </p:sp>
      <p:sp>
        <p:nvSpPr>
          <p:cNvPr id="22" name="Пятиугольник 21"/>
          <p:cNvSpPr/>
          <p:nvPr/>
        </p:nvSpPr>
        <p:spPr>
          <a:xfrm>
            <a:off x="224373" y="4432130"/>
            <a:ext cx="11905727" cy="84363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9645" y="4514735"/>
            <a:ext cx="1535729" cy="684511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12,5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1121" y="4558482"/>
            <a:ext cx="83992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Оказание высокотехнологичной медицинской помощи</a:t>
            </a:r>
          </a:p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за пределами области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856" y="4432130"/>
            <a:ext cx="967077" cy="849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Группа 39"/>
          <p:cNvGrpSpPr/>
          <p:nvPr/>
        </p:nvGrpSpPr>
        <p:grpSpPr>
          <a:xfrm>
            <a:off x="212076" y="5355771"/>
            <a:ext cx="11918019" cy="1170348"/>
            <a:chOff x="150179" y="96620"/>
            <a:chExt cx="12143143" cy="1816473"/>
          </a:xfrm>
        </p:grpSpPr>
        <p:sp>
          <p:nvSpPr>
            <p:cNvPr id="41" name="Пятиугольник 40"/>
            <p:cNvSpPr/>
            <p:nvPr/>
          </p:nvSpPr>
          <p:spPr>
            <a:xfrm>
              <a:off x="150179" y="96620"/>
              <a:ext cx="12143143" cy="181647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2400951" y="222058"/>
              <a:ext cx="8323435" cy="1691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Санаторно-курортное лечение неработающим пенсионерам либо неработающим гражданам (перенесшим определенные заболевания сердца), меры социальной поддержки инвалидам и детям-инвалидам, которым установлен кохлеарный аппарат</a:t>
              </a:r>
              <a:endParaRPr lang="ru-RU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3" name="Скругленный прямоугольник 42"/>
            <p:cNvSpPr/>
            <p:nvPr/>
          </p:nvSpPr>
          <p:spPr>
            <a:xfrm>
              <a:off x="331100" y="464928"/>
              <a:ext cx="1535731" cy="1025274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11,1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940" y="5471364"/>
            <a:ext cx="903993" cy="90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54832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ятиугольник 81">
            <a:extLst>
              <a:ext uri="{FF2B5EF4-FFF2-40B4-BE49-F238E27FC236}">
                <a16:creationId xmlns:a16="http://schemas.microsoft.com/office/drawing/2014/main" id="{5F7F4221-9943-42AE-9610-F029AB073B79}"/>
              </a:ext>
            </a:extLst>
          </p:cNvPr>
          <p:cNvSpPr/>
          <p:nvPr/>
        </p:nvSpPr>
        <p:spPr>
          <a:xfrm>
            <a:off x="1588416" y="21904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endParaRPr lang="ru-RU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991323"/>
            <a:ext cx="12205045" cy="123881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1928729" y="1116666"/>
            <a:ext cx="9874495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мер социальной поддержки лицам,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принимающим (принимавшим) участие в специальной военной операции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 членам их семей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26084" y="991323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294,6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46499" y="3296436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256137" y="-6074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Меры социальной поддержки участников 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специальной военной операции и членов их семей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78</a:t>
            </a:r>
          </a:p>
        </p:txBody>
      </p:sp>
      <p:sp>
        <p:nvSpPr>
          <p:cNvPr id="19" name="Пятиугольник 18"/>
          <p:cNvSpPr/>
          <p:nvPr/>
        </p:nvSpPr>
        <p:spPr>
          <a:xfrm>
            <a:off x="48856" y="5586980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83312" y="-7228"/>
            <a:ext cx="1641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1 347,2</a:t>
            </a:r>
          </a:p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млн. руб.</a:t>
            </a:r>
          </a:p>
        </p:txBody>
      </p:sp>
      <p:sp>
        <p:nvSpPr>
          <p:cNvPr id="22" name="Пятиугольник 21"/>
          <p:cNvSpPr/>
          <p:nvPr/>
        </p:nvSpPr>
        <p:spPr>
          <a:xfrm>
            <a:off x="48855" y="2367839"/>
            <a:ext cx="12143143" cy="83149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47571" y="1024887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1 324,0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00845" y="2419233"/>
            <a:ext cx="1535729" cy="78010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1,3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47570" y="3395663"/>
            <a:ext cx="1535729" cy="81062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1,5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92999" y="5580632"/>
            <a:ext cx="1535729" cy="969196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12,2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40" name="Пятиугольник 39"/>
          <p:cNvSpPr/>
          <p:nvPr/>
        </p:nvSpPr>
        <p:spPr>
          <a:xfrm>
            <a:off x="1903490" y="2438171"/>
            <a:ext cx="9828650" cy="69083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путевки на санаторно-курортное лечение беременной супруги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участника специальной военной операции</a:t>
            </a:r>
          </a:p>
        </p:txBody>
      </p:sp>
      <p:sp>
        <p:nvSpPr>
          <p:cNvPr id="43" name="Пятиугольник 42"/>
          <p:cNvSpPr/>
          <p:nvPr/>
        </p:nvSpPr>
        <p:spPr>
          <a:xfrm>
            <a:off x="2074148" y="5607932"/>
            <a:ext cx="9657991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Компенсационная выплата за присмотр и уход за детьми участников специальной военной операции в образовательной организации, реализующей образовательную программу дошкольного образования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1968193" y="3334892"/>
            <a:ext cx="9795566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Ежегодная социальная выплата детям, обучающимся в общеобразовательных организациях, родители которых погибли при участии в специальной военной операции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(в размере 5 000 рублей)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-100434" y="4405661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2145233" y="4426613"/>
            <a:ext cx="9657991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Обеспечение детей участников специальной военной операции, обучающихся по образовательным программам основного общего и среднего общего образования, бесплатным горячим питанием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92999" y="4474036"/>
            <a:ext cx="1535729" cy="969196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8,2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1497959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>
            <a:off x="48856" y="2785125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212079" y="289894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учащиеся и студенты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из </a:t>
            </a:r>
            <a:r>
              <a:rPr lang="ru-RU">
                <a:solidFill>
                  <a:srgbClr val="474343"/>
                </a:solidFill>
              </a:rPr>
              <a:t>многодетных семей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56518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1395354" y="1205489"/>
            <a:ext cx="7917476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ветераны труда, труженики тыла, </a:t>
            </a:r>
          </a:p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реабилитированные и репрессированные граждане, инвалиды, члены семей участников специальной военной операции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98980" y="1494146"/>
            <a:ext cx="333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без ограничения числа поездок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2143" y="1285552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297,8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129556" y="3246561"/>
            <a:ext cx="2675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бесплатный проезд</a:t>
            </a:r>
          </a:p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2142" y="300718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122,4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5" name="Пятиугольник 34"/>
          <p:cNvSpPr/>
          <p:nvPr/>
        </p:nvSpPr>
        <p:spPr>
          <a:xfrm>
            <a:off x="48856" y="4548426"/>
            <a:ext cx="12143143" cy="208097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50261" y="4613992"/>
            <a:ext cx="463392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 300 руб.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с сентября по июль</a:t>
            </a:r>
          </a:p>
          <a:p>
            <a:pPr lvl="0"/>
            <a:endParaRPr lang="ru-RU" sz="2600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srgbClr val="474343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b="1" u="sng" dirty="0">
                <a:solidFill>
                  <a:srgbClr val="474343"/>
                </a:solidFill>
                <a:cs typeface="Times New Roman" panose="02020603050405020304" pitchFamily="18" charset="0"/>
              </a:rPr>
              <a:t>бесплатный проезд </a:t>
            </a:r>
          </a:p>
          <a:p>
            <a:pPr lvl="0" algn="ctr"/>
            <a:r>
              <a:rPr lang="ru-RU" b="1" dirty="0">
                <a:solidFill>
                  <a:srgbClr val="474343"/>
                </a:solidFill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62000" y="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Льготный проезд для граждан на территории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02141" y="4846947"/>
            <a:ext cx="7284094" cy="598042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524000" algn="ctr"/>
            <a:r>
              <a:rPr lang="ru-RU" dirty="0">
                <a:solidFill>
                  <a:srgbClr val="474343"/>
                </a:solidFill>
              </a:rPr>
              <a:t>учащиеся и студенты из малообеспеченных семей</a:t>
            </a:r>
          </a:p>
          <a:p>
            <a:pPr indent="1524000" algn="ctr"/>
            <a:r>
              <a:rPr lang="ru-RU" b="1" u="sng">
                <a:solidFill>
                  <a:srgbClr val="474343"/>
                </a:solidFill>
              </a:rPr>
              <a:t>(4 600 </a:t>
            </a:r>
            <a:r>
              <a:rPr lang="ru-RU" b="1" u="sng" dirty="0">
                <a:solidFill>
                  <a:srgbClr val="474343"/>
                </a:solidFill>
              </a:rPr>
              <a:t>чел.)</a:t>
            </a:r>
          </a:p>
        </p:txBody>
      </p:sp>
      <p:sp>
        <p:nvSpPr>
          <p:cNvPr id="58" name="Пятиугольник 57"/>
          <p:cNvSpPr/>
          <p:nvPr/>
        </p:nvSpPr>
        <p:spPr>
          <a:xfrm>
            <a:off x="212080" y="5837164"/>
            <a:ext cx="7284094" cy="62526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438275" algn="ctr"/>
            <a:r>
              <a:rPr lang="ru-RU" dirty="0">
                <a:solidFill>
                  <a:srgbClr val="474343"/>
                </a:solidFill>
              </a:rPr>
              <a:t>учащиеся и студенты, родители которых</a:t>
            </a:r>
          </a:p>
          <a:p>
            <a:pPr indent="1438275" algn="ctr"/>
            <a:r>
              <a:rPr lang="ru-RU" dirty="0">
                <a:solidFill>
                  <a:srgbClr val="474343"/>
                </a:solidFill>
              </a:rPr>
              <a:t>инвалиды </a:t>
            </a:r>
            <a:r>
              <a:rPr lang="ru-RU" b="1" u="sng" dirty="0">
                <a:solidFill>
                  <a:srgbClr val="474343"/>
                </a:solidFill>
              </a:rPr>
              <a:t>(61 чел.)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79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2141" y="4994966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15,7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9365351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7093" y="99744"/>
            <a:ext cx="10708257" cy="11548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</a:rPr>
              <a:t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</a:t>
            </a:r>
            <a:r>
              <a:rPr lang="ru-RU" sz="2400" b="1" dirty="0">
                <a:solidFill>
                  <a:srgbClr val="C00000"/>
                </a:solidFill>
              </a:rPr>
              <a:t>10%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494545"/>
                </a:solidFill>
              </a:rPr>
              <a:t>в совокупном доходе семьи: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86987" y="0"/>
            <a:ext cx="1905013" cy="285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367112" y="1728926"/>
          <a:ext cx="9872381" cy="351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387446" y="5662609"/>
            <a:ext cx="7899541" cy="5107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494545"/>
                </a:solidFill>
              </a:rPr>
              <a:t>средний размер субсидии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1 560,0 </a:t>
            </a:r>
            <a:r>
              <a:rPr lang="ru-RU" sz="2400" b="1" dirty="0">
                <a:solidFill>
                  <a:srgbClr val="494545"/>
                </a:solidFill>
              </a:rPr>
              <a:t>руб. </a:t>
            </a:r>
            <a:endParaRPr lang="ru-RU" sz="2400" dirty="0">
              <a:solidFill>
                <a:srgbClr val="49454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39334647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112219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1 936,8</a:t>
            </a:r>
          </a:p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5102" y="10312"/>
            <a:ext cx="8091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/>
            <a:r>
              <a:rPr lang="ru-RU" sz="2400" b="1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Меры поддержки граждан, направленные на улучшение жилищных условий, в рамках жилищных программ  Липецкой  области на 2024 – 2026 годы</a:t>
            </a:r>
          </a:p>
        </p:txBody>
      </p:sp>
      <p:sp>
        <p:nvSpPr>
          <p:cNvPr id="47" name="Пятиугольник 46"/>
          <p:cNvSpPr/>
          <p:nvPr/>
        </p:nvSpPr>
        <p:spPr>
          <a:xfrm>
            <a:off x="48855" y="4311662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219540" y="4334591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57,3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52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,3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6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57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,3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 млн. руб.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73979" y="4423913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«Комплекс процессных мероприятий «Оказание государственной поддержки в рамках приобретения (строительства) жилья» - мероприятие «Ипотечное жилищное кредитование»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48857" y="1771048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19540" y="179427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350,9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362,1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6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365,8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73981" y="1883293"/>
            <a:ext cx="4583769" cy="1074229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«Комплекс процессных мероприятий «Оказание государственной поддержки в рамках приобретения (строительства) жилья» - мероприятие «О государственной поддержке в обеспечении жильем молодых семей»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48856" y="5575856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219541" y="559878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238,1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3,2  млн. руб.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6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3,9 млн. руб.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73980" y="5688102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Региональный проект «Развитие жилищного строительства на сельских территориях и повышение уровня благоустройства домовладений»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48857" y="3049914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219540" y="3073136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150,0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148,0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6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148,0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73981" y="3162160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«Комплекс процессных мероприятий «Оказание государственной поддержки в рамках приобретения (строительства) жилья» - мероприятие «Свой Дом»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2428" y="1246571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Прогнозно будет обеспечено 2190 семей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641" y="1783946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336" y="3026255"/>
            <a:ext cx="1203961" cy="12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051" y="5550797"/>
            <a:ext cx="1203961" cy="12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08" y="4324267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30907542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502818"/>
            <a:ext cx="11839576" cy="425040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425" y="89644"/>
            <a:ext cx="1145857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Социальные выплаты на приобретение </a:t>
            </a:r>
          </a:p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(строительство) жилья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9711" y="2597382"/>
          <a:ext cx="11660863" cy="4061276"/>
        </p:xfrm>
        <a:graphic>
          <a:graphicData uri="http://schemas.openxmlformats.org/drawingml/2006/table">
            <a:tbl>
              <a:tblPr/>
              <a:tblGrid>
                <a:gridCol w="4302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1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8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Социальные выплаты в размере:</a:t>
                      </a:r>
                    </a:p>
                  </a:txBody>
                  <a:tcPr marL="72000" marR="72000" marT="8253" marB="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9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Молодые семьи</a:t>
                      </a:r>
                    </a:p>
                  </a:txBody>
                  <a:tcPr marL="72000" marR="36000" marT="36000" marB="3600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(если есть дети 35%) расчетной стоимости жилья; стоимости 18 кв. м.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Государственная программа области «Обеспечение жителей Липецкой области качественным жильем, социальной и инженерной инфраструктурой»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Работники бюджетной сферы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49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Многодетные семьи (семьи, имеющие трех и более детей),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изъявившие желание получить социальную выплату взамен земельного участка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200,0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 руб. 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постоянно проживающие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сельских территориях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Государственная программа области «Комплексное развитие сельских территорий Липецкой области»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проживающие и работающие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в сельской местности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Предоставление жилья гражданам по договору найма жилого помещения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023849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Закон Липецкой области от 27.12.2007 №120-ОЗ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социальных выплатах жителям Липецкой области на приобретение или строительство жилья»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Постановление администрации Липецкой области от 05.03.2008 №34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порядках выдачи свидетельств, предоставления и  использования социальных выплат на приобретение или строительство жилья и о признании утратившим силу постановления администрации области от 08.09.2003 № 186 «Об утверждении порядка погашения процентной ставки обслуживания ипотечного кредита»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«Обеспечение жителей Липецкой области качественным жильем, социальной и инженерной инфраструктурой»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«Комплексное развитие сельских территорий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82</a:t>
            </a:r>
          </a:p>
        </p:txBody>
      </p:sp>
    </p:spTree>
    <p:extLst>
      <p:ext uri="{BB962C8B-B14F-4D97-AF65-F5344CB8AC3E}">
        <p14:creationId xmlns:p14="http://schemas.microsoft.com/office/powerpoint/2010/main" val="38634402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0287" y="15460"/>
            <a:ext cx="99780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30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Меры социальной поддержки педагогических работников и специалистов лесного хозяйства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C46DA2-160D-4788-8DB9-CF04A073B3D3}"/>
              </a:ext>
            </a:extLst>
          </p:cNvPr>
          <p:cNvSpPr/>
          <p:nvPr/>
        </p:nvSpPr>
        <p:spPr>
          <a:xfrm>
            <a:off x="392568" y="1218699"/>
            <a:ext cx="694389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Единовременная социальная выплата молодым специалистам из числа педагогических работников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год окончания организации высшего или профессионального образования в общеобразовательные организации (учителя, учителя-логопеды, учителя-дефектологи, педагоги-психологи), дошкольные образовательные организации (воспитатели).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120 000 руб.</a:t>
            </a:r>
          </a:p>
          <a:p>
            <a:pPr algn="just"/>
            <a:r>
              <a:rPr lang="ru-RU" u="sng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 </a:t>
            </a:r>
          </a:p>
          <a:p>
            <a:pPr algn="just"/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2024-2026 гг. по 37,2 млн. руб. ежегодно.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842B269-99D0-488D-8CAA-A6E282066356}"/>
              </a:ext>
            </a:extLst>
          </p:cNvPr>
          <p:cNvSpPr/>
          <p:nvPr/>
        </p:nvSpPr>
        <p:spPr>
          <a:xfrm>
            <a:off x="5118891" y="4038600"/>
            <a:ext cx="6902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Социальная выплата молодым специалистам лесного хозяйства,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государственные учреждения лесного хозяйства области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единовременной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ежегодной выплаты (в течение первых трех лет работы)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r>
              <a:rPr lang="ru-RU" u="sng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2024-2026 гг. по 180,0 тыс. руб. ежегодно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4AF9703-C843-4BEC-A59A-2A29B479C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5BBD8E4-370E-470B-A308-7271C1BB81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1A21DE0D-2098-4B32-B305-FE528553E8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27E03C-E21D-4900-A137-680FAB7D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3957" y="1033975"/>
            <a:ext cx="2893990" cy="2699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50C5C1-B59D-4E53-8B2B-DE336FB11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127" y="3150606"/>
            <a:ext cx="3959033" cy="41272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83</a:t>
            </a:r>
          </a:p>
        </p:txBody>
      </p:sp>
    </p:spTree>
    <p:extLst>
      <p:ext uri="{BB962C8B-B14F-4D97-AF65-F5344CB8AC3E}">
        <p14:creationId xmlns:p14="http://schemas.microsoft.com/office/powerpoint/2010/main" val="95001110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325" y="3919"/>
            <a:ext cx="11496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на здравоохранение в Липецкой области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 2024 году</a:t>
            </a:r>
            <a:endParaRPr lang="ru-RU" sz="30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019582"/>
          <a:ext cx="8023424" cy="522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7871818" y="1316953"/>
            <a:ext cx="29944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u="sng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28 683,16 рублей </a:t>
            </a:r>
          </a:p>
          <a:p>
            <a:pPr algn="ctr"/>
            <a:r>
              <a:rPr lang="ru-RU" sz="2600" b="1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на одного жителя области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1" y="2826544"/>
            <a:ext cx="3764756" cy="376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32659730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3900" y="-1"/>
            <a:ext cx="11446669" cy="9239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Программа государственных гарантий бесплатного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оказания медицинской помощи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90763" y="2381250"/>
          <a:ext cx="5643288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" y="923918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 обязательного 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медицинского страхования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519" y="923916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областного бюджета 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6436519" y="2394585"/>
          <a:ext cx="5734050" cy="293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i="1" spc="-10" dirty="0">
                <a:solidFill>
                  <a:srgbClr val="534F4F"/>
                </a:solidFill>
              </a:rPr>
              <a:t>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519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Застрахованным и 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36519" y="5414458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6457950" y="5985509"/>
          <a:ext cx="5734050" cy="7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85</a:t>
            </a:r>
          </a:p>
        </p:txBody>
      </p:sp>
    </p:spTree>
    <p:extLst>
      <p:ext uri="{BB962C8B-B14F-4D97-AF65-F5344CB8AC3E}">
        <p14:creationId xmlns:p14="http://schemas.microsoft.com/office/powerpoint/2010/main" val="257219773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25595" y="2768486"/>
            <a:ext cx="12143143" cy="46994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500" dirty="0">
                <a:solidFill>
                  <a:srgbClr val="534F4F"/>
                </a:solidFill>
              </a:rPr>
              <a:t>Студентам образовательных организаций высшего образования, обучающимся на условиях целевого приема – </a:t>
            </a:r>
            <a:r>
              <a:rPr lang="ru-RU" sz="1500" b="1" dirty="0">
                <a:solidFill>
                  <a:srgbClr val="534F4F"/>
                </a:solidFill>
              </a:rPr>
              <a:t>6,7 тыс. руб. ежемесячно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48857" y="3335711"/>
            <a:ext cx="12143143" cy="79487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500" dirty="0">
                <a:solidFill>
                  <a:srgbClr val="534F4F"/>
                </a:solidFill>
              </a:rPr>
              <a:t>Обучающимся по программе ординатуры, обучающимся на условиях не целевого приема – </a:t>
            </a:r>
            <a:r>
              <a:rPr lang="ru-RU" sz="1500" b="1" dirty="0">
                <a:solidFill>
                  <a:srgbClr val="534F4F"/>
                </a:solidFill>
              </a:rPr>
              <a:t>150 тыс. руб. в каждом учебном году</a:t>
            </a:r>
            <a:r>
              <a:rPr lang="ru-RU" sz="1500" dirty="0">
                <a:solidFill>
                  <a:srgbClr val="534F4F"/>
                </a:solidFill>
              </a:rPr>
              <a:t>, но не более стоимости обучения по программе ординатуры в соответствующем году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25595" y="4199641"/>
            <a:ext cx="12143143" cy="63440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Обучающимся по программе ординатуры, обучающимся на условиях целевого приема – </a:t>
            </a:r>
          </a:p>
          <a:p>
            <a:pPr marL="4391025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b="1" dirty="0">
                <a:solidFill>
                  <a:srgbClr val="534F4F"/>
                </a:solidFill>
              </a:rPr>
              <a:t>5 тыс. руб. ежемесячно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129361" y="790881"/>
            <a:ext cx="1162568" cy="1155068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110434" y="2517956"/>
              <a:ext cx="784979" cy="4398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401974" y="746055"/>
            <a:ext cx="1240002" cy="1203707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2905" y="2519349"/>
              <a:ext cx="784979" cy="4398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712837" y="773592"/>
            <a:ext cx="1162568" cy="1176169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02904" y="2483165"/>
              <a:ext cx="784979" cy="4398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12694" y="1061400"/>
            <a:ext cx="36458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Ежемесячные выплаты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студентам медицинских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образовательных организаций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509438" y="1994588"/>
          <a:ext cx="6992280" cy="7010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3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108,5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118,7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128,9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43" y="2541045"/>
            <a:ext cx="1320814" cy="145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698" y="3614168"/>
            <a:ext cx="1655249" cy="15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86</a:t>
            </a:r>
          </a:p>
        </p:txBody>
      </p:sp>
      <p:sp>
        <p:nvSpPr>
          <p:cNvPr id="26" name="Пятиугольник 25"/>
          <p:cNvSpPr/>
          <p:nvPr/>
        </p:nvSpPr>
        <p:spPr>
          <a:xfrm>
            <a:off x="94976" y="4892859"/>
            <a:ext cx="12107473" cy="105074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20000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Обучение лиц, имеющих среднее общее образование или среднее профессиональное образование, по программам специалитета на основании договоров с образовательными организациями высшего образования, включая ежемесячную выплату обучающемуся </a:t>
            </a:r>
            <a:r>
              <a:rPr lang="ru-RU" sz="1500" b="1" dirty="0">
                <a:solidFill>
                  <a:srgbClr val="534F4F"/>
                </a:solidFill>
              </a:rPr>
              <a:t>(стоимость обучения в год от 160 тыс. руб. до 185 тыс. руб., ежемесячная  выплата в размере 6700 руб.)</a:t>
            </a:r>
          </a:p>
        </p:txBody>
      </p:sp>
      <p:sp>
        <p:nvSpPr>
          <p:cNvPr id="25" name="Пятиугольник 24"/>
          <p:cNvSpPr/>
          <p:nvPr/>
        </p:nvSpPr>
        <p:spPr>
          <a:xfrm>
            <a:off x="59306" y="6002410"/>
            <a:ext cx="12143143" cy="85558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Обучение лиц, имеющих среднее</a:t>
            </a:r>
            <a:r>
              <a:rPr lang="en-US" sz="1500" dirty="0">
                <a:solidFill>
                  <a:srgbClr val="534F4F"/>
                </a:solidFill>
              </a:rPr>
              <a:t> </a:t>
            </a:r>
            <a:r>
              <a:rPr lang="ru-RU" sz="1500" dirty="0">
                <a:solidFill>
                  <a:srgbClr val="534F4F"/>
                </a:solidFill>
              </a:rPr>
              <a:t>профессиональное образование, по программам среднего профессионального образования на основании договоров с профессиональными образовательными</a:t>
            </a:r>
            <a:r>
              <a:rPr lang="en-US" sz="1500" dirty="0">
                <a:solidFill>
                  <a:srgbClr val="534F4F"/>
                </a:solidFill>
              </a:rPr>
              <a:t> </a:t>
            </a:r>
            <a:r>
              <a:rPr lang="ru-RU" sz="1500" dirty="0">
                <a:solidFill>
                  <a:srgbClr val="534F4F"/>
                </a:solidFill>
              </a:rPr>
              <a:t>организациями </a:t>
            </a:r>
            <a:r>
              <a:rPr lang="ru-RU" sz="1500" b="1" dirty="0">
                <a:solidFill>
                  <a:srgbClr val="534F4F"/>
                </a:solidFill>
              </a:rPr>
              <a:t>(стоимость обучения в год от 74,83 тыс. руб. до 77,15 тыс. руб.)</a:t>
            </a: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736" y="5178021"/>
            <a:ext cx="1300238" cy="152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69273" y="-45387"/>
            <a:ext cx="114107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Меры социальной поддержки студентам, обучающимся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по медицинскому профилю</a:t>
            </a:r>
          </a:p>
        </p:txBody>
      </p:sp>
    </p:spTree>
    <p:extLst>
      <p:ext uri="{BB962C8B-B14F-4D97-AF65-F5344CB8AC3E}">
        <p14:creationId xmlns:p14="http://schemas.microsoft.com/office/powerpoint/2010/main" val="10488476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-6" y="3269686"/>
            <a:ext cx="12143143" cy="62037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для улучшения бытовых условий выпускникам, трудоустроившимся  на должности специалистов со средним медицинским образованием </a:t>
            </a:r>
            <a:r>
              <a:rPr lang="ru-RU" sz="1400" dirty="0" err="1">
                <a:solidFill>
                  <a:srgbClr val="534F4F"/>
                </a:solidFill>
              </a:rPr>
              <a:t>ФАПов</a:t>
            </a:r>
            <a:r>
              <a:rPr lang="ru-RU" sz="1400" dirty="0">
                <a:solidFill>
                  <a:srgbClr val="534F4F"/>
                </a:solidFill>
              </a:rPr>
              <a:t> и работникам выездных бригад скорой медицинской помощи – </a:t>
            </a:r>
            <a:r>
              <a:rPr lang="ru-RU" sz="1400" b="1" dirty="0">
                <a:solidFill>
                  <a:srgbClr val="534F4F"/>
                </a:solidFill>
              </a:rPr>
              <a:t>50 тыс. руб. и 100  тыс. руб. соответственно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-7" y="5608940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на приобретение и строительство жилья  -  </a:t>
            </a:r>
            <a:r>
              <a:rPr lang="ru-RU" sz="1400" b="1" dirty="0">
                <a:solidFill>
                  <a:srgbClr val="534F4F"/>
                </a:solidFill>
              </a:rPr>
              <a:t>60%  расчетной стоимости жилья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0" y="6135569"/>
            <a:ext cx="12143143" cy="46440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srgbClr val="534F4F"/>
                </a:solidFill>
              </a:rPr>
              <a:t>Единовременная социальная выплаты врачам государственных медицинских организаций области, впервые трудоустроившимся на территории области по дефицитным специальностям – </a:t>
            </a:r>
            <a:r>
              <a:rPr lang="ru-RU" sz="1400" b="1" dirty="0">
                <a:solidFill>
                  <a:srgbClr val="534F4F"/>
                </a:solidFill>
              </a:rPr>
              <a:t>1,5 млн. руб.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50768" y="2201899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Выплаты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медицинским работникам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309359" y="2153915"/>
          <a:ext cx="2468881" cy="83362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468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175,4</a:t>
                      </a:r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 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Пятиугольник 23"/>
          <p:cNvSpPr/>
          <p:nvPr/>
        </p:nvSpPr>
        <p:spPr>
          <a:xfrm>
            <a:off x="-6" y="3982585"/>
            <a:ext cx="12143143" cy="85894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Единовременные компенсационные выплаты медицинским работникам (врачам, фельдшерам, а также акушеркам и медицинским сестрам фельдшерских и фельдшерско-акушерских пунктов),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 (на условиях софинансирования с федеральным бюджетом) </a:t>
            </a:r>
          </a:p>
          <a:p>
            <a:pPr marL="92075" lvl="0" algn="just"/>
            <a:r>
              <a:rPr lang="ru-RU" sz="1400" b="1" dirty="0">
                <a:solidFill>
                  <a:srgbClr val="534F4F"/>
                </a:solidFill>
              </a:rPr>
              <a:t>врачам  -  от  1 млн. руб. до 1,5 млн.; фельдшерам, а также акушеркам и медицинским сестрам –  от  0,5 млн. руб. до 0,75 млн. руб.</a:t>
            </a:r>
          </a:p>
        </p:txBody>
      </p:sp>
      <p:grpSp>
        <p:nvGrpSpPr>
          <p:cNvPr id="2" name="Группа 24"/>
          <p:cNvGrpSpPr/>
          <p:nvPr/>
        </p:nvGrpSpPr>
        <p:grpSpPr>
          <a:xfrm>
            <a:off x="6785240" y="826877"/>
            <a:ext cx="1516132" cy="1250289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72062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sp>
        <p:nvSpPr>
          <p:cNvPr id="40" name="Пятиугольник 39"/>
          <p:cNvSpPr/>
          <p:nvPr/>
        </p:nvSpPr>
        <p:spPr>
          <a:xfrm>
            <a:off x="-6" y="4956858"/>
            <a:ext cx="12143143" cy="55806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Ежемесячная денежная компенсации за наем (поднаем) врачам работающим на территории муниципальных районов  и на территории городских округов – г. Липецк и г. Елец по дефицитным специальностям, и фельдшерам скорой медицинской помощи –  </a:t>
            </a:r>
            <a:r>
              <a:rPr lang="ru-RU" sz="1400" b="1" dirty="0">
                <a:solidFill>
                  <a:srgbClr val="534F4F"/>
                </a:solidFill>
              </a:rPr>
              <a:t>10-15 тыс. руб. ежемесячно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738" y="876380"/>
            <a:ext cx="1516132" cy="1380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113" y="866824"/>
            <a:ext cx="1516132" cy="138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85850" y="163151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поддержки медицинских работников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87</a:t>
            </a:r>
          </a:p>
        </p:txBody>
      </p:sp>
    </p:spTree>
    <p:extLst>
      <p:ext uri="{BB962C8B-B14F-4D97-AF65-F5344CB8AC3E}">
        <p14:creationId xmlns:p14="http://schemas.microsoft.com/office/powerpoint/2010/main" val="35251289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96470" y="503736"/>
            <a:ext cx="12095530" cy="4047262"/>
            <a:chOff x="96470" y="-203572"/>
            <a:chExt cx="12095530" cy="4048737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114300" y="-103975"/>
              <a:ext cx="12077700" cy="3869054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762125" y="-203572"/>
              <a:ext cx="10167940" cy="404873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7 </a:t>
              </a: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ФАПов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: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Воловский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Казаково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Добринский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Богородицкое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Долгоруковский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Братовщина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Задонский (д. Поповка), Лев-Толстовский (с. Знаменское), Липецкий (с. Студеные Хутора),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Усманский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Медовка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хирургического корпуса </a:t>
              </a: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ГУЗ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 «Областная детская больница» в г. Липецке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поликлиники в </a:t>
              </a: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мкр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"Елецкий" г. Липецк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Реконструкция городского дворца молодежи «Октябрь»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Школа на 1224 места в г. Лебедянь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Школа на 1225 мест в микрорайоне «Елецкий» г. Липецка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Школа на 1500 мест в микрорайоне «Взлетный» г. Липецка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(реконструкция), капитальный ремонт санаторно-оздоровительного комплекса "Прометей«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стационарно-поликлинического корпуса ГУЗ «Добровская районная </a:t>
              </a:r>
            </a:p>
            <a:p>
              <a:pPr>
                <a:spcAft>
                  <a:spcPts val="600"/>
                </a:spcAft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     больница» в с. Доброе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96470" y="1217980"/>
              <a:ext cx="1647825" cy="1515194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</a:t>
              </a:r>
              <a:r>
                <a:rPr lang="en-US" sz="2200" b="1" dirty="0">
                  <a:solidFill>
                    <a:srgbClr val="394659"/>
                  </a:solidFill>
                </a:rPr>
                <a:t>4</a:t>
              </a:r>
              <a:r>
                <a:rPr lang="ru-RU" sz="2200" b="1" dirty="0">
                  <a:solidFill>
                    <a:srgbClr val="394659"/>
                  </a:solidFill>
                </a:rPr>
                <a:t>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-14288" y="-7613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Строительство объектов на территории Липецкой области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4" y="1814302"/>
            <a:ext cx="1365694" cy="1272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Группа 19"/>
          <p:cNvGrpSpPr/>
          <p:nvPr/>
        </p:nvGrpSpPr>
        <p:grpSpPr>
          <a:xfrm>
            <a:off x="96470" y="4572617"/>
            <a:ext cx="12095530" cy="1986114"/>
            <a:chOff x="96470" y="737366"/>
            <a:chExt cx="12095530" cy="2896241"/>
          </a:xfrm>
        </p:grpSpPr>
        <p:sp>
          <p:nvSpPr>
            <p:cNvPr id="29" name="Пятиугольник 28"/>
            <p:cNvSpPr/>
            <p:nvPr/>
          </p:nvSpPr>
          <p:spPr>
            <a:xfrm>
              <a:off x="114300" y="737366"/>
              <a:ext cx="12077700" cy="2890780"/>
            </a:xfrm>
            <a:prstGeom prst="homePlate">
              <a:avLst>
                <a:gd name="adj" fmla="val 43315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744295" y="782981"/>
              <a:ext cx="9485681" cy="285062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spcAft>
                  <a:spcPts val="12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1</a:t>
              </a:r>
              <a:r>
                <a:rPr lang="en-US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9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</a:t>
              </a: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ФАПов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: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Воловский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Нижнее Чесночное),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Грязинский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Коробовка и п.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Волгоэлектросетьстрой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Добровский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Чечеры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с. Путятино),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Долгоруковский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село Большая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Боевка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Елецкий (д. Екатериновка, с. Большие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Извалы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с. Архангельское), Задонский (п. Освобождение, с. Черниговка и ж/д станция Дон), Лебедянский (с. Михайловка и с. Большие Избищи), Липецкий (с. Крутые Хутора),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Становлянский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(д.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Бродки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 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Злобино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Тербунский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Тульское),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Усманский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Красное); 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4 </a:t>
              </a: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ОВОП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: 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Грязинский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Большой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Самовец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Двуречки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Липецкий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Сенцово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 и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Усманский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Завальное)</a:t>
              </a:r>
            </a:p>
            <a:p>
              <a:pPr marL="285750" indent="-285750">
                <a:spcAft>
                  <a:spcPts val="12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Детский сад на 220 мест в с. Становое </a:t>
              </a: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96470" y="1194641"/>
              <a:ext cx="1647826" cy="197622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2025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652587" y="225501"/>
            <a:ext cx="9001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+mn-lt"/>
              </a:rPr>
              <a:t>в рамках национальных проектов и государственных программ</a:t>
            </a:r>
          </a:p>
        </p:txBody>
      </p:sp>
      <p:pic>
        <p:nvPicPr>
          <p:cNvPr id="35" name="Picture 2" descr="https://static.tildacdn.com/tild3733-6139-4334-b035-656538386633/9388a728bf50ec53730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900" y="5581314"/>
            <a:ext cx="1859812" cy="127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845CBB2-DDF1-49BB-AF83-ECE21B384FFF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88</a:t>
            </a:r>
          </a:p>
        </p:txBody>
      </p:sp>
    </p:spTree>
    <p:extLst>
      <p:ext uri="{BB962C8B-B14F-4D97-AF65-F5344CB8AC3E}">
        <p14:creationId xmlns:p14="http://schemas.microsoft.com/office/powerpoint/2010/main" val="1266042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9229" y="1116908"/>
            <a:ext cx="11437436" cy="56988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42214"/>
            <a:ext cx="105826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Формирование и использование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дорожного фонда области на 2024 – 2026 годы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64046" y="1264740"/>
          <a:ext cx="10879534" cy="5403213"/>
        </p:xfrm>
        <a:graphic>
          <a:graphicData uri="http://schemas.openxmlformats.org/drawingml/2006/table">
            <a:tbl>
              <a:tblPr/>
              <a:tblGrid>
                <a:gridCol w="7505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842">
                  <a:extLst>
                    <a:ext uri="{9D8B030D-6E8A-4147-A177-3AD203B41FA5}">
                      <a16:colId xmlns:a16="http://schemas.microsoft.com/office/drawing/2014/main" val="3351399235"/>
                    </a:ext>
                  </a:extLst>
                </a:gridCol>
                <a:gridCol w="1124842">
                  <a:extLst>
                    <a:ext uri="{9D8B030D-6E8A-4147-A177-3AD203B41FA5}">
                      <a16:colId xmlns:a16="http://schemas.microsoft.com/office/drawing/2014/main" val="3813494557"/>
                    </a:ext>
                  </a:extLst>
                </a:gridCol>
              </a:tblGrid>
              <a:tr h="2785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4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15 486,5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11 020,2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10 598,4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Акцизы   на  автомобильный  и  прямогонный  бензин, дизельное   топливо, моторные  масла  для  дизельных и (или)   карбюраторных (инжекторных) двигателей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8 083,7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6 488,2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6 614,4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4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Транспортный налог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1 400,0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1 425,0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1 455,0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4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374,</a:t>
                      </a: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375,1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375,4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4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из федерального бюджета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5 627,9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2 731,9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2 153,6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471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15 486,5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11 020,2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10 598,4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4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Ремонт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6 737,7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6 167,1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6 094,6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4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Строительство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2 255,3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1 237,8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1 259,7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4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Содержание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2 402,1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2 343,6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2 462,1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08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 муниципальным образованиям на строительство, капитальный  ремонт и  ремонт автомобильных дорог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3 486,8</a:t>
                      </a:r>
                      <a:endParaRPr lang="en-US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685,4</a:t>
                      </a:r>
                      <a:endParaRPr lang="en-US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0,0</a:t>
                      </a:r>
                      <a:endParaRPr lang="en-US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08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Организация автоматизированной системы фотовидеофиксации нарушений ПДД и выполнение научно-исследовательских работ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129,3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111,0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306,6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084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Уплата  налога  на  имущество   в   отношении    автомобильных  дорог   регионального  значения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267,4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267,4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267,4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04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  на  обеспечение  деятельности  ОКУ "Дорожное агентство Липецкой области"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124,9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124,9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125,0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047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Приобретение дорожно-строительной техники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83,0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83,0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83,0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675432" y="75010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8"/>
          <a:stretch/>
        </p:blipFill>
        <p:spPr bwMode="auto">
          <a:xfrm>
            <a:off x="8614709" y="-9321"/>
            <a:ext cx="1841237" cy="86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93568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14" y="-58535"/>
            <a:ext cx="117347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Источники финансирования дефицита областного бюджета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2024 год и на плановый период 2025 и 2026 годов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470332"/>
              </p:ext>
            </p:extLst>
          </p:nvPr>
        </p:nvGraphicFramePr>
        <p:xfrm>
          <a:off x="359415" y="1551838"/>
          <a:ext cx="11208698" cy="3908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781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8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6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2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3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ВСЕГО, в том числе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15 840,8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-1 315,4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1 753,2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" name="Группа 24"/>
          <p:cNvGrpSpPr/>
          <p:nvPr/>
        </p:nvGrpSpPr>
        <p:grpSpPr>
          <a:xfrm>
            <a:off x="7384987" y="741731"/>
            <a:ext cx="972384" cy="892552"/>
            <a:chOff x="5297588" y="49864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5297588" y="49864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5495392" y="269172"/>
              <a:ext cx="1071847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03270" y="378581"/>
              <a:ext cx="856088" cy="4828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576327"/>
              </p:ext>
            </p:extLst>
          </p:nvPr>
        </p:nvGraphicFramePr>
        <p:xfrm>
          <a:off x="359415" y="1931341"/>
          <a:ext cx="11208698" cy="489623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774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0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18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Кредиты кредитных организаций и государственные ценные бумаги: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-1 450,0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-950,0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размещение государственных ценных бумаг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погашение  государственных ценных бумаг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-1 450,0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-950,0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привлечение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Бюджетные кредиты из  федерального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-1 375,0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-1 128,3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-1 900,5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5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привлечение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1 448,5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668,7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45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погашение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-2 823,5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-1 797,0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-1 900,5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Бюджетные кредиты из областного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237,5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237,5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534095"/>
                  </a:ext>
                </a:extLst>
              </a:tr>
              <a:tr h="3775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предоставление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-1 650,0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- 100,0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- 100,0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070999"/>
                  </a:ext>
                </a:extLst>
              </a:tr>
              <a:tr h="3775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возврат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1 650,0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337,5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337,5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49558"/>
                  </a:ext>
                </a:extLst>
              </a:tr>
              <a:tr h="49818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Возврат прочих бюджетных кредитов (ссуд), предоставленных бюджетами субъектов внутри страны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47,6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459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Изменение остатков средств на счетах по учету средств бюджетов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18 618,2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525,4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3 416,2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10566514" y="387077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34F4F"/>
                </a:solidFill>
                <a:latin typeface="+mn-lt"/>
              </a:rPr>
              <a:t>млн. руб.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90</a:t>
            </a:r>
          </a:p>
        </p:txBody>
      </p:sp>
      <p:grpSp>
        <p:nvGrpSpPr>
          <p:cNvPr id="20" name="Группа 24">
            <a:extLst>
              <a:ext uri="{FF2B5EF4-FFF2-40B4-BE49-F238E27FC236}">
                <a16:creationId xmlns:a16="http://schemas.microsoft.com/office/drawing/2014/main" id="{486AA939-4B4F-4D4E-8D1A-2CD7C082CD97}"/>
              </a:ext>
            </a:extLst>
          </p:cNvPr>
          <p:cNvGrpSpPr/>
          <p:nvPr/>
        </p:nvGrpSpPr>
        <p:grpSpPr>
          <a:xfrm>
            <a:off x="10387200" y="728470"/>
            <a:ext cx="972384" cy="892552"/>
            <a:chOff x="5297588" y="49864"/>
            <a:chExt cx="1467460" cy="1451149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71E53B18-79BF-422A-8571-2A4D83D3C368}"/>
                </a:ext>
              </a:extLst>
            </p:cNvPr>
            <p:cNvSpPr/>
            <p:nvPr/>
          </p:nvSpPr>
          <p:spPr>
            <a:xfrm>
              <a:off x="5297588" y="49864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9A453B80-8E10-4263-BF07-4719FF12D78C}"/>
                </a:ext>
              </a:extLst>
            </p:cNvPr>
            <p:cNvSpPr/>
            <p:nvPr/>
          </p:nvSpPr>
          <p:spPr>
            <a:xfrm>
              <a:off x="5495392" y="269172"/>
              <a:ext cx="1071847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B2D12A-80FF-4C7D-A758-F9AE5A02A6B6}"/>
                </a:ext>
              </a:extLst>
            </p:cNvPr>
            <p:cNvSpPr txBox="1"/>
            <p:nvPr/>
          </p:nvSpPr>
          <p:spPr>
            <a:xfrm>
              <a:off x="5422655" y="378582"/>
              <a:ext cx="1217318" cy="750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  <p:grpSp>
        <p:nvGrpSpPr>
          <p:cNvPr id="24" name="Группа 24">
            <a:extLst>
              <a:ext uri="{FF2B5EF4-FFF2-40B4-BE49-F238E27FC236}">
                <a16:creationId xmlns:a16="http://schemas.microsoft.com/office/drawing/2014/main" id="{F1A9FFF4-C814-4ECB-AAF2-E6997AE93E3E}"/>
              </a:ext>
            </a:extLst>
          </p:cNvPr>
          <p:cNvGrpSpPr/>
          <p:nvPr/>
        </p:nvGrpSpPr>
        <p:grpSpPr>
          <a:xfrm>
            <a:off x="8912697" y="741731"/>
            <a:ext cx="972384" cy="892552"/>
            <a:chOff x="5297588" y="49864"/>
            <a:chExt cx="1467460" cy="1451149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0F3B4887-3568-4B47-B5DB-C500EC9CC377}"/>
                </a:ext>
              </a:extLst>
            </p:cNvPr>
            <p:cNvSpPr/>
            <p:nvPr/>
          </p:nvSpPr>
          <p:spPr>
            <a:xfrm>
              <a:off x="5297588" y="49864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123428F0-E818-4948-8B82-B7754D67EB56}"/>
                </a:ext>
              </a:extLst>
            </p:cNvPr>
            <p:cNvSpPr/>
            <p:nvPr/>
          </p:nvSpPr>
          <p:spPr>
            <a:xfrm>
              <a:off x="5495392" y="269172"/>
              <a:ext cx="1071847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5616093-6F10-4933-88BA-729E4D864CA2}"/>
                </a:ext>
              </a:extLst>
            </p:cNvPr>
            <p:cNvSpPr txBox="1"/>
            <p:nvPr/>
          </p:nvSpPr>
          <p:spPr>
            <a:xfrm>
              <a:off x="5422655" y="378582"/>
              <a:ext cx="1217318" cy="750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289107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5175" y="-4253"/>
            <a:ext cx="11426825" cy="926591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Верхний предел государственного долга Липецкой области </a:t>
            </a:r>
            <a:br>
              <a:rPr lang="ru-RU" sz="2600" b="1" dirty="0">
                <a:solidFill>
                  <a:srgbClr val="494545"/>
                </a:solidFill>
                <a:latin typeface="+mn-lt"/>
              </a:rPr>
            </a:b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2024 год и на плановый период 2025-2026 годов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52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91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1" y="1685221"/>
            <a:ext cx="12138025" cy="1369248"/>
            <a:chOff x="0" y="1556243"/>
            <a:chExt cx="12138025" cy="1203890"/>
          </a:xfrm>
        </p:grpSpPr>
        <p:sp>
          <p:nvSpPr>
            <p:cNvPr id="18" name="Пятиугольник 17"/>
            <p:cNvSpPr/>
            <p:nvPr/>
          </p:nvSpPr>
          <p:spPr>
            <a:xfrm>
              <a:off x="0" y="1556243"/>
              <a:ext cx="12138025" cy="120389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55576" y="1556243"/>
              <a:ext cx="3654425" cy="119282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534F4F"/>
                  </a:solidFill>
                </a:rPr>
                <a:t>Верхний предел государственного  долга субъекта Российской Федерации </a:t>
              </a:r>
              <a:endParaRPr lang="ru-RU" sz="20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62400" y="1614048"/>
              <a:ext cx="7707695" cy="94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представляет собой расчетный показатель по состоянию на 1 января года, следующего за очередным финансовым годом, с учетом ограничений, установленных Бюджетным кодексом Российской Федерации, с указанием в том числе верхнего предела долга по государственным гарантиям субъекта Российской Федерации</a:t>
              </a:r>
            </a:p>
          </p:txBody>
        </p:sp>
      </p:grpSp>
      <p:graphicFrame>
        <p:nvGraphicFramePr>
          <p:cNvPr id="27" name="Объект 5"/>
          <p:cNvGraphicFramePr>
            <a:graphicFrameLocks/>
          </p:cNvGraphicFramePr>
          <p:nvPr/>
        </p:nvGraphicFramePr>
        <p:xfrm>
          <a:off x="0" y="3005988"/>
          <a:ext cx="12192000" cy="37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975" y="922338"/>
            <a:ext cx="11445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соответствии с Бюджетным кодексом  Российской Федерации законом о бюджете субъекта Российской Федерации на очередной финансовый год утверждается:</a:t>
            </a:r>
          </a:p>
        </p:txBody>
      </p:sp>
    </p:spTree>
    <p:extLst>
      <p:ext uri="{BB962C8B-B14F-4D97-AF65-F5344CB8AC3E}">
        <p14:creationId xmlns:p14="http://schemas.microsoft.com/office/powerpoint/2010/main" val="119661232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9124" y="47571"/>
            <a:ext cx="11572875" cy="8001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494545"/>
                </a:solidFill>
              </a:rPr>
              <a:t>Уровень долговой нагрузки на областной бюджет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</a:rPr>
              <a:t> и структура государственного долга области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293913" y="857250"/>
          <a:ext cx="11898086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92</a:t>
            </a:r>
          </a:p>
        </p:txBody>
      </p:sp>
    </p:spTree>
    <p:extLst>
      <p:ext uri="{BB962C8B-B14F-4D97-AF65-F5344CB8AC3E}">
        <p14:creationId xmlns:p14="http://schemas.microsoft.com/office/powerpoint/2010/main" val="197011718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00" y="105519"/>
            <a:ext cx="9663113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494545"/>
                </a:solidFill>
                <a:latin typeface="+mn-lt"/>
              </a:rPr>
              <a:t>Долговая политика области в 2024-2026 годы направлена на обеспечение потребностей области в заемных финансовых ресурсах при поддержании объема долговой нагрузки на уровне, позволяющем отнести область</a:t>
            </a:r>
          </a:p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2600" b="1" i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 региону с высокой долговой устойчивостью: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4267200" y="225924"/>
            <a:ext cx="16311361" cy="7496593"/>
            <a:chOff x="-5185434" y="230053"/>
            <a:chExt cx="17197459" cy="7496593"/>
          </a:xfrm>
        </p:grpSpPr>
        <p:sp>
          <p:nvSpPr>
            <p:cNvPr id="4" name="Арка 3"/>
            <p:cNvSpPr/>
            <p:nvPr/>
          </p:nvSpPr>
          <p:spPr>
            <a:xfrm>
              <a:off x="-5185434" y="230053"/>
              <a:ext cx="8585927" cy="7496593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олилиния 4"/>
                <p:cNvSpPr/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11472" tIns="107139" rIns="107139" bIns="107139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Отношение объема государственного долга к общему объему доходов бюджета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без учета безвозмездных поступлений </a:t>
                  </a:r>
                  <a14:m>
                    <m:oMath xmlns:m="http://schemas.openxmlformats.org/officeDocument/2006/math"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%</m:t>
                      </m:r>
                    </m:oMath>
                  </a14:m>
                  <a:endParaRPr lang="ru-RU" sz="2400" b="1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Полилиния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blipFill rotWithShape="1"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Стрелка вправо с вырезом 5"/>
            <p:cNvSpPr/>
            <p:nvPr/>
          </p:nvSpPr>
          <p:spPr>
            <a:xfrm>
              <a:off x="2132216" y="1741804"/>
              <a:ext cx="973043" cy="79653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Полилиния 6"/>
                <p:cNvSpPr/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43204" tIns="138871" rIns="138871" bIns="138871" numCol="1" spcCol="1270" anchor="ctr" anchorCtr="0">
                  <a:noAutofit/>
                </a:bodyPr>
                <a:lstStyle/>
                <a:p>
                  <a:pPr lvl="0" algn="just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Отношение годовой суммы платежей по погашению и обслуживанию государственного долга, возникшего по состоянию на 1 января очередного финансового года, к общему объему налоговых и неналоговых доходов бюджета и дотаций из бюджетов бюджетной системы Российской Федерации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13%</a:t>
                  </a:r>
                  <a:endParaRPr lang="ru-RU" sz="2400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Полилиния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blipFill rotWithShape="1">
                  <a:blip r:embed="rId3" cstate="print"/>
                  <a:stretch>
                    <a:fillRect t="-2151" r="-404" b="-609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Стрелка вправо с вырезом 7"/>
            <p:cNvSpPr/>
            <p:nvPr/>
          </p:nvSpPr>
          <p:spPr>
            <a:xfrm>
              <a:off x="2114309" y="3436851"/>
              <a:ext cx="1008860" cy="883351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Полилиния 8"/>
                <p:cNvSpPr/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37666" tIns="133333" rIns="133333" bIns="133333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Доля расходов на обслуживание государственного долга в общем объеме расходов бюджета, за исключением объема расходов, которые осуществляются за счет субвенций, предоставляемых из бюджетов бюджетной системы РФ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5%</a:t>
                  </a:r>
                  <a:endParaRPr lang="ru-RU" sz="2400" kern="1200" dirty="0">
                    <a:solidFill>
                      <a:srgbClr val="534F4F"/>
                    </a:solidFill>
                    <a:cs typeface="Arial"/>
                  </a:endParaRPr>
                </a:p>
              </p:txBody>
            </p:sp>
          </mc:Choice>
          <mc:Fallback xmlns="">
            <p:sp>
              <p:nvSpPr>
                <p:cNvPr id="9" name="Полилиния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blipFill rotWithShape="1">
                  <a:blip r:embed="rId4" cstate="print"/>
                  <a:stretch>
                    <a:fillRect b="-3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Стрелка вправо с вырезом 9"/>
            <p:cNvSpPr/>
            <p:nvPr/>
          </p:nvSpPr>
          <p:spPr>
            <a:xfrm>
              <a:off x="2100280" y="5439832"/>
              <a:ext cx="1036916" cy="89916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Группа 10"/>
          <p:cNvGrpSpPr/>
          <p:nvPr/>
        </p:nvGrpSpPr>
        <p:grpSpPr>
          <a:xfrm>
            <a:off x="-50801" y="2453584"/>
            <a:ext cx="2841625" cy="2841625"/>
            <a:chOff x="-50801" y="2453584"/>
            <a:chExt cx="2841625" cy="28416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01" y="2453584"/>
              <a:ext cx="2841625" cy="284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9" y="3274219"/>
              <a:ext cx="658216" cy="666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93</a:t>
            </a:r>
          </a:p>
        </p:txBody>
      </p:sp>
    </p:spTree>
    <p:extLst>
      <p:ext uri="{BB962C8B-B14F-4D97-AF65-F5344CB8AC3E}">
        <p14:creationId xmlns:p14="http://schemas.microsoft.com/office/powerpoint/2010/main" val="25782691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5666"/>
              </p:ext>
            </p:extLst>
          </p:nvPr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obl@ufin48.ru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ПОЛЕЗНЫЕ ССЫЛКИ</a:t>
            </a:r>
            <a:endParaRPr lang="ru-RU" sz="2600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УПРАВЛЕНИЕ ФИНАНСОВ ЛИПЕЦКОЙ ОБЛАСТИ 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108133"/>
              </p:ext>
            </p:extLst>
          </p:nvPr>
        </p:nvGraphicFramePr>
        <p:xfrm>
          <a:off x="-104775" y="1901823"/>
          <a:ext cx="7704000" cy="79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</a:t>
                      </a:r>
                      <a:r>
                        <a:rPr lang="ru-RU" sz="2600" u="none" dirty="0">
                          <a:solidFill>
                            <a:srgbClr val="474343"/>
                          </a:solidFill>
                          <a:latin typeface="+mn-lt"/>
                        </a:rPr>
                        <a:t>–</a:t>
                      </a:r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ru-RU" sz="26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Щеглеватых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Вячеслав Михайлович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8970" y="5499378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МИНИСТЕРСТВА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РОССИЙСКОЙ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ФЕДЕРАЦИИ</a:t>
            </a:r>
            <a:r>
              <a:rPr lang="ru-RU" sz="1400" dirty="0">
                <a:solidFill>
                  <a:srgbClr val="474343"/>
                </a:solidFill>
                <a:latin typeface="+mn-lt"/>
              </a:rPr>
              <a:t> 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https://minfin.gov.ru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99222" y="5484750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УПРАВЛЕНИЯ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ЛИПЕЦКОЙ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http://ufin48.ru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78848" y="5514006"/>
            <a:ext cx="24055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ПРАВИТЕЛЬСТВА 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ЛИПЕЦКОЙ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</a:t>
            </a:r>
            <a:r>
              <a:rPr lang="ru-RU" sz="1400" dirty="0" err="1">
                <a:solidFill>
                  <a:srgbClr val="474343"/>
                </a:solidFill>
                <a:latin typeface="+mn-lt"/>
              </a:rPr>
              <a:t>липецкаяобласть.рф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D32A90-9C18-4D17-A8A6-3CA69A5E60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6" y="4055151"/>
            <a:ext cx="1304453" cy="13044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D81623-1D82-4274-9ED8-832F627BF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700" y="4055150"/>
            <a:ext cx="1304453" cy="13044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EB079B8-76B0-4B87-AE5F-661C6A4764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250" y="4055150"/>
            <a:ext cx="1304453" cy="130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43401"/>
      </p:ext>
    </p:extLst>
  </p:cSld>
  <p:clrMapOvr>
    <a:masterClrMapping/>
  </p:clrMapOvr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26292</TotalTime>
  <Words>11898</Words>
  <Application>Microsoft Office PowerPoint</Application>
  <PresentationFormat>Широкоэкранный</PresentationFormat>
  <Paragraphs>2748</Paragraphs>
  <Slides>94</Slides>
  <Notes>43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94</vt:i4>
      </vt:variant>
    </vt:vector>
  </HeadingPairs>
  <TitlesOfParts>
    <vt:vector size="103" baseType="lpstr">
      <vt:lpstr>Gotham Pro</vt:lpstr>
      <vt:lpstr>Arial</vt:lpstr>
      <vt:lpstr>Times New Roman</vt:lpstr>
      <vt:lpstr>Calibri</vt:lpstr>
      <vt:lpstr>Wingdings</vt:lpstr>
      <vt:lpstr>Wingdings 2</vt:lpstr>
      <vt:lpstr>Cambria Math</vt:lpstr>
      <vt:lpstr>1_Lipeck</vt:lpstr>
      <vt:lpstr>2_Lipeck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влияющие на объем налоговых и неналоговых доходов в 2024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10% в совокупном доходе семьи: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государственных гарантий бесплатного оказания медицинской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Верхний предел государственного долга Липецкой области  на 2024 год и на плановый период 2025-2026 годов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u1596</cp:lastModifiedBy>
  <cp:revision>2332</cp:revision>
  <cp:lastPrinted>2023-12-20T07:56:47Z</cp:lastPrinted>
  <dcterms:created xsi:type="dcterms:W3CDTF">2018-01-21T18:20:29Z</dcterms:created>
  <dcterms:modified xsi:type="dcterms:W3CDTF">2023-12-27T06:28:44Z</dcterms:modified>
</cp:coreProperties>
</file>