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8.xml" ContentType="application/vnd.openxmlformats-officedocument.presentationml.notesSlide+xml"/>
  <Override PartName="/ppt/charts/chart19.xml" ContentType="application/vnd.openxmlformats-officedocument.drawingml.chart+xml"/>
  <Override PartName="/ppt/drawings/drawing2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0.xml" ContentType="application/vnd.openxmlformats-officedocument.drawingml.chart+xml"/>
  <Override PartName="/ppt/drawings/drawing3.xml" ContentType="application/vnd.openxmlformats-officedocument.drawingml.chartshapes+xml"/>
  <Override PartName="/ppt/charts/chart21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97"/>
  </p:notesMasterIdLst>
  <p:handoutMasterIdLst>
    <p:handoutMasterId r:id="rId98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289" r:id="rId10"/>
    <p:sldId id="757" r:id="rId11"/>
    <p:sldId id="1291" r:id="rId12"/>
    <p:sldId id="1459" r:id="rId13"/>
    <p:sldId id="1365" r:id="rId14"/>
    <p:sldId id="1366" r:id="rId15"/>
    <p:sldId id="1367" r:id="rId16"/>
    <p:sldId id="1368" r:id="rId17"/>
    <p:sldId id="1326" r:id="rId18"/>
    <p:sldId id="1501" r:id="rId19"/>
    <p:sldId id="903" r:id="rId20"/>
    <p:sldId id="1129" r:id="rId21"/>
    <p:sldId id="768" r:id="rId22"/>
    <p:sldId id="1508" r:id="rId23"/>
    <p:sldId id="1142" r:id="rId24"/>
    <p:sldId id="1143" r:id="rId25"/>
    <p:sldId id="1509" r:id="rId26"/>
    <p:sldId id="1245" r:id="rId27"/>
    <p:sldId id="1482" r:id="rId28"/>
    <p:sldId id="1549" r:id="rId29"/>
    <p:sldId id="1383" r:id="rId30"/>
    <p:sldId id="1512" r:id="rId31"/>
    <p:sldId id="1513" r:id="rId32"/>
    <p:sldId id="1514" r:id="rId33"/>
    <p:sldId id="1390" r:id="rId34"/>
    <p:sldId id="1515" r:id="rId35"/>
    <p:sldId id="1391" r:id="rId36"/>
    <p:sldId id="1516" r:id="rId37"/>
    <p:sldId id="1392" r:id="rId38"/>
    <p:sldId id="1517" r:id="rId39"/>
    <p:sldId id="1518" r:id="rId40"/>
    <p:sldId id="1393" r:id="rId41"/>
    <p:sldId id="1009" r:id="rId42"/>
    <p:sldId id="950" r:id="rId43"/>
    <p:sldId id="1527" r:id="rId44"/>
    <p:sldId id="1460" r:id="rId45"/>
    <p:sldId id="1539" r:id="rId46"/>
    <p:sldId id="1541" r:id="rId47"/>
    <p:sldId id="1542" r:id="rId48"/>
    <p:sldId id="1540" r:id="rId49"/>
    <p:sldId id="1502" r:id="rId50"/>
    <p:sldId id="1398" r:id="rId51"/>
    <p:sldId id="1553" r:id="rId52"/>
    <p:sldId id="1554" r:id="rId53"/>
    <p:sldId id="1555" r:id="rId54"/>
    <p:sldId id="1556" r:id="rId55"/>
    <p:sldId id="1557" r:id="rId56"/>
    <p:sldId id="1524" r:id="rId57"/>
    <p:sldId id="1525" r:id="rId58"/>
    <p:sldId id="1550" r:id="rId59"/>
    <p:sldId id="1551" r:id="rId60"/>
    <p:sldId id="1395" r:id="rId61"/>
    <p:sldId id="1396" r:id="rId62"/>
    <p:sldId id="1528" r:id="rId63"/>
    <p:sldId id="1529" r:id="rId64"/>
    <p:sldId id="1526" r:id="rId65"/>
    <p:sldId id="1507" r:id="rId66"/>
    <p:sldId id="1431" r:id="rId67"/>
    <p:sldId id="1543" r:id="rId68"/>
    <p:sldId id="1544" r:id="rId69"/>
    <p:sldId id="1545" r:id="rId70"/>
    <p:sldId id="1546" r:id="rId71"/>
    <p:sldId id="1547" r:id="rId72"/>
    <p:sldId id="1552" r:id="rId73"/>
    <p:sldId id="1530" r:id="rId74"/>
    <p:sldId id="1531" r:id="rId75"/>
    <p:sldId id="1532" r:id="rId76"/>
    <p:sldId id="1533" r:id="rId77"/>
    <p:sldId id="1534" r:id="rId78"/>
    <p:sldId id="1538" r:id="rId79"/>
    <p:sldId id="1535" r:id="rId80"/>
    <p:sldId id="1536" r:id="rId81"/>
    <p:sldId id="1537" r:id="rId82"/>
    <p:sldId id="1559" r:id="rId83"/>
    <p:sldId id="1560" r:id="rId84"/>
    <p:sldId id="1438" r:id="rId85"/>
    <p:sldId id="1520" r:id="rId86"/>
    <p:sldId id="1521" r:id="rId87"/>
    <p:sldId id="1522" r:id="rId88"/>
    <p:sldId id="1523" r:id="rId89"/>
    <p:sldId id="1500" r:id="rId90"/>
    <p:sldId id="1558" r:id="rId91"/>
    <p:sldId id="1506" r:id="rId92"/>
    <p:sldId id="1494" r:id="rId93"/>
    <p:sldId id="1495" r:id="rId94"/>
    <p:sldId id="1496" r:id="rId95"/>
    <p:sldId id="781" r:id="rId96"/>
  </p:sldIdLst>
  <p:sldSz cx="12192000" cy="6858000"/>
  <p:notesSz cx="6808788" cy="9940925"/>
  <p:embeddedFontLs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Cambria Math" panose="02040503050406030204" pitchFamily="18" charset="0"/>
      <p:regular r:id="rId103"/>
    </p:embeddedFont>
    <p:embeddedFont>
      <p:font typeface="Gotham Pro" panose="02000503040000020004" charset="0"/>
      <p:regular r:id="rId104"/>
      <p:bold r:id="rId105"/>
      <p:italic r:id="rId106"/>
      <p:boldItalic r:id="rId107"/>
    </p:embeddedFont>
    <p:embeddedFont>
      <p:font typeface="Wingdings 2" panose="05020102010507070707" pitchFamily="18" charset="2"/>
      <p:regular r:id="rId10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7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4F4F"/>
    <a:srgbClr val="494545"/>
    <a:srgbClr val="D0CECE"/>
    <a:srgbClr val="EF9715"/>
    <a:srgbClr val="6EAA2E"/>
    <a:srgbClr val="B51BB1"/>
    <a:srgbClr val="005F81"/>
    <a:srgbClr val="394659"/>
    <a:srgbClr val="474343"/>
    <a:srgbClr val="F5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141" autoAdjust="0"/>
  </p:normalViewPr>
  <p:slideViewPr>
    <p:cSldViewPr snapToGrid="0">
      <p:cViewPr varScale="1">
        <p:scale>
          <a:sx n="106" d="100"/>
          <a:sy n="106" d="100"/>
        </p:scale>
        <p:origin x="79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2"/>
        <p:guide pos="2145"/>
        <p:guide orient="horz" pos="3110"/>
        <p:guide pos="2141"/>
        <p:guide orient="horz" pos="3153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4.fntdata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2;&#1041;&#1058;%20%20&#1052;&#1054;%20%202021-2026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88;&#1080;&#1083;&#1086;&#1078;&#1077;&#1085;&#1080;&#1077;%208%20(&#1060;&#1050;&#1056;%203%20&#1075;&#1086;&#1076;&#1072;)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5;&#1072;&#1088;&#1072;&#1084;&#1077;&#1090;&#1088;&#1099;%20%20&#1073;&#1102;&#1076;&#1078;&#1077;&#1090;&#1072;%20%202024-2026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47;&#1072;&#1082;&#1086;&#1085;&#1091;%202024\&#1056;&#1072;&#1089;&#1095;&#1077;&#1090;&#1099;\&#1052;&#1041;&#1058;%20%20&#1060;&#1041;%20%202024-202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ИТОГО!$A$3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rgbClr val="EF9715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3E5B-4F39-ADD2-581FC91B758C}"/>
              </c:ext>
            </c:extLst>
          </c:dPt>
          <c:dLbls>
            <c:dLbl>
              <c:idx val="0"/>
              <c:layout>
                <c:manualLayout>
                  <c:x val="1.4537901912890238E-2"/>
                  <c:y val="-1.8126133010746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5B-4F39-ADD2-581FC91B758C}"/>
                </c:ext>
              </c:extLst>
            </c:dLbl>
            <c:dLbl>
              <c:idx val="1"/>
              <c:layout>
                <c:manualLayout>
                  <c:x val="1.7445482295468318E-2"/>
                  <c:y val="-2.071558058371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5B-4F39-ADD2-581FC91B758C}"/>
                </c:ext>
              </c:extLst>
            </c:dLbl>
            <c:dLbl>
              <c:idx val="2"/>
              <c:layout>
                <c:manualLayout>
                  <c:x val="1.4537901912890212E-2"/>
                  <c:y val="-1.294723786481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5B-4F39-ADD2-581FC91B758C}"/>
                </c:ext>
              </c:extLst>
            </c:dLbl>
            <c:dLbl>
              <c:idx val="3"/>
              <c:layout>
                <c:manualLayout>
                  <c:x val="1.5991692104179292E-2"/>
                  <c:y val="-2.3305028156674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5B-4F39-ADD2-581FC91B758C}"/>
                </c:ext>
              </c:extLst>
            </c:dLbl>
            <c:dLbl>
              <c:idx val="4"/>
              <c:layout>
                <c:manualLayout>
                  <c:x val="1.7445482295468318E-2"/>
                  <c:y val="-2.071558058371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5B-4F39-ADD2-581FC91B758C}"/>
                </c:ext>
              </c:extLst>
            </c:dLbl>
            <c:dLbl>
              <c:idx val="5"/>
              <c:layout>
                <c:manualLayout>
                  <c:x val="2.6168223443202479E-2"/>
                  <c:y val="-2.2043335118760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5B-4F39-ADD2-581FC91B7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ИТОГО!$C$3:$H$3</c:f>
              <c:numCache>
                <c:formatCode>#,##0.0</c:formatCode>
                <c:ptCount val="6"/>
                <c:pt idx="0">
                  <c:v>843.98189000000002</c:v>
                </c:pt>
                <c:pt idx="1">
                  <c:v>775.18757000000005</c:v>
                </c:pt>
                <c:pt idx="2">
                  <c:v>850.25003000000004</c:v>
                </c:pt>
                <c:pt idx="3">
                  <c:v>892.19541000000004</c:v>
                </c:pt>
                <c:pt idx="4">
                  <c:v>933.59185000000002</c:v>
                </c:pt>
                <c:pt idx="5">
                  <c:v>985.86968999999999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B-4F39-ADD2-581FC91B7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088384"/>
        <c:axId val="1"/>
        <c:axId val="0"/>
      </c:bar3DChart>
      <c:catAx>
        <c:axId val="17708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7088384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>
              <a:gsLst>
                <a:gs pos="9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млрд!$C$7:$G$7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млрд!$C$9:$G$9</c:f>
              <c:numCache>
                <c:formatCode>#,##0.0</c:formatCode>
                <c:ptCount val="5"/>
                <c:pt idx="0">
                  <c:v>5.4711671985299999</c:v>
                </c:pt>
                <c:pt idx="1">
                  <c:v>5.5457022630400008</c:v>
                </c:pt>
                <c:pt idx="2">
                  <c:v>4.5930241600000006</c:v>
                </c:pt>
                <c:pt idx="3">
                  <c:v>0.96078013729999989</c:v>
                </c:pt>
                <c:pt idx="4">
                  <c:v>0.62359060253999998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8-40CD-8FAF-CB88CF7F1732}"/>
            </c:ext>
          </c:extLst>
        </c:ser>
        <c:ser>
          <c:idx val="3"/>
          <c:order val="1"/>
          <c:tx>
            <c:strRef>
              <c:f>млрд!$A$10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9000">
                  <a:schemeClr val="accent4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млрд!$C$7:$G$7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млрд!$C$10:$G$10</c:f>
              <c:numCache>
                <c:formatCode>#,##0.0</c:formatCode>
                <c:ptCount val="5"/>
                <c:pt idx="0">
                  <c:v>12.321242956599999</c:v>
                </c:pt>
                <c:pt idx="1">
                  <c:v>15.428567955079998</c:v>
                </c:pt>
                <c:pt idx="2">
                  <c:v>12.013677777669999</c:v>
                </c:pt>
                <c:pt idx="3">
                  <c:v>6.6187181837900004</c:v>
                </c:pt>
                <c:pt idx="4">
                  <c:v>6.5375772626000002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28-40CD-8FAF-CB88CF7F1732}"/>
            </c:ext>
          </c:extLst>
        </c:ser>
        <c:ser>
          <c:idx val="1"/>
          <c:order val="2"/>
          <c:tx>
            <c:strRef>
              <c:f>млрд!$A$11</c:f>
              <c:strCache>
                <c:ptCount val="1"/>
                <c:pt idx="0">
                  <c:v>Субвенции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млрд!$C$7:$G$7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млрд!$C$11:$G$11</c:f>
              <c:numCache>
                <c:formatCode>#,##0.0</c:formatCode>
                <c:ptCount val="5"/>
                <c:pt idx="0">
                  <c:v>13.236684109390001</c:v>
                </c:pt>
                <c:pt idx="1">
                  <c:v>14.697154353680002</c:v>
                </c:pt>
                <c:pt idx="2">
                  <c:v>16.236931626299999</c:v>
                </c:pt>
                <c:pt idx="3">
                  <c:v>16.176028850270001</c:v>
                </c:pt>
                <c:pt idx="4">
                  <c:v>16.16990617858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28-40CD-8FAF-CB88CF7F1732}"/>
            </c:ext>
          </c:extLst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млрд!$C$7:$G$7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млрд!$C$12:$G$12</c:f>
              <c:numCache>
                <c:formatCode>#,##0.0</c:formatCode>
                <c:ptCount val="5"/>
                <c:pt idx="0">
                  <c:v>1.7010103431399994</c:v>
                </c:pt>
                <c:pt idx="1">
                  <c:v>3.17505561254</c:v>
                </c:pt>
                <c:pt idx="2">
                  <c:v>2.3268873406699999</c:v>
                </c:pt>
                <c:pt idx="3">
                  <c:v>1.4446286092999998</c:v>
                </c:pt>
                <c:pt idx="4">
                  <c:v>2.4128434470600002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28-40CD-8FAF-CB88CF7F1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924224"/>
        <c:axId val="255789888"/>
        <c:axId val="0"/>
      </c:bar3DChart>
      <c:catAx>
        <c:axId val="2559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789888"/>
        <c:crosses val="autoZero"/>
        <c:auto val="1"/>
        <c:lblAlgn val="ctr"/>
        <c:lblOffset val="100"/>
        <c:noMultiLvlLbl val="0"/>
      </c:catAx>
      <c:valAx>
        <c:axId val="255789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9242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3307086614172"/>
          <c:y val="4.9798759357442657E-2"/>
          <c:w val="0.80345581802274713"/>
          <c:h val="0.62424312456667441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8928"/>
        <c:axId val="134636672"/>
      </c:lineChart>
      <c:catAx>
        <c:axId val="13458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34636672"/>
        <c:crosses val="autoZero"/>
        <c:auto val="1"/>
        <c:lblAlgn val="ctr"/>
        <c:lblOffset val="100"/>
        <c:noMultiLvlLbl val="0"/>
      </c:catAx>
      <c:valAx>
        <c:axId val="134636672"/>
        <c:scaling>
          <c:orientation val="minMax"/>
          <c:max val="13"/>
          <c:min val="9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one"/>
        <c:crossAx val="13458892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доли'!$A$21</c:f>
              <c:strCache>
                <c:ptCount val="1"/>
                <c:pt idx="0">
                  <c:v>Социально-значимые расходы</c:v>
                </c:pt>
              </c:strCache>
            </c:strRef>
          </c:tx>
          <c:spPr>
            <a:ln w="50800"/>
          </c:spPr>
          <c:dLbls>
            <c:dLbl>
              <c:idx val="0"/>
              <c:layout>
                <c:manualLayout>
                  <c:x val="-7.3832962680510303E-2"/>
                  <c:y val="-0.1324332638393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98-4F67-A731-46B8EFB63090}"/>
                </c:ext>
              </c:extLst>
            </c:dLbl>
            <c:dLbl>
              <c:idx val="1"/>
              <c:layout>
                <c:manualLayout>
                  <c:x val="-7.9106745729118161E-2"/>
                  <c:y val="-0.1324332638393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98-4F67-A731-46B8EFB63090}"/>
                </c:ext>
              </c:extLst>
            </c:dLbl>
            <c:dLbl>
              <c:idx val="2"/>
              <c:layout>
                <c:manualLayout>
                  <c:x val="-3.4279589815951202E-2"/>
                  <c:y val="6.621663191969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98-4F67-A731-46B8EFB630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доли'!$G$21:$I$21</c:f>
              <c:numCache>
                <c:formatCode>#,##0.00</c:formatCode>
                <c:ptCount val="3"/>
                <c:pt idx="0">
                  <c:v>57.542070316571049</c:v>
                </c:pt>
                <c:pt idx="1">
                  <c:v>60.408639267846723</c:v>
                </c:pt>
                <c:pt idx="2">
                  <c:v>62.843836999883763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98-4F67-A731-46B8EFB63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63"/>
          <c:min val="57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доли'!$A$22</c:f>
              <c:strCache>
                <c:ptCount val="1"/>
                <c:pt idx="0">
                  <c:v>Расходы на поддержку реального сектора экономики</c:v>
                </c:pt>
              </c:strCache>
            </c:strRef>
          </c:tx>
          <c:spPr>
            <a:ln w="50800">
              <a:solidFill>
                <a:schemeClr val="accent6"/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dLbls>
            <c:dLbl>
              <c:idx val="0"/>
              <c:layout>
                <c:manualLayout>
                  <c:x val="-8.3084274726822643E-2"/>
                  <c:y val="0.132680586636244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7B-4A06-8E83-832007B612FE}"/>
                </c:ext>
              </c:extLst>
            </c:dLbl>
            <c:dLbl>
              <c:idx val="1"/>
              <c:layout>
                <c:manualLayout>
                  <c:x val="-6.7505973215543386E-2"/>
                  <c:y val="-0.114989841751411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7B-4A06-8E83-832007B612FE}"/>
                </c:ext>
              </c:extLst>
            </c:dLbl>
            <c:dLbl>
              <c:idx val="2"/>
              <c:layout>
                <c:manualLayout>
                  <c:x val="-4.4138520948624617E-2"/>
                  <c:y val="-0.10614446930899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7B-4A06-8E83-832007B61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доли'!$G$22:$I$22</c:f>
              <c:numCache>
                <c:formatCode>#,##0.00</c:formatCode>
                <c:ptCount val="3"/>
                <c:pt idx="0">
                  <c:v>27.474365560129392</c:v>
                </c:pt>
                <c:pt idx="1">
                  <c:v>25.946157196193926</c:v>
                </c:pt>
                <c:pt idx="2">
                  <c:v>23.66457884905034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7B-4A06-8E83-832007B61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28"/>
          <c:min val="23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5784169397"/>
          <c:y val="6.6143280570848714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доли'!$A$23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ln w="50800">
              <a:solidFill>
                <a:srgbClr val="534F4F"/>
              </a:solidFill>
            </a:ln>
          </c:spPr>
          <c:marker>
            <c:spPr>
              <a:solidFill>
                <a:srgbClr val="494545"/>
              </a:solidFill>
              <a:ln>
                <a:solidFill>
                  <a:srgbClr val="534F4F"/>
                </a:solidFill>
              </a:ln>
            </c:spPr>
          </c:marker>
          <c:dLbls>
            <c:dLbl>
              <c:idx val="0"/>
              <c:layout>
                <c:manualLayout>
                  <c:x val="-0.11037396573425716"/>
                  <c:y val="9.5934854945743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3C-4572-A40E-E5E07B5F523B}"/>
                </c:ext>
              </c:extLst>
            </c:dLbl>
            <c:dLbl>
              <c:idx val="1"/>
              <c:layout>
                <c:manualLayout>
                  <c:x val="-4.8456863005283721E-2"/>
                  <c:y val="-0.13590771117313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3C-4572-A40E-E5E07B5F523B}"/>
                </c:ext>
              </c:extLst>
            </c:dLbl>
            <c:dLbl>
              <c:idx val="2"/>
              <c:layout>
                <c:manualLayout>
                  <c:x val="-1.6152287668427873E-2"/>
                  <c:y val="-0.11192399743670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3C-4572-A40E-E5E07B5F52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доли'!$G$23:$I$23</c:f>
              <c:numCache>
                <c:formatCode>#,##0.00</c:formatCode>
                <c:ptCount val="3"/>
                <c:pt idx="0">
                  <c:v>14.983564123299558</c:v>
                </c:pt>
                <c:pt idx="1">
                  <c:v>13.645203535959372</c:v>
                </c:pt>
                <c:pt idx="2">
                  <c:v>13.491584151065879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3C-4572-A40E-E5E07B5F5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15"/>
          <c:min val="13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AB47-48DA-9A08-4C6234FC13F7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AB47-48DA-9A08-4C6234FC13F7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AB47-48DA-9A08-4C6234FC13F7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AB47-48DA-9A08-4C6234FC13F7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AB47-48DA-9A08-4C6234FC13F7}"/>
            </c:ext>
          </c:extLst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875003588419224E-2"/>
                  <c:y val="-2.6945571007414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B47-48DA-9A08-4C6234FC13F7}"/>
                </c:ext>
              </c:extLst>
            </c:dLbl>
            <c:dLbl>
              <c:idx val="1"/>
              <c:layout>
                <c:manualLayout>
                  <c:x val="1.8750003075787905E-2"/>
                  <c:y val="-2.6945571007414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47-48DA-9A08-4C6234FC13F7}"/>
                </c:ext>
              </c:extLst>
            </c:dLbl>
            <c:dLbl>
              <c:idx val="2"/>
              <c:layout>
                <c:manualLayout>
                  <c:x val="2.2916670425962998E-2"/>
                  <c:y val="-2.0209178255560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B47-48DA-9A08-4C6234FC1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доли'!$J$1:$L$1</c:f>
              <c:numCache>
                <c:formatCode>#,##0.0</c:formatCode>
                <c:ptCount val="3"/>
                <c:pt idx="0">
                  <c:v>21.58014135608661</c:v>
                </c:pt>
                <c:pt idx="1">
                  <c:v>23.710309436230485</c:v>
                </c:pt>
                <c:pt idx="2">
                  <c:v>25.853489675780555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47-48DA-9A08-4C6234FC13F7}"/>
            </c:ext>
          </c:extLst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83333675087545E-2"/>
                  <c:y val="-2.2454642506178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47-48DA-9A08-4C6234FC13F7}"/>
                </c:ext>
              </c:extLst>
            </c:dLbl>
            <c:dLbl>
              <c:idx val="1"/>
              <c:layout>
                <c:manualLayout>
                  <c:x val="2.083333675087545E-2"/>
                  <c:y val="-3.1436499508650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B47-48DA-9A08-4C6234FC13F7}"/>
                </c:ext>
              </c:extLst>
            </c:dLbl>
            <c:dLbl>
              <c:idx val="2"/>
              <c:layout>
                <c:manualLayout>
                  <c:x val="1.8750003075787905E-2"/>
                  <c:y val="-4.0418356511121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47-48DA-9A08-4C6234FC1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доли'!$J$3:$L$3</c:f>
              <c:numCache>
                <c:formatCode>#,##0.0</c:formatCode>
                <c:ptCount val="3"/>
                <c:pt idx="0">
                  <c:v>12.185520180681902</c:v>
                </c:pt>
                <c:pt idx="1">
                  <c:v>8.9694907258275407</c:v>
                </c:pt>
                <c:pt idx="2">
                  <c:v>7.5467772192173905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47-48DA-9A08-4C6234FC13F7}"/>
            </c:ext>
          </c:extLst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875003588419224E-2"/>
                  <c:y val="-3.143649950864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B47-48DA-9A08-4C6234FC13F7}"/>
                </c:ext>
              </c:extLst>
            </c:dLbl>
            <c:dLbl>
              <c:idx val="1"/>
              <c:layout>
                <c:manualLayout>
                  <c:x val="2.083333675087545E-2"/>
                  <c:y val="-2.9191035258032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47-48DA-9A08-4C6234FC13F7}"/>
                </c:ext>
              </c:extLst>
            </c:dLbl>
            <c:dLbl>
              <c:idx val="2"/>
              <c:layout>
                <c:manualLayout>
                  <c:x val="1.8750003075787752E-2"/>
                  <c:y val="-3.5927428009885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B47-48DA-9A08-4C6234FC1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доли'!$J$2:$L$2</c:f>
              <c:numCache>
                <c:formatCode>#,##0.0</c:formatCode>
                <c:ptCount val="3"/>
                <c:pt idx="0">
                  <c:v>1.3524432763147904</c:v>
                </c:pt>
                <c:pt idx="1">
                  <c:v>1.0879651334266547</c:v>
                </c:pt>
                <c:pt idx="2">
                  <c:v>1.0677979683611019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47-48DA-9A08-4C6234FC1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858880"/>
        <c:axId val="256281408"/>
        <c:axId val="0"/>
      </c:bar3DChart>
      <c:catAx>
        <c:axId val="2528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281408"/>
        <c:crosses val="autoZero"/>
        <c:auto val="1"/>
        <c:lblAlgn val="ctr"/>
        <c:lblOffset val="100"/>
        <c:noMultiLvlLbl val="0"/>
      </c:catAx>
      <c:valAx>
        <c:axId val="256281408"/>
        <c:scaling>
          <c:orientation val="minMax"/>
          <c:max val="27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28588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0247-4E20-8B12-28F9DC49C89A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0247-4E20-8B12-28F9DC49C89A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0247-4E20-8B12-28F9DC49C89A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0247-4E20-8B12-28F9DC49C89A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0247-4E20-8B12-28F9DC49C89A}"/>
            </c:ext>
          </c:extLst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6041670938594313E-2"/>
                  <c:y val="-2.5547838373072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47-4E20-8B12-28F9DC49C89A}"/>
                </c:ext>
              </c:extLst>
            </c:dLbl>
            <c:dLbl>
              <c:idx val="1"/>
              <c:layout>
                <c:manualLayout>
                  <c:x val="2.083333675087545E-2"/>
                  <c:y val="-2.3225307611884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247-4E20-8B12-28F9DC49C89A}"/>
                </c:ext>
              </c:extLst>
            </c:dLbl>
            <c:dLbl>
              <c:idx val="2"/>
              <c:layout>
                <c:manualLayout>
                  <c:x val="2.5000004101050542E-2"/>
                  <c:y val="-2.3804843043554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247-4E20-8B12-28F9DC49C8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доли'!$J$4:$L$4</c:f>
              <c:numCache>
                <c:formatCode>#,##0.0</c:formatCode>
                <c:ptCount val="3"/>
                <c:pt idx="0">
                  <c:v>20.387145967893666</c:v>
                </c:pt>
                <c:pt idx="1">
                  <c:v>24.630144563736305</c:v>
                </c:pt>
                <c:pt idx="2">
                  <c:v>26.359421389435745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47-4E20-8B12-28F9DC49C89A}"/>
            </c:ext>
          </c:extLst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3075787905E-2"/>
                  <c:y val="-2.787036913426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47-4E20-8B12-28F9DC49C89A}"/>
                </c:ext>
              </c:extLst>
            </c:dLbl>
            <c:dLbl>
              <c:idx val="1"/>
              <c:layout>
                <c:manualLayout>
                  <c:x val="2.083333675087545E-2"/>
                  <c:y val="-2.3225307611884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247-4E20-8B12-28F9DC49C89A}"/>
                </c:ext>
              </c:extLst>
            </c:dLbl>
            <c:dLbl>
              <c:idx val="2"/>
              <c:layout>
                <c:manualLayout>
                  <c:x val="1.7708336238244134E-2"/>
                  <c:y val="-2.787036913426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247-4E20-8B12-28F9DC49C8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доли'!$J$5:$L$5</c:f>
              <c:numCache>
                <c:formatCode>#,##0.0</c:formatCode>
                <c:ptCount val="3"/>
                <c:pt idx="0">
                  <c:v>1.8417106644021008</c:v>
                </c:pt>
                <c:pt idx="1">
                  <c:v>1.7609584706401984</c:v>
                </c:pt>
                <c:pt idx="2">
                  <c:v>1.7703209156204671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47-4E20-8B12-28F9DC49C89A}"/>
            </c:ext>
          </c:extLst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916670425962959E-2"/>
                  <c:y val="-2.787036913426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247-4E20-8B12-28F9DC49C89A}"/>
                </c:ext>
              </c:extLst>
            </c:dLbl>
            <c:dLbl>
              <c:idx val="1"/>
              <c:layout>
                <c:manualLayout>
                  <c:x val="2.6041670938594313E-2"/>
                  <c:y val="-3.0192899895449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247-4E20-8B12-28F9DC49C89A}"/>
                </c:ext>
              </c:extLst>
            </c:dLbl>
            <c:dLbl>
              <c:idx val="2"/>
              <c:layout>
                <c:manualLayout>
                  <c:x val="3.0208338288769253E-2"/>
                  <c:y val="-2.5547838373072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247-4E20-8B12-28F9DC49C8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доли'!$J$6:$L$6</c:f>
              <c:numCache>
                <c:formatCode>#,##0.0</c:formatCode>
                <c:ptCount val="3"/>
                <c:pt idx="0">
                  <c:v>0.19510887119199413</c:v>
                </c:pt>
                <c:pt idx="1">
                  <c:v>0.2497709379855384</c:v>
                </c:pt>
                <c:pt idx="2">
                  <c:v>0.24602983146849922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47-4E20-8B12-28F9DC49C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081408"/>
        <c:axId val="256283712"/>
        <c:axId val="0"/>
      </c:bar3DChart>
      <c:catAx>
        <c:axId val="25608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283712"/>
        <c:crosses val="autoZero"/>
        <c:auto val="1"/>
        <c:lblAlgn val="ctr"/>
        <c:lblOffset val="100"/>
        <c:noMultiLvlLbl val="0"/>
      </c:catAx>
      <c:valAx>
        <c:axId val="256283712"/>
        <c:scaling>
          <c:orientation val="minMax"/>
          <c:max val="27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08140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141655441408748E-2"/>
          <c:y val="3.7739280091305796E-2"/>
          <c:w val="0.92540001028543395"/>
          <c:h val="0.74596362308831943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049D-4577-B1D5-2C045B220806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049D-4577-B1D5-2C045B220806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049D-4577-B1D5-2C045B220806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049D-4577-B1D5-2C045B220806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049D-4577-B1D5-2C045B220806}"/>
            </c:ext>
          </c:extLst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791668289999041E-2"/>
                  <c:y val="-2.6318284420870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49D-4577-B1D5-2C045B220806}"/>
                </c:ext>
              </c:extLst>
            </c:dLbl>
            <c:dLbl>
              <c:idx val="1"/>
              <c:layout>
                <c:manualLayout>
                  <c:x val="1.9791668289998964E-2"/>
                  <c:y val="-3.0704665157682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49D-4577-B1D5-2C045B220806}"/>
                </c:ext>
              </c:extLst>
            </c:dLbl>
            <c:dLbl>
              <c:idx val="2"/>
              <c:layout>
                <c:manualLayout>
                  <c:x val="1.5625001281578191E-2"/>
                  <c:y val="-2.8511474789276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49D-4577-B1D5-2C045B220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доли'!$J$7:$L$7</c:f>
              <c:numCache>
                <c:formatCode>#,##0.0</c:formatCode>
                <c:ptCount val="3"/>
                <c:pt idx="0">
                  <c:v>23.374795399134744</c:v>
                </c:pt>
                <c:pt idx="1">
                  <c:v>22.507861444917314</c:v>
                </c:pt>
                <c:pt idx="2">
                  <c:v>20.500883288949751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9D-4577-B1D5-2C045B220806}"/>
            </c:ext>
          </c:extLst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1537893787E-2"/>
                  <c:y val="-2.1931903684059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9D-4577-B1D5-2C045B220806}"/>
                </c:ext>
              </c:extLst>
            </c:dLbl>
            <c:dLbl>
              <c:idx val="1"/>
              <c:layout>
                <c:manualLayout>
                  <c:x val="1.1458334273157339E-2"/>
                  <c:y val="-2.6318284420870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9D-4577-B1D5-2C045B220806}"/>
                </c:ext>
              </c:extLst>
            </c:dLbl>
            <c:dLbl>
              <c:idx val="2"/>
              <c:layout>
                <c:manualLayout>
                  <c:x val="2.0833335042104252E-2"/>
                  <c:y val="-2.8511474789276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49D-4577-B1D5-2C045B220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доли'!$J$8:$L$8</c:f>
              <c:numCache>
                <c:formatCode>#,##0.0</c:formatCode>
                <c:ptCount val="3"/>
                <c:pt idx="0">
                  <c:v>3.8515630048103793</c:v>
                </c:pt>
                <c:pt idx="1">
                  <c:v>3.0304541214595768</c:v>
                </c:pt>
                <c:pt idx="2">
                  <c:v>2.7687813502736964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9D-4577-B1D5-2C045B220806}"/>
            </c:ext>
          </c:extLst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833335042104214E-2"/>
                  <c:y val="-1.9738713315653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49D-4577-B1D5-2C045B220806}"/>
                </c:ext>
              </c:extLst>
            </c:dLbl>
            <c:dLbl>
              <c:idx val="1"/>
              <c:layout>
                <c:manualLayout>
                  <c:x val="1.7708334785788538E-2"/>
                  <c:y val="-2.8511474789276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49D-4577-B1D5-2C045B220806}"/>
                </c:ext>
              </c:extLst>
            </c:dLbl>
            <c:dLbl>
              <c:idx val="2"/>
              <c:layout>
                <c:manualLayout>
                  <c:x val="2.8125002306840587E-2"/>
                  <c:y val="-3.0704665157682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49D-4577-B1D5-2C045B220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доли'!$J$9:$L$9</c:f>
              <c:numCache>
                <c:formatCode>#,##0.0</c:formatCode>
                <c:ptCount val="3"/>
                <c:pt idx="0">
                  <c:v>0.24800715618426855</c:v>
                </c:pt>
                <c:pt idx="1">
                  <c:v>0.40784162981703143</c:v>
                </c:pt>
                <c:pt idx="2">
                  <c:v>0.39491420982689512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49D-4577-B1D5-2C045B220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860928"/>
        <c:axId val="256286016"/>
        <c:axId val="0"/>
      </c:bar3DChart>
      <c:catAx>
        <c:axId val="25286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286016"/>
        <c:crosses val="autoZero"/>
        <c:auto val="1"/>
        <c:lblAlgn val="ctr"/>
        <c:lblOffset val="100"/>
        <c:noMultiLvlLbl val="0"/>
      </c:catAx>
      <c:valAx>
        <c:axId val="2562860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2860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5059797823146149E-2"/>
          <c:y val="0.86490050945912644"/>
          <c:w val="0.94092199318585901"/>
          <c:h val="0.12159192010725257"/>
        </c:manualLayout>
      </c:layout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47B1-4025-9240-75D1C44F5630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47B1-4025-9240-75D1C44F5630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47B1-4025-9240-75D1C44F5630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47B1-4025-9240-75D1C44F5630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47B1-4025-9240-75D1C44F5630}"/>
            </c:ext>
          </c:extLst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625002563156607E-2"/>
                  <c:y val="-1.0484070157086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B1-4025-9240-75D1C44F5630}"/>
                </c:ext>
              </c:extLst>
            </c:dLbl>
            <c:dLbl>
              <c:idx val="1"/>
              <c:layout>
                <c:manualLayout>
                  <c:x val="1.562500256315659E-2"/>
                  <c:y val="-1.2580884188503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7B1-4025-9240-75D1C44F5630}"/>
                </c:ext>
              </c:extLst>
            </c:dLbl>
            <c:dLbl>
              <c:idx val="2"/>
              <c:layout>
                <c:manualLayout>
                  <c:x val="1.562500256315659E-2"/>
                  <c:y val="-1.4677698219920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7B1-4025-9240-75D1C44F5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доли'!$J$10:$L$10</c:f>
              <c:numCache>
                <c:formatCode>#,##0.0</c:formatCode>
                <c:ptCount val="3"/>
                <c:pt idx="0">
                  <c:v>8.039965630977413</c:v>
                </c:pt>
                <c:pt idx="1">
                  <c:v>4.7226609345901851</c:v>
                </c:pt>
                <c:pt idx="2">
                  <c:v>4.7028006561445945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B1-4025-9240-75D1C44F5630}"/>
            </c:ext>
          </c:extLst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666669400700322E-2"/>
                  <c:y val="-1.25808841885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B1-4025-9240-75D1C44F5630}"/>
                </c:ext>
              </c:extLst>
            </c:dLbl>
            <c:dLbl>
              <c:idx val="1"/>
              <c:layout>
                <c:manualLayout>
                  <c:x val="1.3541668888069043E-2"/>
                  <c:y val="-1.0484070157086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7B1-4025-9240-75D1C44F5630}"/>
                </c:ext>
              </c:extLst>
            </c:dLbl>
            <c:dLbl>
              <c:idx val="2"/>
              <c:layout>
                <c:manualLayout>
                  <c:x val="1.562500256315659E-2"/>
                  <c:y val="-1.2580884188503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B1-4025-9240-75D1C44F5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доли'!$J$14:$L$14</c:f>
              <c:numCache>
                <c:formatCode>#,##0.0</c:formatCode>
                <c:ptCount val="3"/>
                <c:pt idx="0">
                  <c:v>5.5988101924421532</c:v>
                </c:pt>
                <c:pt idx="1">
                  <c:v>2.7496222733505453</c:v>
                </c:pt>
                <c:pt idx="2">
                  <c:v>1.6694552876509776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B1-4025-9240-75D1C44F5630}"/>
            </c:ext>
          </c:extLst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3075787905E-2"/>
                  <c:y val="-1.258088418850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B1-4025-9240-75D1C44F5630}"/>
                </c:ext>
              </c:extLst>
            </c:dLbl>
            <c:dLbl>
              <c:idx val="1"/>
              <c:layout>
                <c:manualLayout>
                  <c:x val="2.083333675087545E-2"/>
                  <c:y val="-1.258088418850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B1-4025-9240-75D1C44F5630}"/>
                </c:ext>
              </c:extLst>
            </c:dLbl>
            <c:dLbl>
              <c:idx val="2"/>
              <c:layout>
                <c:manualLayout>
                  <c:x val="2.1875003588419224E-2"/>
                  <c:y val="-1.258088418850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7B1-4025-9240-75D1C44F5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доли'!$J$12:$L$12</c:f>
              <c:numCache>
                <c:formatCode>#,##0.0</c:formatCode>
                <c:ptCount val="3"/>
                <c:pt idx="0">
                  <c:v>1.0082924706380683</c:v>
                </c:pt>
                <c:pt idx="1">
                  <c:v>1.1430747183863301</c:v>
                </c:pt>
                <c:pt idx="2">
                  <c:v>1.130663740025746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B1-4025-9240-75D1C44F5630}"/>
            </c:ext>
          </c:extLst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(МУНИЦИПАЛЬНОГО) ДОЛГА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708336238244096E-2"/>
                  <c:y val="-1.8871326282754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7B1-4025-9240-75D1C44F5630}"/>
                </c:ext>
              </c:extLst>
            </c:dLbl>
            <c:dLbl>
              <c:idx val="1"/>
              <c:layout>
                <c:manualLayout>
                  <c:x val="1.9791669913331603E-2"/>
                  <c:y val="-1.467769821992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B1-4025-9240-75D1C44F5630}"/>
                </c:ext>
              </c:extLst>
            </c:dLbl>
            <c:dLbl>
              <c:idx val="2"/>
              <c:layout>
                <c:manualLayout>
                  <c:x val="2.1875003588419071E-2"/>
                  <c:y val="-1.467769821992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B1-4025-9240-75D1C44F5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2024  год</c:v>
                </c:pt>
                <c:pt idx="1">
                  <c:v>2025  год*</c:v>
                </c:pt>
                <c:pt idx="2">
                  <c:v>2026  год*</c:v>
                </c:pt>
              </c:strCache>
            </c:strRef>
          </c:cat>
          <c:val>
            <c:numRef>
              <c:f>'В слайд новый доли'!$J$13:$L$13</c:f>
              <c:numCache>
                <c:formatCode>#,##0.0</c:formatCode>
                <c:ptCount val="3"/>
                <c:pt idx="0">
                  <c:v>0.2930631940282129</c:v>
                </c:pt>
                <c:pt idx="1">
                  <c:v>0.2894155668334864</c:v>
                </c:pt>
                <c:pt idx="2">
                  <c:v>0.21117085713187739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B1-4025-9240-75D1C44F5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790528"/>
        <c:axId val="256730816"/>
        <c:axId val="0"/>
      </c:bar3DChart>
      <c:catAx>
        <c:axId val="25679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730816"/>
        <c:crosses val="autoZero"/>
        <c:auto val="1"/>
        <c:lblAlgn val="ctr"/>
        <c:lblOffset val="100"/>
        <c:noMultiLvlLbl val="0"/>
      </c:catAx>
      <c:valAx>
        <c:axId val="256730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790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444E-4"/>
                  <c:y val="2.39561528369535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48E-3"/>
                  <c:y val="-4.88868445297433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14322890.299999999</c:v>
                </c:pt>
                <c:pt idx="1">
                  <c:v>17982953.670000002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ИТОГО!$A$5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rgbClr val="EF9715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DCCB-4315-989D-1AA12A624D64}"/>
              </c:ext>
            </c:extLst>
          </c:dPt>
          <c:dLbls>
            <c:dLbl>
              <c:idx val="0"/>
              <c:layout>
                <c:manualLayout>
                  <c:x val="1.4958863126402393E-2"/>
                  <c:y val="-2.9221289246628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CB-4315-989D-1AA12A624D64}"/>
                </c:ext>
              </c:extLst>
            </c:dLbl>
            <c:dLbl>
              <c:idx val="1"/>
              <c:layout>
                <c:manualLayout>
                  <c:x val="1.7950635751682872E-2"/>
                  <c:y val="-1.3282404203012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CB-4315-989D-1AA12A624D64}"/>
                </c:ext>
              </c:extLst>
            </c:dLbl>
            <c:dLbl>
              <c:idx val="2"/>
              <c:layout>
                <c:manualLayout>
                  <c:x val="1.1967090501121914E-2"/>
                  <c:y val="-2.390832756542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CB-4315-989D-1AA12A624D64}"/>
                </c:ext>
              </c:extLst>
            </c:dLbl>
            <c:dLbl>
              <c:idx val="3"/>
              <c:layout>
                <c:manualLayout>
                  <c:x val="1.7950635751682761E-2"/>
                  <c:y val="-1.593888504361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CB-4315-989D-1AA12A624D64}"/>
                </c:ext>
              </c:extLst>
            </c:dLbl>
            <c:dLbl>
              <c:idx val="4"/>
              <c:layout>
                <c:manualLayout>
                  <c:x val="2.2438294689603479E-2"/>
                  <c:y val="-1.3282404203012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CB-4315-989D-1AA12A624D64}"/>
                </c:ext>
              </c:extLst>
            </c:dLbl>
            <c:dLbl>
              <c:idx val="5"/>
              <c:layout>
                <c:manualLayout>
                  <c:x val="1.6454749439042633E-2"/>
                  <c:y val="-1.4749952988655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CB-4315-989D-1AA12A624D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ИТОГО!$C$5:$H$5</c:f>
              <c:numCache>
                <c:formatCode>#,##0.0</c:formatCode>
                <c:ptCount val="6"/>
                <c:pt idx="0">
                  <c:v>748.07825740116994</c:v>
                </c:pt>
                <c:pt idx="1">
                  <c:v>681.12430366400145</c:v>
                </c:pt>
                <c:pt idx="2">
                  <c:v>754.90546923555007</c:v>
                </c:pt>
                <c:pt idx="3">
                  <c:v>798.67103213678274</c:v>
                </c:pt>
                <c:pt idx="4">
                  <c:v>841.68035521096283</c:v>
                </c:pt>
                <c:pt idx="5">
                  <c:v>895.10594697657518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B-4315-989D-1AA12A624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085432"/>
        <c:axId val="1"/>
        <c:axId val="0"/>
      </c:bar3DChart>
      <c:catAx>
        <c:axId val="177085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7085432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01975161672045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  <a:r>
                      <a:rPr lang="en-US" baseline="0" dirty="0"/>
                      <a:t> 203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4.9999917979002627E-2"/>
                  <c:y val="-0.2722875286909748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r>
                      <a:rPr lang="en-US" baseline="0" dirty="0"/>
                      <a:t> 125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6.7708333333333329E-2"/>
                  <c:y val="-0.2528307594126554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  <a:r>
                      <a:rPr lang="en-US" baseline="0" dirty="0"/>
                      <a:t> 224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14203</c:v>
                </c:pt>
                <c:pt idx="1">
                  <c:v>12125</c:v>
                </c:pt>
                <c:pt idx="2">
                  <c:v>10224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876342295727229E-3"/>
                  <c:y val="2.072074324042827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04-407E-8D21-12CFBADF3E1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04-407E-8D21-12CFBADF3E1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950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13 253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12 125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10 224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13253</c:v>
                </c:pt>
                <c:pt idx="1">
                  <c:v>12125</c:v>
                </c:pt>
                <c:pt idx="2">
                  <c:v>10224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839680"/>
        <c:axId val="4877920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8992849774325049E-2"/>
                  <c:y val="8.5764279465066675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17,8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2.9772855903041885E-2"/>
                  <c:y val="-5.5363079615048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14,8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2.7381715008617238E-3"/>
                  <c:y val="3.0106403366245885E-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en-US" sz="1600" b="1" i="0" u="none" strike="noStrike" kern="1200" baseline="0" dirty="0" smtClean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rPr>
                      <a:t>12,6</a:t>
                    </a:r>
                  </a:p>
                </c:rich>
              </c:tx>
              <c:numFmt formatCode="0.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17.8</c:v>
                </c:pt>
                <c:pt idx="1">
                  <c:v>14.8</c:v>
                </c:pt>
                <c:pt idx="2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840192"/>
        <c:axId val="48779776"/>
      </c:lineChart>
      <c:catAx>
        <c:axId val="16883968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48779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877920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68839680"/>
        <c:crosses val="autoZero"/>
        <c:crossBetween val="between"/>
      </c:valAx>
      <c:valAx>
        <c:axId val="48779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68840192"/>
        <c:crosses val="max"/>
        <c:crossBetween val="between"/>
      </c:valAx>
      <c:catAx>
        <c:axId val="1688401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4877977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ИТОГО!$A$6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9583333333333325E-2"/>
                  <c:y val="8.2332939496634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57-4844-9B15-0FCAF4FFA63F}"/>
                </c:ext>
              </c:extLst>
            </c:dLbl>
            <c:dLbl>
              <c:idx val="1"/>
              <c:layout>
                <c:manualLayout>
                  <c:x val="-3.7499999999999999E-2"/>
                  <c:y val="9.262455693371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57-4844-9B15-0FCAF4FFA63F}"/>
                </c:ext>
              </c:extLst>
            </c:dLbl>
            <c:dLbl>
              <c:idx val="2"/>
              <c:layout>
                <c:manualLayout>
                  <c:x val="-2.7083333333333334E-2"/>
                  <c:y val="-6.6895513341015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57-4844-9B15-0FCAF4FFA63F}"/>
                </c:ext>
              </c:extLst>
            </c:dLbl>
            <c:dLbl>
              <c:idx val="3"/>
              <c:layout>
                <c:manualLayout>
                  <c:x val="-3.1250000000000076E-2"/>
                  <c:y val="-7.718713077809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57-4844-9B15-0FCAF4FFA63F}"/>
                </c:ext>
              </c:extLst>
            </c:dLbl>
            <c:dLbl>
              <c:idx val="4"/>
              <c:layout>
                <c:manualLayout>
                  <c:x val="-2.6041666666666668E-2"/>
                  <c:y val="-6.1749704622475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57-4844-9B15-0FCAF4FFA63F}"/>
                </c:ext>
              </c:extLst>
            </c:dLbl>
            <c:dLbl>
              <c:idx val="5"/>
              <c:layout>
                <c:manualLayout>
                  <c:x val="-2.9166666666666667E-2"/>
                  <c:y val="-8.2332939496634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57-4844-9B15-0FCAF4FFA6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ИТОГО!$C$6:$H$6</c:f>
              <c:numCache>
                <c:formatCode>#,##0.0</c:formatCode>
                <c:ptCount val="6"/>
                <c:pt idx="0">
                  <c:v>1120.9000000000001</c:v>
                </c:pt>
                <c:pt idx="1">
                  <c:v>1132.2</c:v>
                </c:pt>
                <c:pt idx="2">
                  <c:v>1122.2</c:v>
                </c:pt>
                <c:pt idx="3">
                  <c:v>1113.2</c:v>
                </c:pt>
                <c:pt idx="4">
                  <c:v>1105.3</c:v>
                </c:pt>
                <c:pt idx="5">
                  <c:v>1097.5999999999999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57-4844-9B15-0FCAF4FFA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082808"/>
        <c:axId val="1"/>
      </c:lineChart>
      <c:catAx>
        <c:axId val="177082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1090"/>
        </c:scaling>
        <c:delete val="0"/>
        <c:axPos val="l"/>
        <c:numFmt formatCode="#,##0.0" sourceLinked="1"/>
        <c:majorTickMark val="out"/>
        <c:minorTickMark val="none"/>
        <c:tickLblPos val="none"/>
        <c:spPr>
          <a:ln/>
        </c:spPr>
        <c:crossAx val="177082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ИТОГО!$A$7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1666666666666678E-2"/>
                  <c:y val="5.2833856933958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11-45FE-BEEC-E547ADC93A0B}"/>
                </c:ext>
              </c:extLst>
            </c:dLbl>
            <c:dLbl>
              <c:idx val="1"/>
              <c:layout>
                <c:manualLayout>
                  <c:x val="-4.0625000000000001E-2"/>
                  <c:y val="0.11887617810140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11-45FE-BEEC-E547ADC93A0B}"/>
                </c:ext>
              </c:extLst>
            </c:dLbl>
            <c:dLbl>
              <c:idx val="2"/>
              <c:layout>
                <c:manualLayout>
                  <c:x val="-1.6666666666666743E-2"/>
                  <c:y val="-7.4847963989774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11-45FE-BEEC-E547ADC93A0B}"/>
                </c:ext>
              </c:extLst>
            </c:dLbl>
            <c:dLbl>
              <c:idx val="3"/>
              <c:layout>
                <c:manualLayout>
                  <c:x val="-2.2916666666666741E-2"/>
                  <c:y val="-8.8056428223263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11-45FE-BEEC-E547ADC93A0B}"/>
                </c:ext>
              </c:extLst>
            </c:dLbl>
            <c:dLbl>
              <c:idx val="4"/>
              <c:layout>
                <c:manualLayout>
                  <c:x val="-2.9166666666666667E-2"/>
                  <c:y val="-7.0445142578611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11-45FE-BEEC-E547ADC93A0B}"/>
                </c:ext>
              </c:extLst>
            </c:dLbl>
            <c:dLbl>
              <c:idx val="5"/>
              <c:layout>
                <c:manualLayout>
                  <c:x val="-2.9166666666666667E-2"/>
                  <c:y val="-7.0445142578611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11-45FE-BEEC-E547ADC93A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ИТОГО!$C$7:$H$7</c:f>
              <c:numCache>
                <c:formatCode>#,##0.0</c:formatCode>
                <c:ptCount val="6"/>
                <c:pt idx="0">
                  <c:v>109.1</c:v>
                </c:pt>
                <c:pt idx="1">
                  <c:v>113</c:v>
                </c:pt>
                <c:pt idx="2">
                  <c:v>107</c:v>
                </c:pt>
                <c:pt idx="3">
                  <c:v>105.8</c:v>
                </c:pt>
                <c:pt idx="4">
                  <c:v>104</c:v>
                </c:pt>
                <c:pt idx="5">
                  <c:v>104.4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11-45FE-BEEC-E547ADC93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21008"/>
        <c:axId val="1"/>
      </c:lineChart>
      <c:catAx>
        <c:axId val="17802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At val="103"/>
        <c:auto val="1"/>
        <c:lblAlgn val="ctr"/>
        <c:lblOffset val="100"/>
        <c:noMultiLvlLbl val="0"/>
      </c:catAx>
      <c:valAx>
        <c:axId val="1"/>
        <c:scaling>
          <c:orientation val="minMax"/>
          <c:min val="103"/>
        </c:scaling>
        <c:delete val="0"/>
        <c:axPos val="l"/>
        <c:numFmt formatCode="#,##0.0" sourceLinked="1"/>
        <c:majorTickMark val="out"/>
        <c:minorTickMark val="none"/>
        <c:tickLblPos val="none"/>
        <c:crossAx val="178021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ИТОГО!$A$8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3541666666666677E-2"/>
                  <c:y val="-6.6368182079429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94-4992-B4D0-22AE58145632}"/>
                </c:ext>
              </c:extLst>
            </c:dLbl>
            <c:dLbl>
              <c:idx val="1"/>
              <c:layout>
                <c:manualLayout>
                  <c:x val="-1.6666666666666666E-2"/>
                  <c:y val="-9.2457420924574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94-4992-B4D0-22AE58145632}"/>
                </c:ext>
              </c:extLst>
            </c:dLbl>
            <c:dLbl>
              <c:idx val="2"/>
              <c:layout>
                <c:manualLayout>
                  <c:x val="-2.2916666666666665E-2"/>
                  <c:y val="-7.7858880778588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94-4992-B4D0-22AE58145632}"/>
                </c:ext>
              </c:extLst>
            </c:dLbl>
            <c:dLbl>
              <c:idx val="3"/>
              <c:layout>
                <c:manualLayout>
                  <c:x val="-2.6041666666666744E-2"/>
                  <c:y val="-7.299270072992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94-4992-B4D0-22AE58145632}"/>
                </c:ext>
              </c:extLst>
            </c:dLbl>
            <c:dLbl>
              <c:idx val="4"/>
              <c:layout>
                <c:manualLayout>
                  <c:x val="-2.5000000000000001E-2"/>
                  <c:y val="-0.1070559610705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94-4992-B4D0-22AE58145632}"/>
                </c:ext>
              </c:extLst>
            </c:dLbl>
            <c:dLbl>
              <c:idx val="5"/>
              <c:layout>
                <c:manualLayout>
                  <c:x val="-2.8125000000000001E-2"/>
                  <c:y val="-0.10218978102189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94-4992-B4D0-22AE58145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ИТОГО!$C$8:$H$8</c:f>
              <c:numCache>
                <c:formatCode>#,##0.0</c:formatCode>
                <c:ptCount val="6"/>
                <c:pt idx="0">
                  <c:v>1235</c:v>
                </c:pt>
                <c:pt idx="1">
                  <c:v>755</c:v>
                </c:pt>
                <c:pt idx="2">
                  <c:v>762</c:v>
                </c:pt>
                <c:pt idx="3">
                  <c:v>780</c:v>
                </c:pt>
                <c:pt idx="4">
                  <c:v>795</c:v>
                </c:pt>
                <c:pt idx="5">
                  <c:v>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94-4992-B4D0-22AE58145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22648"/>
        <c:axId val="1"/>
      </c:lineChart>
      <c:catAx>
        <c:axId val="178022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At val="700"/>
        <c:auto val="1"/>
        <c:lblAlgn val="ctr"/>
        <c:lblOffset val="100"/>
        <c:noMultiLvlLbl val="0"/>
      </c:catAx>
      <c:valAx>
        <c:axId val="1"/>
        <c:scaling>
          <c:orientation val="minMax"/>
          <c:min val="700"/>
        </c:scaling>
        <c:delete val="0"/>
        <c:axPos val="l"/>
        <c:numFmt formatCode="#,##0.0" sourceLinked="1"/>
        <c:majorTickMark val="out"/>
        <c:minorTickMark val="none"/>
        <c:tickLblPos val="none"/>
        <c:crossAx val="178022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ИТОГО!$A$9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541666666666668E-2"/>
                  <c:y val="-7.299270072992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81-41FD-8BD8-AD85BA707B3F}"/>
                </c:ext>
              </c:extLst>
            </c:dLbl>
            <c:dLbl>
              <c:idx val="1"/>
              <c:layout>
                <c:manualLayout>
                  <c:x val="-3.7499999999999999E-2"/>
                  <c:y val="-8.2725060827250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81-41FD-8BD8-AD85BA707B3F}"/>
                </c:ext>
              </c:extLst>
            </c:dLbl>
            <c:dLbl>
              <c:idx val="2"/>
              <c:layout>
                <c:manualLayout>
                  <c:x val="-3.5416666666666742E-2"/>
                  <c:y val="-9.732360097323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81-41FD-8BD8-AD85BA707B3F}"/>
                </c:ext>
              </c:extLst>
            </c:dLbl>
            <c:dLbl>
              <c:idx val="3"/>
              <c:layout>
                <c:manualLayout>
                  <c:x val="-3.1250000000000076E-2"/>
                  <c:y val="-0.10705596107055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81-41FD-8BD8-AD85BA707B3F}"/>
                </c:ext>
              </c:extLst>
            </c:dLbl>
            <c:dLbl>
              <c:idx val="4"/>
              <c:layout>
                <c:manualLayout>
                  <c:x val="-3.7499999999999999E-2"/>
                  <c:y val="-0.10705596107055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81-41FD-8BD8-AD85BA707B3F}"/>
                </c:ext>
              </c:extLst>
            </c:dLbl>
            <c:dLbl>
              <c:idx val="5"/>
              <c:layout>
                <c:manualLayout>
                  <c:x val="-2.9166666666666667E-2"/>
                  <c:y val="4.86618004866180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4899934383202E-2"/>
                      <c:h val="0.17720213805391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B81-41FD-8BD8-AD85BA707B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ИТОГО!$C$9:$H$9</c:f>
              <c:numCache>
                <c:formatCode>#,##0.0</c:formatCode>
                <c:ptCount val="6"/>
                <c:pt idx="0">
                  <c:v>179.4</c:v>
                </c:pt>
                <c:pt idx="1">
                  <c:v>166.2</c:v>
                </c:pt>
                <c:pt idx="2">
                  <c:v>191.1095</c:v>
                </c:pt>
                <c:pt idx="3">
                  <c:v>206.75460000000001</c:v>
                </c:pt>
                <c:pt idx="4">
                  <c:v>221.3066</c:v>
                </c:pt>
                <c:pt idx="5">
                  <c:v>237.87360000000001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81-41FD-8BD8-AD85BA707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106200"/>
        <c:axId val="1"/>
      </c:lineChart>
      <c:catAx>
        <c:axId val="178106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40"/>
          <c:min val="160"/>
        </c:scaling>
        <c:delete val="0"/>
        <c:axPos val="l"/>
        <c:numFmt formatCode="#,##0.0" sourceLinked="1"/>
        <c:majorTickMark val="out"/>
        <c:minorTickMark val="none"/>
        <c:tickLblPos val="none"/>
        <c:crossAx val="178106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налоговые и неналоговые доходы</c:v>
          </c:tx>
          <c:spPr>
            <a:solidFill>
              <a:schemeClr val="bg1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'Доходы ОБ 2022-2026 гг. (2)'!$A$10:$A$12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'Доходы ОБ 2022-2026 гг. (2)'!$C$10:$C$12</c:f>
              <c:numCache>
                <c:formatCode>#,##0.0</c:formatCode>
                <c:ptCount val="3"/>
                <c:pt idx="0">
                  <c:v>79.86936318187999</c:v>
                </c:pt>
                <c:pt idx="1">
                  <c:v>81.830352440949994</c:v>
                </c:pt>
                <c:pt idx="2">
                  <c:v>81.536932214250001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D-40D9-BB01-8C732DCF4867}"/>
            </c:ext>
          </c:extLst>
        </c:ser>
        <c:ser>
          <c:idx val="1"/>
          <c:order val="1"/>
          <c:tx>
            <c:strRef>
              <c:f>'Доходы ОБ 2022-2026 гг. (2)'!$D$5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'Доходы ОБ 2022-2026 гг. (2)'!$A$10:$A$12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'Доходы ОБ 2022-2026 гг. (2)'!$D$10:$D$12</c:f>
              <c:numCache>
                <c:formatCode>#,##0.0</c:formatCode>
                <c:ptCount val="3"/>
                <c:pt idx="0">
                  <c:v>23.71794598</c:v>
                </c:pt>
                <c:pt idx="1">
                  <c:v>12.7764904</c:v>
                </c:pt>
                <c:pt idx="2">
                  <c:v>11.4198886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AD-40D9-BB01-8C732DCF4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373440"/>
        <c:axId val="46222144"/>
        <c:axId val="0"/>
      </c:bar3DChart>
      <c:catAx>
        <c:axId val="13337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46222144"/>
        <c:crosses val="autoZero"/>
        <c:auto val="1"/>
        <c:lblAlgn val="ctr"/>
        <c:lblOffset val="100"/>
        <c:noMultiLvlLbl val="0"/>
      </c:catAx>
      <c:valAx>
        <c:axId val="46222144"/>
        <c:scaling>
          <c:orientation val="minMax"/>
          <c:max val="11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333734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4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стр-ры'!$L$5</c:f>
              <c:strCache>
                <c:ptCount val="1"/>
                <c:pt idx="0">
                  <c:v>прочие налоговые и неналоговые 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стр-ры'!$M$4:$O$4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'данные для стр-ры'!$M$5:$O$5</c:f>
              <c:numCache>
                <c:formatCode>General</c:formatCode>
                <c:ptCount val="3"/>
                <c:pt idx="0">
                  <c:v>20.000000000000007</c:v>
                </c:pt>
                <c:pt idx="1">
                  <c:v>17.699999999999996</c:v>
                </c:pt>
                <c:pt idx="2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стр-ры'!$L$6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стр-ры'!$M$4:$O$4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'данные для стр-ры'!$M$6:$O$6</c:f>
              <c:numCache>
                <c:formatCode>General</c:formatCode>
                <c:ptCount val="3"/>
                <c:pt idx="0" formatCode="0.0">
                  <c:v>6.8</c:v>
                </c:pt>
                <c:pt idx="1">
                  <c:v>7</c:v>
                </c:pt>
                <c:pt idx="2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стр-ры'!$L$7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стр-ры'!$M$4:$O$4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'данные для стр-ры'!$M$7:$O$7</c:f>
            </c:numRef>
          </c:val>
          <c:extLst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стр-ры'!$L$8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1899E81-D69A-43F7-9CB2-9E0210B4476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стр-ры'!$M$4:$O$4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'данные для стр-ры'!$M$8:$O$8</c:f>
              <c:numCache>
                <c:formatCode>General</c:formatCode>
                <c:ptCount val="3"/>
                <c:pt idx="0" formatCode="0.0">
                  <c:v>16.8</c:v>
                </c:pt>
                <c:pt idx="1">
                  <c:v>21.1</c:v>
                </c:pt>
                <c:pt idx="2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0" dirty="0"/>
                      <a:t>26,8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25E1354F-D628-49B5-99B0-826896393795}" type="VALUE">
                      <a:rPr lang="en-US" sz="2000" b="0" baseline="0" smtClean="0"/>
                      <a:pPr/>
                      <a:t>[ЗНАЧЕНИЕ]</a:t>
                    </a:fld>
                    <a:r>
                      <a:rPr lang="en-US" sz="2000" b="0" baseline="0" dirty="0"/>
                      <a:t>,0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0" dirty="0"/>
                      <a:t>36,3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layout>
                <c:manualLayout>
                  <c:x val="3.24232222776973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/>
                      <a:t>36,0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000" b="0" dirty="0"/>
                      <a:t>34,0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'данные для стр-ры'!$M$4:$O$4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'данные для стр-ры'!$M$9:$O$9</c:f>
              <c:numCache>
                <c:formatCode>General</c:formatCode>
                <c:ptCount val="3"/>
                <c:pt idx="0">
                  <c:v>36.299999999999997</c:v>
                </c:pt>
                <c:pt idx="1">
                  <c:v>36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704512"/>
        <c:axId val="112431872"/>
        <c:axId val="0"/>
      </c:bar3DChart>
      <c:catAx>
        <c:axId val="11270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431872"/>
        <c:crosses val="autoZero"/>
        <c:auto val="1"/>
        <c:lblAlgn val="ctr"/>
        <c:lblOffset val="100"/>
        <c:noMultiLvlLbl val="0"/>
      </c:catAx>
      <c:valAx>
        <c:axId val="11243187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7045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95-4136-9C4B-0CAEFB4E64F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F95-4136-9C4B-0CAEFB4E64F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95-4136-9C4B-0CAEFB4E64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0.72185159999999993</c:v>
                </c:pt>
                <c:pt idx="1">
                  <c:v>0.6990251999999999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5-4136-9C4B-0CAEFB4E64F9}"/>
            </c:ext>
          </c:extLst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32000">
                  <a:srgbClr val="00B0F0"/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млрд!$B$7:$F$7</c:f>
              <c:numCache>
                <c:formatCode>#,##0.0</c:formatCode>
                <c:ptCount val="5"/>
                <c:pt idx="0">
                  <c:v>10.6315185648</c:v>
                </c:pt>
                <c:pt idx="1">
                  <c:v>15.314594099999999</c:v>
                </c:pt>
                <c:pt idx="2">
                  <c:v>21.037479000000001</c:v>
                </c:pt>
                <c:pt idx="3">
                  <c:v>10.090599599999999</c:v>
                </c:pt>
                <c:pt idx="4">
                  <c:v>8.6663639000000003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95-4136-9C4B-0CAEFB4E64F9}"/>
            </c:ext>
          </c:extLst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solidFill>
              <a:srgbClr val="D0CEC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2.6542997490400002</c:v>
                </c:pt>
                <c:pt idx="1">
                  <c:v>1.9461666000000002</c:v>
                </c:pt>
                <c:pt idx="2">
                  <c:v>2.0134289000000001</c:v>
                </c:pt>
                <c:pt idx="3">
                  <c:v>2.0286591999999999</c:v>
                </c:pt>
                <c:pt idx="4">
                  <c:v>2.0948924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95-4136-9C4B-0CAEFB4E64F9}"/>
            </c:ext>
          </c:extLst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5.1990029943500007</c:v>
                </c:pt>
                <c:pt idx="1">
                  <c:v>3.7950156661799999</c:v>
                </c:pt>
                <c:pt idx="2">
                  <c:v>0.66703807999999998</c:v>
                </c:pt>
                <c:pt idx="3">
                  <c:v>0.65723160000000003</c:v>
                </c:pt>
                <c:pt idx="4">
                  <c:v>0.65863230000000006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95-4136-9C4B-0CAEFB4E64F9}"/>
            </c:ext>
          </c:extLst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развития территорий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2024*</c:v>
                </c:pt>
                <c:pt idx="3">
                  <c:v>2025*</c:v>
                </c:pt>
                <c:pt idx="4">
                  <c:v>2026*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2.0188003405299999</c:v>
                </c:pt>
                <c:pt idx="1">
                  <c:v>0.75751953669000005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95-4136-9C4B-0CAEFB4E6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654656"/>
        <c:axId val="46089920"/>
        <c:axId val="0"/>
      </c:bar3DChart>
      <c:catAx>
        <c:axId val="13165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46089920"/>
        <c:crosses val="autoZero"/>
        <c:auto val="1"/>
        <c:lblAlgn val="ctr"/>
        <c:lblOffset val="100"/>
        <c:noMultiLvlLbl val="0"/>
      </c:catAx>
      <c:valAx>
        <c:axId val="46089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316546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Сохранение населения, здоровье и благополучие людей</a:t>
          </a: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Возможности для самореализации и развития талантов</a:t>
          </a: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Комфортная и безопасная среда для жизни</a:t>
          </a: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Достойный, эффективный труд и успешное предпринимательство</a:t>
          </a: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58D55F0C-9234-450C-92F9-C4128581850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Цифровая трансформация</a:t>
          </a:r>
        </a:p>
      </dgm:t>
    </dgm:pt>
    <dgm:pt modelId="{936A4C73-E9C7-43A7-A6A1-A9592B88F88A}" type="parTrans" cxnId="{9062FC4E-1A95-4C1E-8D15-AACC0CE4EB9C}">
      <dgm:prSet/>
      <dgm:spPr/>
      <dgm:t>
        <a:bodyPr/>
        <a:lstStyle/>
        <a:p>
          <a:endParaRPr lang="ru-RU"/>
        </a:p>
      </dgm:t>
    </dgm:pt>
    <dgm:pt modelId="{767A8EA3-91DD-483B-9A03-02471481D996}" type="sibTrans" cxnId="{9062FC4E-1A95-4C1E-8D15-AACC0CE4EB9C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5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</dgm:pt>
    <dgm:pt modelId="{71BF57A5-3ED7-481B-9D80-8D38BB1727BB}" type="pres">
      <dgm:prSet presAssocID="{440B95C6-2FF8-43F8-957E-8C9B44A3DCB8}" presName="extraNode" presStyleLbl="node1" presStyleIdx="0" presStyleCnt="5"/>
      <dgm:spPr/>
    </dgm:pt>
    <dgm:pt modelId="{4BD0D328-2345-4211-BE41-58A81E6F3350}" type="pres">
      <dgm:prSet presAssocID="{440B95C6-2FF8-43F8-957E-8C9B44A3DCB8}" presName="dstNode" presStyleLbl="node1" presStyleIdx="0" presStyleCnt="5"/>
      <dgm:spPr/>
    </dgm:pt>
    <dgm:pt modelId="{84A14E12-9897-4770-8ED0-303EFC1F0BFE}" type="pres">
      <dgm:prSet presAssocID="{295660D5-50C0-457B-9F69-2908F6A3A681}" presName="text_1" presStyleLbl="node1" presStyleIdx="0" presStyleCnt="5">
        <dgm:presLayoutVars>
          <dgm:bulletEnabled val="1"/>
        </dgm:presLayoutVars>
      </dgm:prSet>
      <dgm:spPr/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5">
        <dgm:presLayoutVars>
          <dgm:bulletEnabled val="1"/>
        </dgm:presLayoutVars>
      </dgm:prSet>
      <dgm:spPr/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5">
        <dgm:presLayoutVars>
          <dgm:bulletEnabled val="1"/>
        </dgm:presLayoutVars>
      </dgm:prSet>
      <dgm:spPr/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5">
        <dgm:presLayoutVars>
          <dgm:bulletEnabled val="1"/>
        </dgm:presLayoutVars>
      </dgm:prSet>
      <dgm:spPr/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51D6136B-8464-423A-8C19-C30D644CFED5}" type="pres">
      <dgm:prSet presAssocID="{58D55F0C-9234-450C-92F9-C41285818506}" presName="text_5" presStyleLbl="node1" presStyleIdx="4" presStyleCnt="5">
        <dgm:presLayoutVars>
          <dgm:bulletEnabled val="1"/>
        </dgm:presLayoutVars>
      </dgm:prSet>
      <dgm:spPr/>
    </dgm:pt>
    <dgm:pt modelId="{7C18101A-25B3-481E-BBB5-8F2C57D4139A}" type="pres">
      <dgm:prSet presAssocID="{58D55F0C-9234-450C-92F9-C41285818506}" presName="accent_5" presStyleCnt="0"/>
      <dgm:spPr/>
    </dgm:pt>
    <dgm:pt modelId="{9F8576AA-85EB-4183-8062-8561C661DDD7}" type="pres">
      <dgm:prSet presAssocID="{58D55F0C-9234-450C-92F9-C41285818506}" presName="accentRepeatNode" presStyleLbl="solidFgAcc1" presStyleIdx="4" presStyleCnt="5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9062FC4E-1A95-4C1E-8D15-AACC0CE4EB9C}" srcId="{440B95C6-2FF8-43F8-957E-8C9B44A3DCB8}" destId="{58D55F0C-9234-450C-92F9-C41285818506}" srcOrd="4" destOrd="0" parTransId="{936A4C73-E9C7-43A7-A6A1-A9592B88F88A}" sibTransId="{767A8EA3-91DD-483B-9A03-02471481D996}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E861FFFE-3AF8-4D83-9BC5-8861C2867C6F}" type="presOf" srcId="{58D55F0C-9234-450C-92F9-C41285818506}" destId="{51D6136B-8464-423A-8C19-C30D644CFED5}" srcOrd="0" destOrd="0" presId="urn:microsoft.com/office/officeart/2008/layout/VerticalCurvedList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  <dgm:cxn modelId="{B3EE2690-B45F-4E9E-9B78-CD7FFE191649}" type="presParOf" srcId="{5625FF7C-8235-4A2F-865B-06B566A7DD54}" destId="{51D6136B-8464-423A-8C19-C30D644CFED5}" srcOrd="9" destOrd="0" presId="urn:microsoft.com/office/officeart/2008/layout/VerticalCurvedList"/>
    <dgm:cxn modelId="{F3E8EAE1-F51E-4FA0-B209-34969202C2B1}" type="presParOf" srcId="{5625FF7C-8235-4A2F-865B-06B566A7DD54}" destId="{7C18101A-25B3-481E-BBB5-8F2C57D4139A}" srcOrd="10" destOrd="0" presId="urn:microsoft.com/office/officeart/2008/layout/VerticalCurvedList"/>
    <dgm:cxn modelId="{6E7D715F-83BE-430A-8A99-491DBFD78ABD}" type="presParOf" srcId="{7C18101A-25B3-481E-BBB5-8F2C57D4139A}" destId="{9F8576AA-85EB-4183-8062-8561C661DDD7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75340" custLinFactNeighborY="-36197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8708" custLinFactNeighborY="-51923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82023F74-7248-47B0-8936-26BA00709893}" type="presOf" srcId="{4E7F4808-C894-40ED-B5BE-06D9FCD46DB9}" destId="{59E6176D-A2F1-45D4-A790-2A9C57E110E9}" srcOrd="0" destOrd="0" presId="urn:microsoft.com/office/officeart/2009/3/layout/StepUpProcess"/>
    <dgm:cxn modelId="{3E8F8CA5-8748-47E7-8626-05607CCB0E8A}" type="presOf" srcId="{F16646FC-6848-418B-B1E3-96138E0FEEA5}" destId="{2AF64C49-9E45-4F3C-9BA6-D0A64ABAC6D7}" srcOrd="0" destOrd="0" presId="urn:microsoft.com/office/officeart/2009/3/layout/StepUpProcess"/>
    <dgm:cxn modelId="{FBB0F6F3-A11E-4E7A-BCB5-E3939FAFC80B}" type="presOf" srcId="{8E853283-DE9F-4575-91B5-50D13E09A129}" destId="{3E7CE4A3-BB67-4B35-8CCE-1A31A01EBFCA}" srcOrd="0" destOrd="0" presId="urn:microsoft.com/office/officeart/2009/3/layout/StepUpProcess"/>
    <dgm:cxn modelId="{A5021411-3CF0-447A-8C00-D99AC4F02EFA}" type="presParOf" srcId="{59E6176D-A2F1-45D4-A790-2A9C57E110E9}" destId="{F3801B51-3C8A-4144-9300-DD4FFF871AEC}" srcOrd="0" destOrd="0" presId="urn:microsoft.com/office/officeart/2009/3/layout/StepUpProcess"/>
    <dgm:cxn modelId="{D177EC04-5BB4-4AF1-8C58-BCCBC34B2122}" type="presParOf" srcId="{F3801B51-3C8A-4144-9300-DD4FFF871AEC}" destId="{0F98B4A9-900D-4D3A-917D-1B448D3EABEF}" srcOrd="0" destOrd="0" presId="urn:microsoft.com/office/officeart/2009/3/layout/StepUpProcess"/>
    <dgm:cxn modelId="{E6C91AE1-F6C7-4571-8F37-B673F546493D}" type="presParOf" srcId="{F3801B51-3C8A-4144-9300-DD4FFF871AEC}" destId="{3E7CE4A3-BB67-4B35-8CCE-1A31A01EBFCA}" srcOrd="1" destOrd="0" presId="urn:microsoft.com/office/officeart/2009/3/layout/StepUpProcess"/>
    <dgm:cxn modelId="{FE30FDE2-6D8B-4308-BBEF-91ECCC989773}" type="presParOf" srcId="{F3801B51-3C8A-4144-9300-DD4FFF871AEC}" destId="{EFED36D8-9297-439E-8833-47CB3FCF921F}" srcOrd="2" destOrd="0" presId="urn:microsoft.com/office/officeart/2009/3/layout/StepUpProcess"/>
    <dgm:cxn modelId="{F0167A92-AAD0-4699-A126-556C70DD5601}" type="presParOf" srcId="{59E6176D-A2F1-45D4-A790-2A9C57E110E9}" destId="{FC89241E-0F22-4FEE-A867-166C8B8B31E1}" srcOrd="1" destOrd="0" presId="urn:microsoft.com/office/officeart/2009/3/layout/StepUpProcess"/>
    <dgm:cxn modelId="{23D082F8-2EFE-4AD9-81FF-1AD66B6281E0}" type="presParOf" srcId="{FC89241E-0F22-4FEE-A867-166C8B8B31E1}" destId="{652BFF31-ADA5-4A5F-AC0B-C11DAA825A46}" srcOrd="0" destOrd="0" presId="urn:microsoft.com/office/officeart/2009/3/layout/StepUpProcess"/>
    <dgm:cxn modelId="{3554D358-1A4C-4860-96EF-7A1D68F75A91}" type="presParOf" srcId="{59E6176D-A2F1-45D4-A790-2A9C57E110E9}" destId="{56C143B6-1C15-4DE4-9866-D697EF85A06B}" srcOrd="2" destOrd="0" presId="urn:microsoft.com/office/officeart/2009/3/layout/StepUpProcess"/>
    <dgm:cxn modelId="{99A6FA49-469E-4551-A4C2-2513CF11E2FF}" type="presParOf" srcId="{56C143B6-1C15-4DE4-9866-D697EF85A06B}" destId="{39FB82EE-FE53-4555-9BD1-160163DEE653}" srcOrd="0" destOrd="0" presId="urn:microsoft.com/office/officeart/2009/3/layout/StepUpProcess"/>
    <dgm:cxn modelId="{12DC17D9-F905-4BC0-9974-C664098D3780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C668ACDA-F810-4862-9FF2-13DE610FB2BD}">
      <dgm:prSet phldrT="[Текст]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b="1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медицинскому профилю</a:t>
          </a:r>
          <a:endParaRPr lang="ru-RU" b="1" dirty="0">
            <a:solidFill>
              <a:srgbClr val="474343"/>
            </a:solidFill>
            <a:latin typeface="+mn-lt"/>
          </a:endParaRPr>
        </a:p>
      </dgm:t>
    </dgm:pt>
    <dgm:pt modelId="{8C8BE5EC-FF9D-41C5-88D1-4F47D0B4EE46}" type="parTrans" cxnId="{070C1CD2-28C1-4FC9-848C-236E63FB6CA4}">
      <dgm:prSet/>
      <dgm:spPr/>
      <dgm:t>
        <a:bodyPr/>
        <a:lstStyle/>
        <a:p>
          <a:endParaRPr lang="ru-RU"/>
        </a:p>
      </dgm:t>
    </dgm:pt>
    <dgm:pt modelId="{DC817385-BAB7-4226-85CC-DE1CDA4B509E}" type="sibTrans" cxnId="{070C1CD2-28C1-4FC9-848C-236E63FB6CA4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5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5"/>
      <dgm:spPr/>
    </dgm:pt>
    <dgm:pt modelId="{BDCE9C75-6B1E-471F-B9AF-E68DC9A38817}" type="pres">
      <dgm:prSet presAssocID="{5EEC0A97-5585-4474-9E7F-DA482FC59478}" presName="dstNode" presStyleLbl="node1" presStyleIdx="0" presStyleCnt="5"/>
      <dgm:spPr/>
    </dgm:pt>
    <dgm:pt modelId="{9B419F7B-0E29-4837-A139-F73F32B02462}" type="pres">
      <dgm:prSet presAssocID="{8FCAFD37-AD26-47A8-81D3-2E5FB496B309}" presName="text_1" presStyleLbl="node1" presStyleIdx="0" presStyleCnt="5" custScaleX="92967" custScaleY="119746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5" custScaleX="116514" custScaleY="106179" custLinFactNeighborX="-34940" custLinFactNeighborY="-1753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5" custScaleY="116297" custLinFactNeighborX="19" custLinFactNeighborY="-10997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5" custScaleX="118833" custScaleY="109122" custLinFactNeighborX="-10840" custLinFactNeighborY="-19085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5" custScaleY="147837" custLinFactNeighborX="296" custLinFactNeighborY="-721">
        <dgm:presLayoutVars>
          <dgm:bulletEnabled val="1"/>
        </dgm:presLayoutVars>
      </dgm:prSet>
      <dgm:spPr/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5" custScaleX="118833" custScaleY="109122" custLinFactNeighborX="3869" custLinFactNeighborY="-5151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5" custLinFactNeighborX="515" custLinFactNeighborY="11531">
        <dgm:presLayoutVars>
          <dgm:bulletEnabled val="1"/>
        </dgm:presLayoutVars>
      </dgm:prSet>
      <dgm:spPr/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5" custScaleX="118833" custScaleY="109122" custLinFactNeighborX="5240" custLinFactNeighborY="19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3854AC20-53DD-4B64-B145-A201A9918F9B}" type="pres">
      <dgm:prSet presAssocID="{C668ACDA-F810-4862-9FF2-13DE610FB2BD}" presName="text_5" presStyleLbl="node1" presStyleIdx="4" presStyleCnt="5" custScaleX="100001" custLinFactNeighborX="3787" custLinFactNeighborY="26">
        <dgm:presLayoutVars>
          <dgm:bulletEnabled val="1"/>
        </dgm:presLayoutVars>
      </dgm:prSet>
      <dgm:spPr/>
    </dgm:pt>
    <dgm:pt modelId="{02D4B489-7A0E-4CFC-9F5D-101B03C92B92}" type="pres">
      <dgm:prSet presAssocID="{C668ACDA-F810-4862-9FF2-13DE610FB2BD}" presName="accent_5" presStyleCnt="0"/>
      <dgm:spPr/>
    </dgm:pt>
    <dgm:pt modelId="{979BC0F0-C1CA-4FAA-A24F-1AF1253C71E7}" type="pres">
      <dgm:prSet presAssocID="{C668ACDA-F810-4862-9FF2-13DE610FB2BD}" presName="accentRepeatNode" presStyleLbl="solidFgAcc1" presStyleIdx="4" presStyleCnt="5" custScaleX="131524" custScaleY="124141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60000"/>
              <a:lumOff val="40000"/>
              <a:alpha val="50000"/>
            </a:schemeClr>
          </a:solidFill>
        </a:ln>
      </dgm:spPr>
    </dgm:pt>
  </dgm:ptLst>
  <dgm:cxnLst>
    <dgm:cxn modelId="{A6743903-8FEE-4F4E-AEE9-1DDB20CDC157}" type="presOf" srcId="{CBF8B448-AE06-4F1D-B556-91D30DFBC592}" destId="{F9A2B237-724F-40B4-8EB7-33ABE366F6E3}" srcOrd="0" destOrd="0" presId="urn:microsoft.com/office/officeart/2008/layout/VerticalCurvedList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54AC2F98-5E96-4D46-BEAB-1422A310CF83}" type="presOf" srcId="{C38F5AC5-DFB9-4509-A22E-D9CA19EFD33C}" destId="{AB911214-1412-44E6-97B7-B135980325F2}" srcOrd="0" destOrd="0" presId="urn:microsoft.com/office/officeart/2008/layout/VerticalCurvedList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070C1CD2-28C1-4FC9-848C-236E63FB6CA4}" srcId="{5EEC0A97-5585-4474-9E7F-DA482FC59478}" destId="{C668ACDA-F810-4862-9FF2-13DE610FB2BD}" srcOrd="4" destOrd="0" parTransId="{8C8BE5EC-FF9D-41C5-88D1-4F47D0B4EE46}" sibTransId="{DC817385-BAB7-4226-85CC-DE1CDA4B509E}"/>
    <dgm:cxn modelId="{2D99A9D9-6232-4D39-A3D3-5F26BD1583DA}" type="presOf" srcId="{C668ACDA-F810-4862-9FF2-13DE610FB2BD}" destId="{3854AC20-53DD-4B64-B145-A201A9918F9B}" srcOrd="0" destOrd="0" presId="urn:microsoft.com/office/officeart/2008/layout/VerticalCurvedList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4FF5861D-544B-4F25-A6D0-A22232234D98}" type="presParOf" srcId="{16B44136-C436-4867-980A-43DAC0C517CA}" destId="{AB911214-1412-44E6-97B7-B135980325F2}" srcOrd="5" destOrd="0" presId="urn:microsoft.com/office/officeart/2008/layout/VerticalCurvedList"/>
    <dgm:cxn modelId="{30584745-23A3-4FB5-B751-1A8DD7BAB314}" type="presParOf" srcId="{16B44136-C436-4867-980A-43DAC0C517CA}" destId="{803E66E8-2003-4603-8133-2EBD84AA085D}" srcOrd="6" destOrd="0" presId="urn:microsoft.com/office/officeart/2008/layout/VerticalCurvedList"/>
    <dgm:cxn modelId="{BD97B826-81A2-4617-A92E-584956776D23}" type="presParOf" srcId="{803E66E8-2003-4603-8133-2EBD84AA085D}" destId="{573D6AA8-EE03-46B4-851E-EC8AEF11A324}" srcOrd="0" destOrd="0" presId="urn:microsoft.com/office/officeart/2008/layout/VerticalCurvedList"/>
    <dgm:cxn modelId="{531AA1F9-6F66-40BD-83CD-AF648C859D42}" type="presParOf" srcId="{16B44136-C436-4867-980A-43DAC0C517CA}" destId="{F9A2B237-724F-40B4-8EB7-33ABE366F6E3}" srcOrd="7" destOrd="0" presId="urn:microsoft.com/office/officeart/2008/layout/VerticalCurvedList"/>
    <dgm:cxn modelId="{2A34AA89-0E57-4605-B18E-06CF34098739}" type="presParOf" srcId="{16B44136-C436-4867-980A-43DAC0C517CA}" destId="{5C07C235-BE43-4D2C-842B-DD08A1CD4508}" srcOrd="8" destOrd="0" presId="urn:microsoft.com/office/officeart/2008/layout/VerticalCurvedList"/>
    <dgm:cxn modelId="{6E90573C-B953-451B-BB58-82D25BEC469E}" type="presParOf" srcId="{5C07C235-BE43-4D2C-842B-DD08A1CD4508}" destId="{3CC04E6F-F693-473A-9480-FAF6218496C5}" srcOrd="0" destOrd="0" presId="urn:microsoft.com/office/officeart/2008/layout/VerticalCurvedList"/>
    <dgm:cxn modelId="{6C175E9F-8004-43C5-91E0-39A93DFF171F}" type="presParOf" srcId="{16B44136-C436-4867-980A-43DAC0C517CA}" destId="{3854AC20-53DD-4B64-B145-A201A9918F9B}" srcOrd="9" destOrd="0" presId="urn:microsoft.com/office/officeart/2008/layout/VerticalCurvedList"/>
    <dgm:cxn modelId="{5B11F79C-F041-49F8-9081-B0165B5D7C3E}" type="presParOf" srcId="{16B44136-C436-4867-980A-43DAC0C517CA}" destId="{02D4B489-7A0E-4CFC-9F5D-101B03C92B92}" srcOrd="10" destOrd="0" presId="urn:microsoft.com/office/officeart/2008/layout/VerticalCurvedList"/>
    <dgm:cxn modelId="{66304F8A-C652-4C02-9356-CE1FDE551082}" type="presParOf" srcId="{02D4B489-7A0E-4CFC-9F5D-101B03C92B92}" destId="{979BC0F0-C1CA-4FAA-A24F-1AF1253C7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D490E03-D468-43BA-BEBF-03F7A6EDF573}" type="presOf" srcId="{8C058D7D-814F-47C7-A39B-2CA92328FAE1}" destId="{8E63B8CE-E9B4-4B64-A059-AE603116C562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3806151A-6CCF-4488-922A-D8D3DC483B1F}" type="presOf" srcId="{507954F7-93DF-462E-B929-102B3B343C03}" destId="{D846726A-E631-40D2-951C-50EB09DF9818}" srcOrd="0" destOrd="0" presId="urn:microsoft.com/office/officeart/2005/8/layout/chevron2"/>
    <dgm:cxn modelId="{2B58E21E-305F-405A-83FE-DA7E94B10E9A}" type="presOf" srcId="{8D405251-E712-41B7-A8EE-A1B185D322AD}" destId="{11C6DC8C-E550-49B0-A867-FAC0390739C4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B67DA76B-D4E7-43BD-9071-6F35574FB78E}" type="presOf" srcId="{CF35C349-0017-4F13-9057-00380EC08841}" destId="{4F0370CA-6E58-42A1-B0A0-A6E5B28554BE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35996877-7A62-4627-B678-B715CE323B63}" type="presOf" srcId="{778BF3AA-9928-42F2-BC3D-23422361A372}" destId="{265B68A7-C829-49FC-BD19-C5B6BD74B06D}" srcOrd="0" destOrd="0" presId="urn:microsoft.com/office/officeart/2005/8/layout/chevron2"/>
    <dgm:cxn modelId="{639E6392-2C83-4E72-9C23-22A215222A97}" type="presOf" srcId="{976D5580-9F95-40AD-A769-B3CDEF41E43C}" destId="{10ED6CD1-A407-4C77-8E07-382F394AE98F}" srcOrd="0" destOrd="0" presId="urn:microsoft.com/office/officeart/2005/8/layout/chevron2"/>
    <dgm:cxn modelId="{6FCEA793-C33B-447D-BC6A-746D347B3993}" type="presOf" srcId="{B9A48880-4984-4858-92F2-C38D659A6F11}" destId="{3592BB21-7A9F-43DF-8A3D-BFDBC866B1D8}" srcOrd="0" destOrd="0" presId="urn:microsoft.com/office/officeart/2005/8/layout/chevron2"/>
    <dgm:cxn modelId="{2EE73996-9879-420C-A5E3-7B8E0FDFD3F4}" type="presOf" srcId="{982004FB-623B-4E1A-8F11-0F5B88A3D2A5}" destId="{4A646B63-A71B-4D11-872A-0F7FAA969745}" srcOrd="0" destOrd="0" presId="urn:microsoft.com/office/officeart/2005/8/layout/chevron2"/>
    <dgm:cxn modelId="{F35BA1AF-4A62-4033-AF7A-1A9FC5BA3044}" type="presOf" srcId="{10FD7BE8-B274-4BDF-808B-4612884E16EF}" destId="{499C7D28-433D-42DA-956C-43611CA8A97E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6B15DFD2-E9D6-49B5-ADFB-4252F0AA8811}" type="presOf" srcId="{9DD83FF4-1EA4-4C71-B0F9-56DB705B5214}" destId="{FEC8ABDA-7428-4396-9033-DE7CA1EBC857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72EF8F3-54D8-4401-A575-6D7AEFDF3A58}" type="presOf" srcId="{173C445B-43DF-41E1-AD78-638FC5DD16E8}" destId="{7CB85A0C-4C16-4E6E-ABE5-0A29B01B5DAE}" srcOrd="0" destOrd="0" presId="urn:microsoft.com/office/officeart/2005/8/layout/chevron2"/>
    <dgm:cxn modelId="{7AAD1B56-3605-4BD2-B8F2-237B95F23E95}" type="presParOf" srcId="{8E63B8CE-E9B4-4B64-A059-AE603116C562}" destId="{8D63EC5C-2F49-4C68-BDA7-957D5E8B4251}" srcOrd="0" destOrd="0" presId="urn:microsoft.com/office/officeart/2005/8/layout/chevron2"/>
    <dgm:cxn modelId="{81642A5A-5268-4FA3-9C91-6F3744A5F3B7}" type="presParOf" srcId="{8D63EC5C-2F49-4C68-BDA7-957D5E8B4251}" destId="{10ED6CD1-A407-4C77-8E07-382F394AE98F}" srcOrd="0" destOrd="0" presId="urn:microsoft.com/office/officeart/2005/8/layout/chevron2"/>
    <dgm:cxn modelId="{E5228833-3CD3-4E01-A46B-C470B65F3B48}" type="presParOf" srcId="{8D63EC5C-2F49-4C68-BDA7-957D5E8B4251}" destId="{4F0370CA-6E58-42A1-B0A0-A6E5B28554BE}" srcOrd="1" destOrd="0" presId="urn:microsoft.com/office/officeart/2005/8/layout/chevron2"/>
    <dgm:cxn modelId="{C315D3DF-2149-443E-AD8A-E58B7C776563}" type="presParOf" srcId="{8E63B8CE-E9B4-4B64-A059-AE603116C562}" destId="{63DF5EE1-B889-4F90-9064-9C91B763570E}" srcOrd="1" destOrd="0" presId="urn:microsoft.com/office/officeart/2005/8/layout/chevron2"/>
    <dgm:cxn modelId="{CA74283E-D02C-48AF-A2A3-14890BC38015}" type="presParOf" srcId="{8E63B8CE-E9B4-4B64-A059-AE603116C562}" destId="{C468C02B-24C3-432C-92C9-A080610E9C56}" srcOrd="2" destOrd="0" presId="urn:microsoft.com/office/officeart/2005/8/layout/chevron2"/>
    <dgm:cxn modelId="{02564DC3-EDD8-4F1C-AA45-59D60EFC157E}" type="presParOf" srcId="{C468C02B-24C3-432C-92C9-A080610E9C56}" destId="{4A646B63-A71B-4D11-872A-0F7FAA969745}" srcOrd="0" destOrd="0" presId="urn:microsoft.com/office/officeart/2005/8/layout/chevron2"/>
    <dgm:cxn modelId="{9E4CE222-A043-42E9-B0B0-CCD74AEC9922}" type="presParOf" srcId="{C468C02B-24C3-432C-92C9-A080610E9C56}" destId="{499C7D28-433D-42DA-956C-43611CA8A97E}" srcOrd="1" destOrd="0" presId="urn:microsoft.com/office/officeart/2005/8/layout/chevron2"/>
    <dgm:cxn modelId="{9942CA9E-EE0B-4A28-B17C-5733C679B452}" type="presParOf" srcId="{8E63B8CE-E9B4-4B64-A059-AE603116C562}" destId="{5B0216D9-5769-4C5B-AC64-8816F0470596}" srcOrd="3" destOrd="0" presId="urn:microsoft.com/office/officeart/2005/8/layout/chevron2"/>
    <dgm:cxn modelId="{39139285-9962-46BD-83A7-B674B02AC4E0}" type="presParOf" srcId="{8E63B8CE-E9B4-4B64-A059-AE603116C562}" destId="{C6BA90C4-0761-4C7E-A701-99D34E1EDCF9}" srcOrd="4" destOrd="0" presId="urn:microsoft.com/office/officeart/2005/8/layout/chevron2"/>
    <dgm:cxn modelId="{3A5F0B87-E8FA-445C-9F00-336E2BD02899}" type="presParOf" srcId="{C6BA90C4-0761-4C7E-A701-99D34E1EDCF9}" destId="{D846726A-E631-40D2-951C-50EB09DF9818}" srcOrd="0" destOrd="0" presId="urn:microsoft.com/office/officeart/2005/8/layout/chevron2"/>
    <dgm:cxn modelId="{D4E9007D-ACE8-4B6D-AA20-076BD46DE9E4}" type="presParOf" srcId="{C6BA90C4-0761-4C7E-A701-99D34E1EDCF9}" destId="{3592BB21-7A9F-43DF-8A3D-BFDBC866B1D8}" srcOrd="1" destOrd="0" presId="urn:microsoft.com/office/officeart/2005/8/layout/chevron2"/>
    <dgm:cxn modelId="{D42C8120-87A2-4348-AD18-95E73F5215A3}" type="presParOf" srcId="{8E63B8CE-E9B4-4B64-A059-AE603116C562}" destId="{1A260771-7D56-47E1-B06B-BBC5F312DE6B}" srcOrd="5" destOrd="0" presId="urn:microsoft.com/office/officeart/2005/8/layout/chevron2"/>
    <dgm:cxn modelId="{296656E0-016B-4698-967B-C61366A633BD}" type="presParOf" srcId="{8E63B8CE-E9B4-4B64-A059-AE603116C562}" destId="{8C6F7283-151F-4DB4-B360-259A8F2D3CB1}" srcOrd="6" destOrd="0" presId="urn:microsoft.com/office/officeart/2005/8/layout/chevron2"/>
    <dgm:cxn modelId="{B8FA4610-5BF8-49DC-BEB7-3923F12F7AA3}" type="presParOf" srcId="{8C6F7283-151F-4DB4-B360-259A8F2D3CB1}" destId="{7CB85A0C-4C16-4E6E-ABE5-0A29B01B5DAE}" srcOrd="0" destOrd="0" presId="urn:microsoft.com/office/officeart/2005/8/layout/chevron2"/>
    <dgm:cxn modelId="{14830291-1D67-431B-BC8D-9E87BAC26283}" type="presParOf" srcId="{8C6F7283-151F-4DB4-B360-259A8F2D3CB1}" destId="{265B68A7-C829-49FC-BD19-C5B6BD74B06D}" srcOrd="1" destOrd="0" presId="urn:microsoft.com/office/officeart/2005/8/layout/chevron2"/>
    <dgm:cxn modelId="{22503E99-3723-495A-A4C7-1ACE151B4F4E}" type="presParOf" srcId="{8E63B8CE-E9B4-4B64-A059-AE603116C562}" destId="{6BB8221A-7AEE-4EFE-94D5-3A5A32643436}" srcOrd="7" destOrd="0" presId="urn:microsoft.com/office/officeart/2005/8/layout/chevron2"/>
    <dgm:cxn modelId="{825ED0DC-A094-41A3-B115-146E238C0536}" type="presParOf" srcId="{8E63B8CE-E9B4-4B64-A059-AE603116C562}" destId="{A46B585C-B2C2-4289-BC7D-C9510D2958FC}" srcOrd="8" destOrd="0" presId="urn:microsoft.com/office/officeart/2005/8/layout/chevron2"/>
    <dgm:cxn modelId="{E18E76DC-7E57-46A1-B2BF-DFDE77AE0E7D}" type="presParOf" srcId="{A46B585C-B2C2-4289-BC7D-C9510D2958FC}" destId="{11C6DC8C-E550-49B0-A867-FAC0390739C4}" srcOrd="0" destOrd="0" presId="urn:microsoft.com/office/officeart/2005/8/layout/chevron2"/>
    <dgm:cxn modelId="{9DD461EA-A2BA-46A4-9D4B-4F98A03A4A0B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41 520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 custLinFactNeighborX="7786" custLinFactNeighborY="593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81909" custScaleY="168793" custLinFactNeighborX="-57383" custLinFactNeighborY="-3287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69448" custLinFactY="-165443" custLinFactNeighborX="700000" custLinFactNeighborY="-20000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 custLinFactNeighborX="14740" custLinFactNeighborY="3597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82518" custLinFactNeighborX="-72214" custLinFactNeighborY="-24354">
        <dgm:presLayoutVars>
          <dgm:chMax val="0"/>
          <dgm:chPref val="0"/>
          <dgm:bulletEnabled val="1"/>
        </dgm:presLayoutVars>
      </dgm:prSet>
      <dgm:spPr/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64E3393-3D6C-4A36-86C6-95FDC3540D67}" type="presOf" srcId="{4E7F4808-C894-40ED-B5BE-06D9FCD46DB9}" destId="{59E6176D-A2F1-45D4-A790-2A9C57E110E9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59939AD0-5BA7-444D-8ACC-E484B3227772}" type="presOf" srcId="{78B007E3-3A39-4585-A51E-EF3B5C893869}" destId="{EF1764DB-FE8F-4E89-9B6E-91A2DC3A6EB5}" srcOrd="0" destOrd="0" presId="urn:microsoft.com/office/officeart/2009/3/layout/StepUpProcess"/>
    <dgm:cxn modelId="{3FAF04F4-2ED1-4031-BF4E-47F93778999A}" type="presOf" srcId="{F16646FC-6848-418B-B1E3-96138E0FEEA5}" destId="{2AF64C49-9E45-4F3C-9BA6-D0A64ABAC6D7}" srcOrd="0" destOrd="0" presId="urn:microsoft.com/office/officeart/2009/3/layout/StepUpProcess"/>
    <dgm:cxn modelId="{ADA17F8E-5042-4CB3-9FB5-CDAD52D19266}" type="presParOf" srcId="{59E6176D-A2F1-45D4-A790-2A9C57E110E9}" destId="{71408DB2-FBD4-485C-BC8E-EB65B28797BE}" srcOrd="0" destOrd="0" presId="urn:microsoft.com/office/officeart/2009/3/layout/StepUpProcess"/>
    <dgm:cxn modelId="{3BAE4846-CE33-4CE2-9ED4-B8375B9F8BF9}" type="presParOf" srcId="{71408DB2-FBD4-485C-BC8E-EB65B28797BE}" destId="{71E6C355-13EB-4EBD-AC8F-05A4053FCF9E}" srcOrd="0" destOrd="0" presId="urn:microsoft.com/office/officeart/2009/3/layout/StepUpProcess"/>
    <dgm:cxn modelId="{9C233033-0D81-448B-A1D5-A6B9EA227859}" type="presParOf" srcId="{71408DB2-FBD4-485C-BC8E-EB65B28797BE}" destId="{EF1764DB-FE8F-4E89-9B6E-91A2DC3A6EB5}" srcOrd="1" destOrd="0" presId="urn:microsoft.com/office/officeart/2009/3/layout/StepUpProcess"/>
    <dgm:cxn modelId="{27AA078D-E03B-4E69-85DC-A43B03D8FC08}" type="presParOf" srcId="{71408DB2-FBD4-485C-BC8E-EB65B28797BE}" destId="{12B5FF4F-4946-49D1-9FAB-BEB33C3E8D94}" srcOrd="2" destOrd="0" presId="urn:microsoft.com/office/officeart/2009/3/layout/StepUpProcess"/>
    <dgm:cxn modelId="{B90D948C-99E3-419F-BAF1-9C47F419159A}" type="presParOf" srcId="{59E6176D-A2F1-45D4-A790-2A9C57E110E9}" destId="{E5A5AE98-0177-47ED-8AF6-C64D0ADAE841}" srcOrd="1" destOrd="0" presId="urn:microsoft.com/office/officeart/2009/3/layout/StepUpProcess"/>
    <dgm:cxn modelId="{7F5E6BF8-85EA-48A0-A03B-F779B72FCA83}" type="presParOf" srcId="{E5A5AE98-0177-47ED-8AF6-C64D0ADAE841}" destId="{26A766B6-D3A0-44F0-92C1-F3B751BB4BAD}" srcOrd="0" destOrd="0" presId="urn:microsoft.com/office/officeart/2009/3/layout/StepUpProcess"/>
    <dgm:cxn modelId="{6EF904C8-5D87-4201-9A75-E4401DF001E7}" type="presParOf" srcId="{59E6176D-A2F1-45D4-A790-2A9C57E110E9}" destId="{56C143B6-1C15-4DE4-9866-D697EF85A06B}" srcOrd="2" destOrd="0" presId="urn:microsoft.com/office/officeart/2009/3/layout/StepUpProcess"/>
    <dgm:cxn modelId="{EBB40619-B8BA-4B82-BA2D-75ED40635C9F}" type="presParOf" srcId="{56C143B6-1C15-4DE4-9866-D697EF85A06B}" destId="{39FB82EE-FE53-4555-9BD1-160163DEE653}" srcOrd="0" destOrd="0" presId="urn:microsoft.com/office/officeart/2009/3/layout/StepUpProcess"/>
    <dgm:cxn modelId="{73FE4BCB-5E21-4B9C-8646-4D2F12BC5A03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39 029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42 150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56574" custLinFactNeighborX="-64365" custLinFactNeighborY="-34574">
        <dgm:presLayoutVars>
          <dgm:chMax val="0"/>
          <dgm:chPref val="0"/>
          <dgm:bulletEnabled val="1"/>
        </dgm:presLayoutVars>
      </dgm:prSet>
      <dgm:spPr/>
    </dgm:pt>
  </dgm:ptLst>
  <dgm:cxnLst>
    <dgm:cxn modelId="{CB7AB431-5B0F-4575-BF6B-2B9B5C314BA3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722ECEC0-264C-4FCF-9BD0-27DCF58FB69E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8B3521CB-4CE8-463D-893B-800AD2842CA7}" type="presOf" srcId="{4E7F4808-C894-40ED-B5BE-06D9FCD46DB9}" destId="{59E6176D-A2F1-45D4-A790-2A9C57E110E9}" srcOrd="0" destOrd="0" presId="urn:microsoft.com/office/officeart/2009/3/layout/StepUpProcess"/>
    <dgm:cxn modelId="{25ECA1EC-609C-481F-B39C-E530AB030921}" type="presParOf" srcId="{59E6176D-A2F1-45D4-A790-2A9C57E110E9}" destId="{71408DB2-FBD4-485C-BC8E-EB65B28797BE}" srcOrd="0" destOrd="0" presId="urn:microsoft.com/office/officeart/2009/3/layout/StepUpProcess"/>
    <dgm:cxn modelId="{95F68942-BC6F-48B4-ABB6-B34E088CEA30}" type="presParOf" srcId="{71408DB2-FBD4-485C-BC8E-EB65B28797BE}" destId="{71E6C355-13EB-4EBD-AC8F-05A4053FCF9E}" srcOrd="0" destOrd="0" presId="urn:microsoft.com/office/officeart/2009/3/layout/StepUpProcess"/>
    <dgm:cxn modelId="{FE59C9D4-6747-4542-8B1B-3A48BACD473C}" type="presParOf" srcId="{71408DB2-FBD4-485C-BC8E-EB65B28797BE}" destId="{EF1764DB-FE8F-4E89-9B6E-91A2DC3A6EB5}" srcOrd="1" destOrd="0" presId="urn:microsoft.com/office/officeart/2009/3/layout/StepUpProcess"/>
    <dgm:cxn modelId="{E296C196-3384-4D35-9D19-94678B422CBD}" type="presParOf" srcId="{71408DB2-FBD4-485C-BC8E-EB65B28797BE}" destId="{12B5FF4F-4946-49D1-9FAB-BEB33C3E8D94}" srcOrd="2" destOrd="0" presId="urn:microsoft.com/office/officeart/2009/3/layout/StepUpProcess"/>
    <dgm:cxn modelId="{985E2EB4-EB69-47E0-9C3D-AAB8F0017170}" type="presParOf" srcId="{59E6176D-A2F1-45D4-A790-2A9C57E110E9}" destId="{E5A5AE98-0177-47ED-8AF6-C64D0ADAE841}" srcOrd="1" destOrd="0" presId="urn:microsoft.com/office/officeart/2009/3/layout/StepUpProcess"/>
    <dgm:cxn modelId="{FEA04E9E-6F5B-4AC5-9C56-78E6EE633474}" type="presParOf" srcId="{E5A5AE98-0177-47ED-8AF6-C64D0ADAE841}" destId="{26A766B6-D3A0-44F0-92C1-F3B751BB4BAD}" srcOrd="0" destOrd="0" presId="urn:microsoft.com/office/officeart/2009/3/layout/StepUpProcess"/>
    <dgm:cxn modelId="{868305C7-FEA8-4996-9DC0-2C903D6FC3F9}" type="presParOf" srcId="{59E6176D-A2F1-45D4-A790-2A9C57E110E9}" destId="{56C143B6-1C15-4DE4-9866-D697EF85A06B}" srcOrd="2" destOrd="0" presId="urn:microsoft.com/office/officeart/2009/3/layout/StepUpProcess"/>
    <dgm:cxn modelId="{7D162036-292C-40D6-A61A-A898C4F16914}" type="presParOf" srcId="{56C143B6-1C15-4DE4-9866-D697EF85A06B}" destId="{39FB82EE-FE53-4555-9BD1-160163DEE653}" srcOrd="0" destOrd="0" presId="urn:microsoft.com/office/officeart/2009/3/layout/StepUpProcess"/>
    <dgm:cxn modelId="{D7A21CDA-D9BF-4BD1-AE73-CB5FF3F16E1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13028" custLinFactNeighborX="-54867" custLinFactNeighborY="-36731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6FC9614C-9EB0-4EC3-B607-AEFA85E09F1A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6E4B275-CC76-4B17-9778-38C4E0F2B64F}" type="presOf" srcId="{4E7F4808-C894-40ED-B5BE-06D9FCD46DB9}" destId="{59E6176D-A2F1-45D4-A790-2A9C57E110E9}" srcOrd="0" destOrd="0" presId="urn:microsoft.com/office/officeart/2009/3/layout/StepUpProcess"/>
    <dgm:cxn modelId="{96C5DEB5-81CB-4ED9-9182-741141BEE832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9EE378E-9425-4E21-9360-7CA4C31431B0}" type="presParOf" srcId="{59E6176D-A2F1-45D4-A790-2A9C57E110E9}" destId="{71408DB2-FBD4-485C-BC8E-EB65B28797BE}" srcOrd="0" destOrd="0" presId="urn:microsoft.com/office/officeart/2009/3/layout/StepUpProcess"/>
    <dgm:cxn modelId="{74C692AD-5F49-47D3-8C27-62BF27B79D73}" type="presParOf" srcId="{71408DB2-FBD4-485C-BC8E-EB65B28797BE}" destId="{71E6C355-13EB-4EBD-AC8F-05A4053FCF9E}" srcOrd="0" destOrd="0" presId="urn:microsoft.com/office/officeart/2009/3/layout/StepUpProcess"/>
    <dgm:cxn modelId="{2AA2C11C-39AD-470A-A8C5-570E81798ABF}" type="presParOf" srcId="{71408DB2-FBD4-485C-BC8E-EB65B28797BE}" destId="{EF1764DB-FE8F-4E89-9B6E-91A2DC3A6EB5}" srcOrd="1" destOrd="0" presId="urn:microsoft.com/office/officeart/2009/3/layout/StepUpProcess"/>
    <dgm:cxn modelId="{183700F6-F899-4128-A853-48FDFCB87D68}" type="presParOf" srcId="{71408DB2-FBD4-485C-BC8E-EB65B28797BE}" destId="{12B5FF4F-4946-49D1-9FAB-BEB33C3E8D94}" srcOrd="2" destOrd="0" presId="urn:microsoft.com/office/officeart/2009/3/layout/StepUpProcess"/>
    <dgm:cxn modelId="{CE68B7E4-7B2C-46CA-BC54-75DFB6FFAD5C}" type="presParOf" srcId="{59E6176D-A2F1-45D4-A790-2A9C57E110E9}" destId="{E5A5AE98-0177-47ED-8AF6-C64D0ADAE841}" srcOrd="1" destOrd="0" presId="urn:microsoft.com/office/officeart/2009/3/layout/StepUpProcess"/>
    <dgm:cxn modelId="{8CCF5387-DA26-476B-A9A4-4CF1C3FC0201}" type="presParOf" srcId="{E5A5AE98-0177-47ED-8AF6-C64D0ADAE841}" destId="{26A766B6-D3A0-44F0-92C1-F3B751BB4BAD}" srcOrd="0" destOrd="0" presId="urn:microsoft.com/office/officeart/2009/3/layout/StepUpProcess"/>
    <dgm:cxn modelId="{82DA0593-A3F4-4622-B694-5A2CECB85E1B}" type="presParOf" srcId="{59E6176D-A2F1-45D4-A790-2A9C57E110E9}" destId="{56C143B6-1C15-4DE4-9866-D697EF85A06B}" srcOrd="2" destOrd="0" presId="urn:microsoft.com/office/officeart/2009/3/layout/StepUpProcess"/>
    <dgm:cxn modelId="{8C4E392D-6B78-4B59-A8EB-75F3CB06C865}" type="presParOf" srcId="{56C143B6-1C15-4DE4-9866-D697EF85A06B}" destId="{39FB82EE-FE53-4555-9BD1-160163DEE653}" srcOrd="0" destOrd="0" presId="urn:microsoft.com/office/officeart/2009/3/layout/StepUpProcess"/>
    <dgm:cxn modelId="{B79AC411-EB02-47E1-88E1-B0CB50F1A476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06935" custLinFactNeighborX="-50121" custLinFactNeighborY="-37036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45193" custLinFactNeighborY="-44573">
        <dgm:presLayoutVars>
          <dgm:chMax val="0"/>
          <dgm:chPref val="0"/>
          <dgm:bulletEnabled val="1"/>
        </dgm:presLayoutVars>
      </dgm:prSet>
      <dgm:spPr/>
    </dgm:pt>
  </dgm:ptLst>
  <dgm:cxnLst>
    <dgm:cxn modelId="{34F7FE1F-4C7A-41C4-94E0-A50BC4B1BCA7}" type="presOf" srcId="{F16646FC-6848-418B-B1E3-96138E0FEEA5}" destId="{2AF64C49-9E45-4F3C-9BA6-D0A64ABAC6D7}" srcOrd="0" destOrd="0" presId="urn:microsoft.com/office/officeart/2009/3/layout/StepUpProcess"/>
    <dgm:cxn modelId="{E0F17B62-4271-4BCB-9F05-CA9397B903EC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E622F3F1-6017-4FCB-AAE2-296C91DA00B9}" type="presOf" srcId="{4E7F4808-C894-40ED-B5BE-06D9FCD46DB9}" destId="{59E6176D-A2F1-45D4-A790-2A9C57E110E9}" srcOrd="0" destOrd="0" presId="urn:microsoft.com/office/officeart/2009/3/layout/StepUpProcess"/>
    <dgm:cxn modelId="{15D9F618-390D-4629-94DE-C2A8140A6A61}" type="presParOf" srcId="{59E6176D-A2F1-45D4-A790-2A9C57E110E9}" destId="{71408DB2-FBD4-485C-BC8E-EB65B28797BE}" srcOrd="0" destOrd="0" presId="urn:microsoft.com/office/officeart/2009/3/layout/StepUpProcess"/>
    <dgm:cxn modelId="{0090C393-573E-48F5-9E9C-D6A15FA0CAA0}" type="presParOf" srcId="{71408DB2-FBD4-485C-BC8E-EB65B28797BE}" destId="{71E6C355-13EB-4EBD-AC8F-05A4053FCF9E}" srcOrd="0" destOrd="0" presId="urn:microsoft.com/office/officeart/2009/3/layout/StepUpProcess"/>
    <dgm:cxn modelId="{0C80FFC9-B600-401E-A3B7-8C3374E27493}" type="presParOf" srcId="{71408DB2-FBD4-485C-BC8E-EB65B28797BE}" destId="{EF1764DB-FE8F-4E89-9B6E-91A2DC3A6EB5}" srcOrd="1" destOrd="0" presId="urn:microsoft.com/office/officeart/2009/3/layout/StepUpProcess"/>
    <dgm:cxn modelId="{5683660D-17B4-4693-99BA-8C6E63D7895F}" type="presParOf" srcId="{71408DB2-FBD4-485C-BC8E-EB65B28797BE}" destId="{12B5FF4F-4946-49D1-9FAB-BEB33C3E8D94}" srcOrd="2" destOrd="0" presId="urn:microsoft.com/office/officeart/2009/3/layout/StepUpProcess"/>
    <dgm:cxn modelId="{95422A9E-3398-4181-9C42-6B31A03F4F01}" type="presParOf" srcId="{59E6176D-A2F1-45D4-A790-2A9C57E110E9}" destId="{E5A5AE98-0177-47ED-8AF6-C64D0ADAE841}" srcOrd="1" destOrd="0" presId="urn:microsoft.com/office/officeart/2009/3/layout/StepUpProcess"/>
    <dgm:cxn modelId="{08A9E626-C8B0-4501-B098-DF4AD4BD81BC}" type="presParOf" srcId="{E5A5AE98-0177-47ED-8AF6-C64D0ADAE841}" destId="{26A766B6-D3A0-44F0-92C1-F3B751BB4BAD}" srcOrd="0" destOrd="0" presId="urn:microsoft.com/office/officeart/2009/3/layout/StepUpProcess"/>
    <dgm:cxn modelId="{77D72012-55EC-4308-AB95-89DAD7BB3525}" type="presParOf" srcId="{59E6176D-A2F1-45D4-A790-2A9C57E110E9}" destId="{56C143B6-1C15-4DE4-9866-D697EF85A06B}" srcOrd="2" destOrd="0" presId="urn:microsoft.com/office/officeart/2009/3/layout/StepUpProcess"/>
    <dgm:cxn modelId="{F665B58F-5966-490B-8A20-33D50ACADF70}" type="presParOf" srcId="{56C143B6-1C15-4DE4-9866-D697EF85A06B}" destId="{39FB82EE-FE53-4555-9BD1-160163DEE653}" srcOrd="0" destOrd="0" presId="urn:microsoft.com/office/officeart/2009/3/layout/StepUpProcess"/>
    <dgm:cxn modelId="{FD24C452-9DC0-427B-8D5C-2A01EA33D689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83 040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89 680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540B39-2504-426A-9689-51C432DCD70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CA854C80-4D85-4B21-B862-327D940F31FD}" type="presOf" srcId="{F16646FC-6848-418B-B1E3-96138E0FEEA5}" destId="{2AF64C49-9E45-4F3C-9BA6-D0A64ABAC6D7}" srcOrd="0" destOrd="0" presId="urn:microsoft.com/office/officeart/2009/3/layout/StepUpProcess"/>
    <dgm:cxn modelId="{A4DDBCAD-3F4E-4A10-849C-C6AE75F7CD6A}" type="presOf" srcId="{8E853283-DE9F-4575-91B5-50D13E09A129}" destId="{3E7CE4A3-BB67-4B35-8CCE-1A31A01EBFCA}" srcOrd="0" destOrd="0" presId="urn:microsoft.com/office/officeart/2009/3/layout/StepUpProcess"/>
    <dgm:cxn modelId="{3926BFE1-AD2D-4F12-AA22-E46E12CAEFCA}" type="presParOf" srcId="{59E6176D-A2F1-45D4-A790-2A9C57E110E9}" destId="{F3801B51-3C8A-4144-9300-DD4FFF871AEC}" srcOrd="0" destOrd="0" presId="urn:microsoft.com/office/officeart/2009/3/layout/StepUpProcess"/>
    <dgm:cxn modelId="{02C890F8-41FB-43B7-978A-07B840649D38}" type="presParOf" srcId="{F3801B51-3C8A-4144-9300-DD4FFF871AEC}" destId="{0F98B4A9-900D-4D3A-917D-1B448D3EABEF}" srcOrd="0" destOrd="0" presId="urn:microsoft.com/office/officeart/2009/3/layout/StepUpProcess"/>
    <dgm:cxn modelId="{0464DD7C-36BD-4B45-9917-3F7472132D7C}" type="presParOf" srcId="{F3801B51-3C8A-4144-9300-DD4FFF871AEC}" destId="{3E7CE4A3-BB67-4B35-8CCE-1A31A01EBFCA}" srcOrd="1" destOrd="0" presId="urn:microsoft.com/office/officeart/2009/3/layout/StepUpProcess"/>
    <dgm:cxn modelId="{F016A39F-6421-464B-ACFA-56C1691EBD40}" type="presParOf" srcId="{F3801B51-3C8A-4144-9300-DD4FFF871AEC}" destId="{EFED36D8-9297-439E-8833-47CB3FCF921F}" srcOrd="2" destOrd="0" presId="urn:microsoft.com/office/officeart/2009/3/layout/StepUpProcess"/>
    <dgm:cxn modelId="{FAE17004-B6B3-4D37-BD09-6A77446492EF}" type="presParOf" srcId="{59E6176D-A2F1-45D4-A790-2A9C57E110E9}" destId="{FC89241E-0F22-4FEE-A867-166C8B8B31E1}" srcOrd="1" destOrd="0" presId="urn:microsoft.com/office/officeart/2009/3/layout/StepUpProcess"/>
    <dgm:cxn modelId="{8C03BBA4-9651-4A96-91BC-A530A071325A}" type="presParOf" srcId="{FC89241E-0F22-4FEE-A867-166C8B8B31E1}" destId="{652BFF31-ADA5-4A5F-AC0B-C11DAA825A46}" srcOrd="0" destOrd="0" presId="urn:microsoft.com/office/officeart/2009/3/layout/StepUpProcess"/>
    <dgm:cxn modelId="{D22E85F6-3C60-413C-9CAA-5B7FD624FAA5}" type="presParOf" srcId="{59E6176D-A2F1-45D4-A790-2A9C57E110E9}" destId="{56C143B6-1C15-4DE4-9866-D697EF85A06B}" srcOrd="2" destOrd="0" presId="urn:microsoft.com/office/officeart/2009/3/layout/StepUpProcess"/>
    <dgm:cxn modelId="{798EBBF9-7D45-40DE-B9C8-E695C18A72B4}" type="presParOf" srcId="{56C143B6-1C15-4DE4-9866-D697EF85A06B}" destId="{39FB82EE-FE53-4555-9BD1-160163DEE653}" srcOrd="0" destOrd="0" presId="urn:microsoft.com/office/officeart/2009/3/layout/StepUpProcess"/>
    <dgm:cxn modelId="{DB03AC8C-158E-4BAA-A3EC-AA9CD0152B71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3658" custLinFactNeighborY="-4183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88896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A3AD4B60-F770-488A-8AF6-A5E41C4A94C3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EE6437B-51B2-4BA3-A4C6-51AD9C3F6676}" type="presOf" srcId="{4E7F4808-C894-40ED-B5BE-06D9FCD46DB9}" destId="{59E6176D-A2F1-45D4-A790-2A9C57E110E9}" srcOrd="0" destOrd="0" presId="urn:microsoft.com/office/officeart/2009/3/layout/StepUpProcess"/>
    <dgm:cxn modelId="{18EEBE81-2CC0-4386-80A1-220F351B3146}" type="presOf" srcId="{F16646FC-6848-418B-B1E3-96138E0FEEA5}" destId="{2AF64C49-9E45-4F3C-9BA6-D0A64ABAC6D7}" srcOrd="0" destOrd="0" presId="urn:microsoft.com/office/officeart/2009/3/layout/StepUpProcess"/>
    <dgm:cxn modelId="{E5D298F0-75F5-4824-81CA-C49076F9887F}" type="presParOf" srcId="{59E6176D-A2F1-45D4-A790-2A9C57E110E9}" destId="{F3801B51-3C8A-4144-9300-DD4FFF871AEC}" srcOrd="0" destOrd="0" presId="urn:microsoft.com/office/officeart/2009/3/layout/StepUpProcess"/>
    <dgm:cxn modelId="{62EC68F7-EF58-4D0F-B56E-50776E47F10F}" type="presParOf" srcId="{F3801B51-3C8A-4144-9300-DD4FFF871AEC}" destId="{0F98B4A9-900D-4D3A-917D-1B448D3EABEF}" srcOrd="0" destOrd="0" presId="urn:microsoft.com/office/officeart/2009/3/layout/StepUpProcess"/>
    <dgm:cxn modelId="{650D611A-0373-470B-822F-51413768D0F4}" type="presParOf" srcId="{F3801B51-3C8A-4144-9300-DD4FFF871AEC}" destId="{3E7CE4A3-BB67-4B35-8CCE-1A31A01EBFCA}" srcOrd="1" destOrd="0" presId="urn:microsoft.com/office/officeart/2009/3/layout/StepUpProcess"/>
    <dgm:cxn modelId="{3DB80AA5-5CFF-4177-B0E7-C6B7E3DD9746}" type="presParOf" srcId="{F3801B51-3C8A-4144-9300-DD4FFF871AEC}" destId="{EFED36D8-9297-439E-8833-47CB3FCF921F}" srcOrd="2" destOrd="0" presId="urn:microsoft.com/office/officeart/2009/3/layout/StepUpProcess"/>
    <dgm:cxn modelId="{82C041F1-A087-449B-A732-02485E17E382}" type="presParOf" srcId="{59E6176D-A2F1-45D4-A790-2A9C57E110E9}" destId="{FC89241E-0F22-4FEE-A867-166C8B8B31E1}" srcOrd="1" destOrd="0" presId="urn:microsoft.com/office/officeart/2009/3/layout/StepUpProcess"/>
    <dgm:cxn modelId="{96B64CD6-7622-481A-B4E4-C4089841E9AD}" type="presParOf" srcId="{FC89241E-0F22-4FEE-A867-166C8B8B31E1}" destId="{652BFF31-ADA5-4A5F-AC0B-C11DAA825A46}" srcOrd="0" destOrd="0" presId="urn:microsoft.com/office/officeart/2009/3/layout/StepUpProcess"/>
    <dgm:cxn modelId="{C74E098A-67CD-4CF9-B8B6-E24ED66DC83D}" type="presParOf" srcId="{59E6176D-A2F1-45D4-A790-2A9C57E110E9}" destId="{56C143B6-1C15-4DE4-9866-D697EF85A06B}" srcOrd="2" destOrd="0" presId="urn:microsoft.com/office/officeart/2009/3/layout/StepUpProcess"/>
    <dgm:cxn modelId="{2B297B1E-2444-456E-AB4A-37AFD33DB1A3}" type="presParOf" srcId="{56C143B6-1C15-4DE4-9866-D697EF85A06B}" destId="{39FB82EE-FE53-4555-9BD1-160163DEE653}" srcOrd="0" destOrd="0" presId="urn:microsoft.com/office/officeart/2009/3/layout/StepUpProcess"/>
    <dgm:cxn modelId="{103764D2-7D4E-4284-9555-465B2CD88AC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0644" custLinFactNeighborY="-39712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7068" custLinFactNeighborY="-33281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E1A06B4F-654C-47D1-B19F-112EA9DF9BD9}" type="presOf" srcId="{4E7F4808-C894-40ED-B5BE-06D9FCD46DB9}" destId="{59E6176D-A2F1-45D4-A790-2A9C57E110E9}" srcOrd="0" destOrd="0" presId="urn:microsoft.com/office/officeart/2009/3/layout/StepUpProcess"/>
    <dgm:cxn modelId="{6AB7AAAE-76FB-4033-8029-D2A42EE9BB9A}" type="presOf" srcId="{8E853283-DE9F-4575-91B5-50D13E09A129}" destId="{3E7CE4A3-BB67-4B35-8CCE-1A31A01EBFCA}" srcOrd="0" destOrd="0" presId="urn:microsoft.com/office/officeart/2009/3/layout/StepUpProcess"/>
    <dgm:cxn modelId="{609E7BD1-956E-4C46-8836-044F274FF388}" type="presOf" srcId="{F16646FC-6848-418B-B1E3-96138E0FEEA5}" destId="{2AF64C49-9E45-4F3C-9BA6-D0A64ABAC6D7}" srcOrd="0" destOrd="0" presId="urn:microsoft.com/office/officeart/2009/3/layout/StepUpProcess"/>
    <dgm:cxn modelId="{2E297BFB-74BA-4EEC-B63B-5C7BD8D7A943}" type="presParOf" srcId="{59E6176D-A2F1-45D4-A790-2A9C57E110E9}" destId="{F3801B51-3C8A-4144-9300-DD4FFF871AEC}" srcOrd="0" destOrd="0" presId="urn:microsoft.com/office/officeart/2009/3/layout/StepUpProcess"/>
    <dgm:cxn modelId="{A3AEF00C-C8FA-412E-BB89-230BF6B754BE}" type="presParOf" srcId="{F3801B51-3C8A-4144-9300-DD4FFF871AEC}" destId="{0F98B4A9-900D-4D3A-917D-1B448D3EABEF}" srcOrd="0" destOrd="0" presId="urn:microsoft.com/office/officeart/2009/3/layout/StepUpProcess"/>
    <dgm:cxn modelId="{BBE68F44-D297-4E37-B0A6-4897F6D370EE}" type="presParOf" srcId="{F3801B51-3C8A-4144-9300-DD4FFF871AEC}" destId="{3E7CE4A3-BB67-4B35-8CCE-1A31A01EBFCA}" srcOrd="1" destOrd="0" presId="urn:microsoft.com/office/officeart/2009/3/layout/StepUpProcess"/>
    <dgm:cxn modelId="{EA2198EB-4FA3-459A-9630-A6DBB0401AB1}" type="presParOf" srcId="{F3801B51-3C8A-4144-9300-DD4FFF871AEC}" destId="{EFED36D8-9297-439E-8833-47CB3FCF921F}" srcOrd="2" destOrd="0" presId="urn:microsoft.com/office/officeart/2009/3/layout/StepUpProcess"/>
    <dgm:cxn modelId="{CC20ACF6-3DF8-4BA9-BA60-AB6AE88D0A10}" type="presParOf" srcId="{59E6176D-A2F1-45D4-A790-2A9C57E110E9}" destId="{FC89241E-0F22-4FEE-A867-166C8B8B31E1}" srcOrd="1" destOrd="0" presId="urn:microsoft.com/office/officeart/2009/3/layout/StepUpProcess"/>
    <dgm:cxn modelId="{B836069F-8475-410A-83FC-51F07FBEE979}" type="presParOf" srcId="{FC89241E-0F22-4FEE-A867-166C8B8B31E1}" destId="{652BFF31-ADA5-4A5F-AC0B-C11DAA825A46}" srcOrd="0" destOrd="0" presId="urn:microsoft.com/office/officeart/2009/3/layout/StepUpProcess"/>
    <dgm:cxn modelId="{51E14F58-1335-446E-98A8-CA2DC745755D}" type="presParOf" srcId="{59E6176D-A2F1-45D4-A790-2A9C57E110E9}" destId="{56C143B6-1C15-4DE4-9866-D697EF85A06B}" srcOrd="2" destOrd="0" presId="urn:microsoft.com/office/officeart/2009/3/layout/StepUpProcess"/>
    <dgm:cxn modelId="{B8028B07-161C-4E6C-9A7B-201AD92C1697}" type="presParOf" srcId="{56C143B6-1C15-4DE4-9866-D697EF85A06B}" destId="{39FB82EE-FE53-4555-9BD1-160163DEE653}" srcOrd="0" destOrd="0" presId="urn:microsoft.com/office/officeart/2009/3/layout/StepUpProcess"/>
    <dgm:cxn modelId="{14277BE5-7CFE-4470-9646-DE69F66E287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BD24F382-F4A1-4178-93AA-CB312A345DE8}" type="presOf" srcId="{F16646FC-6848-418B-B1E3-96138E0FEEA5}" destId="{2AF64C49-9E45-4F3C-9BA6-D0A64ABAC6D7}" srcOrd="0" destOrd="0" presId="urn:microsoft.com/office/officeart/2009/3/layout/StepUpProcess"/>
    <dgm:cxn modelId="{632BFF98-691C-42EF-96D5-7380CF6A01CC}" type="presOf" srcId="{8E853283-DE9F-4575-91B5-50D13E09A129}" destId="{3E7CE4A3-BB67-4B35-8CCE-1A31A01EBFCA}" srcOrd="0" destOrd="0" presId="urn:microsoft.com/office/officeart/2009/3/layout/StepUpProcess"/>
    <dgm:cxn modelId="{81BB18B5-51D3-4AE9-8340-3D2B99C6302A}" type="presOf" srcId="{4E7F4808-C894-40ED-B5BE-06D9FCD46DB9}" destId="{59E6176D-A2F1-45D4-A790-2A9C57E110E9}" srcOrd="0" destOrd="0" presId="urn:microsoft.com/office/officeart/2009/3/layout/StepUpProcess"/>
    <dgm:cxn modelId="{40247FAA-1A7F-4BF6-AC2D-87EFAEA354CC}" type="presParOf" srcId="{59E6176D-A2F1-45D4-A790-2A9C57E110E9}" destId="{F3801B51-3C8A-4144-9300-DD4FFF871AEC}" srcOrd="0" destOrd="0" presId="urn:microsoft.com/office/officeart/2009/3/layout/StepUpProcess"/>
    <dgm:cxn modelId="{2BB9DF1A-5E22-4857-8E0A-ACE4BD0DCF2F}" type="presParOf" srcId="{F3801B51-3C8A-4144-9300-DD4FFF871AEC}" destId="{0F98B4A9-900D-4D3A-917D-1B448D3EABEF}" srcOrd="0" destOrd="0" presId="urn:microsoft.com/office/officeart/2009/3/layout/StepUpProcess"/>
    <dgm:cxn modelId="{9254EC1E-8968-46BC-9E4E-7B5EDF46B42C}" type="presParOf" srcId="{F3801B51-3C8A-4144-9300-DD4FFF871AEC}" destId="{3E7CE4A3-BB67-4B35-8CCE-1A31A01EBFCA}" srcOrd="1" destOrd="0" presId="urn:microsoft.com/office/officeart/2009/3/layout/StepUpProcess"/>
    <dgm:cxn modelId="{105797DC-AA11-4169-B45B-DC2436DC015A}" type="presParOf" srcId="{F3801B51-3C8A-4144-9300-DD4FFF871AEC}" destId="{EFED36D8-9297-439E-8833-47CB3FCF921F}" srcOrd="2" destOrd="0" presId="urn:microsoft.com/office/officeart/2009/3/layout/StepUpProcess"/>
    <dgm:cxn modelId="{943BF280-1972-49A8-9118-8CC53059BF8D}" type="presParOf" srcId="{59E6176D-A2F1-45D4-A790-2A9C57E110E9}" destId="{FC89241E-0F22-4FEE-A867-166C8B8B31E1}" srcOrd="1" destOrd="0" presId="urn:microsoft.com/office/officeart/2009/3/layout/StepUpProcess"/>
    <dgm:cxn modelId="{98CCE2EE-FB95-461C-961A-40D14D5F985A}" type="presParOf" srcId="{FC89241E-0F22-4FEE-A867-166C8B8B31E1}" destId="{652BFF31-ADA5-4A5F-AC0B-C11DAA825A46}" srcOrd="0" destOrd="0" presId="urn:microsoft.com/office/officeart/2009/3/layout/StepUpProcess"/>
    <dgm:cxn modelId="{B1F01FFA-91CB-4C14-8496-06D2C50EECCB}" type="presParOf" srcId="{59E6176D-A2F1-45D4-A790-2A9C57E110E9}" destId="{56C143B6-1C15-4DE4-9866-D697EF85A06B}" srcOrd="2" destOrd="0" presId="urn:microsoft.com/office/officeart/2009/3/layout/StepUpProcess"/>
    <dgm:cxn modelId="{F6B7CA1B-2A7D-4DED-8E11-BA81F3664A77}" type="presParOf" srcId="{56C143B6-1C15-4DE4-9866-D697EF85A06B}" destId="{39FB82EE-FE53-4555-9BD1-160163DEE653}" srcOrd="0" destOrd="0" presId="urn:microsoft.com/office/officeart/2009/3/layout/StepUpProcess"/>
    <dgm:cxn modelId="{D1D34AC7-E643-494C-88FA-34D5C55432A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466687" y="309463"/>
          <a:ext cx="7694640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Сохранение населения, здоровье и благополучие людей</a:t>
          </a:r>
        </a:p>
      </dsp:txBody>
      <dsp:txXfrm>
        <a:off x="466687" y="309463"/>
        <a:ext cx="7694640" cy="619323"/>
      </dsp:txXfrm>
    </dsp:sp>
    <dsp:sp modelId="{72DEF424-373E-4F13-96DB-14108CE10D59}">
      <dsp:nvSpPr>
        <dsp:cNvPr id="0" name=""/>
        <dsp:cNvSpPr/>
      </dsp:nvSpPr>
      <dsp:spPr>
        <a:xfrm>
          <a:off x="79610" y="232048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10476" y="1238150"/>
          <a:ext cx="7250851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Возможности для самореализации и развития талантов</a:t>
          </a:r>
        </a:p>
      </dsp:txBody>
      <dsp:txXfrm>
        <a:off x="910476" y="1238150"/>
        <a:ext cx="7250851" cy="619323"/>
      </dsp:txXfrm>
    </dsp:sp>
    <dsp:sp modelId="{98A578EE-C0AB-4297-B8DB-C7BAA8EF41B7}">
      <dsp:nvSpPr>
        <dsp:cNvPr id="0" name=""/>
        <dsp:cNvSpPr/>
      </dsp:nvSpPr>
      <dsp:spPr>
        <a:xfrm>
          <a:off x="523399" y="1160735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1046683" y="2166838"/>
          <a:ext cx="7114644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Комфортная и безопасная среда для жизни</a:t>
          </a:r>
        </a:p>
      </dsp:txBody>
      <dsp:txXfrm>
        <a:off x="1046683" y="2166838"/>
        <a:ext cx="7114644" cy="619323"/>
      </dsp:txXfrm>
    </dsp:sp>
    <dsp:sp modelId="{EBBEA12A-B6DC-4797-AE00-B33632D66F56}">
      <dsp:nvSpPr>
        <dsp:cNvPr id="0" name=""/>
        <dsp:cNvSpPr/>
      </dsp:nvSpPr>
      <dsp:spPr>
        <a:xfrm>
          <a:off x="659606" y="2089423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910476" y="3095525"/>
          <a:ext cx="7250851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Достойный, эффективный труд и успешное предпринимательство</a:t>
          </a:r>
        </a:p>
      </dsp:txBody>
      <dsp:txXfrm>
        <a:off x="910476" y="3095525"/>
        <a:ext cx="7250851" cy="619323"/>
      </dsp:txXfrm>
    </dsp:sp>
    <dsp:sp modelId="{6659AD73-16AC-44A1-99DE-878E5D9039D6}">
      <dsp:nvSpPr>
        <dsp:cNvPr id="0" name=""/>
        <dsp:cNvSpPr/>
      </dsp:nvSpPr>
      <dsp:spPr>
        <a:xfrm>
          <a:off x="523399" y="3018110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6136B-8464-423A-8C19-C30D644CFED5}">
      <dsp:nvSpPr>
        <dsp:cNvPr id="0" name=""/>
        <dsp:cNvSpPr/>
      </dsp:nvSpPr>
      <dsp:spPr>
        <a:xfrm>
          <a:off x="466687" y="4024213"/>
          <a:ext cx="7694640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Цифровая трансформация</a:t>
          </a:r>
        </a:p>
      </dsp:txBody>
      <dsp:txXfrm>
        <a:off x="466687" y="4024213"/>
        <a:ext cx="7694640" cy="619323"/>
      </dsp:txXfrm>
    </dsp:sp>
    <dsp:sp modelId="{9F8576AA-85EB-4183-8062-8561C661DDD7}">
      <dsp:nvSpPr>
        <dsp:cNvPr id="0" name=""/>
        <dsp:cNvSpPr/>
      </dsp:nvSpPr>
      <dsp:spPr>
        <a:xfrm>
          <a:off x="79610" y="3946798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72374" y="-1059148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52727" y="585790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852727" y="585790"/>
        <a:ext cx="2819784" cy="487578"/>
      </dsp:txXfrm>
    </dsp:sp>
    <dsp:sp modelId="{EFED36D8-9297-439E-8833-47CB3FCF921F}">
      <dsp:nvSpPr>
        <dsp:cNvPr id="0" name=""/>
        <dsp:cNvSpPr/>
      </dsp:nvSpPr>
      <dsp:spPr>
        <a:xfrm>
          <a:off x="4046812" y="0"/>
          <a:ext cx="517513" cy="3541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126766" y="-1466904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44009" y="101358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844009" y="101358"/>
        <a:ext cx="2819784" cy="4875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42473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931314" y="197890"/>
          <a:ext cx="8337621" cy="88864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931314" y="197890"/>
        <a:ext cx="8337621" cy="888646"/>
      </dsp:txXfrm>
    </dsp:sp>
    <dsp:sp modelId="{4E53794A-6DAD-4E6F-AA51-FC167C715F2E}">
      <dsp:nvSpPr>
        <dsp:cNvPr id="0" name=""/>
        <dsp:cNvSpPr/>
      </dsp:nvSpPr>
      <dsp:spPr>
        <a:xfrm>
          <a:off x="0" y="86723"/>
          <a:ext cx="1080826" cy="9849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159452" y="1341544"/>
          <a:ext cx="8436593" cy="863050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59452" y="1341544"/>
        <a:ext cx="8436593" cy="863050"/>
      </dsp:txXfrm>
    </dsp:sp>
    <dsp:sp modelId="{001A828D-BA8C-4570-9BEF-C1391588FA46}">
      <dsp:nvSpPr>
        <dsp:cNvPr id="0" name=""/>
        <dsp:cNvSpPr/>
      </dsp:nvSpPr>
      <dsp:spPr>
        <a:xfrm>
          <a:off x="506124" y="1171512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337149" y="2413580"/>
          <a:ext cx="8273381" cy="1097111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337149" y="2413580"/>
        <a:ext cx="8273381" cy="1097111"/>
      </dsp:txXfrm>
    </dsp:sp>
    <dsp:sp modelId="{573D6AA8-EE03-46B4-851E-EC8AEF11A324}">
      <dsp:nvSpPr>
        <dsp:cNvPr id="0" name=""/>
        <dsp:cNvSpPr/>
      </dsp:nvSpPr>
      <dsp:spPr>
        <a:xfrm>
          <a:off x="805782" y="2413576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1173937" y="3794812"/>
          <a:ext cx="8436593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73937" y="3794812"/>
        <a:ext cx="8436593" cy="742109"/>
      </dsp:txXfrm>
    </dsp:sp>
    <dsp:sp modelId="{3CC04E6F-F693-473A-9480-FAF6218496C5}">
      <dsp:nvSpPr>
        <dsp:cNvPr id="0" name=""/>
        <dsp:cNvSpPr/>
      </dsp:nvSpPr>
      <dsp:spPr>
        <a:xfrm>
          <a:off x="655288" y="3592200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AC20-53DD-4B64-B145-A201A9918F9B}">
      <dsp:nvSpPr>
        <dsp:cNvPr id="0" name=""/>
        <dsp:cNvSpPr/>
      </dsp:nvSpPr>
      <dsp:spPr>
        <a:xfrm>
          <a:off x="642074" y="4822240"/>
          <a:ext cx="8968456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медицинскому профилю</a:t>
          </a:r>
          <a:endParaRPr lang="ru-RU" sz="2200" b="1" kern="1200" dirty="0">
            <a:solidFill>
              <a:srgbClr val="474343"/>
            </a:solidFill>
            <a:latin typeface="+mn-lt"/>
          </a:endParaRPr>
        </a:p>
      </dsp:txBody>
      <dsp:txXfrm>
        <a:off x="642074" y="4822240"/>
        <a:ext cx="8968456" cy="742109"/>
      </dsp:txXfrm>
    </dsp:sp>
    <dsp:sp modelId="{979BC0F0-C1CA-4FAA-A24F-1AF1253C71E7}">
      <dsp:nvSpPr>
        <dsp:cNvPr id="0" name=""/>
        <dsp:cNvSpPr/>
      </dsp:nvSpPr>
      <dsp:spPr>
        <a:xfrm>
          <a:off x="16043" y="4617313"/>
          <a:ext cx="1220064" cy="115157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60000"/>
              <a:lumOff val="4000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415867" y="-1018070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62073" y="556901"/>
          <a:ext cx="2581381" cy="792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262073" y="556901"/>
        <a:ext cx="2581381" cy="792542"/>
      </dsp:txXfrm>
    </dsp:sp>
    <dsp:sp modelId="{12B5FF4F-4946-49D1-9FAB-BEB33C3E8D94}">
      <dsp:nvSpPr>
        <dsp:cNvPr id="0" name=""/>
        <dsp:cNvSpPr/>
      </dsp:nvSpPr>
      <dsp:spPr>
        <a:xfrm>
          <a:off x="4212320" y="23566"/>
          <a:ext cx="498362" cy="341009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265182" y="-1400025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989054" y="226822"/>
          <a:ext cx="2584644" cy="46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989054" y="226822"/>
        <a:ext cx="2584644" cy="469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976322" y="-1059334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722384" y="508817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39 029 руб.</a:t>
          </a:r>
        </a:p>
      </dsp:txBody>
      <dsp:txXfrm>
        <a:off x="722384" y="508817"/>
        <a:ext cx="2540100" cy="487664"/>
      </dsp:txXfrm>
    </dsp:sp>
    <dsp:sp modelId="{12B5FF4F-4946-49D1-9FAB-BEB33C3E8D94}">
      <dsp:nvSpPr>
        <dsp:cNvPr id="0" name=""/>
        <dsp:cNvSpPr/>
      </dsp:nvSpPr>
      <dsp:spPr>
        <a:xfrm>
          <a:off x="3851088" y="0"/>
          <a:ext cx="517604" cy="35417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931407" y="-1467161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12675" y="185980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42 150 руб.</a:t>
          </a:r>
        </a:p>
      </dsp:txBody>
      <dsp:txXfrm>
        <a:off x="4812675" y="185980"/>
        <a:ext cx="2540100" cy="487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952379" y="551738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952379" y="551738"/>
        <a:ext cx="2699790" cy="461285"/>
      </dsp:txXfrm>
    </dsp:sp>
    <dsp:sp modelId="{12B5FF4F-4946-49D1-9FAB-BEB33C3E8D94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629511" y="143169"/>
        <a:ext cx="2699790" cy="461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66552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549757" y="550331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549757" y="550331"/>
        <a:ext cx="2667726" cy="461285"/>
      </dsp:txXfrm>
    </dsp:sp>
    <dsp:sp modelId="{12B5FF4F-4946-49D1-9FAB-BEB33C3E8D94}">
      <dsp:nvSpPr>
        <dsp:cNvPr id="0" name=""/>
        <dsp:cNvSpPr/>
      </dsp:nvSpPr>
      <dsp:spPr>
        <a:xfrm>
          <a:off x="443888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40667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5316840" y="129796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5316840" y="129796"/>
        <a:ext cx="2667726" cy="4612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88361" y="528936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83 040 руб.</a:t>
          </a:r>
        </a:p>
      </dsp:txBody>
      <dsp:txXfrm>
        <a:off x="888361" y="528936"/>
        <a:ext cx="2699790" cy="461285"/>
      </dsp:txXfrm>
    </dsp:sp>
    <dsp:sp modelId="{EFED36D8-9297-439E-8833-47CB3FCF921F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89 680 руб.</a:t>
          </a:r>
        </a:p>
      </dsp:txBody>
      <dsp:txXfrm>
        <a:off x="4629511" y="143169"/>
        <a:ext cx="2699790" cy="4612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255292" y="-975102"/>
          <a:ext cx="880397" cy="35820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00186" y="513980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100186" y="513980"/>
        <a:ext cx="2596026" cy="448887"/>
      </dsp:txXfrm>
    </dsp:sp>
    <dsp:sp modelId="{EFED36D8-9297-439E-8833-47CB3FCF921F}">
      <dsp:nvSpPr>
        <dsp:cNvPr id="0" name=""/>
        <dsp:cNvSpPr/>
      </dsp:nvSpPr>
      <dsp:spPr>
        <a:xfrm>
          <a:off x="3980988" y="0"/>
          <a:ext cx="476447" cy="3260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58691" y="-1513300"/>
          <a:ext cx="880397" cy="390765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22104" y="97148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822104" y="97148"/>
        <a:ext cx="2596026" cy="4488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355659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84511" y="537987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184511" y="537987"/>
        <a:ext cx="2667726" cy="461285"/>
      </dsp:txXfrm>
    </dsp:sp>
    <dsp:sp modelId="{EFED36D8-9297-439E-8833-47CB3FCF921F}">
      <dsp:nvSpPr>
        <dsp:cNvPr id="0" name=""/>
        <dsp:cNvSpPr/>
      </dsp:nvSpPr>
      <dsp:spPr>
        <a:xfrm>
          <a:off x="4129016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96808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91854" y="181885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891854" y="181885"/>
        <a:ext cx="2667726" cy="4612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1885891" y="-1112370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530669" y="587179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530669" y="587179"/>
        <a:ext cx="2997072" cy="512079"/>
      </dsp:txXfrm>
    </dsp:sp>
    <dsp:sp modelId="{EFED36D8-9297-439E-8833-47CB3FCF921F}">
      <dsp:nvSpPr>
        <dsp:cNvPr id="0" name=""/>
        <dsp:cNvSpPr/>
      </dsp:nvSpPr>
      <dsp:spPr>
        <a:xfrm>
          <a:off x="3854518" y="0"/>
          <a:ext cx="543518" cy="37190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38989" y="-1540615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83767" y="158934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683767" y="158934"/>
        <a:ext cx="2997072" cy="51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0.19585</cdr:x>
      <cdr:y>0.05792</cdr:y>
    </cdr:from>
    <cdr:to>
      <cdr:x>0.26843</cdr:x>
      <cdr:y>0.12195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301375" y="333801"/>
          <a:ext cx="852875" cy="369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79,9</a:t>
          </a:r>
        </a:p>
      </cdr:txBody>
    </cdr:sp>
  </cdr:relSizeAnchor>
  <cdr:relSizeAnchor xmlns:cdr="http://schemas.openxmlformats.org/drawingml/2006/chartDrawing">
    <cdr:from>
      <cdr:x>0.47366</cdr:x>
      <cdr:y>0.05792</cdr:y>
    </cdr:from>
    <cdr:to>
      <cdr:x>0.54624</cdr:x>
      <cdr:y>0.12195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5565927" y="333801"/>
          <a:ext cx="852875" cy="369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81,8</a:t>
          </a:r>
        </a:p>
      </cdr:txBody>
    </cdr:sp>
  </cdr:relSizeAnchor>
  <cdr:relSizeAnchor xmlns:cdr="http://schemas.openxmlformats.org/drawingml/2006/chartDrawing">
    <cdr:from>
      <cdr:x>0.75721</cdr:x>
      <cdr:y>0.05792</cdr:y>
    </cdr:from>
    <cdr:to>
      <cdr:x>0.82979</cdr:x>
      <cdr:y>0.12196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8897832" y="333801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81,5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80209D1C-512E-4C4C-8B7C-5DF893B293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32,3</a:t>
          </a: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C7DD197F-F60D-4B7D-8581-8957E1AEBA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0.27957</cdr:x>
      <cdr:y>0.42857</cdr:y>
    </cdr:from>
    <cdr:to>
      <cdr:x>0.34511</cdr:x>
      <cdr:y>0.4808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326313" y="2571750"/>
          <a:ext cx="779801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14 203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0.58968</cdr:x>
      <cdr:y>0.42857</cdr:y>
    </cdr:from>
    <cdr:to>
      <cdr:x>0.64478</cdr:x>
      <cdr:y>0.47808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016093" y="2571750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12 125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0.42857</cdr:y>
    </cdr:from>
    <cdr:to>
      <cdr:x>0.94756</cdr:x>
      <cdr:y>0.47979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9" y="2571750"/>
          <a:ext cx="709601" cy="307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>
              <a:solidFill>
                <a:srgbClr val="800080"/>
              </a:solidFill>
              <a:cs typeface="Arial"/>
            </a:rPr>
            <a:t>10 224</a:t>
          </a: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31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32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33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36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6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1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265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04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0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7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ru-RU" dirty="0" err="1"/>
              <a:t>липецкаяобласть.рф</a:t>
            </a:r>
            <a:r>
              <a:rPr lang="ru-RU" dirty="0"/>
              <a:t>/</a:t>
            </a:r>
            <a:r>
              <a:rPr lang="en-US" dirty="0"/>
              <a:t>news/9544</a:t>
            </a:r>
            <a:br>
              <a:rPr lang="en-US" dirty="0"/>
            </a:br>
            <a:r>
              <a:rPr lang="en-US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sz="1200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sz="12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8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50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7"/>
            <a:ext cx="2949415" cy="4964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79" tIns="45441" rIns="90879" bIns="4544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0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4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4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8" y="9445393"/>
            <a:ext cx="2950473" cy="4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78" tIns="45890" rIns="91778" bIns="45890" anchor="b"/>
          <a:lstStyle/>
          <a:p>
            <a:pPr algn="r" defTabSz="91542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5425"/>
              <a:t>91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778" tIns="45890" rIns="91778" bIns="45890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3" y="9431819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50" y="9495509"/>
            <a:ext cx="2950473" cy="4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50888"/>
            <a:ext cx="6654800" cy="37449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0" y="9430313"/>
            <a:ext cx="2945657" cy="49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&#1083;&#1080;&#1087;&#1077;&#1094;&#1082;&#1072;&#1103;&#1086;&#1073;&#1083;&#1072;&#1089;&#1090;&#1100;.&#1088;&#1092;/news/12219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9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9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2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5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4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3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закону «Об областном бюджете на 2024 год и на плановый период 2025 и 2026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2024-2026 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принятие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815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2024 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2400" dirty="0">
                <a:latin typeface="+mn-lt"/>
                <a:cs typeface="Arial Cyr"/>
              </a:rPr>
              <a:t>в 3,0 млрд. рублей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b="1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288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892,2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2024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B6D9B2F0-88B5-4504-AC09-868AE3615B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795153"/>
              </p:ext>
            </p:extLst>
          </p:nvPr>
        </p:nvGraphicFramePr>
        <p:xfrm>
          <a:off x="-114300" y="1889471"/>
          <a:ext cx="8850086" cy="496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3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798,7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2024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F4C2627-A2F3-44B6-BA46-33668DD53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933105"/>
              </p:ext>
            </p:extLst>
          </p:nvPr>
        </p:nvGraphicFramePr>
        <p:xfrm>
          <a:off x="3854450" y="2052637"/>
          <a:ext cx="8489950" cy="478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882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4C73A30-5245-4A06-B174-89006ED30D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493824"/>
              </p:ext>
            </p:extLst>
          </p:nvPr>
        </p:nvGraphicFramePr>
        <p:xfrm>
          <a:off x="0" y="1505457"/>
          <a:ext cx="12192000" cy="246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E9E6634-4C19-42AC-AC1E-247C2AF25E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876686"/>
              </p:ext>
            </p:extLst>
          </p:nvPr>
        </p:nvGraphicFramePr>
        <p:xfrm>
          <a:off x="0" y="3973486"/>
          <a:ext cx="12192000" cy="288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388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301A66D-5D50-4CBB-AA23-7BFC638BC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229406"/>
              </p:ext>
            </p:extLst>
          </p:nvPr>
        </p:nvGraphicFramePr>
        <p:xfrm>
          <a:off x="0" y="1390650"/>
          <a:ext cx="121920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D2377E3-BD26-4367-AB67-3B523BE84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687223"/>
              </p:ext>
            </p:extLst>
          </p:nvPr>
        </p:nvGraphicFramePr>
        <p:xfrm>
          <a:off x="-2" y="4248150"/>
          <a:ext cx="121920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846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273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grpSp>
        <p:nvGrpSpPr>
          <p:cNvPr id="5" name="Группа 3"/>
          <p:cNvGrpSpPr/>
          <p:nvPr/>
        </p:nvGrpSpPr>
        <p:grpSpPr>
          <a:xfrm>
            <a:off x="4281542" y="1300421"/>
            <a:ext cx="7723991" cy="3346860"/>
            <a:chOff x="4476731" y="3283054"/>
            <a:chExt cx="7910455" cy="3346860"/>
          </a:xfrm>
        </p:grpSpPr>
        <p:grpSp>
          <p:nvGrpSpPr>
            <p:cNvPr id="6" name="Группа 33"/>
            <p:cNvGrpSpPr/>
            <p:nvPr/>
          </p:nvGrpSpPr>
          <p:grpSpPr>
            <a:xfrm>
              <a:off x="4476731" y="3283054"/>
              <a:ext cx="7910455" cy="3346860"/>
              <a:chOff x="4257974" y="129586"/>
              <a:chExt cx="8268312" cy="3559763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257974" y="129586"/>
                <a:ext cx="8268312" cy="3559763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568900" y="358427"/>
                <a:ext cx="7391425" cy="3155084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sz="2400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sz="2400" dirty="0">
                    <a:solidFill>
                      <a:srgbClr val="534F4F"/>
                    </a:solidFill>
                  </a:rPr>
                  <a:t>18 сентября 2023 года подтвердило кредитный рейтинг Липецкой области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и выпусков облигаций области —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201" y="3961149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351172" y="2014049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9" y="4452973"/>
            <a:ext cx="4100433" cy="21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4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504" y="171809"/>
            <a:ext cx="1189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Рейтинг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742DF86-9227-4501-82ED-49DF696B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27" y="5193500"/>
            <a:ext cx="1692916" cy="151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-94544" y="924474"/>
            <a:ext cx="49696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Национальном рейтинге инвестиционной привлекательности особых экономических зон России 202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года</a:t>
            </a:r>
            <a:endParaRPr lang="en-US" sz="20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news/9544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7222333" y="756584"/>
            <a:ext cx="49696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промышленно-производственного типа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по итогам 202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года, произведенная Министерством экономического развития Российской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Федерации</a:t>
            </a:r>
            <a:endParaRPr lang="en-US" sz="20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0D3862-143E-4F93-BAFE-C0DAD1DF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" y="3634695"/>
            <a:ext cx="3700223" cy="246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A771B5-4857-4BAE-A427-EC383825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17" y="3799573"/>
            <a:ext cx="3431726" cy="230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4F2E0F-FE97-4343-B0B0-B196A3CAEE27}"/>
              </a:ext>
            </a:extLst>
          </p:cNvPr>
          <p:cNvSpPr txBox="1"/>
          <p:nvPr/>
        </p:nvSpPr>
        <p:spPr>
          <a:xfrm>
            <a:off x="4035111" y="2794215"/>
            <a:ext cx="416358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</a:t>
            </a:r>
            <a:r>
              <a:rPr lang="en-US" sz="185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ESG</a:t>
            </a:r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-рейтинге по итогам 2023 года, проведенного </a:t>
            </a:r>
          </a:p>
          <a:p>
            <a:pPr algn="ctr"/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Ассоциацией кластеров и технопарков России</a:t>
            </a:r>
          </a:p>
          <a:p>
            <a:pPr algn="ctr"/>
            <a:r>
              <a:rPr lang="en-US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ru-RU" sz="1850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липецкаяобласть.рф</a:t>
            </a:r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en-US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news/12219</a:t>
            </a:r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86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 Российской Федерации оценки качества управления региональными финансами за 2022 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4B4F4-FB0A-4DE1-AD2F-E2E237213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12" y="4755946"/>
            <a:ext cx="1631738" cy="16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2024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учитывая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 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Ограничение 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423478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………………………….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</a:rPr>
                        <a:t>40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- 64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65 - 89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90 - 94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2809" y="1308425"/>
            <a:ext cx="10786382" cy="514669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</a:p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в  субъектах  ЦФО  Российской  Федерации за 2022 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22935"/>
              </p:ext>
            </p:extLst>
          </p:nvPr>
        </p:nvGraphicFramePr>
        <p:xfrm>
          <a:off x="1049987" y="1533375"/>
          <a:ext cx="10092026" cy="46967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4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3601">
                  <a:extLst>
                    <a:ext uri="{9D8B030D-6E8A-4147-A177-3AD203B41FA5}">
                      <a16:colId xmlns:a16="http://schemas.microsoft.com/office/drawing/2014/main" val="3365072726"/>
                    </a:ext>
                  </a:extLst>
                </a:gridCol>
                <a:gridCol w="1633601">
                  <a:extLst>
                    <a:ext uri="{9D8B030D-6E8A-4147-A177-3AD203B41FA5}">
                      <a16:colId xmlns:a16="http://schemas.microsoft.com/office/drawing/2014/main" val="2520298449"/>
                    </a:ext>
                  </a:extLst>
                </a:gridCol>
                <a:gridCol w="1633601">
                  <a:extLst>
                    <a:ext uri="{9D8B030D-6E8A-4147-A177-3AD203B41FA5}">
                      <a16:colId xmlns:a16="http://schemas.microsoft.com/office/drawing/2014/main" val="154831715"/>
                    </a:ext>
                  </a:extLst>
                </a:gridCol>
                <a:gridCol w="1633601">
                  <a:extLst>
                    <a:ext uri="{9D8B030D-6E8A-4147-A177-3AD203B41FA5}">
                      <a16:colId xmlns:a16="http://schemas.microsoft.com/office/drawing/2014/main" val="95961210"/>
                    </a:ext>
                  </a:extLst>
                </a:gridCol>
              </a:tblGrid>
              <a:tr h="7179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2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966,3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1 067,0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1 126,3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1 514,5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2 285,3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72 113,5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96 605,2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83 061,8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91 428,9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77 620,2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7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72 141,7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99 275,7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87 154,5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111 836,1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77 502,2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41725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123 332,4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139 173,2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103 587,3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119 428,2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19 745,1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19 745,1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42987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192186"/>
              </p:ext>
            </p:extLst>
          </p:nvPr>
        </p:nvGraphicFramePr>
        <p:xfrm>
          <a:off x="796925" y="1829300"/>
          <a:ext cx="10588625" cy="41982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111 294,3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109 978,9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94 606,8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93 291,5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16 687,4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16 687,4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2026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425620"/>
              </p:ext>
            </p:extLst>
          </p:nvPr>
        </p:nvGraphicFramePr>
        <p:xfrm>
          <a:off x="796925" y="1838325"/>
          <a:ext cx="10623550" cy="422657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0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110 051,8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111 805,0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1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92 956,8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94 710,0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17 095,0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17 095,0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2024 - 2026 годы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8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2025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2026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579901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103 587,3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119 428,2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- 15 840,9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94 606,8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93 291,4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1 315,4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92 956,8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94 710,0</a:t>
                      </a:r>
                      <a:endParaRPr lang="ru-RU" sz="2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- 1 753,2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23215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80459" y="923674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551" y="97241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74343"/>
                </a:solidFill>
                <a:latin typeface="+mn-lt"/>
              </a:rPr>
              <a:t>Доходы областного бюджета  2024-2026 годы </a:t>
            </a:r>
            <a:endParaRPr lang="ru-RU" sz="2800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C4C1BC4-B89B-469E-8180-245CCF0042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377074"/>
              </p:ext>
            </p:extLst>
          </p:nvPr>
        </p:nvGraphicFramePr>
        <p:xfrm>
          <a:off x="0" y="722042"/>
          <a:ext cx="12192000" cy="600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848571CA-20DA-4790-8BB9-4A9D2F7F74D7}"/>
              </a:ext>
            </a:extLst>
          </p:cNvPr>
          <p:cNvSpPr txBox="1"/>
          <p:nvPr/>
        </p:nvSpPr>
        <p:spPr>
          <a:xfrm>
            <a:off x="2898478" y="978863"/>
            <a:ext cx="1373774" cy="3252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103,6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5133942-4FF6-4949-B0FF-7EB3D9823A33}"/>
              </a:ext>
            </a:extLst>
          </p:cNvPr>
          <p:cNvSpPr txBox="1"/>
          <p:nvPr/>
        </p:nvSpPr>
        <p:spPr>
          <a:xfrm>
            <a:off x="6008207" y="1293549"/>
            <a:ext cx="1373774" cy="3252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94,6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EB277D9-F359-418D-9982-FD427676CC8C}"/>
              </a:ext>
            </a:extLst>
          </p:cNvPr>
          <p:cNvSpPr txBox="1"/>
          <p:nvPr/>
        </p:nvSpPr>
        <p:spPr>
          <a:xfrm>
            <a:off x="9117936" y="1377290"/>
            <a:ext cx="1373774" cy="3252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92,9</a:t>
            </a:r>
          </a:p>
        </p:txBody>
      </p:sp>
    </p:spTree>
    <p:extLst>
      <p:ext uri="{BB962C8B-B14F-4D97-AF65-F5344CB8AC3E}">
        <p14:creationId xmlns:p14="http://schemas.microsoft.com/office/powerpoint/2010/main" val="3728534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2024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816332"/>
              </p:ext>
            </p:extLst>
          </p:nvPr>
        </p:nvGraphicFramePr>
        <p:xfrm>
          <a:off x="460375" y="1109133"/>
          <a:ext cx="11431364" cy="528373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i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2024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4,5 %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8,7 %.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8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2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Особенности поступления налога на прибыль от организаций, которые до 1 января 2023 года являлись участниками консолидированных групп налогоплательщиков;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Индексация ставок акцизов на подакцизные товары, в среднем, на 4 процента;</a:t>
                      </a:r>
                    </a:p>
                    <a:p>
                      <a:pPr algn="just"/>
                      <a:r>
                        <a:rPr lang="ru-RU" sz="22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Сохранение на период 2024 – 2026 годов норматива зачисления в бюджеты субъектов Российской Федерации доходов от акцизов на нефтепродукты, производимые на территории Российской Федерации, на уровне 2021 года (74,9 процентов)</a:t>
                      </a:r>
                      <a:endParaRPr kumimoji="0" lang="ru-RU" sz="2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245247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2024 - 2026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243007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51184" y="1045942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2022 - 2026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66840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исполнения федерального бюджета в период 2024 – 2026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227747" y="1432644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21,2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4187159" y="1237358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22,5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6146571" y="1051669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23,7</a:t>
            </a: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10070183" y="2966003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11,4</a:t>
            </a: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8122992" y="2735171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12,8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081916"/>
              </p:ext>
            </p:extLst>
          </p:nvPr>
        </p:nvGraphicFramePr>
        <p:xfrm>
          <a:off x="0" y="901700"/>
          <a:ext cx="12192000" cy="546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3339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11032" y="1147676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2022 - 2026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исполнения областного бюджета в период 2024 – 2026 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5102" y="1033788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38,8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168241" y="1363168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35,2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5872" y="2319673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69174" y="217414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3602" y="1594001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32,7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2A09EA5-6009-4500-90D1-C93B6F0F3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885485"/>
              </p:ext>
            </p:extLst>
          </p:nvPr>
        </p:nvGraphicFramePr>
        <p:xfrm>
          <a:off x="0" y="914401"/>
          <a:ext cx="12192000" cy="5495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475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997" y="2729131"/>
            <a:ext cx="71278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муниципальных округов, бюджеты 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-24429" y="1399032"/>
            <a:ext cx="12191998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-7992" y="4447526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2024 – 2026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174" y="4057782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375" y="964340"/>
            <a:ext cx="330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расходов,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96135"/>
              </p:ext>
            </p:extLst>
          </p:nvPr>
        </p:nvGraphicFramePr>
        <p:xfrm>
          <a:off x="4673250" y="817233"/>
          <a:ext cx="7175500" cy="5715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25 772,8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22 119,7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24 485,9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1 615,2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1 015,0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1 011,3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14 552,9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8 367,8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7 147,6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24 348,0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22 977,8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24 965,0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2 199,5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1 642,8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1 676,7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233,0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233,0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233,0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27 916,1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20 997,9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19 416,4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4 599,9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2 827,2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2 622,3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296,2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380,5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9 602,0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4 405,8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4 454,0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1 066,4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1 070,9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07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6 686,6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2 565,2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1 581,1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4 368,0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5 412,6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119 428,2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93 291,5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94 710,0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430" y="6551562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 Условно утвержденные расходы будут распределены в 2025-2026 гг.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911130"/>
              </p:ext>
            </p:extLst>
          </p:nvPr>
        </p:nvGraphicFramePr>
        <p:xfrm>
          <a:off x="-474562" y="4461495"/>
          <a:ext cx="5115764" cy="16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CB55D34B-5AD9-47E5-8D4C-3BE9EA535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6816523"/>
              </p:ext>
            </p:extLst>
          </p:nvPr>
        </p:nvGraphicFramePr>
        <p:xfrm>
          <a:off x="-295275" y="1412309"/>
          <a:ext cx="4891419" cy="134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47F9453B-5D38-4B26-9848-CD6B68FE4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989813"/>
              </p:ext>
            </p:extLst>
          </p:nvPr>
        </p:nvGraphicFramePr>
        <p:xfrm>
          <a:off x="-295275" y="2916301"/>
          <a:ext cx="4891419" cy="143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3449483C-FE91-403F-BEC1-C654F238C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559294"/>
              </p:ext>
            </p:extLst>
          </p:nvPr>
        </p:nvGraphicFramePr>
        <p:xfrm>
          <a:off x="-228600" y="4496743"/>
          <a:ext cx="4824744" cy="158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16333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430" y="126218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860178"/>
            <a:ext cx="9613348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858111" y="522666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24852"/>
              </p:ext>
            </p:extLst>
          </p:nvPr>
        </p:nvGraphicFramePr>
        <p:xfrm>
          <a:off x="174949" y="928543"/>
          <a:ext cx="9414258" cy="5560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2025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2026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25 772,8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22 119,7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24 485,9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4 915,6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4 915,6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4 915,6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15 882,0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12 950,8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15 277,9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488,4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2 428,6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2 131,7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2 137,0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1 667,5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1 453,4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1 243,1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1 615,2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1 015,0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1 011,3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1 579,5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14 552,9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8 367,8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7 147,6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5 276,3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3 172,6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3 146,2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3 017,7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1 788,3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1 830,6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8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5 752,1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2 900,4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1 664,2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88" y="6510117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2025-2026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991450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2024 - 2026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6484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2025-2026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600743"/>
              </p:ext>
            </p:extLst>
          </p:nvPr>
        </p:nvGraphicFramePr>
        <p:xfrm>
          <a:off x="1" y="863600"/>
          <a:ext cx="12191998" cy="56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3782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65829" y="103528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03178"/>
              </p:ext>
            </p:extLst>
          </p:nvPr>
        </p:nvGraphicFramePr>
        <p:xfrm>
          <a:off x="2300687" y="1342711"/>
          <a:ext cx="9414258" cy="4651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24 348,0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22 977,8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24 965,0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3 834,8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3 166,8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3 160,5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13 942,4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13 342,2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13 906,3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5 318,2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5 515,7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6 493,9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2 199,5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1 642,8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1 676,7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1 527,1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1 185,1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1 182,4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3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3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4" y="4372513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4340" y="618744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2025-2026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47992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2024 - 2026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16" y="653392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2025-2026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057816"/>
              </p:ext>
            </p:extLst>
          </p:nvPr>
        </p:nvGraphicFramePr>
        <p:xfrm>
          <a:off x="1" y="1065746"/>
          <a:ext cx="12191998" cy="546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9960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622" y="19450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90" y="717725"/>
            <a:ext cx="9098584" cy="58323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21918" y="60261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83042"/>
              </p:ext>
            </p:extLst>
          </p:nvPr>
        </p:nvGraphicFramePr>
        <p:xfrm>
          <a:off x="364710" y="908309"/>
          <a:ext cx="8870544" cy="557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27 916,1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20 997,9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19 416,4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452,7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52198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3 462,5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2 934,5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3 265,8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249,9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2 253,8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2 221,6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15 486,3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11 019,9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10 598,1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1 121,4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1 122,3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Прикладные научные исследования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3 501,6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2 362,8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943,1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4 599,9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2 827,2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2 622,3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2 469,5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1 562,8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1 555,5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1 003,9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0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690" y="6538411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2025-2026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528930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2024 - 2026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268" y="6522345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2025-2026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844195"/>
              </p:ext>
            </p:extLst>
          </p:nvPr>
        </p:nvGraphicFramePr>
        <p:xfrm>
          <a:off x="0" y="881082"/>
          <a:ext cx="12191999" cy="579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07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841972"/>
            <a:ext cx="11690623" cy="588394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23525" y="80609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675427"/>
              </p:ext>
            </p:extLst>
          </p:nvPr>
        </p:nvGraphicFramePr>
        <p:xfrm>
          <a:off x="479581" y="1108769"/>
          <a:ext cx="11268000" cy="5441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9 602,0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4 405,8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4 454,0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7 641,3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3 265,2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3 190,7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993812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51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942392"/>
            <a:ext cx="11690623" cy="573832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05735" y="90219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459769"/>
              </p:ext>
            </p:extLst>
          </p:nvPr>
        </p:nvGraphicFramePr>
        <p:xfrm>
          <a:off x="480000" y="1204214"/>
          <a:ext cx="11232000" cy="5247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1 066,4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1 070,9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6 686,6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2 565,2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1 581,1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3 427,2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593,1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1 265,8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1 993,5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4 368,0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5 412,6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779794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2024 - 2026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B39252-A085-4505-81C6-712D0A85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91" y="5290241"/>
            <a:ext cx="219075" cy="152400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887649"/>
              </p:ext>
            </p:extLst>
          </p:nvPr>
        </p:nvGraphicFramePr>
        <p:xfrm>
          <a:off x="0" y="795868"/>
          <a:ext cx="12191998" cy="605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872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2024 – 2026 годы в Липецкой области сформирован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251 бюджет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4 бюджета муниципальных округов;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14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223 бюджета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BB4F617-2B41-46D7-BCAE-9B8FB4C65E4E}"/>
              </a:ext>
            </a:extLst>
          </p:cNvPr>
          <p:cNvSpPr/>
          <p:nvPr/>
        </p:nvSpPr>
        <p:spPr>
          <a:xfrm>
            <a:off x="4016801" y="4356844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3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872D84-D659-4C23-AB03-3F95F62BBF17}"/>
              </a:ext>
            </a:extLst>
          </p:cNvPr>
          <p:cNvSpPr/>
          <p:nvPr/>
        </p:nvSpPr>
        <p:spPr>
          <a:xfrm>
            <a:off x="4016801" y="3251405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35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по программам, региональным проектам, ведомственным проектам, комплексам процессных мероприятий, что позволяет обеспечить увязку расходов бюджета с конкретными программными мероприятиями </a:t>
            </a:r>
            <a:r>
              <a:rPr lang="en-US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(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результатами) и целевыми показателями, а также предоставляет возможность оценки достижения целей, задач и запланированных результатов реализации госпрограмм. </a:t>
            </a:r>
          </a:p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109701" y="1946794"/>
            <a:ext cx="12742204" cy="2964412"/>
            <a:chOff x="180763" y="1937695"/>
            <a:chExt cx="12742204" cy="29644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3" y="2860707"/>
              <a:ext cx="1167537" cy="11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016801" y="1937695"/>
              <a:ext cx="4830963" cy="732814"/>
              <a:chOff x="4016801" y="1876652"/>
              <a:chExt cx="4830963" cy="73281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016801" y="2066718"/>
                <a:ext cx="4830963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382443" y="1887302"/>
                <a:ext cx="728361" cy="704383"/>
                <a:chOff x="7095960" y="1778105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7095960" y="1778105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239893" y="1908985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7214918" y="1905083"/>
                <a:ext cx="728361" cy="704383"/>
                <a:chOff x="6939059" y="1802383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6939059" y="180238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7087019" y="192199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8017568" y="1876652"/>
                <a:ext cx="728361" cy="704383"/>
                <a:chOff x="6737211" y="17635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6737211" y="17635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6889109" y="188181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6374267" y="3072522"/>
              <a:ext cx="2371659" cy="724146"/>
              <a:chOff x="6374267" y="1899001"/>
              <a:chExt cx="2371659" cy="724146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6374267" y="1918764"/>
                <a:ext cx="728361" cy="704383"/>
                <a:chOff x="7083637" y="1821063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7083637" y="182106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7231597" y="197129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7187366" y="1899001"/>
                <a:ext cx="728361" cy="704383"/>
                <a:chOff x="6897537" y="1794079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897537" y="1794079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7057654" y="194687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8017565" y="1901958"/>
                <a:ext cx="728361" cy="704383"/>
                <a:chOff x="6737206" y="1798118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6737206" y="1798118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6885170" y="194820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6382442" y="4194468"/>
              <a:ext cx="2363484" cy="707639"/>
              <a:chOff x="6382442" y="1908469"/>
              <a:chExt cx="2363484" cy="70763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6382442" y="1911725"/>
                <a:ext cx="728361" cy="704383"/>
                <a:chOff x="7095959" y="1811452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7095959" y="1811452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7243919" y="1946708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7214917" y="1908469"/>
                <a:ext cx="728361" cy="704383"/>
                <a:chOff x="6939058" y="180700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6939058" y="180700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7087018" y="192768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8017565" y="1911725"/>
                <a:ext cx="728361" cy="704383"/>
                <a:chOff x="6737206" y="1811453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6737206" y="181145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6885169" y="1946711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9849548" y="3007192"/>
              <a:ext cx="30734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4550411" y="2321826"/>
              <a:ext cx="506589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99" name="Прямая со стрелкой 4098"/>
            <p:cNvCxnSpPr>
              <a:cxnSpLocks/>
            </p:cNvCxnSpPr>
            <p:nvPr/>
          </p:nvCxnSpPr>
          <p:spPr>
            <a:xfrm flipV="1">
              <a:off x="1338039" y="3418145"/>
              <a:ext cx="467729" cy="1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915403" y="2324960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" name="Прямая со стрелкой 82"/>
            <p:cNvCxnSpPr>
              <a:cxnSpLocks/>
            </p:cNvCxnSpPr>
            <p:nvPr/>
          </p:nvCxnSpPr>
          <p:spPr>
            <a:xfrm>
              <a:off x="8915403" y="3437438"/>
              <a:ext cx="655938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243420" y="3427670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BD2E435-65F1-4121-AF26-F691BA49B901}"/>
              </a:ext>
            </a:extLst>
          </p:cNvPr>
          <p:cNvCxnSpPr>
            <a:cxnSpLocks/>
          </p:cNvCxnSpPr>
          <p:nvPr/>
        </p:nvCxnSpPr>
        <p:spPr>
          <a:xfrm flipV="1">
            <a:off x="3910515" y="3421231"/>
            <a:ext cx="506589" cy="776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50B6399-DC7D-4B4E-9951-48335CC84518}"/>
              </a:ext>
            </a:extLst>
          </p:cNvPr>
          <p:cNvSpPr/>
          <p:nvPr/>
        </p:nvSpPr>
        <p:spPr>
          <a:xfrm>
            <a:off x="1727548" y="2136860"/>
            <a:ext cx="2182967" cy="2606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34F4F"/>
                </a:solidFill>
              </a:rPr>
              <a:t>СТРУКТУРНЫЙ ЭЛЕМЕНТ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(региональный проект, ведомственный проект, 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комплекс процессных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государственная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программа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сформирована 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Липецкой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2024-2026 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2974359946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092778" y="1151374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77622" y="2083797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67913" y="3002684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1590" y="4873986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Непрограммные 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>
                    <a:solidFill>
                      <a:srgbClr val="494545"/>
                    </a:solidFill>
                  </a:rPr>
                  <a:t>расходов по государственным программам в общем объеме расходов бюджета Липецкой области на 2024 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2" y="2107835"/>
              <a:ext cx="11512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534F4F"/>
                  </a:solidFill>
                  <a:latin typeface="+mn-lt"/>
                </a:rPr>
                <a:t>93,8%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6B74FD-EFC6-481C-8607-7435A75FF030}"/>
              </a:ext>
            </a:extLst>
          </p:cNvPr>
          <p:cNvSpPr txBox="1"/>
          <p:nvPr/>
        </p:nvSpPr>
        <p:spPr>
          <a:xfrm>
            <a:off x="2708693" y="411452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20665"/>
            <a:ext cx="12015788" cy="3937335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1264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«Социальная поддержка граждан, реализация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семейно-демографической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10531" y="1521399"/>
            <a:ext cx="25814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Доля в общем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объеме расходов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на 2024 год –  14,4 %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2" y="1204199"/>
            <a:ext cx="825866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494545"/>
                </a:solidFill>
                <a:latin typeface="+mn-lt"/>
              </a:rPr>
              <a:t>Цели программы</a:t>
            </a:r>
            <a:endParaRPr lang="ru-RU" sz="1700" dirty="0">
              <a:solidFill>
                <a:srgbClr val="494545"/>
              </a:solidFill>
              <a:latin typeface="+mn-lt"/>
            </a:endParaRPr>
          </a:p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1. 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Повышение уровня социального обеспечения граждан - получателей мер социальной поддержки, государственных социальных гарантий, направленного на рост их благосостояния, исходя из принципов адресности, справедливости и нуждаемости;</a:t>
            </a: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2.   Повышение доступности социального обслуживания населения;</a:t>
            </a: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3.   Обеспечение социальной поддержки семей при рождении детей;</a:t>
            </a: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4.   Создание условий для интеграции инвалидов в общество.</a:t>
            </a:r>
            <a:endParaRPr lang="en-US" sz="16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73" y="1353316"/>
            <a:ext cx="1567185" cy="14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64320" y="3035470"/>
          <a:ext cx="11839572" cy="3786932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76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683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17 188,4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15 341,9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16 950,3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14 194,6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12 729,7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14 149,3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2 993,8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2 612,2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2 801,0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бедности (доля населения с денежными доходами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ниже величины прожиточного минимума)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7,0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услуг  в учреждения социального обслуживания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населения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Общий коэффициент рождаемости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на 1 000 человек населения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инвалидов, положительно оценивающих уровень интеграции инвалидов в общество, в общей численности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инвалидов в Липецкой области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566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5269" y="777237"/>
            <a:ext cx="67414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Качественная и доступная система медицинской помощи, основанная на современной инфраструктуре и высоком профессионализме медицинского персонала, обеспечивающая рост продолжительности жизни к 2030 году до 78 лет</a:t>
            </a:r>
            <a:endParaRPr lang="ru-RU" sz="9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2024 год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– 16,5 %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0" y="599170"/>
            <a:ext cx="1822078" cy="19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72" y="640910"/>
            <a:ext cx="1773371" cy="17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530" y="2429992"/>
            <a:ext cx="11666164" cy="42538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65185" y="2537014"/>
          <a:ext cx="11397897" cy="4037750"/>
        </p:xfrm>
        <a:graphic>
          <a:graphicData uri="http://schemas.openxmlformats.org/drawingml/2006/table">
            <a:tbl>
              <a:tblPr/>
              <a:tblGrid>
                <a:gridCol w="53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6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81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19 715,1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15 235,2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14 371,0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16 845,9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13 491,9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13 669,0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1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2 869,2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1 743,3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702,0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86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при рождении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72,84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73,63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74,38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19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5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2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Обеспеченность врачами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чел. на 10 тыс. населения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42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252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149" y="2809086"/>
            <a:ext cx="11062963" cy="38444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92990" y="963095"/>
            <a:ext cx="58756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Увеличение доли граждан, систематически занимающихся физической культурой и спортом</a:t>
            </a:r>
            <a:endParaRPr kumimoji="0" lang="ru-RU" sz="15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500" b="1" u="sng" dirty="0">
              <a:solidFill>
                <a:srgbClr val="534F4F"/>
              </a:solidFill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2024 год – 1,8%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5151" y="2786458"/>
          <a:ext cx="11062962" cy="3867027"/>
        </p:xfrm>
        <a:graphic>
          <a:graphicData uri="http://schemas.openxmlformats.org/drawingml/2006/table">
            <a:tbl>
              <a:tblPr/>
              <a:tblGrid>
                <a:gridCol w="577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1241117254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2666592001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89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2 173,3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1 615,8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1 648,8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2 162,5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1 603,8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1 612,8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56,4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58,4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Уровень обеспеченности граждан спортивными сооружениями исходя из единовременной пропускной способности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72" y="872932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049244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5546" y="3932208"/>
            <a:ext cx="9329926" cy="26225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95040" y="4110263"/>
          <a:ext cx="9030937" cy="2266392"/>
        </p:xfrm>
        <a:graphic>
          <a:graphicData uri="http://schemas.openxmlformats.org/drawingml/2006/table">
            <a:tbl>
              <a:tblPr/>
              <a:tblGrid>
                <a:gridCol w="348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3214646438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3812916531"/>
                    </a:ext>
                  </a:extLst>
                </a:gridCol>
              </a:tblGrid>
              <a:tr h="7307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24 379,5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20 997,7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23 101,8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21 374,4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19 472,5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20 291,5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2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3 005,1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1 525,2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2 810,3</a:t>
                      </a:r>
                      <a:endParaRPr lang="ru-RU" sz="16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8868" y="879462"/>
            <a:ext cx="80632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2000" dirty="0">
              <a:solidFill>
                <a:srgbClr val="534F4F"/>
              </a:solidFill>
              <a:latin typeface="+mn-lt"/>
            </a:endParaRPr>
          </a:p>
          <a:p>
            <a:pPr algn="just">
              <a:defRPr/>
            </a:pPr>
            <a:r>
              <a:rPr lang="ru-RU" sz="1600" dirty="0">
                <a:latin typeface="+mn-lt"/>
              </a:rPr>
              <a:t>1. Повышение доступности и качества образования в соответствии с потребностями экономики и населения, повышение уровня образования до 75,5 %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2. Достижение уровня эффективности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обучающихся, до 32 %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3. Создание современных условий для увеличения охвата отдыхом и оздоровлением детей, до 75 % к 2030 году</a:t>
            </a:r>
          </a:p>
          <a:p>
            <a:pPr algn="just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20,4%</a:t>
            </a:r>
            <a:endParaRPr lang="ru-RU" sz="2000" b="1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969648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961" y="896471"/>
            <a:ext cx="11618614" cy="58212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96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Показатели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6476" y="1008559"/>
          <a:ext cx="11443580" cy="5597024"/>
        </p:xfrm>
        <a:graphic>
          <a:graphicData uri="http://schemas.openxmlformats.org/drawingml/2006/table">
            <a:tbl>
              <a:tblPr/>
              <a:tblGrid>
                <a:gridCol w="72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128">
                  <a:extLst>
                    <a:ext uri="{9D8B030D-6E8A-4147-A177-3AD203B41FA5}">
                      <a16:colId xmlns:a16="http://schemas.microsoft.com/office/drawing/2014/main" val="130879329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4148506765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521732812"/>
                    </a:ext>
                  </a:extLst>
                </a:gridCol>
              </a:tblGrid>
              <a:tr h="43456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Доступность дошкольного образования детей (от 2 мес. до 3 лет, от 3 лет до 7 лет)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08766"/>
                  </a:ext>
                </a:extLst>
              </a:tr>
              <a:tr h="678337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5237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образования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71,2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872565"/>
                  </a:ext>
                </a:extLst>
              </a:tr>
              <a:tr h="6761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образовательных организаций, реализующих программы профессионального обучения и дополнительного профессионального образования по наиболее востребованным профессиям, направлениям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Результаты независимой оценки качества условий осуществления образовательной деятельности организациями, осуществляющими образовательную деятельность на территории области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8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Количество созданных новых (дополнительных) мест в общеобразовательных организациях, в том числе расположенных в сельской местности и поселках городского типа, тыс. мест 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Доля образовательных организаций, включивших модули ESG-грамотности в учебную и внеучебную деятельность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28,5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школьников 7-10 классов, прошедших профессиональное обучение в рамках профориентационного  проекта «Будущее с уверенностью»»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1,42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детей, обеспеченных организованными формами отдыха и оздоровления (в загородных оздоровительных лагерях, лагерях с дневным пребыванием, палаточных лагерях, лагерях труда и отдыха) от общей численности обучающихся общеобразовательных организаций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84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988994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4125" y="2543076"/>
            <a:ext cx="11683752" cy="42372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4123" y="2543076"/>
          <a:ext cx="11683752" cy="4330697"/>
        </p:xfrm>
        <a:graphic>
          <a:graphicData uri="http://schemas.openxmlformats.org/drawingml/2006/table">
            <a:tbl>
              <a:tblPr/>
              <a:tblGrid>
                <a:gridCol w="610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3897633408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3682705385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7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2 575,7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1 614,6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1 865,9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1 786,5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1 547,6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1 630,7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789,2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235,2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8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обеспечения населения учреждениями культурно-досугового типа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на 1000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97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1,32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1,35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831305"/>
                  </a:ext>
                </a:extLst>
              </a:tr>
              <a:tr h="60749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Число размещенных в коллективных средствах размещения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тыс. чел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855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427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3479" y="722616"/>
            <a:ext cx="756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программы: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1. Увеличение числа посещений мероприятий организаций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2. Сохранение уровня развития инфраструктуры в сфере культуры, в том числе уровня обеспеченности организациями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3. Увеличение числа обращений к цифровым ресурсам в сфере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4. Увеличение числа размещенных в коллективных средствах размещения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2024 год – 2,2%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9779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013093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0712" y="3453211"/>
            <a:ext cx="10918533" cy="325668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30712" y="3453210"/>
          <a:ext cx="10918532" cy="3256682"/>
        </p:xfrm>
        <a:graphic>
          <a:graphicData uri="http://schemas.openxmlformats.org/drawingml/2006/table">
            <a:tbl>
              <a:tblPr/>
              <a:tblGrid>
                <a:gridCol w="6957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399">
                  <a:extLst>
                    <a:ext uri="{9D8B030D-6E8A-4147-A177-3AD203B41FA5}">
                      <a16:colId xmlns:a16="http://schemas.microsoft.com/office/drawing/2014/main" val="2266439999"/>
                    </a:ext>
                  </a:extLst>
                </a:gridCol>
                <a:gridCol w="963399">
                  <a:extLst>
                    <a:ext uri="{9D8B030D-6E8A-4147-A177-3AD203B41FA5}">
                      <a16:colId xmlns:a16="http://schemas.microsoft.com/office/drawing/2014/main" val="679854870"/>
                    </a:ext>
                  </a:extLst>
                </a:gridCol>
              </a:tblGrid>
              <a:tr h="5844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4 003,4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2 718,4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2 523,7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3 437,4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2 718,4 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2 523,7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4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552,0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3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по отношению к 2019 году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37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объектов благоустройства, нарастающим итогом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749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849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949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4032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населения, потребляющего качественную питьевую воду, соответствующую требованиям СанПиН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96,75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37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многоквартирных домов, требующих проведения капитального ремонта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0121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3075" y="-8436"/>
            <a:ext cx="98250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«Обеспечение населения Липецкой области качественными коммунальными услугами и формирование современной городской среды»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4" y="1478324"/>
            <a:ext cx="7181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Улучшение качества условий проживания населения в Липецкой области в полтора раза до 2030 года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2024 год – 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3,7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2" y="1234369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1" y="1284226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462387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554" y="3032601"/>
            <a:ext cx="11711232" cy="372481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340" y="1555273"/>
            <a:ext cx="4212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           на 2024 год – 2,1%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20555" y="724277"/>
            <a:ext cx="575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r>
              <a:rPr lang="ru-RU" sz="1400" dirty="0"/>
              <a:t>Цель 1. Сохранение к 2031 году доли сельского населения в общей численности населения Липецкой области на уровне 37,35 процента</a:t>
            </a:r>
            <a:br>
              <a:rPr lang="ru-RU" sz="1400" dirty="0"/>
            </a:br>
            <a:r>
              <a:rPr lang="ru-RU" sz="1400" dirty="0"/>
              <a:t>Цель 2. Достижение к 2031 году соотношения среднемесячных располагаемых ресурсов сельского и городского домохозяйств в размере  90,5 процента</a:t>
            </a:r>
            <a:br>
              <a:rPr lang="ru-RU" sz="1400" dirty="0"/>
            </a:br>
            <a:r>
              <a:rPr lang="ru-RU" sz="1400" dirty="0"/>
              <a:t>Цель 3. Повышение к 2031 году доли общей площади благоустроенных жилых помещений, расположенных на сельских территориях, до 80,4 процента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80768" y="3087233"/>
          <a:ext cx="11399288" cy="3607860"/>
        </p:xfrm>
        <a:graphic>
          <a:graphicData uri="http://schemas.openxmlformats.org/drawingml/2006/table">
            <a:tbl>
              <a:tblPr/>
              <a:tblGrid>
                <a:gridCol w="695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45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45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31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2539,2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2131,1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571,4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484,2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664,6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161,9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1756,8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1233,6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310,7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197,6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165,7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57,7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сельского населения в общей численности населения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268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Соотношение среднемесячных располагаемых ресурсов сельского и городского домохозяйств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90,15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90,2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90,38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57" y="982419"/>
            <a:ext cx="1979621" cy="18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68894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560" y="3239693"/>
            <a:ext cx="11588854" cy="3571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4645" y="3419329"/>
          <a:ext cx="11023466" cy="3190022"/>
        </p:xfrm>
        <a:graphic>
          <a:graphicData uri="http://schemas.openxmlformats.org/drawingml/2006/table">
            <a:tbl>
              <a:tblPr/>
              <a:tblGrid>
                <a:gridCol w="6954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614">
                  <a:extLst>
                    <a:ext uri="{9D8B030D-6E8A-4147-A177-3AD203B41FA5}">
                      <a16:colId xmlns:a16="http://schemas.microsoft.com/office/drawing/2014/main" val="1201165832"/>
                    </a:ext>
                  </a:extLst>
                </a:gridCol>
                <a:gridCol w="952614">
                  <a:extLst>
                    <a:ext uri="{9D8B030D-6E8A-4147-A177-3AD203B41FA5}">
                      <a16:colId xmlns:a16="http://schemas.microsoft.com/office/drawing/2014/main" val="950683451"/>
                    </a:ext>
                  </a:extLst>
                </a:gridCol>
              </a:tblGrid>
              <a:tr h="4851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17 202,7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12 900,5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12 563,5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156,1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51,7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10 856,7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9 551,8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10 403,5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6 193,9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3 297,0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2 160,0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автомобильных дорог регионального и межмуниципального значения, соответствующих нормативным требованиям.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51,52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55,0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сельских населенных пунктов, обеспеченных услугами пассажирского транспорта общего пользования.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Суммарное количество пассажиров, перевезенных городским электротранспортом.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тыс.чел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3 128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3 702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Объем природного газа, израсходованного на работу автотранспорта.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тыс.куб.м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/год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10 668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11 557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12 446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391" y="908134"/>
            <a:ext cx="3273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на 2024 год – 10,5%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96881" y="902251"/>
            <a:ext cx="8795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Доведение доли автомобильных дорог регионального и муниципального значения, соответствующих нормативным требованиям, до 60</a:t>
            </a:r>
            <a:r>
              <a:rPr lang="en-US" sz="1400" dirty="0">
                <a:solidFill>
                  <a:srgbClr val="534F4F"/>
                </a:solidFill>
                <a:latin typeface="+mn-lt"/>
              </a:rPr>
              <a:t>,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0%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Сохранение к 2030 году доли сельских населенных пунктов, обеспеченных услугами пассажирского транспорта общего пользования, на уровне не ниже 92,5%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суммарного количества пассажиров, перевезенных городским электротранспортом, до 6 000,0 тыс. чел. в год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объема природного газа, израсходованного на работу автотранспорта до 16 002,0 тыс. куб. м в год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6092" y="1712901"/>
            <a:ext cx="3102964" cy="1621722"/>
            <a:chOff x="170483" y="1656867"/>
            <a:chExt cx="3102964" cy="14015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83" y="1882440"/>
              <a:ext cx="777108" cy="7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4" y="1656867"/>
              <a:ext cx="1669837" cy="140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195" y="2132955"/>
              <a:ext cx="484252" cy="48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44621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8675" y="3394698"/>
            <a:ext cx="11722434" cy="331957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55548" y="0"/>
            <a:ext cx="94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94545"/>
                </a:solidFill>
              </a:rPr>
              <a:t>Государственная программа «Обеспечение жителей Липецкой области качественным жильем, социальной и инженерной инфраструктурой»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92867" y="3534648"/>
          <a:ext cx="11548242" cy="3230903"/>
        </p:xfrm>
        <a:graphic>
          <a:graphicData uri="http://schemas.openxmlformats.org/drawingml/2006/table">
            <a:tbl>
              <a:tblPr/>
              <a:tblGrid>
                <a:gridCol w="7106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1525">
                  <a:extLst>
                    <a:ext uri="{9D8B030D-6E8A-4147-A177-3AD203B41FA5}">
                      <a16:colId xmlns:a16="http://schemas.microsoft.com/office/drawing/2014/main" val="565238355"/>
                    </a:ext>
                  </a:extLst>
                </a:gridCol>
                <a:gridCol w="1101525">
                  <a:extLst>
                    <a:ext uri="{9D8B030D-6E8A-4147-A177-3AD203B41FA5}">
                      <a16:colId xmlns:a16="http://schemas.microsoft.com/office/drawing/2014/main" val="700736788"/>
                    </a:ext>
                  </a:extLst>
                </a:gridCol>
              </a:tblGrid>
              <a:tr h="59954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17 504,3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15 896,0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15 904,7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2 573,9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1 041,3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1 051,3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1 098,3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21,3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13 832,1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14 832,1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14 832,1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37,1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37,8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тыс.семей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38,6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39,4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2507512" y="1341557"/>
            <a:ext cx="717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годового объема ввода жилья к 2030 году до 1,630 тыс. кв. м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Улучшение жилищных условий к 2030 году не менее 46,3 тыс.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1562985" y="2691293"/>
            <a:ext cx="601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3,1%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8" y="1200329"/>
            <a:ext cx="1860296" cy="18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246000" y="1340279"/>
            <a:ext cx="1795451" cy="9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052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2139" y="2753067"/>
            <a:ext cx="11606541" cy="403620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06582" y="3004847"/>
          <a:ext cx="11144814" cy="3577022"/>
        </p:xfrm>
        <a:graphic>
          <a:graphicData uri="http://schemas.openxmlformats.org/drawingml/2006/table">
            <a:tbl>
              <a:tblPr/>
              <a:tblGrid>
                <a:gridCol w="650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272">
                  <a:extLst>
                    <a:ext uri="{9D8B030D-6E8A-4147-A177-3AD203B41FA5}">
                      <a16:colId xmlns:a16="http://schemas.microsoft.com/office/drawing/2014/main" val="2932470186"/>
                    </a:ext>
                  </a:extLst>
                </a:gridCol>
                <a:gridCol w="1132272">
                  <a:extLst>
                    <a:ext uri="{9D8B030D-6E8A-4147-A177-3AD203B41FA5}">
                      <a16:colId xmlns:a16="http://schemas.microsoft.com/office/drawing/2014/main" val="4151945684"/>
                    </a:ext>
                  </a:extLst>
                </a:gridCol>
              </a:tblGrid>
              <a:tr h="47423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43 526,7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2 887,3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612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19,6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61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261,1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245,8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250,4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61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24,5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590133"/>
                  </a:ext>
                </a:extLst>
              </a:tr>
              <a:tr h="24161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43 225,6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2 854,4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2 616,8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Энергоемкость валового регионального продукта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Кг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./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62,9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62,4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61,8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введенных в эксплуатацию объектов зарядной инфраструктуры для быстрой зарядки электромобилей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шт.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построенных и реконструированных нелинейных объектов энергетики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Протяженность введенных в эксплуатацию газораспределительных сетей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км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тепловой энергии при ее передаче в общем объеме переданной тепловой энергии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11,138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11,115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0698" y="-5537"/>
            <a:ext cx="8559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развитие энергетики и повышение надежности энергоснабжения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1456244"/>
            <a:ext cx="71708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энергосбережения и повышения энергетической эффективности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надежности и качества энергоснабжения потребителей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15" y="1247185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61999" y="1507831"/>
            <a:ext cx="2518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0,2%</a:t>
            </a:r>
          </a:p>
        </p:txBody>
      </p:sp>
    </p:spTree>
    <p:extLst>
      <p:ext uri="{BB962C8B-B14F-4D97-AF65-F5344CB8AC3E}">
        <p14:creationId xmlns:p14="http://schemas.microsoft.com/office/powerpoint/2010/main" val="3844987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3667F8-6FB7-4CD5-8484-FB9A621AA726}"/>
              </a:ext>
            </a:extLst>
          </p:cNvPr>
          <p:cNvSpPr/>
          <p:nvPr/>
        </p:nvSpPr>
        <p:spPr>
          <a:xfrm>
            <a:off x="0" y="3429000"/>
            <a:ext cx="12192000" cy="34136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73961"/>
              </p:ext>
            </p:extLst>
          </p:nvPr>
        </p:nvGraphicFramePr>
        <p:xfrm>
          <a:off x="161366" y="3521487"/>
          <a:ext cx="11854422" cy="3118646"/>
        </p:xfrm>
        <a:graphic>
          <a:graphicData uri="http://schemas.openxmlformats.org/drawingml/2006/table">
            <a:tbl>
              <a:tblPr/>
              <a:tblGrid>
                <a:gridCol w="744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224">
                  <a:extLst>
                    <a:ext uri="{9D8B030D-6E8A-4147-A177-3AD203B41FA5}">
                      <a16:colId xmlns:a16="http://schemas.microsoft.com/office/drawing/2014/main" val="1943003529"/>
                    </a:ext>
                  </a:extLst>
                </a:gridCol>
                <a:gridCol w="1140669">
                  <a:extLst>
                    <a:ext uri="{9D8B030D-6E8A-4147-A177-3AD203B41FA5}">
                      <a16:colId xmlns:a16="http://schemas.microsoft.com/office/drawing/2014/main" val="1752924638"/>
                    </a:ext>
                  </a:extLst>
                </a:gridCol>
                <a:gridCol w="1215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16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639,1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755,8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693,9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631,5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731,0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686,6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24,8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5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Липецкой области, оценивающего экологическую обстановку по месту жительства как благоприятную и приемлемую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74,5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75,5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отходов»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89,5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87,5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194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диких копытных животных  семейства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оленьевых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6 993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7 062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7 130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57,6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5325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950" y="1261364"/>
            <a:ext cx="1564838" cy="16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75872"/>
            <a:ext cx="10696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endParaRPr lang="en-US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Снижение выбросов опасных загрязняющих веществ, оказывающих наибольшее негативное воздействие на окружающую среду и здоровье человека, в два раза к 2030 году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 по данным социологического опроса 78% к 2030 году 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Ликвидация наиболее опасных объектов накопленного вреда окружающей среде и экологическое оздоровление водных объектов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устойчивой системы обращения с твердыми коммунальными отходами, обеспечивающей сортировку отходов в объеме 100 процентов и снижение объема отходов, направляемых на полигоны, в два раза к 2030 году</a:t>
            </a:r>
          </a:p>
          <a:p>
            <a:pPr algn="ctr">
              <a:defRPr/>
            </a:pPr>
            <a:r>
              <a:rPr lang="ru-RU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4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 год – 4%</a:t>
            </a:r>
          </a:p>
        </p:txBody>
      </p:sp>
    </p:spTree>
    <p:extLst>
      <p:ext uri="{BB962C8B-B14F-4D97-AF65-F5344CB8AC3E}">
        <p14:creationId xmlns:p14="http://schemas.microsoft.com/office/powerpoint/2010/main" val="1542782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3620" y="3102448"/>
            <a:ext cx="11570127" cy="362158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2734" y="3286197"/>
          <a:ext cx="10675647" cy="3217870"/>
        </p:xfrm>
        <a:graphic>
          <a:graphicData uri="http://schemas.openxmlformats.org/drawingml/2006/table">
            <a:tbl>
              <a:tblPr/>
              <a:tblGrid>
                <a:gridCol w="6606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787">
                  <a:extLst>
                    <a:ext uri="{9D8B030D-6E8A-4147-A177-3AD203B41FA5}">
                      <a16:colId xmlns:a16="http://schemas.microsoft.com/office/drawing/2014/main" val="3863654321"/>
                    </a:ext>
                  </a:extLst>
                </a:gridCol>
                <a:gridCol w="875169">
                  <a:extLst>
                    <a:ext uri="{9D8B030D-6E8A-4147-A177-3AD203B41FA5}">
                      <a16:colId xmlns:a16="http://schemas.microsoft.com/office/drawing/2014/main" val="840549610"/>
                    </a:ext>
                  </a:extLst>
                </a:gridCol>
              </a:tblGrid>
              <a:tr h="43372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659,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617,</a:t>
                      </a:r>
                      <a:r>
                        <a:rPr kumimoji="0" 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633,4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8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412,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396,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396,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8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247,0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221,4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4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87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Лесистость территории Липецкой области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87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лесных пожаров на землях лесного фонда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2,49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2,32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6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6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фактического объема заготовки древесины к установленному допустимому объему изъятия древесины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61,1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63,4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" y="1105564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87479" y="864048"/>
            <a:ext cx="8526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Липецкой области за счет сохранения лесистости области на уровне не ниже 8,8%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Обеспечение воспроизводства лесов на уровне не менее 100% к объему вырубленных и погибших лесов к 2030 году </a:t>
            </a:r>
            <a:endParaRPr lang="ru-RU" sz="1400" b="1" dirty="0">
              <a:solidFill>
                <a:srgbClr val="534F4F"/>
              </a:solidFill>
              <a:latin typeface="+mj-lt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на 2024 год – 0,6%</a:t>
            </a:r>
          </a:p>
        </p:txBody>
      </p:sp>
    </p:spTree>
    <p:extLst>
      <p:ext uri="{BB962C8B-B14F-4D97-AF65-F5344CB8AC3E}">
        <p14:creationId xmlns:p14="http://schemas.microsoft.com/office/powerpoint/2010/main" val="447396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06" y="3025374"/>
            <a:ext cx="9638265" cy="372963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23405" y="3050729"/>
          <a:ext cx="9638266" cy="3714940"/>
        </p:xfrm>
        <a:graphic>
          <a:graphicData uri="http://schemas.openxmlformats.org/drawingml/2006/table">
            <a:tbl>
              <a:tblPr/>
              <a:tblGrid>
                <a:gridCol w="559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8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1 719,6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1689,5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1694,9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1 719,6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1689,5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1694,9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Число зарегистрированных преступлений в расчете на 100 тыс. чел. населения (уровень преступности (не более))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1 145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1143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1142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8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(чрезвычайных ситуаций, пожаров, в т.ч. 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4 532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4527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4522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Индекс удовлетворенности мировых судей организационным обеспечением их деятельности (CSI)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756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-11470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 населения и территории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9168" y="727016"/>
            <a:ext cx="7333306" cy="23237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1. Снижение числа зарегистрированных преступлений до 1 135 ед. в расчете на 100 тыс. чел. населения к 2030 году.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2. Снижение числа деструктивных событий к 2030 году до 4502 ед. по сравнению с плановым значением 2022 года.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3. Достигнут уровень удовлетворенности организационным обеспечением деятельности мировых судей 88% к 2030 году.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2024 год </a:t>
            </a:r>
            <a:r>
              <a:rPr lang="ru-RU" sz="17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1,4%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" y="974079"/>
            <a:ext cx="1960405" cy="1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3603" y="883190"/>
            <a:ext cx="2142184" cy="21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94647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3622" y="3017282"/>
            <a:ext cx="9420460" cy="37257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63621" y="3120570"/>
          <a:ext cx="9420462" cy="3640807"/>
        </p:xfrm>
        <a:graphic>
          <a:graphicData uri="http://schemas.openxmlformats.org/drawingml/2006/table">
            <a:tbl>
              <a:tblPr/>
              <a:tblGrid>
                <a:gridCol w="546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87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800,3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571,8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572,7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800,3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571,8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572,7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17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объектов (территорий), подлежащих антитеррористической защите, соответствующих установленным требованиям антитеррористической защищенности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подверженных воздействию идеологию терроризма и экстремизма, охваченных мероприятиями по профилактике терроризма и экстремизма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«Профилактика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3751" y="720993"/>
            <a:ext cx="7650179" cy="226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550" b="1" dirty="0">
                <a:solidFill>
                  <a:srgbClr val="534F4F"/>
                </a:solidFill>
                <a:latin typeface="+mn-lt"/>
              </a:rPr>
              <a:t>1. Увеличение числа объектов (территорий), подлежащих антитеррористической защите, соответствующих установленным требованиям антитеррористической защищенности до 53%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Увеличение доли граждан, подверженных воздействию идеологии терроризма и экстремизма, охваченных мероприятиями по профилактике терроризма и экстремизма до 95 % к 2030 году.</a:t>
            </a:r>
          </a:p>
          <a:p>
            <a:pPr algn="ctr">
              <a:defRPr/>
            </a:pPr>
            <a:endParaRPr lang="ru-RU" sz="15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</a:t>
            </a:r>
            <a:r>
              <a:rPr lang="en-US" sz="1500" b="1" u="sng" dirty="0">
                <a:solidFill>
                  <a:srgbClr val="494545"/>
                </a:solidFill>
                <a:latin typeface="+mn-lt"/>
              </a:rPr>
              <a:t>4</a:t>
            </a: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 год </a:t>
            </a:r>
            <a:r>
              <a:rPr lang="ru-RU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0,7%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56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04453-FAA2-4759-98A8-68B24EC8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1" y="798661"/>
            <a:ext cx="2088896" cy="208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A3B18B-8D54-419D-97A2-27912FBC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901949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9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2261" y="3023066"/>
            <a:ext cx="10588027" cy="357690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60491" y="3190666"/>
          <a:ext cx="10239086" cy="3228242"/>
        </p:xfrm>
        <a:graphic>
          <a:graphicData uri="http://schemas.openxmlformats.org/drawingml/2006/table">
            <a:tbl>
              <a:tblPr/>
              <a:tblGrid>
                <a:gridCol w="598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333784327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819095350"/>
                    </a:ext>
                  </a:extLst>
                </a:gridCol>
              </a:tblGrid>
              <a:tr h="9830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569,6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295,5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295,3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4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310,9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295,5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295,3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258,7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93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559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на 1 тыс. человек населения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60,81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61,01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61,21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089" y="96552"/>
            <a:ext cx="1022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«Развитие малого и среднего предпринимательства в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9089" y="1245034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Достижение к 2031 году количества субъектов малого и среднего предпринимательства на 1 тыс. человек населения в количестве 62,01 ед.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на 2024 год – 0,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A6982-2477-478A-B25D-CD5C6856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" y="992340"/>
            <a:ext cx="1562423" cy="1562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AB4BB-C7FA-4C7C-B711-6A6E7E40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51" y="1196578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39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2561613"/>
            <a:ext cx="11823700" cy="42924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844698"/>
              </p:ext>
            </p:extLst>
          </p:nvPr>
        </p:nvGraphicFramePr>
        <p:xfrm>
          <a:off x="310230" y="2601092"/>
          <a:ext cx="11544685" cy="4178518"/>
        </p:xfrm>
        <a:graphic>
          <a:graphicData uri="http://schemas.openxmlformats.org/drawingml/2006/table">
            <a:tbl>
              <a:tblPr/>
              <a:tblGrid>
                <a:gridCol w="7617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28629412"/>
                    </a:ext>
                  </a:extLst>
                </a:gridCol>
                <a:gridCol w="904874">
                  <a:extLst>
                    <a:ext uri="{9D8B030D-6E8A-4147-A177-3AD203B41FA5}">
                      <a16:colId xmlns:a16="http://schemas.microsoft.com/office/drawing/2014/main" val="1697706707"/>
                    </a:ext>
                  </a:extLst>
                </a:gridCol>
              </a:tblGrid>
              <a:tr h="5935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 2 505,7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1 845,5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425,8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61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2 440,8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1 845,1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426,4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65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64,9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31799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Темп роста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к 2020 г.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112,4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118,0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134,6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4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организаций, осуществляющих технологические инновации, в общем числе обследованных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2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Внедрен Стандарт по обеспечению благоприятных условий для развития экспортной деятельности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7324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4746" y="154270"/>
            <a:ext cx="1142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привлекательности и развития промышленности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249" y="923710"/>
            <a:ext cx="960120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sz="1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Обеспечение развития инновационно-технологической инфраструктуры и конкурентоспособного производства в регионе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Обеспечение в регионе высокого уровня инвестиционной привлекательности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Увеличение объема несырьевого неэнергетического экспорта предприятиями региона и увеличение уровня диверсификации экспортной продукции</a:t>
            </a:r>
          </a:p>
          <a:p>
            <a:pPr>
              <a:defRPr/>
            </a:pPr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на 2024 год –  1,7 %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4" y="1047750"/>
            <a:ext cx="1230452" cy="1133475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677523" y="1074063"/>
            <a:ext cx="1144703" cy="1230246"/>
            <a:chOff x="10061745" y="994470"/>
            <a:chExt cx="1708775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708774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051460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98974" y="5625349"/>
            <a:ext cx="58579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600" b="1" u="sng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2,7%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05" y="1232651"/>
            <a:ext cx="1199089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u="sng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b="1" u="sng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700" dirty="0"/>
              <a:t>Цель 1. Достижение значения индекса производства продукции сельского хозяйства (в сопоставимых ценах) в 2030 году в объеме 115,9 процента от уровня 2020 года</a:t>
            </a:r>
            <a:br>
              <a:rPr lang="ru-RU" sz="1700" dirty="0"/>
            </a:br>
            <a:r>
              <a:rPr lang="ru-RU" sz="1700" dirty="0"/>
              <a:t>Цель 2. Достижение значения индекса производства пищевых продуктов (в сопоставимых ценах) в 2030 году в объеме 129,8 процента от уровня 2020 года</a:t>
            </a:r>
            <a:br>
              <a:rPr lang="ru-RU" sz="1700" dirty="0"/>
            </a:br>
            <a:r>
              <a:rPr lang="ru-RU" sz="1700" dirty="0"/>
              <a:t>Цель 3. Достижение уровня среднемесячной начисленной заработной платы работников сельского хозяйства (без субъектов малого предпринимательства) в 2030 году – 72 247,00  рублей</a:t>
            </a:r>
            <a:br>
              <a:rPr lang="ru-RU" sz="1700" dirty="0"/>
            </a:br>
            <a:r>
              <a:rPr lang="ru-RU" sz="1700" dirty="0"/>
              <a:t>Цель 4. Достижение объема экспорта продукции агропромышленного комплекса (в сопоставимых ценах) в размере 0,7 млрд. долларов США к концу 2030 года</a:t>
            </a:r>
            <a:br>
              <a:rPr lang="ru-RU" sz="1700" dirty="0"/>
            </a:br>
            <a:r>
              <a:rPr lang="ru-RU" sz="1700" dirty="0"/>
              <a:t>Цель 5. Сохранение сельскохозяйственных угодий и химическая мелиорация почв на пашне к концу 2030 года на площади не менее 203,4 </a:t>
            </a:r>
            <a:r>
              <a:rPr lang="ru-RU" sz="1700" dirty="0" err="1"/>
              <a:t>тыс.га</a:t>
            </a:r>
            <a:br>
              <a:rPr lang="ru-RU" sz="1700" dirty="0"/>
            </a:br>
            <a:r>
              <a:rPr lang="ru-RU" sz="1700" dirty="0"/>
              <a:t>Цель 6. Вовлечение в оборот земель сельскохозяйственного назначения площадью не менее 1,373 тыс. га к концу 2030 года</a:t>
            </a:r>
            <a:br>
              <a:rPr lang="ru-RU" sz="1700" dirty="0"/>
            </a:br>
            <a:r>
              <a:rPr lang="ru-RU" sz="1700" dirty="0"/>
              <a:t>Цель 7. Обеспечение водного режима гидромелиоративных систем к концу 2030 года на площади 1,642 тыс. га</a:t>
            </a:r>
            <a:endParaRPr lang="ru-RU" sz="1700" b="1" u="sng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66" y="646331"/>
            <a:ext cx="2025833" cy="153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8" y="5031938"/>
            <a:ext cx="1996284" cy="19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74" y="804328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67363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5514" y="1530036"/>
          <a:ext cx="11425473" cy="4462291"/>
        </p:xfrm>
        <a:graphic>
          <a:graphicData uri="http://schemas.openxmlformats.org/drawingml/2006/table">
            <a:tbl>
              <a:tblPr/>
              <a:tblGrid>
                <a:gridCol w="705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0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3192,6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2867,8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3205,7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1523,5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1216,9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1442,6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1586,2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1565,7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1671,0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36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82,9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92,1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3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Индекс производства продукции сельского хозяйства (в сопоставимых ценах) к уровню 2020 года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104,9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106,8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108,6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3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Индекс производства пищевых продуктов (в сопоставимых ценах) к уровню 2020 года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102,6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105,1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108,3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3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Объем экспорта продукции агропромышленного комплекса (в сопоставимых ценах)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млрд. дол.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0,5519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159041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951" y="2780522"/>
            <a:ext cx="11831216" cy="3848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0267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396" y="1095227"/>
            <a:ext cx="8477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1.   Непревышение к 2030 году значения уровня регистрируемой безработицы более 0,4 процента;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2.  Улучшение демографической ситуации в регионе за счет увеличения миграционного прироста;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3.  Создание условий для формирования культуры безопасного труда и повышение эффективности мер, направленных на сохранение жизни и здоровья работников в процессе трудовой деятельности.</a:t>
            </a:r>
          </a:p>
          <a:p>
            <a:pPr>
              <a:defRPr/>
            </a:pPr>
            <a:endParaRPr lang="ru-RU" sz="800" b="1" u="sng" dirty="0">
              <a:solidFill>
                <a:srgbClr val="474343"/>
              </a:solidFill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</a:rPr>
              <a:t>Доля в общем объеме расходов на 2024 год – 0,5 %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3" y="1430353"/>
            <a:ext cx="1434010" cy="12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30" y="1343126"/>
            <a:ext cx="1319290" cy="13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6214" y="2900806"/>
          <a:ext cx="11839572" cy="3824607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76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45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539,8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503,7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517,3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8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334,1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319,0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321,5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205,7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184,7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195,8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37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регистрируемой безработицы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3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участников Государственной программы по оказанию содействия добровольному переселению в Российскую Федерацию соотечественников, проживающих за рубежом, и членов их семей, переселившихся в Липецкую область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2 000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155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смертельным исходом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282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60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73" y="680430"/>
            <a:ext cx="1629614" cy="16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0629" y="2310044"/>
            <a:ext cx="11885157" cy="44454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39220"/>
            <a:ext cx="104782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2024 год – 2,0 %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6213" y="2538505"/>
          <a:ext cx="11839574" cy="4179048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76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19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2 337,7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2 143,9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2 049,1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2 328,0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2 061,7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1 993,9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82,2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55,2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гражданских служащих области, принявших участие в мероприятиях по профессиональному развитию в год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89,0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Сумма поступивших  неналоговых доходов от управления и распоряжения областным имуществом (за исключением доходов от приватизации), а также земельными участками, государственная собственность на которые не разграничена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1 000,0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1 000,0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Количество домохозяйств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, имеющих доступ к сети Интернет в </a:t>
                      </a:r>
                      <a:r>
                        <a:rPr lang="ru-RU" sz="1250" b="0" i="0" u="none" strike="noStrike" baseline="0">
                          <a:solidFill>
                            <a:srgbClr val="494545"/>
                          </a:solidFill>
                          <a:latin typeface="+mn-lt"/>
                        </a:rPr>
                        <a:t>населенных пунктах сельской 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местности по технологии </a:t>
                      </a:r>
                      <a:r>
                        <a:rPr lang="en-US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GPON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, нарастающим итогом к 2021 году</a:t>
                      </a:r>
                      <a:endParaRPr lang="ru-RU" sz="125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66 000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136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8609" y="3066247"/>
            <a:ext cx="9474781" cy="37141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48463" y="3066247"/>
          <a:ext cx="9295070" cy="3653223"/>
        </p:xfrm>
        <a:graphic>
          <a:graphicData uri="http://schemas.openxmlformats.org/drawingml/2006/table">
            <a:tbl>
              <a:tblPr/>
              <a:tblGrid>
                <a:gridCol w="539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9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747,3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562,5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574,9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555,5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506,2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527,6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191,8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56,3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протестных акций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СОНКО (за исключением государственных и муниципальных учреждений), оказывающих социальные услуги и, получивших поддержку из регионального бюджета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населения, удовлетворенная информационной открытостью деятельности исполнительных органов государственной власти области (от числа опрошенных граждан)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42,6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43,3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43,9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42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614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«Реализация внутренней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38" y="804089"/>
            <a:ext cx="978679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17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1. Снижение количества протестных акций до 20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2. Увеличение количества СО НКО (за исключением государственных и муниципальных учреждений), оказывающих социальные услуги и получивших поддержку из регионального бюджета, до 69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3. Увеличение доли населения, удовлетворенного информационной открытостью деятельности исполнительных органов государственной власти области (от числа опрошенных граждан), до 46,3%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4. Увеличение доли молодых людей, вовлеченных в социально-политическую и экономическую деятельность области, до 62% к 2030 году.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2024 год </a:t>
            </a: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0,6%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50" y="804969"/>
            <a:ext cx="2015232" cy="20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2413783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520" y="1478859"/>
            <a:ext cx="697937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4,8 %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" y="165439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601765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975608"/>
              </p:ext>
            </p:extLst>
          </p:nvPr>
        </p:nvGraphicFramePr>
        <p:xfrm>
          <a:off x="321659" y="3685469"/>
          <a:ext cx="11516667" cy="2688655"/>
        </p:xfrm>
        <a:graphic>
          <a:graphicData uri="http://schemas.openxmlformats.org/drawingml/2006/table">
            <a:tbl>
              <a:tblPr/>
              <a:tblGrid>
                <a:gridCol w="66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98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5 775,0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2 126,8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1 735,4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60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5 775,0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2 126,8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1 735,4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0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494545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494545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2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Не более 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дефицита областного бюджета к общему годовому объему доходов областного бюджета без учета объема безвозмездных поступлений в отчетном финансовом году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%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43966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7834550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2023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solidFill>
                  <a:srgbClr val="474343"/>
                </a:solidFill>
                <a:latin typeface="+mn-lt"/>
              </a:rPr>
              <a:t>В 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создан центр «Мой Бизнес».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увеличение 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вовлечение 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повышение 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снижение рисков на старте начинающих предпринимателей.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центра «Мой Бизнес»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/>
          </a:p>
          <a:p>
            <a:r>
              <a:rPr lang="ru-RU" dirty="0"/>
              <a:t>Получатели 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лет</a:t>
            </a:r>
          </a:p>
          <a:p>
            <a:endParaRPr lang="ru-RU" dirty="0"/>
          </a:p>
          <a:p>
            <a:r>
              <a:rPr lang="ru-RU" dirty="0"/>
              <a:t>Размер гранта:</a:t>
            </a:r>
          </a:p>
          <a:p>
            <a:r>
              <a:rPr lang="ru-RU" dirty="0"/>
              <a:t>не более 600 тыс. руб.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94146"/>
            <a:ext cx="1142948" cy="11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4191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753560" y="2192868"/>
          <a:ext cx="9468291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/>
        </p:nvGraphicFramePr>
        <p:xfrm>
          <a:off x="1214700" y="4793131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2712619" y="1123090"/>
            <a:ext cx="219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октября 2023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178391" y="112868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997976" y="1854848"/>
            <a:ext cx="9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7046379" y="4414816"/>
            <a:ext cx="111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1507858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/>
        </p:nvGraphicFramePr>
        <p:xfrm>
          <a:off x="1206056" y="235484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633741" y="5057680"/>
          <a:ext cx="997691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146204" y="1907297"/>
            <a:ext cx="118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146204" y="4649009"/>
            <a:ext cx="97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657226" y="1133216"/>
            <a:ext cx="23674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октября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84442" y="1161214"/>
            <a:ext cx="1108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14499071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98250" y="188380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1024942" y="5237450"/>
          <a:ext cx="9357181" cy="125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099785" y="1519693"/>
            <a:ext cx="97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+ 8,0%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099784" y="4900968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+ 8,0%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2030" y="1068102"/>
            <a:ext cx="219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октября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99785" y="106413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/>
        </p:nvGraphicFramePr>
        <p:xfrm>
          <a:off x="937787" y="3597686"/>
          <a:ext cx="9357181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7099784" y="3260314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+ 8,0%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9540125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34020" y="2219795"/>
          <a:ext cx="8929215" cy="143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814812" y="4882139"/>
          <a:ext cx="9255423" cy="136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18906" y="4405013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6915847" y="1790509"/>
            <a:ext cx="91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941732" y="4506117"/>
            <a:ext cx="98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11927" y="1154918"/>
            <a:ext cx="219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октября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12087" y="115491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248930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т.ч.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19 242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39226" y="1688919"/>
              <a:ext cx="2043453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18,5%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64235"/>
            <a:chOff x="377773" y="1507340"/>
            <a:chExt cx="11569653" cy="2579509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2486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</a:t>
              </a:r>
            </a:p>
            <a:p>
              <a:pPr algn="ctr"/>
              <a:r>
                <a:rPr lang="ru-RU" sz="1600" i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(за исключением государственных и муниципальных служащих)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3977080" y="1788566"/>
              <a:ext cx="2589627" cy="167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октября </a:t>
              </a:r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года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2,6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4,5%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2024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1000131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09391" y="3486950"/>
          <a:ext cx="11810331" cy="3021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4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</a:t>
                      </a:r>
                      <a:endParaRPr lang="ru-RU" sz="1400" b="0" i="1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бытовой техники)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0"/>
            <a:ext cx="11761709" cy="1233250"/>
            <a:chOff x="-1" y="3081938"/>
            <a:chExt cx="12190595" cy="86394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1369040" y="3544386"/>
              <a:ext cx="3121123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8490394" y="3540179"/>
              <a:ext cx="283707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2024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12 826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13 980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11 177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12 957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2023 год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11 931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13 005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10 665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12 364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438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10 928,6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10142" y="4982764"/>
            <a:ext cx="12245011" cy="130873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24438" y="3818056"/>
            <a:ext cx="12192006" cy="1141769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56920" y="2891743"/>
            <a:ext cx="12135080" cy="89833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0792" y="1757257"/>
            <a:ext cx="12143144" cy="1089529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92006" cy="72509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26260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754790"/>
            <a:ext cx="72414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44452" y="2844319"/>
            <a:ext cx="7115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студентов, обучающихся по медицинскому профилю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21959" y="4959825"/>
            <a:ext cx="7261977" cy="1387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лечения, в санаторно-курортных учреждениях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 за пределами области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Санаторно-курортное лечение неработающим пенсионерам или неработающим гражданам, перенесшим заболевания сердца, меры социальной поддержки инвалидов и детей-инвалидов, которым установлен кохлеарный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имплант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3943" y="3798856"/>
            <a:ext cx="71354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28084" y="3919"/>
            <a:ext cx="8105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990925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3 380,4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71" y="187800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601,9 </a:t>
            </a:r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71" y="2984980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1 143,3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71" y="4025593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3 240,5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16935" y="5185472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494545"/>
                </a:solidFill>
              </a:rPr>
              <a:t>1 215,3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990925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4" y="1878009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13" y="2932834"/>
            <a:ext cx="3067051" cy="81615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5" y="3846418"/>
            <a:ext cx="3067051" cy="107505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185471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6" y="6347128"/>
            <a:ext cx="12192006" cy="510872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6934" y="6287707"/>
            <a:ext cx="1459979" cy="57029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494545"/>
                </a:solidFill>
              </a:rPr>
              <a:t>1 347,2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24020" y="6338112"/>
            <a:ext cx="3067051" cy="479120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участников СВО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44452" y="6355566"/>
            <a:ext cx="6845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Предоставление мер социальной поддержки лицам, принимающим (принимавшим) участие в  специальной военной операции и членам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14585289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96714" y="4577170"/>
            <a:ext cx="10663434" cy="2280829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062" y="4604971"/>
            <a:ext cx="10622086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399,2 млн. руб. в 2024 году, 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403,1 млн.руб. в 2025 году, 407,0  млн. руб. в 2026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части стоимости обучения детей по образовательным программам среднего профессионального образования;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478079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44" y="4967685"/>
            <a:ext cx="1837831" cy="1938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628766"/>
            <a:ext cx="191452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" y="2492898"/>
            <a:ext cx="2090721" cy="2042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08" y="2400396"/>
            <a:ext cx="9747389" cy="2135023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33" y="876813"/>
            <a:ext cx="986970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ежемесячного пособия в связи с рождением и воспитанием ребенка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(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2 266,6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в 2024 году,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2 649,7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2025 году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, 3 755,9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2026 году);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>
                <a:solidFill>
                  <a:srgbClr val="534F4F"/>
                </a:solidFill>
                <a:latin typeface="+mn-lt"/>
              </a:rPr>
              <a:t>       размер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ежемесячного пособия зависит от размера среднедушевого дохода семьи на дату обращения;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08" y="2400396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 –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104,5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270,0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1 200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152,4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3 380,4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2574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601,9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395,9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старше 7 лет и детей-инвалидов</a:t>
            </a:r>
          </a:p>
          <a:p>
            <a:pPr marL="266700"/>
            <a:r>
              <a:rPr lang="ru-RU" sz="1600" dirty="0">
                <a:solidFill>
                  <a:srgbClr val="534F4F"/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9 млн. руб.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ребенка в приемных и опекунских семьях (расходы на личные нужды,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11 938 руб. до 13 694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возраста ребенка и места проживания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321,5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вознаграждение приемному родителю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6 206 руб. до 28 805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количества приемных детей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65,4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39859" y="3742929"/>
            <a:ext cx="9709084" cy="3047169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206,0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8 000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31,5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поддержка детей-сирот и детей, оставшихся без попечения родителей (расходы на личные нужды,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122,5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единовременная выплата детям-сиротам на ремонт жилья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2,1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ежемесячная денежная компенсация расходов по договору найма (поднайма) жилого </a:t>
            </a:r>
            <a:r>
              <a:rPr lang="ru-RU" sz="1600" dirty="0">
                <a:solidFill>
                  <a:srgbClr val="534F4F"/>
                </a:solidFill>
                <a:latin typeface="+mj-lt"/>
              </a:rPr>
              <a:t>помещения детям-сиротам (по </a:t>
            </a:r>
            <a:r>
              <a:rPr lang="ru-RU" sz="1600" b="1" dirty="0">
                <a:solidFill>
                  <a:srgbClr val="534F4F"/>
                </a:solidFill>
                <a:latin typeface="+mj-lt"/>
              </a:rPr>
              <a:t>49,9 млн. руб</a:t>
            </a:r>
            <a:r>
              <a:rPr lang="ru-RU" sz="1600" b="1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dirty="0">
                <a:solidFill>
                  <a:srgbClr val="394659"/>
                </a:solidFill>
                <a:latin typeface="+mj-lt"/>
              </a:rPr>
              <a:t>ежегодно).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35862725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1 143,3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47744" y="818523"/>
            <a:ext cx="9726068" cy="5934974"/>
            <a:chOff x="3316436" y="836762"/>
            <a:chExt cx="8527632" cy="5934974"/>
          </a:xfrm>
        </p:grpSpPr>
        <p:graphicFrame>
          <p:nvGraphicFramePr>
            <p:cNvPr id="2" name="Схема 1"/>
            <p:cNvGraphicFramePr/>
            <p:nvPr/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316436" y="1016500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621,8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5039" y="214207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97,6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58061" y="3313387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15,8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474343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0175" y="5679188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108,5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6142" y="456833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299,6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0" y="5251831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" y="925278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374583" y="2474706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556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5285410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3 240,5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859" y="3511289"/>
            <a:ext cx="12143141" cy="757131"/>
            <a:chOff x="48854" y="3643558"/>
            <a:chExt cx="12143142" cy="757131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57128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82523" y="3643559"/>
              <a:ext cx="870947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</a:t>
              </a:r>
            </a:p>
            <a:p>
              <a:pPr>
                <a:lnSpc>
                  <a:spcPct val="90000"/>
                </a:lnSpc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(в размере величины прожиточного минимума, установленной на дату заключения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соцконтракта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социального пособия;</a:t>
              </a:r>
            </a:p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494545"/>
                  </a:solidFill>
                  <a:latin typeface="+mn-lt"/>
                  <a:cs typeface="Times New Roman" panose="02020603050405020304" pitchFamily="18" charset="0"/>
                </a:rPr>
                <a:t>региональный социальный контракт многодетным семьям контракта на реализацию мероприятия по осуществлению индивидуальной предпринимательской деятельности в сфере сельского хозяйства.</a:t>
              </a:r>
              <a:endPara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1894911" y="3643558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312,9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5734" y="4458578"/>
            <a:ext cx="12143137" cy="1494353"/>
            <a:chOff x="-6" y="4489457"/>
            <a:chExt cx="12143137" cy="1494353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7"/>
              <a:ext cx="12143137" cy="1494353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возмещение расходов по газификации жилого помещения;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материальная помощь гражданам, находящимся в трудной жизненной ситуации;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сезонный проезд отдельных категорий граждан на дачные и садовые участки;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1 252,9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5734" y="6075133"/>
            <a:ext cx="12143141" cy="748144"/>
            <a:chOff x="-4" y="5972746"/>
            <a:chExt cx="12143141" cy="748144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0101" y="6118731"/>
              <a:ext cx="767474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семей участников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846053" y="6004188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297,8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704711"/>
            <a:ext cx="12143143" cy="1654835"/>
            <a:chOff x="0" y="1620444"/>
            <a:chExt cx="12143143" cy="1654835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63739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89 087 ветеранам 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             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2024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570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785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785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0561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1 376,9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07188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" y="5938249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4509186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77460" y="345565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10642445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1 215,3</a:t>
            </a: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1"/>
            <a:ext cx="12143143" cy="893192"/>
            <a:chOff x="-13044" y="1340177"/>
            <a:chExt cx="12143143" cy="935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93560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421121" y="1395654"/>
              <a:ext cx="8123942" cy="88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395654"/>
              <a:ext cx="1535729" cy="8801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1 145,7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216798"/>
            <a:ext cx="12031460" cy="905023"/>
            <a:chOff x="36738" y="665081"/>
            <a:chExt cx="12143143" cy="1186650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18665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80778" y="750036"/>
              <a:ext cx="7725059" cy="110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95108" y="799507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24,0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78" y="3249421"/>
            <a:ext cx="11918019" cy="1089529"/>
            <a:chOff x="150179" y="187187"/>
            <a:chExt cx="12143143" cy="1691035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400949" y="187187"/>
              <a:ext cx="7683330" cy="169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464928"/>
              <a:ext cx="1535729" cy="91779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23" y="1272163"/>
            <a:ext cx="956274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56" y="2281591"/>
            <a:ext cx="850207" cy="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3286648"/>
            <a:ext cx="903993" cy="9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224373" y="4432130"/>
            <a:ext cx="11905727" cy="84363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89645" y="4514735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4558482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56" y="4432130"/>
            <a:ext cx="967077" cy="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212076" y="5355771"/>
            <a:ext cx="11918019" cy="1170348"/>
            <a:chOff x="150179" y="96620"/>
            <a:chExt cx="12143143" cy="1816473"/>
          </a:xfrm>
        </p:grpSpPr>
        <p:sp>
          <p:nvSpPr>
            <p:cNvPr id="41" name="Пятиугольник 40"/>
            <p:cNvSpPr/>
            <p:nvPr/>
          </p:nvSpPr>
          <p:spPr>
            <a:xfrm>
              <a:off x="150179" y="96620"/>
              <a:ext cx="12143143" cy="181647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400951" y="222058"/>
              <a:ext cx="8323435" cy="169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Санаторно-курортное лечение неработающим пенсионерам либо неработающим гражданам (перенесшим определенные заболевания сердца), меры социальной поддержки инвалидам и детям-инвалидам, которым установлен кохлеарный аппарат</a:t>
              </a:r>
              <a:endPara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31100" y="464928"/>
              <a:ext cx="1535731" cy="102527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11,1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40" y="5471364"/>
            <a:ext cx="903993" cy="9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4832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ятиугольник 81">
            <a:extLst>
              <a:ext uri="{FF2B5EF4-FFF2-40B4-BE49-F238E27FC236}">
                <a16:creationId xmlns:a16="http://schemas.microsoft.com/office/drawing/2014/main" id="{5F7F4221-9943-42AE-9610-F029AB073B79}"/>
              </a:ext>
            </a:extLst>
          </p:cNvPr>
          <p:cNvSpPr/>
          <p:nvPr/>
        </p:nvSpPr>
        <p:spPr>
          <a:xfrm>
            <a:off x="1588416" y="21904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991323"/>
            <a:ext cx="12205045" cy="12388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928729" y="1116666"/>
            <a:ext cx="9874495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мер социальной поддержки лицам,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принимающим (принимавшим) участие в специальной военной операции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 членам их семей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26084" y="991323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294,6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46499" y="3296436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56137" y="-6074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социальной поддержки участников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специальной военной операции и членов их семей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48856" y="5586980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83312" y="-7228"/>
            <a:ext cx="1641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1 347,2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млн. руб.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48855" y="2367839"/>
            <a:ext cx="12143143" cy="83149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7571" y="1024887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1 324,0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00845" y="2419233"/>
            <a:ext cx="1535729" cy="78010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1,3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47570" y="3395663"/>
            <a:ext cx="1535729" cy="81062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2999" y="5580632"/>
            <a:ext cx="1535729" cy="96919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40" name="Пятиугольник 39"/>
          <p:cNvSpPr/>
          <p:nvPr/>
        </p:nvSpPr>
        <p:spPr>
          <a:xfrm>
            <a:off x="1903490" y="2438171"/>
            <a:ext cx="9828650" cy="69083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путевки на санаторно-курортное лечение беременной супруги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участника специальной военной операции</a:t>
            </a:r>
          </a:p>
        </p:txBody>
      </p:sp>
      <p:sp>
        <p:nvSpPr>
          <p:cNvPr id="43" name="Пятиугольник 42"/>
          <p:cNvSpPr/>
          <p:nvPr/>
        </p:nvSpPr>
        <p:spPr>
          <a:xfrm>
            <a:off x="2074148" y="5607932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Компенсационная выплата за присмотр и уход за детьми участников специальной военной операции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1968193" y="3334892"/>
            <a:ext cx="9795566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Ежегодная социальная выплата детям, обучающимся в общеобразовательных организациях, родители которых погибли при участии в специальной военной операции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(в размере 5 000 рублей)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-100434" y="4405661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2145233" y="4426613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Обеспечение детей участников специальной военной операции, обучающихся по образовательным программам основного общего и среднего общего образования, бесплатным горячим питанием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2999" y="4474036"/>
            <a:ext cx="1535729" cy="96919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8,2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1497959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395354" y="1205489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ветераны труда, труженики тыла, </a:t>
            </a:r>
          </a:p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реабилитированные и репрессированные граждане, инвалиды, члены семей участников специальной военной операции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98980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297,8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122,4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>
                <a:solidFill>
                  <a:srgbClr val="474343"/>
                </a:solidFill>
              </a:rPr>
              <a:t>(4 600 </a:t>
            </a:r>
            <a:r>
              <a:rPr lang="ru-RU" b="1" u="sng" dirty="0">
                <a:solidFill>
                  <a:srgbClr val="474343"/>
                </a:solidFill>
              </a:rPr>
              <a:t>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(61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15,7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936535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9383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1 560,0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9334647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1 936,8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2024 – 2026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57,3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52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,3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57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,3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«Комплекс процессных мероприятий «Оказание государственной поддержки в рамках приобретения (строительства) жилья» - мероприятие 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350,9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362,1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365,8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3"/>
            <a:ext cx="4583769" cy="1074229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«Комплекс процессных мероприятий «Оказание государственной поддержки в рамках приобретения (строительства) жилья» - мероприятие 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238,1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3,2  млн. руб.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3,9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Региональный проект «Развитие жилищного строительства на сельских территориях и повышение уровня благоустройства домовладений»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150,0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148,0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148,0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«Комплекс процессных мероприятий «Оказание государственной поддержки в рамках приобретения (строительства) жилья» - мероприятие 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будет обеспечено 2190 семей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090754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9711" y="2597382"/>
          <a:ext cx="11660863" cy="4061276"/>
        </p:xfrm>
        <a:graphic>
          <a:graphicData uri="http://schemas.openxmlformats.org/drawingml/2006/table">
            <a:tbl>
              <a:tblPr/>
              <a:tblGrid>
                <a:gridCol w="430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Государственная программа области «Обеспечение жителей Липецкой области качественным жильем, социальной и инженерной инфраструктурой»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детей),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изъявившие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Государственная программа области «Комплексное развитие сельских территорий Липецкой области»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жителей Липецкой области качественным жильем, социальной и инженерной инфраструктурой»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3863440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392568" y="1218699"/>
            <a:ext cx="69438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педагоги-психологи), дошкольные образовательные организации (воспитатели).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120 000 руб.</a:t>
            </a:r>
          </a:p>
          <a:p>
            <a:pPr algn="just"/>
            <a:r>
              <a:rPr lang="ru-RU" u="sng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</a:t>
            </a:r>
          </a:p>
          <a:p>
            <a:pPr algn="just"/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2024-2026 гг. по 37,2 млн. руб. ежегодно.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118891" y="4038600"/>
            <a:ext cx="690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u="sng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2024-2026 гг. по 180,0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957" y="1033975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27" y="3150606"/>
            <a:ext cx="3959033" cy="4127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9500111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 2024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28 683,16 рублей </a:t>
            </a:r>
          </a:p>
          <a:p>
            <a:pPr algn="ctr"/>
            <a:r>
              <a:rPr lang="ru-RU" sz="2600" b="1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2659730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25721977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2768486"/>
            <a:ext cx="12143143" cy="46994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3335711"/>
            <a:ext cx="12143143" cy="79487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5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25595" y="4199641"/>
            <a:ext cx="12143143" cy="63440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</a:p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29361" y="790881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110434" y="2517956"/>
              <a:ext cx="784979" cy="43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401974" y="746055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2905" y="2519349"/>
              <a:ext cx="784979" cy="4398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712837" y="773592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02904" y="2483165"/>
              <a:ext cx="784979" cy="43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2694" y="1061400"/>
            <a:ext cx="364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09438" y="1994588"/>
          <a:ext cx="6992280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3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108,5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118,7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128,9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3" y="2541045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98" y="3614168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94976" y="4892859"/>
            <a:ext cx="12107473" cy="105074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20000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 общее образование или среднее профессиональное образование, по программам специалитета на основании договоров с образовательными организациями высшего образования, включая ежемесячную выплату обучающемуся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160 тыс. руб. до 185 тыс. руб., ежемесячная  выплата в размере 6700 руб.)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59306" y="6002410"/>
            <a:ext cx="12143143" cy="85558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профессиональное образование, по программам среднего профессионального образования на основании договоров с профессиональными образовательными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организациями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74,83 тыс. руб. до 77,15 тыс. руб.)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6" y="5178021"/>
            <a:ext cx="1300238" cy="15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9273" y="-45387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Меры социальной поддержки студентам, обучающимся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 медицинскому профилю</a:t>
            </a:r>
          </a:p>
        </p:txBody>
      </p:sp>
    </p:spTree>
    <p:extLst>
      <p:ext uri="{BB962C8B-B14F-4D97-AF65-F5344CB8AC3E}">
        <p14:creationId xmlns:p14="http://schemas.microsoft.com/office/powerpoint/2010/main" val="10488476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>
                <a:solidFill>
                  <a:srgbClr val="534F4F"/>
                </a:solidFill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на приобретение и строительство жилья  -  </a:t>
            </a:r>
            <a:r>
              <a:rPr lang="ru-RU" sz="1400" b="1" dirty="0">
                <a:solidFill>
                  <a:srgbClr val="534F4F"/>
                </a:solidFill>
              </a:rPr>
              <a:t>60%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>
                <a:solidFill>
                  <a:srgbClr val="534F4F"/>
                </a:solidFill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0768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309359" y="2153915"/>
          <a:ext cx="2468881" cy="83362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6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175,4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lvl="0" algn="just"/>
            <a:r>
              <a:rPr lang="ru-RU" sz="1400" b="1" dirty="0">
                <a:solidFill>
                  <a:srgbClr val="534F4F"/>
                </a:solidFill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6785240" y="826877"/>
            <a:ext cx="1516132" cy="1250289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>
                <a:solidFill>
                  <a:srgbClr val="534F4F"/>
                </a:solidFill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38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13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3525128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6470" y="503736"/>
            <a:ext cx="12095530" cy="4047262"/>
            <a:chOff x="96470" y="-203572"/>
            <a:chExt cx="12095530" cy="4048737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114300" y="-103975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762125" y="-203572"/>
              <a:ext cx="10167940" cy="404873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7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ФАПов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: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Воловский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Казаково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Добринский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Богородицкое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Долгоруковский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Братовщина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Задонский (д. Поповка), Лев-Толстовский (с. Знаменское), Липецкий (с. Студеные Хутора),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Усманский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Медовка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хирургического корпуса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ГУЗ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 «Областная детская больница» в г. Липецке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поликлиники в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мкр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"Елецкий" г. Липецк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Реконструкция городского дворца молодежи «Октябрь»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1224 места в г. Лебедянь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1225 мест в микрорайоне «Елецкий» г. Липецка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1500 мест в микрорайоне «Взлетный» г. Липецка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(реконструкция), капитальный ремонт санаторно-оздоровительного комплекса "Прометей«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«Добровская районная </a:t>
              </a:r>
            </a:p>
            <a:p>
              <a:pPr>
                <a:spcAft>
                  <a:spcPts val="600"/>
                </a:spcAft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     больница» в с. Доброе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6470" y="1217980"/>
              <a:ext cx="1647825" cy="151519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</a:t>
              </a:r>
              <a:r>
                <a:rPr lang="en-US" sz="2200" b="1" dirty="0">
                  <a:solidFill>
                    <a:srgbClr val="394659"/>
                  </a:solidFill>
                </a:rPr>
                <a:t>4</a:t>
              </a:r>
              <a:r>
                <a:rPr lang="ru-RU" sz="2200" b="1" dirty="0">
                  <a:solidFill>
                    <a:srgbClr val="394659"/>
                  </a:solidFill>
                </a:rPr>
                <a:t>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14288" y="-7613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4" y="1814302"/>
            <a:ext cx="1365694" cy="127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96470" y="4572617"/>
            <a:ext cx="12095530" cy="1986114"/>
            <a:chOff x="96470" y="737366"/>
            <a:chExt cx="12095530" cy="2896241"/>
          </a:xfrm>
        </p:grpSpPr>
        <p:sp>
          <p:nvSpPr>
            <p:cNvPr id="29" name="Пятиугольник 28"/>
            <p:cNvSpPr/>
            <p:nvPr/>
          </p:nvSpPr>
          <p:spPr>
            <a:xfrm>
              <a:off x="114300" y="737366"/>
              <a:ext cx="12077700" cy="2890780"/>
            </a:xfrm>
            <a:prstGeom prst="homePlate">
              <a:avLst>
                <a:gd name="adj" fmla="val 43315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744295" y="782981"/>
              <a:ext cx="9485681" cy="285062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1</a:t>
              </a:r>
              <a:r>
                <a:rPr lang="en-US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9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ФАПов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: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Воловский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Нижнее Чесночное),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Грязинский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Коробовка и п.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Волгоэлектросетьстрой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Добровский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Чечеры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с. Путятино),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Долгоруковский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село Большая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Боевка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Елецкий (д. Екатериновка, с. Большие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Извалы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с. Архангельское), Задонский (п. Освобождение, с. Черниговка и ж/д станция Дон), Лебедянский (с. Михайловка и с. Большие Избищи), Липецкий (с. Крутые Хутора),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Становлянский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(д.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Бродки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 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Злобино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Тербунский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Тульское),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Усманский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Красное);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4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ОВОП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: 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Грязинский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Большой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Самовец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Двуречки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Липецкий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Сенцово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и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Усманский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Завальное)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Детский сад на 220 мест в с. Становое 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96470" y="1194641"/>
              <a:ext cx="1647826" cy="197622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2025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652587" y="225501"/>
            <a:ext cx="9001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национальных проектов и государственных программ</a:t>
            </a:r>
          </a:p>
        </p:txBody>
      </p:sp>
      <p:pic>
        <p:nvPicPr>
          <p:cNvPr id="35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900" y="5581314"/>
            <a:ext cx="1859812" cy="12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45CBB2-DDF1-49BB-AF83-ECE21B384FFF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1266042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9229" y="1116908"/>
            <a:ext cx="11437436" cy="56988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2024 – 2026 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64046" y="1264740"/>
          <a:ext cx="10879534" cy="5403213"/>
        </p:xfrm>
        <a:graphic>
          <a:graphicData uri="http://schemas.openxmlformats.org/drawingml/2006/table">
            <a:tbl>
              <a:tblPr/>
              <a:tblGrid>
                <a:gridCol w="750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842">
                  <a:extLst>
                    <a:ext uri="{9D8B030D-6E8A-4147-A177-3AD203B41FA5}">
                      <a16:colId xmlns:a16="http://schemas.microsoft.com/office/drawing/2014/main" val="3351399235"/>
                    </a:ext>
                  </a:extLst>
                </a:gridCol>
                <a:gridCol w="1124842">
                  <a:extLst>
                    <a:ext uri="{9D8B030D-6E8A-4147-A177-3AD203B41FA5}">
                      <a16:colId xmlns:a16="http://schemas.microsoft.com/office/drawing/2014/main" val="3813494557"/>
                    </a:ext>
                  </a:extLst>
                </a:gridCol>
              </a:tblGrid>
              <a:tr h="2785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15 486,5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11 020,2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10 598,4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8 083,7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6 488,2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6 614,4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1 400,0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1 425,0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1 455,0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375,1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375,4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5 627,9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2 731,9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2 153,6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15 486,5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11 020,2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10 598,4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6 737,7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6 167,1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6 094,6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2 255,3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1 237,8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1 259,7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2 402,1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2 343,6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2 462,1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080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3 486,8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685,4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080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фотовидеофиксации нарушений ПДД и выполнение научно-исследовательских работ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129,3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111,0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306,6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084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124,9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124,9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125,0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75432" y="75010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614709" y="-9321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5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64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01627" y="16178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92" y="1532092"/>
            <a:ext cx="573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21.12.2021 г. № 414-ФЗ «Об общих принципах организации публичной власти в субъектах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от 06.10.2003 г. № 131-ФЗ «Об общих принципах организации местного самоуправления в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14" y="-58535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2024 год и на плановый период 2025 и 2026 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70332"/>
              </p:ext>
            </p:extLst>
          </p:nvPr>
        </p:nvGraphicFramePr>
        <p:xfrm>
          <a:off x="359415" y="1551838"/>
          <a:ext cx="11208698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781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15 840,8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-1 315,4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1 753,2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7384987" y="741731"/>
            <a:ext cx="972384" cy="892552"/>
            <a:chOff x="5297588" y="49864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03270" y="378581"/>
              <a:ext cx="856088" cy="482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76327"/>
              </p:ext>
            </p:extLst>
          </p:nvPr>
        </p:nvGraphicFramePr>
        <p:xfrm>
          <a:off x="359415" y="1931341"/>
          <a:ext cx="11208698" cy="489623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774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18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размещение государственных ценных бумаг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Бюджетные кредиты из 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-1 375,0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-1 128,3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-1 900,5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1 448,5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668,7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-2 823,5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-1 797,0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-1 900,5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кредиты из областного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237,5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237,5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4095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предоставление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-1 650,0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- 100,0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- 100,0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99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возврат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1 650,0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337,5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337,5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49558"/>
                  </a:ext>
                </a:extLst>
              </a:tr>
              <a:tr h="4981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Возврат прочих бюджетных кредитов (ссуд), предоставленных бюджетами субъектов внутри страны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47,6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18 618,2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525,4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3 416,2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566514" y="387077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</a:p>
        </p:txBody>
      </p:sp>
      <p:grpSp>
        <p:nvGrpSpPr>
          <p:cNvPr id="20" name="Группа 24">
            <a:extLst>
              <a:ext uri="{FF2B5EF4-FFF2-40B4-BE49-F238E27FC236}">
                <a16:creationId xmlns:a16="http://schemas.microsoft.com/office/drawing/2014/main" id="{486AA939-4B4F-4D4E-8D1A-2CD7C082CD97}"/>
              </a:ext>
            </a:extLst>
          </p:cNvPr>
          <p:cNvGrpSpPr/>
          <p:nvPr/>
        </p:nvGrpSpPr>
        <p:grpSpPr>
          <a:xfrm>
            <a:off x="10387200" y="728470"/>
            <a:ext cx="972384" cy="892552"/>
            <a:chOff x="5297588" y="49864"/>
            <a:chExt cx="1467460" cy="145114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1E53B18-79BF-422A-8571-2A4D83D3C368}"/>
                </a:ext>
              </a:extLst>
            </p:cNvPr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A453B80-8E10-4263-BF07-4719FF12D78C}"/>
                </a:ext>
              </a:extLst>
            </p:cNvPr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B2D12A-80FF-4C7D-A758-F9AE5A02A6B6}"/>
                </a:ext>
              </a:extLst>
            </p:cNvPr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pSp>
        <p:nvGrpSpPr>
          <p:cNvPr id="24" name="Группа 24">
            <a:extLst>
              <a:ext uri="{FF2B5EF4-FFF2-40B4-BE49-F238E27FC236}">
                <a16:creationId xmlns:a16="http://schemas.microsoft.com/office/drawing/2014/main" id="{F1A9FFF4-C814-4ECB-AAF2-E6997AE93E3E}"/>
              </a:ext>
            </a:extLst>
          </p:cNvPr>
          <p:cNvGrpSpPr/>
          <p:nvPr/>
        </p:nvGrpSpPr>
        <p:grpSpPr>
          <a:xfrm>
            <a:off x="8912697" y="741731"/>
            <a:ext cx="972384" cy="892552"/>
            <a:chOff x="5297588" y="49864"/>
            <a:chExt cx="1467460" cy="1451149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0F3B4887-3568-4B47-B5DB-C500EC9CC377}"/>
                </a:ext>
              </a:extLst>
            </p:cNvPr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23428F0-E818-4948-8B82-B7754D67EB56}"/>
                </a:ext>
              </a:extLst>
            </p:cNvPr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16093-6F10-4933-88BA-729E4D864CA2}"/>
                </a:ext>
              </a:extLst>
            </p:cNvPr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891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2024 год и на плановый период 2025-2026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/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11966123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/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</a:p>
        </p:txBody>
      </p:sp>
    </p:spTree>
    <p:extLst>
      <p:ext uri="{BB962C8B-B14F-4D97-AF65-F5344CB8AC3E}">
        <p14:creationId xmlns:p14="http://schemas.microsoft.com/office/powerpoint/2010/main" val="19701171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2024-2026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25782691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66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obl@ufin48.ru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970" y="5499378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РОССИЙСКОЙ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ФЕДЕРАЦИИ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https://minfin.gov.ru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222" y="5484750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УПРАВЛЕНИЯ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http://ufin48.ru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8848" y="5514006"/>
            <a:ext cx="2405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ПРАВИТЕЛЬСТВА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</a:t>
            </a:r>
            <a:r>
              <a:rPr lang="ru-RU" sz="1400" dirty="0" err="1">
                <a:solidFill>
                  <a:srgbClr val="474343"/>
                </a:solidFill>
                <a:latin typeface="+mn-lt"/>
              </a:rPr>
              <a:t>липецкаяобласть.рф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32A90-9C18-4D17-A8A6-3CA69A5E6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4055151"/>
            <a:ext cx="1304453" cy="1304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D81623-1D82-4274-9ED8-832F627B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0" y="4055150"/>
            <a:ext cx="1304453" cy="13044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B079B8-76B0-4B87-AE5F-661C6A476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50" y="4055150"/>
            <a:ext cx="1304453" cy="13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26292</TotalTime>
  <Words>11898</Words>
  <Application>Microsoft Office PowerPoint</Application>
  <PresentationFormat>Широкоэкранный</PresentationFormat>
  <Paragraphs>2748</Paragraphs>
  <Slides>94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94</vt:i4>
      </vt:variant>
    </vt:vector>
  </HeadingPairs>
  <TitlesOfParts>
    <vt:vector size="103" baseType="lpstr">
      <vt:lpstr>Gotham Pro</vt:lpstr>
      <vt:lpstr>Arial</vt:lpstr>
      <vt:lpstr>Times New Roman</vt:lpstr>
      <vt:lpstr>Calibri</vt:lpstr>
      <vt:lpstr>Wingdings</vt:lpstr>
      <vt:lpstr>Wingdings 2</vt:lpstr>
      <vt:lpstr>Cambria Math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2024 год и на плановый период 2025-2026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u1596</cp:lastModifiedBy>
  <cp:revision>2332</cp:revision>
  <cp:lastPrinted>2023-12-20T07:56:47Z</cp:lastPrinted>
  <dcterms:created xsi:type="dcterms:W3CDTF">2018-01-21T18:20:29Z</dcterms:created>
  <dcterms:modified xsi:type="dcterms:W3CDTF">2023-12-27T06:28:44Z</dcterms:modified>
</cp:coreProperties>
</file>