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"/>
  </p:notesMasterIdLst>
  <p:handoutMasterIdLst>
    <p:handoutMasterId r:id="rId6"/>
  </p:handoutMasterIdLst>
  <p:sldIdLst>
    <p:sldId id="535" r:id="rId2"/>
    <p:sldId id="609" r:id="rId3"/>
    <p:sldId id="610" r:id="rId4"/>
  </p:sldIdLst>
  <p:sldSz cx="9144000" cy="6858000" type="screen4x3"/>
  <p:notesSz cx="67945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D961"/>
    <a:srgbClr val="6666FF"/>
    <a:srgbClr val="FFFFFF"/>
    <a:srgbClr val="DB8403"/>
    <a:srgbClr val="F9880B"/>
    <a:srgbClr val="FF6600"/>
    <a:srgbClr val="FFCC00"/>
    <a:srgbClr val="33CC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94" autoAdjust="0"/>
    <p:restoredTop sz="94665" autoAdjust="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02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19845">
              <a:defRPr sz="1200" b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1"/>
            <a:ext cx="294502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19845">
              <a:defRPr sz="1200" b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875"/>
            <a:ext cx="294502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19845">
              <a:defRPr sz="1200" b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23875"/>
            <a:ext cx="294502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19845">
              <a:defRPr sz="1200" b="1">
                <a:cs typeface="+mn-cs"/>
              </a:defRPr>
            </a:lvl1pPr>
          </a:lstStyle>
          <a:p>
            <a:pPr>
              <a:defRPr/>
            </a:pPr>
            <a:fld id="{4F025E0A-4287-449B-9283-07F16F171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98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02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1984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1"/>
            <a:ext cx="294502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1984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11940"/>
            <a:ext cx="5436235" cy="44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291"/>
            <a:ext cx="294502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1984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22291"/>
            <a:ext cx="2945024" cy="4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1984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DBD69CE-858B-42EF-A9BA-ED029291F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06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1F4D-0BD1-4301-8A8C-2FBB69055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6047C-7BF9-43E1-B3CB-5F1DCC1290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16599-A8F6-48DA-9386-483EE62497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5DF49-A273-4A26-A47F-514B59C15C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52AA-3C0B-4367-9992-040077847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F1C13-2898-427C-A22A-F3B50B4F27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B29AA-62AF-48F9-B8C1-7A7B7C48B5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39A89-9B5F-4FB8-B18D-A1294AC249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7CFB-F703-4FF0-8544-D2D176BCC8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C2490-E4BB-4AB8-9E45-16CEA0BFEB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D88C0-1B2C-4EC9-8774-3B6780BF6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116632"/>
            <a:ext cx="8928992" cy="66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7591" y="4437112"/>
            <a:ext cx="26142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90" y="188640"/>
            <a:ext cx="492785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36904" cy="864096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outerShdw blurRad="88900" dist="127000" dir="2700000" algn="tl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992888" cy="5184576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outerShdw blurRad="88900" dist="127000" dir="2700000" algn="tl" rotWithShape="0">
              <a:prstClr val="black">
                <a:alpha val="16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424" y="116632"/>
            <a:ext cx="621432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4202D7-333A-4BB8-9C34-D84F1E668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04856" cy="864096"/>
          </a:xfrm>
          <a:solidFill>
            <a:srgbClr val="00B050">
              <a:alpha val="65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Субъекты контроля, осуществляемого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финансовым органом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соответствии  с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 частью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5 статьи 99  Закона № 44-ФЗ  от  05.04.2013 г.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428750"/>
            <a:ext cx="7715276" cy="1214438"/>
          </a:xfrm>
          <a:prstGeom prst="roundRect">
            <a:avLst/>
          </a:prstGeom>
          <a:solidFill>
            <a:srgbClr val="00B050">
              <a:alpha val="5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j-lt"/>
              </a:rPr>
              <a:t>Государственные </a:t>
            </a:r>
            <a:r>
              <a:rPr lang="ru-RU" b="1" dirty="0"/>
              <a:t>(муниципальные) </a:t>
            </a:r>
            <a:r>
              <a:rPr lang="ru-RU" sz="1600" b="1" dirty="0" smtClean="0">
                <a:latin typeface="+mj-lt"/>
              </a:rPr>
              <a:t>заказчики</a:t>
            </a:r>
            <a:r>
              <a:rPr lang="ru-RU" sz="1600" b="1" dirty="0">
                <a:latin typeface="+mj-lt"/>
              </a:rPr>
              <a:t>, осуществляющие закупки от имени субъекта </a:t>
            </a:r>
            <a:r>
              <a:rPr lang="ru-RU" sz="1600" b="1" dirty="0" smtClean="0">
                <a:latin typeface="+mj-lt"/>
              </a:rPr>
              <a:t>РФ или МО </a:t>
            </a:r>
            <a:r>
              <a:rPr lang="ru-RU" sz="1600" b="1" dirty="0">
                <a:latin typeface="+mj-lt"/>
              </a:rPr>
              <a:t>за счет средств бюджета субъекта </a:t>
            </a:r>
            <a:r>
              <a:rPr lang="ru-RU" sz="1600" b="1" dirty="0" err="1" smtClean="0">
                <a:latin typeface="+mj-lt"/>
              </a:rPr>
              <a:t>Рф</a:t>
            </a:r>
            <a:r>
              <a:rPr lang="ru-RU" sz="1600" b="1" dirty="0" smtClean="0">
                <a:latin typeface="+mj-lt"/>
              </a:rPr>
              <a:t> или МО, </a:t>
            </a:r>
            <a:r>
              <a:rPr lang="ru-RU" sz="1600" b="1" dirty="0">
                <a:latin typeface="+mj-lt"/>
              </a:rPr>
              <a:t>в том числе при передаче им полномочий </a:t>
            </a:r>
            <a:r>
              <a:rPr lang="ru-RU" sz="1600" b="1" dirty="0" smtClean="0">
                <a:latin typeface="+mj-lt"/>
              </a:rPr>
              <a:t>государственного(муниципального) </a:t>
            </a:r>
            <a:r>
              <a:rPr lang="ru-RU" sz="1600" b="1" dirty="0">
                <a:latin typeface="+mj-lt"/>
              </a:rPr>
              <a:t>заказчика в соответствии с бюджетным законодательством РФ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2928938"/>
            <a:ext cx="7215210" cy="857250"/>
          </a:xfrm>
          <a:prstGeom prst="roundRect">
            <a:avLst/>
          </a:prstGeom>
          <a:solidFill>
            <a:srgbClr val="00B050">
              <a:alpha val="5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j-lt"/>
              </a:rPr>
              <a:t>Областные </a:t>
            </a:r>
            <a:r>
              <a:rPr lang="ru-RU" sz="1600" b="1" dirty="0" smtClean="0">
                <a:latin typeface="+mj-lt"/>
              </a:rPr>
              <a:t>(муниципальные) </a:t>
            </a:r>
            <a:r>
              <a:rPr lang="ru-RU" sz="1600" b="1" dirty="0">
                <a:latin typeface="+mj-lt"/>
              </a:rPr>
              <a:t>бюджетные учреждения, осуществляющие закупки в соответствии с ч. 1 ст. 15 Закона о контрактной системе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4143375"/>
            <a:ext cx="6215078" cy="1000125"/>
          </a:xfrm>
          <a:prstGeom prst="roundRect">
            <a:avLst/>
          </a:prstGeom>
          <a:solidFill>
            <a:srgbClr val="00B050">
              <a:alpha val="5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j-lt"/>
              </a:rPr>
              <a:t>Областные </a:t>
            </a:r>
            <a:r>
              <a:rPr lang="ru-RU" sz="1600" b="1" dirty="0" smtClean="0">
                <a:latin typeface="+mj-lt"/>
              </a:rPr>
              <a:t> </a:t>
            </a:r>
            <a:r>
              <a:rPr lang="ru-RU" b="1" dirty="0" smtClean="0"/>
              <a:t>(</a:t>
            </a:r>
            <a:r>
              <a:rPr lang="ru-RU" b="1" dirty="0"/>
              <a:t>муниципальные) </a:t>
            </a:r>
            <a:r>
              <a:rPr lang="ru-RU" b="1" dirty="0" smtClean="0"/>
              <a:t> </a:t>
            </a:r>
            <a:r>
              <a:rPr lang="ru-RU" sz="1600" b="1" dirty="0" smtClean="0">
                <a:latin typeface="+mj-lt"/>
              </a:rPr>
              <a:t>автономные </a:t>
            </a:r>
            <a:r>
              <a:rPr lang="ru-RU" sz="1600" b="1" dirty="0">
                <a:latin typeface="+mj-lt"/>
              </a:rPr>
              <a:t>учреждения, осуществляющие закупки в соответствии с ч. 4 ст. 15 Закона о контрактной системе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5572125"/>
            <a:ext cx="5429260" cy="1000125"/>
          </a:xfrm>
          <a:prstGeom prst="roundRect">
            <a:avLst/>
          </a:prstGeom>
          <a:solidFill>
            <a:srgbClr val="00B050">
              <a:alpha val="5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+mj-lt"/>
              </a:rPr>
              <a:t>Государственные  </a:t>
            </a:r>
            <a:r>
              <a:rPr lang="ru-RU" b="1" dirty="0" smtClean="0"/>
              <a:t>(</a:t>
            </a:r>
            <a:r>
              <a:rPr lang="ru-RU" b="1" dirty="0"/>
              <a:t>муниципальные)</a:t>
            </a:r>
            <a:r>
              <a:rPr lang="ru-RU" sz="1600" b="1" dirty="0" smtClean="0">
                <a:latin typeface="+mj-lt"/>
              </a:rPr>
              <a:t> </a:t>
            </a:r>
            <a:r>
              <a:rPr lang="ru-RU" sz="1600" b="1" dirty="0">
                <a:latin typeface="+mj-lt"/>
              </a:rPr>
              <a:t>органы и казенные учреждения, производящие централизованные закупки в соответствии со ст. 26 Закона о контрактной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33272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866"/>
            <a:ext cx="8280920" cy="631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88640"/>
            <a:ext cx="8388424" cy="5760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Субсидии юридическим лицам и ИП, предоставляемые из областного бюджета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3175"/>
            <a:ext cx="9236076" cy="71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944" y="3624560"/>
            <a:ext cx="5976664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Адрес портала в Интернете </a:t>
            </a:r>
            <a:r>
              <a:rPr lang="en-US" sz="3200" dirty="0" smtClean="0">
                <a:solidFill>
                  <a:srgbClr val="0070C0"/>
                </a:solidFill>
              </a:rPr>
              <a:t>             </a:t>
            </a:r>
            <a:r>
              <a:rPr lang="en-US" sz="6000" b="1" dirty="0" smtClean="0">
                <a:solidFill>
                  <a:srgbClr val="0070C0"/>
                </a:solidFill>
              </a:rPr>
              <a:t>http://ufin48.ru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0180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ЛО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47743</TotalTime>
  <Words>142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шаблон ЛО3</vt:lpstr>
      <vt:lpstr>Субъекты контроля, осуществляемого финансовым органом в соответствии  с  частью 5 статьи 99  Закона № 44-ФЗ  от  05.04.2013 г.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Нарывончик Сергей</cp:lastModifiedBy>
  <cp:revision>1361</cp:revision>
  <cp:lastPrinted>2016-08-24T12:15:53Z</cp:lastPrinted>
  <dcterms:created xsi:type="dcterms:W3CDTF">2006-12-13T06:39:00Z</dcterms:created>
  <dcterms:modified xsi:type="dcterms:W3CDTF">2016-08-24T12:21:58Z</dcterms:modified>
</cp:coreProperties>
</file>