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  <p:sldMasterId id="2147483810" r:id="rId2"/>
    <p:sldMasterId id="2147483830" r:id="rId3"/>
  </p:sldMasterIdLst>
  <p:notesMasterIdLst>
    <p:notesMasterId r:id="rId54"/>
  </p:notesMasterIdLst>
  <p:sldIdLst>
    <p:sldId id="670" r:id="rId4"/>
    <p:sldId id="671" r:id="rId5"/>
    <p:sldId id="685" r:id="rId6"/>
    <p:sldId id="678" r:id="rId7"/>
    <p:sldId id="1234" r:id="rId8"/>
    <p:sldId id="717" r:id="rId9"/>
    <p:sldId id="1220" r:id="rId10"/>
    <p:sldId id="681" r:id="rId11"/>
    <p:sldId id="679" r:id="rId12"/>
    <p:sldId id="689" r:id="rId13"/>
    <p:sldId id="675" r:id="rId14"/>
    <p:sldId id="684" r:id="rId15"/>
    <p:sldId id="1245" r:id="rId16"/>
    <p:sldId id="683" r:id="rId17"/>
    <p:sldId id="1223" r:id="rId18"/>
    <p:sldId id="1224" r:id="rId19"/>
    <p:sldId id="707" r:id="rId20"/>
    <p:sldId id="1199" r:id="rId21"/>
    <p:sldId id="1219" r:id="rId22"/>
    <p:sldId id="1244" r:id="rId23"/>
    <p:sldId id="1236" r:id="rId24"/>
    <p:sldId id="1194" r:id="rId25"/>
    <p:sldId id="1237" r:id="rId26"/>
    <p:sldId id="1246" r:id="rId27"/>
    <p:sldId id="1225" r:id="rId28"/>
    <p:sldId id="705" r:id="rId29"/>
    <p:sldId id="1204" r:id="rId30"/>
    <p:sldId id="1229" r:id="rId31"/>
    <p:sldId id="1227" r:id="rId32"/>
    <p:sldId id="1235" r:id="rId33"/>
    <p:sldId id="1231" r:id="rId34"/>
    <p:sldId id="1238" r:id="rId35"/>
    <p:sldId id="1232" r:id="rId36"/>
    <p:sldId id="1239" r:id="rId37"/>
    <p:sldId id="1233" r:id="rId38"/>
    <p:sldId id="1208" r:id="rId39"/>
    <p:sldId id="1209" r:id="rId40"/>
    <p:sldId id="1210" r:id="rId41"/>
    <p:sldId id="1211" r:id="rId42"/>
    <p:sldId id="1212" r:id="rId43"/>
    <p:sldId id="1213" r:id="rId44"/>
    <p:sldId id="1214" r:id="rId45"/>
    <p:sldId id="1215" r:id="rId46"/>
    <p:sldId id="1216" r:id="rId47"/>
    <p:sldId id="1217" r:id="rId48"/>
    <p:sldId id="1218" r:id="rId49"/>
    <p:sldId id="1240" r:id="rId50"/>
    <p:sldId id="1241" r:id="rId51"/>
    <p:sldId id="1242" r:id="rId52"/>
    <p:sldId id="781" r:id="rId53"/>
  </p:sldIdLst>
  <p:sldSz cx="12192000" cy="6858000"/>
  <p:notesSz cx="6797675" cy="9926638"/>
  <p:embeddedFontLs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Gotham Pro" panose="02000503040000020004" charset="0"/>
      <p:regular r:id="rId59"/>
      <p:bold r:id="rId60"/>
      <p:italic r:id="rId61"/>
      <p:boldItalic r:id="rId6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AC"/>
    <a:srgbClr val="2D4513"/>
    <a:srgbClr val="2C4612"/>
    <a:srgbClr val="2E4913"/>
    <a:srgbClr val="263C10"/>
    <a:srgbClr val="663300"/>
    <a:srgbClr val="FBFBFB"/>
    <a:srgbClr val="D93333"/>
    <a:srgbClr val="FFA015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30" autoAdjust="0"/>
    <p:restoredTop sz="96374" autoAdjust="0"/>
  </p:normalViewPr>
  <p:slideViewPr>
    <p:cSldViewPr snapToGrid="0">
      <p:cViewPr varScale="1">
        <p:scale>
          <a:sx n="53" d="100"/>
          <a:sy n="53" d="100"/>
        </p:scale>
        <p:origin x="96" y="107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8" d="100"/>
        <a:sy n="138" d="100"/>
      </p:scale>
      <p:origin x="0" y="-126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1.fntdata"/><Relationship Id="rId63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4.fntdata"/><Relationship Id="rId66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font" Target="fonts/font7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2.fntdata"/><Relationship Id="rId64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5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3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6.fntdata"/><Relationship Id="rId65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10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4576-484B-BCB3-C83FA479B10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4576-484B-BCB3-C83FA479B10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4576-484B-BCB3-C83FA479B105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44 089,9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42DC-4234-A99D-16AFFBF5DCAD}"/>
                </c:ext>
              </c:extLst>
            </c:dLbl>
            <c:dLbl>
              <c:idx val="1"/>
              <c:layout>
                <c:manualLayout>
                  <c:x val="6.3072275364614867E-3"/>
                  <c:y val="-2.3437121250792672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23 180,1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2DC-4234-A99D-16AFFBF5DCA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17 954 ,9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42DC-4234-A99D-16AFFBF5DCAD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13 750,7</a:t>
                    </a:r>
                    <a:endParaRPr lang="en-US" baseline="0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42DC-4234-A99D-16AFFBF5DCAD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5 955,4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576-484B-BCB3-C83FA479B105}"/>
                </c:ext>
              </c:extLst>
            </c:dLbl>
            <c:dLbl>
              <c:idx val="5"/>
              <c:layout>
                <c:manualLayout>
                  <c:x val="-6.3072275364614867E-3"/>
                  <c:y val="-2.556806399827345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2 646,1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576-484B-BCB3-C83FA479B105}"/>
                </c:ext>
              </c:extLst>
            </c:dLbl>
            <c:dLbl>
              <c:idx val="6"/>
              <c:layout>
                <c:manualLayout>
                  <c:x val="-6.3072275364614867E-3"/>
                  <c:y val="-2.55680639982743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1 387,9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576-484B-BCB3-C83FA479B1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Лист1!$A$2:$A$8</c:f>
              <c:strCache>
                <c:ptCount val="7"/>
                <c:pt idx="0">
                  <c:v>Налог на прибыль организаций</c:v>
                </c:pt>
                <c:pt idx="1">
                  <c:v>Безвозмездные поступления</c:v>
                </c:pt>
                <c:pt idx="2">
                  <c:v>Налог на доходы физических лиц</c:v>
                </c:pt>
                <c:pt idx="3">
                  <c:v>Акцизы по подакцизным товарам (продукции), производимым на территории Российской Федерации</c:v>
                </c:pt>
                <c:pt idx="4">
                  <c:v>Налог на имущество организаций</c:v>
                </c:pt>
                <c:pt idx="5">
                  <c:v>Налоги на совокупный доход</c:v>
                </c:pt>
                <c:pt idx="6">
                  <c:v>Транспортный налог</c:v>
                </c:pt>
              </c:strCache>
            </c:strRef>
          </c:cat>
          <c:val>
            <c:numRef>
              <c:f>Лист1!$B$2:$B$8</c:f>
              <c:numCache>
                <c:formatCode>#\ ##0.0</c:formatCode>
                <c:ptCount val="7"/>
                <c:pt idx="0">
                  <c:v>44089.9</c:v>
                </c:pt>
                <c:pt idx="1">
                  <c:v>23180.1</c:v>
                </c:pt>
                <c:pt idx="2">
                  <c:v>17954.900000000001</c:v>
                </c:pt>
                <c:pt idx="3">
                  <c:v>13750.7</c:v>
                </c:pt>
                <c:pt idx="4">
                  <c:v>5955.4</c:v>
                </c:pt>
                <c:pt idx="5">
                  <c:v>2646.1</c:v>
                </c:pt>
                <c:pt idx="6">
                  <c:v>1387.9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576-484B-BCB3-C83FA479B1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0"/>
        <c:shape val="cylinder"/>
        <c:axId val="42586624"/>
        <c:axId val="37563200"/>
        <c:axId val="0"/>
      </c:bar3DChart>
      <c:catAx>
        <c:axId val="4258662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7563200"/>
        <c:crosses val="autoZero"/>
        <c:auto val="1"/>
        <c:lblAlgn val="ctr"/>
        <c:lblOffset val="100"/>
        <c:noMultiLvlLbl val="0"/>
      </c:catAx>
      <c:valAx>
        <c:axId val="37563200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42586624"/>
        <c:crosses val="autoZero"/>
        <c:crossBetween val="between"/>
        <c:majorUnit val="3000"/>
      </c:valAx>
    </c:plotArea>
    <c:legend>
      <c:legendPos val="r"/>
      <c:layout>
        <c:manualLayout>
          <c:xMode val="edge"/>
          <c:yMode val="edge"/>
          <c:x val="0.69298104901609747"/>
          <c:y val="3.7228107798178992E-2"/>
          <c:w val="0.30701895098390264"/>
          <c:h val="0.89802952769142108"/>
        </c:manualLayout>
      </c:layout>
      <c:overlay val="0"/>
      <c:txPr>
        <a:bodyPr/>
        <a:lstStyle/>
        <a:p>
          <a:pPr>
            <a:defRPr sz="1400">
              <a:solidFill>
                <a:schemeClr val="accent6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100"/>
      <c:rAngAx val="0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3355233516163897E-3"/>
          <c:y val="0.12698187437282735"/>
          <c:w val="0.96208718882994904"/>
          <c:h val="0.80695700719838348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F492-4389-840C-950AB6B8A5C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F492-4389-840C-950AB6B8A5C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F492-4389-840C-950AB6B8A5C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F492-4389-840C-950AB6B8A5C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F492-4389-840C-950AB6B8A5C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F492-4389-840C-950AB6B8A5C0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F492-4389-840C-950AB6B8A5C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F492-4389-840C-950AB6B8A5C0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0FDE-4329-8E54-4E548D3745B4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0FDE-4329-8E54-4E548D3745B4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3">
                  <a:lumMod val="8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5-0FDE-4329-8E54-4E548D3745B4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5">
                  <a:lumMod val="8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0FDE-4329-8E54-4E548D3745B4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9-0FDE-4329-8E54-4E548D3745B4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B-0FDE-4329-8E54-4E548D3745B4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D-0FDE-4329-8E54-4E548D3745B4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F-0FDE-4329-8E54-4E548D3745B4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1-0FDE-4329-8E54-4E548D3745B4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3-0FDE-4329-8E54-4E548D3745B4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26 706,8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492-4389-840C-950AB6B8A5C0}"/>
                </c:ext>
              </c:extLst>
            </c:dLbl>
            <c:dLbl>
              <c:idx val="1"/>
              <c:layout>
                <c:manualLayout>
                  <c:x val="6.3072275364614867E-3"/>
                  <c:y val="-2.3437121250792672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23 428,9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492-4389-840C-950AB6B8A5C0}"/>
                </c:ext>
              </c:extLst>
            </c:dLbl>
            <c:dLbl>
              <c:idx val="2"/>
              <c:layout>
                <c:manualLayout>
                  <c:x val="1.231268328006357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21 014,2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492-4389-840C-950AB6B8A5C0}"/>
                </c:ext>
              </c:extLst>
            </c:dLbl>
            <c:dLbl>
              <c:idx val="3"/>
              <c:layout>
                <c:manualLayout>
                  <c:x val="8.9546787491371418E-3"/>
                  <c:y val="2.31380391732468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13 569,4</a:t>
                    </a:r>
                    <a:endParaRPr lang="en-US" baseline="0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492-4389-840C-950AB6B8A5C0}"/>
                </c:ext>
              </c:extLst>
            </c:dLbl>
            <c:dLbl>
              <c:idx val="4"/>
              <c:layout>
                <c:manualLayout>
                  <c:x val="4.4773393745685709E-3"/>
                  <c:y val="-8.4838496907016106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5 940,3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492-4389-840C-950AB6B8A5C0}"/>
                </c:ext>
              </c:extLst>
            </c:dLbl>
            <c:dLbl>
              <c:idx val="5"/>
              <c:layout>
                <c:manualLayout>
                  <c:x val="4.4773393745685709E-3"/>
                  <c:y val="-2.31380391732468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5 053,5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492-4389-840C-950AB6B8A5C0}"/>
                </c:ext>
              </c:extLst>
            </c:dLbl>
            <c:dLbl>
              <c:idx val="6"/>
              <c:layout>
                <c:manualLayout>
                  <c:x val="2.2386696872842855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4 263,9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492-4389-840C-950AB6B8A5C0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en-US" baseline="0" dirty="0" smtClean="0"/>
                      <a:t> 002,8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F492-4389-840C-950AB6B8A5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Лист1!$A$2:$A$19</c:f>
              <c:strCache>
                <c:ptCount val="14"/>
                <c:pt idx="0">
                  <c:v>НАЦИОНАЛЬНАЯ ЭКОНОМИКА</c:v>
                </c:pt>
                <c:pt idx="1">
                  <c:v>СОЦИАЛЬНАЯ ПОЛИТИКА</c:v>
                </c:pt>
                <c:pt idx="2">
                  <c:v>ОБРАЗОВАНИЕ</c:v>
                </c:pt>
                <c:pt idx="3">
                  <c:v>ЗДРАВООХРАНЕНИЕ</c:v>
                </c:pt>
                <c:pt idx="4">
                  <c:v>ЖИЛИЩНО-КОММУНАЛЬНОЕ ХОЗЯЙСТВО</c:v>
                </c:pt>
                <c:pt idx="5">
                  <c:v>МЕЖБЮДЖЕТНЫЕ ТРАНСФЕРТЫ</c:v>
                </c:pt>
                <c:pt idx="6">
                  <c:v>ОБЩЕГОСУДАРСТВЕННЫЕ ВОПРОСЫ</c:v>
                </c:pt>
                <c:pt idx="7">
                  <c:v>КУЛЬТУРА, КИНЕМАТОГРАФИЯ</c:v>
                </c:pt>
                <c:pt idx="8">
                  <c:v>НАЦИОНАЛЬНАЯ БЕЗОПАСНОСТЬ И ПРАВООХРАНИТЕЛЬНАЯ ДЕЯТЕЛЬНОСТЬ</c:v>
                </c:pt>
                <c:pt idx="9">
                  <c:v>ФИЗИЧЕСКАЯ КУЛЬТУРА И СПОРТ</c:v>
                </c:pt>
                <c:pt idx="10">
                  <c:v>ОХРАНА ОКРУЖАЮЩЕЙ СРЕДЫ</c:v>
                </c:pt>
                <c:pt idx="11">
                  <c:v>ОБСЛУЖИВАНИЕ ГОСУДАРСТВЕННОГО ДОЛГА</c:v>
                </c:pt>
                <c:pt idx="12">
                  <c:v>СРЕДСТВА МАССОВОЙ ИНФОРМАЦИИ</c:v>
                </c:pt>
                <c:pt idx="13">
                  <c:v>НАЦИОНАЛЬНАЯ ОБОРОНА</c:v>
                </c:pt>
              </c:strCache>
            </c:strRef>
          </c:cat>
          <c:val>
            <c:numRef>
              <c:f>Лист1!$B$2:$B$19</c:f>
              <c:numCache>
                <c:formatCode>#\ ##0.0</c:formatCode>
                <c:ptCount val="18"/>
                <c:pt idx="0">
                  <c:v>26706.799999999999</c:v>
                </c:pt>
                <c:pt idx="1">
                  <c:v>23428.9</c:v>
                </c:pt>
                <c:pt idx="2">
                  <c:v>21014.2</c:v>
                </c:pt>
                <c:pt idx="3">
                  <c:v>13569.4</c:v>
                </c:pt>
                <c:pt idx="4">
                  <c:v>5940.3</c:v>
                </c:pt>
                <c:pt idx="5">
                  <c:v>5053.5</c:v>
                </c:pt>
                <c:pt idx="6">
                  <c:v>4263.8999999999996</c:v>
                </c:pt>
                <c:pt idx="7">
                  <c:v>2002.8</c:v>
                </c:pt>
                <c:pt idx="8">
                  <c:v>1518.6</c:v>
                </c:pt>
                <c:pt idx="9">
                  <c:v>1505.2</c:v>
                </c:pt>
                <c:pt idx="10">
                  <c:v>1057.7</c:v>
                </c:pt>
                <c:pt idx="11">
                  <c:v>331.2</c:v>
                </c:pt>
                <c:pt idx="12">
                  <c:v>234.6</c:v>
                </c:pt>
                <c:pt idx="13">
                  <c:v>219.3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492-4389-840C-950AB6B8A5C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0"/>
        <c:shape val="cylinder"/>
        <c:axId val="42586624"/>
        <c:axId val="37563200"/>
        <c:axId val="0"/>
      </c:bar3DChart>
      <c:catAx>
        <c:axId val="4258662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7563200"/>
        <c:crosses val="autoZero"/>
        <c:auto val="1"/>
        <c:lblAlgn val="ctr"/>
        <c:lblOffset val="100"/>
        <c:noMultiLvlLbl val="0"/>
      </c:catAx>
      <c:valAx>
        <c:axId val="37563200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42586624"/>
        <c:crosses val="autoZero"/>
        <c:crossBetween val="between"/>
        <c:majorUnit val="3000"/>
      </c:valAx>
      <c:spPr>
        <a:noFill/>
        <a:ln>
          <a:noFill/>
        </a:ln>
        <a:effectLst/>
      </c:spPr>
    </c:plotArea>
    <c:legend>
      <c:legendPos val="r"/>
      <c:legendEntry>
        <c:idx val="14"/>
        <c:delete val="1"/>
      </c:legendEntry>
      <c:legendEntry>
        <c:idx val="15"/>
        <c:delete val="1"/>
      </c:legendEntry>
      <c:legendEntry>
        <c:idx val="16"/>
        <c:delete val="1"/>
      </c:legendEntry>
      <c:legendEntry>
        <c:idx val="17"/>
        <c:delete val="1"/>
      </c:legendEntry>
      <c:layout>
        <c:manualLayout>
          <c:xMode val="edge"/>
          <c:yMode val="edge"/>
          <c:x val="0.44784675230723997"/>
          <c:y val="6.8386466740327889E-2"/>
          <c:w val="0.55215324769276009"/>
          <c:h val="0.702213849015118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0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788080261829935E-2"/>
          <c:y val="1.5991908232721281E-3"/>
          <c:w val="0.78561123157211443"/>
          <c:h val="0.970287449364719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3F57-4067-A56C-26158A9BCA5C}"/>
              </c:ext>
            </c:extLst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F57-4067-A56C-26158A9BCA5C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3F57-4067-A56C-26158A9BCA5C}"/>
              </c:ext>
            </c:extLst>
          </c:dPt>
          <c:dPt>
            <c:idx val="3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F57-4067-A56C-26158A9BCA5C}"/>
              </c:ext>
            </c:extLst>
          </c:dPt>
          <c:dLbls>
            <c:dLbl>
              <c:idx val="0"/>
              <c:layout>
                <c:manualLayout>
                  <c:x val="-0.18226956095873173"/>
                  <c:y val="8.991304708574877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b="1" dirty="0">
                        <a:solidFill>
                          <a:schemeClr val="bg1"/>
                        </a:solidFill>
                      </a:rPr>
                      <a:t>14,1%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0854412327674772E-2"/>
                      <c:h val="7.17802579448373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3F57-4067-A56C-26158A9BCA5C}"/>
                </c:ext>
              </c:extLst>
            </c:dLbl>
            <c:dLbl>
              <c:idx val="1"/>
              <c:layout>
                <c:manualLayout>
                  <c:x val="-0.13291480490109001"/>
                  <c:y val="-0.2679253091950015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b="1" dirty="0">
                        <a:solidFill>
                          <a:schemeClr val="bg1"/>
                        </a:solidFill>
                      </a:rPr>
                      <a:t>41,9%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881954101079302E-2"/>
                      <c:h val="7.52676595017517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F57-4067-A56C-26158A9BCA5C}"/>
                </c:ext>
              </c:extLst>
            </c:dLbl>
            <c:dLbl>
              <c:idx val="2"/>
              <c:layout>
                <c:manualLayout>
                  <c:x val="0.15902207941751009"/>
                  <c:y val="0.1083885905291158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36,9%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F57-4067-A56C-26158A9BCA5C}"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b="1" dirty="0">
                        <a:solidFill>
                          <a:schemeClr val="bg1"/>
                        </a:solidFill>
                      </a:rPr>
                      <a:t>7,1%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3F57-4067-A56C-26158A9BCA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Субвенции</c:v>
                </c:pt>
                <c:pt idx="2">
                  <c:v>Субсидии</c:v>
                </c:pt>
                <c:pt idx="3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4880.8</c:v>
                </c:pt>
                <c:pt idx="1">
                  <c:v>14541.3</c:v>
                </c:pt>
                <c:pt idx="2">
                  <c:v>12790.4</c:v>
                </c:pt>
                <c:pt idx="3">
                  <c:v>2453.4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F57-4067-A56C-26158A9BCA5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Субвенции</c:v>
                </c:pt>
                <c:pt idx="2">
                  <c:v>Субсидии</c:v>
                </c:pt>
                <c:pt idx="3">
                  <c:v>Иные МБТ</c:v>
                </c:pt>
              </c:strCache>
            </c:strRef>
          </c:cat>
          <c:val>
            <c:numRef>
              <c:f>Лист1!$C$2:$C$5</c:f>
              <c:numCache>
                <c:formatCode>#\ ##0.0</c:formatCode>
                <c:ptCount val="4"/>
                <c:pt idx="0">
                  <c:v>14.079542143720486</c:v>
                </c:pt>
                <c:pt idx="1">
                  <c:v>41.946985366022517</c:v>
                </c:pt>
                <c:pt idx="2">
                  <c:v>36.896200589051489</c:v>
                </c:pt>
                <c:pt idx="3">
                  <c:v>7.0772719012055081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C1B-48F3-BAA6-5AA71F0F4B7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715927543847899"/>
          <c:y val="0.9118805358030081"/>
          <c:w val="0.49037518264594898"/>
          <c:h val="4.79767124627242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в сфере образования, тыс. руб.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3672179781209287"/>
          <c:y val="8.84308769930736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4016749676928009E-2"/>
          <c:y val="0.26759119438751794"/>
          <c:w val="0.92599956342009715"/>
          <c:h val="0.547594881431707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Педагогические работники общего образования</c:v>
                </c:pt>
                <c:pt idx="1">
                  <c:v>Преподаватели и мастера производственного обучения</c:v>
                </c:pt>
                <c:pt idx="2">
                  <c:v>Педагогические работники дошкольного образования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33.6</c:v>
                </c:pt>
                <c:pt idx="1">
                  <c:v>35.700000000000003</c:v>
                </c:pt>
                <c:pt idx="2">
                  <c:v>31.8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4-4C4A-A781-58C032313E2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Педагогические работники общего образования</c:v>
                </c:pt>
                <c:pt idx="1">
                  <c:v>Преподаватели и мастера производственного обучения</c:v>
                </c:pt>
                <c:pt idx="2">
                  <c:v>Педагогические работники дошкольного образования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37.200000000000003</c:v>
                </c:pt>
                <c:pt idx="1">
                  <c:v>40.200000000000003</c:v>
                </c:pt>
                <c:pt idx="2">
                  <c:v>34.200000000000003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4-4C4A-A781-58C032313E2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2023г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Педагогические работники общего образования</c:v>
                </c:pt>
                <c:pt idx="1">
                  <c:v>Преподаватели и мастера производственного обучения</c:v>
                </c:pt>
                <c:pt idx="2">
                  <c:v>Педагогические работники дошкольного образования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42.3</c:v>
                </c:pt>
                <c:pt idx="1">
                  <c:v>45.7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4-4C4A-A781-58C032313E2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49162383"/>
        <c:axId val="1349174863"/>
      </c:barChart>
      <c:catAx>
        <c:axId val="1349162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49174863"/>
        <c:crosses val="autoZero"/>
        <c:auto val="1"/>
        <c:lblAlgn val="ctr"/>
        <c:lblOffset val="100"/>
        <c:noMultiLvlLbl val="0"/>
      </c:catAx>
      <c:valAx>
        <c:axId val="13491748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491623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0.07985</cdr:x>
      <cdr:y>0.23489</cdr:y>
    </cdr:from>
    <cdr:to>
      <cdr:x>0.33377</cdr:x>
      <cdr:y>0.29787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33242" y="1188998"/>
          <a:ext cx="2013737" cy="3188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12 790,4 млн. руб.</a:t>
          </a:r>
        </a:p>
      </cdr:txBody>
    </cdr:sp>
  </cdr:relSizeAnchor>
  <cdr:relSizeAnchor xmlns:cdr="http://schemas.openxmlformats.org/drawingml/2006/chartDrawing">
    <cdr:from>
      <cdr:x>0.48227</cdr:x>
      <cdr:y>0.05415</cdr:y>
    </cdr:from>
    <cdr:to>
      <cdr:x>0.8121</cdr:x>
      <cdr:y>0.11161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824711" y="274104"/>
          <a:ext cx="2615759" cy="2908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2 453,4 млн. руб.</a:t>
          </a:r>
        </a:p>
      </cdr:txBody>
    </cdr:sp>
  </cdr:relSizeAnchor>
  <cdr:relSizeAnchor xmlns:cdr="http://schemas.openxmlformats.org/drawingml/2006/chartDrawing">
    <cdr:from>
      <cdr:x>0.55309</cdr:x>
      <cdr:y>0.21444</cdr:y>
    </cdr:from>
    <cdr:to>
      <cdr:x>0.78645</cdr:x>
      <cdr:y>0.27912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386399" y="1085502"/>
          <a:ext cx="1850695" cy="3274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4 880,8 млн. руб.</a:t>
          </a:r>
        </a:p>
      </cdr:txBody>
    </cdr:sp>
  </cdr:relSizeAnchor>
  <cdr:relSizeAnchor xmlns:cdr="http://schemas.openxmlformats.org/drawingml/2006/chartDrawing">
    <cdr:from>
      <cdr:x>0.47993</cdr:x>
      <cdr:y>0.50248</cdr:y>
    </cdr:from>
    <cdr:to>
      <cdr:x>0.74771</cdr:x>
      <cdr:y>0.59257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806133" y="2543500"/>
          <a:ext cx="2123668" cy="456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14 541,3 млн. руб.</a:t>
          </a:r>
        </a:p>
      </cdr:txBody>
    </cdr:sp>
  </cdr:relSizeAnchor>
  <cdr:relSizeAnchor xmlns:cdr="http://schemas.openxmlformats.org/drawingml/2006/chartDrawing">
    <cdr:from>
      <cdr:x>0.44891</cdr:x>
      <cdr:y>0.49922</cdr:y>
    </cdr:from>
    <cdr:to>
      <cdr:x>0.52949</cdr:x>
      <cdr:y>0.56237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324419" y="2793368"/>
          <a:ext cx="596706" cy="3532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b="1" dirty="0"/>
        </a:p>
        <a:p xmlns:a="http://schemas.openxmlformats.org/drawingml/2006/main">
          <a:endParaRPr lang="ru-RU" sz="1600" b="1" dirty="0"/>
        </a:p>
      </cdr:txBody>
    </cdr:sp>
  </cdr:relSizeAnchor>
  <cdr:relSizeAnchor xmlns:cdr="http://schemas.openxmlformats.org/drawingml/2006/chartDrawing">
    <cdr:from>
      <cdr:x>0.1608</cdr:x>
      <cdr:y>0.32483</cdr:y>
    </cdr:from>
    <cdr:to>
      <cdr:x>0.25295</cdr:x>
      <cdr:y>0.37866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190818" y="1817569"/>
          <a:ext cx="682431" cy="3012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b="1" dirty="0"/>
        </a:p>
      </cdr:txBody>
    </cdr:sp>
  </cdr:relSizeAnchor>
  <cdr:relSizeAnchor xmlns:cdr="http://schemas.openxmlformats.org/drawingml/2006/chartDrawing">
    <cdr:from>
      <cdr:x>0.31643</cdr:x>
      <cdr:y>0.21759</cdr:y>
    </cdr:from>
    <cdr:to>
      <cdr:x>0.38415</cdr:x>
      <cdr:y>0.28334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343327" y="1217505"/>
          <a:ext cx="501501" cy="3678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b="1" dirty="0"/>
        </a:p>
      </cdr:txBody>
    </cdr:sp>
  </cdr:relSizeAnchor>
  <cdr:relSizeAnchor xmlns:cdr="http://schemas.openxmlformats.org/drawingml/2006/chartDrawing">
    <cdr:from>
      <cdr:x>0.40812</cdr:x>
      <cdr:y>0.23071</cdr:y>
    </cdr:from>
    <cdr:to>
      <cdr:x>0.48786</cdr:x>
      <cdr:y>0.29787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236679" y="1167862"/>
          <a:ext cx="632390" cy="3399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4"/>
            <a:ext cx="2945659" cy="498056"/>
          </a:xfrm>
          <a:prstGeom prst="rect">
            <a:avLst/>
          </a:prstGeom>
        </p:spPr>
        <p:txBody>
          <a:bodyPr vert="horz" lIns="91276" tIns="45637" rIns="91276" bIns="4563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8" y="4"/>
            <a:ext cx="2945659" cy="498056"/>
          </a:xfrm>
          <a:prstGeom prst="rect">
            <a:avLst/>
          </a:prstGeom>
        </p:spPr>
        <p:txBody>
          <a:bodyPr vert="horz" lIns="91276" tIns="45637" rIns="91276" bIns="4563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6/4/2024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6" tIns="45637" rIns="91276" bIns="4563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9"/>
            <a:ext cx="5438140" cy="3908613"/>
          </a:xfrm>
          <a:prstGeom prst="rect">
            <a:avLst/>
          </a:prstGeom>
        </p:spPr>
        <p:txBody>
          <a:bodyPr vert="horz" lIns="91276" tIns="45637" rIns="91276" bIns="45637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28586"/>
            <a:ext cx="2945659" cy="498055"/>
          </a:xfrm>
          <a:prstGeom prst="rect">
            <a:avLst/>
          </a:prstGeom>
        </p:spPr>
        <p:txBody>
          <a:bodyPr vert="horz" lIns="91276" tIns="45637" rIns="91276" bIns="4563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8" y="9428586"/>
            <a:ext cx="2945659" cy="498055"/>
          </a:xfrm>
          <a:prstGeom prst="rect">
            <a:avLst/>
          </a:prstGeom>
        </p:spPr>
        <p:txBody>
          <a:bodyPr vert="horz" lIns="91276" tIns="45637" rIns="91276" bIns="4563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01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670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8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microsoft.com/office/2007/relationships/hdphoto" Target="../media/hdphoto2.wdp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37" y="220663"/>
            <a:ext cx="17510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chemeClr val="accent2"/>
                </a:solidFill>
              </a:rPr>
              <a:t>Управление финансов  Липецкой области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29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9023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 smtClean="0">
                <a:solidFill>
                  <a:schemeClr val="bg1"/>
                </a:solidFill>
              </a:rPr>
              <a:t>2024 </a:t>
            </a:r>
            <a:r>
              <a:rPr lang="ru-RU" altLang="ru-RU" sz="2000" dirty="0">
                <a:solidFill>
                  <a:schemeClr val="bg1"/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774470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42425" y="6365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64E77-853F-4D4F-A12C-D37084F2286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423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/>
          <p:cNvSpPr/>
          <p:nvPr userDrawn="1"/>
        </p:nvSpPr>
        <p:spPr>
          <a:xfrm>
            <a:off x="6879221" y="1955800"/>
            <a:ext cx="9688093" cy="7228114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arallelogram 16"/>
          <p:cNvSpPr/>
          <p:nvPr userDrawn="1"/>
        </p:nvSpPr>
        <p:spPr>
          <a:xfrm>
            <a:off x="-4517022" y="-2223407"/>
            <a:ext cx="9688093" cy="7228114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38" y="22066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80" y="180181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27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F2572-C151-4D2B-8E21-0C572B02758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0706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685763" y="1857755"/>
            <a:ext cx="2794738" cy="2794738"/>
          </a:xfrm>
          <a:custGeom>
            <a:avLst/>
            <a:gdLst>
              <a:gd name="connsiteX0" fmla="*/ 1397369 w 2794738"/>
              <a:gd name="connsiteY0" fmla="*/ 0 h 2794738"/>
              <a:gd name="connsiteX1" fmla="*/ 2794738 w 2794738"/>
              <a:gd name="connsiteY1" fmla="*/ 1397369 h 2794738"/>
              <a:gd name="connsiteX2" fmla="*/ 1397369 w 2794738"/>
              <a:gd name="connsiteY2" fmla="*/ 2794738 h 2794738"/>
              <a:gd name="connsiteX3" fmla="*/ 0 w 2794738"/>
              <a:gd name="connsiteY3" fmla="*/ 1397369 h 2794738"/>
              <a:gd name="connsiteX4" fmla="*/ 1397369 w 2794738"/>
              <a:gd name="connsiteY4" fmla="*/ 0 h 27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4738" h="2794738">
                <a:moveTo>
                  <a:pt x="1397369" y="0"/>
                </a:moveTo>
                <a:cubicBezTo>
                  <a:pt x="2169115" y="0"/>
                  <a:pt x="2794738" y="625623"/>
                  <a:pt x="2794738" y="1397369"/>
                </a:cubicBezTo>
                <a:cubicBezTo>
                  <a:pt x="2794738" y="2169115"/>
                  <a:pt x="2169115" y="2794738"/>
                  <a:pt x="1397369" y="2794738"/>
                </a:cubicBezTo>
                <a:cubicBezTo>
                  <a:pt x="625623" y="2794738"/>
                  <a:pt x="0" y="2169115"/>
                  <a:pt x="0" y="1397369"/>
                </a:cubicBezTo>
                <a:cubicBezTo>
                  <a:pt x="0" y="625623"/>
                  <a:pt x="625623" y="0"/>
                  <a:pt x="1397369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35822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37" y="220663"/>
            <a:ext cx="17510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chemeClr val="accent2"/>
                </a:solidFill>
              </a:rPr>
              <a:t>Управление финансов  Липецкая 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29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9023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>
                <a:solidFill>
                  <a:schemeClr val="bg1"/>
                </a:solidFill>
              </a:rPr>
              <a:t>2019 г.</a:t>
            </a:r>
          </a:p>
        </p:txBody>
      </p:sp>
    </p:spTree>
    <p:extLst>
      <p:ext uri="{BB962C8B-B14F-4D97-AF65-F5344CB8AC3E}">
        <p14:creationId xmlns:p14="http://schemas.microsoft.com/office/powerpoint/2010/main" val="407977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34349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25678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1430000" y="6394450"/>
            <a:ext cx="37465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1200" b="1" spc="20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CC84685-EFA5-4A6F-A2A8-FDB9A0D0A014}" type="slidenum">
              <a:rPr lang="id-ID" smtClean="0">
                <a:solidFill>
                  <a:schemeClr val="bg1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472072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800"/>
            </a:lvl1pPr>
          </a:lstStyle>
          <a:p>
            <a:pPr lvl="0"/>
            <a:endParaRPr lang="en-US" noProof="0" dirty="0"/>
          </a:p>
        </p:txBody>
      </p:sp>
      <p:pic>
        <p:nvPicPr>
          <p:cNvPr id="5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8326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1430000" y="6394450"/>
            <a:ext cx="37465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1200" b="1" spc="20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FC4421D-A50F-40D9-8738-FE5EE7E958F2}" type="slidenum">
              <a:rPr lang="id-ID" smtClean="0">
                <a:solidFill>
                  <a:schemeClr val="bg1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29639" y="2041158"/>
            <a:ext cx="4912233" cy="2860117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8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350127" y="2041158"/>
            <a:ext cx="4912233" cy="2860117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800"/>
            </a:lvl1pPr>
          </a:lstStyle>
          <a:p>
            <a:pPr lvl="0"/>
            <a:endParaRPr lang="en-US" noProof="0"/>
          </a:p>
        </p:txBody>
      </p:sp>
      <p:pic>
        <p:nvPicPr>
          <p:cNvPr id="5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53883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96544" y="2358690"/>
            <a:ext cx="3349924" cy="2581776"/>
          </a:xfrm>
          <a:custGeom>
            <a:avLst/>
            <a:gdLst>
              <a:gd name="connsiteX0" fmla="*/ 3349924 w 3349924"/>
              <a:gd name="connsiteY0" fmla="*/ 0 h 2581776"/>
              <a:gd name="connsiteX1" fmla="*/ 3035599 w 3349924"/>
              <a:gd name="connsiteY1" fmla="*/ 2581776 h 2581776"/>
              <a:gd name="connsiteX2" fmla="*/ 0 w 3349924"/>
              <a:gd name="connsiteY2" fmla="*/ 2181726 h 2581776"/>
              <a:gd name="connsiteX3" fmla="*/ 409575 w 3349924"/>
              <a:gd name="connsiteY3" fmla="*/ 361950 h 258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924" h="2581776">
                <a:moveTo>
                  <a:pt x="3349924" y="0"/>
                </a:moveTo>
                <a:lnTo>
                  <a:pt x="3035599" y="2581776"/>
                </a:lnTo>
                <a:lnTo>
                  <a:pt x="0" y="2181726"/>
                </a:lnTo>
                <a:lnTo>
                  <a:pt x="409575" y="36195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12788406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888434"/>
            <a:ext cx="12192000" cy="2276061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79503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351756" y="2805131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39709" y="1581149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7327661" y="2679133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5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129984968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1343890" y="1572029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1"/>
          </p:nvPr>
        </p:nvSpPr>
        <p:spPr>
          <a:xfrm>
            <a:off x="4000780" y="1572027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2"/>
          </p:nvPr>
        </p:nvSpPr>
        <p:spPr>
          <a:xfrm>
            <a:off x="6657669" y="1572027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3"/>
          </p:nvPr>
        </p:nvSpPr>
        <p:spPr>
          <a:xfrm>
            <a:off x="9314557" y="1572026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4"/>
          </p:nvPr>
        </p:nvSpPr>
        <p:spPr>
          <a:xfrm>
            <a:off x="1343891" y="4007334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15"/>
          </p:nvPr>
        </p:nvSpPr>
        <p:spPr>
          <a:xfrm>
            <a:off x="4000779" y="4007333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16"/>
          </p:nvPr>
        </p:nvSpPr>
        <p:spPr>
          <a:xfrm>
            <a:off x="6657669" y="4007331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8" name="Picture Placeholder 37"/>
          <p:cNvSpPr>
            <a:spLocks noGrp="1"/>
          </p:cNvSpPr>
          <p:nvPr>
            <p:ph type="pic" sz="quarter" idx="17"/>
          </p:nvPr>
        </p:nvSpPr>
        <p:spPr>
          <a:xfrm>
            <a:off x="9314556" y="4007331"/>
            <a:ext cx="1533554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10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5763376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160" y="3207714"/>
            <a:ext cx="3600262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96562814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475451" y="2314636"/>
            <a:ext cx="2850365" cy="2850365"/>
          </a:xfrm>
          <a:custGeom>
            <a:avLst/>
            <a:gdLst>
              <a:gd name="connsiteX0" fmla="*/ 1015705 w 2031410"/>
              <a:gd name="connsiteY0" fmla="*/ 0 h 2031410"/>
              <a:gd name="connsiteX1" fmla="*/ 2031410 w 2031410"/>
              <a:gd name="connsiteY1" fmla="*/ 1015705 h 2031410"/>
              <a:gd name="connsiteX2" fmla="*/ 1015705 w 2031410"/>
              <a:gd name="connsiteY2" fmla="*/ 2031410 h 2031410"/>
              <a:gd name="connsiteX3" fmla="*/ 0 w 2031410"/>
              <a:gd name="connsiteY3" fmla="*/ 1015705 h 2031410"/>
              <a:gd name="connsiteX4" fmla="*/ 1015705 w 2031410"/>
              <a:gd name="connsiteY4" fmla="*/ 0 h 203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1410" h="2031410">
                <a:moveTo>
                  <a:pt x="1015705" y="0"/>
                </a:moveTo>
                <a:cubicBezTo>
                  <a:pt x="1576663" y="0"/>
                  <a:pt x="2031410" y="454747"/>
                  <a:pt x="2031410" y="1015705"/>
                </a:cubicBezTo>
                <a:cubicBezTo>
                  <a:pt x="2031410" y="1576663"/>
                  <a:pt x="1576663" y="2031410"/>
                  <a:pt x="1015705" y="2031410"/>
                </a:cubicBezTo>
                <a:cubicBezTo>
                  <a:pt x="454747" y="2031410"/>
                  <a:pt x="0" y="1576663"/>
                  <a:pt x="0" y="1015705"/>
                </a:cubicBezTo>
                <a:cubicBezTo>
                  <a:pt x="0" y="454747"/>
                  <a:pt x="454747" y="0"/>
                  <a:pt x="1015705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74729954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685763" y="1857755"/>
            <a:ext cx="2794738" cy="2794738"/>
          </a:xfrm>
          <a:custGeom>
            <a:avLst/>
            <a:gdLst>
              <a:gd name="connsiteX0" fmla="*/ 1397369 w 2794738"/>
              <a:gd name="connsiteY0" fmla="*/ 0 h 2794738"/>
              <a:gd name="connsiteX1" fmla="*/ 2794738 w 2794738"/>
              <a:gd name="connsiteY1" fmla="*/ 1397369 h 2794738"/>
              <a:gd name="connsiteX2" fmla="*/ 1397369 w 2794738"/>
              <a:gd name="connsiteY2" fmla="*/ 2794738 h 2794738"/>
              <a:gd name="connsiteX3" fmla="*/ 0 w 2794738"/>
              <a:gd name="connsiteY3" fmla="*/ 1397369 h 2794738"/>
              <a:gd name="connsiteX4" fmla="*/ 1397369 w 2794738"/>
              <a:gd name="connsiteY4" fmla="*/ 0 h 27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4738" h="2794738">
                <a:moveTo>
                  <a:pt x="1397369" y="0"/>
                </a:moveTo>
                <a:cubicBezTo>
                  <a:pt x="2169115" y="0"/>
                  <a:pt x="2794738" y="625623"/>
                  <a:pt x="2794738" y="1397369"/>
                </a:cubicBezTo>
                <a:cubicBezTo>
                  <a:pt x="2794738" y="2169115"/>
                  <a:pt x="2169115" y="2794738"/>
                  <a:pt x="1397369" y="2794738"/>
                </a:cubicBezTo>
                <a:cubicBezTo>
                  <a:pt x="625623" y="2794738"/>
                  <a:pt x="0" y="2169115"/>
                  <a:pt x="0" y="1397369"/>
                </a:cubicBezTo>
                <a:cubicBezTo>
                  <a:pt x="0" y="625623"/>
                  <a:pt x="625623" y="0"/>
                  <a:pt x="1397369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99222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9600" y="198439"/>
            <a:ext cx="9829800" cy="7413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4121A-2ED3-46BE-A81B-630620D77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752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_Minim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099771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/>
          <p:cNvSpPr/>
          <p:nvPr userDrawn="1"/>
        </p:nvSpPr>
        <p:spPr>
          <a:xfrm>
            <a:off x="6879221" y="1955800"/>
            <a:ext cx="9688093" cy="7228114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arallelogram 16"/>
          <p:cNvSpPr/>
          <p:nvPr userDrawn="1"/>
        </p:nvSpPr>
        <p:spPr>
          <a:xfrm>
            <a:off x="-4517022" y="-2223407"/>
            <a:ext cx="9688093" cy="7228114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38" y="22066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80" y="180181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4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Вячеслав</a:t>
            </a:r>
            <a:r>
              <a:rPr lang="ru-RU" altLang="ru-RU" sz="2800" b="1" baseline="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Михайлович</a:t>
            </a:r>
            <a:endParaRPr lang="ru-RU" altLang="ru-RU" sz="28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1806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8211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544788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3089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65684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1007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2893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119023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0574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7926030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1015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0391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8750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09637" y="127139"/>
            <a:ext cx="8842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000" dirty="0">
                <a:solidFill>
                  <a:schemeClr val="accent2"/>
                </a:solidFill>
              </a:rPr>
              <a:t>Управление</a:t>
            </a:r>
            <a:r>
              <a:rPr lang="ru-RU" altLang="ru-RU" sz="1000" baseline="0" dirty="0">
                <a:solidFill>
                  <a:schemeClr val="accent2"/>
                </a:solidFill>
              </a:rPr>
              <a:t> финансов </a:t>
            </a:r>
            <a:r>
              <a:rPr lang="ru-RU" altLang="ru-RU" sz="1000" dirty="0">
                <a:solidFill>
                  <a:schemeClr val="accent2"/>
                </a:solidFill>
              </a:rPr>
              <a:t>Липецкой области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053" y="4904352"/>
            <a:ext cx="1925637" cy="1745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358" y="5100692"/>
            <a:ext cx="134302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Номер слайда 9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19ECA-491E-4D16-960E-B92F8E8A568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92" r:id="rId2"/>
    <p:sldLayoutId id="2147483809" r:id="rId3"/>
    <p:sldLayoutId id="2147483827" r:id="rId4"/>
    <p:sldLayoutId id="2147483828" r:id="rId5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38"/>
            <a:ext cx="4508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09637" y="127139"/>
            <a:ext cx="8842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000" dirty="0">
                <a:solidFill>
                  <a:schemeClr val="accent2"/>
                </a:solidFill>
              </a:rPr>
              <a:t>Управление</a:t>
            </a:r>
            <a:r>
              <a:rPr lang="ru-RU" altLang="ru-RU" sz="1000" baseline="0" dirty="0">
                <a:solidFill>
                  <a:schemeClr val="accent2"/>
                </a:solidFill>
              </a:rPr>
              <a:t> финансов </a:t>
            </a:r>
            <a:r>
              <a:rPr lang="ru-RU" altLang="ru-RU" sz="1000" dirty="0">
                <a:solidFill>
                  <a:schemeClr val="accent2"/>
                </a:solidFill>
              </a:rPr>
              <a:t>Липецкая область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540" y="4715666"/>
            <a:ext cx="1925637" cy="1745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957" y="4912006"/>
            <a:ext cx="134302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42425" y="6365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64E77-853F-4D4F-A12C-D37084F2286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936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246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543573" y="1809239"/>
            <a:ext cx="5723074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500" b="1" dirty="0">
                <a:solidFill>
                  <a:srgbClr val="FFFFFF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</a:rPr>
              <a:t>ИСПОЛНЕНИЕ ОБЛАСТНОГО БЮДЖЕТА ЗА 2023 ГОД</a:t>
            </a:r>
          </a:p>
          <a:p>
            <a:pPr algn="ctr"/>
            <a:r>
              <a:rPr lang="ru-RU" altLang="ru-RU" sz="3500" b="1" dirty="0">
                <a:solidFill>
                  <a:srgbClr val="FFFFFF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</a:rPr>
              <a:t>отчет для граждан</a:t>
            </a:r>
          </a:p>
          <a:p>
            <a:pPr algn="ctr"/>
            <a:endParaRPr lang="ru-RU" altLang="ru-RU" sz="3500" b="1" dirty="0">
              <a:solidFill>
                <a:srgbClr val="FFFFFF"/>
              </a:solidFill>
              <a:latin typeface="+mj-lt"/>
              <a:ea typeface="Questrial"/>
              <a:cs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2915954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7700" y="228601"/>
            <a:ext cx="7444414" cy="588961"/>
          </a:xfrm>
        </p:spPr>
        <p:txBody>
          <a:bodyPr/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Глоссарий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30314" y="373678"/>
            <a:ext cx="4749553" cy="5458951"/>
          </a:xfrm>
          <a:prstGeom prst="rect">
            <a:avLst/>
          </a:prstGeom>
          <a:noFill/>
          <a:effectLst>
            <a:softEdge rad="635000"/>
          </a:effectLst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None/>
              <a:tabLst/>
              <a:defRPr/>
            </a:pP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Бюджет</a:t>
            </a: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(от старонормандского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–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кошель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, сумка, кожаный мешок) – форма образования и расходования денежных средств, предназначенных для финансового обеспечения задач и  функций государства и местного самоуправления.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None/>
              <a:tabLst/>
              <a:defRPr/>
            </a:pP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Доходы бюджета 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– безвозмездные и безвозвратные поступления денежных средств в бюджет: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None/>
              <a:tabLst/>
              <a:defRPr/>
            </a:pPr>
            <a:endParaRPr lang="ru-RU" sz="1600" dirty="0">
              <a:solidFill>
                <a:schemeClr val="accent4">
                  <a:lumMod val="50000"/>
                </a:schemeClr>
              </a:solidFill>
              <a:latin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None/>
              <a:tabLst/>
              <a:defRPr/>
            </a:pP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>Налоговые доходы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>– поступления от уплаты налогов, установленных Налоговым кодексом РФ( налог на прибыль, налог на доходы физических лиц, налог на имущество организаций и др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>.);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8438" y="1311216"/>
            <a:ext cx="4986068" cy="339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defRPr/>
            </a:pP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>Неналоговые доходы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>– поступления от уплаты пошлин и сборов, установленных законодательством РФ, доходы от использования государственного имущества, плата за негативное воздействие на окружающую среду, штрафы за нарушение законодательства и др.;</a:t>
            </a:r>
          </a:p>
          <a:p>
            <a:pPr lvl="0" fontAlgn="auto"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defRPr/>
            </a:pPr>
            <a:endParaRPr lang="ru-RU" sz="1600" dirty="0">
              <a:solidFill>
                <a:schemeClr val="accent4">
                  <a:lumMod val="50000"/>
                </a:schemeClr>
              </a:solidFill>
              <a:latin typeface="Times New Roman"/>
            </a:endParaRPr>
          </a:p>
          <a:p>
            <a:pPr lvl="0" fontAlgn="auto"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defRPr/>
            </a:pP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>Безвозмездные поступления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>– поступления от других бюджетов бюджетной системы, граждан и организаций (межбюджетные поступления из федерального бюджета в виде дотаций, субвенций, субсидий, поступления от юридических и физических лиц).</a:t>
            </a:r>
          </a:p>
        </p:txBody>
      </p:sp>
    </p:spTree>
    <p:extLst>
      <p:ext uri="{BB962C8B-B14F-4D97-AF65-F5344CB8AC3E}">
        <p14:creationId xmlns:p14="http://schemas.microsoft.com/office/powerpoint/2010/main" val="1744694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7599" y="111957"/>
            <a:ext cx="7738028" cy="588961"/>
          </a:xfrm>
        </p:spPr>
        <p:txBody>
          <a:bodyPr/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Глоссарий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97312" y="1575509"/>
            <a:ext cx="9557571" cy="4519623"/>
          </a:xfrm>
          <a:prstGeom prst="rect">
            <a:avLst/>
          </a:prstGeom>
          <a:noFill/>
          <a:effectLst>
            <a:softEdge rad="635000"/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    Виды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межбюджетных трансфертов:</a:t>
            </a:r>
          </a:p>
          <a:p>
            <a:pPr marL="320040" marR="0" lvl="1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-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дотации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(от латинского –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дар, пожертвование) –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предоставляются бюджету на безвозмездной и безвозвратной основе без установления направлений и (или) условий их использования.</a:t>
            </a:r>
          </a:p>
          <a:p>
            <a:pPr marL="320040" marR="0" lvl="1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-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субвенции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(от латинского - приходить на помощь, помогать) – предоставляются бюджету в целях финансового обеспечения расходных обязательств муниципального образования, возникших при выполнении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«переданных» ему государственных полномочий.</a:t>
            </a:r>
          </a:p>
          <a:p>
            <a:pPr marL="320040" marR="0" lvl="1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-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субсидии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 (от латинского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/>
              </a:rPr>
              <a:t>– поддержка) -  предоставляются бюджету в целях софинансирования расходных обязательств, возникающих при выполнении полномочий местного значения.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Times New Roman"/>
            </a:endParaRPr>
          </a:p>
          <a:p>
            <a:pPr marL="320040" lvl="1" indent="0" algn="just" fontAlgn="auto">
              <a:spcAft>
                <a:spcPts val="0"/>
              </a:spcAft>
              <a:buClr>
                <a:srgbClr val="922122"/>
              </a:buClr>
              <a:buNone/>
              <a:defRPr/>
            </a:pP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>-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>иные межбюджетные трансферты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>- предоставляются бюджету в целях  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софинансирования, в том числе в полном объеме, расходных обязательств, возникающих при выполнении государственных полномочий и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>полномочий местного значения.</a:t>
            </a:r>
          </a:p>
          <a:p>
            <a:pPr marL="320040" marR="0" lvl="1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922122"/>
              </a:buClr>
              <a:buSzTx/>
              <a:buNone/>
              <a:tabLst/>
              <a:defRPr/>
            </a:pP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7165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746184"/>
          </a:xfrm>
        </p:spPr>
        <p:txBody>
          <a:bodyPr/>
          <a:lstStyle/>
          <a:p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Липецкой области в 2023 году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31504" y="1348351"/>
            <a:ext cx="10725968" cy="3525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гибкой и комплексной системы управления бюджетными расходами, увязанной с системой государственного стратегического управления, развитием государственных программ Липецкой области, учитывая финансовые ресурсы на реализации Указов Президента Российской Федерации от 7 мая 2018 г. № 204 «О национальных целях и стратегических задачах развития Российской Федерации на период до 2024 года» и от 21 июля 2020 года №</a:t>
            </a:r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474 «О национальных целях развития Российской Федерации на период до 2030 года».</a:t>
            </a:r>
          </a:p>
          <a:p>
            <a:pPr algn="just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Ограничение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дефицита до  уровня не более 10 процентов от суммы доходов бюджета без учета объема безвозмездных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поступлений.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условий жизни  населения Липецкой области, адресное решение социальных проблем, повышение качества государственных и муниципальных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услуг. 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1504" y="4917221"/>
            <a:ext cx="86903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бюджетных расходов и устойчивости бюджета за счет выявления и сокращения неэффективных затрат, концентрации ресурсов на приоритетных направлениях развития и выполнении публичных обязательств, совершенствования процедур предварительного и последующего контроля.</a:t>
            </a:r>
          </a:p>
        </p:txBody>
      </p:sp>
    </p:spTree>
    <p:extLst>
      <p:ext uri="{BB962C8B-B14F-4D97-AF65-F5344CB8AC3E}">
        <p14:creationId xmlns:p14="http://schemas.microsoft.com/office/powerpoint/2010/main" val="34700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788" y="194095"/>
            <a:ext cx="8842075" cy="588961"/>
          </a:xfrm>
        </p:spPr>
        <p:txBody>
          <a:bodyPr/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власти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36452" y="921193"/>
            <a:ext cx="1006415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 sz="1000"/>
            </a:pPr>
            <a:r>
              <a:rPr lang="ru-RU" sz="17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Органами государственной власти области последовательно проводится налоговая политика, направленная на создание комфортных налоговых условий для реализации инвестиционных проектов, развития малого предпринимательства, расширения потенциала региональной экономики. </a:t>
            </a:r>
          </a:p>
          <a:p>
            <a:pPr algn="just">
              <a:defRPr sz="1000"/>
            </a:pPr>
            <a:r>
              <a:rPr lang="ru-RU" sz="17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Основными приоритетами налоговой политики области в 2023-2025 годах являются совершенствование стимулирующих налоговых льгот для организаций, вкладывающих средства в экономику региона, принятие мер государственной поддержки субъектов малого и среднего предпринимательства, сохранение социальных налоговых льгот, отмена неэффективных налоговых льгот.</a:t>
            </a:r>
          </a:p>
          <a:p>
            <a:pPr algn="just">
              <a:defRPr sz="1000"/>
            </a:pPr>
            <a:r>
              <a:rPr lang="ru-RU" sz="17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Органами исполнительной власти области и местного самоуправления совместно с контролирующими органами проводятся мероприятия по увеличению налогооблагаемой базы и повышению собираемости доходов - пресечение нарушений трудового и налогового законодательства, улучшение качества налогового администрирования, сокращение задолженности по налоговым и неналоговым платежам в бюджет области.</a:t>
            </a:r>
            <a:endParaRPr lang="ru-RU" sz="17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859" y="3721960"/>
            <a:ext cx="5451895" cy="313604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696864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1018" y="126549"/>
            <a:ext cx="10406207" cy="907741"/>
          </a:xfrm>
        </p:spPr>
        <p:txBody>
          <a:bodyPr/>
          <a:lstStyle/>
          <a:p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КАЧЕСТВА УПРАВЛЕНИЯ РЕГИОНАЛЬНЫМИ ФИНАНСАМИ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25431" y="1563184"/>
            <a:ext cx="798373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Липецкая область по результатам проведенной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Министерством финансов Российской Федерации оценки качества управления региональными финансами за 20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год отнесена к субъектам Российской Федерации с </a:t>
            </a:r>
          </a:p>
          <a:p>
            <a:pPr algn="ctr">
              <a:lnSpc>
                <a:spcPct val="150000"/>
              </a:lnSpc>
            </a:pPr>
            <a:r>
              <a:rPr lang="ru-RU" sz="28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высоким качеством 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региональными финансами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E05D3F-9B3F-4EAA-A023-29FC943E4A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191" y="1929589"/>
            <a:ext cx="1631738" cy="163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83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0D3CF9-041C-4BDC-810D-1D312C78F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СОЦИАЛЬНО-ЭКОНОМИЧЕСКОГО РАЗВИТИЯ ЛИПЕЦКОЙ ОБЛАСТИ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B3E5F36-31C9-4DA0-ACB7-E51385442D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7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049974"/>
              </p:ext>
            </p:extLst>
          </p:nvPr>
        </p:nvGraphicFramePr>
        <p:xfrm>
          <a:off x="914400" y="1285337"/>
          <a:ext cx="9178508" cy="49878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97335">
                  <a:extLst>
                    <a:ext uri="{9D8B030D-6E8A-4147-A177-3AD203B41FA5}">
                      <a16:colId xmlns:a16="http://schemas.microsoft.com/office/drawing/2014/main" val="36558553"/>
                    </a:ext>
                  </a:extLst>
                </a:gridCol>
                <a:gridCol w="1265541">
                  <a:extLst>
                    <a:ext uri="{9D8B030D-6E8A-4147-A177-3AD203B41FA5}">
                      <a16:colId xmlns:a16="http://schemas.microsoft.com/office/drawing/2014/main" val="3714577261"/>
                    </a:ext>
                  </a:extLst>
                </a:gridCol>
                <a:gridCol w="1228908">
                  <a:extLst>
                    <a:ext uri="{9D8B030D-6E8A-4147-A177-3AD203B41FA5}">
                      <a16:colId xmlns:a16="http://schemas.microsoft.com/office/drawing/2014/main" val="330876516"/>
                    </a:ext>
                  </a:extLst>
                </a:gridCol>
                <a:gridCol w="1228908">
                  <a:extLst>
                    <a:ext uri="{9D8B030D-6E8A-4147-A177-3AD203B41FA5}">
                      <a16:colId xmlns:a16="http://schemas.microsoft.com/office/drawing/2014/main" val="3459381275"/>
                    </a:ext>
                  </a:extLst>
                </a:gridCol>
                <a:gridCol w="1228908">
                  <a:extLst>
                    <a:ext uri="{9D8B030D-6E8A-4147-A177-3AD203B41FA5}">
                      <a16:colId xmlns:a16="http://schemas.microsoft.com/office/drawing/2014/main" val="735021468"/>
                    </a:ext>
                  </a:extLst>
                </a:gridCol>
                <a:gridCol w="1228908">
                  <a:extLst>
                    <a:ext uri="{9D8B030D-6E8A-4147-A177-3AD203B41FA5}">
                      <a16:colId xmlns:a16="http://schemas.microsoft.com/office/drawing/2014/main" val="2944101831"/>
                    </a:ext>
                  </a:extLst>
                </a:gridCol>
              </a:tblGrid>
              <a:tr h="3968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(план)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(факт)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319774"/>
                  </a:ext>
                </a:extLst>
              </a:tr>
              <a:tr h="4258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  <a:alpha val="9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8815"/>
                  </a:ext>
                </a:extLst>
              </a:tr>
              <a:tr h="6581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Валовой региональный продукт, млн. руб.</a:t>
                      </a:r>
                      <a:endParaRPr lang="ru-RU" sz="14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850 250,03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850 250,03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916 636,09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975 906,71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1 039 060,95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44312582"/>
                  </a:ext>
                </a:extLst>
              </a:tr>
              <a:tr h="516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прибыльных организаций, млн. руб.</a:t>
                      </a:r>
                      <a:endParaRPr lang="ru-RU" sz="14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378 069,11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не прогнозируется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404730"/>
                  </a:ext>
                </a:extLst>
              </a:tr>
              <a:tr h="258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Среднегодовая численность,  чел.</a:t>
                      </a:r>
                      <a:endParaRPr lang="ru-RU" sz="14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1 121 431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97911341"/>
                  </a:ext>
                </a:extLst>
              </a:tr>
              <a:tr h="258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на 01.01.2024,  чел.</a:t>
                      </a:r>
                      <a:endParaRPr lang="ru-RU" sz="14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1 116 600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89457060"/>
                  </a:ext>
                </a:extLst>
              </a:tr>
              <a:tr h="516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 цен на товары и услуги (декабрь 2023г  к декабрю 2022г), %</a:t>
                      </a:r>
                      <a:endParaRPr lang="ru-RU" sz="14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106,7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104,3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104,3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74640434"/>
                  </a:ext>
                </a:extLst>
              </a:tr>
              <a:tr h="258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безработицы, %</a:t>
                      </a:r>
                      <a:endParaRPr lang="ru-RU" sz="14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98916117"/>
                  </a:ext>
                </a:extLst>
              </a:tr>
              <a:tr h="258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безработицы по МОТ, %</a:t>
                      </a:r>
                      <a:endParaRPr lang="ru-RU" sz="14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95673744"/>
                  </a:ext>
                </a:extLst>
              </a:tr>
              <a:tr h="258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заработная плата, руб.</a:t>
                      </a:r>
                      <a:endParaRPr lang="ru-RU" sz="14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52 363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52 691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57 495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61 405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65 335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806303443"/>
                  </a:ext>
                </a:extLst>
              </a:tr>
              <a:tr h="258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Прожиточный минимум, руб./мес.</a:t>
                      </a:r>
                      <a:endParaRPr lang="ru-RU" sz="14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11 931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11 931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12 826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14 046</a:t>
                      </a:r>
                      <a:endParaRPr lang="ru-RU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15 496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05557594"/>
                  </a:ext>
                </a:extLst>
              </a:tr>
              <a:tr h="258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жилищного строительства,  кв. м</a:t>
                      </a:r>
                      <a:endParaRPr lang="ru-RU" sz="14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gradFill flip="none" rotWithShape="1">
                      <a:gsLst>
                        <a:gs pos="0">
                          <a:schemeClr val="tx2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762 000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770 887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795 000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800 000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820 000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98599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5119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132" y="274329"/>
            <a:ext cx="9856344" cy="333374"/>
          </a:xfrm>
          <a:ln>
            <a:noFill/>
          </a:ln>
        </p:spPr>
        <p:txBody>
          <a:bodyPr/>
          <a:lstStyle/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областного бюджета 2023 года</a:t>
            </a:r>
          </a:p>
        </p:txBody>
      </p:sp>
      <p:sp>
        <p:nvSpPr>
          <p:cNvPr id="24" name="Номер слайда 23"/>
          <p:cNvSpPr>
            <a:spLocks noGrp="1"/>
          </p:cNvSpPr>
          <p:nvPr>
            <p:ph type="sldNum" sz="quarter" idx="4"/>
          </p:nvPr>
        </p:nvSpPr>
        <p:spPr>
          <a:ln>
            <a:noFill/>
          </a:ln>
        </p:spPr>
        <p:txBody>
          <a:bodyPr/>
          <a:lstStyle/>
          <a:p>
            <a:fld id="{FAF64E77-853F-4D4F-A12C-D37084F22861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07183" y="3597158"/>
            <a:ext cx="11194293" cy="73866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по Липецкой области характеризуется отношением объема государственного долга</a:t>
            </a:r>
          </a:p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общему объему доходов областного бюджета без учета безвозмездных поступлений.</a:t>
            </a:r>
          </a:p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01.01.2024 года данный показатель составляет  17,9%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345236" y="804340"/>
            <a:ext cx="3666425" cy="304536"/>
          </a:xfrm>
          <a:prstGeom prst="roundRect">
            <a:avLst/>
          </a:prstGeom>
          <a:solidFill>
            <a:schemeClr val="accent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3875" y="823752"/>
            <a:ext cx="3139863" cy="304536"/>
          </a:xfrm>
          <a:prstGeom prst="roundRect">
            <a:avLst/>
          </a:prstGeom>
          <a:solidFill>
            <a:schemeClr val="accent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494309" y="804340"/>
            <a:ext cx="3139863" cy="344757"/>
          </a:xfrm>
          <a:prstGeom prst="roundRect">
            <a:avLst/>
          </a:prstGeom>
          <a:solidFill>
            <a:schemeClr val="accent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3875" y="1313732"/>
            <a:ext cx="3139863" cy="30453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88 290,1 млн. руб.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94309" y="1337397"/>
            <a:ext cx="3139863" cy="30453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115 738,6 млн. руб.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45236" y="1183742"/>
            <a:ext cx="3666425" cy="30453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131,1</a:t>
            </a:r>
            <a:r>
              <a:rPr lang="ru-RU" dirty="0"/>
              <a:t>%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33875" y="1745780"/>
            <a:ext cx="3139863" cy="30453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22 313,1 млн. руб.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337591" y="1488279"/>
            <a:ext cx="3666425" cy="32463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 межбюджетные трансферты из федерального бюджета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337592" y="2314088"/>
            <a:ext cx="3666425" cy="30453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90,5%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329947" y="2618625"/>
            <a:ext cx="3666427" cy="33140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межбюджетные трансферты, перечисленные нижестоящим бюджетам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45234" y="3034943"/>
            <a:ext cx="3658782" cy="301149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8 892,1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33875" y="2329113"/>
            <a:ext cx="3139863" cy="30453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118 044,9 млн. руб.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494309" y="1769445"/>
            <a:ext cx="3139863" cy="30453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22 285,4 млн. руб.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494308" y="2302971"/>
            <a:ext cx="3139863" cy="30453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106 846,5 млн. руб.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33875" y="2733251"/>
            <a:ext cx="3139863" cy="30453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37 162,2 млн. руб.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494309" y="2758684"/>
            <a:ext cx="3139863" cy="30453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34 666,0 млн. руб.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329949" y="1913719"/>
            <a:ext cx="3666425" cy="308397"/>
          </a:xfrm>
          <a:prstGeom prst="roundRect">
            <a:avLst/>
          </a:prstGeom>
          <a:solidFill>
            <a:schemeClr val="accent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graphicFrame>
        <p:nvGraphicFramePr>
          <p:cNvPr id="21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1684412"/>
              </p:ext>
            </p:extLst>
          </p:nvPr>
        </p:nvGraphicFramePr>
        <p:xfrm>
          <a:off x="733874" y="4690985"/>
          <a:ext cx="9190655" cy="1890715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618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2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27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66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45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79" marR="8279" marT="827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долгового обязательства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79" marR="8279" marT="827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на 01.01.2023 г.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руб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8279" marR="8279" marT="827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на 01.01.2024 г.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руб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8279" marR="8279" marT="827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79" marR="8279" marT="827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Государственные </a:t>
                      </a:r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ценные бумаги Липецкой области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3 700 000,0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2 400 000,0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7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79" marR="8279" marT="827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Бюджетные </a:t>
                      </a:r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 привлеченные в областной бюджет от других бюджетов </a:t>
                      </a:r>
                      <a:r>
                        <a:rPr lang="ru-RU" sz="1200" b="1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бюджетной </a:t>
                      </a:r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системы Российской Федерации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9 485 585,6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14 173 927,1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8279" marR="8279" marT="827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Государственные </a:t>
                      </a:r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гарантии Липецкой области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69 232,0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7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79" marR="8279" marT="8279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13 254 817,6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16 573 927,1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4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607183" y="4275728"/>
            <a:ext cx="11194293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объеме государственного долга</a:t>
            </a:r>
          </a:p>
        </p:txBody>
      </p:sp>
    </p:spTree>
    <p:extLst>
      <p:ext uri="{BB962C8B-B14F-4D97-AF65-F5344CB8AC3E}">
        <p14:creationId xmlns:p14="http://schemas.microsoft.com/office/powerpoint/2010/main" val="144383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3390" y="228601"/>
            <a:ext cx="10224610" cy="588961"/>
          </a:xfrm>
        </p:spPr>
        <p:txBody>
          <a:bodyPr/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ОБЛАСТНОГО БЮДЖЕТА ПО ДОХОДАМ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9214433" y="6423510"/>
            <a:ext cx="2844800" cy="365125"/>
          </a:xfrm>
        </p:spPr>
        <p:txBody>
          <a:bodyPr/>
          <a:lstStyle/>
          <a:p>
            <a:fld id="{FAF64E77-853F-4D4F-A12C-D37084F22861}" type="slidenum">
              <a:rPr lang="ru-RU" smtClean="0"/>
              <a:pPr/>
              <a:t>9</a:t>
            </a:fld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814080F-FD56-4A97-B798-5B2CBF10C7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755464"/>
              </p:ext>
            </p:extLst>
          </p:nvPr>
        </p:nvGraphicFramePr>
        <p:xfrm>
          <a:off x="640079" y="952900"/>
          <a:ext cx="9435573" cy="55893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89444">
                  <a:extLst>
                    <a:ext uri="{9D8B030D-6E8A-4147-A177-3AD203B41FA5}">
                      <a16:colId xmlns:a16="http://schemas.microsoft.com/office/drawing/2014/main" val="3131683963"/>
                    </a:ext>
                  </a:extLst>
                </a:gridCol>
                <a:gridCol w="1162273">
                  <a:extLst>
                    <a:ext uri="{9D8B030D-6E8A-4147-A177-3AD203B41FA5}">
                      <a16:colId xmlns:a16="http://schemas.microsoft.com/office/drawing/2014/main" val="3025827514"/>
                    </a:ext>
                  </a:extLst>
                </a:gridCol>
                <a:gridCol w="1136946">
                  <a:extLst>
                    <a:ext uri="{9D8B030D-6E8A-4147-A177-3AD203B41FA5}">
                      <a16:colId xmlns:a16="http://schemas.microsoft.com/office/drawing/2014/main" val="4182775217"/>
                    </a:ext>
                  </a:extLst>
                </a:gridCol>
                <a:gridCol w="122018">
                  <a:extLst>
                    <a:ext uri="{9D8B030D-6E8A-4147-A177-3AD203B41FA5}">
                      <a16:colId xmlns:a16="http://schemas.microsoft.com/office/drawing/2014/main" val="819121948"/>
                    </a:ext>
                  </a:extLst>
                </a:gridCol>
                <a:gridCol w="1148097">
                  <a:extLst>
                    <a:ext uri="{9D8B030D-6E8A-4147-A177-3AD203B41FA5}">
                      <a16:colId xmlns:a16="http://schemas.microsoft.com/office/drawing/2014/main" val="3780984472"/>
                    </a:ext>
                  </a:extLst>
                </a:gridCol>
                <a:gridCol w="1304674">
                  <a:extLst>
                    <a:ext uri="{9D8B030D-6E8A-4147-A177-3AD203B41FA5}">
                      <a16:colId xmlns:a16="http://schemas.microsoft.com/office/drawing/2014/main" val="2208374790"/>
                    </a:ext>
                  </a:extLst>
                </a:gridCol>
                <a:gridCol w="1172121">
                  <a:extLst>
                    <a:ext uri="{9D8B030D-6E8A-4147-A177-3AD203B41FA5}">
                      <a16:colId xmlns:a16="http://schemas.microsoft.com/office/drawing/2014/main" val="140793647"/>
                    </a:ext>
                  </a:extLst>
                </a:gridCol>
              </a:tblGrid>
              <a:tr h="9858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доходного источника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в 2022 году    млн. руб.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Утвержденные бюджетные назначения  2023 года       млн. руб.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в 2023 году  млн. руб.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 плана 2023 года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 к 2022 году, 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382583"/>
                  </a:ext>
                </a:extLst>
              </a:tr>
              <a:tr h="3644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БЮДЖЕТА  -  ВСЕГО</a:t>
                      </a:r>
                    </a:p>
                  </a:txBody>
                  <a:tcPr marL="171450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93 549,5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88 290,1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115 738,6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555458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 </a:t>
                      </a:r>
                    </a:p>
                  </a:txBody>
                  <a:tcPr marL="171450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717320"/>
                  </a:ext>
                </a:extLst>
              </a:tr>
              <a:tr h="2899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прибыль организаций</a:t>
                      </a:r>
                    </a:p>
                  </a:txBody>
                  <a:tcPr marL="171450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26 748,7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25 481,0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44 089,9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886349"/>
                  </a:ext>
                </a:extLst>
              </a:tr>
              <a:tr h="2899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171450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15 857,1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15 919,9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17 954,9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113,2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198743"/>
                  </a:ext>
                </a:extLst>
              </a:tr>
              <a:tr h="6047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171450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11 861,5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11 099,3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13 750,7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990787"/>
                  </a:ext>
                </a:extLst>
              </a:tr>
              <a:tr h="2899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marL="171450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2 498,3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2 382,3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2 646,1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350811"/>
                  </a:ext>
                </a:extLst>
              </a:tr>
              <a:tr h="2899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организаций</a:t>
                      </a:r>
                    </a:p>
                  </a:txBody>
                  <a:tcPr marL="171450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6 477,1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6 500,0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5 955,4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98333"/>
                  </a:ext>
                </a:extLst>
              </a:tr>
              <a:tr h="2899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Транспортный налог</a:t>
                      </a:r>
                    </a:p>
                  </a:txBody>
                  <a:tcPr marL="171450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1 360,5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1 387,9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537608"/>
                  </a:ext>
                </a:extLst>
              </a:tr>
              <a:tr h="3456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171450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21 252,5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23 255,2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23 180,1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7681139"/>
                  </a:ext>
                </a:extLst>
              </a:tr>
              <a:tr h="21140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171450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 dirty="0"/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919973"/>
                  </a:ext>
                </a:extLst>
              </a:tr>
              <a:tr h="2899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</a:p>
                  </a:txBody>
                  <a:tcPr marL="171450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721,9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699,0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699,0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474746"/>
                  </a:ext>
                </a:extLst>
              </a:tr>
              <a:tr h="2899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</a:p>
                  </a:txBody>
                  <a:tcPr marL="171450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10 631,5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15 385,8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15 310,1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777188"/>
                  </a:ext>
                </a:extLst>
              </a:tr>
              <a:tr h="3377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</a:p>
                  </a:txBody>
                  <a:tcPr marL="171450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2 654,3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1 828,9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1 788,7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530294"/>
                  </a:ext>
                </a:extLst>
              </a:tr>
              <a:tr h="3545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171450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5 199,0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4 399,3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4 487,6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827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780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7880" y="228601"/>
            <a:ext cx="10260120" cy="588961"/>
          </a:xfrm>
        </p:spPr>
        <p:txBody>
          <a:bodyPr/>
          <a:lstStyle/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ОБЛАСТНОГО БЮДЖЕТА ПО ДОХОДАМ ЗА 2023 ГОД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10</a:t>
            </a:fld>
            <a:endParaRPr lang="ru-RU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046230828"/>
              </p:ext>
            </p:extLst>
          </p:nvPr>
        </p:nvGraphicFramePr>
        <p:xfrm>
          <a:off x="461640" y="1398741"/>
          <a:ext cx="10067815" cy="4967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761674" y="817562"/>
            <a:ext cx="72967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областного бюджета       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115 738,6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696356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781215"/>
          </a:xfrm>
        </p:spPr>
        <p:txBody>
          <a:bodyPr/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 трансферты, поступившие  из федерального бюджета в 2023 году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11</a:t>
            </a:fld>
            <a:endParaRPr lang="ru-RU" dirty="0"/>
          </a:p>
        </p:txBody>
      </p:sp>
      <p:graphicFrame>
        <p:nvGraphicFramePr>
          <p:cNvPr id="7" name="Объект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1727795"/>
              </p:ext>
            </p:extLst>
          </p:nvPr>
        </p:nvGraphicFramePr>
        <p:xfrm>
          <a:off x="772357" y="1251750"/>
          <a:ext cx="7802476" cy="4862526"/>
        </p:xfrm>
        <a:graphic>
          <a:graphicData uri="http://schemas.openxmlformats.org/drawingml/2006/table">
            <a:tbl>
              <a:tblPr/>
              <a:tblGrid>
                <a:gridCol w="5861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0768">
                  <a:extLst>
                    <a:ext uri="{9D8B030D-6E8A-4147-A177-3AD203B41FA5}">
                      <a16:colId xmlns:a16="http://schemas.microsoft.com/office/drawing/2014/main" val="1957748566"/>
                    </a:ext>
                  </a:extLst>
                </a:gridCol>
              </a:tblGrid>
              <a:tr h="3613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endParaRPr lang="ru-RU" sz="2000" b="0" i="0" u="none" strike="noStrike" dirty="0">
                        <a:solidFill>
                          <a:srgbClr val="2D45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</a:t>
                      </a:r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6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межбюджетных трансфертов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22 285,4</a:t>
                      </a:r>
                      <a:endParaRPr lang="ru-RU" sz="2000" b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508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9pPr>
                    </a:lstStyle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6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5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699,0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15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2000" b="1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1 788,7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15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15 310,1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09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2000" b="1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4 487,6</a:t>
                      </a:r>
                    </a:p>
                    <a:p>
                      <a:pPr algn="l" fontAlgn="b"/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97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них:</a:t>
                      </a:r>
                    </a:p>
                  </a:txBody>
                  <a:tcPr marL="144000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681979"/>
                  </a:ext>
                </a:extLst>
              </a:tr>
              <a:tr h="42108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сельского хозяйства</a:t>
                      </a:r>
                    </a:p>
                  </a:txBody>
                  <a:tcPr marL="144000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3 134,1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582689"/>
                  </a:ext>
                </a:extLst>
              </a:tr>
              <a:tr h="42108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здравоохранения</a:t>
                      </a:r>
                    </a:p>
                  </a:txBody>
                  <a:tcPr marL="144000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3 093,0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989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0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7700" y="212699"/>
            <a:ext cx="8538265" cy="588961"/>
          </a:xfrm>
        </p:spPr>
        <p:txBody>
          <a:bodyPr/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областного бюджета по расходам по разделам классификации расходов бюджета за 2023 год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12</a:t>
            </a:fld>
            <a:endParaRPr lang="ru-RU" dirty="0"/>
          </a:p>
        </p:txBody>
      </p:sp>
      <p:graphicFrame>
        <p:nvGraphicFramePr>
          <p:cNvPr id="19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8479199"/>
              </p:ext>
            </p:extLst>
          </p:nvPr>
        </p:nvGraphicFramePr>
        <p:xfrm>
          <a:off x="908719" y="952500"/>
          <a:ext cx="9101973" cy="5579421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661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24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8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44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14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349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в 2022 году, млн.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Утвержденные бюджетные назначения 2023 года, млн.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в 2023 году, млн.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 плана 2023 года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 к 2022 году, 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5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РАСХОДЫ   ВСЕГО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98 158,9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118 044,9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106 846,5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90,5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3 679,5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8 009,9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4 263,9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53,2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1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221,7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219,3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320,6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66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ru-RU" sz="1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1 563,8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1 518,6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97,1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113,7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9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ru-RU" sz="1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23 462,4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28 999,9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26 706,8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3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1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6 392,7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8 550,4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5 940,3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69,5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71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ru-RU" sz="1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1 062,8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1 057,7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169,1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1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1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18 962,0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21 370,9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21 014,2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71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ru-RU" sz="1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1 783,0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2 014,3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2 002,8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112,3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1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1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11 784,0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14 019,8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13 569,4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115,2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71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21 669,5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23 898,5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23 428,9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108,1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71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1 905,8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1 505,2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79,0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87,1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71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235,2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234,6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92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ДОЛГА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384,9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331,2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86,0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92,7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79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b="1" i="0" u="none" strike="noStrike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50" marR="7650" marT="7650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5 806,4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5 053,5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87,0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5735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5773" y="167951"/>
            <a:ext cx="9698912" cy="806434"/>
          </a:xfrm>
        </p:spPr>
        <p:txBody>
          <a:bodyPr/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областного бюджета по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расходам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13</a:t>
            </a:fld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791984326"/>
              </p:ext>
            </p:extLst>
          </p:nvPr>
        </p:nvGraphicFramePr>
        <p:xfrm>
          <a:off x="167952" y="806434"/>
          <a:ext cx="11346024" cy="5756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06678" y="806434"/>
            <a:ext cx="2733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</a:p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106 846,5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588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7700" y="228601"/>
            <a:ext cx="10020300" cy="818964"/>
          </a:xfrm>
        </p:spPr>
        <p:txBody>
          <a:bodyPr/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бюджетам  муниципальных образований в 2023 году – 34 665,9 млн. руб.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9242425" y="6365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FAF64E77-853F-4D4F-A12C-D37084F22861}" type="slidenum">
              <a:rPr lang="ru-RU" smtClean="0"/>
              <a:pPr/>
              <a:t>14</a:t>
            </a:fld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260801273"/>
              </p:ext>
            </p:extLst>
          </p:nvPr>
        </p:nvGraphicFramePr>
        <p:xfrm>
          <a:off x="324835" y="1477358"/>
          <a:ext cx="7930644" cy="5061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E9735BDA-7156-488B-8CD8-43A4669DC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702" y="3761117"/>
            <a:ext cx="3760158" cy="260475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AA1C56B5-6C83-4FBD-81E0-5817CFCD8D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101711"/>
            <a:ext cx="4187346" cy="298721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794151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08CE55-6F43-4620-85DB-8BBEB4CCA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984" y="70339"/>
            <a:ext cx="9301285" cy="870437"/>
          </a:xfrm>
        </p:spPr>
        <p:txBody>
          <a:bodyPr/>
          <a:lstStyle/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социальной поддержки, предоставляемые гражданам из областного бюджета в 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(1)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19ECB97-6039-4DBB-9868-9C074123D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809998"/>
              </p:ext>
            </p:extLst>
          </p:nvPr>
        </p:nvGraphicFramePr>
        <p:xfrm>
          <a:off x="588017" y="1340886"/>
          <a:ext cx="9301286" cy="910578"/>
        </p:xfrm>
        <a:graphic>
          <a:graphicData uri="http://schemas.openxmlformats.org/drawingml/2006/table">
            <a:tbl>
              <a:tblPr/>
              <a:tblGrid>
                <a:gridCol w="4889928">
                  <a:extLst>
                    <a:ext uri="{9D8B030D-6E8A-4147-A177-3AD203B41FA5}">
                      <a16:colId xmlns:a16="http://schemas.microsoft.com/office/drawing/2014/main" val="901732711"/>
                    </a:ext>
                  </a:extLst>
                </a:gridCol>
                <a:gridCol w="1507214">
                  <a:extLst>
                    <a:ext uri="{9D8B030D-6E8A-4147-A177-3AD203B41FA5}">
                      <a16:colId xmlns:a16="http://schemas.microsoft.com/office/drawing/2014/main" val="2231861638"/>
                    </a:ext>
                  </a:extLst>
                </a:gridCol>
                <a:gridCol w="1433690">
                  <a:extLst>
                    <a:ext uri="{9D8B030D-6E8A-4147-A177-3AD203B41FA5}">
                      <a16:colId xmlns:a16="http://schemas.microsoft.com/office/drawing/2014/main" val="2213985505"/>
                    </a:ext>
                  </a:extLst>
                </a:gridCol>
                <a:gridCol w="1470454">
                  <a:extLst>
                    <a:ext uri="{9D8B030D-6E8A-4147-A177-3AD203B41FA5}">
                      <a16:colId xmlns:a16="http://schemas.microsoft.com/office/drawing/2014/main" val="1767278918"/>
                    </a:ext>
                  </a:extLst>
                </a:gridCol>
              </a:tblGrid>
              <a:tr h="9105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Меры социальной поддержки, предоставляемые гражданам из областного бюджета </a:t>
                      </a:r>
                    </a:p>
                  </a:txBody>
                  <a:tcPr marL="8634" marR="8634" marT="863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34" marR="8634" marT="863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34" marR="8634" marT="863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34" marR="8634" marT="863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283234"/>
                  </a:ext>
                </a:extLst>
              </a:tr>
            </a:tbl>
          </a:graphicData>
        </a:graphic>
      </p:graphicFrame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B11B70-5E24-493C-85BB-24E3655312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B6E3B7-64D1-4F2E-95D8-56E325697305}"/>
              </a:ext>
            </a:extLst>
          </p:cNvPr>
          <p:cNvSpPr txBox="1"/>
          <p:nvPr/>
        </p:nvSpPr>
        <p:spPr>
          <a:xfrm>
            <a:off x="7012864" y="975171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292994"/>
              </p:ext>
            </p:extLst>
          </p:nvPr>
        </p:nvGraphicFramePr>
        <p:xfrm>
          <a:off x="588018" y="2260660"/>
          <a:ext cx="9297854" cy="4199969"/>
        </p:xfrm>
        <a:graphic>
          <a:graphicData uri="http://schemas.openxmlformats.org/drawingml/2006/table">
            <a:tbl>
              <a:tblPr/>
              <a:tblGrid>
                <a:gridCol w="4889756">
                  <a:extLst>
                    <a:ext uri="{9D8B030D-6E8A-4147-A177-3AD203B41FA5}">
                      <a16:colId xmlns:a16="http://schemas.microsoft.com/office/drawing/2014/main" val="185875949"/>
                    </a:ext>
                  </a:extLst>
                </a:gridCol>
                <a:gridCol w="1518249">
                  <a:extLst>
                    <a:ext uri="{9D8B030D-6E8A-4147-A177-3AD203B41FA5}">
                      <a16:colId xmlns:a16="http://schemas.microsoft.com/office/drawing/2014/main" val="116308587"/>
                    </a:ext>
                  </a:extLst>
                </a:gridCol>
                <a:gridCol w="1423358">
                  <a:extLst>
                    <a:ext uri="{9D8B030D-6E8A-4147-A177-3AD203B41FA5}">
                      <a16:colId xmlns:a16="http://schemas.microsoft.com/office/drawing/2014/main" val="462591318"/>
                    </a:ext>
                  </a:extLst>
                </a:gridCol>
                <a:gridCol w="1466491">
                  <a:extLst>
                    <a:ext uri="{9D8B030D-6E8A-4147-A177-3AD203B41FA5}">
                      <a16:colId xmlns:a16="http://schemas.microsoft.com/office/drawing/2014/main" val="988455966"/>
                    </a:ext>
                  </a:extLst>
                </a:gridCol>
              </a:tblGrid>
              <a:tr h="40208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Социальные гарантии семьям с детьми</a:t>
                      </a:r>
                    </a:p>
                  </a:txBody>
                  <a:tcPr marL="72255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4 316,1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4 272,7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99,0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58226"/>
                  </a:ext>
                </a:extLst>
              </a:tr>
              <a:tr h="46564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Меры социальной поддержки приемным и опекунским семьям</a:t>
                      </a:r>
                    </a:p>
                  </a:txBody>
                  <a:tcPr marL="72255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376,0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361,0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96,0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490894"/>
                  </a:ext>
                </a:extLst>
              </a:tr>
              <a:tr h="3933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поддержка детей-сирот</a:t>
                      </a:r>
                    </a:p>
                  </a:txBody>
                  <a:tcPr marL="72255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149,3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143,9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96,4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794044"/>
                  </a:ext>
                </a:extLst>
              </a:tr>
              <a:tr h="46564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Меры социальной поддержки школьников и студентов</a:t>
                      </a:r>
                    </a:p>
                  </a:txBody>
                  <a:tcPr marL="72255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1 101,0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1 005,0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91,3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816463"/>
                  </a:ext>
                </a:extLst>
              </a:tr>
              <a:tr h="10762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Меры социальной поддержки региональным льготникам (ветераны труда, ветераны труда Липецкой области, труженики тыла, репрессированные и реабилитированные гражданам) и федеральным льготникам</a:t>
                      </a:r>
                    </a:p>
                  </a:txBody>
                  <a:tcPr marL="72255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2 264,2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2 220,2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323129"/>
                  </a:ext>
                </a:extLst>
              </a:tr>
              <a:tr h="46564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Меры социальной поддержки  малоимущих граждан</a:t>
                      </a:r>
                    </a:p>
                  </a:txBody>
                  <a:tcPr marL="72255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1 558,6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1 542,5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99,0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645553"/>
                  </a:ext>
                </a:extLst>
              </a:tr>
              <a:tr h="46564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Меры социальной поддержки пожилых граждан</a:t>
                      </a:r>
                    </a:p>
                  </a:txBody>
                  <a:tcPr marL="72255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170,8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168,0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677465"/>
                  </a:ext>
                </a:extLst>
              </a:tr>
              <a:tr h="46564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Региональные доплаты к пенсии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321,9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321,2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95,8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885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8217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F947A-E9AF-4030-8E90-099774977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308" y="149470"/>
            <a:ext cx="10020300" cy="747224"/>
          </a:xfrm>
        </p:spPr>
        <p:txBody>
          <a:bodyPr/>
          <a:lstStyle/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социальной поддержки, предоставляемые гражданам из областного бюджета в 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(2)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63FACB1-AEC5-4468-A0CA-AA33D800D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333311"/>
              </p:ext>
            </p:extLst>
          </p:nvPr>
        </p:nvGraphicFramePr>
        <p:xfrm>
          <a:off x="638355" y="1355391"/>
          <a:ext cx="9213011" cy="816760"/>
        </p:xfrm>
        <a:graphic>
          <a:graphicData uri="http://schemas.openxmlformats.org/drawingml/2006/table">
            <a:tbl>
              <a:tblPr/>
              <a:tblGrid>
                <a:gridCol w="4620343">
                  <a:extLst>
                    <a:ext uri="{9D8B030D-6E8A-4147-A177-3AD203B41FA5}">
                      <a16:colId xmlns:a16="http://schemas.microsoft.com/office/drawing/2014/main" val="3082620512"/>
                    </a:ext>
                  </a:extLst>
                </a:gridCol>
                <a:gridCol w="1556304">
                  <a:extLst>
                    <a:ext uri="{9D8B030D-6E8A-4147-A177-3AD203B41FA5}">
                      <a16:colId xmlns:a16="http://schemas.microsoft.com/office/drawing/2014/main" val="926524066"/>
                    </a:ext>
                  </a:extLst>
                </a:gridCol>
                <a:gridCol w="1458880">
                  <a:extLst>
                    <a:ext uri="{9D8B030D-6E8A-4147-A177-3AD203B41FA5}">
                      <a16:colId xmlns:a16="http://schemas.microsoft.com/office/drawing/2014/main" val="2484782950"/>
                    </a:ext>
                  </a:extLst>
                </a:gridCol>
                <a:gridCol w="1577484">
                  <a:extLst>
                    <a:ext uri="{9D8B030D-6E8A-4147-A177-3AD203B41FA5}">
                      <a16:colId xmlns:a16="http://schemas.microsoft.com/office/drawing/2014/main" val="2489717712"/>
                    </a:ext>
                  </a:extLst>
                </a:gridCol>
              </a:tblGrid>
              <a:tr h="816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Меры социальной поддержки, предоставляемые гражданам из областного бюджета </a:t>
                      </a:r>
                    </a:p>
                  </a:txBody>
                  <a:tcPr marL="6918" marR="6918" marT="691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34" marR="8634" marT="863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34" marR="8634" marT="863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34" marR="8634" marT="863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034297"/>
                  </a:ext>
                </a:extLst>
              </a:tr>
            </a:tbl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D6EC2A-C62A-40AD-BFCC-1CB8069DB7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E3D192-CA98-4B55-9787-D5A44DF69A5B}"/>
              </a:ext>
            </a:extLst>
          </p:cNvPr>
          <p:cNvSpPr txBox="1"/>
          <p:nvPr/>
        </p:nvSpPr>
        <p:spPr>
          <a:xfrm>
            <a:off x="6892505" y="955281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241765"/>
              </p:ext>
            </p:extLst>
          </p:nvPr>
        </p:nvGraphicFramePr>
        <p:xfrm>
          <a:off x="646981" y="2100859"/>
          <a:ext cx="9204385" cy="4230930"/>
        </p:xfrm>
        <a:graphic>
          <a:graphicData uri="http://schemas.openxmlformats.org/drawingml/2006/table">
            <a:tbl>
              <a:tblPr/>
              <a:tblGrid>
                <a:gridCol w="4615132">
                  <a:extLst>
                    <a:ext uri="{9D8B030D-6E8A-4147-A177-3AD203B41FA5}">
                      <a16:colId xmlns:a16="http://schemas.microsoft.com/office/drawing/2014/main" val="97835254"/>
                    </a:ext>
                  </a:extLst>
                </a:gridCol>
                <a:gridCol w="1561381">
                  <a:extLst>
                    <a:ext uri="{9D8B030D-6E8A-4147-A177-3AD203B41FA5}">
                      <a16:colId xmlns:a16="http://schemas.microsoft.com/office/drawing/2014/main" val="1169517910"/>
                    </a:ext>
                  </a:extLst>
                </a:gridCol>
                <a:gridCol w="1466491">
                  <a:extLst>
                    <a:ext uri="{9D8B030D-6E8A-4147-A177-3AD203B41FA5}">
                      <a16:colId xmlns:a16="http://schemas.microsoft.com/office/drawing/2014/main" val="3550678384"/>
                    </a:ext>
                  </a:extLst>
                </a:gridCol>
                <a:gridCol w="1561381">
                  <a:extLst>
                    <a:ext uri="{9D8B030D-6E8A-4147-A177-3AD203B41FA5}">
                      <a16:colId xmlns:a16="http://schemas.microsoft.com/office/drawing/2014/main" val="1678734795"/>
                    </a:ext>
                  </a:extLst>
                </a:gridCol>
              </a:tblGrid>
              <a:tr h="58830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Меры социальной поддержки студентам, обучающимся по медицинскому профилю </a:t>
                      </a:r>
                    </a:p>
                  </a:txBody>
                  <a:tcPr marL="72255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80,0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76,6</a:t>
                      </a:r>
                    </a:p>
                  </a:txBody>
                  <a:tcPr marL="8028" marR="8028" marT="802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0291786"/>
                  </a:ext>
                </a:extLst>
              </a:tr>
              <a:tr h="86264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Льготы по оплате жилья, коммунальных услуг, работникам социально-культурной сферы на селе, меры социальной поддержки медицинских работников</a:t>
                      </a:r>
                    </a:p>
                  </a:txBody>
                  <a:tcPr marL="80746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242,0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224,1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92,6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127947"/>
                  </a:ext>
                </a:extLst>
              </a:tr>
              <a:tr h="4665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Меры социальной поддержки по линии здравоохранения</a:t>
                      </a:r>
                    </a:p>
                  </a:txBody>
                  <a:tcPr marL="80746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1 762,5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1 757,3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748338"/>
                  </a:ext>
                </a:extLst>
              </a:tr>
              <a:tr h="4665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Организация летнего отдыха, оздоровление детей</a:t>
                      </a:r>
                    </a:p>
                  </a:txBody>
                  <a:tcPr marL="80746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253,3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253,2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758672"/>
                  </a:ext>
                </a:extLst>
              </a:tr>
              <a:tr h="51139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Льготный проезд региональным льготникам и инвалидам</a:t>
                      </a:r>
                    </a:p>
                  </a:txBody>
                  <a:tcPr marL="80746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286,4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281,7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375724"/>
                  </a:ext>
                </a:extLst>
              </a:tr>
              <a:tr h="4792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помощь отдельным категориям граждан</a:t>
                      </a:r>
                    </a:p>
                  </a:txBody>
                  <a:tcPr marL="80746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189,3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187,8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432101"/>
                  </a:ext>
                </a:extLst>
              </a:tr>
              <a:tr h="5882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3F56"/>
                          </a:solidFill>
                          <a:effectLst/>
                          <a:latin typeface="Times New Roman" panose="02020603050405020304" pitchFamily="18" charset="0"/>
                        </a:rPr>
                        <a:t>Меры социальной поддержки участникам специальной военной операции и членам их семей</a:t>
                      </a:r>
                    </a:p>
                  </a:txBody>
                  <a:tcPr marL="80746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475,8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203764"/>
                          </a:solidFill>
                          <a:effectLst/>
                          <a:latin typeface="Times New Roman" panose="02020603050405020304" pitchFamily="18" charset="0"/>
                        </a:rPr>
                        <a:t>397,3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83,5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845939"/>
                  </a:ext>
                </a:extLst>
              </a:tr>
              <a:tr h="196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13 </a:t>
                      </a:r>
                      <a:r>
                        <a:rPr lang="ru-RU" sz="17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547,2</a:t>
                      </a:r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13 </a:t>
                      </a:r>
                      <a:r>
                        <a:rPr lang="ru-RU" sz="17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212,6</a:t>
                      </a:r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97,5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007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718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6555" y="113458"/>
            <a:ext cx="9916357" cy="798990"/>
          </a:xfrm>
        </p:spPr>
        <p:txBody>
          <a:bodyPr/>
          <a:lstStyle/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b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ЖИЛЬЕ И ГОРОДСКАЯ СРЕДА в 2023 г</a:t>
            </a:r>
            <a:endParaRPr lang="ru-RU" sz="28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21019" y="1072701"/>
            <a:ext cx="9782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  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BE0C0BD-210E-42A0-99B7-B17F98F035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057508"/>
              </p:ext>
            </p:extLst>
          </p:nvPr>
        </p:nvGraphicFramePr>
        <p:xfrm>
          <a:off x="892629" y="1112051"/>
          <a:ext cx="9350828" cy="34379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5024">
                  <a:extLst>
                    <a:ext uri="{9D8B030D-6E8A-4147-A177-3AD203B41FA5}">
                      <a16:colId xmlns:a16="http://schemas.microsoft.com/office/drawing/2014/main" val="2896975143"/>
                    </a:ext>
                  </a:extLst>
                </a:gridCol>
                <a:gridCol w="1603376">
                  <a:extLst>
                    <a:ext uri="{9D8B030D-6E8A-4147-A177-3AD203B41FA5}">
                      <a16:colId xmlns:a16="http://schemas.microsoft.com/office/drawing/2014/main" val="3357679495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41974849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511410903"/>
                    </a:ext>
                  </a:extLst>
                </a:gridCol>
              </a:tblGrid>
              <a:tr h="7595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раздела, подраздела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План, 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Исполнение,</a:t>
                      </a:r>
                    </a:p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962387"/>
                  </a:ext>
                </a:extLst>
              </a:tr>
              <a:tr h="5179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8550,4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5940,3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69,5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703052"/>
                  </a:ext>
                </a:extLst>
              </a:tr>
              <a:tr h="2639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596082"/>
                  </a:ext>
                </a:extLst>
              </a:tr>
              <a:tr h="3585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  <a:endParaRPr lang="ru-RU" sz="2000" b="1" i="0" u="none" strike="noStrike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585,6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579,8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97752"/>
                  </a:ext>
                </a:extLst>
              </a:tr>
              <a:tr h="5139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  <a:endParaRPr lang="ru-RU" sz="2000" b="1" i="0" u="none" strike="noStrike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6014,8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3695,9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61,4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726074"/>
                  </a:ext>
                </a:extLst>
              </a:tr>
              <a:tr h="466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</a:t>
                      </a:r>
                      <a:endParaRPr lang="ru-RU" sz="2000" b="1" i="0" u="none" strike="noStrike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1511,9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1232,1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81,5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355131"/>
                  </a:ext>
                </a:extLst>
              </a:tr>
              <a:tr h="4063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ЖКХ</a:t>
                      </a:r>
                      <a:endParaRPr lang="ru-RU" sz="2000" b="1" i="0" u="none" strike="noStrike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438,1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432,5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</a:t>
                      </a:r>
                      <a:endParaRPr lang="ru-RU" sz="20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3725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91" y="4356010"/>
            <a:ext cx="4837552" cy="250199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731" y="4302897"/>
            <a:ext cx="4992864" cy="2631476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42972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E53457-FCA5-4BD5-B183-78BC3C060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536" y="224287"/>
            <a:ext cx="9040483" cy="739925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жилыми помещениями детей-сирот и детей, оставшихся без попечения родителей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CD04A0-992D-4FAB-A484-FE4F8A73F827}"/>
              </a:ext>
            </a:extLst>
          </p:cNvPr>
          <p:cNvSpPr txBox="1"/>
          <p:nvPr/>
        </p:nvSpPr>
        <p:spPr>
          <a:xfrm>
            <a:off x="8419382" y="964212"/>
            <a:ext cx="1544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E7D823-8700-4C49-A536-3AAC6F006E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18</a:t>
            </a:fld>
            <a:endParaRPr 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41CBC396-67A6-4C6A-A6F2-8230DD85D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893831"/>
              </p:ext>
            </p:extLst>
          </p:nvPr>
        </p:nvGraphicFramePr>
        <p:xfrm>
          <a:off x="2985794" y="1514524"/>
          <a:ext cx="7900741" cy="4025008"/>
        </p:xfrm>
        <a:graphic>
          <a:graphicData uri="http://schemas.openxmlformats.org/drawingml/2006/table">
            <a:tbl>
              <a:tblPr/>
              <a:tblGrid>
                <a:gridCol w="3716479">
                  <a:extLst>
                    <a:ext uri="{9D8B030D-6E8A-4147-A177-3AD203B41FA5}">
                      <a16:colId xmlns:a16="http://schemas.microsoft.com/office/drawing/2014/main" val="2457117316"/>
                    </a:ext>
                  </a:extLst>
                </a:gridCol>
                <a:gridCol w="1402571">
                  <a:extLst>
                    <a:ext uri="{9D8B030D-6E8A-4147-A177-3AD203B41FA5}">
                      <a16:colId xmlns:a16="http://schemas.microsoft.com/office/drawing/2014/main" val="264842697"/>
                    </a:ext>
                  </a:extLst>
                </a:gridCol>
                <a:gridCol w="1351215">
                  <a:extLst>
                    <a:ext uri="{9D8B030D-6E8A-4147-A177-3AD203B41FA5}">
                      <a16:colId xmlns:a16="http://schemas.microsoft.com/office/drawing/2014/main" val="278560208"/>
                    </a:ext>
                  </a:extLst>
                </a:gridCol>
                <a:gridCol w="1430476">
                  <a:extLst>
                    <a:ext uri="{9D8B030D-6E8A-4147-A177-3AD203B41FA5}">
                      <a16:colId xmlns:a16="http://schemas.microsoft.com/office/drawing/2014/main" val="2964351122"/>
                    </a:ext>
                  </a:extLst>
                </a:gridCol>
              </a:tblGrid>
              <a:tr h="12380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2022 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2023 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Динамика роста к </a:t>
                      </a:r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2022 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году,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921080"/>
                  </a:ext>
                </a:extLst>
              </a:tr>
              <a:tr h="5561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и строительство жилья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532,90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476,4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90,0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982523"/>
                  </a:ext>
                </a:extLst>
              </a:tr>
              <a:tr h="30587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i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федеральные средства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70,4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114,8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481527"/>
                  </a:ext>
                </a:extLst>
              </a:tr>
              <a:tr h="31910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i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областные средства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471,6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406,0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86,7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3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765241"/>
                  </a:ext>
                </a:extLst>
              </a:tr>
              <a:tr h="5561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Социальные выплаты на приобретение жилья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345,1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406,0</a:t>
                      </a:r>
                      <a:endParaRPr lang="ru-RU" sz="18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762248"/>
                  </a:ext>
                </a:extLst>
              </a:tr>
              <a:tr h="4305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617,9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821,5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133,7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268090"/>
                  </a:ext>
                </a:extLst>
              </a:tr>
              <a:tr h="615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Справочно: количество приобретенных квартир, 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1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292</a:t>
                      </a:r>
                      <a:endParaRPr lang="ru-RU" sz="1800" b="1" i="1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1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126,4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  <a:alpha val="4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310515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27028"/>
            <a:ext cx="3135086" cy="3101392"/>
          </a:xfrm>
          <a:prstGeom prst="rect">
            <a:avLst/>
          </a:prstGeom>
          <a:effectLst>
            <a:softEdge rad="469900"/>
          </a:effectLst>
        </p:spPr>
      </p:pic>
    </p:spTree>
    <p:extLst>
      <p:ext uri="{BB962C8B-B14F-4D97-AF65-F5344CB8AC3E}">
        <p14:creationId xmlns:p14="http://schemas.microsoft.com/office/powerpoint/2010/main" val="3777142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244A51-DED3-41DD-A6A5-9CF9C3069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250" y="246016"/>
            <a:ext cx="9693454" cy="1276314"/>
          </a:xfrm>
          <a:noFill/>
        </p:spPr>
        <p:txBody>
          <a:bodyPr/>
          <a:lstStyle/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населения Липецкой области качественным жильем, социальной инфраструктурой и услугами ЖКХ             в 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b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00" y="845389"/>
            <a:ext cx="11572535" cy="5960853"/>
          </a:xfrm>
          <a:prstGeom prst="rect">
            <a:avLst/>
          </a:prstGeom>
          <a:effectLst>
            <a:softEdge rad="635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86D55AA-D840-4F93-8135-3044BA4B0C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224472"/>
              </p:ext>
            </p:extLst>
          </p:nvPr>
        </p:nvGraphicFramePr>
        <p:xfrm>
          <a:off x="1748899" y="1656272"/>
          <a:ext cx="8128346" cy="4358067"/>
        </p:xfrm>
        <a:graphic>
          <a:graphicData uri="http://schemas.openxmlformats.org/drawingml/2006/table">
            <a:tbl>
              <a:tblPr/>
              <a:tblGrid>
                <a:gridCol w="2979677">
                  <a:extLst>
                    <a:ext uri="{9D8B030D-6E8A-4147-A177-3AD203B41FA5}">
                      <a16:colId xmlns:a16="http://schemas.microsoft.com/office/drawing/2014/main" val="4049669836"/>
                    </a:ext>
                  </a:extLst>
                </a:gridCol>
                <a:gridCol w="1218160">
                  <a:extLst>
                    <a:ext uri="{9D8B030D-6E8A-4147-A177-3AD203B41FA5}">
                      <a16:colId xmlns:a16="http://schemas.microsoft.com/office/drawing/2014/main" val="3472096856"/>
                    </a:ext>
                  </a:extLst>
                </a:gridCol>
                <a:gridCol w="1250830">
                  <a:extLst>
                    <a:ext uri="{9D8B030D-6E8A-4147-A177-3AD203B41FA5}">
                      <a16:colId xmlns:a16="http://schemas.microsoft.com/office/drawing/2014/main" val="1468310890"/>
                    </a:ext>
                  </a:extLst>
                </a:gridCol>
                <a:gridCol w="1431985">
                  <a:extLst>
                    <a:ext uri="{9D8B030D-6E8A-4147-A177-3AD203B41FA5}">
                      <a16:colId xmlns:a16="http://schemas.microsoft.com/office/drawing/2014/main" val="3644522571"/>
                    </a:ext>
                  </a:extLst>
                </a:gridCol>
                <a:gridCol w="1247694">
                  <a:extLst>
                    <a:ext uri="{9D8B030D-6E8A-4147-A177-3AD203B41FA5}">
                      <a16:colId xmlns:a16="http://schemas.microsoft.com/office/drawing/2014/main" val="1230309170"/>
                    </a:ext>
                  </a:extLst>
                </a:gridCol>
              </a:tblGrid>
              <a:tr h="4980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Подпрограммы</a:t>
                      </a: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и строительство жилья</a:t>
                      </a: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выплаты в связи с рождением ребенка</a:t>
                      </a: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275868"/>
                  </a:ext>
                </a:extLst>
              </a:tr>
              <a:tr h="10794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человек (семей), получивших выплаты</a:t>
                      </a: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человек (семей), получивших выплаты</a:t>
                      </a: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499910"/>
                  </a:ext>
                </a:extLst>
              </a:tr>
              <a:tr h="7775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 государственной поддержке в обеспечении жильем молодых семей</a:t>
                      </a:r>
                    </a:p>
                  </a:txBody>
                  <a:tcPr marL="75428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211,0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113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211,0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279</a:t>
                      </a: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512839"/>
                  </a:ext>
                </a:extLst>
              </a:tr>
              <a:tr h="5482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Ипотечное жилищное кредитование</a:t>
                      </a:r>
                    </a:p>
                  </a:txBody>
                  <a:tcPr marL="75428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36,0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64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49,5</a:t>
                      </a: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91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513058"/>
                  </a:ext>
                </a:extLst>
              </a:tr>
              <a:tr h="55742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Свой Дом – работники бюджетной сферы</a:t>
                      </a:r>
                    </a:p>
                  </a:txBody>
                  <a:tcPr marL="75428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84,3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76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25,5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111541"/>
                  </a:ext>
                </a:extLst>
              </a:tr>
              <a:tr h="4770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Свой Дом – многодетная семья</a:t>
                      </a:r>
                    </a:p>
                  </a:txBody>
                  <a:tcPr marL="75428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2,1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17818"/>
                  </a:ext>
                </a:extLst>
              </a:tr>
              <a:tr h="4203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Свой Дом</a:t>
                      </a:r>
                    </a:p>
                  </a:txBody>
                  <a:tcPr marL="75428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24,8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125</a:t>
                      </a:r>
                      <a:endParaRPr lang="ru-RU" sz="16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888899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9888878-C188-4360-BE71-ABBF6C35C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599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4846" y="251927"/>
            <a:ext cx="10343375" cy="468229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</a:t>
            </a:r>
            <a:endParaRPr lang="ru-RU" sz="4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21019" y="1072701"/>
            <a:ext cx="9782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561" y="1098689"/>
            <a:ext cx="9232776" cy="52014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endParaRPr lang="ru-RU" sz="12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Капремонт общего имущества многоквартирных домов  - </a:t>
            </a:r>
            <a:endParaRPr lang="en-US" sz="24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2 321,0 млн. руб., в т. ч. за счет областного бюджета - 100,0 млн. руб., за счет собственников – 2 221,0 млн. руб. </a:t>
            </a:r>
          </a:p>
          <a:p>
            <a:endParaRPr lang="ru-RU" sz="12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современной городской среды – 1 170,5 млн. руб.</a:t>
            </a:r>
          </a:p>
          <a:p>
            <a:endParaRPr lang="ru-RU" sz="12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Водоснабжение и водоотведение – 5 963,1 млн. руб., в т. ч. областной бюджет - 2 588,5 млн. руб., федеральный – 1 346,5 млн. руб., средства ФРТ – 1 132,8 млн. руб., специального казначейского кредита – 895,2 млн. руб.</a:t>
            </a:r>
          </a:p>
          <a:p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жилищного строительства – 1 121,6 млн. руб., в т. ч. федеральный бюджет – 1 064,2 млн. руб., областной – 57,4 млн. руб.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000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87379" y="2547318"/>
            <a:ext cx="1970842" cy="615553"/>
          </a:xfrm>
          <a:prstGeom prst="rect">
            <a:avLst/>
          </a:prstGeom>
          <a:solidFill>
            <a:schemeClr val="accent6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пространств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96256" y="1767660"/>
            <a:ext cx="1597981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240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домов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69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00B238-EE29-4241-AFF6-C3B68DBC7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0616" y="175671"/>
            <a:ext cx="7014809" cy="460575"/>
          </a:xfrm>
        </p:spPr>
        <p:txBody>
          <a:bodyPr/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7DB1296-F220-4491-92AF-541F81BA0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4837" y="6351401"/>
            <a:ext cx="2844800" cy="365125"/>
          </a:xfrm>
        </p:spPr>
        <p:txBody>
          <a:bodyPr/>
          <a:lstStyle/>
          <a:p>
            <a:fld id="{C6EF2572-C151-4D2B-8E21-0C572B027588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4FA8D1-DB05-4A01-A02C-76462A1DD73B}"/>
              </a:ext>
            </a:extLst>
          </p:cNvPr>
          <p:cNvSpPr txBox="1"/>
          <p:nvPr/>
        </p:nvSpPr>
        <p:spPr>
          <a:xfrm>
            <a:off x="1024279" y="697079"/>
            <a:ext cx="9801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 в 2023 году,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algn="ctr"/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76" y="1318156"/>
            <a:ext cx="2682206" cy="5215807"/>
          </a:xfrm>
          <a:prstGeom prst="rect">
            <a:avLst/>
          </a:prstGeom>
          <a:effectLst>
            <a:softEdge rad="635000"/>
          </a:effec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349369"/>
              </p:ext>
            </p:extLst>
          </p:nvPr>
        </p:nvGraphicFramePr>
        <p:xfrm>
          <a:off x="2332312" y="1457865"/>
          <a:ext cx="7824159" cy="4796445"/>
        </p:xfrm>
        <a:graphic>
          <a:graphicData uri="http://schemas.openxmlformats.org/drawingml/2006/table">
            <a:tbl>
              <a:tblPr/>
              <a:tblGrid>
                <a:gridCol w="4040967">
                  <a:extLst>
                    <a:ext uri="{9D8B030D-6E8A-4147-A177-3AD203B41FA5}">
                      <a16:colId xmlns:a16="http://schemas.microsoft.com/office/drawing/2014/main" val="2184991552"/>
                    </a:ext>
                  </a:extLst>
                </a:gridCol>
                <a:gridCol w="1169388">
                  <a:extLst>
                    <a:ext uri="{9D8B030D-6E8A-4147-A177-3AD203B41FA5}">
                      <a16:colId xmlns:a16="http://schemas.microsoft.com/office/drawing/2014/main" val="923312259"/>
                    </a:ext>
                  </a:extLst>
                </a:gridCol>
                <a:gridCol w="1362973">
                  <a:extLst>
                    <a:ext uri="{9D8B030D-6E8A-4147-A177-3AD203B41FA5}">
                      <a16:colId xmlns:a16="http://schemas.microsoft.com/office/drawing/2014/main" val="3843176573"/>
                    </a:ext>
                  </a:extLst>
                </a:gridCol>
                <a:gridCol w="1250831">
                  <a:extLst>
                    <a:ext uri="{9D8B030D-6E8A-4147-A177-3AD203B41FA5}">
                      <a16:colId xmlns:a16="http://schemas.microsoft.com/office/drawing/2014/main" val="2234826090"/>
                    </a:ext>
                  </a:extLst>
                </a:gridCol>
              </a:tblGrid>
              <a:tr h="7713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%   исполнения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746209"/>
                  </a:ext>
                </a:extLst>
              </a:tr>
              <a:tr h="3843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5196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14 019,8</a:t>
                      </a:r>
                      <a:endParaRPr lang="ru-RU" sz="2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13 569,4</a:t>
                      </a:r>
                      <a:endParaRPr lang="ru-RU" sz="2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96,8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251854"/>
                  </a:ext>
                </a:extLst>
              </a:tr>
              <a:tr h="216114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93203"/>
                  </a:ext>
                </a:extLst>
              </a:tr>
              <a:tr h="3860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Стационарная медицинская помощь</a:t>
                      </a:r>
                    </a:p>
                  </a:txBody>
                  <a:tcPr marL="75196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6 609,5</a:t>
                      </a:r>
                      <a:endParaRPr lang="ru-RU" sz="2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6 526,3</a:t>
                      </a:r>
                      <a:endParaRPr lang="ru-RU" sz="2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98,7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557697"/>
                  </a:ext>
                </a:extLst>
              </a:tr>
              <a:tr h="3450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Амбулаторная помощь</a:t>
                      </a:r>
                    </a:p>
                  </a:txBody>
                  <a:tcPr marL="75196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2 581,8</a:t>
                      </a:r>
                      <a:endParaRPr lang="ru-RU" sz="2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2 538,4</a:t>
                      </a:r>
                      <a:endParaRPr lang="ru-RU" sz="2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98,3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330746"/>
                  </a:ext>
                </a:extLst>
              </a:tr>
              <a:tr h="3968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Скорая медицинская помощь</a:t>
                      </a:r>
                    </a:p>
                  </a:txBody>
                  <a:tcPr marL="75196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105,7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105,1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196864"/>
                  </a:ext>
                </a:extLst>
              </a:tr>
              <a:tr h="5848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Санаторно-оздоровительная помощь</a:t>
                      </a:r>
                    </a:p>
                  </a:txBody>
                  <a:tcPr marL="75196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232,4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230,4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48326"/>
                  </a:ext>
                </a:extLst>
              </a:tr>
              <a:tr h="9942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Заготовка, переработка, хранение и обеспечение безопасности донорской крови и ее компонентов</a:t>
                      </a:r>
                    </a:p>
                  </a:txBody>
                  <a:tcPr marL="75196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208,9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208,9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469328"/>
                  </a:ext>
                </a:extLst>
              </a:tr>
              <a:tr h="5096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здравоохранения</a:t>
                      </a:r>
                    </a:p>
                  </a:txBody>
                  <a:tcPr marL="75196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4 281,4</a:t>
                      </a:r>
                      <a:endParaRPr lang="ru-RU" sz="2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3 960,2</a:t>
                      </a:r>
                      <a:endParaRPr lang="ru-RU" sz="2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92,5</a:t>
                      </a:r>
                    </a:p>
                  </a:txBody>
                  <a:tcPr marL="8355" marR="8355" marT="835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497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93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00B238-EE29-4241-AFF6-C3B68DBC7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0616" y="175671"/>
            <a:ext cx="7014809" cy="460575"/>
          </a:xfrm>
        </p:spPr>
        <p:txBody>
          <a:bodyPr/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7DB1296-F220-4491-92AF-541F81BA0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4837" y="6351401"/>
            <a:ext cx="2844800" cy="365125"/>
          </a:xfrm>
        </p:spPr>
        <p:txBody>
          <a:bodyPr/>
          <a:lstStyle/>
          <a:p>
            <a:fld id="{C6EF2572-C151-4D2B-8E21-0C572B027588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28801" y="820912"/>
            <a:ext cx="8740150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объектов здравоохранения в 2023 году </a:t>
            </a:r>
          </a:p>
          <a:p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251886"/>
              </p:ext>
            </p:extLst>
          </p:nvPr>
        </p:nvGraphicFramePr>
        <p:xfrm>
          <a:off x="767750" y="1850152"/>
          <a:ext cx="8609163" cy="28620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01074">
                  <a:extLst>
                    <a:ext uri="{9D8B030D-6E8A-4147-A177-3AD203B41FA5}">
                      <a16:colId xmlns:a16="http://schemas.microsoft.com/office/drawing/2014/main" val="3764798407"/>
                    </a:ext>
                  </a:extLst>
                </a:gridCol>
                <a:gridCol w="1808089">
                  <a:extLst>
                    <a:ext uri="{9D8B030D-6E8A-4147-A177-3AD203B41FA5}">
                      <a16:colId xmlns:a16="http://schemas.microsoft.com/office/drawing/2014/main" val="3720997605"/>
                    </a:ext>
                  </a:extLst>
                </a:gridCol>
              </a:tblGrid>
              <a:tr h="47445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856106"/>
                  </a:ext>
                </a:extLst>
              </a:tr>
              <a:tr h="4399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5 стационаров, 5 </a:t>
                      </a:r>
                      <a:r>
                        <a:rPr lang="ru-RU" sz="18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поликлиник</a:t>
                      </a:r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, санаторий "Лесная сказка", здание судмедэкспертизы</a:t>
                      </a: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131,1</a:t>
                      </a:r>
                      <a:endParaRPr lang="ru-RU" sz="2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46" marR="7446" marT="74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973217"/>
                  </a:ext>
                </a:extLst>
              </a:tr>
              <a:tr h="40799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448971"/>
                  </a:ext>
                </a:extLst>
              </a:tr>
              <a:tr h="5163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28 подразделений стационаров, 23 отделения поликлиник</a:t>
                      </a: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460,9</a:t>
                      </a:r>
                      <a:endParaRPr lang="ru-RU" sz="2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46" marR="7446" marT="74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232545"/>
                  </a:ext>
                </a:extLst>
              </a:tr>
              <a:tr h="4449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Информатизация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947546"/>
                  </a:ext>
                </a:extLst>
              </a:tr>
              <a:tr h="460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</a:t>
                      </a:r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149 автоматизированных рабочих мест </a:t>
                      </a:r>
                      <a:r>
                        <a:rPr lang="ru-RU" sz="18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и 6 </a:t>
                      </a:r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серверов</a:t>
                      </a: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11,7</a:t>
                      </a:r>
                      <a:endParaRPr lang="ru-RU" sz="2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46" marR="7446" marT="74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830306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737893" y="1370476"/>
            <a:ext cx="1319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лн. руб.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473185"/>
              </p:ext>
            </p:extLst>
          </p:nvPr>
        </p:nvGraphicFramePr>
        <p:xfrm>
          <a:off x="767750" y="4712156"/>
          <a:ext cx="8617790" cy="1639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49481">
                  <a:extLst>
                    <a:ext uri="{9D8B030D-6E8A-4147-A177-3AD203B41FA5}">
                      <a16:colId xmlns:a16="http://schemas.microsoft.com/office/drawing/2014/main" val="3764798407"/>
                    </a:ext>
                  </a:extLst>
                </a:gridCol>
                <a:gridCol w="1768309">
                  <a:extLst>
                    <a:ext uri="{9D8B030D-6E8A-4147-A177-3AD203B41FA5}">
                      <a16:colId xmlns:a16="http://schemas.microsoft.com/office/drawing/2014/main" val="3720997605"/>
                    </a:ext>
                  </a:extLst>
                </a:gridCol>
              </a:tblGrid>
              <a:tr h="40544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</a:t>
                      </a: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материально- технической базы 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856106"/>
                  </a:ext>
                </a:extLst>
              </a:tr>
              <a:tr h="7443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Оснащение высокотехнологичным оборудованием - 63 единицы, автотранспортом - 56 единиц</a:t>
                      </a: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135,0</a:t>
                      </a:r>
                    </a:p>
                  </a:txBody>
                  <a:tcPr marL="7446" marR="7446" marT="74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973217"/>
                  </a:ext>
                </a:extLst>
              </a:tr>
              <a:tr h="48945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Введение в эксплуатацию 11 резервных источников питания</a:t>
                      </a: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52,9</a:t>
                      </a:r>
                    </a:p>
                  </a:txBody>
                  <a:tcPr marL="7446" marR="7446" marT="7446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306170"/>
                  </a:ext>
                </a:extLst>
              </a:tr>
            </a:tbl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120" y="414068"/>
            <a:ext cx="3073879" cy="4873924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09046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00B238-EE29-4241-AFF6-C3B68DBC7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11936" y="251628"/>
            <a:ext cx="7014809" cy="460575"/>
          </a:xfrm>
        </p:spPr>
        <p:txBody>
          <a:bodyPr/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7DB1296-F220-4491-92AF-541F81BA0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5161" y="6972503"/>
            <a:ext cx="2844800" cy="365125"/>
          </a:xfrm>
        </p:spPr>
        <p:txBody>
          <a:bodyPr/>
          <a:lstStyle/>
          <a:p>
            <a:fld id="{C6EF2572-C151-4D2B-8E21-0C572B027588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636387" y="1090393"/>
            <a:ext cx="59030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Ресурсное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 2023 году</a:t>
            </a:r>
          </a:p>
          <a:p>
            <a:pPr algn="ctr" fontAlgn="ctr"/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084" y="50079"/>
            <a:ext cx="4489915" cy="508936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TextBox 8"/>
          <p:cNvSpPr txBox="1"/>
          <p:nvPr/>
        </p:nvSpPr>
        <p:spPr>
          <a:xfrm>
            <a:off x="348286" y="2893601"/>
            <a:ext cx="104690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сети подведомственных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 – 23 437,8 млн. руб.,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т. ч. бюджет – 228,9 млн. руб., ОМС – 16 208,9 млн. руб. 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1226" y="1937377"/>
            <a:ext cx="9839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Подушевое финансирование в расчете на одного жителя – 20 810 руб.,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т. ч. бюджет – 6418 руб., средства ОМС – 14 392 руб. 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8286" y="3772821"/>
            <a:ext cx="9640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льготными лекарствами – 1 554,8 млн. руб.,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т. ч. за счет средств областного бюджета – 1 143,3 млн. руб.,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средств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бюджета – 411,5 млн. руб.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8286" y="5097703"/>
            <a:ext cx="9560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Зубопротезирование льготных категорий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– 99,7 млн. руб.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8286" y="5686230"/>
            <a:ext cx="9405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 пациентов за пределами области – 14,0 млн. руб.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24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00B238-EE29-4241-AFF6-C3B68DBC7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9574" y="312420"/>
            <a:ext cx="7014809" cy="460575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7DB1296-F220-4491-92AF-541F81BA0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880" y="6366191"/>
            <a:ext cx="2844800" cy="365125"/>
          </a:xfrm>
        </p:spPr>
        <p:txBody>
          <a:bodyPr/>
          <a:lstStyle/>
          <a:p>
            <a:fld id="{C6EF2572-C151-4D2B-8E21-0C572B027588}" type="slidenum">
              <a:rPr lang="ru-RU" smtClean="0"/>
              <a:pPr/>
              <a:t>24</a:t>
            </a:fld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419" y="918418"/>
            <a:ext cx="3090930" cy="593958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" name="TextBox 2"/>
          <p:cNvSpPr txBox="1"/>
          <p:nvPr/>
        </p:nvSpPr>
        <p:spPr>
          <a:xfrm>
            <a:off x="2265282" y="1209264"/>
            <a:ext cx="97784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объем господдержки предприятий АПК составил 3,6 млрд. руб., в т. ч. 0,5 млрд. руб. – средства областного бюджета, 3,1 млрд. руб. – федерального. Из низ на поддержку малых форм хозяйствования направлено 333,5 млн. руб.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сравнении с 2022 годом объем господдержки вырос на 3%.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5282" y="3254435"/>
            <a:ext cx="95078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госпрограммы «Развитие сельского хозяйства и регулирование рынков сельхозпродукции, сырья и продовольствия Липецкой области» на условиях софинансирования из федерального бюджета предоставлены гранты в сумме 160,5 млн. руб.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65282" y="5061128"/>
            <a:ext cx="9601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регионального проекта «Акселерация субъектов МСП» направлена финансовая поддержка в объеме 170,5 млн. руб.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64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15818A6-00E9-4A6E-8F8F-013B15672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30" y="34303"/>
            <a:ext cx="8969828" cy="858327"/>
          </a:xfrm>
        </p:spPr>
        <p:txBody>
          <a:bodyPr/>
          <a:lstStyle/>
          <a:p>
            <a:pPr>
              <a:tabLst>
                <a:tab pos="982663" algn="l"/>
              </a:tabLst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«Комплексное развитие сельских территорий Липецкой области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в 2023 году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BC3A363-23D7-4673-9928-DAA75162B6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500581"/>
              </p:ext>
            </p:extLst>
          </p:nvPr>
        </p:nvGraphicFramePr>
        <p:xfrm>
          <a:off x="611910" y="1354295"/>
          <a:ext cx="9239455" cy="5068554"/>
        </p:xfrm>
        <a:graphic>
          <a:graphicData uri="http://schemas.openxmlformats.org/drawingml/2006/table">
            <a:tbl>
              <a:tblPr/>
              <a:tblGrid>
                <a:gridCol w="4033292">
                  <a:extLst>
                    <a:ext uri="{9D8B030D-6E8A-4147-A177-3AD203B41FA5}">
                      <a16:colId xmlns:a16="http://schemas.microsoft.com/office/drawing/2014/main" val="2306024893"/>
                    </a:ext>
                  </a:extLst>
                </a:gridCol>
                <a:gridCol w="1006953">
                  <a:extLst>
                    <a:ext uri="{9D8B030D-6E8A-4147-A177-3AD203B41FA5}">
                      <a16:colId xmlns:a16="http://schemas.microsoft.com/office/drawing/2014/main" val="990977229"/>
                    </a:ext>
                  </a:extLst>
                </a:gridCol>
                <a:gridCol w="1339419">
                  <a:extLst>
                    <a:ext uri="{9D8B030D-6E8A-4147-A177-3AD203B41FA5}">
                      <a16:colId xmlns:a16="http://schemas.microsoft.com/office/drawing/2014/main" val="3148603298"/>
                    </a:ext>
                  </a:extLst>
                </a:gridCol>
                <a:gridCol w="1249260">
                  <a:extLst>
                    <a:ext uri="{9D8B030D-6E8A-4147-A177-3AD203B41FA5}">
                      <a16:colId xmlns:a16="http://schemas.microsoft.com/office/drawing/2014/main" val="1537954408"/>
                    </a:ext>
                  </a:extLst>
                </a:gridCol>
                <a:gridCol w="1610531">
                  <a:extLst>
                    <a:ext uri="{9D8B030D-6E8A-4147-A177-3AD203B41FA5}">
                      <a16:colId xmlns:a16="http://schemas.microsoft.com/office/drawing/2014/main" val="539752189"/>
                    </a:ext>
                  </a:extLst>
                </a:gridCol>
              </a:tblGrid>
              <a:tr h="3781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мероприятия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                     всего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814048"/>
                  </a:ext>
                </a:extLst>
              </a:tr>
              <a:tr h="795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федеральный бюджет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областной бюджет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местные </a:t>
                      </a:r>
                      <a:r>
                        <a:rPr lang="ru-RU" sz="15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бюджеты и внебюджетные средства </a:t>
                      </a:r>
                      <a:endParaRPr lang="ru-RU" sz="15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427457"/>
                  </a:ext>
                </a:extLst>
              </a:tr>
              <a:tr h="5934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Реализация проектов комплексного развития сельских территорий</a:t>
                      </a:r>
                    </a:p>
                  </a:txBody>
                  <a:tcPr marL="7417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531,7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403,6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77,1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645413"/>
                  </a:ext>
                </a:extLst>
              </a:tr>
              <a:tr h="2001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числе:</a:t>
                      </a:r>
                      <a:endParaRPr lang="ru-RU" sz="14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17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3702177"/>
                  </a:ext>
                </a:extLst>
              </a:tr>
              <a:tr h="7272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Строительство, реконструкция, капитальный ремонт и ремонт сельских автодорог</a:t>
                      </a:r>
                    </a:p>
                  </a:txBody>
                  <a:tcPr marL="7417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279,7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207,0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65,3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7,4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337143"/>
                  </a:ext>
                </a:extLst>
              </a:tr>
              <a:tr h="4945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Комплексная компактная жилищная застройка</a:t>
                      </a:r>
                    </a:p>
                  </a:txBody>
                  <a:tcPr marL="7417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67,4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57,3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3,0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7,1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910061"/>
                  </a:ext>
                </a:extLst>
              </a:tr>
              <a:tr h="6303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жилья, предоставляемого по договору найма жилого помещения</a:t>
                      </a:r>
                    </a:p>
                  </a:txBody>
                  <a:tcPr marL="7417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131,1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99,3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5,2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26,6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385079"/>
                  </a:ext>
                </a:extLst>
              </a:tr>
              <a:tr h="7466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Улучшение жилищных условий граждан, проживающих на сельских территориях</a:t>
                      </a:r>
                    </a:p>
                  </a:txBody>
                  <a:tcPr marL="7417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20,5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19,5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87017"/>
                  </a:ext>
                </a:extLst>
              </a:tr>
              <a:tr h="450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Благоустройство сельских территорий</a:t>
                      </a:r>
                    </a:p>
                  </a:txBody>
                  <a:tcPr marL="7417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31,5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20,4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1,1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265824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76ED00C-3171-49CB-9880-3EC72A231388}"/>
              </a:ext>
            </a:extLst>
          </p:cNvPr>
          <p:cNvSpPr/>
          <p:nvPr/>
        </p:nvSpPr>
        <p:spPr>
          <a:xfrm>
            <a:off x="11665571" y="6394533"/>
            <a:ext cx="354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25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9E7ED5-3945-4DE5-96F1-648E974D3F09}"/>
              </a:ext>
            </a:extLst>
          </p:cNvPr>
          <p:cNvSpPr txBox="1"/>
          <p:nvPr/>
        </p:nvSpPr>
        <p:spPr>
          <a:xfrm>
            <a:off x="8305800" y="892630"/>
            <a:ext cx="2275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60853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6104" y="33906"/>
            <a:ext cx="10131136" cy="885713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ДЕЯТЕЛЬНОСТЬ В 2023 ГОДУ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>
          <a:xfrm>
            <a:off x="9242425" y="6365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FAF64E77-853F-4D4F-A12C-D37084F22861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410" y="1012714"/>
            <a:ext cx="109278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25118" y="1296140"/>
            <a:ext cx="4873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на основные работы   </a:t>
            </a:r>
          </a:p>
          <a:p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84885" y="1296140"/>
            <a:ext cx="2725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10,6 млрд. руб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25118" y="2156552"/>
            <a:ext cx="48738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 по национальному проекту </a:t>
            </a: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«Безопасные качественные дороги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т. ч. федеральные средства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84885" y="2149529"/>
            <a:ext cx="2246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6,97 млрд. руб.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61672" y="3206825"/>
            <a:ext cx="2169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 млрд. руб.</a:t>
            </a: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042" y="4321843"/>
            <a:ext cx="6996021" cy="268253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7" name="TextBox 16"/>
          <p:cNvSpPr txBox="1"/>
          <p:nvPr/>
        </p:nvSpPr>
        <p:spPr>
          <a:xfrm>
            <a:off x="1225118" y="3696772"/>
            <a:ext cx="91972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улучшения качества обслуживания региональной сети дорог для предприятия «Липецкдоравтоцентр» закуплено 20 единиц спецтехники на сумму 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229 млн. руб.</a:t>
            </a:r>
          </a:p>
          <a:p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1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622913-9248-4F96-9238-B0C9AD056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5214" y="116581"/>
            <a:ext cx="2944077" cy="588961"/>
          </a:xfrm>
        </p:spPr>
        <p:txBody>
          <a:bodyPr/>
          <a:lstStyle/>
          <a:p>
            <a:r>
              <a:rPr lang="ru-RU" sz="2800" dirty="0">
                <a:solidFill>
                  <a:srgbClr val="2E49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2E49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3CFCBF9C-A201-40CD-9A96-AC3F7E019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27</a:t>
            </a:fld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F58EA0-E456-43B2-A96A-95D9FA6084AC}"/>
              </a:ext>
            </a:extLst>
          </p:cNvPr>
          <p:cNvSpPr txBox="1"/>
          <p:nvPr/>
        </p:nvSpPr>
        <p:spPr>
          <a:xfrm>
            <a:off x="1423413" y="1018886"/>
            <a:ext cx="2383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431,1 млн.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4" y="1953086"/>
            <a:ext cx="8566951" cy="4988027"/>
          </a:xfrm>
          <a:prstGeom prst="rect">
            <a:avLst/>
          </a:prstGeom>
          <a:effectLst>
            <a:softEdge rad="635000"/>
          </a:effectLst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994928"/>
              </p:ext>
            </p:extLst>
          </p:nvPr>
        </p:nvGraphicFramePr>
        <p:xfrm>
          <a:off x="4462314" y="1480551"/>
          <a:ext cx="6202511" cy="2802616"/>
        </p:xfrm>
        <a:graphic>
          <a:graphicData uri="http://schemas.openxmlformats.org/drawingml/2006/table">
            <a:tbl>
              <a:tblPr/>
              <a:tblGrid>
                <a:gridCol w="2489200">
                  <a:extLst>
                    <a:ext uri="{9D8B030D-6E8A-4147-A177-3AD203B41FA5}">
                      <a16:colId xmlns:a16="http://schemas.microsoft.com/office/drawing/2014/main" val="3424181179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243445238"/>
                    </a:ext>
                  </a:extLst>
                </a:gridCol>
                <a:gridCol w="1293123">
                  <a:extLst>
                    <a:ext uri="{9D8B030D-6E8A-4147-A177-3AD203B41FA5}">
                      <a16:colId xmlns:a16="http://schemas.microsoft.com/office/drawing/2014/main" val="3370288736"/>
                    </a:ext>
                  </a:extLst>
                </a:gridCol>
                <a:gridCol w="1302588">
                  <a:extLst>
                    <a:ext uri="{9D8B030D-6E8A-4147-A177-3AD203B41FA5}">
                      <a16:colId xmlns:a16="http://schemas.microsoft.com/office/drawing/2014/main" val="453708713"/>
                    </a:ext>
                  </a:extLst>
                </a:gridCol>
              </a:tblGrid>
              <a:tr h="7334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190337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17145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2014,8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2002,8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82628"/>
                  </a:ext>
                </a:extLst>
              </a:tr>
              <a:tr h="7026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17145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1970,3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1959,5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236969"/>
                  </a:ext>
                </a:extLst>
              </a:tr>
              <a:tr h="8712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171450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318048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134695" y="643987"/>
            <a:ext cx="8530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культуры в 2023 году, в млн. руб.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96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622913-9248-4F96-9238-B0C9AD056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301" y="202462"/>
            <a:ext cx="9288013" cy="588961"/>
          </a:xfrm>
        </p:spPr>
        <p:txBody>
          <a:bodyPr/>
          <a:lstStyle/>
          <a:p>
            <a:r>
              <a:rPr lang="ru-RU" sz="2800" dirty="0">
                <a:solidFill>
                  <a:srgbClr val="2E49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2E49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КУЛЬТУРА» в 2023 году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93B5CE-9E2A-413B-9E59-FB6D375CD769}"/>
              </a:ext>
            </a:extLst>
          </p:cNvPr>
          <p:cNvSpPr txBox="1"/>
          <p:nvPr/>
        </p:nvSpPr>
        <p:spPr>
          <a:xfrm>
            <a:off x="676102" y="1644544"/>
            <a:ext cx="4711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Липецкого государственного академического театра драмы </a:t>
            </a:r>
            <a:endParaRPr lang="en-US" sz="20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им. Л.Н. Толстого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3CFCBF9C-A201-40CD-9A96-AC3F7E019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28</a:t>
            </a:fld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D87E92-9BE4-4A78-B90E-76853312DF82}"/>
              </a:ext>
            </a:extLst>
          </p:cNvPr>
          <p:cNvSpPr txBox="1"/>
          <p:nvPr/>
        </p:nvSpPr>
        <p:spPr>
          <a:xfrm>
            <a:off x="5704402" y="797736"/>
            <a:ext cx="201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395,9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т. ч. ФБ – 42,6 млн. руб.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422017-02BA-468B-A2B4-BAE320F026A8}"/>
              </a:ext>
            </a:extLst>
          </p:cNvPr>
          <p:cNvSpPr txBox="1"/>
          <p:nvPr/>
        </p:nvSpPr>
        <p:spPr>
          <a:xfrm>
            <a:off x="5712488" y="1969640"/>
            <a:ext cx="1849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97,3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6FC64D-EF05-441A-BF75-494812A3BF7F}"/>
              </a:ext>
            </a:extLst>
          </p:cNvPr>
          <p:cNvSpPr txBox="1"/>
          <p:nvPr/>
        </p:nvSpPr>
        <p:spPr>
          <a:xfrm>
            <a:off x="668853" y="3916929"/>
            <a:ext cx="4556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оснащение муниципальных музеев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6102" y="2691700"/>
            <a:ext cx="43899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зданий детских школ искусств  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5448" y="2622355"/>
            <a:ext cx="446471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102,1 млн. руб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т. ч. ФБ -74,7 млн. руб., ОБ – 26,2 млн. руб., МБ – 1,2 млн. руб.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6102" y="3399586"/>
            <a:ext cx="4457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Оснащение ДШИ и ДШХ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73429" y="3335992"/>
            <a:ext cx="4680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44,8 млн. руб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в т. ч. ФБ – 30,8 млн. руб., ОБ – 13,7 млн. руб., МБ – 0,3 млн. руб.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540" y="5756953"/>
            <a:ext cx="4519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доступной среды в рамках творческих инклюзивных игр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34368" y="5965765"/>
            <a:ext cx="1927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 млн. руб.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6102" y="5347095"/>
            <a:ext cx="4457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«Культура малой Родины»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45448" y="5377029"/>
            <a:ext cx="2754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12,3 млн. руб.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948" y="351685"/>
            <a:ext cx="4894052" cy="296147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8" name="TextBox 7"/>
          <p:cNvSpPr txBox="1"/>
          <p:nvPr/>
        </p:nvSpPr>
        <p:spPr>
          <a:xfrm>
            <a:off x="668853" y="4639209"/>
            <a:ext cx="4360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Оснащение и оборудование МУ «Липецкий драматический театр»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73429" y="4863832"/>
            <a:ext cx="2520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20,6 млн. руб.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5540" y="905165"/>
            <a:ext cx="3902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 ГДМ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«Октябрь»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73429" y="4173326"/>
            <a:ext cx="2073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19,6 млн. руб.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33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0762E1-5573-4E4F-B0B9-31F9F7388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1955" y="131864"/>
            <a:ext cx="10020300" cy="588961"/>
          </a:xfrm>
        </p:spPr>
        <p:txBody>
          <a:bodyPr/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СОЦИАЛЬНОЙ ИНФРАСТРУКТУРЫ 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5630029-D102-4A7B-A84E-5D9EF3974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74570" y="7262045"/>
            <a:ext cx="2844800" cy="365125"/>
          </a:xfrm>
        </p:spPr>
        <p:txBody>
          <a:bodyPr/>
          <a:lstStyle/>
          <a:p>
            <a:fld id="{FAF64E77-853F-4D4F-A12C-D37084F22861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A8FC09-FE11-41CC-BE2A-715391BEEBC4}"/>
              </a:ext>
            </a:extLst>
          </p:cNvPr>
          <p:cNvSpPr txBox="1"/>
          <p:nvPr/>
        </p:nvSpPr>
        <p:spPr>
          <a:xfrm>
            <a:off x="3139565" y="599421"/>
            <a:ext cx="5738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FAD0A37-F0E6-48B2-A1CA-86B4185FC2E9}"/>
              </a:ext>
            </a:extLst>
          </p:cNvPr>
          <p:cNvSpPr/>
          <p:nvPr/>
        </p:nvSpPr>
        <p:spPr>
          <a:xfrm>
            <a:off x="11529856" y="6356804"/>
            <a:ext cx="354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34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20" y="4125814"/>
            <a:ext cx="4492971" cy="2994565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825" y="3094522"/>
            <a:ext cx="4492614" cy="299400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3" name="TextBox 12"/>
          <p:cNvSpPr txBox="1"/>
          <p:nvPr/>
        </p:nvSpPr>
        <p:spPr>
          <a:xfrm>
            <a:off x="1302589" y="1292853"/>
            <a:ext cx="2863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 на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1224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г. Лебедянь 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84210"/>
              </p:ext>
            </p:extLst>
          </p:nvPr>
        </p:nvGraphicFramePr>
        <p:xfrm>
          <a:off x="435190" y="2047841"/>
          <a:ext cx="4206738" cy="1247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9731">
                  <a:extLst>
                    <a:ext uri="{9D8B030D-6E8A-4147-A177-3AD203B41FA5}">
                      <a16:colId xmlns:a16="http://schemas.microsoft.com/office/drawing/2014/main" val="2022043585"/>
                    </a:ext>
                  </a:extLst>
                </a:gridCol>
                <a:gridCol w="1096172">
                  <a:extLst>
                    <a:ext uri="{9D8B030D-6E8A-4147-A177-3AD203B41FA5}">
                      <a16:colId xmlns:a16="http://schemas.microsoft.com/office/drawing/2014/main" val="3560100590"/>
                    </a:ext>
                  </a:extLst>
                </a:gridCol>
                <a:gridCol w="971607">
                  <a:extLst>
                    <a:ext uri="{9D8B030D-6E8A-4147-A177-3AD203B41FA5}">
                      <a16:colId xmlns:a16="http://schemas.microsoft.com/office/drawing/2014/main" val="4025670480"/>
                    </a:ext>
                  </a:extLst>
                </a:gridCol>
                <a:gridCol w="1039228">
                  <a:extLst>
                    <a:ext uri="{9D8B030D-6E8A-4147-A177-3AD203B41FA5}">
                      <a16:colId xmlns:a16="http://schemas.microsoft.com/office/drawing/2014/main" val="2220176286"/>
                    </a:ext>
                  </a:extLst>
                </a:gridCol>
              </a:tblGrid>
              <a:tr h="30001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206480"/>
                  </a:ext>
                </a:extLst>
              </a:tr>
              <a:tr h="5737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федеральные</a:t>
                      </a:r>
                      <a:endParaRPr lang="ru-RU" sz="14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федеральные</a:t>
                      </a:r>
                      <a:endParaRPr lang="ru-RU" sz="14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031387"/>
                  </a:ext>
                </a:extLst>
              </a:tr>
              <a:tr h="3736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412,4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254,1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364,6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254,1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652518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083004" y="1301802"/>
            <a:ext cx="5993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детских садов с использованием инфраструктурных кредитов из федерального бюджета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83004" y="2111740"/>
            <a:ext cx="2820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детских сада в г. Липецке: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75769" y="1703894"/>
            <a:ext cx="966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613044"/>
              </p:ext>
            </p:extLst>
          </p:nvPr>
        </p:nvGraphicFramePr>
        <p:xfrm>
          <a:off x="7408215" y="2245185"/>
          <a:ext cx="2162235" cy="5067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2605">
                  <a:extLst>
                    <a:ext uri="{9D8B030D-6E8A-4147-A177-3AD203B41FA5}">
                      <a16:colId xmlns:a16="http://schemas.microsoft.com/office/drawing/2014/main" val="3771848977"/>
                    </a:ext>
                  </a:extLst>
                </a:gridCol>
                <a:gridCol w="919630">
                  <a:extLst>
                    <a:ext uri="{9D8B030D-6E8A-4147-A177-3AD203B41FA5}">
                      <a16:colId xmlns:a16="http://schemas.microsoft.com/office/drawing/2014/main" val="199608731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 </a:t>
                      </a:r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места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857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349,8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121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</a:t>
                      </a:r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 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857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351,3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925589"/>
                  </a:ext>
                </a:extLst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8753579" y="1784884"/>
            <a:ext cx="15009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трелка влево 33"/>
          <p:cNvSpPr/>
          <p:nvPr/>
        </p:nvSpPr>
        <p:spPr>
          <a:xfrm>
            <a:off x="10133165" y="1804401"/>
            <a:ext cx="1751275" cy="1035953"/>
          </a:xfrm>
          <a:prstGeom prst="lef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10202127" y="1962174"/>
            <a:ext cx="179905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сданы в эксплуатацию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83004" y="2762662"/>
            <a:ext cx="2130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Усмань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798846"/>
              </p:ext>
            </p:extLst>
          </p:nvPr>
        </p:nvGraphicFramePr>
        <p:xfrm>
          <a:off x="7408215" y="3006389"/>
          <a:ext cx="2162235" cy="253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2605">
                  <a:extLst>
                    <a:ext uri="{9D8B030D-6E8A-4147-A177-3AD203B41FA5}">
                      <a16:colId xmlns:a16="http://schemas.microsoft.com/office/drawing/2014/main" val="1970179270"/>
                    </a:ext>
                  </a:extLst>
                </a:gridCol>
                <a:gridCol w="919630">
                  <a:extLst>
                    <a:ext uri="{9D8B030D-6E8A-4147-A177-3AD203B41FA5}">
                      <a16:colId xmlns:a16="http://schemas.microsoft.com/office/drawing/2014/main" val="179917583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мест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857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993230"/>
                  </a:ext>
                </a:extLst>
              </a:tr>
            </a:tbl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785" y="4963367"/>
            <a:ext cx="3205199" cy="1853683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003" y="3012545"/>
            <a:ext cx="3690809" cy="2480908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95918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0762E1-5573-4E4F-B0B9-31F9F7388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1955" y="131864"/>
            <a:ext cx="10020300" cy="588961"/>
          </a:xfrm>
        </p:spPr>
        <p:txBody>
          <a:bodyPr/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СОЦИАЛЬНОЙ ИНФРАСТРУКТУРЫ 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5630029-D102-4A7B-A84E-5D9EF3974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74570" y="7262045"/>
            <a:ext cx="2844800" cy="365125"/>
          </a:xfrm>
        </p:spPr>
        <p:txBody>
          <a:bodyPr/>
          <a:lstStyle/>
          <a:p>
            <a:fld id="{FAF64E77-853F-4D4F-A12C-D37084F22861}" type="slidenum">
              <a:rPr lang="ru-RU" smtClean="0"/>
              <a:pPr/>
              <a:t>30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A8FC09-FE11-41CC-BE2A-715391BEEBC4}"/>
              </a:ext>
            </a:extLst>
          </p:cNvPr>
          <p:cNvSpPr txBox="1"/>
          <p:nvPr/>
        </p:nvSpPr>
        <p:spPr>
          <a:xfrm>
            <a:off x="3139565" y="599421"/>
            <a:ext cx="5738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FAD0A37-F0E6-48B2-A1CA-86B4185FC2E9}"/>
              </a:ext>
            </a:extLst>
          </p:cNvPr>
          <p:cNvSpPr/>
          <p:nvPr/>
        </p:nvSpPr>
        <p:spPr>
          <a:xfrm>
            <a:off x="11529856" y="6356804"/>
            <a:ext cx="3545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34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5189" y="1154354"/>
            <a:ext cx="101580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«Развитие здравоохранения Липецкой области»</a:t>
            </a:r>
          </a:p>
          <a:p>
            <a:endParaRPr lang="ru-RU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27351" y="1630459"/>
            <a:ext cx="966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295301"/>
              </p:ext>
            </p:extLst>
          </p:nvPr>
        </p:nvGraphicFramePr>
        <p:xfrm>
          <a:off x="493776" y="1987058"/>
          <a:ext cx="8693357" cy="4488302"/>
        </p:xfrm>
        <a:graphic>
          <a:graphicData uri="http://schemas.openxmlformats.org/drawingml/2006/table">
            <a:tbl>
              <a:tblPr/>
              <a:tblGrid>
                <a:gridCol w="4234244">
                  <a:extLst>
                    <a:ext uri="{9D8B030D-6E8A-4147-A177-3AD203B41FA5}">
                      <a16:colId xmlns:a16="http://schemas.microsoft.com/office/drawing/2014/main" val="1284549811"/>
                    </a:ext>
                  </a:extLst>
                </a:gridCol>
                <a:gridCol w="1025574">
                  <a:extLst>
                    <a:ext uri="{9D8B030D-6E8A-4147-A177-3AD203B41FA5}">
                      <a16:colId xmlns:a16="http://schemas.microsoft.com/office/drawing/2014/main" val="1976538432"/>
                    </a:ext>
                  </a:extLst>
                </a:gridCol>
                <a:gridCol w="1244365">
                  <a:extLst>
                    <a:ext uri="{9D8B030D-6E8A-4147-A177-3AD203B41FA5}">
                      <a16:colId xmlns:a16="http://schemas.microsoft.com/office/drawing/2014/main" val="1009276298"/>
                    </a:ext>
                  </a:extLst>
                </a:gridCol>
                <a:gridCol w="951723">
                  <a:extLst>
                    <a:ext uri="{9D8B030D-6E8A-4147-A177-3AD203B41FA5}">
                      <a16:colId xmlns:a16="http://schemas.microsoft.com/office/drawing/2014/main" val="2498122154"/>
                    </a:ext>
                  </a:extLst>
                </a:gridCol>
                <a:gridCol w="1237451">
                  <a:extLst>
                    <a:ext uri="{9D8B030D-6E8A-4147-A177-3AD203B41FA5}">
                      <a16:colId xmlns:a16="http://schemas.microsoft.com/office/drawing/2014/main" val="1036125175"/>
                    </a:ext>
                  </a:extLst>
                </a:gridCol>
              </a:tblGrid>
              <a:tr h="2337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Объекты строительства</a:t>
                      </a:r>
                      <a:endParaRPr lang="ru-RU" sz="16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план 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802813"/>
                  </a:ext>
                </a:extLst>
              </a:tr>
              <a:tr h="5626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 т. ч. федеральные средства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 т. ч. федеральные средства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5491"/>
                  </a:ext>
                </a:extLst>
              </a:tr>
              <a:tr h="6455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Хирургический корпус ГУЗ "Областная детская вольница" в г. Липецке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1867,8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1380,9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1867,8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1380,9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579966"/>
                  </a:ext>
                </a:extLst>
              </a:tr>
              <a:tr h="6455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Операционный блок онкологического диспансера в г. Липецке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162,5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115,9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866779"/>
                  </a:ext>
                </a:extLst>
              </a:tr>
              <a:tr h="6455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Поликлинический корпус ГУЗ "Липецкая городская детская больница" в г. Липецке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340,8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218,7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647685"/>
                  </a:ext>
                </a:extLst>
              </a:tr>
              <a:tr h="7114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Стационарно-поликлинический корпус ГУЗ "</a:t>
                      </a:r>
                      <a:r>
                        <a:rPr lang="ru-RU" sz="1600" b="0" i="0" u="none" strike="noStrike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Добровская</a:t>
                      </a:r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районная больница" в с. Доброе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555,8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518,5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547,5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511,7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084853"/>
                  </a:ext>
                </a:extLst>
              </a:tr>
              <a:tr h="4334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15 ФАПов в разных районах </a:t>
                      </a:r>
                      <a:r>
                        <a:rPr lang="ru-RU" sz="1600" b="0" i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области</a:t>
                      </a:r>
                      <a:endParaRPr lang="ru-RU" sz="16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305,7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158,8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263,4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158,8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327917"/>
                  </a:ext>
                </a:extLst>
              </a:tr>
              <a:tr h="4334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Два отделения общей врачебной практики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114,2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65,8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72,2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65,8</a:t>
                      </a:r>
                    </a:p>
                  </a:txBody>
                  <a:tcPr marL="8088" marR="8088" marT="8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448357"/>
                  </a:ext>
                </a:extLst>
              </a:tr>
            </a:tbl>
          </a:graphicData>
        </a:graphic>
      </p:graphicFrame>
      <p:sp>
        <p:nvSpPr>
          <p:cNvPr id="18" name="Скругленный прямоугольник 17"/>
          <p:cNvSpPr/>
          <p:nvPr/>
        </p:nvSpPr>
        <p:spPr>
          <a:xfrm>
            <a:off x="9499531" y="2271236"/>
            <a:ext cx="2342724" cy="113410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9627582" y="2322598"/>
            <a:ext cx="219178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3 115,9 млн. руб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т. ч. средства ФБ – 2 117,3 млн. руб.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255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D0A820-5A11-4D8C-81DB-52C55DD11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448" y="162202"/>
            <a:ext cx="8371609" cy="574963"/>
          </a:xfrm>
        </p:spPr>
        <p:txBody>
          <a:bodyPr/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3F28549-279F-43FD-B0EC-AA2D2757A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31</a:t>
            </a:fld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489466"/>
              </p:ext>
            </p:extLst>
          </p:nvPr>
        </p:nvGraphicFramePr>
        <p:xfrm>
          <a:off x="2864782" y="1424053"/>
          <a:ext cx="7434275" cy="4647508"/>
        </p:xfrm>
        <a:graphic>
          <a:graphicData uri="http://schemas.openxmlformats.org/drawingml/2006/table">
            <a:tbl>
              <a:tblPr/>
              <a:tblGrid>
                <a:gridCol w="3224585">
                  <a:extLst>
                    <a:ext uri="{9D8B030D-6E8A-4147-A177-3AD203B41FA5}">
                      <a16:colId xmlns:a16="http://schemas.microsoft.com/office/drawing/2014/main" val="157196929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417717456"/>
                    </a:ext>
                  </a:extLst>
                </a:gridCol>
                <a:gridCol w="1423358">
                  <a:extLst>
                    <a:ext uri="{9D8B030D-6E8A-4147-A177-3AD203B41FA5}">
                      <a16:colId xmlns:a16="http://schemas.microsoft.com/office/drawing/2014/main" val="3289655930"/>
                    </a:ext>
                  </a:extLst>
                </a:gridCol>
                <a:gridCol w="1414732">
                  <a:extLst>
                    <a:ext uri="{9D8B030D-6E8A-4147-A177-3AD203B41FA5}">
                      <a16:colId xmlns:a16="http://schemas.microsoft.com/office/drawing/2014/main" val="6684272"/>
                    </a:ext>
                  </a:extLst>
                </a:gridCol>
              </a:tblGrid>
              <a:tr h="6332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802177"/>
                  </a:ext>
                </a:extLst>
              </a:tr>
              <a:tr h="481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137652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21 370,9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21 014,2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98,3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840038"/>
                  </a:ext>
                </a:extLst>
              </a:tr>
              <a:tr h="3947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137652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4 454,9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4 446,7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127574"/>
                  </a:ext>
                </a:extLst>
              </a:tr>
              <a:tr h="4054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137652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12 185,5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12 025,1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98,7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075134"/>
                  </a:ext>
                </a:extLst>
              </a:tr>
              <a:tr h="3968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137652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629,6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629,5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877392"/>
                  </a:ext>
                </a:extLst>
              </a:tr>
              <a:tr h="5607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Среднее профессиональное образование</a:t>
                      </a:r>
                    </a:p>
                  </a:txBody>
                  <a:tcPr marL="137652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2 234,8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2 180,5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97,6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221331"/>
                  </a:ext>
                </a:extLst>
              </a:tr>
              <a:tr h="8051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137652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142,2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141,2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733040"/>
                  </a:ext>
                </a:extLst>
              </a:tr>
              <a:tr h="3526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137652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343,6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343,6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574881"/>
                  </a:ext>
                </a:extLst>
              </a:tr>
              <a:tr h="5186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137652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1 380,3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1 247,7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90,4</a:t>
                      </a:r>
                    </a:p>
                  </a:txBody>
                  <a:tcPr marL="7647" marR="7647" marT="764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60591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967487" y="749548"/>
            <a:ext cx="7184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образования в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году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804" y="1011158"/>
            <a:ext cx="3597215" cy="5184475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73031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D0A820-5A11-4D8C-81DB-52C55DD11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9939" y="143720"/>
            <a:ext cx="8371609" cy="574963"/>
          </a:xfrm>
        </p:spPr>
        <p:txBody>
          <a:bodyPr/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3F28549-279F-43FD-B0EC-AA2D2757A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74453" y="1000664"/>
            <a:ext cx="58918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организацию бесплатного горячего питания в 2023 году выделены средства: ФБ -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404,2 млн. руб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областного бюджета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142,0 млн. руб.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Обеспечены 100% учащихся 1-4 классов.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питания 1 ребенка  в день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 руб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организацию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бесплатного горячего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для учащихся 5-11 классов направлено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297,8 млн. руб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50967" y="1000664"/>
            <a:ext cx="50205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открытия 19 Центров образования «Точка роста» закуплено оборудование на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41,7 млн. руб. 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50967" y="2016327"/>
            <a:ext cx="50205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регионального проекта «Цифровая образовательная среда» на приобретение оборудования выделено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108,7 млн. руб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из них 103,3 млн. руб. – средства ФБ и 5,4 млн. руб. – средства областного бюджета.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2" y="3876857"/>
            <a:ext cx="6012613" cy="3019244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1" name="TextBox 10"/>
          <p:cNvSpPr txBox="1"/>
          <p:nvPr/>
        </p:nvSpPr>
        <p:spPr>
          <a:xfrm>
            <a:off x="474453" y="3329326"/>
            <a:ext cx="55812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Субсидия в сумме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185,2 млн. руб.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предоставлена 14 муниципальным районам и 2 городским округам на выполнение требований антитеррористической защищенности образовательных организаций.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2138" y="5386479"/>
            <a:ext cx="37662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24,4 млн. руб.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предоставлено местным бюджетам на приобретение 7 школьных автобусов.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2703" y="1000664"/>
            <a:ext cx="5878902" cy="2234242"/>
          </a:xfrm>
          <a:prstGeom prst="rect">
            <a:avLst/>
          </a:prstGeom>
          <a:solidFill>
            <a:schemeClr val="tx2">
              <a:lumMod val="20000"/>
              <a:lumOff val="80000"/>
              <a:alpha val="37000"/>
            </a:schemeClr>
          </a:solidFill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689007" y="3955319"/>
            <a:ext cx="54518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реализацию программы «Доступная среда» выделено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42,1 млн. руб.</a:t>
            </a:r>
          </a:p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создание условий для инклюзивного образования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75,4 млн. руб.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75490" y="1831679"/>
            <a:ext cx="5733870" cy="2208476"/>
          </a:xfrm>
          <a:prstGeom prst="rect">
            <a:avLst/>
          </a:prstGeom>
          <a:solidFill>
            <a:schemeClr val="tx2">
              <a:lumMod val="20000"/>
              <a:lumOff val="80000"/>
              <a:alpha val="34000"/>
            </a:schemeClr>
          </a:solidFill>
          <a:ln>
            <a:noFill/>
          </a:ln>
          <a:effectLst>
            <a:softEdge rad="355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466114" y="4871170"/>
            <a:ext cx="3956180" cy="1986830"/>
          </a:xfrm>
          <a:prstGeom prst="rect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31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D0A820-5A11-4D8C-81DB-52C55DD11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195" y="127000"/>
            <a:ext cx="8371609" cy="574963"/>
          </a:xfrm>
        </p:spPr>
        <p:txBody>
          <a:bodyPr/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3F28549-279F-43FD-B0EC-AA2D2757A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33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010619" y="701963"/>
            <a:ext cx="79276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отдыха и оздоровления детей в 2023 году</a:t>
            </a:r>
          </a:p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73" y="1828800"/>
            <a:ext cx="9619332" cy="502919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8" name="TextBox 7"/>
          <p:cNvSpPr txBox="1"/>
          <p:nvPr/>
        </p:nvSpPr>
        <p:spPr>
          <a:xfrm>
            <a:off x="1544128" y="1308838"/>
            <a:ext cx="948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израсходовано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767,9 млн. руб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в т.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 523,4 млн. руб. – средства областного бюджета, 96,7 млн. руб. – средства муниципальных бюджетов.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4128" y="2562045"/>
            <a:ext cx="640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стоимость путевки –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34 009 руб.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 родительской платы из средств бюджета (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 всего -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117,4 млн. руб.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102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D0A820-5A11-4D8C-81DB-52C55DD11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195" y="127000"/>
            <a:ext cx="8371609" cy="574963"/>
          </a:xfrm>
        </p:spPr>
        <p:txBody>
          <a:bodyPr/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3F28549-279F-43FD-B0EC-AA2D2757A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34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357397" y="774441"/>
            <a:ext cx="4376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труда в 2023 году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155224032"/>
              </p:ext>
            </p:extLst>
          </p:nvPr>
        </p:nvGraphicFramePr>
        <p:xfrm>
          <a:off x="438539" y="998376"/>
          <a:ext cx="6428792" cy="4926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867331" y="1576874"/>
            <a:ext cx="473062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зарплаты педагогических работников в сравнении с 2022 годом: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образование  - 14,1%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образование – 13,4% ( без учета выплат за классное руководство из ФБ)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– 12,4%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образование – 13,6%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социальной политики – 13,8%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41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4846" y="251927"/>
            <a:ext cx="9916357" cy="468229"/>
          </a:xfrm>
        </p:spPr>
        <p:txBody>
          <a:bodyPr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окружающей среды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35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21019" y="1072701"/>
            <a:ext cx="9782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 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967" y="251927"/>
            <a:ext cx="10058400" cy="6702552"/>
          </a:xfrm>
          <a:prstGeom prst="rect">
            <a:avLst/>
          </a:prstGeom>
          <a:effectLst>
            <a:softEdge rad="635000"/>
          </a:effectLst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BE0C0BD-210E-42A0-99B7-B17F98F035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28816"/>
              </p:ext>
            </p:extLst>
          </p:nvPr>
        </p:nvGraphicFramePr>
        <p:xfrm>
          <a:off x="4068146" y="1072701"/>
          <a:ext cx="7613781" cy="34569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94193">
                  <a:extLst>
                    <a:ext uri="{9D8B030D-6E8A-4147-A177-3AD203B41FA5}">
                      <a16:colId xmlns:a16="http://schemas.microsoft.com/office/drawing/2014/main" val="2896975143"/>
                    </a:ext>
                  </a:extLst>
                </a:gridCol>
                <a:gridCol w="1617520">
                  <a:extLst>
                    <a:ext uri="{9D8B030D-6E8A-4147-A177-3AD203B41FA5}">
                      <a16:colId xmlns:a16="http://schemas.microsoft.com/office/drawing/2014/main" val="3357679495"/>
                    </a:ext>
                  </a:extLst>
                </a:gridCol>
                <a:gridCol w="1421457">
                  <a:extLst>
                    <a:ext uri="{9D8B030D-6E8A-4147-A177-3AD203B41FA5}">
                      <a16:colId xmlns:a16="http://schemas.microsoft.com/office/drawing/2014/main" val="419748490"/>
                    </a:ext>
                  </a:extLst>
                </a:gridCol>
                <a:gridCol w="1380611">
                  <a:extLst>
                    <a:ext uri="{9D8B030D-6E8A-4147-A177-3AD203B41FA5}">
                      <a16:colId xmlns:a16="http://schemas.microsoft.com/office/drawing/2014/main" val="2511410903"/>
                    </a:ext>
                  </a:extLst>
                </a:gridCol>
              </a:tblGrid>
              <a:tr h="1049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раздела, подраздела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План, 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Исполнение,</a:t>
                      </a:r>
                    </a:p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962387"/>
                  </a:ext>
                </a:extLst>
              </a:tr>
              <a:tr h="722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1062,8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1057,7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703052"/>
                  </a:ext>
                </a:extLst>
              </a:tr>
              <a:tr h="3679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  <a:endParaRPr lang="ru-RU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596082"/>
                  </a:ext>
                </a:extLst>
              </a:tr>
              <a:tr h="6011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Сбор, удаление отходов и очистка сточных вод</a:t>
                      </a:r>
                      <a:endParaRPr lang="ru-RU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97752"/>
                  </a:ext>
                </a:extLst>
              </a:tr>
              <a:tr h="7164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охраны окружающей среды</a:t>
                      </a:r>
                      <a:endParaRPr lang="ru-RU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1061,7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1056,6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726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73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91946-42AB-49A1-97EA-2978A6E3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342" y="0"/>
            <a:ext cx="10734135" cy="88852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государственных программ и 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расходов Липецкой области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(1)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69CAA85-E184-4E47-865D-9C4E4E8A3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36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602618"/>
              </p:ext>
            </p:extLst>
          </p:nvPr>
        </p:nvGraphicFramePr>
        <p:xfrm>
          <a:off x="591015" y="1057327"/>
          <a:ext cx="9521615" cy="5502742"/>
        </p:xfrm>
        <a:graphic>
          <a:graphicData uri="http://schemas.openxmlformats.org/drawingml/2006/table">
            <a:tbl>
              <a:tblPr/>
              <a:tblGrid>
                <a:gridCol w="535258">
                  <a:extLst>
                    <a:ext uri="{9D8B030D-6E8A-4147-A177-3AD203B41FA5}">
                      <a16:colId xmlns:a16="http://schemas.microsoft.com/office/drawing/2014/main" val="3852097655"/>
                    </a:ext>
                  </a:extLst>
                </a:gridCol>
                <a:gridCol w="5407137">
                  <a:extLst>
                    <a:ext uri="{9D8B030D-6E8A-4147-A177-3AD203B41FA5}">
                      <a16:colId xmlns:a16="http://schemas.microsoft.com/office/drawing/2014/main" val="2307270066"/>
                    </a:ext>
                  </a:extLst>
                </a:gridCol>
                <a:gridCol w="1240573">
                  <a:extLst>
                    <a:ext uri="{9D8B030D-6E8A-4147-A177-3AD203B41FA5}">
                      <a16:colId xmlns:a16="http://schemas.microsoft.com/office/drawing/2014/main" val="2899542013"/>
                    </a:ext>
                  </a:extLst>
                </a:gridCol>
                <a:gridCol w="1265719">
                  <a:extLst>
                    <a:ext uri="{9D8B030D-6E8A-4147-A177-3AD203B41FA5}">
                      <a16:colId xmlns:a16="http://schemas.microsoft.com/office/drawing/2014/main" val="3370284314"/>
                    </a:ext>
                  </a:extLst>
                </a:gridCol>
                <a:gridCol w="1072928">
                  <a:extLst>
                    <a:ext uri="{9D8B030D-6E8A-4147-A177-3AD203B41FA5}">
                      <a16:colId xmlns:a16="http://schemas.microsoft.com/office/drawing/2014/main" val="842870357"/>
                    </a:ext>
                  </a:extLst>
                </a:gridCol>
              </a:tblGrid>
              <a:tr h="553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Годовой план,                тыс. руб.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Исполнение,   тыс. руб.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 %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965897"/>
                  </a:ext>
                </a:extLst>
              </a:tr>
              <a:tr h="6582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"Социальная поддержка граждан, реализация семейно-демографической политики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16 053 129,2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15 631 730,2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97,4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543644"/>
                  </a:ext>
                </a:extLst>
              </a:tr>
              <a:tr h="443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мер социальной поддержки отдельных категорий населения"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5 446 747,3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5 282 154,1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97,0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370832"/>
                  </a:ext>
                </a:extLst>
              </a:tr>
              <a:tr h="5859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"Повышение качества жизни пожилых людей, развитие системы социального обслуживания населения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2 540 238,4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2 533 901,3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857423"/>
                  </a:ext>
                </a:extLst>
              </a:tr>
              <a:tr h="922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"Укрепление материально-технической базы учреждений социального обслуживания населения и оказание адресной социальной помощи неработающим пенсионерам, являющимся получателями трудовых пенсий по старости и по инвалидности, в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682 065,6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652 662,6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95,7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985334"/>
                  </a:ext>
                </a:extLst>
              </a:tr>
              <a:tr h="3689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"Улучшение демографической ситуации и положения семей с детьми"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5 860 391,6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5 674 467,0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96,8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069293"/>
                  </a:ext>
                </a:extLst>
              </a:tr>
              <a:tr h="4637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1.5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"Обеспечение жилыми помещениями детей-сирот, детей, оставшихся без попечения родителей, и лиц из их числа"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840 670,6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837 028,3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233009"/>
                  </a:ext>
                </a:extLst>
              </a:tr>
              <a:tr h="2477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1.6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"Доступная среда"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68 186,3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57 293,2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84,0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092053"/>
                  </a:ext>
                </a:extLst>
              </a:tr>
              <a:tr h="3381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1.7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"Благополучная семья - стабильность в регионе"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541 561,3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521 066,3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96,2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005044"/>
                  </a:ext>
                </a:extLst>
              </a:tr>
              <a:tr h="5533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1.8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"Формирование системы комплексной реабилитации и абилитации инвалидов, в том числе детей-инвалидов в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73 268,2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73 157,3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450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4027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91946-42AB-49A1-97EA-2978A6E3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831" y="0"/>
            <a:ext cx="10734135" cy="88852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государственных программ и 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расходов Липецкой области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(2)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BBC1D5-370E-4D6E-A669-7176D1C53F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37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337820"/>
              </p:ext>
            </p:extLst>
          </p:nvPr>
        </p:nvGraphicFramePr>
        <p:xfrm>
          <a:off x="710215" y="1420427"/>
          <a:ext cx="9685536" cy="4772818"/>
        </p:xfrm>
        <a:graphic>
          <a:graphicData uri="http://schemas.openxmlformats.org/drawingml/2006/table">
            <a:tbl>
              <a:tblPr/>
              <a:tblGrid>
                <a:gridCol w="573256">
                  <a:extLst>
                    <a:ext uri="{9D8B030D-6E8A-4147-A177-3AD203B41FA5}">
                      <a16:colId xmlns:a16="http://schemas.microsoft.com/office/drawing/2014/main" val="2640335184"/>
                    </a:ext>
                  </a:extLst>
                </a:gridCol>
                <a:gridCol w="5052496">
                  <a:extLst>
                    <a:ext uri="{9D8B030D-6E8A-4147-A177-3AD203B41FA5}">
                      <a16:colId xmlns:a16="http://schemas.microsoft.com/office/drawing/2014/main" val="3258265023"/>
                    </a:ext>
                  </a:extLst>
                </a:gridCol>
                <a:gridCol w="1400793">
                  <a:extLst>
                    <a:ext uri="{9D8B030D-6E8A-4147-A177-3AD203B41FA5}">
                      <a16:colId xmlns:a16="http://schemas.microsoft.com/office/drawing/2014/main" val="3639054922"/>
                    </a:ext>
                  </a:extLst>
                </a:gridCol>
                <a:gridCol w="1400793">
                  <a:extLst>
                    <a:ext uri="{9D8B030D-6E8A-4147-A177-3AD203B41FA5}">
                      <a16:colId xmlns:a16="http://schemas.microsoft.com/office/drawing/2014/main" val="2777704733"/>
                    </a:ext>
                  </a:extLst>
                </a:gridCol>
                <a:gridCol w="1258198">
                  <a:extLst>
                    <a:ext uri="{9D8B030D-6E8A-4147-A177-3AD203B41FA5}">
                      <a16:colId xmlns:a16="http://schemas.microsoft.com/office/drawing/2014/main" val="1398597953"/>
                    </a:ext>
                  </a:extLst>
                </a:gridCol>
              </a:tblGrid>
              <a:tr h="8321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Годовой план,                тыс. руб.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Исполнение,   тыс. руб.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 %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2054225"/>
                  </a:ext>
                </a:extLst>
              </a:tr>
              <a:tr h="9522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"Развитие рынка труда и содействие занятости населения в Липецкой области"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880 095,1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865 549,8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98,3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621395"/>
                  </a:ext>
                </a:extLst>
              </a:tr>
              <a:tr h="685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2.1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рынка труда и социальная поддержка безработных граждан"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833 889,4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820 540,7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23400"/>
                  </a:ext>
                </a:extLst>
              </a:tr>
              <a:tr h="670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2.2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"Содействие трудоустройству незанятых инвалидов Липецкой области"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2 821,2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2 539,4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90,0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964865"/>
                  </a:ext>
                </a:extLst>
              </a:tr>
              <a:tr h="8957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2.3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"Оказание содействия добровольному переселению в Липецкую область соотечественников, проживающих за рубежом"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26 280,6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25 693,5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97,8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972775"/>
                  </a:ext>
                </a:extLst>
              </a:tr>
              <a:tr h="7358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2.4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"Улучшение условий и охраны труда"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17 103,9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16 776,3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151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2158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91946-42AB-49A1-97EA-2978A6E3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406" y="118675"/>
            <a:ext cx="10734135" cy="937767"/>
          </a:xfrm>
        </p:spPr>
        <p:txBody>
          <a:bodyPr anchor="ctr"/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государственных программ и 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расходов Липецкой области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(3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B3B7604-5ED2-4F6C-BAA4-6C4E2CAFC9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38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16061"/>
              </p:ext>
            </p:extLst>
          </p:nvPr>
        </p:nvGraphicFramePr>
        <p:xfrm>
          <a:off x="423747" y="1185576"/>
          <a:ext cx="9801922" cy="5522692"/>
        </p:xfrm>
        <a:graphic>
          <a:graphicData uri="http://schemas.openxmlformats.org/drawingml/2006/table">
            <a:tbl>
              <a:tblPr/>
              <a:tblGrid>
                <a:gridCol w="546409">
                  <a:extLst>
                    <a:ext uri="{9D8B030D-6E8A-4147-A177-3AD203B41FA5}">
                      <a16:colId xmlns:a16="http://schemas.microsoft.com/office/drawing/2014/main" val="957017899"/>
                    </a:ext>
                  </a:extLst>
                </a:gridCol>
                <a:gridCol w="5820937">
                  <a:extLst>
                    <a:ext uri="{9D8B030D-6E8A-4147-A177-3AD203B41FA5}">
                      <a16:colId xmlns:a16="http://schemas.microsoft.com/office/drawing/2014/main" val="460438724"/>
                    </a:ext>
                  </a:extLst>
                </a:gridCol>
                <a:gridCol w="1198939">
                  <a:extLst>
                    <a:ext uri="{9D8B030D-6E8A-4147-A177-3AD203B41FA5}">
                      <a16:colId xmlns:a16="http://schemas.microsoft.com/office/drawing/2014/main" val="2710440448"/>
                    </a:ext>
                  </a:extLst>
                </a:gridCol>
                <a:gridCol w="1177795">
                  <a:extLst>
                    <a:ext uri="{9D8B030D-6E8A-4147-A177-3AD203B41FA5}">
                      <a16:colId xmlns:a16="http://schemas.microsoft.com/office/drawing/2014/main" val="2515172927"/>
                    </a:ext>
                  </a:extLst>
                </a:gridCol>
                <a:gridCol w="1057842">
                  <a:extLst>
                    <a:ext uri="{9D8B030D-6E8A-4147-A177-3AD203B41FA5}">
                      <a16:colId xmlns:a16="http://schemas.microsoft.com/office/drawing/2014/main" val="2623543456"/>
                    </a:ext>
                  </a:extLst>
                </a:gridCol>
              </a:tblGrid>
              <a:tr h="6716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Годовой план,                тыс. руб.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Исполнение,   тыс. руб.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 %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500385"/>
                  </a:ext>
                </a:extLst>
              </a:tr>
              <a:tr h="4498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3.0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"Развитие здравоохранения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19 143 488,4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18 673 183,6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97,5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891521"/>
                  </a:ext>
                </a:extLst>
              </a:tr>
              <a:tr h="5726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3.1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"Профилактика заболеваний и формирование здорового образа жизни. Развитие первичной медико-санитарной помощи"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7 802 006,8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7 639 190,9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97,9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880454"/>
                  </a:ext>
                </a:extLst>
              </a:tr>
              <a:tr h="7787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3.2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"Совершенствование оказания специализированной, включая высокотехнологичную, медицинской помощи, скорой, в том числе скорой специализированной, медицинской помощи, медицинской эвакуации"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4 765 475,7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4 701 815,2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98,7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460950"/>
                  </a:ext>
                </a:extLst>
              </a:tr>
              <a:tr h="3644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3.3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"Охрана здоровья матери и ребенка"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2 775 708,6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2 572 176,2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92,7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399112"/>
                  </a:ext>
                </a:extLst>
              </a:tr>
              <a:tr h="3864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3.1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медицинской реабилитации и санаторно-курортного лечения, в том числе детей"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301 250,1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298 516,2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819132"/>
                  </a:ext>
                </a:extLst>
              </a:tr>
              <a:tr h="4534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3.2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"Совершенствование оказания паллиативной медицинской помощи, в том числе детям"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357 426,4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354 774,3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303895"/>
                  </a:ext>
                </a:extLst>
              </a:tr>
              <a:tr h="3138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3.3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"Кадровое обеспечение системы здравоохранения"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486 551,7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463 648,1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95,3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986507"/>
                  </a:ext>
                </a:extLst>
              </a:tr>
              <a:tr h="654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3.4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"Совершенствование системы обеспечения лекарственными препаратами и медицинскими изделиями, в том числе в амбулаторных условиях"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1 554 764,5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1 554 747,6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015509"/>
                  </a:ext>
                </a:extLst>
              </a:tr>
              <a:tr h="3176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3.5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информатизации в здравоохранении"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157 750,4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154 346,2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97,8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3399200"/>
                  </a:ext>
                </a:extLst>
              </a:tr>
              <a:tr h="3864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3.6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"Модернизация первичного звена здравоохранения Липецкой области в 2021-2025 годах"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942 554,3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933 968,8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030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78936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91946-42AB-49A1-97EA-2978A6E3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932" y="-112144"/>
            <a:ext cx="10734135" cy="88852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государственных программ и 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расходов Липецкой области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(4)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6A6BA-93ED-4FB3-A74D-F048C4420A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39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828698"/>
              </p:ext>
            </p:extLst>
          </p:nvPr>
        </p:nvGraphicFramePr>
        <p:xfrm>
          <a:off x="798990" y="1071344"/>
          <a:ext cx="8948693" cy="53921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2864">
                  <a:extLst>
                    <a:ext uri="{9D8B030D-6E8A-4147-A177-3AD203B41FA5}">
                      <a16:colId xmlns:a16="http://schemas.microsoft.com/office/drawing/2014/main" val="2790146892"/>
                    </a:ext>
                  </a:extLst>
                </a:gridCol>
                <a:gridCol w="4916621">
                  <a:extLst>
                    <a:ext uri="{9D8B030D-6E8A-4147-A177-3AD203B41FA5}">
                      <a16:colId xmlns:a16="http://schemas.microsoft.com/office/drawing/2014/main" val="2123712920"/>
                    </a:ext>
                  </a:extLst>
                </a:gridCol>
                <a:gridCol w="1195510">
                  <a:extLst>
                    <a:ext uri="{9D8B030D-6E8A-4147-A177-3AD203B41FA5}">
                      <a16:colId xmlns:a16="http://schemas.microsoft.com/office/drawing/2014/main" val="4071757428"/>
                    </a:ext>
                  </a:extLst>
                </a:gridCol>
                <a:gridCol w="1219743">
                  <a:extLst>
                    <a:ext uri="{9D8B030D-6E8A-4147-A177-3AD203B41FA5}">
                      <a16:colId xmlns:a16="http://schemas.microsoft.com/office/drawing/2014/main" val="1809483045"/>
                    </a:ext>
                  </a:extLst>
                </a:gridCol>
                <a:gridCol w="1033955">
                  <a:extLst>
                    <a:ext uri="{9D8B030D-6E8A-4147-A177-3AD203B41FA5}">
                      <a16:colId xmlns:a16="http://schemas.microsoft.com/office/drawing/2014/main" val="3382712132"/>
                    </a:ext>
                  </a:extLst>
                </a:gridCol>
              </a:tblGrid>
              <a:tr h="6687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Годовой план,                тыс. руб.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Исполнение,   тыс. руб.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 %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849092"/>
                  </a:ext>
                </a:extLst>
              </a:tr>
              <a:tr h="4983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Государственная программа Липецкой области "Развитие физической культуры и спорта Липецкой области"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20" marR="5969" marT="596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1 860 250,0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1 460 063,7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78,5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215227"/>
                  </a:ext>
                </a:extLst>
              </a:tr>
              <a:tr h="3272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Подпрограмма "Развитие физической культуры и массового спорта"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20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746 714,7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356 171,3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47,7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663247"/>
                  </a:ext>
                </a:extLst>
              </a:tr>
              <a:tr h="4705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Подпрограмма "Развитие спорта высших достижений и системы подготовки спортивного резерва Липецкой области"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20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1 113 535,2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1 103 892,4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157396"/>
                  </a:ext>
                </a:extLst>
              </a:tr>
              <a:tr h="4832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Государственная программа Липецкой области "Развитие образования Липецкой области"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20" marR="5969" marT="596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19 641 024,1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19 327 814,4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98,4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101079"/>
                  </a:ext>
                </a:extLst>
              </a:tr>
              <a:tr h="3921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Подпрограмма "Ресурсное обеспечение развития образования Липецкой области"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20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16 214 623,2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16 120 128,0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816333"/>
                  </a:ext>
                </a:extLst>
              </a:tr>
              <a:tr h="5361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Подпрограмма "Повышение эффективности профессионального образования в обеспечении отраслей экономики востребованными кадрами"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20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2 118 161,6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2 044 608,8</a:t>
                      </a:r>
                      <a:endParaRPr lang="ru-RU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96,5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414400"/>
                  </a:ext>
                </a:extLst>
              </a:tr>
              <a:tr h="7114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</a:t>
                      </a:r>
                      <a:endParaRPr lang="ru-RU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Подпрограмма "Реализация мер по обучению, воспитанию, содержанию детей-сирот и детей, оставшихся без попечения родителей, и психолого-педагогическая помощь детям"</a:t>
                      </a:r>
                      <a:endParaRPr lang="ru-RU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20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132 100,5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131 975,4</a:t>
                      </a:r>
                      <a:endParaRPr lang="ru-RU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398593"/>
                  </a:ext>
                </a:extLst>
              </a:tr>
              <a:tr h="3538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</a:t>
                      </a:r>
                      <a:endParaRPr lang="ru-RU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Подпрограмма "Отдых и оздоровление детей Липецкой области"</a:t>
                      </a:r>
                      <a:endParaRPr lang="ru-RU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20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384 859,9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287 716,3</a:t>
                      </a:r>
                      <a:endParaRPr lang="ru-RU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74,8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029488"/>
                  </a:ext>
                </a:extLst>
              </a:tr>
              <a:tr h="3921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</a:t>
                      </a:r>
                      <a:endParaRPr lang="ru-RU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Подпрограмма "Создание современной образовательной среды для школьников"</a:t>
                      </a:r>
                      <a:endParaRPr lang="ru-RU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20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785 767,3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737 944,2</a:t>
                      </a:r>
                      <a:endParaRPr lang="ru-RU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52328"/>
                  </a:ext>
                </a:extLst>
              </a:tr>
              <a:tr h="3921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</a:t>
                      </a:r>
                      <a:endParaRPr lang="ru-RU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Подпрограмма "Повышение финансового образования в Липецкой области"</a:t>
                      </a:r>
                      <a:endParaRPr lang="ru-RU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20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5 511,6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5 441,7</a:t>
                      </a:r>
                      <a:endParaRPr lang="ru-RU" sz="12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9" marR="5969" marT="5969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718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98971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91946-42AB-49A1-97EA-2978A6E3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932" y="-112144"/>
            <a:ext cx="10734135" cy="88852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государственных программ и 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расходов Липецкой области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(5)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FBFA5BD-FACF-4B43-999C-62EB5C451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40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546648"/>
              </p:ext>
            </p:extLst>
          </p:nvPr>
        </p:nvGraphicFramePr>
        <p:xfrm>
          <a:off x="648068" y="1062505"/>
          <a:ext cx="9188391" cy="5228479"/>
        </p:xfrm>
        <a:graphic>
          <a:graphicData uri="http://schemas.openxmlformats.org/drawingml/2006/table">
            <a:tbl>
              <a:tblPr/>
              <a:tblGrid>
                <a:gridCol w="594805">
                  <a:extLst>
                    <a:ext uri="{9D8B030D-6E8A-4147-A177-3AD203B41FA5}">
                      <a16:colId xmlns:a16="http://schemas.microsoft.com/office/drawing/2014/main" val="1211729898"/>
                    </a:ext>
                  </a:extLst>
                </a:gridCol>
                <a:gridCol w="5062134">
                  <a:extLst>
                    <a:ext uri="{9D8B030D-6E8A-4147-A177-3AD203B41FA5}">
                      <a16:colId xmlns:a16="http://schemas.microsoft.com/office/drawing/2014/main" val="4205396019"/>
                    </a:ext>
                  </a:extLst>
                </a:gridCol>
                <a:gridCol w="1224016">
                  <a:extLst>
                    <a:ext uri="{9D8B030D-6E8A-4147-A177-3AD203B41FA5}">
                      <a16:colId xmlns:a16="http://schemas.microsoft.com/office/drawing/2014/main" val="1300731704"/>
                    </a:ext>
                  </a:extLst>
                </a:gridCol>
                <a:gridCol w="1248826">
                  <a:extLst>
                    <a:ext uri="{9D8B030D-6E8A-4147-A177-3AD203B41FA5}">
                      <a16:colId xmlns:a16="http://schemas.microsoft.com/office/drawing/2014/main" val="480832142"/>
                    </a:ext>
                  </a:extLst>
                </a:gridCol>
                <a:gridCol w="1058610">
                  <a:extLst>
                    <a:ext uri="{9D8B030D-6E8A-4147-A177-3AD203B41FA5}">
                      <a16:colId xmlns:a16="http://schemas.microsoft.com/office/drawing/2014/main" val="389197109"/>
                    </a:ext>
                  </a:extLst>
                </a:gridCol>
              </a:tblGrid>
              <a:tr h="6931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Годовой план,                тыс. руб.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Исполнение,   тыс. руб.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 %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2984926"/>
                  </a:ext>
                </a:extLst>
              </a:tr>
              <a:tr h="4726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4.0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"Развитие физической культуры и спорта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1 860 250,0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1 460 063,7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78,5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618826"/>
                  </a:ext>
                </a:extLst>
              </a:tr>
              <a:tr h="3551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4.1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физической культуры и массового спорта"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746 714,7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356 171,3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47,7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719033"/>
                  </a:ext>
                </a:extLst>
              </a:tr>
              <a:tr h="4705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4.2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спорта высших достижений и системы подготовки спортивного резерва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1 113 535,2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1 103 892,4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137219"/>
                  </a:ext>
                </a:extLst>
              </a:tr>
              <a:tr h="4616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5.0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"Развитие образования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19 641 024,1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19 327 814,4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976129"/>
                  </a:ext>
                </a:extLst>
              </a:tr>
              <a:tr h="4261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6.0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"Развитие культуры и туризма в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2 667 956,9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2 661 980,8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57192"/>
                  </a:ext>
                </a:extLst>
              </a:tr>
              <a:tr h="3639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6.1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и сохранение культуры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2 271 137,3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2 266 957,3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416712"/>
                  </a:ext>
                </a:extLst>
              </a:tr>
              <a:tr h="311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6.2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туризма в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235 573,2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235 573,2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44059"/>
                  </a:ext>
                </a:extLst>
              </a:tr>
              <a:tr h="4783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6.3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"Формирование и использование документов Архивного фонда Российской Федерации в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161 246,4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159 450,4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98,9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755828"/>
                  </a:ext>
                </a:extLst>
              </a:tr>
              <a:tr h="4527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7.0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"Развитие кооперации и коллективных форм собственности в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188 312,9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188 312,9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579168"/>
                  </a:ext>
                </a:extLst>
              </a:tr>
              <a:tr h="3428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7.1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сети кооперативов всех направлений"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17 781,3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17 781,3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120989"/>
                  </a:ext>
                </a:extLst>
              </a:tr>
              <a:tr h="3995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7.2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"Реализация регионально значимых направлений в сфере сельскохозяйственной кооперации"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170 531,6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170 531,6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307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69572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91946-42AB-49A1-97EA-2978A6E3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932" y="-112144"/>
            <a:ext cx="10734135" cy="88852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государственных программ и 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расходов Липецкой области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(6)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D2A2D4-5F99-4949-AE59-78CFAD9D1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41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61532"/>
              </p:ext>
            </p:extLst>
          </p:nvPr>
        </p:nvGraphicFramePr>
        <p:xfrm>
          <a:off x="480000" y="909073"/>
          <a:ext cx="9623005" cy="5565604"/>
        </p:xfrm>
        <a:graphic>
          <a:graphicData uri="http://schemas.openxmlformats.org/drawingml/2006/table">
            <a:tbl>
              <a:tblPr/>
              <a:tblGrid>
                <a:gridCol w="549201">
                  <a:extLst>
                    <a:ext uri="{9D8B030D-6E8A-4147-A177-3AD203B41FA5}">
                      <a16:colId xmlns:a16="http://schemas.microsoft.com/office/drawing/2014/main" val="3497700563"/>
                    </a:ext>
                  </a:extLst>
                </a:gridCol>
                <a:gridCol w="5320390">
                  <a:extLst>
                    <a:ext uri="{9D8B030D-6E8A-4147-A177-3AD203B41FA5}">
                      <a16:colId xmlns:a16="http://schemas.microsoft.com/office/drawing/2014/main" val="3600164198"/>
                    </a:ext>
                  </a:extLst>
                </a:gridCol>
                <a:gridCol w="1270028">
                  <a:extLst>
                    <a:ext uri="{9D8B030D-6E8A-4147-A177-3AD203B41FA5}">
                      <a16:colId xmlns:a16="http://schemas.microsoft.com/office/drawing/2014/main" val="4166814822"/>
                    </a:ext>
                  </a:extLst>
                </a:gridCol>
                <a:gridCol w="1295772">
                  <a:extLst>
                    <a:ext uri="{9D8B030D-6E8A-4147-A177-3AD203B41FA5}">
                      <a16:colId xmlns:a16="http://schemas.microsoft.com/office/drawing/2014/main" val="817186132"/>
                    </a:ext>
                  </a:extLst>
                </a:gridCol>
                <a:gridCol w="1187614">
                  <a:extLst>
                    <a:ext uri="{9D8B030D-6E8A-4147-A177-3AD203B41FA5}">
                      <a16:colId xmlns:a16="http://schemas.microsoft.com/office/drawing/2014/main" val="228297373"/>
                    </a:ext>
                  </a:extLst>
                </a:gridCol>
              </a:tblGrid>
              <a:tr h="7669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Годовой план,                тыс. руб.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Исполнение,   тыс. руб.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 %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088581"/>
                  </a:ext>
                </a:extLst>
              </a:tr>
              <a:tr h="7669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"Обеспечение населения Липецкой области качественным жильем, социальной инфраструктурой и услугами ЖКХ"</a:t>
                      </a:r>
                    </a:p>
                  </a:txBody>
                  <a:tcPr marL="72522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9 321 061,3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7 037 735,2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75,5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953813"/>
                  </a:ext>
                </a:extLst>
              </a:tr>
              <a:tr h="3441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8.1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"Ипотечное жилищное кредитование"</a:t>
                      </a:r>
                    </a:p>
                  </a:txBody>
                  <a:tcPr marL="72522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87 530,9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85 725,8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97,9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810038"/>
                  </a:ext>
                </a:extLst>
              </a:tr>
              <a:tr h="3551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8.2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"Свой Дом"</a:t>
                      </a:r>
                    </a:p>
                  </a:txBody>
                  <a:tcPr marL="72522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137 100,5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136 673,8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089066"/>
                  </a:ext>
                </a:extLst>
              </a:tr>
              <a:tr h="5113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8.3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"О государственной поддержке в обеспечении жильем молодых семей"</a:t>
                      </a:r>
                    </a:p>
                  </a:txBody>
                  <a:tcPr marL="72522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403 469,4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402 483,4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846469"/>
                  </a:ext>
                </a:extLst>
              </a:tr>
              <a:tr h="5113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8.4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"Стимулирование жилищного строительства в Липецкой области"</a:t>
                      </a:r>
                    </a:p>
                  </a:txBody>
                  <a:tcPr marL="72522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3 156 220,8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2 961 744,1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93,8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843664"/>
                  </a:ext>
                </a:extLst>
              </a:tr>
              <a:tr h="815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8.5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"Повышение качества  условий проживания населения области за счет обеспечения населенных пунктов области социальной инфраструктурой"</a:t>
                      </a:r>
                    </a:p>
                  </a:txBody>
                  <a:tcPr marL="72522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548 621,8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523 619,2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95,4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677430"/>
                  </a:ext>
                </a:extLst>
              </a:tr>
              <a:tr h="7669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8.6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"Улучшение качества жилищного фонда, развитие и модернизация коммунальной инфраструктуры Липецкой области"</a:t>
                      </a:r>
                    </a:p>
                  </a:txBody>
                  <a:tcPr marL="72522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4 477 378,4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2 630 372,2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58,7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938955"/>
                  </a:ext>
                </a:extLst>
              </a:tr>
              <a:tr h="5113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8.7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"Повышение качества водоснабжения населения Липецкой области"</a:t>
                      </a:r>
                    </a:p>
                  </a:txBody>
                  <a:tcPr marL="72522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510 739,5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297 116,7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58,2</a:t>
                      </a:r>
                    </a:p>
                  </a:txBody>
                  <a:tcPr marL="8058" marR="8058" marT="805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099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94124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91946-42AB-49A1-97EA-2978A6E3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932" y="-112144"/>
            <a:ext cx="10734135" cy="88852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государственных программ и 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расходов Липецкой области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(7)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1E9480A-57BB-46BF-AE65-431FE0169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42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702542"/>
              </p:ext>
            </p:extLst>
          </p:nvPr>
        </p:nvGraphicFramePr>
        <p:xfrm>
          <a:off x="626746" y="1008879"/>
          <a:ext cx="9465108" cy="5448478"/>
        </p:xfrm>
        <a:graphic>
          <a:graphicData uri="http://schemas.openxmlformats.org/drawingml/2006/table">
            <a:tbl>
              <a:tblPr/>
              <a:tblGrid>
                <a:gridCol w="704904">
                  <a:extLst>
                    <a:ext uri="{9D8B030D-6E8A-4147-A177-3AD203B41FA5}">
                      <a16:colId xmlns:a16="http://schemas.microsoft.com/office/drawing/2014/main" val="4002392872"/>
                    </a:ext>
                  </a:extLst>
                </a:gridCol>
                <a:gridCol w="5058080">
                  <a:extLst>
                    <a:ext uri="{9D8B030D-6E8A-4147-A177-3AD203B41FA5}">
                      <a16:colId xmlns:a16="http://schemas.microsoft.com/office/drawing/2014/main" val="1151790446"/>
                    </a:ext>
                  </a:extLst>
                </a:gridCol>
                <a:gridCol w="1307210">
                  <a:extLst>
                    <a:ext uri="{9D8B030D-6E8A-4147-A177-3AD203B41FA5}">
                      <a16:colId xmlns:a16="http://schemas.microsoft.com/office/drawing/2014/main" val="3898533555"/>
                    </a:ext>
                  </a:extLst>
                </a:gridCol>
                <a:gridCol w="1211988">
                  <a:extLst>
                    <a:ext uri="{9D8B030D-6E8A-4147-A177-3AD203B41FA5}">
                      <a16:colId xmlns:a16="http://schemas.microsoft.com/office/drawing/2014/main" val="2363147937"/>
                    </a:ext>
                  </a:extLst>
                </a:gridCol>
                <a:gridCol w="1182926">
                  <a:extLst>
                    <a:ext uri="{9D8B030D-6E8A-4147-A177-3AD203B41FA5}">
                      <a16:colId xmlns:a16="http://schemas.microsoft.com/office/drawing/2014/main" val="2232714098"/>
                    </a:ext>
                  </a:extLst>
                </a:gridCol>
              </a:tblGrid>
              <a:tr h="8928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Годовой план,                тыс. руб.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Исполнение,   тыс. руб.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 %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867445"/>
                  </a:ext>
                </a:extLst>
              </a:tr>
              <a:tr h="892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"Обеспечение общественной безопасности, профилактика терроризма и экстремизма в Липецкой области"</a:t>
                      </a:r>
                    </a:p>
                  </a:txBody>
                  <a:tcPr marL="80580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1 533 454,9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1 514 872,1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98,8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192553"/>
                  </a:ext>
                </a:extLst>
              </a:tr>
              <a:tr h="5952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9.1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"Профилактика правонарушений в Липецкой области"</a:t>
                      </a:r>
                    </a:p>
                  </a:txBody>
                  <a:tcPr marL="80580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205 207,0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189 458,1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92,3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063790"/>
                  </a:ext>
                </a:extLst>
              </a:tr>
              <a:tr h="5952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9.2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"Обеспечение безопасности дорожного движения в Липецкой области"</a:t>
                      </a:r>
                    </a:p>
                  </a:txBody>
                  <a:tcPr marL="80580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3 925,0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3 921,6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075903"/>
                  </a:ext>
                </a:extLst>
              </a:tr>
              <a:tr h="5952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9.3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"О противодействии коррупции в Липецкой области"</a:t>
                      </a:r>
                    </a:p>
                  </a:txBody>
                  <a:tcPr marL="80580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19 790,0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19 692,6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066579"/>
                  </a:ext>
                </a:extLst>
              </a:tr>
              <a:tr h="5952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9.4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"Комплексные меры по профилактике терроризма и экстремизма в Липецкой области"</a:t>
                      </a:r>
                    </a:p>
                  </a:txBody>
                  <a:tcPr marL="80580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1 208,0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1 208,0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702994"/>
                  </a:ext>
                </a:extLst>
              </a:tr>
              <a:tr h="5952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9.5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мировой юстиции в Липецкой области"</a:t>
                      </a:r>
                    </a:p>
                  </a:txBody>
                  <a:tcPr marL="80580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373 292,9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370 891,9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109693"/>
                  </a:ext>
                </a:extLst>
              </a:tr>
              <a:tr h="5952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9.6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аппаратно-программного комплекса "Безопасный город" в Липецкой области"</a:t>
                      </a:r>
                    </a:p>
                  </a:txBody>
                  <a:tcPr marL="80580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930 032,1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929 699,9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8953" marR="8953" marT="895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150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707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91946-42AB-49A1-97EA-2978A6E3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932" y="-112144"/>
            <a:ext cx="10734135" cy="88852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государственных программ и 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расходов Липецкой области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(8)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D41906-7B54-458E-9550-DCC5B7664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43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155937"/>
              </p:ext>
            </p:extLst>
          </p:nvPr>
        </p:nvGraphicFramePr>
        <p:xfrm>
          <a:off x="579600" y="960431"/>
          <a:ext cx="9310124" cy="5635678"/>
        </p:xfrm>
        <a:graphic>
          <a:graphicData uri="http://schemas.openxmlformats.org/drawingml/2006/table">
            <a:tbl>
              <a:tblPr/>
              <a:tblGrid>
                <a:gridCol w="536317">
                  <a:extLst>
                    <a:ext uri="{9D8B030D-6E8A-4147-A177-3AD203B41FA5}">
                      <a16:colId xmlns:a16="http://schemas.microsoft.com/office/drawing/2014/main" val="3048444980"/>
                    </a:ext>
                  </a:extLst>
                </a:gridCol>
                <a:gridCol w="5271439">
                  <a:extLst>
                    <a:ext uri="{9D8B030D-6E8A-4147-A177-3AD203B41FA5}">
                      <a16:colId xmlns:a16="http://schemas.microsoft.com/office/drawing/2014/main" val="2848701505"/>
                    </a:ext>
                  </a:extLst>
                </a:gridCol>
                <a:gridCol w="1164362">
                  <a:extLst>
                    <a:ext uri="{9D8B030D-6E8A-4147-A177-3AD203B41FA5}">
                      <a16:colId xmlns:a16="http://schemas.microsoft.com/office/drawing/2014/main" val="797604773"/>
                    </a:ext>
                  </a:extLst>
                </a:gridCol>
                <a:gridCol w="1265372">
                  <a:extLst>
                    <a:ext uri="{9D8B030D-6E8A-4147-A177-3AD203B41FA5}">
                      <a16:colId xmlns:a16="http://schemas.microsoft.com/office/drawing/2014/main" val="4182754512"/>
                    </a:ext>
                  </a:extLst>
                </a:gridCol>
                <a:gridCol w="1072634">
                  <a:extLst>
                    <a:ext uri="{9D8B030D-6E8A-4147-A177-3AD203B41FA5}">
                      <a16:colId xmlns:a16="http://schemas.microsoft.com/office/drawing/2014/main" val="442207518"/>
                    </a:ext>
                  </a:extLst>
                </a:gridCol>
              </a:tblGrid>
              <a:tr h="5962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Годовой план,                тыс. руб.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Исполнение,   тыс. руб.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 %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250233"/>
                  </a:ext>
                </a:extLst>
              </a:tr>
              <a:tr h="3974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"Реализация внутренней политики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901 928,4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898 140,4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256575"/>
                  </a:ext>
                </a:extLst>
              </a:tr>
              <a:tr h="5962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10.1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"Содействие развитию гражданского общества, патриотического воспитания  населения Липецкой области и реализации молодежной политики"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625 718,8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622 652,9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521031"/>
                  </a:ext>
                </a:extLst>
              </a:tr>
              <a:tr h="7949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10.2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"Создание условий для оперативного получения населением области информации о деятельности исполнительных органов государственной власти и социально-экономическом развитии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263 647,4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263 015,8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468913"/>
                  </a:ext>
                </a:extLst>
              </a:tr>
              <a:tr h="3974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10.3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"Реализация государственной национальной политики в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12 562,2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12 471,7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276743"/>
                  </a:ext>
                </a:extLst>
              </a:tr>
              <a:tr h="5962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"Модернизация и инновационное развитие экономики Липецкой области"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669 293,2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665 044,4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412489"/>
                  </a:ext>
                </a:extLst>
              </a:tr>
              <a:tr h="3974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11.1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"Модернизация и развитие промышленности Липецкой области на 2014-2025 годы"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211 422,8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211 395,8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113049"/>
                  </a:ext>
                </a:extLst>
              </a:tr>
              <a:tr h="5962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11.2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"Повышение конкурентоспособности и производительности труда в машиностроительном комплексе Липецкой области на 2014-2025 годы"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1 000,0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1 000,0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328026"/>
                  </a:ext>
                </a:extLst>
              </a:tr>
              <a:tr h="3974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11.3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инновационной деятельности в Липецкой области на 2014-2025 годы"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37 950,0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37 950,0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828338"/>
                  </a:ext>
                </a:extLst>
              </a:tr>
              <a:tr h="461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11.4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малого и среднего предпринимательства в Липецкой области на 2014-2025 годы"</a:t>
                      </a:r>
                    </a:p>
                  </a:txBody>
                  <a:tcPr marL="53720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418 920,5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414 698,6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99,0</a:t>
                      </a:r>
                    </a:p>
                  </a:txBody>
                  <a:tcPr marL="5969" marR="5969" marT="596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07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4955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91946-42AB-49A1-97EA-2978A6E3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932" y="-112144"/>
            <a:ext cx="10734135" cy="88852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государственных программ и 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расходов Липецкой области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(9)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80EAFC3-1BFD-4320-809B-E0A8EC6197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44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085484"/>
              </p:ext>
            </p:extLst>
          </p:nvPr>
        </p:nvGraphicFramePr>
        <p:xfrm>
          <a:off x="728932" y="874596"/>
          <a:ext cx="9378175" cy="5673841"/>
        </p:xfrm>
        <a:graphic>
          <a:graphicData uri="http://schemas.openxmlformats.org/drawingml/2006/table">
            <a:tbl>
              <a:tblPr/>
              <a:tblGrid>
                <a:gridCol w="546409">
                  <a:extLst>
                    <a:ext uri="{9D8B030D-6E8A-4147-A177-3AD203B41FA5}">
                      <a16:colId xmlns:a16="http://schemas.microsoft.com/office/drawing/2014/main" val="2103744793"/>
                    </a:ext>
                  </a:extLst>
                </a:gridCol>
                <a:gridCol w="5490731">
                  <a:extLst>
                    <a:ext uri="{9D8B030D-6E8A-4147-A177-3AD203B41FA5}">
                      <a16:colId xmlns:a16="http://schemas.microsoft.com/office/drawing/2014/main" val="3755063715"/>
                    </a:ext>
                  </a:extLst>
                </a:gridCol>
                <a:gridCol w="1024880">
                  <a:extLst>
                    <a:ext uri="{9D8B030D-6E8A-4147-A177-3AD203B41FA5}">
                      <a16:colId xmlns:a16="http://schemas.microsoft.com/office/drawing/2014/main" val="106014854"/>
                    </a:ext>
                  </a:extLst>
                </a:gridCol>
                <a:gridCol w="1231931">
                  <a:extLst>
                    <a:ext uri="{9D8B030D-6E8A-4147-A177-3AD203B41FA5}">
                      <a16:colId xmlns:a16="http://schemas.microsoft.com/office/drawing/2014/main" val="3001760711"/>
                    </a:ext>
                  </a:extLst>
                </a:gridCol>
                <a:gridCol w="1084224">
                  <a:extLst>
                    <a:ext uri="{9D8B030D-6E8A-4147-A177-3AD203B41FA5}">
                      <a16:colId xmlns:a16="http://schemas.microsoft.com/office/drawing/2014/main" val="1976003435"/>
                    </a:ext>
                  </a:extLst>
                </a:gridCol>
              </a:tblGrid>
              <a:tr h="5642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Годовой план,                тыс. руб.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Исполнение,   тыс. руб.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 %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554294"/>
                  </a:ext>
                </a:extLst>
              </a:tr>
              <a:tr h="4964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"Энергоэффективность и развитие энергетики в Липецкой области"</a:t>
                      </a:r>
                    </a:p>
                  </a:txBody>
                  <a:tcPr marL="43953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308 750,2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239 908,9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77,7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640845"/>
                  </a:ext>
                </a:extLst>
              </a:tr>
              <a:tr h="377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12.1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"Энергосбережение и повышение энергетической эффективности"</a:t>
                      </a:r>
                    </a:p>
                  </a:txBody>
                  <a:tcPr marL="43953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294 750,2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229 104,1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77,7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570734"/>
                  </a:ext>
                </a:extLst>
              </a:tr>
              <a:tr h="285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12.2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и модернизация электроэнергетики"</a:t>
                      </a:r>
                    </a:p>
                  </a:txBody>
                  <a:tcPr marL="43953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14 000,0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10 804,7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77,2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360809"/>
                  </a:ext>
                </a:extLst>
              </a:tr>
              <a:tr h="615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"Развитие сельского хозяйства и регулирование рынков сельскохозяйственной продукции, сырья и продовольствия Липецкой области"</a:t>
                      </a:r>
                    </a:p>
                  </a:txBody>
                  <a:tcPr marL="43953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4 037 607,0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4 032 166,1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375653"/>
                  </a:ext>
                </a:extLst>
              </a:tr>
              <a:tr h="4242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13.1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отрасли растениеводства, переработки и реализации продукции растениеводства в Липецкой области"</a:t>
                      </a:r>
                    </a:p>
                  </a:txBody>
                  <a:tcPr marL="43953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1 753 511,0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1 752 882,1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971308"/>
                  </a:ext>
                </a:extLst>
              </a:tr>
              <a:tr h="4527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13.2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отрасли животноводства, переработки и реализации продукции животноводства в Липецкой области"</a:t>
                      </a:r>
                    </a:p>
                  </a:txBody>
                  <a:tcPr marL="43953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1 411 588,6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1 411 588,3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843561"/>
                  </a:ext>
                </a:extLst>
              </a:tr>
              <a:tr h="377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13.3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"Поддержка малых форм хозяйствования в Липецкой области"</a:t>
                      </a:r>
                    </a:p>
                  </a:txBody>
                  <a:tcPr marL="43953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161 822,4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161 822,4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753774"/>
                  </a:ext>
                </a:extLst>
              </a:tr>
              <a:tr h="3929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13.4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"Обеспечение эпизоотического и ветеринарно-санитарного благополучия на территории Липецкой области"</a:t>
                      </a:r>
                    </a:p>
                  </a:txBody>
                  <a:tcPr marL="43953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445 290,5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440 710,2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99,0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839945"/>
                  </a:ext>
                </a:extLst>
              </a:tr>
              <a:tr h="2855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13.5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торговли Липецкой области"</a:t>
                      </a:r>
                    </a:p>
                  </a:txBody>
                  <a:tcPr marL="43953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40 066,8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39 851,2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077906"/>
                  </a:ext>
                </a:extLst>
              </a:tr>
              <a:tr h="377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13.6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комплексной системы защиты прав потребителей и качества товаров в Липецкой области"</a:t>
                      </a:r>
                    </a:p>
                  </a:txBody>
                  <a:tcPr marL="43953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891841"/>
                  </a:ext>
                </a:extLst>
              </a:tr>
              <a:tr h="377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13.7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отраслей агропромышленного комплекса Липецкой области"</a:t>
                      </a:r>
                    </a:p>
                  </a:txBody>
                  <a:tcPr marL="43953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36 394,2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36 394,2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094064"/>
                  </a:ext>
                </a:extLst>
              </a:tr>
              <a:tr h="5642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13.8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"Эффективное вовлечение в оборот земель сельскохозяйственного назначения и развитие мелиоративного комплекса Липецкой области"</a:t>
                      </a:r>
                    </a:p>
                  </a:txBody>
                  <a:tcPr marL="43953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188 833,5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188 817,8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4884" marR="4884" marT="488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302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81536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91946-42AB-49A1-97EA-2978A6E3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932" y="-112144"/>
            <a:ext cx="10734135" cy="88852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государственных программ и 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расходов Липецкой области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(10)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320581-47CC-43C5-841E-B67F0A0B1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45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944423"/>
              </p:ext>
            </p:extLst>
          </p:nvPr>
        </p:nvGraphicFramePr>
        <p:xfrm>
          <a:off x="838200" y="1225115"/>
          <a:ext cx="9291220" cy="5097898"/>
        </p:xfrm>
        <a:graphic>
          <a:graphicData uri="http://schemas.openxmlformats.org/drawingml/2006/table">
            <a:tbl>
              <a:tblPr/>
              <a:tblGrid>
                <a:gridCol w="644371">
                  <a:extLst>
                    <a:ext uri="{9D8B030D-6E8A-4147-A177-3AD203B41FA5}">
                      <a16:colId xmlns:a16="http://schemas.microsoft.com/office/drawing/2014/main" val="1805029985"/>
                    </a:ext>
                  </a:extLst>
                </a:gridCol>
                <a:gridCol w="4935984">
                  <a:extLst>
                    <a:ext uri="{9D8B030D-6E8A-4147-A177-3AD203B41FA5}">
                      <a16:colId xmlns:a16="http://schemas.microsoft.com/office/drawing/2014/main" val="156679503"/>
                    </a:ext>
                  </a:extLst>
                </a:gridCol>
                <a:gridCol w="1377607">
                  <a:extLst>
                    <a:ext uri="{9D8B030D-6E8A-4147-A177-3AD203B41FA5}">
                      <a16:colId xmlns:a16="http://schemas.microsoft.com/office/drawing/2014/main" val="475081510"/>
                    </a:ext>
                  </a:extLst>
                </a:gridCol>
                <a:gridCol w="1262803">
                  <a:extLst>
                    <a:ext uri="{9D8B030D-6E8A-4147-A177-3AD203B41FA5}">
                      <a16:colId xmlns:a16="http://schemas.microsoft.com/office/drawing/2014/main" val="4035824835"/>
                    </a:ext>
                  </a:extLst>
                </a:gridCol>
                <a:gridCol w="1070455">
                  <a:extLst>
                    <a:ext uri="{9D8B030D-6E8A-4147-A177-3AD203B41FA5}">
                      <a16:colId xmlns:a16="http://schemas.microsoft.com/office/drawing/2014/main" val="2787471895"/>
                    </a:ext>
                  </a:extLst>
                </a:gridCol>
              </a:tblGrid>
              <a:tr h="9039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Годовой план,                тыс. руб.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Исполнение,   тыс. руб.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 %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442982"/>
                  </a:ext>
                </a:extLst>
              </a:tr>
              <a:tr h="6026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"Развитие транспортной системы Липецкой области"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18 379 032,7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16 230 619,5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88,3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32914"/>
                  </a:ext>
                </a:extLst>
              </a:tr>
              <a:tr h="6026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14.1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дорожного комплекса Липецкой области"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14 327 138,9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12 538 680,4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87,5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25289"/>
                  </a:ext>
                </a:extLst>
              </a:tr>
              <a:tr h="6026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14.2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пассажирского транспорта общего пользования"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3 943 893,8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3 619 939,1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91,8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225684"/>
                  </a:ext>
                </a:extLst>
              </a:tr>
              <a:tr h="6026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14.3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"Расширение использования природного газа в качестве моторного топлива в Липецкой области"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108 000,0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72 000,0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66,7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329843"/>
                  </a:ext>
                </a:extLst>
              </a:tr>
              <a:tr h="9039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"Обеспечение инвестиционной привлекательности Липецкой области"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1 075 212,2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1 072 268,5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85147"/>
                  </a:ext>
                </a:extLst>
              </a:tr>
              <a:tr h="6026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15.1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"Улучшение инвестиционного климата в Липецкой области"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1 075 212,2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1 072 268,5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208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78445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91946-42AB-49A1-97EA-2978A6E3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932" y="-112144"/>
            <a:ext cx="10734135" cy="88852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государственных программ и 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расходов Липецкой области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(11)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6FF4605-B145-4D5F-9175-770F835C4D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46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820006"/>
              </p:ext>
            </p:extLst>
          </p:nvPr>
        </p:nvGraphicFramePr>
        <p:xfrm>
          <a:off x="512957" y="858980"/>
          <a:ext cx="9509933" cy="5821810"/>
        </p:xfrm>
        <a:graphic>
          <a:graphicData uri="http://schemas.openxmlformats.org/drawingml/2006/table">
            <a:tbl>
              <a:tblPr/>
              <a:tblGrid>
                <a:gridCol w="557560">
                  <a:extLst>
                    <a:ext uri="{9D8B030D-6E8A-4147-A177-3AD203B41FA5}">
                      <a16:colId xmlns:a16="http://schemas.microsoft.com/office/drawing/2014/main" val="1311346541"/>
                    </a:ext>
                  </a:extLst>
                </a:gridCol>
                <a:gridCol w="5419493">
                  <a:extLst>
                    <a:ext uri="{9D8B030D-6E8A-4147-A177-3AD203B41FA5}">
                      <a16:colId xmlns:a16="http://schemas.microsoft.com/office/drawing/2014/main" val="2329045916"/>
                    </a:ext>
                  </a:extLst>
                </a:gridCol>
                <a:gridCol w="1198934">
                  <a:extLst>
                    <a:ext uri="{9D8B030D-6E8A-4147-A177-3AD203B41FA5}">
                      <a16:colId xmlns:a16="http://schemas.microsoft.com/office/drawing/2014/main" val="4191850148"/>
                    </a:ext>
                  </a:extLst>
                </a:gridCol>
                <a:gridCol w="1263175">
                  <a:extLst>
                    <a:ext uri="{9D8B030D-6E8A-4147-A177-3AD203B41FA5}">
                      <a16:colId xmlns:a16="http://schemas.microsoft.com/office/drawing/2014/main" val="1876465302"/>
                    </a:ext>
                  </a:extLst>
                </a:gridCol>
                <a:gridCol w="1070771">
                  <a:extLst>
                    <a:ext uri="{9D8B030D-6E8A-4147-A177-3AD203B41FA5}">
                      <a16:colId xmlns:a16="http://schemas.microsoft.com/office/drawing/2014/main" val="652320123"/>
                    </a:ext>
                  </a:extLst>
                </a:gridCol>
              </a:tblGrid>
              <a:tr h="68831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Годовой план,                тыс. руб.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Исполнение,   тыс. руб.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 %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744738"/>
                  </a:ext>
                </a:extLst>
              </a:tr>
              <a:tr h="688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"Охрана окружающей среды, воспроизводство и рациональное использование природных ресурсов Липецкой области"</a:t>
                      </a:r>
                    </a:p>
                  </a:txBody>
                  <a:tcPr marL="63063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1 504 485,5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1 396 393,2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92,8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530886"/>
                  </a:ext>
                </a:extLst>
              </a:tr>
              <a:tr h="458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16.1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"Охрана окружающей среды Липецкой области"</a:t>
                      </a:r>
                    </a:p>
                  </a:txBody>
                  <a:tcPr marL="63063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1 055 992,3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1 051 395,5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989718"/>
                  </a:ext>
                </a:extLst>
              </a:tr>
              <a:tr h="458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16.2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"Обращение с отходами на территории Липецкой области"</a:t>
                      </a:r>
                    </a:p>
                  </a:txBody>
                  <a:tcPr marL="63063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296 364,2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205 485,1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69,3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295649"/>
                  </a:ext>
                </a:extLst>
              </a:tr>
              <a:tr h="458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16.3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водохозяйственного комплекса Липецкой области"</a:t>
                      </a:r>
                    </a:p>
                  </a:txBody>
                  <a:tcPr marL="63063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32 516,7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20 471,5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63,0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762070"/>
                  </a:ext>
                </a:extLst>
              </a:tr>
              <a:tr h="458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16.4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и использование минерально-сырьевой базы Липецкой области"</a:t>
                      </a:r>
                    </a:p>
                  </a:txBody>
                  <a:tcPr marL="63063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3 376,8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3 376,8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529417"/>
                  </a:ext>
                </a:extLst>
              </a:tr>
              <a:tr h="688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16.5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"Охрана, воспроизводство и рациональное использование объектов животного мира Липецкой области"</a:t>
                      </a:r>
                    </a:p>
                  </a:txBody>
                  <a:tcPr marL="63063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116 235,6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115 664,3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371336"/>
                  </a:ext>
                </a:extLst>
              </a:tr>
              <a:tr h="458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"Развитие лесного хозяйства в Липецкой области"</a:t>
                      </a:r>
                    </a:p>
                  </a:txBody>
                  <a:tcPr marL="63063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597 557,5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596 549,1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262351"/>
                  </a:ext>
                </a:extLst>
              </a:tr>
              <a:tr h="458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17.1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"Охрана, защита и воспроизводство лесов на территории Липецкой области"</a:t>
                      </a:r>
                    </a:p>
                  </a:txBody>
                  <a:tcPr marL="63063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557 646,3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556 687,3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226952"/>
                  </a:ext>
                </a:extLst>
              </a:tr>
              <a:tr h="458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17.2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"Лесоразведение на землях иных категорий"</a:t>
                      </a:r>
                    </a:p>
                  </a:txBody>
                  <a:tcPr marL="63063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39 911,1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39 861,8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7007" marR="7007" marT="700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518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2097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91946-42AB-49A1-97EA-2978A6E3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932" y="-112144"/>
            <a:ext cx="10734135" cy="88852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государственных программ и 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расходов Липецкой области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12)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6FF4605-B145-4D5F-9175-770F835C4D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47</a:t>
            </a:fld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438312"/>
              </p:ext>
            </p:extLst>
          </p:nvPr>
        </p:nvGraphicFramePr>
        <p:xfrm>
          <a:off x="546410" y="982820"/>
          <a:ext cx="9575217" cy="5383055"/>
        </p:xfrm>
        <a:graphic>
          <a:graphicData uri="http://schemas.openxmlformats.org/drawingml/2006/table">
            <a:tbl>
              <a:tblPr/>
              <a:tblGrid>
                <a:gridCol w="624468">
                  <a:extLst>
                    <a:ext uri="{9D8B030D-6E8A-4147-A177-3AD203B41FA5}">
                      <a16:colId xmlns:a16="http://schemas.microsoft.com/office/drawing/2014/main" val="3608896324"/>
                    </a:ext>
                  </a:extLst>
                </a:gridCol>
                <a:gridCol w="5417435">
                  <a:extLst>
                    <a:ext uri="{9D8B030D-6E8A-4147-A177-3AD203B41FA5}">
                      <a16:colId xmlns:a16="http://schemas.microsoft.com/office/drawing/2014/main" val="3144878632"/>
                    </a:ext>
                  </a:extLst>
                </a:gridCol>
                <a:gridCol w="1230579">
                  <a:extLst>
                    <a:ext uri="{9D8B030D-6E8A-4147-A177-3AD203B41FA5}">
                      <a16:colId xmlns:a16="http://schemas.microsoft.com/office/drawing/2014/main" val="564044971"/>
                    </a:ext>
                  </a:extLst>
                </a:gridCol>
                <a:gridCol w="1246283">
                  <a:extLst>
                    <a:ext uri="{9D8B030D-6E8A-4147-A177-3AD203B41FA5}">
                      <a16:colId xmlns:a16="http://schemas.microsoft.com/office/drawing/2014/main" val="4136723977"/>
                    </a:ext>
                  </a:extLst>
                </a:gridCol>
                <a:gridCol w="1056452">
                  <a:extLst>
                    <a:ext uri="{9D8B030D-6E8A-4147-A177-3AD203B41FA5}">
                      <a16:colId xmlns:a16="http://schemas.microsoft.com/office/drawing/2014/main" val="2236353858"/>
                    </a:ext>
                  </a:extLst>
                </a:gridCol>
              </a:tblGrid>
              <a:tr h="5598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Годовой план,                тыс. руб.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Исполнение,   тыс. руб.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 %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758986"/>
                  </a:ext>
                </a:extLst>
              </a:tr>
              <a:tr h="6311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"Эффективное государственное управление и развитие муниципальной службы в Липецкой области"</a:t>
                      </a:r>
                    </a:p>
                  </a:txBody>
                  <a:tcPr marL="58018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1 897 971,4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1 860 266,6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98,0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993444"/>
                  </a:ext>
                </a:extLst>
              </a:tr>
              <a:tr h="6311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18.1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"Повышение качества предоставления государственных, муниципальных и дополнительных услуг в Липецкой области"</a:t>
                      </a:r>
                    </a:p>
                  </a:txBody>
                  <a:tcPr marL="58018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643 152,5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643 152,5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550807"/>
                  </a:ext>
                </a:extLst>
              </a:tr>
              <a:tr h="420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18.2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"Совершенствование государственной гражданской и муниципальной службы Липецкой области"</a:t>
                      </a:r>
                    </a:p>
                  </a:txBody>
                  <a:tcPr marL="58018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29 803,5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28 189,3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94,6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606443"/>
                  </a:ext>
                </a:extLst>
              </a:tr>
              <a:tr h="420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18.3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"Формирование электронного правительства в Липецкой области"</a:t>
                      </a:r>
                    </a:p>
                  </a:txBody>
                  <a:tcPr marL="58018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926 448,6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908 258,2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98,0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8524697"/>
                  </a:ext>
                </a:extLst>
              </a:tr>
              <a:tr h="6311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18.4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"Совершенствование системы управления областным имуществом и земельными участками"</a:t>
                      </a:r>
                    </a:p>
                  </a:txBody>
                  <a:tcPr marL="58018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298 566,8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280 666,6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94,0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177922"/>
                  </a:ext>
                </a:extLst>
              </a:tr>
              <a:tr h="6311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"Управление государственными финансами и государственным долгом Липецкой области"</a:t>
                      </a:r>
                    </a:p>
                  </a:txBody>
                  <a:tcPr marL="58018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6 663 751,4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5 906 632,5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88,6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814817"/>
                  </a:ext>
                </a:extLst>
              </a:tr>
              <a:tr h="420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19.1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"Долгосрочное бюджетное планирование, совершенствование организации бюджетного процесса"</a:t>
                      </a:r>
                    </a:p>
                  </a:txBody>
                  <a:tcPr marL="58018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632 994,1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628 145,5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724024"/>
                  </a:ext>
                </a:extLst>
              </a:tr>
              <a:tr h="420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19.2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"Управление государственным долгом Липецкой области"</a:t>
                      </a:r>
                    </a:p>
                  </a:txBody>
                  <a:tcPr marL="58018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385 055,0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331 315,4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86,0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749486"/>
                  </a:ext>
                </a:extLst>
              </a:tr>
              <a:tr h="420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19.3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"Создание условий для повышения финансовой устойчивости местных бюджетов"</a:t>
                      </a:r>
                    </a:p>
                  </a:txBody>
                  <a:tcPr marL="58018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5 645 702,3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4 947 171,7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87,6</a:t>
                      </a:r>
                    </a:p>
                  </a:txBody>
                  <a:tcPr marL="6446" marR="6446" marT="644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4196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18760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91946-42AB-49A1-97EA-2978A6E3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932" y="-112144"/>
            <a:ext cx="10734135" cy="88852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государственных программ и 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расходов Липецкой области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13)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6FF4605-B145-4D5F-9175-770F835C4D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48</a:t>
            </a:fld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363763"/>
              </p:ext>
            </p:extLst>
          </p:nvPr>
        </p:nvGraphicFramePr>
        <p:xfrm>
          <a:off x="838199" y="1171851"/>
          <a:ext cx="9122547" cy="4962872"/>
        </p:xfrm>
        <a:graphic>
          <a:graphicData uri="http://schemas.openxmlformats.org/drawingml/2006/table">
            <a:tbl>
              <a:tblPr/>
              <a:tblGrid>
                <a:gridCol w="706516">
                  <a:extLst>
                    <a:ext uri="{9D8B030D-6E8A-4147-A177-3AD203B41FA5}">
                      <a16:colId xmlns:a16="http://schemas.microsoft.com/office/drawing/2014/main" val="4063642387"/>
                    </a:ext>
                  </a:extLst>
                </a:gridCol>
                <a:gridCol w="4625266">
                  <a:extLst>
                    <a:ext uri="{9D8B030D-6E8A-4147-A177-3AD203B41FA5}">
                      <a16:colId xmlns:a16="http://schemas.microsoft.com/office/drawing/2014/main" val="888824758"/>
                    </a:ext>
                  </a:extLst>
                </a:gridCol>
                <a:gridCol w="1366898">
                  <a:extLst>
                    <a:ext uri="{9D8B030D-6E8A-4147-A177-3AD203B41FA5}">
                      <a16:colId xmlns:a16="http://schemas.microsoft.com/office/drawing/2014/main" val="1711038442"/>
                    </a:ext>
                  </a:extLst>
                </a:gridCol>
                <a:gridCol w="1215746">
                  <a:extLst>
                    <a:ext uri="{9D8B030D-6E8A-4147-A177-3AD203B41FA5}">
                      <a16:colId xmlns:a16="http://schemas.microsoft.com/office/drawing/2014/main" val="2803718478"/>
                    </a:ext>
                  </a:extLst>
                </a:gridCol>
                <a:gridCol w="1208121">
                  <a:extLst>
                    <a:ext uri="{9D8B030D-6E8A-4147-A177-3AD203B41FA5}">
                      <a16:colId xmlns:a16="http://schemas.microsoft.com/office/drawing/2014/main" val="2263511512"/>
                    </a:ext>
                  </a:extLst>
                </a:gridCol>
              </a:tblGrid>
              <a:tr h="9493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Годовой план,                тыс. руб.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Исполнение,   тыс. руб.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 %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323095"/>
                  </a:ext>
                </a:extLst>
              </a:tr>
              <a:tr h="9493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"Формирование современной городской среды в Липецкой области"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1 254 076,0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1 186 595,4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94,6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87297"/>
                  </a:ext>
                </a:extLst>
              </a:tr>
              <a:tr h="6328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20.1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"Развитие благоустройства территорий муниципальных образований Липецкой области"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1 254 076,0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1 186 595,4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94,6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004390"/>
                  </a:ext>
                </a:extLst>
              </a:tr>
              <a:tr h="9493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Государственная программа Липецкой области "Комплексное развитие сельских территорий Липецкой области"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489 639,1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480 650,0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98,2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722617"/>
                  </a:ext>
                </a:extLst>
              </a:tr>
              <a:tr h="6328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21.1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"Создание условий для обеспечения доступным и комфортным жильем сельского населения"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131 156,0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126 555,1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96,5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3256050"/>
                  </a:ext>
                </a:extLst>
              </a:tr>
              <a:tr h="6328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21.2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Подпрограмма "Создание и развитие инфраструктуры на сельских территориях"</a:t>
                      </a:r>
                    </a:p>
                  </a:txBody>
                  <a:tcPr marL="85210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358 483,1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354 094,8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98,8</a:t>
                      </a:r>
                    </a:p>
                  </a:txBody>
                  <a:tcPr marL="9468" marR="9468" marT="946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178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4753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91946-42AB-49A1-97EA-2978A6E3D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932" y="-112144"/>
            <a:ext cx="10734135" cy="888521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государственных программ и 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расходов Липецкой области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(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14)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6FF4605-B145-4D5F-9175-770F835C4D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F64E77-853F-4D4F-A12C-D37084F22861}" type="slidenum">
              <a:rPr lang="ru-RU" smtClean="0"/>
              <a:pPr/>
              <a:t>49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882853"/>
              </p:ext>
            </p:extLst>
          </p:nvPr>
        </p:nvGraphicFramePr>
        <p:xfrm>
          <a:off x="524108" y="1066447"/>
          <a:ext cx="9539706" cy="5511124"/>
        </p:xfrm>
        <a:graphic>
          <a:graphicData uri="http://schemas.openxmlformats.org/drawingml/2006/table">
            <a:tbl>
              <a:tblPr/>
              <a:tblGrid>
                <a:gridCol w="613317">
                  <a:extLst>
                    <a:ext uri="{9D8B030D-6E8A-4147-A177-3AD203B41FA5}">
                      <a16:colId xmlns:a16="http://schemas.microsoft.com/office/drawing/2014/main" val="2029267714"/>
                    </a:ext>
                  </a:extLst>
                </a:gridCol>
                <a:gridCol w="4971870">
                  <a:extLst>
                    <a:ext uri="{9D8B030D-6E8A-4147-A177-3AD203B41FA5}">
                      <a16:colId xmlns:a16="http://schemas.microsoft.com/office/drawing/2014/main" val="132761183"/>
                    </a:ext>
                  </a:extLst>
                </a:gridCol>
                <a:gridCol w="1382332">
                  <a:extLst>
                    <a:ext uri="{9D8B030D-6E8A-4147-A177-3AD203B41FA5}">
                      <a16:colId xmlns:a16="http://schemas.microsoft.com/office/drawing/2014/main" val="1071531275"/>
                    </a:ext>
                  </a:extLst>
                </a:gridCol>
                <a:gridCol w="1277344">
                  <a:extLst>
                    <a:ext uri="{9D8B030D-6E8A-4147-A177-3AD203B41FA5}">
                      <a16:colId xmlns:a16="http://schemas.microsoft.com/office/drawing/2014/main" val="3779113157"/>
                    </a:ext>
                  </a:extLst>
                </a:gridCol>
                <a:gridCol w="1294843">
                  <a:extLst>
                    <a:ext uri="{9D8B030D-6E8A-4147-A177-3AD203B41FA5}">
                      <a16:colId xmlns:a16="http://schemas.microsoft.com/office/drawing/2014/main" val="3538628654"/>
                    </a:ext>
                  </a:extLst>
                </a:gridCol>
              </a:tblGrid>
              <a:tr h="7100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Годовой план,                тыс. руб.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Исполнение,   тыс. руб.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 %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788204"/>
                  </a:ext>
                </a:extLst>
              </a:tr>
              <a:tr h="3316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Непрограммные расходы областного бюджета</a:t>
                      </a:r>
                    </a:p>
                  </a:txBody>
                  <a:tcPr marL="69069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8 976 833,5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4 920 022,5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54,8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327867"/>
                  </a:ext>
                </a:extLst>
              </a:tr>
              <a:tr h="13138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22.1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Обеспечение деятельности председателя, депутатов (членов) законодательного органа государственной власти Липецкой области, высшего должностного лица Липецкой области (руководителя высшего исполнительного органа государственной власти Липецкой области) и его заместителей</a:t>
                      </a:r>
                    </a:p>
                  </a:txBody>
                  <a:tcPr marL="69069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80 507,8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75 222,6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93,4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355989"/>
                  </a:ext>
                </a:extLst>
              </a:tr>
              <a:tr h="3195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22.2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Резервные фонды</a:t>
                      </a:r>
                    </a:p>
                  </a:txBody>
                  <a:tcPr marL="69069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2 800 000,0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1 362 604,5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48,7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498852"/>
                  </a:ext>
                </a:extLst>
              </a:tr>
              <a:tr h="4733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22.3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Обеспечение деятельности в сфере государственной регистрации актов гражданского состояния</a:t>
                      </a:r>
                    </a:p>
                  </a:txBody>
                  <a:tcPr marL="69069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90 128,3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90 128,3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046888"/>
                  </a:ext>
                </a:extLst>
              </a:tr>
              <a:tr h="12752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22.4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Расходы на финансовое обеспечение мероприятий, связанных с предотвращением влияния ухудшения геополитической и экономической ситуации на развитие отраслей экономики, и иные цели, связанные с предотвращением влияния ухудшения геополитической и экономической ситуации</a:t>
                      </a:r>
                    </a:p>
                  </a:txBody>
                  <a:tcPr marL="69069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671 941,5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491 932,6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73,2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060429"/>
                  </a:ext>
                </a:extLst>
              </a:tr>
              <a:tr h="3642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22.5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     Иные непрограммные мероприятия</a:t>
                      </a:r>
                    </a:p>
                  </a:txBody>
                  <a:tcPr marL="69069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5 334 255,9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2 900 134,5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54,4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363118"/>
                  </a:ext>
                </a:extLst>
              </a:tr>
              <a:tr h="3195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РАСХОДОВ</a:t>
                      </a:r>
                    </a:p>
                  </a:txBody>
                  <a:tcPr marL="69069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118 044 910,9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106 846 499,7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90,5</a:t>
                      </a:r>
                    </a:p>
                  </a:txBody>
                  <a:tcPr marL="7674" marR="7674" marT="76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728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0380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04775" y="-76202"/>
            <a:ext cx="7648575" cy="7019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079470" y="183829"/>
          <a:ext cx="3607706" cy="656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2523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КОНТАКТЫ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231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Адрес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398050, г. Липецк, площадь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им. </a:t>
                      </a:r>
                      <a:r>
                        <a:rPr lang="ru-RU" sz="1800" b="0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Г.В</a:t>
                      </a: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. Плеханова, 4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Единый телефон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236-84-70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Факс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236-84-27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Электронная почта</a:t>
                      </a:r>
                    </a:p>
                    <a:p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obl@fin.lipetsk.ru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523">
                <a:tc>
                  <a:txBody>
                    <a:bodyPr/>
                    <a:lstStyle/>
                    <a:p>
                      <a:r>
                        <a:rPr lang="ru-RU" sz="2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ВРЕМЯ РАБОТЫ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ПН-ЧТ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17:30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16:30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Перерыв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13:00 до 13:48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СБ</a:t>
                      </a:r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, </a:t>
                      </a:r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ВС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Выходные дни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29666" y="3168131"/>
            <a:ext cx="31644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ПОЛЕЗНЫЕ ССЫЛКИ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4776" y="178274"/>
            <a:ext cx="764857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УПРАВЛЕНИЕ ФИНАНСОВ ЛИПЕЦКОЙ ОБЛАСТИ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исполнительный орган государственной власти Липецкой области, обеспечивающий проведение единой бюджетной политики и осуществляющий общее руководство организацией финансов Липецкой области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-104775" y="1901823"/>
          <a:ext cx="7704000" cy="792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Руководитель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</a:t>
                      </a:r>
                      <a:r>
                        <a:rPr lang="ru-RU" sz="2600" u="none" dirty="0">
                          <a:solidFill>
                            <a:srgbClr val="474343"/>
                          </a:solidFill>
                          <a:latin typeface="+mn-lt"/>
                        </a:rPr>
                        <a:t>–</a:t>
                      </a:r>
                      <a:endParaRPr lang="ru-RU" sz="26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ru-RU" sz="2600" b="1" i="0" u="none" strike="noStrike" dirty="0" err="1">
                          <a:solidFill>
                            <a:srgbClr val="474343"/>
                          </a:solidFill>
                          <a:latin typeface="+mn-lt"/>
                        </a:rPr>
                        <a:t>Щеглеватых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Вячеслав Михайлович</a:t>
                      </a: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118970" y="4212819"/>
            <a:ext cx="2245043" cy="2240666"/>
            <a:chOff x="111351" y="4000497"/>
            <a:chExt cx="2245043" cy="224066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077" y="4000497"/>
              <a:ext cx="1266825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111351" y="5287056"/>
              <a:ext cx="22450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САЙТ МИНИСТЕРСТВА</a:t>
              </a:r>
              <a:b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</a:b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ФИНАНСОВ РОССИЙСКОЙ</a:t>
              </a:r>
              <a:b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</a:b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ФЕДЕРАЦИИ</a:t>
              </a: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 </a:t>
              </a:r>
              <a:b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</a:b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http://minfin.gov.ru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999222" y="4198191"/>
            <a:ext cx="2245043" cy="2240666"/>
            <a:chOff x="4991603" y="4000497"/>
            <a:chExt cx="2245043" cy="2240666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4991603" y="5287056"/>
              <a:ext cx="22450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САЙТ УПРАВЛЕНИЯ</a:t>
              </a:r>
              <a:b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</a:b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ФИНАНСОВ ЛИПЕЦКОЙ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ОБЛАСТИ</a:t>
              </a: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/>
              </a:r>
              <a:b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</a:b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http://ufin48.ru</a:t>
              </a:r>
            </a:p>
          </p:txBody>
        </p:sp>
        <p:pic>
          <p:nvPicPr>
            <p:cNvPr id="2052" name="Picture 4" descr="http://qrcoder.ru/code/?http%3A%2F%2Fufin48.ru&amp;4&amp;0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27" t="9849" r="9848" b="10606"/>
            <a:stretch/>
          </p:blipFill>
          <p:spPr bwMode="auto">
            <a:xfrm>
              <a:off x="5067393" y="4000497"/>
              <a:ext cx="1225005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Группа 15"/>
          <p:cNvGrpSpPr/>
          <p:nvPr/>
        </p:nvGrpSpPr>
        <p:grpSpPr>
          <a:xfrm>
            <a:off x="2478848" y="4164511"/>
            <a:ext cx="2405539" cy="2303602"/>
            <a:chOff x="2509123" y="3966817"/>
            <a:chExt cx="2405539" cy="2303602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509123" y="5316312"/>
              <a:ext cx="240553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САЙТ ПРАВИТЕЛЬСТВА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ЛИПЕЦКОЙ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ОБЛАСТИ</a:t>
              </a: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/>
              </a:r>
              <a:b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</a:b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https://</a:t>
              </a:r>
              <a:r>
                <a:rPr kumimoji="0" lang="ru-RU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74343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липецкаяобласть.рф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endParaRPr>
            </a:p>
          </p:txBody>
        </p:sp>
        <p:pic>
          <p:nvPicPr>
            <p:cNvPr id="2054" name="Picture 6" descr="http://qrcoder.ru/code/?https%3A%2F%2F%EB%E8%EF%E5%F6%EA%E0%FF%EE%E1%EB%E0%F1%F2%FC.%F0%F4%2F&amp;4&amp;0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7" t="8231" r="7012" b="6664"/>
            <a:stretch/>
          </p:blipFill>
          <p:spPr bwMode="auto">
            <a:xfrm>
              <a:off x="2576513" y="3966817"/>
              <a:ext cx="1295118" cy="1286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1643401"/>
      </p:ext>
    </p:extLst>
  </p:cSld>
  <p:clrMapOvr>
    <a:masterClrMapping/>
  </p:clrMapOvr>
</p:sld>
</file>

<file path=ppt/theme/theme1.xml><?xml version="1.0" encoding="utf-8"?>
<a:theme xmlns:a="http://schemas.openxmlformats.org/drawingml/2006/main" name="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15716</TotalTime>
  <Words>6372</Words>
  <Application>Microsoft Office PowerPoint</Application>
  <PresentationFormat>Широкоэкранный</PresentationFormat>
  <Paragraphs>1624</Paragraphs>
  <Slides>50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50</vt:i4>
      </vt:variant>
    </vt:vector>
  </HeadingPairs>
  <TitlesOfParts>
    <vt:vector size="58" baseType="lpstr">
      <vt:lpstr>Questrial</vt:lpstr>
      <vt:lpstr>Calibri</vt:lpstr>
      <vt:lpstr>Arial</vt:lpstr>
      <vt:lpstr>Gotham Pro</vt:lpstr>
      <vt:lpstr>Times New Roman</vt:lpstr>
      <vt:lpstr>Lipeck</vt:lpstr>
      <vt:lpstr>1_Lipeck</vt:lpstr>
      <vt:lpstr>2_Lipeck</vt:lpstr>
      <vt:lpstr>Презентация PowerPoint</vt:lpstr>
      <vt:lpstr>Глоссарий</vt:lpstr>
      <vt:lpstr>Глоссарий</vt:lpstr>
      <vt:lpstr>Основные задачи и приоритетные направления бюджетной политики Липецкой области в 2023 году</vt:lpstr>
      <vt:lpstr>Деятельность органов власти</vt:lpstr>
      <vt:lpstr>ОЦЕНКА КАЧЕСТВА УПРАВЛЕНИЯ РЕГИОНАЛЬНЫМИ ФИНАНСАМИ</vt:lpstr>
      <vt:lpstr>ПОКАЗАТЕЛИ СОЦИАЛЬНО-ЭКОНОМИЧЕСКОГО РАЗВИТИЯ ЛИПЕЦКОЙ ОБЛАСТИ</vt:lpstr>
      <vt:lpstr>Основные характеристики областного бюджета 2023 года</vt:lpstr>
      <vt:lpstr>ИСПОЛНЕНИЕ ОБЛАСТНОГО БЮДЖЕТА ПО ДОХОДАМ</vt:lpstr>
      <vt:lpstr>ИСПОЛНЕНИЕ ОБЛАСТНОГО БЮДЖЕТА ПО ДОХОДАМ ЗА 2023 ГОД</vt:lpstr>
      <vt:lpstr>Межбюджетные  трансферты, поступившие  из федерального бюджета в 2023 году</vt:lpstr>
      <vt:lpstr>Исполнение областного бюджета по расходам по разделам классификации расходов бюджета за 2023 год</vt:lpstr>
      <vt:lpstr>Исполнение областного бюджета по расходам за 2023 год</vt:lpstr>
      <vt:lpstr>Финансовая помощь бюджетам  муниципальных образований в 2023 году – 34 665,9 млн. руб.</vt:lpstr>
      <vt:lpstr>Меры социальной поддержки, предоставляемые гражданам из областного бюджета в 2023 году (1)</vt:lpstr>
      <vt:lpstr>Меры социальной поддержки, предоставляемые гражданам из областного бюджета в 2023 году (2)</vt:lpstr>
      <vt:lpstr>Национальный проект  ЖИЛЬЕ И ГОРОДСКАЯ СРЕДА в 2023 г</vt:lpstr>
      <vt:lpstr>Обеспечение жилыми помещениями детей-сирот и детей, оставшихся без попечения родителей</vt:lpstr>
      <vt:lpstr>Обеспечение населения Липецкой области качественным жильем, социальной инфраструктурой и услугами ЖКХ             в 2023 году </vt:lpstr>
      <vt:lpstr>Жилищно-коммунальное хозяйство</vt:lpstr>
      <vt:lpstr>ЗДРАВООХРАНЕНИЕ</vt:lpstr>
      <vt:lpstr>ЗДРАВООХРАНЕНИЕ</vt:lpstr>
      <vt:lpstr>ЗДРАВООХРАНЕНИЕ</vt:lpstr>
      <vt:lpstr>СЕЛЬСКОЕ ХОЗЯЙСТВО</vt:lpstr>
      <vt:lpstr>Государственная программа «Комплексное развитие сельских территорий Липецкой области» в 2023 году</vt:lpstr>
      <vt:lpstr>ДОРОЖНАЯ ДЕЯТЕЛЬНОСТЬ В 2023 ГОДУ</vt:lpstr>
      <vt:lpstr> КУЛЬТУРА </vt:lpstr>
      <vt:lpstr> НАЦИОНАЛЬНЫЙ ПРОЕКТ «КУЛЬТУРА» в 2023 году </vt:lpstr>
      <vt:lpstr>РАЗВИТИЕ СОЦИАЛЬНОЙ ИНФРАСТРУКТУРЫ </vt:lpstr>
      <vt:lpstr>РАЗВИТИЕ СОЦИАЛЬНОЙ ИНФРАСТРУКТУРЫ </vt:lpstr>
      <vt:lpstr>Образование</vt:lpstr>
      <vt:lpstr>Образование</vt:lpstr>
      <vt:lpstr>Образование</vt:lpstr>
      <vt:lpstr>Образование</vt:lpstr>
      <vt:lpstr>Охрана окружающей среды</vt:lpstr>
      <vt:lpstr> Информация об исполнении государственных программ и  непрограммных расходов Липецкой области в 2023 году (1)</vt:lpstr>
      <vt:lpstr> Информация об исполнении государственных программ и  непрограммных расходов Липецкой области в 2023 году (2)</vt:lpstr>
      <vt:lpstr> Информация об исполнении государственных программ и  непрограммных расходов Липецкой области в 2023 году (3)</vt:lpstr>
      <vt:lpstr> Информация об исполнении государственных программ и  непрограммных расходов Липецкой области в 2023 году (4)</vt:lpstr>
      <vt:lpstr> Информация об исполнении государственных программ и  непрограммных расходов Липецкой области в 2023 году (5)</vt:lpstr>
      <vt:lpstr> Информация об исполнении государственных программ и  непрограммных расходов Липецкой области в 2023 году (6)</vt:lpstr>
      <vt:lpstr> Информация об исполнении государственных программ и  непрограммных расходов Липецкой области в 2023 году (7)</vt:lpstr>
      <vt:lpstr> Информация об исполнении государственных программ и  непрограммных расходов Липецкой области в 2023 году (8)</vt:lpstr>
      <vt:lpstr> Информация об исполнении государственных программ и  непрограммных расходов Липецкой области в 2023 году (9)</vt:lpstr>
      <vt:lpstr> Информация об исполнении государственных программ и  непрограммных расходов Липецкой области в 2023 году (10)</vt:lpstr>
      <vt:lpstr> Информация об исполнении государственных программ и  непрограммных расходов Липецкой области в 2023 году (11)</vt:lpstr>
      <vt:lpstr> Информация об исполнении государственных программ и  непрограммных расходов Липецкой области в 2023 году (12)</vt:lpstr>
      <vt:lpstr> Информация об исполнении государственных программ и  непрограммных расходов Липецкой области в 2023 году (13)</vt:lpstr>
      <vt:lpstr> Информация об исполнении государственных программ и  непрограммных расходов Липецкой области в 2023 году (14)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u1533</cp:lastModifiedBy>
  <cp:revision>920</cp:revision>
  <cp:lastPrinted>2024-05-28T13:12:54Z</cp:lastPrinted>
  <dcterms:created xsi:type="dcterms:W3CDTF">2018-01-21T18:20:29Z</dcterms:created>
  <dcterms:modified xsi:type="dcterms:W3CDTF">2024-06-04T06:59:12Z</dcterms:modified>
</cp:coreProperties>
</file>