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4"/>
  </p:notesMasterIdLst>
  <p:handoutMasterIdLst>
    <p:handoutMasterId r:id="rId5"/>
  </p:handoutMasterIdLst>
  <p:sldIdLst>
    <p:sldId id="535" r:id="rId2"/>
    <p:sldId id="609" r:id="rId3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CC"/>
    <a:srgbClr val="FFD961"/>
    <a:srgbClr val="6666FF"/>
    <a:srgbClr val="FFFFFF"/>
    <a:srgbClr val="DB8403"/>
    <a:srgbClr val="F9880B"/>
    <a:srgbClr val="FF6600"/>
    <a:srgbClr val="FFCC00"/>
    <a:srgbClr val="33CC33"/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7294" autoAdjust="0"/>
    <p:restoredTop sz="94665" autoAdjust="0"/>
  </p:normalViewPr>
  <p:slideViewPr>
    <p:cSldViewPr>
      <p:cViewPr>
        <p:scale>
          <a:sx n="66" d="100"/>
          <a:sy n="66" d="100"/>
        </p:scale>
        <p:origin x="-1834" y="-4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defTabSz="920581">
              <a:defRPr sz="1200" b="1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algn="r" defTabSz="920581">
              <a:defRPr sz="1200" b="1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defTabSz="920581">
              <a:defRPr sz="1200" b="1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algn="r" defTabSz="920581">
              <a:defRPr sz="1200" b="1">
                <a:cs typeface="+mn-cs"/>
              </a:defRPr>
            </a:lvl1pPr>
          </a:lstStyle>
          <a:p>
            <a:pPr>
              <a:defRPr/>
            </a:pPr>
            <a:fld id="{4F025E0A-4287-449B-9283-07F16F171D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3998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>
            <a:lvl1pPr algn="r"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4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9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9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3" tIns="46082" rIns="92163" bIns="46082" numCol="1" anchor="b" anchorCtr="0" compatLnSpc="1">
            <a:prstTxWarp prst="textNoShape">
              <a:avLst/>
            </a:prstTxWarp>
          </a:bodyPr>
          <a:lstStyle>
            <a:lvl1pPr algn="r" defTabSz="92058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DBD69CE-858B-42EF-A9BA-ED029291F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1506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41F4D-0BD1-4301-8A8C-2FBB690555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56047C-7BF9-43E1-B3CB-5F1DCC1290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16599-A8F6-48DA-9386-483EE62497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5DF49-A273-4A26-A47F-514B59C15C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7552AA-3C0B-4367-9992-04007784721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F1C13-2898-427C-A22A-F3B50B4F27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B29AA-62AF-48F9-B8C1-7A7B7C48B5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C39A89-9B5F-4FB8-B18D-A1294AC249B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47CFB-F703-4FF0-8544-D2D176BCC8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6C2490-E4BB-4AB8-9E45-16CEA0BFEB3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D88C0-1B2C-4EC9-8774-3B6780BF67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504" y="116632"/>
            <a:ext cx="8928992" cy="6666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7591" y="4437112"/>
            <a:ext cx="261421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62790" y="188640"/>
            <a:ext cx="492785" cy="57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8136904" cy="864096"/>
          </a:xfrm>
          <a:prstGeom prst="rect">
            <a:avLst/>
          </a:prstGeom>
          <a:solidFill>
            <a:schemeClr val="bg1">
              <a:alpha val="65000"/>
            </a:schemeClr>
          </a:solidFill>
          <a:effectLst>
            <a:outerShdw blurRad="88900" dist="127000" dir="2700000" algn="tl" rotWithShape="0">
              <a:prstClr val="black">
                <a:alpha val="16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124744"/>
            <a:ext cx="7992888" cy="5184576"/>
          </a:xfrm>
          <a:prstGeom prst="rect">
            <a:avLst/>
          </a:prstGeom>
          <a:solidFill>
            <a:schemeClr val="bg1">
              <a:alpha val="60000"/>
            </a:schemeClr>
          </a:solidFill>
          <a:effectLst>
            <a:outerShdw blurRad="88900" dist="127000" dir="2700000" algn="tl" rotWithShape="0">
              <a:prstClr val="black">
                <a:alpha val="16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88424" y="116632"/>
            <a:ext cx="621432" cy="365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4202D7-333A-4BB8-9C34-D84F1E668E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632848" cy="864096"/>
          </a:xfrm>
          <a:solidFill>
            <a:srgbClr val="00B050">
              <a:alpha val="65000"/>
            </a:srgb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ru-RU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  <a:t>Субъекты контроля, осуществляемого управлением финансов области в соответствии  с </a:t>
            </a: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  <a:t> частью </a:t>
            </a:r>
            <a:r>
              <a:rPr lang="ru-RU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Arial" pitchFamily="34" charset="0"/>
              </a:rPr>
              <a:t>5 статьи 99  Закона № 44-ФЗ  от  05.04.2013 г.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57224" y="1428750"/>
            <a:ext cx="7715276" cy="1214438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latin typeface="+mj-lt"/>
              </a:rPr>
              <a:t>Государственные  заказчики, осуществляющие закупки от имени субъекта РФ за счет средств бюджета субъекта РФ, в том числе при передаче им полномочий государственного заказчика в соответствии с бюджетным законодательством РФ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728" y="2928938"/>
            <a:ext cx="7215210" cy="857250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latin typeface="+mj-lt"/>
              </a:rPr>
              <a:t>Областные  бюджетные учреждения, осуществляющие закупки в соответствии с ч. 1 ст. 15 Закона о контрактной системе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28860" y="4143375"/>
            <a:ext cx="6215078" cy="1000125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latin typeface="+mj-lt"/>
              </a:rPr>
              <a:t>Областные  автономные учреждения, осуществляющие закупки в соответствии с ч. 4 ст. 15 Закона о контрактной системе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14678" y="5572125"/>
            <a:ext cx="5429260" cy="1000125"/>
          </a:xfrm>
          <a:prstGeom prst="roundRect">
            <a:avLst/>
          </a:prstGeom>
          <a:solidFill>
            <a:srgbClr val="00B050">
              <a:alpha val="52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latin typeface="+mj-lt"/>
              </a:rPr>
              <a:t>Государственные органы и казенные учреждения, производящие централизованные закупки в соответствии со ст. 26 Закона о контрактной системе</a:t>
            </a:r>
          </a:p>
        </p:txBody>
      </p:sp>
    </p:spTree>
    <p:extLst>
      <p:ext uri="{BB962C8B-B14F-4D97-AF65-F5344CB8AC3E}">
        <p14:creationId xmlns:p14="http://schemas.microsoft.com/office/powerpoint/2010/main" xmlns="" val="332727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8866"/>
            <a:ext cx="8280920" cy="6318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шаблон ЛО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47724</TotalTime>
  <Words>109</Words>
  <Application>Microsoft Office PowerPoint</Application>
  <PresentationFormat>Экран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шаблон ЛО3</vt:lpstr>
      <vt:lpstr>Субъекты контроля, осуществляемого управлением финансов области в соответствии  с  частью 5 статьи 99  Закона № 44-ФЗ  от  05.04.2013 г.</vt:lpstr>
      <vt:lpstr>Слайд 2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mahortovas</cp:lastModifiedBy>
  <cp:revision>1359</cp:revision>
  <cp:lastPrinted>2015-12-04T05:52:58Z</cp:lastPrinted>
  <dcterms:created xsi:type="dcterms:W3CDTF">2006-12-13T06:39:00Z</dcterms:created>
  <dcterms:modified xsi:type="dcterms:W3CDTF">2016-08-08T09:39:22Z</dcterms:modified>
</cp:coreProperties>
</file>