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95" r:id="rId2"/>
  </p:sldMasterIdLst>
  <p:notesMasterIdLst>
    <p:notesMasterId r:id="rId23"/>
  </p:notesMasterIdLst>
  <p:handoutMasterIdLst>
    <p:handoutMasterId r:id="rId24"/>
  </p:handoutMasterIdLst>
  <p:sldIdLst>
    <p:sldId id="256" r:id="rId3"/>
    <p:sldId id="257" r:id="rId4"/>
    <p:sldId id="1083" r:id="rId5"/>
    <p:sldId id="1061" r:id="rId6"/>
    <p:sldId id="1057" r:id="rId7"/>
    <p:sldId id="1086" r:id="rId8"/>
    <p:sldId id="1067" r:id="rId9"/>
    <p:sldId id="1087" r:id="rId10"/>
    <p:sldId id="1088" r:id="rId11"/>
    <p:sldId id="1072" r:id="rId12"/>
    <p:sldId id="1089" r:id="rId13"/>
    <p:sldId id="1090" r:id="rId14"/>
    <p:sldId id="1091" r:id="rId15"/>
    <p:sldId id="1062" r:id="rId16"/>
    <p:sldId id="1075" r:id="rId17"/>
    <p:sldId id="1055" r:id="rId18"/>
    <p:sldId id="1073" r:id="rId19"/>
    <p:sldId id="1058" r:id="rId20"/>
    <p:sldId id="1053" r:id="rId21"/>
    <p:sldId id="1085" r:id="rId22"/>
  </p:sldIdLst>
  <p:sldSz cx="12192000" cy="6858000"/>
  <p:notesSz cx="6797675" cy="9926638"/>
  <p:embeddedFontLst>
    <p:embeddedFont>
      <p:font typeface="Calibri Light" panose="020B0604020202020204" charset="0"/>
      <p:regular r:id="rId25"/>
      <p:italic r:id="rId26"/>
    </p:embeddedFont>
    <p:embeddedFont>
      <p:font typeface="Calibri" panose="020F0502020204030204" pitchFamily="34" charset="0"/>
      <p:regular r:id="rId27"/>
      <p:bold r:id="rId28"/>
      <p:italic r:id="rId29"/>
      <p:boldItalic r:id="rId30"/>
    </p:embeddedFont>
    <p:embeddedFont>
      <p:font typeface="Oswald" panose="020B0604020202020204" charset="-52"/>
      <p:regular r:id="rId31"/>
      <p:bold r:id="rId32"/>
    </p:embeddedFont>
    <p:embeddedFont>
      <p:font typeface="Akrobat" panose="020B0604020202020204" charset="-52"/>
      <p:regular r:id="rId33"/>
    </p:embeddedFont>
    <p:embeddedFont>
      <p:font typeface="Gotham Pro" panose="02000503040000020004" charset="0"/>
      <p:regular r:id="rId34"/>
      <p:bold r:id="rId35"/>
      <p:italic r:id="rId36"/>
      <p:boldItalic r:id="rId37"/>
    </p:embeddedFont>
    <p:embeddedFont>
      <p:font typeface="Oswald Light" panose="020B0604020202020204" charset="-52"/>
      <p:regular r:id="rId38"/>
    </p:embeddedFont>
    <p:embeddedFont>
      <p:font typeface="Book Antiqua" panose="02040602050305030304" pitchFamily="18" charset="0"/>
      <p:regular r:id="rId39"/>
      <p:bold r:id="rId40"/>
      <p:italic r:id="rId41"/>
      <p:boldItalic r:id="rId42"/>
    </p:embeddedFont>
    <p:embeddedFont>
      <p:font typeface="Franklin Gothic Book" panose="020B0503020102020204" pitchFamily="34" charset="0"/>
      <p:regular r:id="rId43"/>
      <p:italic r:id="rId44"/>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без заголовка" id="{5D4B8987-09DF-45C5-8628-0E15473F3C75}">
          <p14:sldIdLst>
            <p14:sldId id="256"/>
            <p14:sldId id="257"/>
            <p14:sldId id="1083"/>
            <p14:sldId id="1061"/>
            <p14:sldId id="1057"/>
            <p14:sldId id="1086"/>
            <p14:sldId id="1067"/>
            <p14:sldId id="1087"/>
            <p14:sldId id="1088"/>
            <p14:sldId id="1072"/>
            <p14:sldId id="1089"/>
            <p14:sldId id="1090"/>
            <p14:sldId id="1091"/>
            <p14:sldId id="1062"/>
            <p14:sldId id="1075"/>
            <p14:sldId id="1055"/>
            <p14:sldId id="1073"/>
            <p14:sldId id="1058"/>
            <p14:sldId id="1053"/>
            <p14:sldId id="1085"/>
          </p14:sldIdLst>
        </p14:section>
      </p14:sectionLst>
    </p:ext>
    <p:ext uri="{EFAFB233-063F-42B5-8137-9DF3F51BA10A}">
      <p15:sldGuideLst xmlns:p15="http://schemas.microsoft.com/office/powerpoint/2012/main" xmlns="">
        <p15:guide id="2" pos="3840" userDrawn="1">
          <p15:clr>
            <a:srgbClr val="A4A3A4"/>
          </p15:clr>
        </p15:guide>
        <p15:guide id="3" orient="horz" pos="2160">
          <p15:clr>
            <a:srgbClr val="A4A3A4"/>
          </p15:clr>
        </p15:guide>
        <p15:guide id="4" pos="869"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9ED8"/>
    <a:srgbClr val="70AE46"/>
    <a:srgbClr val="FD3687"/>
    <a:srgbClr val="084CCC"/>
    <a:srgbClr val="2973FD"/>
    <a:srgbClr val="66CAD5"/>
    <a:srgbClr val="4DC2CE"/>
    <a:srgbClr val="66A9B5"/>
    <a:srgbClr val="80B1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5" autoAdjust="0"/>
    <p:restoredTop sz="94695" autoAdjust="0"/>
  </p:normalViewPr>
  <p:slideViewPr>
    <p:cSldViewPr snapToGrid="0">
      <p:cViewPr>
        <p:scale>
          <a:sx n="116" d="100"/>
          <a:sy n="116" d="100"/>
        </p:scale>
        <p:origin x="-414" y="-48"/>
      </p:cViewPr>
      <p:guideLst>
        <p:guide orient="horz" pos="2160"/>
        <p:guide pos="3840"/>
        <p:guide pos="869"/>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28637"/>
    </p:cViewPr>
  </p:sorterViewPr>
  <p:notesViewPr>
    <p:cSldViewPr snapToGrid="0">
      <p:cViewPr varScale="1">
        <p:scale>
          <a:sx n="59" d="100"/>
          <a:sy n="59" d="100"/>
        </p:scale>
        <p:origin x="216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7.fntdata"/></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73CB-4FF3-B40D-E109AC674E67}"/>
              </c:ext>
            </c:extLst>
          </c:dPt>
          <c:dPt>
            <c:idx val="1"/>
            <c:bubble3D val="0"/>
            <c:spPr>
              <a:solidFill>
                <a:schemeClr val="accent5"/>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73CB-4FF3-B40D-E109AC674E67}"/>
              </c:ext>
            </c:extLst>
          </c:dPt>
          <c:dPt>
            <c:idx val="2"/>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5-73CB-4FF3-B40D-E109AC674E67}"/>
              </c:ext>
            </c:extLst>
          </c:dPt>
          <c:dLbls>
            <c:dLbl>
              <c:idx val="0"/>
              <c:layout>
                <c:manualLayout>
                  <c:x val="-0.54533331453484246"/>
                  <c:y val="-1.7969095544631161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Book Antiqua" panose="02040602050305030304" pitchFamily="18" charset="0"/>
                        <a:ea typeface="+mn-ea"/>
                        <a:cs typeface="+mn-cs"/>
                      </a:defRPr>
                    </a:pPr>
                    <a:r>
                      <a:rPr lang="en-US" sz="1600" baseline="0" dirty="0" smtClean="0"/>
                      <a:t>1; 2%</a:t>
                    </a:r>
                    <a:endParaRPr lang="en-US" sz="1600" baseline="0" dirty="0"/>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manualLayout>
                      <c:w val="0.22297493035026111"/>
                      <c:h val="9.3810375670840787E-2"/>
                    </c:manualLayout>
                  </c15:layout>
                </c:ext>
                <c:ext xmlns:c16="http://schemas.microsoft.com/office/drawing/2014/chart" uri="{C3380CC4-5D6E-409C-BE32-E72D297353CC}">
                  <c16:uniqueId val="{00000001-73CB-4FF3-B40D-E109AC674E67}"/>
                </c:ext>
              </c:extLst>
            </c:dLbl>
            <c:dLbl>
              <c:idx val="1"/>
              <c:layout>
                <c:manualLayout>
                  <c:x val="0.26492597961197256"/>
                  <c:y val="-0.33860972208527601"/>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Book Antiqua" panose="02040602050305030304" pitchFamily="18" charset="0"/>
                        <a:ea typeface="+mn-ea"/>
                        <a:cs typeface="+mn-cs"/>
                      </a:defRPr>
                    </a:pPr>
                    <a:r>
                      <a:rPr lang="en-US" sz="1600" baseline="0" dirty="0" smtClean="0"/>
                      <a:t>33; 63,5%</a:t>
                    </a:r>
                    <a:endParaRPr lang="en-US" sz="1600" baseline="0" dirty="0"/>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manualLayout>
                      <c:w val="0.24994021281842493"/>
                      <c:h val="0.18325581395348836"/>
                    </c:manualLayout>
                  </c15:layout>
                </c:ext>
                <c:ext xmlns:c16="http://schemas.microsoft.com/office/drawing/2014/chart" uri="{C3380CC4-5D6E-409C-BE32-E72D297353CC}">
                  <c16:uniqueId val="{00000003-73CB-4FF3-B40D-E109AC674E67}"/>
                </c:ext>
              </c:extLst>
            </c:dLbl>
            <c:dLbl>
              <c:idx val="2"/>
              <c:layout>
                <c:manualLayout>
                  <c:x val="0.56257968853206042"/>
                  <c:y val="0.28863887988956655"/>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Book Antiqua" panose="02040602050305030304" pitchFamily="18" charset="0"/>
                        <a:ea typeface="+mn-ea"/>
                        <a:cs typeface="+mn-cs"/>
                      </a:defRPr>
                    </a:pPr>
                    <a:r>
                      <a:rPr lang="en-US" sz="1600" baseline="0" dirty="0" smtClean="0"/>
                      <a:t>18; 34,6%</a:t>
                    </a:r>
                    <a:endParaRPr lang="en-US" sz="1600" baseline="0" dirty="0"/>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dLblPos val="bestFit"/>
              <c:showLegendKey val="0"/>
              <c:showVal val="1"/>
              <c:showCatName val="0"/>
              <c:showSerName val="0"/>
              <c:showPercent val="1"/>
              <c:showBubbleSize val="0"/>
              <c:extLst xmlns:c16r2="http://schemas.microsoft.com/office/drawing/2015/06/chart">
                <c:ext xmlns:c15="http://schemas.microsoft.com/office/drawing/2012/chart" uri="{CE6537A1-D6FC-4f65-9D91-7224C49458BB}">
                  <c15:layout>
                    <c:manualLayout>
                      <c:w val="0.28454628379106328"/>
                      <c:h val="0.14876565295169947"/>
                    </c:manualLayout>
                  </c15:layout>
                </c:ext>
                <c:ext xmlns:c16="http://schemas.microsoft.com/office/drawing/2014/chart" uri="{C3380CC4-5D6E-409C-BE32-E72D297353CC}">
                  <c16:uniqueId val="{00000005-73CB-4FF3-B40D-E109AC674E67}"/>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Book Antiqua" panose="02040602050305030304" pitchFamily="18" charset="0"/>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Лист4!$A$23:$D$23</c:f>
              <c:strCache>
                <c:ptCount val="3"/>
                <c:pt idx="0">
                  <c:v>Государственные служащие </c:v>
                </c:pt>
                <c:pt idx="1">
                  <c:v>Работники соц.защиты</c:v>
                </c:pt>
                <c:pt idx="2">
                  <c:v>Работники ЦЗН</c:v>
                </c:pt>
              </c:strCache>
              <c:extLst xmlns:c16r2="http://schemas.microsoft.com/office/drawing/2015/06/chart"/>
            </c:strRef>
          </c:cat>
          <c:val>
            <c:numRef>
              <c:f>Лист4!$A$24:$D$24</c:f>
              <c:numCache>
                <c:formatCode>General</c:formatCode>
                <c:ptCount val="3"/>
                <c:pt idx="0">
                  <c:v>13</c:v>
                </c:pt>
                <c:pt idx="1">
                  <c:v>14</c:v>
                </c:pt>
                <c:pt idx="2">
                  <c:v>7</c:v>
                </c:pt>
              </c:numCache>
              <c:extLst xmlns:c16r2="http://schemas.microsoft.com/office/drawing/2015/06/chart"/>
            </c:numRef>
          </c:val>
          <c:extLst xmlns:c16r2="http://schemas.microsoft.com/office/drawing/2015/06/chart">
            <c:ext xmlns:c16="http://schemas.microsoft.com/office/drawing/2014/chart" uri="{C3380CC4-5D6E-409C-BE32-E72D297353CC}">
              <c16:uniqueId val="{00000006-73CB-4FF3-B40D-E109AC674E67}"/>
            </c:ext>
          </c:extLst>
        </c:ser>
        <c:dLbls>
          <c:dLblPos val="ctr"/>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dPt>
            <c:idx val="0"/>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CE2A-4AA4-94F6-6462A9C010F2}"/>
              </c:ext>
            </c:extLst>
          </c:dPt>
          <c:dPt>
            <c:idx val="1"/>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CE2A-4AA4-94F6-6462A9C010F2}"/>
              </c:ext>
            </c:extLst>
          </c:dPt>
          <c:dPt>
            <c:idx val="2"/>
            <c:bubble3D val="0"/>
            <c:spPr>
              <a:solidFill>
                <a:schemeClr val="accent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CE2A-4AA4-94F6-6462A9C010F2}"/>
              </c:ext>
            </c:extLst>
          </c:dPt>
          <c:dPt>
            <c:idx val="3"/>
            <c:bubble3D val="0"/>
            <c:spPr>
              <a:solidFill>
                <a:schemeClr val="accent2">
                  <a:lumMod val="6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CE2A-4AA4-94F6-6462A9C010F2}"/>
              </c:ext>
            </c:extLst>
          </c:dPt>
          <c:dPt>
            <c:idx val="4"/>
            <c:bubble3D val="0"/>
            <c:spPr>
              <a:solidFill>
                <a:schemeClr val="accent4">
                  <a:lumMod val="6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CE2A-4AA4-94F6-6462A9C010F2}"/>
              </c:ext>
            </c:extLst>
          </c:dPt>
          <c:dPt>
            <c:idx val="5"/>
            <c:bubble3D val="0"/>
            <c:spPr>
              <a:solidFill>
                <a:schemeClr val="accent6">
                  <a:lumMod val="6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B-CE2A-4AA4-94F6-6462A9C010F2}"/>
              </c:ext>
            </c:extLst>
          </c:dPt>
          <c:dLbls>
            <c:dLbl>
              <c:idx val="1"/>
              <c:layout>
                <c:manualLayout>
                  <c:x val="0.16842058080715394"/>
                  <c:y val="3.9034734350526193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E2A-4AA4-94F6-6462A9C010F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Лист1!$A$2:$A$7</c:f>
              <c:strCache>
                <c:ptCount val="6"/>
                <c:pt idx="0">
                  <c:v>Работающее население среднего возраста</c:v>
                </c:pt>
                <c:pt idx="1">
                  <c:v>Физические лица, планирующие предпринимательскую деятельность</c:v>
                </c:pt>
                <c:pt idx="2">
                  <c:v>Граждане, осуществляющие сбережения и инвестиции</c:v>
                </c:pt>
                <c:pt idx="3">
                  <c:v>Социальное уязвимые категории граждан</c:v>
                </c:pt>
                <c:pt idx="4">
                  <c:v>Безработные граждане, семьи с детьми и т.д.</c:v>
                </c:pt>
                <c:pt idx="5">
                  <c:v>Граждане предпенсионного (серебряного) возраста</c:v>
                </c:pt>
              </c:strCache>
            </c:strRef>
          </c:cat>
          <c:val>
            <c:numRef>
              <c:f>Лист1!$B$2:$B$7</c:f>
              <c:numCache>
                <c:formatCode>0.00%</c:formatCode>
                <c:ptCount val="6"/>
                <c:pt idx="0" formatCode="0%">
                  <c:v>0.74</c:v>
                </c:pt>
                <c:pt idx="1">
                  <c:v>2.1000000000000001E-2</c:v>
                </c:pt>
                <c:pt idx="2">
                  <c:v>3.2000000000000001E-2</c:v>
                </c:pt>
                <c:pt idx="3">
                  <c:v>7.0000000000000007E-2</c:v>
                </c:pt>
                <c:pt idx="4">
                  <c:v>9.1999999999999998E-2</c:v>
                </c:pt>
                <c:pt idx="5">
                  <c:v>4.4999999999999998E-2</c:v>
                </c:pt>
              </c:numCache>
            </c:numRef>
          </c:val>
          <c:extLst xmlns:c16r2="http://schemas.microsoft.com/office/drawing/2015/06/chart">
            <c:ext xmlns:c16="http://schemas.microsoft.com/office/drawing/2014/chart" uri="{C3380CC4-5D6E-409C-BE32-E72D297353CC}">
              <c16:uniqueId val="{0000000C-CE2A-4AA4-94F6-6462A9C010F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289203811325369"/>
          <c:y val="0.12701883091212074"/>
          <c:w val="0.35917879304073441"/>
          <c:h val="0.777739189615224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A415-46F1-9A46-ADF4D3405788}"/>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A415-46F1-9A46-ADF4D3405788}"/>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A415-46F1-9A46-ADF4D3405788}"/>
              </c:ext>
            </c:extLst>
          </c:dPt>
          <c:dPt>
            <c:idx val="3"/>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A415-46F1-9A46-ADF4D3405788}"/>
              </c:ext>
            </c:extLst>
          </c:dPt>
          <c:dPt>
            <c:idx val="4"/>
            <c:bubble3D val="0"/>
            <c:spPr>
              <a:solidFill>
                <a:schemeClr val="accent5"/>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A415-46F1-9A46-ADF4D3405788}"/>
              </c:ext>
            </c:extLst>
          </c:dPt>
          <c:dPt>
            <c:idx val="5"/>
            <c:bubble3D val="0"/>
            <c:spPr>
              <a:solidFill>
                <a:schemeClr val="accent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B-A415-46F1-9A46-ADF4D3405788}"/>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D-A415-46F1-9A46-ADF4D3405788}"/>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F-A415-46F1-9A46-ADF4D3405788}"/>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11-A415-46F1-9A46-ADF4D3405788}"/>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15:layout/>
              </c:ext>
            </c:extLst>
          </c:dLbls>
          <c:cat>
            <c:strRef>
              <c:f>Лист1!$A$2:$A$10</c:f>
              <c:strCache>
                <c:ptCount val="9"/>
                <c:pt idx="0">
                  <c:v>Личные финансы</c:v>
                </c:pt>
                <c:pt idx="1">
                  <c:v>Мошенничество</c:v>
                </c:pt>
                <c:pt idx="2">
                  <c:v>Предпенсионеры, меры поддержки</c:v>
                </c:pt>
                <c:pt idx="3">
                  <c:v>Самозанятость</c:v>
                </c:pt>
                <c:pt idx="4">
                  <c:v>Инвестиции</c:v>
                </c:pt>
                <c:pt idx="5">
                  <c:v>Поддержка семей с детьми</c:v>
                </c:pt>
                <c:pt idx="6">
                  <c:v>Налоги</c:v>
                </c:pt>
                <c:pt idx="7">
                  <c:v>Финансовая грамотность</c:v>
                </c:pt>
                <c:pt idx="8">
                  <c:v>Защита прав потребителей</c:v>
                </c:pt>
              </c:strCache>
            </c:strRef>
          </c:cat>
          <c:val>
            <c:numRef>
              <c:f>Лист1!$B$2:$B$10</c:f>
              <c:numCache>
                <c:formatCode>0%</c:formatCode>
                <c:ptCount val="9"/>
                <c:pt idx="0">
                  <c:v>0.13</c:v>
                </c:pt>
                <c:pt idx="1">
                  <c:v>0.2</c:v>
                </c:pt>
                <c:pt idx="2" formatCode="0.00%">
                  <c:v>8.6999999999999994E-2</c:v>
                </c:pt>
                <c:pt idx="3">
                  <c:v>0.1</c:v>
                </c:pt>
                <c:pt idx="4" formatCode="0.00%">
                  <c:v>7.6999999999999999E-2</c:v>
                </c:pt>
                <c:pt idx="5" formatCode="0.00%">
                  <c:v>6.7000000000000004E-2</c:v>
                </c:pt>
                <c:pt idx="6" formatCode="0.00%">
                  <c:v>6.7000000000000004E-2</c:v>
                </c:pt>
                <c:pt idx="7">
                  <c:v>7.0000000000000007E-2</c:v>
                </c:pt>
                <c:pt idx="8" formatCode="0.00%">
                  <c:v>0.17599999999999999</c:v>
                </c:pt>
              </c:numCache>
            </c:numRef>
          </c:val>
          <c:extLst xmlns:c16r2="http://schemas.microsoft.com/office/drawing/2015/06/chart">
            <c:ext xmlns:c16="http://schemas.microsoft.com/office/drawing/2014/chart" uri="{C3380CC4-5D6E-409C-BE32-E72D297353CC}">
              <c16:uniqueId val="{00000012-A415-46F1-9A46-ADF4D340578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2714553832128772"/>
          <c:y val="6.1747991333772283E-2"/>
          <c:w val="0.37071519796948499"/>
          <c:h val="0.8765040173324554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xmlns="" id="{67884FD4-2731-43B1-B5F5-5A6FEADAD6D9}"/>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xmlns="" id="{6DA76E0F-6665-4EB9-8015-9D6D3142D4C0}"/>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3C20688-7344-4F47-AB68-1D7A3B4D7138}" type="datetimeFigureOut">
              <a:rPr lang="ru-RU" smtClean="0"/>
              <a:t>19.01.2024</a:t>
            </a:fld>
            <a:endParaRPr lang="ru-RU"/>
          </a:p>
        </p:txBody>
      </p:sp>
      <p:sp>
        <p:nvSpPr>
          <p:cNvPr id="4" name="Нижний колонтитул 3">
            <a:extLst>
              <a:ext uri="{FF2B5EF4-FFF2-40B4-BE49-F238E27FC236}">
                <a16:creationId xmlns:a16="http://schemas.microsoft.com/office/drawing/2014/main" xmlns="" id="{289EEECC-6EC5-4916-8FEA-8D2BEFBBE9A3}"/>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xmlns="" id="{604AD1FE-98F3-4DC9-BC58-532D6E3AFBDF}"/>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0F9D0CC-DC0D-42D6-9260-7CC98666CB4F}" type="slidenum">
              <a:rPr lang="ru-RU" smtClean="0"/>
              <a:t>‹#›</a:t>
            </a:fld>
            <a:endParaRPr lang="ru-RU"/>
          </a:p>
        </p:txBody>
      </p:sp>
    </p:spTree>
    <p:extLst>
      <p:ext uri="{BB962C8B-B14F-4D97-AF65-F5344CB8AC3E}">
        <p14:creationId xmlns:p14="http://schemas.microsoft.com/office/powerpoint/2010/main" val="3870276783"/>
      </p:ext>
    </p:extLst>
  </p:cSld>
  <p:clrMap bg1="lt1" tx1="dk1" bg2="lt2" tx2="dk2" accent1="accent1" accent2="accent2" accent3="accent3" accent4="accent4" accent5="accent5" accent6="accent6" hlink="hlink" folHlink="folHlink"/>
  <p:extLst mod="1">
    <p:ext uri="{56416CCD-93CA-4268-BC5B-53C4BB910035}">
      <p15:sldGuideLst xmlns:p15="http://schemas.microsoft.com/office/powerpoint/2012/main" xmlns="">
        <p15:guide id="1" orient="horz" pos="3127"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0BA4FD9-D78B-4876-9972-93EA0CCC1D59}" type="datetimeFigureOut">
              <a:rPr lang="ru-RU" smtClean="0"/>
              <a:t>19.01.2024</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CA2D108-47F5-4EC9-9B7D-E61A2219B11C}" type="slidenum">
              <a:rPr lang="ru-RU" smtClean="0"/>
              <a:t>‹#›</a:t>
            </a:fld>
            <a:endParaRPr lang="ru-RU"/>
          </a:p>
        </p:txBody>
      </p:sp>
    </p:spTree>
    <p:extLst>
      <p:ext uri="{BB962C8B-B14F-4D97-AF65-F5344CB8AC3E}">
        <p14:creationId xmlns:p14="http://schemas.microsoft.com/office/powerpoint/2010/main" val="2827270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CA2D108-47F5-4EC9-9B7D-E61A2219B11C}" type="slidenum">
              <a:rPr lang="ru-RU" smtClean="0"/>
              <a:t>1</a:t>
            </a:fld>
            <a:endParaRPr lang="ru-RU"/>
          </a:p>
        </p:txBody>
      </p:sp>
    </p:spTree>
    <p:extLst>
      <p:ext uri="{BB962C8B-B14F-4D97-AF65-F5344CB8AC3E}">
        <p14:creationId xmlns:p14="http://schemas.microsoft.com/office/powerpoint/2010/main" val="2332837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E6B357AE-53E9-4F03-BFD2-BA9F9F4145E2}" type="slidenum">
              <a:rPr lang="ru-RU" smtClean="0"/>
              <a:t>13</a:t>
            </a:fld>
            <a:endParaRPr lang="ru-RU"/>
          </a:p>
        </p:txBody>
      </p:sp>
    </p:spTree>
    <p:extLst>
      <p:ext uri="{BB962C8B-B14F-4D97-AF65-F5344CB8AC3E}">
        <p14:creationId xmlns:p14="http://schemas.microsoft.com/office/powerpoint/2010/main" val="2943630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Заменить комфортно</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E502A053-9E28-4D4C-B446-3C2814735BD1}" type="slidenum">
              <a:rPr lang="en-US" smtClean="0"/>
              <a:t>17</a:t>
            </a:fld>
            <a:endParaRPr lang="en-US"/>
          </a:p>
        </p:txBody>
      </p:sp>
    </p:spTree>
    <p:extLst>
      <p:ext uri="{BB962C8B-B14F-4D97-AF65-F5344CB8AC3E}">
        <p14:creationId xmlns:p14="http://schemas.microsoft.com/office/powerpoint/2010/main" val="4198581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CA2D108-47F5-4EC9-9B7D-E61A2219B11C}" type="slidenum">
              <a:rPr lang="ru-RU" smtClean="0"/>
              <a:t>18</a:t>
            </a:fld>
            <a:endParaRPr lang="ru-RU"/>
          </a:p>
        </p:txBody>
      </p:sp>
    </p:spTree>
    <p:extLst>
      <p:ext uri="{BB962C8B-B14F-4D97-AF65-F5344CB8AC3E}">
        <p14:creationId xmlns:p14="http://schemas.microsoft.com/office/powerpoint/2010/main" val="848464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CA2D108-47F5-4EC9-9B7D-E61A2219B11C}" type="slidenum">
              <a:rPr lang="ru-RU" smtClean="0"/>
              <a:t>3</a:t>
            </a:fld>
            <a:endParaRPr lang="ru-RU"/>
          </a:p>
        </p:txBody>
      </p:sp>
    </p:spTree>
    <p:extLst>
      <p:ext uri="{BB962C8B-B14F-4D97-AF65-F5344CB8AC3E}">
        <p14:creationId xmlns:p14="http://schemas.microsoft.com/office/powerpoint/2010/main" val="2566149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CA2D108-47F5-4EC9-9B7D-E61A2219B11C}" type="slidenum">
              <a:rPr lang="ru-RU" smtClean="0"/>
              <a:t>4</a:t>
            </a:fld>
            <a:endParaRPr lang="ru-RU"/>
          </a:p>
        </p:txBody>
      </p:sp>
    </p:spTree>
    <p:extLst>
      <p:ext uri="{BB962C8B-B14F-4D97-AF65-F5344CB8AC3E}">
        <p14:creationId xmlns:p14="http://schemas.microsoft.com/office/powerpoint/2010/main" val="1181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CA2D108-47F5-4EC9-9B7D-E61A2219B11C}" type="slidenum">
              <a:rPr lang="ru-RU" smtClean="0"/>
              <a:t>6</a:t>
            </a:fld>
            <a:endParaRPr lang="ru-RU"/>
          </a:p>
        </p:txBody>
      </p:sp>
    </p:spTree>
    <p:extLst>
      <p:ext uri="{BB962C8B-B14F-4D97-AF65-F5344CB8AC3E}">
        <p14:creationId xmlns:p14="http://schemas.microsoft.com/office/powerpoint/2010/main" val="1578033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CA2D108-47F5-4EC9-9B7D-E61A2219B11C}" type="slidenum">
              <a:rPr lang="ru-RU" smtClean="0"/>
              <a:t>7</a:t>
            </a:fld>
            <a:endParaRPr lang="ru-RU"/>
          </a:p>
        </p:txBody>
      </p:sp>
    </p:spTree>
    <p:extLst>
      <p:ext uri="{BB962C8B-B14F-4D97-AF65-F5344CB8AC3E}">
        <p14:creationId xmlns:p14="http://schemas.microsoft.com/office/powerpoint/2010/main" val="107614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E6B357AE-53E9-4F03-BFD2-BA9F9F4145E2}" type="slidenum">
              <a:rPr lang="ru-RU" smtClean="0"/>
              <a:t>9</a:t>
            </a:fld>
            <a:endParaRPr lang="ru-RU"/>
          </a:p>
        </p:txBody>
      </p:sp>
    </p:spTree>
    <p:extLst>
      <p:ext uri="{BB962C8B-B14F-4D97-AF65-F5344CB8AC3E}">
        <p14:creationId xmlns:p14="http://schemas.microsoft.com/office/powerpoint/2010/main" val="102055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E6B357AE-53E9-4F03-BFD2-BA9F9F4145E2}" type="slidenum">
              <a:rPr lang="ru-RU" smtClean="0"/>
              <a:t>10</a:t>
            </a:fld>
            <a:endParaRPr lang="ru-RU"/>
          </a:p>
        </p:txBody>
      </p:sp>
    </p:spTree>
    <p:extLst>
      <p:ext uri="{BB962C8B-B14F-4D97-AF65-F5344CB8AC3E}">
        <p14:creationId xmlns:p14="http://schemas.microsoft.com/office/powerpoint/2010/main" val="2601587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E6B357AE-53E9-4F03-BFD2-BA9F9F4145E2}" type="slidenum">
              <a:rPr lang="ru-RU" smtClean="0"/>
              <a:t>11</a:t>
            </a:fld>
            <a:endParaRPr lang="ru-RU"/>
          </a:p>
        </p:txBody>
      </p:sp>
    </p:spTree>
    <p:extLst>
      <p:ext uri="{BB962C8B-B14F-4D97-AF65-F5344CB8AC3E}">
        <p14:creationId xmlns:p14="http://schemas.microsoft.com/office/powerpoint/2010/main" val="3602160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E6B357AE-53E9-4F03-BFD2-BA9F9F4145E2}" type="slidenum">
              <a:rPr lang="ru-RU" smtClean="0"/>
              <a:t>12</a:t>
            </a:fld>
            <a:endParaRPr lang="ru-RU"/>
          </a:p>
        </p:txBody>
      </p:sp>
    </p:spTree>
    <p:extLst>
      <p:ext uri="{BB962C8B-B14F-4D97-AF65-F5344CB8AC3E}">
        <p14:creationId xmlns:p14="http://schemas.microsoft.com/office/powerpoint/2010/main" val="1725210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gradFill>
          <a:gsLst>
            <a:gs pos="0">
              <a:schemeClr val="accent3">
                <a:lumMod val="60000"/>
                <a:lumOff val="40000"/>
              </a:schemeClr>
            </a:gs>
            <a:gs pos="100000">
              <a:schemeClr val="accent3"/>
            </a:gs>
          </a:gsLst>
          <a:lin ang="2700000" scaled="1"/>
        </a:gradFill>
        <a:effectLst/>
      </p:bgPr>
    </p:bg>
    <p:spTree>
      <p:nvGrpSpPr>
        <p:cNvPr id="1" name=""/>
        <p:cNvGrpSpPr/>
        <p:nvPr/>
      </p:nvGrpSpPr>
      <p:grpSpPr>
        <a:xfrm>
          <a:off x="0" y="0"/>
          <a:ext cx="0" cy="0"/>
          <a:chOff x="0" y="0"/>
          <a:chExt cx="0" cy="0"/>
        </a:xfrm>
      </p:grpSpPr>
      <p:sp>
        <p:nvSpPr>
          <p:cNvPr id="11" name="Freeform 94">
            <a:extLst>
              <a:ext uri="{FF2B5EF4-FFF2-40B4-BE49-F238E27FC236}">
                <a16:creationId xmlns:a16="http://schemas.microsoft.com/office/drawing/2014/main" xmlns="" id="{DD50784A-8247-4CFA-B5AE-62C819356E14}"/>
              </a:ext>
            </a:extLst>
          </p:cNvPr>
          <p:cNvSpPr/>
          <p:nvPr userDrawn="1"/>
        </p:nvSpPr>
        <p:spPr>
          <a:xfrm rot="5400000">
            <a:off x="7804306" y="-95855"/>
            <a:ext cx="4290312" cy="4482022"/>
          </a:xfrm>
          <a:custGeom>
            <a:avLst/>
            <a:gdLst>
              <a:gd name="connsiteX0" fmla="*/ 0 w 4290312"/>
              <a:gd name="connsiteY0" fmla="*/ 4445166 h 4482022"/>
              <a:gd name="connsiteX1" fmla="*/ 0 w 4290312"/>
              <a:gd name="connsiteY1" fmla="*/ 0 h 4482022"/>
              <a:gd name="connsiteX2" fmla="*/ 4221879 w 4290312"/>
              <a:gd name="connsiteY2" fmla="*/ 0 h 4482022"/>
              <a:gd name="connsiteX3" fmla="*/ 4246895 w 4290312"/>
              <a:gd name="connsiteY3" fmla="*/ 140082 h 4482022"/>
              <a:gd name="connsiteX4" fmla="*/ 4290312 w 4290312"/>
              <a:gd name="connsiteY4" fmla="*/ 713926 h 4482022"/>
              <a:gd name="connsiteX5" fmla="*/ 522216 w 4290312"/>
              <a:gd name="connsiteY5" fmla="*/ 4482022 h 4482022"/>
              <a:gd name="connsiteX6" fmla="*/ 136950 w 4290312"/>
              <a:gd name="connsiteY6" fmla="*/ 4462568 h 448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0312" h="4482022">
                <a:moveTo>
                  <a:pt x="0" y="4445166"/>
                </a:moveTo>
                <a:lnTo>
                  <a:pt x="0" y="0"/>
                </a:lnTo>
                <a:lnTo>
                  <a:pt x="4221879" y="0"/>
                </a:lnTo>
                <a:lnTo>
                  <a:pt x="4246895" y="140082"/>
                </a:lnTo>
                <a:cubicBezTo>
                  <a:pt x="4275485" y="327190"/>
                  <a:pt x="4290312" y="518826"/>
                  <a:pt x="4290312" y="713926"/>
                </a:cubicBezTo>
                <a:cubicBezTo>
                  <a:pt x="4290312" y="2794988"/>
                  <a:pt x="2603278" y="4482022"/>
                  <a:pt x="522216" y="4482022"/>
                </a:cubicBezTo>
                <a:cubicBezTo>
                  <a:pt x="392150" y="4482022"/>
                  <a:pt x="263623" y="4475432"/>
                  <a:pt x="136950" y="4462568"/>
                </a:cubicBezTo>
                <a:close/>
              </a:path>
            </a:pathLst>
          </a:custGeom>
          <a:gradFill flip="none" rotWithShape="1">
            <a:gsLst>
              <a:gs pos="0">
                <a:schemeClr val="accent1">
                  <a:alpha val="30000"/>
                </a:schemeClr>
              </a:gs>
              <a:gs pos="83000">
                <a:schemeClr val="accent3">
                  <a:alpha val="73000"/>
                </a:schemeClr>
              </a:gs>
            </a:gsLst>
            <a:lin ang="13800000" scaled="0"/>
            <a:tileRect/>
          </a:gradFill>
          <a:ln w="12700" cap="flat" cmpd="sng" algn="ctr">
            <a:noFill/>
            <a:prstDash val="solid"/>
            <a:miter lim="800000"/>
          </a:ln>
          <a:effectLst>
            <a:glow>
              <a:srgbClr val="FFFFFF"/>
            </a:glow>
            <a:outerShdw blurRad="1270000" sx="102000" sy="102000" algn="ctr" rotWithShape="0">
              <a:srgbClr val="367CFF">
                <a:alpha val="13000"/>
              </a:srgbClr>
            </a:outerShdw>
            <a:softEdge rad="0"/>
          </a:effectLst>
        </p:spPr>
        <p:txBody>
          <a:bodyPr rtlCol="0" anchor="ctr"/>
          <a:lstStyle/>
          <a:p>
            <a:pPr algn="ctr"/>
            <a:endParaRPr lang="ru-RU" sz="450" kern="0" dirty="0">
              <a:solidFill>
                <a:srgbClr val="FFFFFF"/>
              </a:solidFill>
              <a:latin typeface="Oswald Light" pitchFamily="2" charset="-52"/>
            </a:endParaRPr>
          </a:p>
        </p:txBody>
      </p:sp>
      <p:sp>
        <p:nvSpPr>
          <p:cNvPr id="12" name="Полилиния 34">
            <a:extLst>
              <a:ext uri="{FF2B5EF4-FFF2-40B4-BE49-F238E27FC236}">
                <a16:creationId xmlns:a16="http://schemas.microsoft.com/office/drawing/2014/main" xmlns="" id="{E168CA1A-1B07-4388-8AF5-C69136B3CD21}"/>
              </a:ext>
            </a:extLst>
          </p:cNvPr>
          <p:cNvSpPr/>
          <p:nvPr userDrawn="1"/>
        </p:nvSpPr>
        <p:spPr>
          <a:xfrm flipH="1">
            <a:off x="-2" y="2162939"/>
            <a:ext cx="4614553" cy="4698421"/>
          </a:xfrm>
          <a:custGeom>
            <a:avLst/>
            <a:gdLst>
              <a:gd name="connsiteX0" fmla="*/ 6248719 w 6248719"/>
              <a:gd name="connsiteY0" fmla="*/ 0 h 6362288"/>
              <a:gd name="connsiteX1" fmla="*/ 6248719 w 6248719"/>
              <a:gd name="connsiteY1" fmla="*/ 6362288 h 6362288"/>
              <a:gd name="connsiteX2" fmla="*/ 0 w 6248719"/>
              <a:gd name="connsiteY2" fmla="*/ 6362288 h 6362288"/>
              <a:gd name="connsiteX3" fmla="*/ 6037680 w 6248719"/>
              <a:gd name="connsiteY3" fmla="*/ 5337 h 6362288"/>
            </a:gdLst>
            <a:ahLst/>
            <a:cxnLst>
              <a:cxn ang="0">
                <a:pos x="connsiteX0" y="connsiteY0"/>
              </a:cxn>
              <a:cxn ang="0">
                <a:pos x="connsiteX1" y="connsiteY1"/>
              </a:cxn>
              <a:cxn ang="0">
                <a:pos x="connsiteX2" y="connsiteY2"/>
              </a:cxn>
              <a:cxn ang="0">
                <a:pos x="connsiteX3" y="connsiteY3"/>
              </a:cxn>
            </a:cxnLst>
            <a:rect l="l" t="t" r="r" b="b"/>
            <a:pathLst>
              <a:path w="6248719" h="6362288">
                <a:moveTo>
                  <a:pt x="6248719" y="0"/>
                </a:moveTo>
                <a:lnTo>
                  <a:pt x="6248719" y="6362288"/>
                </a:lnTo>
                <a:lnTo>
                  <a:pt x="0" y="6362288"/>
                </a:lnTo>
                <a:cubicBezTo>
                  <a:pt x="0" y="2956723"/>
                  <a:pt x="2674482" y="175818"/>
                  <a:pt x="6037680" y="5337"/>
                </a:cubicBezTo>
                <a:close/>
              </a:path>
            </a:pathLst>
          </a:custGeom>
          <a:gradFill flip="none" rotWithShape="1">
            <a:gsLst>
              <a:gs pos="0">
                <a:schemeClr val="accent1">
                  <a:alpha val="42000"/>
                </a:schemeClr>
              </a:gs>
              <a:gs pos="83000">
                <a:schemeClr val="accent3"/>
              </a:gs>
            </a:gsLst>
            <a:lin ang="13800000" scaled="0"/>
            <a:tileRect/>
          </a:gradFill>
          <a:ln w="12700" cap="flat" cmpd="sng" algn="ctr">
            <a:noFill/>
            <a:prstDash val="solid"/>
            <a:miter lim="800000"/>
          </a:ln>
          <a:effectLst>
            <a:glow>
              <a:srgbClr val="FFFFFF"/>
            </a:glow>
            <a:outerShdw blurRad="1270000" sx="102000" sy="102000" algn="ctr" rotWithShape="0">
              <a:srgbClr val="367CFF">
                <a:alpha val="13000"/>
              </a:srgbClr>
            </a:outerShdw>
            <a:softEdge rad="0"/>
          </a:effectLst>
        </p:spPr>
        <p:txBody>
          <a:bodyPr rtlCol="0" anchor="ctr"/>
          <a:lstStyle/>
          <a:p>
            <a:pPr algn="ctr"/>
            <a:endParaRPr lang="ru-RU" sz="450" kern="0" dirty="0">
              <a:solidFill>
                <a:srgbClr val="FFFFFF"/>
              </a:solidFill>
              <a:latin typeface="Oswald Light" pitchFamily="2" charset="-52"/>
            </a:endParaRPr>
          </a:p>
        </p:txBody>
      </p:sp>
      <p:pic>
        <p:nvPicPr>
          <p:cNvPr id="10" name="Рисунок 9">
            <a:extLst>
              <a:ext uri="{FF2B5EF4-FFF2-40B4-BE49-F238E27FC236}">
                <a16:creationId xmlns:a16="http://schemas.microsoft.com/office/drawing/2014/main" xmlns="" id="{9580D8C2-7AAF-4FA0-957A-2948D4330C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5612" y="1103505"/>
            <a:ext cx="6771723" cy="718151"/>
          </a:xfrm>
          <a:prstGeom prst="rect">
            <a:avLst/>
          </a:prstGeom>
        </p:spPr>
      </p:pic>
      <p:sp>
        <p:nvSpPr>
          <p:cNvPr id="9" name="Рисунок 8">
            <a:extLst>
              <a:ext uri="{FF2B5EF4-FFF2-40B4-BE49-F238E27FC236}">
                <a16:creationId xmlns:a16="http://schemas.microsoft.com/office/drawing/2014/main" xmlns="" id="{AB06AE15-2EAA-4D77-AFC1-56323DCF10E0}"/>
              </a:ext>
            </a:extLst>
          </p:cNvPr>
          <p:cNvSpPr>
            <a:spLocks noGrp="1"/>
          </p:cNvSpPr>
          <p:nvPr>
            <p:ph type="pic" sz="quarter" idx="10"/>
          </p:nvPr>
        </p:nvSpPr>
        <p:spPr>
          <a:xfrm>
            <a:off x="298267" y="1800225"/>
            <a:ext cx="6731183" cy="3954271"/>
          </a:xfrm>
          <a:prstGeom prst="roundRect">
            <a:avLst>
              <a:gd name="adj" fmla="val 287"/>
            </a:avLst>
          </a:prstGeom>
          <a:pattFill prst="pct5">
            <a:fgClr>
              <a:schemeClr val="accent1"/>
            </a:fgClr>
            <a:bgClr>
              <a:schemeClr val="bg1"/>
            </a:bgClr>
          </a:pattFill>
        </p:spPr>
        <p:txBody>
          <a:bodyPr/>
          <a:lstStyle/>
          <a:p>
            <a:endParaRPr lang="ru-RU"/>
          </a:p>
        </p:txBody>
      </p:sp>
    </p:spTree>
    <p:extLst>
      <p:ext uri="{BB962C8B-B14F-4D97-AF65-F5344CB8AC3E}">
        <p14:creationId xmlns:p14="http://schemas.microsoft.com/office/powerpoint/2010/main" val="1330764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Заголовок и объект">
    <p:spTree>
      <p:nvGrpSpPr>
        <p:cNvPr id="1" name=""/>
        <p:cNvGrpSpPr/>
        <p:nvPr/>
      </p:nvGrpSpPr>
      <p:grpSpPr>
        <a:xfrm>
          <a:off x="0" y="0"/>
          <a:ext cx="0" cy="0"/>
          <a:chOff x="0" y="0"/>
          <a:chExt cx="0" cy="0"/>
        </a:xfrm>
      </p:grpSpPr>
      <p:sp>
        <p:nvSpPr>
          <p:cNvPr id="7" name="Заголовок 2">
            <a:extLst>
              <a:ext uri="{FF2B5EF4-FFF2-40B4-BE49-F238E27FC236}">
                <a16:creationId xmlns:a16="http://schemas.microsoft.com/office/drawing/2014/main" xmlns=""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sp>
        <p:nvSpPr>
          <p:cNvPr id="10" name="Заголовок 9">
            <a:extLst>
              <a:ext uri="{FF2B5EF4-FFF2-40B4-BE49-F238E27FC236}">
                <a16:creationId xmlns:a16="http://schemas.microsoft.com/office/drawing/2014/main" xmlns="" id="{6D9672F9-D3F0-49A0-A560-790BBA2016C6}"/>
              </a:ext>
            </a:extLst>
          </p:cNvPr>
          <p:cNvSpPr>
            <a:spLocks noGrp="1"/>
          </p:cNvSpPr>
          <p:nvPr>
            <p:ph type="title"/>
          </p:nvPr>
        </p:nvSpPr>
        <p:spPr>
          <a:xfrm>
            <a:off x="339210" y="322669"/>
            <a:ext cx="10515600" cy="701731"/>
          </a:xfrm>
          <a:prstGeom prst="rect">
            <a:avLst/>
          </a:prstGeom>
        </p:spPr>
        <p:txBody>
          <a:bodyPr>
            <a:spAutoFit/>
          </a:bodyPr>
          <a:lstStyle/>
          <a:p>
            <a:r>
              <a:rPr lang="ru-RU"/>
              <a:t>Образец заголовка</a:t>
            </a:r>
          </a:p>
        </p:txBody>
      </p:sp>
      <p:sp>
        <p:nvSpPr>
          <p:cNvPr id="13" name="Номер слайда 5">
            <a:extLst>
              <a:ext uri="{FF2B5EF4-FFF2-40B4-BE49-F238E27FC236}">
                <a16:creationId xmlns:a16="http://schemas.microsoft.com/office/drawing/2014/main" xmlns=""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pic>
        <p:nvPicPr>
          <p:cNvPr id="5" name="Picture 2">
            <a:extLst>
              <a:ext uri="{FF2B5EF4-FFF2-40B4-BE49-F238E27FC236}">
                <a16:creationId xmlns:a16="http://schemas.microsoft.com/office/drawing/2014/main" xmlns="" id="{C00C66AF-DF16-4FDB-932D-36F9CD11C46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909651" y="79880"/>
            <a:ext cx="1833168" cy="962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37793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Заголовок и объект">
    <p:spTree>
      <p:nvGrpSpPr>
        <p:cNvPr id="1" name=""/>
        <p:cNvGrpSpPr/>
        <p:nvPr/>
      </p:nvGrpSpPr>
      <p:grpSpPr>
        <a:xfrm>
          <a:off x="0" y="0"/>
          <a:ext cx="0" cy="0"/>
          <a:chOff x="0" y="0"/>
          <a:chExt cx="0" cy="0"/>
        </a:xfrm>
      </p:grpSpPr>
      <p:sp>
        <p:nvSpPr>
          <p:cNvPr id="5" name="Овал 74">
            <a:extLst>
              <a:ext uri="{FF2B5EF4-FFF2-40B4-BE49-F238E27FC236}">
                <a16:creationId xmlns:a16="http://schemas.microsoft.com/office/drawing/2014/main" xmlns="" id="{C4DFF94C-E145-478A-8203-B269E81912C7}"/>
              </a:ext>
            </a:extLst>
          </p:cNvPr>
          <p:cNvSpPr/>
          <p:nvPr userDrawn="1"/>
        </p:nvSpPr>
        <p:spPr>
          <a:xfrm>
            <a:off x="-4624347" y="-1321300"/>
            <a:ext cx="10207543" cy="10207538"/>
          </a:xfrm>
          <a:prstGeom prst="ellipse">
            <a:avLst/>
          </a:prstGeom>
          <a:pattFill prst="pct75">
            <a:fgClr>
              <a:schemeClr val="accent2">
                <a:lumMod val="20000"/>
                <a:lumOff val="80000"/>
              </a:schemeClr>
            </a:fgClr>
            <a:bgClr>
              <a:schemeClr val="bg1"/>
            </a:bgClr>
          </a:pattFill>
          <a:ln w="12700" cap="flat" cmpd="sng" algn="ctr">
            <a:noFill/>
            <a:prstDash val="solid"/>
            <a:miter lim="800000"/>
          </a:ln>
          <a:effectLst>
            <a:glow>
              <a:schemeClr val="bg1"/>
            </a:glow>
            <a:outerShdw sx="1000" sy="1000" algn="ctr" rotWithShape="0">
              <a:srgbClr val="367CFF"/>
            </a:out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ru-RU" sz="450" b="1" kern="0" dirty="0" err="1">
              <a:solidFill>
                <a:srgbClr val="FFFFFF"/>
              </a:solidFill>
              <a:latin typeface="Calibri"/>
            </a:endParaRPr>
          </a:p>
        </p:txBody>
      </p:sp>
      <p:sp>
        <p:nvSpPr>
          <p:cNvPr id="7" name="Заголовок 2">
            <a:extLst>
              <a:ext uri="{FF2B5EF4-FFF2-40B4-BE49-F238E27FC236}">
                <a16:creationId xmlns:a16="http://schemas.microsoft.com/office/drawing/2014/main" xmlns=""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sp>
        <p:nvSpPr>
          <p:cNvPr id="10" name="Заголовок 9">
            <a:extLst>
              <a:ext uri="{FF2B5EF4-FFF2-40B4-BE49-F238E27FC236}">
                <a16:creationId xmlns:a16="http://schemas.microsoft.com/office/drawing/2014/main" xmlns="" id="{6D9672F9-D3F0-49A0-A560-790BBA2016C6}"/>
              </a:ext>
            </a:extLst>
          </p:cNvPr>
          <p:cNvSpPr>
            <a:spLocks noGrp="1"/>
          </p:cNvSpPr>
          <p:nvPr>
            <p:ph type="title"/>
          </p:nvPr>
        </p:nvSpPr>
        <p:spPr>
          <a:xfrm>
            <a:off x="339210" y="337155"/>
            <a:ext cx="10515600" cy="701731"/>
          </a:xfrm>
          <a:prstGeom prst="rect">
            <a:avLst/>
          </a:prstGeom>
        </p:spPr>
        <p:txBody>
          <a:bodyPr>
            <a:spAutoFit/>
          </a:bodyPr>
          <a:lstStyle/>
          <a:p>
            <a:r>
              <a:rPr lang="ru-RU" dirty="0"/>
              <a:t>Образец заголовка</a:t>
            </a:r>
          </a:p>
        </p:txBody>
      </p:sp>
      <p:sp>
        <p:nvSpPr>
          <p:cNvPr id="13" name="Номер слайда 5">
            <a:extLst>
              <a:ext uri="{FF2B5EF4-FFF2-40B4-BE49-F238E27FC236}">
                <a16:creationId xmlns:a16="http://schemas.microsoft.com/office/drawing/2014/main" xmlns=""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pic>
        <p:nvPicPr>
          <p:cNvPr id="6" name="Picture 6">
            <a:extLst>
              <a:ext uri="{FF2B5EF4-FFF2-40B4-BE49-F238E27FC236}">
                <a16:creationId xmlns:a16="http://schemas.microsoft.com/office/drawing/2014/main" xmlns="" id="{9A2B306E-0650-4283-89A9-0E227DF5C62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59468" y="953950"/>
            <a:ext cx="9148043" cy="6076437"/>
          </a:xfrm>
          <a:prstGeom prst="rect">
            <a:avLst/>
          </a:prstGeom>
        </p:spPr>
      </p:pic>
      <p:sp>
        <p:nvSpPr>
          <p:cNvPr id="3" name="Рисунок 2">
            <a:extLst>
              <a:ext uri="{FF2B5EF4-FFF2-40B4-BE49-F238E27FC236}">
                <a16:creationId xmlns:a16="http://schemas.microsoft.com/office/drawing/2014/main" xmlns="" id="{B8E443D3-C989-420C-939B-BB36148DB93A}"/>
              </a:ext>
            </a:extLst>
          </p:cNvPr>
          <p:cNvSpPr>
            <a:spLocks noGrp="1"/>
          </p:cNvSpPr>
          <p:nvPr>
            <p:ph type="pic" sz="quarter" idx="13"/>
          </p:nvPr>
        </p:nvSpPr>
        <p:spPr>
          <a:xfrm>
            <a:off x="97631" y="1966913"/>
            <a:ext cx="5941218" cy="3550443"/>
          </a:xfrm>
          <a:prstGeom prst="rect">
            <a:avLst/>
          </a:prstGeom>
          <a:pattFill prst="pct10">
            <a:fgClr>
              <a:schemeClr val="accent1"/>
            </a:fgClr>
            <a:bgClr>
              <a:schemeClr val="bg1"/>
            </a:bgClr>
          </a:pattFill>
        </p:spPr>
        <p:txBody>
          <a:bodyPr/>
          <a:lstStyle/>
          <a:p>
            <a:endParaRPr lang="ru-RU"/>
          </a:p>
        </p:txBody>
      </p:sp>
    </p:spTree>
    <p:extLst>
      <p:ext uri="{BB962C8B-B14F-4D97-AF65-F5344CB8AC3E}">
        <p14:creationId xmlns:p14="http://schemas.microsoft.com/office/powerpoint/2010/main" val="368085364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Заголовок и объект">
    <p:spTree>
      <p:nvGrpSpPr>
        <p:cNvPr id="1" name=""/>
        <p:cNvGrpSpPr/>
        <p:nvPr/>
      </p:nvGrpSpPr>
      <p:grpSpPr>
        <a:xfrm>
          <a:off x="0" y="0"/>
          <a:ext cx="0" cy="0"/>
          <a:chOff x="0" y="0"/>
          <a:chExt cx="0" cy="0"/>
        </a:xfrm>
      </p:grpSpPr>
      <p:sp>
        <p:nvSpPr>
          <p:cNvPr id="2" name="Рисунок 2">
            <a:extLst>
              <a:ext uri="{FF2B5EF4-FFF2-40B4-BE49-F238E27FC236}">
                <a16:creationId xmlns:a16="http://schemas.microsoft.com/office/drawing/2014/main" xmlns="" id="{4757B6DF-076E-361C-332D-A0EB864637F0}"/>
              </a:ext>
            </a:extLst>
          </p:cNvPr>
          <p:cNvSpPr>
            <a:spLocks noGrp="1"/>
          </p:cNvSpPr>
          <p:nvPr>
            <p:ph type="pic" sz="quarter" idx="11"/>
          </p:nvPr>
        </p:nvSpPr>
        <p:spPr>
          <a:xfrm>
            <a:off x="-3808195" y="-1577499"/>
            <a:ext cx="10012998" cy="10012998"/>
          </a:xfrm>
          <a:prstGeom prst="ellipse">
            <a:avLst/>
          </a:prstGeom>
          <a:pattFill prst="pct5">
            <a:fgClr>
              <a:schemeClr val="accent1"/>
            </a:fgClr>
            <a:bgClr>
              <a:schemeClr val="bg1"/>
            </a:bgClr>
          </a:pattFill>
        </p:spPr>
        <p:txBody>
          <a:bodyPr/>
          <a:lstStyle/>
          <a:p>
            <a:endParaRPr lang="ru-RU"/>
          </a:p>
        </p:txBody>
      </p:sp>
      <p:sp>
        <p:nvSpPr>
          <p:cNvPr id="7" name="Заголовок 2">
            <a:extLst>
              <a:ext uri="{FF2B5EF4-FFF2-40B4-BE49-F238E27FC236}">
                <a16:creationId xmlns:a16="http://schemas.microsoft.com/office/drawing/2014/main" xmlns=""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sp>
        <p:nvSpPr>
          <p:cNvPr id="10" name="Заголовок 9">
            <a:extLst>
              <a:ext uri="{FF2B5EF4-FFF2-40B4-BE49-F238E27FC236}">
                <a16:creationId xmlns:a16="http://schemas.microsoft.com/office/drawing/2014/main" xmlns="" id="{6D9672F9-D3F0-49A0-A560-790BBA2016C6}"/>
              </a:ext>
            </a:extLst>
          </p:cNvPr>
          <p:cNvSpPr>
            <a:spLocks noGrp="1"/>
          </p:cNvSpPr>
          <p:nvPr>
            <p:ph type="title"/>
          </p:nvPr>
        </p:nvSpPr>
        <p:spPr>
          <a:xfrm>
            <a:off x="6817488" y="337155"/>
            <a:ext cx="4222516" cy="701731"/>
          </a:xfrm>
          <a:prstGeom prst="rect">
            <a:avLst/>
          </a:prstGeom>
        </p:spPr>
        <p:txBody>
          <a:bodyPr wrap="square">
            <a:spAutoFit/>
          </a:bodyPr>
          <a:lstStyle/>
          <a:p>
            <a:r>
              <a:rPr lang="ru-RU" dirty="0"/>
              <a:t>Образец заголовка</a:t>
            </a:r>
          </a:p>
        </p:txBody>
      </p:sp>
      <p:sp>
        <p:nvSpPr>
          <p:cNvPr id="13" name="Номер слайда 5">
            <a:extLst>
              <a:ext uri="{FF2B5EF4-FFF2-40B4-BE49-F238E27FC236}">
                <a16:creationId xmlns:a16="http://schemas.microsoft.com/office/drawing/2014/main" xmlns=""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Tree>
    <p:extLst>
      <p:ext uri="{BB962C8B-B14F-4D97-AF65-F5344CB8AC3E}">
        <p14:creationId xmlns:p14="http://schemas.microsoft.com/office/powerpoint/2010/main" val="311042667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Заголовок и объект">
    <p:spTree>
      <p:nvGrpSpPr>
        <p:cNvPr id="1" name=""/>
        <p:cNvGrpSpPr/>
        <p:nvPr/>
      </p:nvGrpSpPr>
      <p:grpSpPr>
        <a:xfrm>
          <a:off x="0" y="0"/>
          <a:ext cx="0" cy="0"/>
          <a:chOff x="0" y="0"/>
          <a:chExt cx="0" cy="0"/>
        </a:xfrm>
      </p:grpSpPr>
      <p:sp>
        <p:nvSpPr>
          <p:cNvPr id="5" name="Овал 74">
            <a:extLst>
              <a:ext uri="{FF2B5EF4-FFF2-40B4-BE49-F238E27FC236}">
                <a16:creationId xmlns:a16="http://schemas.microsoft.com/office/drawing/2014/main" xmlns="" id="{C4DFF94C-E145-478A-8203-B269E81912C7}"/>
              </a:ext>
            </a:extLst>
          </p:cNvPr>
          <p:cNvSpPr/>
          <p:nvPr userDrawn="1"/>
        </p:nvSpPr>
        <p:spPr>
          <a:xfrm>
            <a:off x="5751038" y="-1321300"/>
            <a:ext cx="10207543" cy="10207538"/>
          </a:xfrm>
          <a:prstGeom prst="ellipse">
            <a:avLst/>
          </a:prstGeom>
          <a:pattFill prst="pct75">
            <a:fgClr>
              <a:schemeClr val="accent2">
                <a:lumMod val="20000"/>
                <a:lumOff val="80000"/>
              </a:schemeClr>
            </a:fgClr>
            <a:bgClr>
              <a:schemeClr val="bg1"/>
            </a:bgClr>
          </a:pattFill>
          <a:ln w="12700" cap="flat" cmpd="sng" algn="ctr">
            <a:noFill/>
            <a:prstDash val="solid"/>
            <a:miter lim="800000"/>
          </a:ln>
          <a:effectLst>
            <a:glow>
              <a:schemeClr val="bg1"/>
            </a:glow>
            <a:outerShdw sx="1000" sy="1000" algn="ctr" rotWithShape="0">
              <a:srgbClr val="367CFF"/>
            </a:out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ru-RU" sz="450" b="1" kern="0" dirty="0" err="1">
              <a:solidFill>
                <a:srgbClr val="FFFFFF"/>
              </a:solidFill>
              <a:latin typeface="Calibri"/>
            </a:endParaRPr>
          </a:p>
        </p:txBody>
      </p:sp>
      <p:sp>
        <p:nvSpPr>
          <p:cNvPr id="7" name="Заголовок 2">
            <a:extLst>
              <a:ext uri="{FF2B5EF4-FFF2-40B4-BE49-F238E27FC236}">
                <a16:creationId xmlns:a16="http://schemas.microsoft.com/office/drawing/2014/main" xmlns=""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sp>
        <p:nvSpPr>
          <p:cNvPr id="10" name="Заголовок 9">
            <a:extLst>
              <a:ext uri="{FF2B5EF4-FFF2-40B4-BE49-F238E27FC236}">
                <a16:creationId xmlns:a16="http://schemas.microsoft.com/office/drawing/2014/main" xmlns="" id="{6D9672F9-D3F0-49A0-A560-790BBA2016C6}"/>
              </a:ext>
            </a:extLst>
          </p:cNvPr>
          <p:cNvSpPr>
            <a:spLocks noGrp="1"/>
          </p:cNvSpPr>
          <p:nvPr>
            <p:ph type="title"/>
          </p:nvPr>
        </p:nvSpPr>
        <p:spPr>
          <a:xfrm>
            <a:off x="339210" y="337155"/>
            <a:ext cx="10515600" cy="701731"/>
          </a:xfrm>
          <a:prstGeom prst="rect">
            <a:avLst/>
          </a:prstGeom>
        </p:spPr>
        <p:txBody>
          <a:bodyPr>
            <a:spAutoFit/>
          </a:bodyPr>
          <a:lstStyle/>
          <a:p>
            <a:r>
              <a:rPr lang="ru-RU" dirty="0"/>
              <a:t>Образец заголовка</a:t>
            </a:r>
          </a:p>
        </p:txBody>
      </p:sp>
      <p:sp>
        <p:nvSpPr>
          <p:cNvPr id="13" name="Номер слайда 5">
            <a:extLst>
              <a:ext uri="{FF2B5EF4-FFF2-40B4-BE49-F238E27FC236}">
                <a16:creationId xmlns:a16="http://schemas.microsoft.com/office/drawing/2014/main" xmlns=""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pic>
        <p:nvPicPr>
          <p:cNvPr id="6" name="Picture 6">
            <a:extLst>
              <a:ext uri="{FF2B5EF4-FFF2-40B4-BE49-F238E27FC236}">
                <a16:creationId xmlns:a16="http://schemas.microsoft.com/office/drawing/2014/main" xmlns="" id="{9A2B306E-0650-4283-89A9-0E227DF5C62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57" y="953950"/>
            <a:ext cx="9148043" cy="6076437"/>
          </a:xfrm>
          <a:prstGeom prst="rect">
            <a:avLst/>
          </a:prstGeom>
        </p:spPr>
      </p:pic>
      <p:sp>
        <p:nvSpPr>
          <p:cNvPr id="3" name="Рисунок 2">
            <a:extLst>
              <a:ext uri="{FF2B5EF4-FFF2-40B4-BE49-F238E27FC236}">
                <a16:creationId xmlns:a16="http://schemas.microsoft.com/office/drawing/2014/main" xmlns="" id="{B8E443D3-C989-420C-939B-BB36148DB93A}"/>
              </a:ext>
            </a:extLst>
          </p:cNvPr>
          <p:cNvSpPr>
            <a:spLocks noGrp="1"/>
          </p:cNvSpPr>
          <p:nvPr>
            <p:ph type="pic" sz="quarter" idx="13"/>
          </p:nvPr>
        </p:nvSpPr>
        <p:spPr>
          <a:xfrm>
            <a:off x="5310656" y="1966913"/>
            <a:ext cx="5941218" cy="3550443"/>
          </a:xfrm>
          <a:prstGeom prst="rect">
            <a:avLst/>
          </a:prstGeom>
          <a:pattFill prst="pct10">
            <a:fgClr>
              <a:schemeClr val="accent1"/>
            </a:fgClr>
            <a:bgClr>
              <a:schemeClr val="bg1"/>
            </a:bgClr>
          </a:pattFill>
        </p:spPr>
        <p:txBody>
          <a:bodyPr/>
          <a:lstStyle/>
          <a:p>
            <a:endParaRPr lang="ru-RU"/>
          </a:p>
        </p:txBody>
      </p:sp>
    </p:spTree>
    <p:extLst>
      <p:ext uri="{BB962C8B-B14F-4D97-AF65-F5344CB8AC3E}">
        <p14:creationId xmlns:p14="http://schemas.microsoft.com/office/powerpoint/2010/main" val="602522050"/>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Заголовок и объект">
    <p:spTree>
      <p:nvGrpSpPr>
        <p:cNvPr id="1" name=""/>
        <p:cNvGrpSpPr/>
        <p:nvPr/>
      </p:nvGrpSpPr>
      <p:grpSpPr>
        <a:xfrm>
          <a:off x="0" y="0"/>
          <a:ext cx="0" cy="0"/>
          <a:chOff x="0" y="0"/>
          <a:chExt cx="0" cy="0"/>
        </a:xfrm>
      </p:grpSpPr>
      <p:sp>
        <p:nvSpPr>
          <p:cNvPr id="2" name="Рисунок 2">
            <a:extLst>
              <a:ext uri="{FF2B5EF4-FFF2-40B4-BE49-F238E27FC236}">
                <a16:creationId xmlns:a16="http://schemas.microsoft.com/office/drawing/2014/main" xmlns="" id="{6D9ED8E7-9D83-A48E-E146-0DD50B3F2F46}"/>
              </a:ext>
            </a:extLst>
          </p:cNvPr>
          <p:cNvSpPr>
            <a:spLocks noGrp="1"/>
          </p:cNvSpPr>
          <p:nvPr>
            <p:ph type="pic" sz="quarter" idx="11"/>
          </p:nvPr>
        </p:nvSpPr>
        <p:spPr>
          <a:xfrm>
            <a:off x="5216699" y="-1577499"/>
            <a:ext cx="10012998" cy="10012998"/>
          </a:xfrm>
          <a:prstGeom prst="ellipse">
            <a:avLst/>
          </a:prstGeom>
          <a:pattFill prst="pct5">
            <a:fgClr>
              <a:schemeClr val="accent1"/>
            </a:fgClr>
            <a:bgClr>
              <a:schemeClr val="bg1"/>
            </a:bgClr>
          </a:pattFill>
        </p:spPr>
        <p:txBody>
          <a:bodyPr/>
          <a:lstStyle/>
          <a:p>
            <a:endParaRPr lang="ru-RU"/>
          </a:p>
        </p:txBody>
      </p:sp>
      <p:sp>
        <p:nvSpPr>
          <p:cNvPr id="7" name="Заголовок 2">
            <a:extLst>
              <a:ext uri="{FF2B5EF4-FFF2-40B4-BE49-F238E27FC236}">
                <a16:creationId xmlns:a16="http://schemas.microsoft.com/office/drawing/2014/main" xmlns=""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sp>
        <p:nvSpPr>
          <p:cNvPr id="10" name="Заголовок 9">
            <a:extLst>
              <a:ext uri="{FF2B5EF4-FFF2-40B4-BE49-F238E27FC236}">
                <a16:creationId xmlns:a16="http://schemas.microsoft.com/office/drawing/2014/main" xmlns="" id="{6D9672F9-D3F0-49A0-A560-790BBA2016C6}"/>
              </a:ext>
            </a:extLst>
          </p:cNvPr>
          <p:cNvSpPr>
            <a:spLocks noGrp="1"/>
          </p:cNvSpPr>
          <p:nvPr>
            <p:ph type="title"/>
          </p:nvPr>
        </p:nvSpPr>
        <p:spPr>
          <a:xfrm>
            <a:off x="339210" y="337155"/>
            <a:ext cx="4075135" cy="1311128"/>
          </a:xfrm>
          <a:prstGeom prst="rect">
            <a:avLst/>
          </a:prstGeom>
        </p:spPr>
        <p:txBody>
          <a:bodyPr wrap="square">
            <a:spAutoFit/>
          </a:bodyPr>
          <a:lstStyle/>
          <a:p>
            <a:r>
              <a:rPr lang="ru-RU" dirty="0"/>
              <a:t>Образец заголовка</a:t>
            </a:r>
          </a:p>
        </p:txBody>
      </p:sp>
      <p:sp>
        <p:nvSpPr>
          <p:cNvPr id="13" name="Номер слайда 5">
            <a:extLst>
              <a:ext uri="{FF2B5EF4-FFF2-40B4-BE49-F238E27FC236}">
                <a16:creationId xmlns:a16="http://schemas.microsoft.com/office/drawing/2014/main" xmlns=""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Tree>
    <p:extLst>
      <p:ext uri="{BB962C8B-B14F-4D97-AF65-F5344CB8AC3E}">
        <p14:creationId xmlns:p14="http://schemas.microsoft.com/office/powerpoint/2010/main" val="307292977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Заголовок и объект">
    <p:spTree>
      <p:nvGrpSpPr>
        <p:cNvPr id="1" name=""/>
        <p:cNvGrpSpPr/>
        <p:nvPr/>
      </p:nvGrpSpPr>
      <p:grpSpPr>
        <a:xfrm>
          <a:off x="0" y="0"/>
          <a:ext cx="0" cy="0"/>
          <a:chOff x="0" y="0"/>
          <a:chExt cx="0" cy="0"/>
        </a:xfrm>
      </p:grpSpPr>
      <p:sp>
        <p:nvSpPr>
          <p:cNvPr id="8" name="Рисунок 2">
            <a:extLst>
              <a:ext uri="{FF2B5EF4-FFF2-40B4-BE49-F238E27FC236}">
                <a16:creationId xmlns:a16="http://schemas.microsoft.com/office/drawing/2014/main" xmlns="" id="{136B3A4F-4D8A-40B4-95C9-5200B96EE4BD}"/>
              </a:ext>
            </a:extLst>
          </p:cNvPr>
          <p:cNvSpPr>
            <a:spLocks noGrp="1"/>
          </p:cNvSpPr>
          <p:nvPr>
            <p:ph type="pic" sz="quarter" idx="13"/>
          </p:nvPr>
        </p:nvSpPr>
        <p:spPr>
          <a:xfrm>
            <a:off x="-5217" y="-522"/>
            <a:ext cx="12192000" cy="3606790"/>
          </a:xfrm>
          <a:prstGeom prst="rect">
            <a:avLst/>
          </a:prstGeom>
          <a:pattFill prst="pct5">
            <a:fgClr>
              <a:schemeClr val="accent1"/>
            </a:fgClr>
            <a:bgClr>
              <a:schemeClr val="bg1"/>
            </a:bgClr>
          </a:pattFill>
        </p:spPr>
        <p:txBody>
          <a:bodyPr/>
          <a:lstStyle/>
          <a:p>
            <a:endParaRPr lang="ru-RU"/>
          </a:p>
        </p:txBody>
      </p:sp>
      <p:sp>
        <p:nvSpPr>
          <p:cNvPr id="7" name="Заголовок 2">
            <a:extLst>
              <a:ext uri="{FF2B5EF4-FFF2-40B4-BE49-F238E27FC236}">
                <a16:creationId xmlns:a16="http://schemas.microsoft.com/office/drawing/2014/main" xmlns=""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sp>
        <p:nvSpPr>
          <p:cNvPr id="13" name="Номер слайда 5">
            <a:extLst>
              <a:ext uri="{FF2B5EF4-FFF2-40B4-BE49-F238E27FC236}">
                <a16:creationId xmlns:a16="http://schemas.microsoft.com/office/drawing/2014/main" xmlns=""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
        <p:nvSpPr>
          <p:cNvPr id="10" name="Заголовок 9">
            <a:extLst>
              <a:ext uri="{FF2B5EF4-FFF2-40B4-BE49-F238E27FC236}">
                <a16:creationId xmlns:a16="http://schemas.microsoft.com/office/drawing/2014/main" xmlns="" id="{6D9672F9-D3F0-49A0-A560-790BBA2016C6}"/>
              </a:ext>
            </a:extLst>
          </p:cNvPr>
          <p:cNvSpPr>
            <a:spLocks noGrp="1"/>
          </p:cNvSpPr>
          <p:nvPr>
            <p:ph type="title"/>
          </p:nvPr>
        </p:nvSpPr>
        <p:spPr>
          <a:xfrm>
            <a:off x="838200" y="1355142"/>
            <a:ext cx="10515600" cy="701731"/>
          </a:xfrm>
          <a:prstGeom prst="rect">
            <a:avLst/>
          </a:prstGeom>
        </p:spPr>
        <p:txBody>
          <a:bodyPr>
            <a:spAutoFit/>
          </a:bodyPr>
          <a:lstStyle>
            <a:lvl1pPr algn="ctr">
              <a:defRPr>
                <a:solidFill>
                  <a:schemeClr val="bg1"/>
                </a:solidFill>
              </a:defRPr>
            </a:lvl1pPr>
          </a:lstStyle>
          <a:p>
            <a:r>
              <a:rPr lang="ru-RU" dirty="0"/>
              <a:t>Образец заголовка</a:t>
            </a:r>
          </a:p>
        </p:txBody>
      </p:sp>
    </p:spTree>
    <p:extLst>
      <p:ext uri="{BB962C8B-B14F-4D97-AF65-F5344CB8AC3E}">
        <p14:creationId xmlns:p14="http://schemas.microsoft.com/office/powerpoint/2010/main" val="1636349072"/>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255">
          <p15:clr>
            <a:srgbClr val="FBAE40"/>
          </p15:clr>
        </p15:guide>
        <p15:guide id="6" orient="horz" pos="406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spTree>
      <p:nvGrpSpPr>
        <p:cNvPr id="1" name=""/>
        <p:cNvGrpSpPr/>
        <p:nvPr/>
      </p:nvGrpSpPr>
      <p:grpSpPr>
        <a:xfrm>
          <a:off x="0" y="0"/>
          <a:ext cx="0" cy="0"/>
          <a:chOff x="0" y="0"/>
          <a:chExt cx="0" cy="0"/>
        </a:xfrm>
      </p:grpSpPr>
      <p:sp>
        <p:nvSpPr>
          <p:cNvPr id="7" name="Заголовок 2">
            <a:extLst>
              <a:ext uri="{FF2B5EF4-FFF2-40B4-BE49-F238E27FC236}">
                <a16:creationId xmlns:a16="http://schemas.microsoft.com/office/drawing/2014/main" xmlns=""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pic>
        <p:nvPicPr>
          <p:cNvPr id="8" name="Picture 2">
            <a:extLst>
              <a:ext uri="{FF2B5EF4-FFF2-40B4-BE49-F238E27FC236}">
                <a16:creationId xmlns:a16="http://schemas.microsoft.com/office/drawing/2014/main" xmlns="" id="{52BC11CD-18BC-40A5-9A7C-35E852AE3B2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909651" y="79880"/>
            <a:ext cx="1833168" cy="962413"/>
          </a:xfrm>
          <a:prstGeom prst="rect">
            <a:avLst/>
          </a:prstGeom>
          <a:noFill/>
          <a:extLst>
            <a:ext uri="{909E8E84-426E-40DD-AFC4-6F175D3DCCD1}">
              <a14:hiddenFill xmlns:a14="http://schemas.microsoft.com/office/drawing/2010/main">
                <a:solidFill>
                  <a:srgbClr val="FFFFFF"/>
                </a:solidFill>
              </a14:hiddenFill>
            </a:ext>
          </a:extLst>
        </p:spPr>
      </p:pic>
      <p:sp>
        <p:nvSpPr>
          <p:cNvPr id="10" name="Заголовок 9">
            <a:extLst>
              <a:ext uri="{FF2B5EF4-FFF2-40B4-BE49-F238E27FC236}">
                <a16:creationId xmlns:a16="http://schemas.microsoft.com/office/drawing/2014/main" xmlns="" id="{6D9672F9-D3F0-49A0-A560-790BBA2016C6}"/>
              </a:ext>
            </a:extLst>
          </p:cNvPr>
          <p:cNvSpPr>
            <a:spLocks noGrp="1"/>
          </p:cNvSpPr>
          <p:nvPr>
            <p:ph type="title"/>
          </p:nvPr>
        </p:nvSpPr>
        <p:spPr>
          <a:xfrm>
            <a:off x="339210" y="340562"/>
            <a:ext cx="10515600" cy="701731"/>
          </a:xfrm>
          <a:prstGeom prst="rect">
            <a:avLst/>
          </a:prstGeom>
        </p:spPr>
        <p:txBody>
          <a:bodyPr>
            <a:spAutoFit/>
          </a:bodyPr>
          <a:lstStyle/>
          <a:p>
            <a:r>
              <a:rPr lang="ru-RU" dirty="0"/>
              <a:t>Образец заголовка</a:t>
            </a:r>
          </a:p>
        </p:txBody>
      </p:sp>
      <p:sp>
        <p:nvSpPr>
          <p:cNvPr id="13" name="Номер слайда 5">
            <a:extLst>
              <a:ext uri="{FF2B5EF4-FFF2-40B4-BE49-F238E27FC236}">
                <a16:creationId xmlns:a16="http://schemas.microsoft.com/office/drawing/2014/main" xmlns=""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
        <p:nvSpPr>
          <p:cNvPr id="15" name="Рисунок 2">
            <a:extLst>
              <a:ext uri="{FF2B5EF4-FFF2-40B4-BE49-F238E27FC236}">
                <a16:creationId xmlns:a16="http://schemas.microsoft.com/office/drawing/2014/main" xmlns="" id="{7093EDD3-4480-4049-A82A-D4049AC31133}"/>
              </a:ext>
            </a:extLst>
          </p:cNvPr>
          <p:cNvSpPr>
            <a:spLocks noGrp="1"/>
          </p:cNvSpPr>
          <p:nvPr>
            <p:ph type="pic" sz="quarter" idx="13"/>
          </p:nvPr>
        </p:nvSpPr>
        <p:spPr>
          <a:xfrm>
            <a:off x="1321383" y="1724743"/>
            <a:ext cx="2386800" cy="2386800"/>
          </a:xfrm>
          <a:prstGeom prst="ellipse">
            <a:avLst/>
          </a:prstGeom>
          <a:pattFill prst="pct5">
            <a:fgClr>
              <a:schemeClr val="accent1"/>
            </a:fgClr>
            <a:bgClr>
              <a:schemeClr val="bg1"/>
            </a:bgClr>
          </a:pattFill>
          <a:ln>
            <a:noFill/>
          </a:ln>
        </p:spPr>
        <p:txBody>
          <a:bodyPr/>
          <a:lstStyle/>
          <a:p>
            <a:endParaRPr lang="ru-RU"/>
          </a:p>
        </p:txBody>
      </p:sp>
      <p:sp>
        <p:nvSpPr>
          <p:cNvPr id="16" name="Рисунок 2">
            <a:extLst>
              <a:ext uri="{FF2B5EF4-FFF2-40B4-BE49-F238E27FC236}">
                <a16:creationId xmlns:a16="http://schemas.microsoft.com/office/drawing/2014/main" xmlns="" id="{FC1E6A4A-E2C0-4D63-BE71-37308DE75629}"/>
              </a:ext>
            </a:extLst>
          </p:cNvPr>
          <p:cNvSpPr>
            <a:spLocks noGrp="1"/>
          </p:cNvSpPr>
          <p:nvPr>
            <p:ph type="pic" sz="quarter" idx="14"/>
          </p:nvPr>
        </p:nvSpPr>
        <p:spPr>
          <a:xfrm>
            <a:off x="4866863" y="1724743"/>
            <a:ext cx="2386800" cy="2386800"/>
          </a:xfrm>
          <a:prstGeom prst="ellipse">
            <a:avLst/>
          </a:prstGeom>
          <a:pattFill prst="pct5">
            <a:fgClr>
              <a:schemeClr val="accent1"/>
            </a:fgClr>
            <a:bgClr>
              <a:schemeClr val="bg1"/>
            </a:bgClr>
          </a:pattFill>
          <a:ln>
            <a:noFill/>
          </a:ln>
        </p:spPr>
        <p:txBody>
          <a:bodyPr/>
          <a:lstStyle/>
          <a:p>
            <a:endParaRPr lang="ru-RU"/>
          </a:p>
        </p:txBody>
      </p:sp>
      <p:sp>
        <p:nvSpPr>
          <p:cNvPr id="17" name="Рисунок 2">
            <a:extLst>
              <a:ext uri="{FF2B5EF4-FFF2-40B4-BE49-F238E27FC236}">
                <a16:creationId xmlns:a16="http://schemas.microsoft.com/office/drawing/2014/main" xmlns="" id="{94FFDAA4-2EF4-4DE6-9E1D-73216D165172}"/>
              </a:ext>
            </a:extLst>
          </p:cNvPr>
          <p:cNvSpPr>
            <a:spLocks noGrp="1"/>
          </p:cNvSpPr>
          <p:nvPr>
            <p:ph type="pic" sz="quarter" idx="15"/>
          </p:nvPr>
        </p:nvSpPr>
        <p:spPr>
          <a:xfrm>
            <a:off x="8412344" y="1724743"/>
            <a:ext cx="2386800" cy="2386800"/>
          </a:xfrm>
          <a:prstGeom prst="ellipse">
            <a:avLst/>
          </a:prstGeom>
          <a:pattFill prst="pct5">
            <a:fgClr>
              <a:schemeClr val="accent1"/>
            </a:fgClr>
            <a:bgClr>
              <a:schemeClr val="bg1"/>
            </a:bgClr>
          </a:pattFill>
          <a:ln>
            <a:noFill/>
          </a:ln>
        </p:spPr>
        <p:txBody>
          <a:bodyPr/>
          <a:lstStyle/>
          <a:p>
            <a:endParaRPr lang="ru-RU"/>
          </a:p>
        </p:txBody>
      </p:sp>
    </p:spTree>
    <p:extLst>
      <p:ext uri="{BB962C8B-B14F-4D97-AF65-F5344CB8AC3E}">
        <p14:creationId xmlns:p14="http://schemas.microsoft.com/office/powerpoint/2010/main" val="137820438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Заголовок и объект">
    <p:bg>
      <p:bgPr>
        <a:gradFill>
          <a:gsLst>
            <a:gs pos="100000">
              <a:schemeClr val="accent3">
                <a:lumMod val="60000"/>
                <a:lumOff val="40000"/>
              </a:schemeClr>
            </a:gs>
            <a:gs pos="0">
              <a:schemeClr val="accent3"/>
            </a:gs>
          </a:gsLst>
          <a:lin ang="13500000" scaled="0"/>
        </a:gradFill>
        <a:effectLst/>
      </p:bgPr>
    </p:bg>
    <p:spTree>
      <p:nvGrpSpPr>
        <p:cNvPr id="1" name=""/>
        <p:cNvGrpSpPr/>
        <p:nvPr/>
      </p:nvGrpSpPr>
      <p:grpSpPr>
        <a:xfrm>
          <a:off x="0" y="0"/>
          <a:ext cx="0" cy="0"/>
          <a:chOff x="0" y="0"/>
          <a:chExt cx="0" cy="0"/>
        </a:xfrm>
      </p:grpSpPr>
      <p:sp>
        <p:nvSpPr>
          <p:cNvPr id="85" name="Рисунок 82">
            <a:extLst>
              <a:ext uri="{FF2B5EF4-FFF2-40B4-BE49-F238E27FC236}">
                <a16:creationId xmlns:a16="http://schemas.microsoft.com/office/drawing/2014/main" xmlns="" id="{1E60C6E6-E49D-4E31-82A2-A999DF68C821}"/>
              </a:ext>
            </a:extLst>
          </p:cNvPr>
          <p:cNvSpPr>
            <a:spLocks noGrp="1"/>
          </p:cNvSpPr>
          <p:nvPr>
            <p:ph type="pic" sz="quarter" idx="12"/>
          </p:nvPr>
        </p:nvSpPr>
        <p:spPr>
          <a:xfrm>
            <a:off x="7986713" y="4576763"/>
            <a:ext cx="3110590" cy="2333625"/>
          </a:xfrm>
          <a:prstGeom prst="roundRect">
            <a:avLst>
              <a:gd name="adj" fmla="val 1565"/>
            </a:avLst>
          </a:prstGeom>
          <a:pattFill prst="pct5">
            <a:fgClr>
              <a:schemeClr val="accent1"/>
            </a:fgClr>
            <a:bgClr>
              <a:schemeClr val="bg1"/>
            </a:bgClr>
          </a:pattFill>
        </p:spPr>
        <p:txBody>
          <a:bodyPr anchor="ctr"/>
          <a:lstStyle>
            <a:lvl1pPr marL="0" indent="0" algn="ctr">
              <a:buNone/>
              <a:defRPr/>
            </a:lvl1pPr>
          </a:lstStyle>
          <a:p>
            <a:endParaRPr lang="ru-RU" dirty="0"/>
          </a:p>
        </p:txBody>
      </p:sp>
      <p:sp>
        <p:nvSpPr>
          <p:cNvPr id="10" name="Заголовок 9">
            <a:extLst>
              <a:ext uri="{FF2B5EF4-FFF2-40B4-BE49-F238E27FC236}">
                <a16:creationId xmlns:a16="http://schemas.microsoft.com/office/drawing/2014/main" xmlns="" id="{6D9672F9-D3F0-49A0-A560-790BBA2016C6}"/>
              </a:ext>
            </a:extLst>
          </p:cNvPr>
          <p:cNvSpPr>
            <a:spLocks noGrp="1"/>
          </p:cNvSpPr>
          <p:nvPr>
            <p:ph type="title"/>
          </p:nvPr>
        </p:nvSpPr>
        <p:spPr>
          <a:xfrm>
            <a:off x="339210" y="340562"/>
            <a:ext cx="11409878" cy="701731"/>
          </a:xfrm>
          <a:prstGeom prst="rect">
            <a:avLst/>
          </a:prstGeom>
        </p:spPr>
        <p:txBody>
          <a:bodyPr wrap="square">
            <a:spAutoFit/>
          </a:bodyPr>
          <a:lstStyle>
            <a:lvl1pPr algn="ctr">
              <a:defRPr>
                <a:solidFill>
                  <a:schemeClr val="bg1"/>
                </a:solidFill>
              </a:defRPr>
            </a:lvl1pPr>
          </a:lstStyle>
          <a:p>
            <a:r>
              <a:rPr lang="ru-RU" dirty="0"/>
              <a:t>Образец заголовка</a:t>
            </a:r>
          </a:p>
        </p:txBody>
      </p:sp>
      <p:sp>
        <p:nvSpPr>
          <p:cNvPr id="2" name="AutoShape 4">
            <a:extLst>
              <a:ext uri="{FF2B5EF4-FFF2-40B4-BE49-F238E27FC236}">
                <a16:creationId xmlns:a16="http://schemas.microsoft.com/office/drawing/2014/main" xmlns="" id="{75E5B588-7114-4246-AAB0-258581938DBE}"/>
              </a:ext>
            </a:extLst>
          </p:cNvPr>
          <p:cNvSpPr>
            <a:spLocks noChangeAspect="1" noChangeArrowheads="1"/>
          </p:cNvSpPr>
          <p:nvPr userDrawn="1"/>
        </p:nvSpPr>
        <p:spPr bwMode="auto">
          <a:xfrm>
            <a:off x="5943600" y="338468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1" name="Рисунок 73">
            <a:extLst>
              <a:ext uri="{FF2B5EF4-FFF2-40B4-BE49-F238E27FC236}">
                <a16:creationId xmlns:a16="http://schemas.microsoft.com/office/drawing/2014/main" xmlns="" id="{F818671B-5820-427D-AF49-A5299E9923DA}"/>
              </a:ext>
            </a:extLst>
          </p:cNvPr>
          <p:cNvSpPr>
            <a:spLocks noGrp="1"/>
          </p:cNvSpPr>
          <p:nvPr>
            <p:ph type="pic" sz="quarter" idx="10"/>
          </p:nvPr>
        </p:nvSpPr>
        <p:spPr>
          <a:xfrm>
            <a:off x="3862388" y="3607594"/>
            <a:ext cx="4557712" cy="2845594"/>
          </a:xfrm>
          <a:prstGeom prst="rect">
            <a:avLst/>
          </a:prstGeom>
          <a:pattFill prst="pct5">
            <a:fgClr>
              <a:schemeClr val="accent1"/>
            </a:fgClr>
            <a:bgClr>
              <a:schemeClr val="bg1"/>
            </a:bgClr>
          </a:pattFill>
        </p:spPr>
        <p:txBody>
          <a:bodyPr/>
          <a:lstStyle/>
          <a:p>
            <a:endParaRPr lang="ru-RU"/>
          </a:p>
        </p:txBody>
      </p:sp>
      <p:sp>
        <p:nvSpPr>
          <p:cNvPr id="83" name="Рисунок 82">
            <a:extLst>
              <a:ext uri="{FF2B5EF4-FFF2-40B4-BE49-F238E27FC236}">
                <a16:creationId xmlns:a16="http://schemas.microsoft.com/office/drawing/2014/main" xmlns="" id="{8D781D7D-BA30-4009-B3C4-207BBDFD0A87}"/>
              </a:ext>
            </a:extLst>
          </p:cNvPr>
          <p:cNvSpPr>
            <a:spLocks noGrp="1"/>
          </p:cNvSpPr>
          <p:nvPr>
            <p:ph type="pic" sz="quarter" idx="11"/>
          </p:nvPr>
        </p:nvSpPr>
        <p:spPr>
          <a:xfrm>
            <a:off x="1178842" y="4341203"/>
            <a:ext cx="2321595" cy="3102585"/>
          </a:xfrm>
          <a:prstGeom prst="roundRect">
            <a:avLst>
              <a:gd name="adj" fmla="val 1565"/>
            </a:avLst>
          </a:prstGeom>
          <a:pattFill prst="pct5">
            <a:fgClr>
              <a:schemeClr val="accent1"/>
            </a:fgClr>
            <a:bgClr>
              <a:schemeClr val="bg1"/>
            </a:bgClr>
          </a:pattFill>
        </p:spPr>
        <p:txBody>
          <a:bodyPr anchor="ctr"/>
          <a:lstStyle>
            <a:lvl1pPr marL="0" indent="0" algn="ctr">
              <a:buNone/>
              <a:defRPr/>
            </a:lvl1pPr>
          </a:lstStyle>
          <a:p>
            <a:endParaRPr lang="ru-RU" dirty="0"/>
          </a:p>
        </p:txBody>
      </p:sp>
    </p:spTree>
    <p:extLst>
      <p:ext uri="{BB962C8B-B14F-4D97-AF65-F5344CB8AC3E}">
        <p14:creationId xmlns:p14="http://schemas.microsoft.com/office/powerpoint/2010/main" val="293818232"/>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Заголовок и объект">
    <p:bg>
      <p:bgPr>
        <a:gradFill>
          <a:gsLst>
            <a:gs pos="100000">
              <a:schemeClr val="accent3">
                <a:lumMod val="60000"/>
                <a:lumOff val="40000"/>
              </a:schemeClr>
            </a:gs>
            <a:gs pos="0">
              <a:schemeClr val="accent3"/>
            </a:gs>
          </a:gsLst>
          <a:lin ang="13500000" scaled="0"/>
        </a:gradFill>
        <a:effectLst/>
      </p:bgPr>
    </p:bg>
    <p:spTree>
      <p:nvGrpSpPr>
        <p:cNvPr id="1" name=""/>
        <p:cNvGrpSpPr/>
        <p:nvPr/>
      </p:nvGrpSpPr>
      <p:grpSpPr>
        <a:xfrm>
          <a:off x="0" y="0"/>
          <a:ext cx="0" cy="0"/>
          <a:chOff x="0" y="0"/>
          <a:chExt cx="0" cy="0"/>
        </a:xfrm>
      </p:grpSpPr>
      <p:sp>
        <p:nvSpPr>
          <p:cNvPr id="10" name="Заголовок 9">
            <a:extLst>
              <a:ext uri="{FF2B5EF4-FFF2-40B4-BE49-F238E27FC236}">
                <a16:creationId xmlns:a16="http://schemas.microsoft.com/office/drawing/2014/main" xmlns="" id="{6D9672F9-D3F0-49A0-A560-790BBA2016C6}"/>
              </a:ext>
            </a:extLst>
          </p:cNvPr>
          <p:cNvSpPr>
            <a:spLocks noGrp="1"/>
          </p:cNvSpPr>
          <p:nvPr>
            <p:ph type="title"/>
          </p:nvPr>
        </p:nvSpPr>
        <p:spPr>
          <a:xfrm>
            <a:off x="339210" y="340562"/>
            <a:ext cx="11409878" cy="701731"/>
          </a:xfrm>
          <a:prstGeom prst="rect">
            <a:avLst/>
          </a:prstGeom>
        </p:spPr>
        <p:txBody>
          <a:bodyPr wrap="square">
            <a:spAutoFit/>
          </a:bodyPr>
          <a:lstStyle>
            <a:lvl1pPr algn="ctr">
              <a:defRPr>
                <a:solidFill>
                  <a:schemeClr val="bg1"/>
                </a:solidFill>
              </a:defRPr>
            </a:lvl1pPr>
          </a:lstStyle>
          <a:p>
            <a:r>
              <a:rPr lang="ru-RU" dirty="0"/>
              <a:t>Образец заголовка</a:t>
            </a:r>
          </a:p>
        </p:txBody>
      </p:sp>
      <p:sp>
        <p:nvSpPr>
          <p:cNvPr id="2" name="AutoShape 4">
            <a:extLst>
              <a:ext uri="{FF2B5EF4-FFF2-40B4-BE49-F238E27FC236}">
                <a16:creationId xmlns:a16="http://schemas.microsoft.com/office/drawing/2014/main" xmlns="" id="{75E5B588-7114-4246-AAB0-258581938DBE}"/>
              </a:ext>
            </a:extLst>
          </p:cNvPr>
          <p:cNvSpPr>
            <a:spLocks noChangeAspect="1" noChangeArrowheads="1"/>
          </p:cNvSpPr>
          <p:nvPr userDrawn="1"/>
        </p:nvSpPr>
        <p:spPr bwMode="auto">
          <a:xfrm>
            <a:off x="5943600" y="338468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Рисунок 2">
            <a:extLst>
              <a:ext uri="{FF2B5EF4-FFF2-40B4-BE49-F238E27FC236}">
                <a16:creationId xmlns:a16="http://schemas.microsoft.com/office/drawing/2014/main" xmlns="" id="{0DD5E299-FA48-80FC-2F7B-26944CEDFA09}"/>
              </a:ext>
            </a:extLst>
          </p:cNvPr>
          <p:cNvSpPr>
            <a:spLocks noGrp="1"/>
          </p:cNvSpPr>
          <p:nvPr>
            <p:ph type="pic" sz="quarter" idx="11"/>
          </p:nvPr>
        </p:nvSpPr>
        <p:spPr>
          <a:xfrm>
            <a:off x="1089501" y="3537087"/>
            <a:ext cx="10012998" cy="10012998"/>
          </a:xfrm>
          <a:prstGeom prst="ellipse">
            <a:avLst/>
          </a:prstGeom>
          <a:pattFill prst="pct5">
            <a:fgClr>
              <a:schemeClr val="accent1"/>
            </a:fgClr>
            <a:bgClr>
              <a:schemeClr val="bg1"/>
            </a:bgClr>
          </a:pattFill>
        </p:spPr>
        <p:txBody>
          <a:bodyPr/>
          <a:lstStyle/>
          <a:p>
            <a:endParaRPr lang="ru-RU"/>
          </a:p>
        </p:txBody>
      </p:sp>
    </p:spTree>
    <p:extLst>
      <p:ext uri="{BB962C8B-B14F-4D97-AF65-F5344CB8AC3E}">
        <p14:creationId xmlns:p14="http://schemas.microsoft.com/office/powerpoint/2010/main" val="414826033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Заголовок и объект">
    <p:bg>
      <p:bgPr>
        <a:gradFill>
          <a:gsLst>
            <a:gs pos="100000">
              <a:schemeClr val="accent3">
                <a:lumMod val="60000"/>
                <a:lumOff val="40000"/>
              </a:schemeClr>
            </a:gs>
            <a:gs pos="0">
              <a:schemeClr val="accent3"/>
            </a:gs>
          </a:gsLst>
          <a:lin ang="13500000" scaled="0"/>
        </a:gradFill>
        <a:effectLst/>
      </p:bgPr>
    </p:bg>
    <p:spTree>
      <p:nvGrpSpPr>
        <p:cNvPr id="1" name=""/>
        <p:cNvGrpSpPr/>
        <p:nvPr/>
      </p:nvGrpSpPr>
      <p:grpSpPr>
        <a:xfrm>
          <a:off x="0" y="0"/>
          <a:ext cx="0" cy="0"/>
          <a:chOff x="0" y="0"/>
          <a:chExt cx="0" cy="0"/>
        </a:xfrm>
      </p:grpSpPr>
      <p:sp>
        <p:nvSpPr>
          <p:cNvPr id="10" name="Заголовок 9">
            <a:extLst>
              <a:ext uri="{FF2B5EF4-FFF2-40B4-BE49-F238E27FC236}">
                <a16:creationId xmlns:a16="http://schemas.microsoft.com/office/drawing/2014/main" xmlns="" id="{6D9672F9-D3F0-49A0-A560-790BBA2016C6}"/>
              </a:ext>
            </a:extLst>
          </p:cNvPr>
          <p:cNvSpPr>
            <a:spLocks noGrp="1"/>
          </p:cNvSpPr>
          <p:nvPr>
            <p:ph type="title"/>
          </p:nvPr>
        </p:nvSpPr>
        <p:spPr>
          <a:xfrm>
            <a:off x="339210" y="340562"/>
            <a:ext cx="11409878" cy="701731"/>
          </a:xfrm>
          <a:prstGeom prst="rect">
            <a:avLst/>
          </a:prstGeom>
        </p:spPr>
        <p:txBody>
          <a:bodyPr wrap="square">
            <a:spAutoFit/>
          </a:bodyPr>
          <a:lstStyle>
            <a:lvl1pPr algn="ctr">
              <a:defRPr>
                <a:solidFill>
                  <a:schemeClr val="bg1"/>
                </a:solidFill>
              </a:defRPr>
            </a:lvl1pPr>
          </a:lstStyle>
          <a:p>
            <a:r>
              <a:rPr lang="ru-RU" dirty="0"/>
              <a:t>Образец заголовка</a:t>
            </a:r>
          </a:p>
        </p:txBody>
      </p:sp>
      <p:sp>
        <p:nvSpPr>
          <p:cNvPr id="7" name="Заголовок 2">
            <a:extLst>
              <a:ext uri="{FF2B5EF4-FFF2-40B4-BE49-F238E27FC236}">
                <a16:creationId xmlns:a16="http://schemas.microsoft.com/office/drawing/2014/main" xmlns="" id="{63625772-4B94-463A-AF84-929C60827F5D}"/>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solidFill>
                <a:latin typeface="Oswald Light" pitchFamily="2" charset="-52"/>
                <a:ea typeface="VTB Group Cond Book" panose="020B0506050504020204" pitchFamily="34" charset="0"/>
              </a:rPr>
              <a:t>Digital IT pitch-deck PowerPoint bundle</a:t>
            </a:r>
            <a:endParaRPr lang="ru-RU" sz="1200" b="0" dirty="0">
              <a:solidFill>
                <a:schemeClr val="bg1"/>
              </a:solidFill>
              <a:latin typeface="Oswald Light" pitchFamily="2" charset="-52"/>
              <a:ea typeface="VTB Group Cond Book" panose="020B0506050504020204" pitchFamily="34" charset="0"/>
            </a:endParaRPr>
          </a:p>
        </p:txBody>
      </p:sp>
    </p:spTree>
    <p:extLst>
      <p:ext uri="{BB962C8B-B14F-4D97-AF65-F5344CB8AC3E}">
        <p14:creationId xmlns:p14="http://schemas.microsoft.com/office/powerpoint/2010/main" val="997061378"/>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bg>
      <p:bgPr>
        <a:gradFill>
          <a:gsLst>
            <a:gs pos="0">
              <a:schemeClr val="accent3">
                <a:lumMod val="60000"/>
                <a:lumOff val="40000"/>
              </a:schemeClr>
            </a:gs>
            <a:gs pos="100000">
              <a:schemeClr val="accent3"/>
            </a:gs>
          </a:gsLst>
          <a:lin ang="2700000" scaled="1"/>
        </a:gradFill>
        <a:effectLst/>
      </p:bgPr>
    </p:bg>
    <p:spTree>
      <p:nvGrpSpPr>
        <p:cNvPr id="1" name=""/>
        <p:cNvGrpSpPr/>
        <p:nvPr/>
      </p:nvGrpSpPr>
      <p:grpSpPr>
        <a:xfrm>
          <a:off x="0" y="0"/>
          <a:ext cx="0" cy="0"/>
          <a:chOff x="0" y="0"/>
          <a:chExt cx="0" cy="0"/>
        </a:xfrm>
      </p:grpSpPr>
      <p:sp>
        <p:nvSpPr>
          <p:cNvPr id="11" name="Freeform 94">
            <a:extLst>
              <a:ext uri="{FF2B5EF4-FFF2-40B4-BE49-F238E27FC236}">
                <a16:creationId xmlns:a16="http://schemas.microsoft.com/office/drawing/2014/main" xmlns="" id="{DD50784A-8247-4CFA-B5AE-62C819356E14}"/>
              </a:ext>
            </a:extLst>
          </p:cNvPr>
          <p:cNvSpPr/>
          <p:nvPr userDrawn="1"/>
        </p:nvSpPr>
        <p:spPr>
          <a:xfrm rot="5400000">
            <a:off x="7804306" y="-95855"/>
            <a:ext cx="4290312" cy="4482022"/>
          </a:xfrm>
          <a:custGeom>
            <a:avLst/>
            <a:gdLst>
              <a:gd name="connsiteX0" fmla="*/ 0 w 4290312"/>
              <a:gd name="connsiteY0" fmla="*/ 4445166 h 4482022"/>
              <a:gd name="connsiteX1" fmla="*/ 0 w 4290312"/>
              <a:gd name="connsiteY1" fmla="*/ 0 h 4482022"/>
              <a:gd name="connsiteX2" fmla="*/ 4221879 w 4290312"/>
              <a:gd name="connsiteY2" fmla="*/ 0 h 4482022"/>
              <a:gd name="connsiteX3" fmla="*/ 4246895 w 4290312"/>
              <a:gd name="connsiteY3" fmla="*/ 140082 h 4482022"/>
              <a:gd name="connsiteX4" fmla="*/ 4290312 w 4290312"/>
              <a:gd name="connsiteY4" fmla="*/ 713926 h 4482022"/>
              <a:gd name="connsiteX5" fmla="*/ 522216 w 4290312"/>
              <a:gd name="connsiteY5" fmla="*/ 4482022 h 4482022"/>
              <a:gd name="connsiteX6" fmla="*/ 136950 w 4290312"/>
              <a:gd name="connsiteY6" fmla="*/ 4462568 h 448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0312" h="4482022">
                <a:moveTo>
                  <a:pt x="0" y="4445166"/>
                </a:moveTo>
                <a:lnTo>
                  <a:pt x="0" y="0"/>
                </a:lnTo>
                <a:lnTo>
                  <a:pt x="4221879" y="0"/>
                </a:lnTo>
                <a:lnTo>
                  <a:pt x="4246895" y="140082"/>
                </a:lnTo>
                <a:cubicBezTo>
                  <a:pt x="4275485" y="327190"/>
                  <a:pt x="4290312" y="518826"/>
                  <a:pt x="4290312" y="713926"/>
                </a:cubicBezTo>
                <a:cubicBezTo>
                  <a:pt x="4290312" y="2794988"/>
                  <a:pt x="2603278" y="4482022"/>
                  <a:pt x="522216" y="4482022"/>
                </a:cubicBezTo>
                <a:cubicBezTo>
                  <a:pt x="392150" y="4482022"/>
                  <a:pt x="263623" y="4475432"/>
                  <a:pt x="136950" y="4462568"/>
                </a:cubicBezTo>
                <a:close/>
              </a:path>
            </a:pathLst>
          </a:custGeom>
          <a:gradFill flip="none" rotWithShape="1">
            <a:gsLst>
              <a:gs pos="0">
                <a:schemeClr val="accent1">
                  <a:alpha val="30000"/>
                </a:schemeClr>
              </a:gs>
              <a:gs pos="83000">
                <a:schemeClr val="accent3">
                  <a:alpha val="73000"/>
                </a:schemeClr>
              </a:gs>
            </a:gsLst>
            <a:lin ang="13800000" scaled="0"/>
            <a:tileRect/>
          </a:gradFill>
          <a:ln w="12700" cap="flat" cmpd="sng" algn="ctr">
            <a:noFill/>
            <a:prstDash val="solid"/>
            <a:miter lim="800000"/>
          </a:ln>
          <a:effectLst>
            <a:glow>
              <a:srgbClr val="FFFFFF"/>
            </a:glow>
            <a:outerShdw blurRad="1270000" sx="102000" sy="102000" algn="ctr" rotWithShape="0">
              <a:srgbClr val="367CFF">
                <a:alpha val="13000"/>
              </a:srgbClr>
            </a:outerShdw>
            <a:softEdge rad="0"/>
          </a:effectLst>
        </p:spPr>
        <p:txBody>
          <a:bodyPr rtlCol="0" anchor="ctr"/>
          <a:lstStyle/>
          <a:p>
            <a:pPr algn="ctr"/>
            <a:endParaRPr lang="ru-RU" sz="450" kern="0" dirty="0">
              <a:solidFill>
                <a:srgbClr val="FFFFFF"/>
              </a:solidFill>
              <a:latin typeface="Oswald Light" pitchFamily="2" charset="-52"/>
            </a:endParaRPr>
          </a:p>
        </p:txBody>
      </p:sp>
      <p:sp>
        <p:nvSpPr>
          <p:cNvPr id="12" name="Полилиния 34">
            <a:extLst>
              <a:ext uri="{FF2B5EF4-FFF2-40B4-BE49-F238E27FC236}">
                <a16:creationId xmlns:a16="http://schemas.microsoft.com/office/drawing/2014/main" xmlns="" id="{E168CA1A-1B07-4388-8AF5-C69136B3CD21}"/>
              </a:ext>
            </a:extLst>
          </p:cNvPr>
          <p:cNvSpPr/>
          <p:nvPr userDrawn="1"/>
        </p:nvSpPr>
        <p:spPr>
          <a:xfrm flipH="1">
            <a:off x="-2" y="2162939"/>
            <a:ext cx="4614553" cy="4698421"/>
          </a:xfrm>
          <a:custGeom>
            <a:avLst/>
            <a:gdLst>
              <a:gd name="connsiteX0" fmla="*/ 6248719 w 6248719"/>
              <a:gd name="connsiteY0" fmla="*/ 0 h 6362288"/>
              <a:gd name="connsiteX1" fmla="*/ 6248719 w 6248719"/>
              <a:gd name="connsiteY1" fmla="*/ 6362288 h 6362288"/>
              <a:gd name="connsiteX2" fmla="*/ 0 w 6248719"/>
              <a:gd name="connsiteY2" fmla="*/ 6362288 h 6362288"/>
              <a:gd name="connsiteX3" fmla="*/ 6037680 w 6248719"/>
              <a:gd name="connsiteY3" fmla="*/ 5337 h 6362288"/>
            </a:gdLst>
            <a:ahLst/>
            <a:cxnLst>
              <a:cxn ang="0">
                <a:pos x="connsiteX0" y="connsiteY0"/>
              </a:cxn>
              <a:cxn ang="0">
                <a:pos x="connsiteX1" y="connsiteY1"/>
              </a:cxn>
              <a:cxn ang="0">
                <a:pos x="connsiteX2" y="connsiteY2"/>
              </a:cxn>
              <a:cxn ang="0">
                <a:pos x="connsiteX3" y="connsiteY3"/>
              </a:cxn>
            </a:cxnLst>
            <a:rect l="l" t="t" r="r" b="b"/>
            <a:pathLst>
              <a:path w="6248719" h="6362288">
                <a:moveTo>
                  <a:pt x="6248719" y="0"/>
                </a:moveTo>
                <a:lnTo>
                  <a:pt x="6248719" y="6362288"/>
                </a:lnTo>
                <a:lnTo>
                  <a:pt x="0" y="6362288"/>
                </a:lnTo>
                <a:cubicBezTo>
                  <a:pt x="0" y="2956723"/>
                  <a:pt x="2674482" y="175818"/>
                  <a:pt x="6037680" y="5337"/>
                </a:cubicBezTo>
                <a:close/>
              </a:path>
            </a:pathLst>
          </a:custGeom>
          <a:gradFill flip="none" rotWithShape="1">
            <a:gsLst>
              <a:gs pos="0">
                <a:schemeClr val="accent1">
                  <a:alpha val="42000"/>
                </a:schemeClr>
              </a:gs>
              <a:gs pos="83000">
                <a:schemeClr val="accent3"/>
              </a:gs>
            </a:gsLst>
            <a:lin ang="13800000" scaled="0"/>
            <a:tileRect/>
          </a:gradFill>
          <a:ln w="12700" cap="flat" cmpd="sng" algn="ctr">
            <a:noFill/>
            <a:prstDash val="solid"/>
            <a:miter lim="800000"/>
          </a:ln>
          <a:effectLst>
            <a:glow>
              <a:srgbClr val="FFFFFF"/>
            </a:glow>
            <a:outerShdw blurRad="1270000" sx="102000" sy="102000" algn="ctr" rotWithShape="0">
              <a:srgbClr val="367CFF">
                <a:alpha val="13000"/>
              </a:srgbClr>
            </a:outerShdw>
            <a:softEdge rad="0"/>
          </a:effectLst>
        </p:spPr>
        <p:txBody>
          <a:bodyPr rtlCol="0" anchor="ctr"/>
          <a:lstStyle/>
          <a:p>
            <a:pPr algn="ctr"/>
            <a:endParaRPr lang="ru-RU" sz="450" kern="0" dirty="0">
              <a:solidFill>
                <a:srgbClr val="FFFFFF"/>
              </a:solidFill>
              <a:latin typeface="Oswald Light" pitchFamily="2" charset="-52"/>
            </a:endParaRPr>
          </a:p>
        </p:txBody>
      </p:sp>
      <p:sp>
        <p:nvSpPr>
          <p:cNvPr id="3" name="Рисунок 2">
            <a:extLst>
              <a:ext uri="{FF2B5EF4-FFF2-40B4-BE49-F238E27FC236}">
                <a16:creationId xmlns:a16="http://schemas.microsoft.com/office/drawing/2014/main" xmlns="" id="{9F36E499-E3F2-1B38-C3B5-5E3901F91093}"/>
              </a:ext>
            </a:extLst>
          </p:cNvPr>
          <p:cNvSpPr>
            <a:spLocks noGrp="1"/>
          </p:cNvSpPr>
          <p:nvPr>
            <p:ph type="pic" sz="quarter" idx="11"/>
          </p:nvPr>
        </p:nvSpPr>
        <p:spPr>
          <a:xfrm>
            <a:off x="-3368357" y="-1577499"/>
            <a:ext cx="10012998" cy="10012998"/>
          </a:xfrm>
          <a:prstGeom prst="ellipse">
            <a:avLst/>
          </a:prstGeom>
          <a:pattFill prst="pct5">
            <a:fgClr>
              <a:schemeClr val="accent1"/>
            </a:fgClr>
            <a:bgClr>
              <a:schemeClr val="bg1"/>
            </a:bgClr>
          </a:pattFill>
        </p:spPr>
        <p:txBody>
          <a:bodyPr/>
          <a:lstStyle/>
          <a:p>
            <a:endParaRPr lang="ru-RU"/>
          </a:p>
        </p:txBody>
      </p:sp>
    </p:spTree>
    <p:extLst>
      <p:ext uri="{BB962C8B-B14F-4D97-AF65-F5344CB8AC3E}">
        <p14:creationId xmlns:p14="http://schemas.microsoft.com/office/powerpoint/2010/main" val="618360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Заголовок и объект">
    <p:bg>
      <p:bgPr>
        <a:gradFill>
          <a:gsLst>
            <a:gs pos="100000">
              <a:schemeClr val="accent3">
                <a:lumMod val="60000"/>
                <a:lumOff val="40000"/>
              </a:schemeClr>
            </a:gs>
            <a:gs pos="0">
              <a:schemeClr val="accent3"/>
            </a:gs>
          </a:gsLst>
          <a:lin ang="135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17223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bg>
      <p:bgPr>
        <a:gradFill>
          <a:gsLst>
            <a:gs pos="100000">
              <a:schemeClr val="accent3">
                <a:lumMod val="60000"/>
                <a:lumOff val="40000"/>
              </a:schemeClr>
            </a:gs>
            <a:gs pos="0">
              <a:schemeClr val="accent3"/>
            </a:gs>
          </a:gsLst>
          <a:lin ang="13500000" scaled="0"/>
        </a:gradFill>
        <a:effectLst/>
      </p:bgPr>
    </p:bg>
    <p:spTree>
      <p:nvGrpSpPr>
        <p:cNvPr id="1" name=""/>
        <p:cNvGrpSpPr/>
        <p:nvPr/>
      </p:nvGrpSpPr>
      <p:grpSpPr>
        <a:xfrm>
          <a:off x="0" y="0"/>
          <a:ext cx="0" cy="0"/>
          <a:chOff x="0" y="0"/>
          <a:chExt cx="0" cy="0"/>
        </a:xfrm>
      </p:grpSpPr>
      <p:sp>
        <p:nvSpPr>
          <p:cNvPr id="8" name="Заголовок 9">
            <a:extLst>
              <a:ext uri="{FF2B5EF4-FFF2-40B4-BE49-F238E27FC236}">
                <a16:creationId xmlns:a16="http://schemas.microsoft.com/office/drawing/2014/main" xmlns="" id="{4B6D3DEB-7D50-4F8B-A4EB-8B8DACAA64B5}"/>
              </a:ext>
            </a:extLst>
          </p:cNvPr>
          <p:cNvSpPr>
            <a:spLocks noGrp="1"/>
          </p:cNvSpPr>
          <p:nvPr>
            <p:ph type="title"/>
          </p:nvPr>
        </p:nvSpPr>
        <p:spPr>
          <a:xfrm>
            <a:off x="339210" y="340562"/>
            <a:ext cx="10515600" cy="701731"/>
          </a:xfrm>
          <a:prstGeom prst="rect">
            <a:avLst/>
          </a:prstGeom>
        </p:spPr>
        <p:txBody>
          <a:bodyPr>
            <a:spAutoFit/>
          </a:bodyPr>
          <a:lstStyle/>
          <a:p>
            <a:r>
              <a:rPr lang="ru-RU" dirty="0"/>
              <a:t>Образец заголовка</a:t>
            </a:r>
          </a:p>
        </p:txBody>
      </p:sp>
      <p:sp>
        <p:nvSpPr>
          <p:cNvPr id="9" name="Заголовок 2">
            <a:extLst>
              <a:ext uri="{FF2B5EF4-FFF2-40B4-BE49-F238E27FC236}">
                <a16:creationId xmlns:a16="http://schemas.microsoft.com/office/drawing/2014/main" xmlns="" id="{F0B8FE2C-96E3-444B-9949-E1D53543D75F}"/>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solidFill>
                <a:latin typeface="Oswald Light" pitchFamily="2" charset="-52"/>
                <a:ea typeface="VTB Group Cond Book" panose="020B0506050504020204" pitchFamily="34" charset="0"/>
              </a:rPr>
              <a:t>Digital IT pitch-deck PowerPoint bundle</a:t>
            </a:r>
            <a:endParaRPr lang="ru-RU" sz="1200" b="0" dirty="0">
              <a:solidFill>
                <a:schemeClr val="bg1"/>
              </a:solidFill>
              <a:latin typeface="Oswald Light" pitchFamily="2" charset="-52"/>
              <a:ea typeface="VTB Group Cond Book" panose="020B0506050504020204" pitchFamily="34" charset="0"/>
            </a:endParaRPr>
          </a:p>
        </p:txBody>
      </p:sp>
    </p:spTree>
    <p:extLst>
      <p:ext uri="{BB962C8B-B14F-4D97-AF65-F5344CB8AC3E}">
        <p14:creationId xmlns:p14="http://schemas.microsoft.com/office/powerpoint/2010/main" val="3082728854"/>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xmlns="" id="{80C4BE28-C346-B54D-927C-38644696E4E8}"/>
              </a:ext>
            </a:extLst>
          </p:cNvPr>
          <p:cNvSpPr>
            <a:spLocks noGrp="1"/>
          </p:cNvSpPr>
          <p:nvPr>
            <p:ph type="title"/>
          </p:nvPr>
        </p:nvSpPr>
        <p:spPr>
          <a:xfrm>
            <a:off x="479363" y="266702"/>
            <a:ext cx="11233275" cy="646331"/>
          </a:xfrm>
          <a:prstGeom prst="rect">
            <a:avLst/>
          </a:prstGeom>
        </p:spPr>
        <p:txBody>
          <a:bodyPr wrap="square">
            <a:spAutoFit/>
          </a:bodyPr>
          <a:lstStyle>
            <a:lvl1pPr algn="l">
              <a:defRPr sz="4000" b="1" i="0">
                <a:solidFill>
                  <a:schemeClr val="accent2"/>
                </a:solidFill>
                <a:latin typeface="Oswald Light" pitchFamily="2" charset="-52"/>
                <a:ea typeface="Oswald Light" pitchFamily="2" charset="-52"/>
              </a:defRPr>
            </a:lvl1pPr>
          </a:lstStyle>
          <a:p>
            <a:r>
              <a:rPr lang="ru-RU" dirty="0"/>
              <a:t>Образец заголовка</a:t>
            </a:r>
          </a:p>
        </p:txBody>
      </p:sp>
      <p:sp>
        <p:nvSpPr>
          <p:cNvPr id="3" name="Заголовок 2">
            <a:extLst>
              <a:ext uri="{FF2B5EF4-FFF2-40B4-BE49-F238E27FC236}">
                <a16:creationId xmlns:a16="http://schemas.microsoft.com/office/drawing/2014/main" xmlns="" id="{6843F477-DA43-4FFE-A30C-0CA04CAB22CC}"/>
              </a:ext>
            </a:extLst>
          </p:cNvPr>
          <p:cNvSpPr txBox="1">
            <a:spLocks/>
          </p:cNvSpPr>
          <p:nvPr userDrawn="1"/>
        </p:nvSpPr>
        <p:spPr>
          <a:xfrm>
            <a:off x="376529" y="6301367"/>
            <a:ext cx="391834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pic>
        <p:nvPicPr>
          <p:cNvPr id="4" name="Picture 2">
            <a:extLst>
              <a:ext uri="{FF2B5EF4-FFF2-40B4-BE49-F238E27FC236}">
                <a16:creationId xmlns:a16="http://schemas.microsoft.com/office/drawing/2014/main" xmlns="" id="{B5CA91AF-F5F3-4939-98CE-DF5BF730993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98837" y="146556"/>
            <a:ext cx="1832929" cy="962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340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11C1A39-5A4D-83BF-04DB-E433E9EBF63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58F503F4-87B0-AC4C-DB8F-06243C6AAD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EB6738B8-D838-FDDB-DA7D-24595FDF4F39}"/>
              </a:ext>
            </a:extLst>
          </p:cNvPr>
          <p:cNvSpPr>
            <a:spLocks noGrp="1"/>
          </p:cNvSpPr>
          <p:nvPr>
            <p:ph type="dt" sz="half" idx="10"/>
          </p:nvPr>
        </p:nvSpPr>
        <p:spPr/>
        <p:txBody>
          <a:bodyPr/>
          <a:lstStyle/>
          <a:p>
            <a:fld id="{12642A79-568F-A94F-9C2F-75579BC6818E}" type="datetimeFigureOut">
              <a:rPr lang="ru-RU" smtClean="0"/>
              <a:t>19.01.2024</a:t>
            </a:fld>
            <a:endParaRPr lang="ru-RU"/>
          </a:p>
        </p:txBody>
      </p:sp>
      <p:sp>
        <p:nvSpPr>
          <p:cNvPr id="5" name="Нижний колонтитул 4">
            <a:extLst>
              <a:ext uri="{FF2B5EF4-FFF2-40B4-BE49-F238E27FC236}">
                <a16:creationId xmlns:a16="http://schemas.microsoft.com/office/drawing/2014/main" xmlns="" id="{E8AB2354-7563-5674-2C9F-8615DCCCEF4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BE0CFAD3-87E7-F9D4-C8BC-A64C74575978}"/>
              </a:ext>
            </a:extLst>
          </p:cNvPr>
          <p:cNvSpPr>
            <a:spLocks noGrp="1"/>
          </p:cNvSpPr>
          <p:nvPr>
            <p:ph type="sldNum" sz="quarter" idx="12"/>
          </p:nvPr>
        </p:nvSpPr>
        <p:spPr/>
        <p:txBody>
          <a:bodyPr/>
          <a:lstStyle/>
          <a:p>
            <a:fld id="{7CC1323F-EA67-B84B-9D4A-C15BB39CB58A}" type="slidenum">
              <a:rPr lang="ru-RU" smtClean="0"/>
              <a:t>‹#›</a:t>
            </a:fld>
            <a:endParaRPr lang="ru-RU"/>
          </a:p>
        </p:txBody>
      </p:sp>
    </p:spTree>
    <p:extLst>
      <p:ext uri="{BB962C8B-B14F-4D97-AF65-F5344CB8AC3E}">
        <p14:creationId xmlns:p14="http://schemas.microsoft.com/office/powerpoint/2010/main" val="4103541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C49842F-4EAD-756C-E73A-03820D2DC49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964E2FBE-CE86-B826-5B05-197FFB5ADF4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730D01DB-F185-A5DC-F709-21A6D8D65604}"/>
              </a:ext>
            </a:extLst>
          </p:cNvPr>
          <p:cNvSpPr>
            <a:spLocks noGrp="1"/>
          </p:cNvSpPr>
          <p:nvPr>
            <p:ph type="dt" sz="half" idx="10"/>
          </p:nvPr>
        </p:nvSpPr>
        <p:spPr/>
        <p:txBody>
          <a:bodyPr/>
          <a:lstStyle/>
          <a:p>
            <a:fld id="{12642A79-568F-A94F-9C2F-75579BC6818E}" type="datetimeFigureOut">
              <a:rPr lang="ru-RU" smtClean="0"/>
              <a:t>19.01.2024</a:t>
            </a:fld>
            <a:endParaRPr lang="ru-RU"/>
          </a:p>
        </p:txBody>
      </p:sp>
      <p:sp>
        <p:nvSpPr>
          <p:cNvPr id="5" name="Нижний колонтитул 4">
            <a:extLst>
              <a:ext uri="{FF2B5EF4-FFF2-40B4-BE49-F238E27FC236}">
                <a16:creationId xmlns:a16="http://schemas.microsoft.com/office/drawing/2014/main" xmlns="" id="{C2C5027C-892E-9114-35AC-26166B21CCB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89AF9568-A04E-722F-E1B2-6F79CEF1E0CF}"/>
              </a:ext>
            </a:extLst>
          </p:cNvPr>
          <p:cNvSpPr>
            <a:spLocks noGrp="1"/>
          </p:cNvSpPr>
          <p:nvPr>
            <p:ph type="sldNum" sz="quarter" idx="12"/>
          </p:nvPr>
        </p:nvSpPr>
        <p:spPr/>
        <p:txBody>
          <a:bodyPr/>
          <a:lstStyle/>
          <a:p>
            <a:fld id="{7CC1323F-EA67-B84B-9D4A-C15BB39CB58A}" type="slidenum">
              <a:rPr lang="ru-RU" smtClean="0"/>
              <a:t>‹#›</a:t>
            </a:fld>
            <a:endParaRPr lang="ru-RU"/>
          </a:p>
        </p:txBody>
      </p:sp>
    </p:spTree>
    <p:extLst>
      <p:ext uri="{BB962C8B-B14F-4D97-AF65-F5344CB8AC3E}">
        <p14:creationId xmlns:p14="http://schemas.microsoft.com/office/powerpoint/2010/main" val="3225330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8790D54-8784-24F1-F9C8-62EC3E2344FF}"/>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BD347B3B-CABD-2BC4-C251-EE7B8A3C6E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6F3FAB81-E1AB-B89A-DB00-99C2010A4C31}"/>
              </a:ext>
            </a:extLst>
          </p:cNvPr>
          <p:cNvSpPr>
            <a:spLocks noGrp="1"/>
          </p:cNvSpPr>
          <p:nvPr>
            <p:ph type="dt" sz="half" idx="10"/>
          </p:nvPr>
        </p:nvSpPr>
        <p:spPr/>
        <p:txBody>
          <a:bodyPr/>
          <a:lstStyle/>
          <a:p>
            <a:fld id="{12642A79-568F-A94F-9C2F-75579BC6818E}" type="datetimeFigureOut">
              <a:rPr lang="ru-RU" smtClean="0"/>
              <a:t>19.01.2024</a:t>
            </a:fld>
            <a:endParaRPr lang="ru-RU"/>
          </a:p>
        </p:txBody>
      </p:sp>
      <p:sp>
        <p:nvSpPr>
          <p:cNvPr id="5" name="Нижний колонтитул 4">
            <a:extLst>
              <a:ext uri="{FF2B5EF4-FFF2-40B4-BE49-F238E27FC236}">
                <a16:creationId xmlns:a16="http://schemas.microsoft.com/office/drawing/2014/main" xmlns="" id="{4940DC51-3A98-BF64-C2AA-A8E67E50401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27FAA412-AF46-0B31-5E71-8D2F0576385C}"/>
              </a:ext>
            </a:extLst>
          </p:cNvPr>
          <p:cNvSpPr>
            <a:spLocks noGrp="1"/>
          </p:cNvSpPr>
          <p:nvPr>
            <p:ph type="sldNum" sz="quarter" idx="12"/>
          </p:nvPr>
        </p:nvSpPr>
        <p:spPr/>
        <p:txBody>
          <a:bodyPr/>
          <a:lstStyle/>
          <a:p>
            <a:fld id="{7CC1323F-EA67-B84B-9D4A-C15BB39CB58A}" type="slidenum">
              <a:rPr lang="ru-RU" smtClean="0"/>
              <a:t>‹#›</a:t>
            </a:fld>
            <a:endParaRPr lang="ru-RU"/>
          </a:p>
        </p:txBody>
      </p:sp>
    </p:spTree>
    <p:extLst>
      <p:ext uri="{BB962C8B-B14F-4D97-AF65-F5344CB8AC3E}">
        <p14:creationId xmlns:p14="http://schemas.microsoft.com/office/powerpoint/2010/main" val="651565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0F968B4-A6D8-066E-0876-E9BD9CF89FF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803A814F-6E33-291B-7FE4-635B786658A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E86B3E11-7D3E-A728-3C9D-CE0F8DC36EE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A41F8B47-219C-A670-C399-C6C33C977A0F}"/>
              </a:ext>
            </a:extLst>
          </p:cNvPr>
          <p:cNvSpPr>
            <a:spLocks noGrp="1"/>
          </p:cNvSpPr>
          <p:nvPr>
            <p:ph type="dt" sz="half" idx="10"/>
          </p:nvPr>
        </p:nvSpPr>
        <p:spPr/>
        <p:txBody>
          <a:bodyPr/>
          <a:lstStyle/>
          <a:p>
            <a:fld id="{12642A79-568F-A94F-9C2F-75579BC6818E}" type="datetimeFigureOut">
              <a:rPr lang="ru-RU" smtClean="0"/>
              <a:t>19.01.2024</a:t>
            </a:fld>
            <a:endParaRPr lang="ru-RU"/>
          </a:p>
        </p:txBody>
      </p:sp>
      <p:sp>
        <p:nvSpPr>
          <p:cNvPr id="6" name="Нижний колонтитул 5">
            <a:extLst>
              <a:ext uri="{FF2B5EF4-FFF2-40B4-BE49-F238E27FC236}">
                <a16:creationId xmlns:a16="http://schemas.microsoft.com/office/drawing/2014/main" xmlns="" id="{94FA5372-5643-E956-56ED-D7FBDDE2E0D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16E0D91B-F3B1-B1ED-2FE5-5088C933D899}"/>
              </a:ext>
            </a:extLst>
          </p:cNvPr>
          <p:cNvSpPr>
            <a:spLocks noGrp="1"/>
          </p:cNvSpPr>
          <p:nvPr>
            <p:ph type="sldNum" sz="quarter" idx="12"/>
          </p:nvPr>
        </p:nvSpPr>
        <p:spPr/>
        <p:txBody>
          <a:bodyPr/>
          <a:lstStyle/>
          <a:p>
            <a:fld id="{7CC1323F-EA67-B84B-9D4A-C15BB39CB58A}" type="slidenum">
              <a:rPr lang="ru-RU" smtClean="0"/>
              <a:t>‹#›</a:t>
            </a:fld>
            <a:endParaRPr lang="ru-RU"/>
          </a:p>
        </p:txBody>
      </p:sp>
    </p:spTree>
    <p:extLst>
      <p:ext uri="{BB962C8B-B14F-4D97-AF65-F5344CB8AC3E}">
        <p14:creationId xmlns:p14="http://schemas.microsoft.com/office/powerpoint/2010/main" val="2293135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81361F3-9AA3-60A6-9715-8AD54D1F67B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D253BEE7-7204-5692-2B06-1C160BBEE6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35576D41-8B40-A9F9-6936-D186191B3CC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A75345BD-4475-4763-E759-2953FBEA4E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1B9BC81C-9E11-237A-E94F-FEA16DD67383}"/>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49E87B27-9543-A6F9-4A68-C6CF27FFAA2F}"/>
              </a:ext>
            </a:extLst>
          </p:cNvPr>
          <p:cNvSpPr>
            <a:spLocks noGrp="1"/>
          </p:cNvSpPr>
          <p:nvPr>
            <p:ph type="dt" sz="half" idx="10"/>
          </p:nvPr>
        </p:nvSpPr>
        <p:spPr/>
        <p:txBody>
          <a:bodyPr/>
          <a:lstStyle/>
          <a:p>
            <a:fld id="{12642A79-568F-A94F-9C2F-75579BC6818E}" type="datetimeFigureOut">
              <a:rPr lang="ru-RU" smtClean="0"/>
              <a:t>19.01.2024</a:t>
            </a:fld>
            <a:endParaRPr lang="ru-RU"/>
          </a:p>
        </p:txBody>
      </p:sp>
      <p:sp>
        <p:nvSpPr>
          <p:cNvPr id="8" name="Нижний колонтитул 7">
            <a:extLst>
              <a:ext uri="{FF2B5EF4-FFF2-40B4-BE49-F238E27FC236}">
                <a16:creationId xmlns:a16="http://schemas.microsoft.com/office/drawing/2014/main" xmlns="" id="{E744794C-9A64-CE56-6153-A632AD69CE9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79B4E43E-DE72-18D2-DBA1-7747ABA6F400}"/>
              </a:ext>
            </a:extLst>
          </p:cNvPr>
          <p:cNvSpPr>
            <a:spLocks noGrp="1"/>
          </p:cNvSpPr>
          <p:nvPr>
            <p:ph type="sldNum" sz="quarter" idx="12"/>
          </p:nvPr>
        </p:nvSpPr>
        <p:spPr/>
        <p:txBody>
          <a:bodyPr/>
          <a:lstStyle/>
          <a:p>
            <a:fld id="{7CC1323F-EA67-B84B-9D4A-C15BB39CB58A}" type="slidenum">
              <a:rPr lang="ru-RU" smtClean="0"/>
              <a:t>‹#›</a:t>
            </a:fld>
            <a:endParaRPr lang="ru-RU"/>
          </a:p>
        </p:txBody>
      </p:sp>
    </p:spTree>
    <p:extLst>
      <p:ext uri="{BB962C8B-B14F-4D97-AF65-F5344CB8AC3E}">
        <p14:creationId xmlns:p14="http://schemas.microsoft.com/office/powerpoint/2010/main" val="2130488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B1E3229-4A87-6A28-08BE-73BD1244BDB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9652CDE9-6BA8-B6F5-D612-1739AC77AEEC}"/>
              </a:ext>
            </a:extLst>
          </p:cNvPr>
          <p:cNvSpPr>
            <a:spLocks noGrp="1"/>
          </p:cNvSpPr>
          <p:nvPr>
            <p:ph type="dt" sz="half" idx="10"/>
          </p:nvPr>
        </p:nvSpPr>
        <p:spPr/>
        <p:txBody>
          <a:bodyPr/>
          <a:lstStyle/>
          <a:p>
            <a:fld id="{12642A79-568F-A94F-9C2F-75579BC6818E}" type="datetimeFigureOut">
              <a:rPr lang="ru-RU" smtClean="0"/>
              <a:t>19.01.2024</a:t>
            </a:fld>
            <a:endParaRPr lang="ru-RU"/>
          </a:p>
        </p:txBody>
      </p:sp>
      <p:sp>
        <p:nvSpPr>
          <p:cNvPr id="4" name="Нижний колонтитул 3">
            <a:extLst>
              <a:ext uri="{FF2B5EF4-FFF2-40B4-BE49-F238E27FC236}">
                <a16:creationId xmlns:a16="http://schemas.microsoft.com/office/drawing/2014/main" xmlns="" id="{A25AF949-963F-7B91-E04B-8E9316EDC94E}"/>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C5BC5C0C-4ECE-476C-2B28-5B4425D1A035}"/>
              </a:ext>
            </a:extLst>
          </p:cNvPr>
          <p:cNvSpPr>
            <a:spLocks noGrp="1"/>
          </p:cNvSpPr>
          <p:nvPr>
            <p:ph type="sldNum" sz="quarter" idx="12"/>
          </p:nvPr>
        </p:nvSpPr>
        <p:spPr/>
        <p:txBody>
          <a:bodyPr/>
          <a:lstStyle/>
          <a:p>
            <a:fld id="{7CC1323F-EA67-B84B-9D4A-C15BB39CB58A}" type="slidenum">
              <a:rPr lang="ru-RU" smtClean="0"/>
              <a:t>‹#›</a:t>
            </a:fld>
            <a:endParaRPr lang="ru-RU"/>
          </a:p>
        </p:txBody>
      </p:sp>
    </p:spTree>
    <p:extLst>
      <p:ext uri="{BB962C8B-B14F-4D97-AF65-F5344CB8AC3E}">
        <p14:creationId xmlns:p14="http://schemas.microsoft.com/office/powerpoint/2010/main" val="3012783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60184D3D-DFF8-6411-43F5-857B526910D8}"/>
              </a:ext>
            </a:extLst>
          </p:cNvPr>
          <p:cNvSpPr>
            <a:spLocks noGrp="1"/>
          </p:cNvSpPr>
          <p:nvPr>
            <p:ph type="dt" sz="half" idx="10"/>
          </p:nvPr>
        </p:nvSpPr>
        <p:spPr/>
        <p:txBody>
          <a:bodyPr/>
          <a:lstStyle/>
          <a:p>
            <a:fld id="{12642A79-568F-A94F-9C2F-75579BC6818E}" type="datetimeFigureOut">
              <a:rPr lang="ru-RU" smtClean="0"/>
              <a:t>19.01.2024</a:t>
            </a:fld>
            <a:endParaRPr lang="ru-RU"/>
          </a:p>
        </p:txBody>
      </p:sp>
      <p:sp>
        <p:nvSpPr>
          <p:cNvPr id="3" name="Нижний колонтитул 2">
            <a:extLst>
              <a:ext uri="{FF2B5EF4-FFF2-40B4-BE49-F238E27FC236}">
                <a16:creationId xmlns:a16="http://schemas.microsoft.com/office/drawing/2014/main" xmlns="" id="{4CF8A888-D079-BD8A-AF69-FE21DDE26D9D}"/>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D613A38A-0BE1-20AA-BBF2-313796BB956A}"/>
              </a:ext>
            </a:extLst>
          </p:cNvPr>
          <p:cNvSpPr>
            <a:spLocks noGrp="1"/>
          </p:cNvSpPr>
          <p:nvPr>
            <p:ph type="sldNum" sz="quarter" idx="12"/>
          </p:nvPr>
        </p:nvSpPr>
        <p:spPr/>
        <p:txBody>
          <a:bodyPr/>
          <a:lstStyle/>
          <a:p>
            <a:fld id="{7CC1323F-EA67-B84B-9D4A-C15BB39CB58A}" type="slidenum">
              <a:rPr lang="ru-RU" smtClean="0"/>
              <a:t>‹#›</a:t>
            </a:fld>
            <a:endParaRPr lang="ru-RU"/>
          </a:p>
        </p:txBody>
      </p:sp>
    </p:spTree>
    <p:extLst>
      <p:ext uri="{BB962C8B-B14F-4D97-AF65-F5344CB8AC3E}">
        <p14:creationId xmlns:p14="http://schemas.microsoft.com/office/powerpoint/2010/main" val="3135331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bg>
      <p:bgPr>
        <a:gradFill>
          <a:gsLst>
            <a:gs pos="0">
              <a:schemeClr val="accent3">
                <a:lumMod val="60000"/>
                <a:lumOff val="40000"/>
              </a:schemeClr>
            </a:gs>
            <a:gs pos="100000">
              <a:schemeClr val="accent3"/>
            </a:gs>
          </a:gsLst>
          <a:lin ang="2700000" scaled="1"/>
        </a:gradFill>
        <a:effectLst/>
      </p:bgPr>
    </p:bg>
    <p:spTree>
      <p:nvGrpSpPr>
        <p:cNvPr id="1" name=""/>
        <p:cNvGrpSpPr/>
        <p:nvPr/>
      </p:nvGrpSpPr>
      <p:grpSpPr>
        <a:xfrm>
          <a:off x="0" y="0"/>
          <a:ext cx="0" cy="0"/>
          <a:chOff x="0" y="0"/>
          <a:chExt cx="0" cy="0"/>
        </a:xfrm>
      </p:grpSpPr>
      <p:sp>
        <p:nvSpPr>
          <p:cNvPr id="2" name="Freeform 94">
            <a:extLst>
              <a:ext uri="{FF2B5EF4-FFF2-40B4-BE49-F238E27FC236}">
                <a16:creationId xmlns:a16="http://schemas.microsoft.com/office/drawing/2014/main" xmlns="" id="{58A60FB7-5C04-64C3-CE5A-22E3CCDD544E}"/>
              </a:ext>
            </a:extLst>
          </p:cNvPr>
          <p:cNvSpPr/>
          <p:nvPr userDrawn="1"/>
        </p:nvSpPr>
        <p:spPr>
          <a:xfrm rot="5400000">
            <a:off x="7804306" y="-95855"/>
            <a:ext cx="4290312" cy="4482022"/>
          </a:xfrm>
          <a:custGeom>
            <a:avLst/>
            <a:gdLst>
              <a:gd name="connsiteX0" fmla="*/ 0 w 4290312"/>
              <a:gd name="connsiteY0" fmla="*/ 4445166 h 4482022"/>
              <a:gd name="connsiteX1" fmla="*/ 0 w 4290312"/>
              <a:gd name="connsiteY1" fmla="*/ 0 h 4482022"/>
              <a:gd name="connsiteX2" fmla="*/ 4221879 w 4290312"/>
              <a:gd name="connsiteY2" fmla="*/ 0 h 4482022"/>
              <a:gd name="connsiteX3" fmla="*/ 4246895 w 4290312"/>
              <a:gd name="connsiteY3" fmla="*/ 140082 h 4482022"/>
              <a:gd name="connsiteX4" fmla="*/ 4290312 w 4290312"/>
              <a:gd name="connsiteY4" fmla="*/ 713926 h 4482022"/>
              <a:gd name="connsiteX5" fmla="*/ 522216 w 4290312"/>
              <a:gd name="connsiteY5" fmla="*/ 4482022 h 4482022"/>
              <a:gd name="connsiteX6" fmla="*/ 136950 w 4290312"/>
              <a:gd name="connsiteY6" fmla="*/ 4462568 h 448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0312" h="4482022">
                <a:moveTo>
                  <a:pt x="0" y="4445166"/>
                </a:moveTo>
                <a:lnTo>
                  <a:pt x="0" y="0"/>
                </a:lnTo>
                <a:lnTo>
                  <a:pt x="4221879" y="0"/>
                </a:lnTo>
                <a:lnTo>
                  <a:pt x="4246895" y="140082"/>
                </a:lnTo>
                <a:cubicBezTo>
                  <a:pt x="4275485" y="327190"/>
                  <a:pt x="4290312" y="518826"/>
                  <a:pt x="4290312" y="713926"/>
                </a:cubicBezTo>
                <a:cubicBezTo>
                  <a:pt x="4290312" y="2794988"/>
                  <a:pt x="2603278" y="4482022"/>
                  <a:pt x="522216" y="4482022"/>
                </a:cubicBezTo>
                <a:cubicBezTo>
                  <a:pt x="392150" y="4482022"/>
                  <a:pt x="263623" y="4475432"/>
                  <a:pt x="136950" y="4462568"/>
                </a:cubicBezTo>
                <a:close/>
              </a:path>
            </a:pathLst>
          </a:custGeom>
          <a:gradFill flip="none" rotWithShape="1">
            <a:gsLst>
              <a:gs pos="0">
                <a:schemeClr val="accent1">
                  <a:alpha val="30000"/>
                </a:schemeClr>
              </a:gs>
              <a:gs pos="83000">
                <a:schemeClr val="accent3">
                  <a:alpha val="73000"/>
                </a:schemeClr>
              </a:gs>
            </a:gsLst>
            <a:lin ang="13800000" scaled="0"/>
            <a:tileRect/>
          </a:gradFill>
          <a:ln w="12700" cap="flat" cmpd="sng" algn="ctr">
            <a:noFill/>
            <a:prstDash val="solid"/>
            <a:miter lim="800000"/>
          </a:ln>
          <a:effectLst>
            <a:glow>
              <a:srgbClr val="FFFFFF"/>
            </a:glow>
            <a:outerShdw blurRad="1270000" sx="102000" sy="102000" algn="ctr" rotWithShape="0">
              <a:srgbClr val="367CFF">
                <a:alpha val="13000"/>
              </a:srgbClr>
            </a:outerShdw>
            <a:softEdge rad="0"/>
          </a:effectLst>
        </p:spPr>
        <p:txBody>
          <a:bodyPr rtlCol="0" anchor="ctr"/>
          <a:lstStyle/>
          <a:p>
            <a:pPr algn="ctr"/>
            <a:endParaRPr lang="ru-RU" sz="450" kern="0" dirty="0">
              <a:solidFill>
                <a:srgbClr val="FFFFFF"/>
              </a:solidFill>
              <a:latin typeface="Oswald Light" pitchFamily="2" charset="-52"/>
            </a:endParaRPr>
          </a:p>
        </p:txBody>
      </p:sp>
      <p:sp>
        <p:nvSpPr>
          <p:cNvPr id="3" name="Полилиния 34">
            <a:extLst>
              <a:ext uri="{FF2B5EF4-FFF2-40B4-BE49-F238E27FC236}">
                <a16:creationId xmlns:a16="http://schemas.microsoft.com/office/drawing/2014/main" xmlns="" id="{0CD00261-F199-D622-8EBA-8B280205C8F5}"/>
              </a:ext>
            </a:extLst>
          </p:cNvPr>
          <p:cNvSpPr/>
          <p:nvPr userDrawn="1"/>
        </p:nvSpPr>
        <p:spPr>
          <a:xfrm flipH="1">
            <a:off x="-2" y="2162939"/>
            <a:ext cx="4614553" cy="4698421"/>
          </a:xfrm>
          <a:custGeom>
            <a:avLst/>
            <a:gdLst>
              <a:gd name="connsiteX0" fmla="*/ 6248719 w 6248719"/>
              <a:gd name="connsiteY0" fmla="*/ 0 h 6362288"/>
              <a:gd name="connsiteX1" fmla="*/ 6248719 w 6248719"/>
              <a:gd name="connsiteY1" fmla="*/ 6362288 h 6362288"/>
              <a:gd name="connsiteX2" fmla="*/ 0 w 6248719"/>
              <a:gd name="connsiteY2" fmla="*/ 6362288 h 6362288"/>
              <a:gd name="connsiteX3" fmla="*/ 6037680 w 6248719"/>
              <a:gd name="connsiteY3" fmla="*/ 5337 h 6362288"/>
            </a:gdLst>
            <a:ahLst/>
            <a:cxnLst>
              <a:cxn ang="0">
                <a:pos x="connsiteX0" y="connsiteY0"/>
              </a:cxn>
              <a:cxn ang="0">
                <a:pos x="connsiteX1" y="connsiteY1"/>
              </a:cxn>
              <a:cxn ang="0">
                <a:pos x="connsiteX2" y="connsiteY2"/>
              </a:cxn>
              <a:cxn ang="0">
                <a:pos x="connsiteX3" y="connsiteY3"/>
              </a:cxn>
            </a:cxnLst>
            <a:rect l="l" t="t" r="r" b="b"/>
            <a:pathLst>
              <a:path w="6248719" h="6362288">
                <a:moveTo>
                  <a:pt x="6248719" y="0"/>
                </a:moveTo>
                <a:lnTo>
                  <a:pt x="6248719" y="6362288"/>
                </a:lnTo>
                <a:lnTo>
                  <a:pt x="0" y="6362288"/>
                </a:lnTo>
                <a:cubicBezTo>
                  <a:pt x="0" y="2956723"/>
                  <a:pt x="2674482" y="175818"/>
                  <a:pt x="6037680" y="5337"/>
                </a:cubicBezTo>
                <a:close/>
              </a:path>
            </a:pathLst>
          </a:custGeom>
          <a:gradFill flip="none" rotWithShape="1">
            <a:gsLst>
              <a:gs pos="0">
                <a:schemeClr val="accent1">
                  <a:alpha val="42000"/>
                </a:schemeClr>
              </a:gs>
              <a:gs pos="83000">
                <a:schemeClr val="accent3"/>
              </a:gs>
            </a:gsLst>
            <a:lin ang="13800000" scaled="0"/>
            <a:tileRect/>
          </a:gradFill>
          <a:ln w="12700" cap="flat" cmpd="sng" algn="ctr">
            <a:noFill/>
            <a:prstDash val="solid"/>
            <a:miter lim="800000"/>
          </a:ln>
          <a:effectLst>
            <a:glow>
              <a:srgbClr val="FFFFFF"/>
            </a:glow>
            <a:outerShdw blurRad="1270000" sx="102000" sy="102000" algn="ctr" rotWithShape="0">
              <a:srgbClr val="367CFF">
                <a:alpha val="13000"/>
              </a:srgbClr>
            </a:outerShdw>
            <a:softEdge rad="0"/>
          </a:effectLst>
        </p:spPr>
        <p:txBody>
          <a:bodyPr rtlCol="0" anchor="ctr"/>
          <a:lstStyle/>
          <a:p>
            <a:pPr algn="ctr"/>
            <a:endParaRPr lang="ru-RU" sz="450" kern="0" dirty="0">
              <a:solidFill>
                <a:srgbClr val="FFFFFF"/>
              </a:solidFill>
              <a:latin typeface="Oswald Light" pitchFamily="2" charset="-52"/>
            </a:endParaRPr>
          </a:p>
        </p:txBody>
      </p:sp>
    </p:spTree>
    <p:extLst>
      <p:ext uri="{BB962C8B-B14F-4D97-AF65-F5344CB8AC3E}">
        <p14:creationId xmlns:p14="http://schemas.microsoft.com/office/powerpoint/2010/main" val="3232647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C563CF0-18A3-8BA0-5415-B892F179376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98FC38EB-D755-B906-531A-10BCF69A7E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F03D8814-F5A6-03E0-747D-104B8B49EC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B007E371-CCFB-9E2B-DE90-4DD1820D1F0F}"/>
              </a:ext>
            </a:extLst>
          </p:cNvPr>
          <p:cNvSpPr>
            <a:spLocks noGrp="1"/>
          </p:cNvSpPr>
          <p:nvPr>
            <p:ph type="dt" sz="half" idx="10"/>
          </p:nvPr>
        </p:nvSpPr>
        <p:spPr/>
        <p:txBody>
          <a:bodyPr/>
          <a:lstStyle/>
          <a:p>
            <a:fld id="{12642A79-568F-A94F-9C2F-75579BC6818E}" type="datetimeFigureOut">
              <a:rPr lang="ru-RU" smtClean="0"/>
              <a:t>19.01.2024</a:t>
            </a:fld>
            <a:endParaRPr lang="ru-RU"/>
          </a:p>
        </p:txBody>
      </p:sp>
      <p:sp>
        <p:nvSpPr>
          <p:cNvPr id="6" name="Нижний колонтитул 5">
            <a:extLst>
              <a:ext uri="{FF2B5EF4-FFF2-40B4-BE49-F238E27FC236}">
                <a16:creationId xmlns:a16="http://schemas.microsoft.com/office/drawing/2014/main" xmlns="" id="{F42E5A14-9987-187F-B223-FFD4696BF97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0F4B75C8-FAB7-FA27-EA6F-782668FCF3AF}"/>
              </a:ext>
            </a:extLst>
          </p:cNvPr>
          <p:cNvSpPr>
            <a:spLocks noGrp="1"/>
          </p:cNvSpPr>
          <p:nvPr>
            <p:ph type="sldNum" sz="quarter" idx="12"/>
          </p:nvPr>
        </p:nvSpPr>
        <p:spPr/>
        <p:txBody>
          <a:bodyPr/>
          <a:lstStyle/>
          <a:p>
            <a:fld id="{7CC1323F-EA67-B84B-9D4A-C15BB39CB58A}" type="slidenum">
              <a:rPr lang="ru-RU" smtClean="0"/>
              <a:t>‹#›</a:t>
            </a:fld>
            <a:endParaRPr lang="ru-RU"/>
          </a:p>
        </p:txBody>
      </p:sp>
    </p:spTree>
    <p:extLst>
      <p:ext uri="{BB962C8B-B14F-4D97-AF65-F5344CB8AC3E}">
        <p14:creationId xmlns:p14="http://schemas.microsoft.com/office/powerpoint/2010/main" val="470875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A4B328C-09CE-2C28-C438-CFCBDEB440E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B3050066-EBD1-447D-50E1-9B4F776224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0676D164-EBED-F097-FEB4-521A7121C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B5B2BC9F-8319-FA56-691C-B7FA59F1987C}"/>
              </a:ext>
            </a:extLst>
          </p:cNvPr>
          <p:cNvSpPr>
            <a:spLocks noGrp="1"/>
          </p:cNvSpPr>
          <p:nvPr>
            <p:ph type="dt" sz="half" idx="10"/>
          </p:nvPr>
        </p:nvSpPr>
        <p:spPr/>
        <p:txBody>
          <a:bodyPr/>
          <a:lstStyle/>
          <a:p>
            <a:fld id="{12642A79-568F-A94F-9C2F-75579BC6818E}" type="datetimeFigureOut">
              <a:rPr lang="ru-RU" smtClean="0"/>
              <a:t>19.01.2024</a:t>
            </a:fld>
            <a:endParaRPr lang="ru-RU"/>
          </a:p>
        </p:txBody>
      </p:sp>
      <p:sp>
        <p:nvSpPr>
          <p:cNvPr id="6" name="Нижний колонтитул 5">
            <a:extLst>
              <a:ext uri="{FF2B5EF4-FFF2-40B4-BE49-F238E27FC236}">
                <a16:creationId xmlns:a16="http://schemas.microsoft.com/office/drawing/2014/main" xmlns="" id="{93289D52-5BD8-EF45-5200-1995A22040C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D44C74E4-BB06-E034-8FD0-E19B9746D9C8}"/>
              </a:ext>
            </a:extLst>
          </p:cNvPr>
          <p:cNvSpPr>
            <a:spLocks noGrp="1"/>
          </p:cNvSpPr>
          <p:nvPr>
            <p:ph type="sldNum" sz="quarter" idx="12"/>
          </p:nvPr>
        </p:nvSpPr>
        <p:spPr/>
        <p:txBody>
          <a:bodyPr/>
          <a:lstStyle/>
          <a:p>
            <a:fld id="{7CC1323F-EA67-B84B-9D4A-C15BB39CB58A}" type="slidenum">
              <a:rPr lang="ru-RU" smtClean="0"/>
              <a:t>‹#›</a:t>
            </a:fld>
            <a:endParaRPr lang="ru-RU"/>
          </a:p>
        </p:txBody>
      </p:sp>
    </p:spTree>
    <p:extLst>
      <p:ext uri="{BB962C8B-B14F-4D97-AF65-F5344CB8AC3E}">
        <p14:creationId xmlns:p14="http://schemas.microsoft.com/office/powerpoint/2010/main" val="171884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F47EC08-0F67-E907-62C0-5B9ABE64FD3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D39EE69D-E7BE-1F15-E1CB-4232F308F78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F59735CE-975B-9FCD-A557-3FD6B86B4245}"/>
              </a:ext>
            </a:extLst>
          </p:cNvPr>
          <p:cNvSpPr>
            <a:spLocks noGrp="1"/>
          </p:cNvSpPr>
          <p:nvPr>
            <p:ph type="dt" sz="half" idx="10"/>
          </p:nvPr>
        </p:nvSpPr>
        <p:spPr/>
        <p:txBody>
          <a:bodyPr/>
          <a:lstStyle/>
          <a:p>
            <a:fld id="{12642A79-568F-A94F-9C2F-75579BC6818E}" type="datetimeFigureOut">
              <a:rPr lang="ru-RU" smtClean="0"/>
              <a:t>19.01.2024</a:t>
            </a:fld>
            <a:endParaRPr lang="ru-RU"/>
          </a:p>
        </p:txBody>
      </p:sp>
      <p:sp>
        <p:nvSpPr>
          <p:cNvPr id="5" name="Нижний колонтитул 4">
            <a:extLst>
              <a:ext uri="{FF2B5EF4-FFF2-40B4-BE49-F238E27FC236}">
                <a16:creationId xmlns:a16="http://schemas.microsoft.com/office/drawing/2014/main" xmlns="" id="{776EB252-5460-B1D6-57D3-67B00DED814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5097042B-BC43-805E-E764-9C40BF91CBF0}"/>
              </a:ext>
            </a:extLst>
          </p:cNvPr>
          <p:cNvSpPr>
            <a:spLocks noGrp="1"/>
          </p:cNvSpPr>
          <p:nvPr>
            <p:ph type="sldNum" sz="quarter" idx="12"/>
          </p:nvPr>
        </p:nvSpPr>
        <p:spPr/>
        <p:txBody>
          <a:bodyPr/>
          <a:lstStyle/>
          <a:p>
            <a:fld id="{7CC1323F-EA67-B84B-9D4A-C15BB39CB58A}" type="slidenum">
              <a:rPr lang="ru-RU" smtClean="0"/>
              <a:t>‹#›</a:t>
            </a:fld>
            <a:endParaRPr lang="ru-RU"/>
          </a:p>
        </p:txBody>
      </p:sp>
    </p:spTree>
    <p:extLst>
      <p:ext uri="{BB962C8B-B14F-4D97-AF65-F5344CB8AC3E}">
        <p14:creationId xmlns:p14="http://schemas.microsoft.com/office/powerpoint/2010/main" val="4041777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E333C33A-5DBE-A547-E439-02EA1619A769}"/>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BD3C0168-1529-0D17-8939-6E798695DE2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99FFE2E9-C209-39BA-0492-94B80DFC1913}"/>
              </a:ext>
            </a:extLst>
          </p:cNvPr>
          <p:cNvSpPr>
            <a:spLocks noGrp="1"/>
          </p:cNvSpPr>
          <p:nvPr>
            <p:ph type="dt" sz="half" idx="10"/>
          </p:nvPr>
        </p:nvSpPr>
        <p:spPr/>
        <p:txBody>
          <a:bodyPr/>
          <a:lstStyle/>
          <a:p>
            <a:fld id="{12642A79-568F-A94F-9C2F-75579BC6818E}" type="datetimeFigureOut">
              <a:rPr lang="ru-RU" smtClean="0"/>
              <a:t>19.01.2024</a:t>
            </a:fld>
            <a:endParaRPr lang="ru-RU"/>
          </a:p>
        </p:txBody>
      </p:sp>
      <p:sp>
        <p:nvSpPr>
          <p:cNvPr id="5" name="Нижний колонтитул 4">
            <a:extLst>
              <a:ext uri="{FF2B5EF4-FFF2-40B4-BE49-F238E27FC236}">
                <a16:creationId xmlns:a16="http://schemas.microsoft.com/office/drawing/2014/main" xmlns="" id="{8897904A-F25A-2FAE-EBF8-6EB85623A54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318B02E0-8DF7-A066-31FE-C1323CB462BC}"/>
              </a:ext>
            </a:extLst>
          </p:cNvPr>
          <p:cNvSpPr>
            <a:spLocks noGrp="1"/>
          </p:cNvSpPr>
          <p:nvPr>
            <p:ph type="sldNum" sz="quarter" idx="12"/>
          </p:nvPr>
        </p:nvSpPr>
        <p:spPr/>
        <p:txBody>
          <a:bodyPr/>
          <a:lstStyle/>
          <a:p>
            <a:fld id="{7CC1323F-EA67-B84B-9D4A-C15BB39CB58A}" type="slidenum">
              <a:rPr lang="ru-RU" smtClean="0"/>
              <a:t>‹#›</a:t>
            </a:fld>
            <a:endParaRPr lang="ru-RU"/>
          </a:p>
        </p:txBody>
      </p:sp>
    </p:spTree>
    <p:extLst>
      <p:ext uri="{BB962C8B-B14F-4D97-AF65-F5344CB8AC3E}">
        <p14:creationId xmlns:p14="http://schemas.microsoft.com/office/powerpoint/2010/main" val="253744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7" name="Заголовок 2">
            <a:extLst>
              <a:ext uri="{FF2B5EF4-FFF2-40B4-BE49-F238E27FC236}">
                <a16:creationId xmlns:a16="http://schemas.microsoft.com/office/drawing/2014/main" xmlns=""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pic>
        <p:nvPicPr>
          <p:cNvPr id="8" name="Picture 2">
            <a:extLst>
              <a:ext uri="{FF2B5EF4-FFF2-40B4-BE49-F238E27FC236}">
                <a16:creationId xmlns:a16="http://schemas.microsoft.com/office/drawing/2014/main" xmlns="" id="{52BC11CD-18BC-40A5-9A7C-35E852AE3B2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909651" y="79880"/>
            <a:ext cx="1833168" cy="962413"/>
          </a:xfrm>
          <a:prstGeom prst="rect">
            <a:avLst/>
          </a:prstGeom>
          <a:noFill/>
          <a:extLst>
            <a:ext uri="{909E8E84-426E-40DD-AFC4-6F175D3DCCD1}">
              <a14:hiddenFill xmlns:a14="http://schemas.microsoft.com/office/drawing/2010/main">
                <a:solidFill>
                  <a:srgbClr val="FFFFFF"/>
                </a:solidFill>
              </a14:hiddenFill>
            </a:ext>
          </a:extLst>
        </p:spPr>
      </p:pic>
      <p:sp>
        <p:nvSpPr>
          <p:cNvPr id="10" name="Заголовок 9">
            <a:extLst>
              <a:ext uri="{FF2B5EF4-FFF2-40B4-BE49-F238E27FC236}">
                <a16:creationId xmlns:a16="http://schemas.microsoft.com/office/drawing/2014/main" xmlns="" id="{6D9672F9-D3F0-49A0-A560-790BBA2016C6}"/>
              </a:ext>
            </a:extLst>
          </p:cNvPr>
          <p:cNvSpPr>
            <a:spLocks noGrp="1"/>
          </p:cNvSpPr>
          <p:nvPr>
            <p:ph type="title"/>
          </p:nvPr>
        </p:nvSpPr>
        <p:spPr>
          <a:xfrm>
            <a:off x="339210" y="321106"/>
            <a:ext cx="10515600" cy="701731"/>
          </a:xfrm>
          <a:prstGeom prst="rect">
            <a:avLst/>
          </a:prstGeom>
        </p:spPr>
        <p:txBody>
          <a:bodyPr>
            <a:spAutoFit/>
          </a:bodyPr>
          <a:lstStyle/>
          <a:p>
            <a:r>
              <a:rPr lang="ru-RU"/>
              <a:t>Образец заголовка</a:t>
            </a:r>
          </a:p>
        </p:txBody>
      </p:sp>
      <p:sp>
        <p:nvSpPr>
          <p:cNvPr id="13" name="Номер слайда 5">
            <a:extLst>
              <a:ext uri="{FF2B5EF4-FFF2-40B4-BE49-F238E27FC236}">
                <a16:creationId xmlns:a16="http://schemas.microsoft.com/office/drawing/2014/main" xmlns=""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
        <p:nvSpPr>
          <p:cNvPr id="23" name="Рисунок 18">
            <a:extLst>
              <a:ext uri="{FF2B5EF4-FFF2-40B4-BE49-F238E27FC236}">
                <a16:creationId xmlns:a16="http://schemas.microsoft.com/office/drawing/2014/main" xmlns="" id="{0EE28773-79A8-4AB3-91D2-1F9A1FB5FC5E}"/>
              </a:ext>
            </a:extLst>
          </p:cNvPr>
          <p:cNvSpPr>
            <a:spLocks noGrp="1"/>
          </p:cNvSpPr>
          <p:nvPr>
            <p:ph type="pic" sz="quarter" idx="13"/>
          </p:nvPr>
        </p:nvSpPr>
        <p:spPr>
          <a:xfrm>
            <a:off x="442911" y="2389238"/>
            <a:ext cx="1917975" cy="2453942"/>
          </a:xfrm>
          <a:prstGeom prst="rect">
            <a:avLst/>
          </a:prstGeom>
          <a:pattFill prst="pct5">
            <a:fgClr>
              <a:schemeClr val="accent1"/>
            </a:fgClr>
            <a:bgClr>
              <a:schemeClr val="bg1"/>
            </a:bgClr>
          </a:pattFill>
        </p:spPr>
        <p:txBody>
          <a:bodyPr/>
          <a:lstStyle/>
          <a:p>
            <a:endParaRPr lang="ru-RU" dirty="0"/>
          </a:p>
        </p:txBody>
      </p:sp>
      <p:sp>
        <p:nvSpPr>
          <p:cNvPr id="24" name="Рисунок 18">
            <a:extLst>
              <a:ext uri="{FF2B5EF4-FFF2-40B4-BE49-F238E27FC236}">
                <a16:creationId xmlns:a16="http://schemas.microsoft.com/office/drawing/2014/main" xmlns="" id="{4C715CF0-7A52-4ABA-8699-CA2F04E82A15}"/>
              </a:ext>
            </a:extLst>
          </p:cNvPr>
          <p:cNvSpPr>
            <a:spLocks noGrp="1"/>
          </p:cNvSpPr>
          <p:nvPr>
            <p:ph type="pic" sz="quarter" idx="14"/>
          </p:nvPr>
        </p:nvSpPr>
        <p:spPr>
          <a:xfrm>
            <a:off x="5124890" y="1187120"/>
            <a:ext cx="1836002" cy="1568636"/>
          </a:xfrm>
          <a:prstGeom prst="rect">
            <a:avLst/>
          </a:prstGeom>
          <a:pattFill prst="pct5">
            <a:fgClr>
              <a:schemeClr val="accent1"/>
            </a:fgClr>
            <a:bgClr>
              <a:schemeClr val="bg1"/>
            </a:bgClr>
          </a:pattFill>
        </p:spPr>
        <p:txBody>
          <a:bodyPr/>
          <a:lstStyle/>
          <a:p>
            <a:endParaRPr lang="ru-RU" dirty="0"/>
          </a:p>
        </p:txBody>
      </p:sp>
      <p:sp>
        <p:nvSpPr>
          <p:cNvPr id="25" name="Рисунок 18">
            <a:extLst>
              <a:ext uri="{FF2B5EF4-FFF2-40B4-BE49-F238E27FC236}">
                <a16:creationId xmlns:a16="http://schemas.microsoft.com/office/drawing/2014/main" xmlns="" id="{94B18A68-98C1-4A6B-A32E-8FBD12F11E7D}"/>
              </a:ext>
            </a:extLst>
          </p:cNvPr>
          <p:cNvSpPr>
            <a:spLocks noGrp="1"/>
          </p:cNvSpPr>
          <p:nvPr>
            <p:ph type="pic" sz="quarter" idx="15"/>
          </p:nvPr>
        </p:nvSpPr>
        <p:spPr>
          <a:xfrm>
            <a:off x="5124890" y="4154366"/>
            <a:ext cx="1836002" cy="1679451"/>
          </a:xfrm>
          <a:prstGeom prst="rect">
            <a:avLst/>
          </a:prstGeom>
          <a:pattFill prst="pct5">
            <a:fgClr>
              <a:schemeClr val="accent1"/>
            </a:fgClr>
            <a:bgClr>
              <a:schemeClr val="bg1"/>
            </a:bgClr>
          </a:pattFill>
        </p:spPr>
        <p:txBody>
          <a:bodyPr/>
          <a:lstStyle/>
          <a:p>
            <a:endParaRPr lang="ru-RU" dirty="0"/>
          </a:p>
        </p:txBody>
      </p:sp>
      <p:sp>
        <p:nvSpPr>
          <p:cNvPr id="26" name="Рисунок 18">
            <a:extLst>
              <a:ext uri="{FF2B5EF4-FFF2-40B4-BE49-F238E27FC236}">
                <a16:creationId xmlns:a16="http://schemas.microsoft.com/office/drawing/2014/main" xmlns="" id="{122664B7-6C22-4693-A486-A386135C0ACD}"/>
              </a:ext>
            </a:extLst>
          </p:cNvPr>
          <p:cNvSpPr>
            <a:spLocks noGrp="1"/>
          </p:cNvSpPr>
          <p:nvPr>
            <p:ph type="pic" sz="quarter" idx="16"/>
          </p:nvPr>
        </p:nvSpPr>
        <p:spPr>
          <a:xfrm>
            <a:off x="9492455" y="2505553"/>
            <a:ext cx="2250364" cy="1846893"/>
          </a:xfrm>
          <a:prstGeom prst="rect">
            <a:avLst/>
          </a:prstGeom>
          <a:pattFill prst="pct5">
            <a:fgClr>
              <a:schemeClr val="accent1"/>
            </a:fgClr>
            <a:bgClr>
              <a:schemeClr val="bg1"/>
            </a:bgClr>
          </a:pattFill>
        </p:spPr>
        <p:txBody>
          <a:bodyPr/>
          <a:lstStyle/>
          <a:p>
            <a:endParaRPr lang="ru-RU" dirty="0"/>
          </a:p>
        </p:txBody>
      </p:sp>
    </p:spTree>
    <p:extLst>
      <p:ext uri="{BB962C8B-B14F-4D97-AF65-F5344CB8AC3E}">
        <p14:creationId xmlns:p14="http://schemas.microsoft.com/office/powerpoint/2010/main" val="167362467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Заголовок и объект">
    <p:spTree>
      <p:nvGrpSpPr>
        <p:cNvPr id="1" name=""/>
        <p:cNvGrpSpPr/>
        <p:nvPr/>
      </p:nvGrpSpPr>
      <p:grpSpPr>
        <a:xfrm>
          <a:off x="0" y="0"/>
          <a:ext cx="0" cy="0"/>
          <a:chOff x="0" y="0"/>
          <a:chExt cx="0" cy="0"/>
        </a:xfrm>
      </p:grpSpPr>
      <p:sp>
        <p:nvSpPr>
          <p:cNvPr id="7" name="Заголовок 2">
            <a:extLst>
              <a:ext uri="{FF2B5EF4-FFF2-40B4-BE49-F238E27FC236}">
                <a16:creationId xmlns:a16="http://schemas.microsoft.com/office/drawing/2014/main" xmlns=""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sp>
        <p:nvSpPr>
          <p:cNvPr id="10" name="Заголовок 9">
            <a:extLst>
              <a:ext uri="{FF2B5EF4-FFF2-40B4-BE49-F238E27FC236}">
                <a16:creationId xmlns:a16="http://schemas.microsoft.com/office/drawing/2014/main" xmlns="" id="{6D9672F9-D3F0-49A0-A560-790BBA2016C6}"/>
              </a:ext>
            </a:extLst>
          </p:cNvPr>
          <p:cNvSpPr>
            <a:spLocks noGrp="1"/>
          </p:cNvSpPr>
          <p:nvPr>
            <p:ph type="title"/>
          </p:nvPr>
        </p:nvSpPr>
        <p:spPr>
          <a:xfrm>
            <a:off x="339210" y="321106"/>
            <a:ext cx="11409878" cy="701731"/>
          </a:xfrm>
          <a:prstGeom prst="rect">
            <a:avLst/>
          </a:prstGeom>
        </p:spPr>
        <p:txBody>
          <a:bodyPr wrap="square">
            <a:spAutoFit/>
          </a:bodyPr>
          <a:lstStyle>
            <a:lvl1pPr algn="ctr">
              <a:defRPr/>
            </a:lvl1pPr>
          </a:lstStyle>
          <a:p>
            <a:r>
              <a:rPr lang="ru-RU" dirty="0"/>
              <a:t>Образец заголовка</a:t>
            </a:r>
          </a:p>
        </p:txBody>
      </p:sp>
      <p:sp>
        <p:nvSpPr>
          <p:cNvPr id="13" name="Номер слайда 5">
            <a:extLst>
              <a:ext uri="{FF2B5EF4-FFF2-40B4-BE49-F238E27FC236}">
                <a16:creationId xmlns:a16="http://schemas.microsoft.com/office/drawing/2014/main" xmlns=""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
        <p:nvSpPr>
          <p:cNvPr id="6" name="Рисунок 73">
            <a:extLst>
              <a:ext uri="{FF2B5EF4-FFF2-40B4-BE49-F238E27FC236}">
                <a16:creationId xmlns:a16="http://schemas.microsoft.com/office/drawing/2014/main" xmlns="" id="{70087263-42A7-4590-BAC8-05B3B56A9135}"/>
              </a:ext>
            </a:extLst>
          </p:cNvPr>
          <p:cNvSpPr>
            <a:spLocks noGrp="1"/>
          </p:cNvSpPr>
          <p:nvPr>
            <p:ph type="pic" sz="quarter" idx="10"/>
          </p:nvPr>
        </p:nvSpPr>
        <p:spPr>
          <a:xfrm>
            <a:off x="3213735" y="1952625"/>
            <a:ext cx="5858827" cy="3674269"/>
          </a:xfrm>
          <a:prstGeom prst="rect">
            <a:avLst/>
          </a:prstGeom>
          <a:pattFill prst="pct5">
            <a:fgClr>
              <a:schemeClr val="accent1"/>
            </a:fgClr>
            <a:bgClr>
              <a:schemeClr val="bg1"/>
            </a:bgClr>
          </a:pattFill>
        </p:spPr>
        <p:txBody>
          <a:bodyPr/>
          <a:lstStyle/>
          <a:p>
            <a:endParaRPr lang="ru-RU" dirty="0"/>
          </a:p>
        </p:txBody>
      </p:sp>
    </p:spTree>
    <p:extLst>
      <p:ext uri="{BB962C8B-B14F-4D97-AF65-F5344CB8AC3E}">
        <p14:creationId xmlns:p14="http://schemas.microsoft.com/office/powerpoint/2010/main" val="2010715155"/>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Заголовок и объект">
    <p:spTree>
      <p:nvGrpSpPr>
        <p:cNvPr id="1" name=""/>
        <p:cNvGrpSpPr/>
        <p:nvPr/>
      </p:nvGrpSpPr>
      <p:grpSpPr>
        <a:xfrm>
          <a:off x="0" y="0"/>
          <a:ext cx="0" cy="0"/>
          <a:chOff x="0" y="0"/>
          <a:chExt cx="0" cy="0"/>
        </a:xfrm>
      </p:grpSpPr>
      <p:sp>
        <p:nvSpPr>
          <p:cNvPr id="7" name="Заголовок 2">
            <a:extLst>
              <a:ext uri="{FF2B5EF4-FFF2-40B4-BE49-F238E27FC236}">
                <a16:creationId xmlns:a16="http://schemas.microsoft.com/office/drawing/2014/main" xmlns=""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sp>
        <p:nvSpPr>
          <p:cNvPr id="10" name="Заголовок 9">
            <a:extLst>
              <a:ext uri="{FF2B5EF4-FFF2-40B4-BE49-F238E27FC236}">
                <a16:creationId xmlns:a16="http://schemas.microsoft.com/office/drawing/2014/main" xmlns="" id="{6D9672F9-D3F0-49A0-A560-790BBA2016C6}"/>
              </a:ext>
            </a:extLst>
          </p:cNvPr>
          <p:cNvSpPr>
            <a:spLocks noGrp="1"/>
          </p:cNvSpPr>
          <p:nvPr>
            <p:ph type="title"/>
          </p:nvPr>
        </p:nvSpPr>
        <p:spPr>
          <a:xfrm>
            <a:off x="339210" y="321106"/>
            <a:ext cx="11409878" cy="701731"/>
          </a:xfrm>
          <a:prstGeom prst="rect">
            <a:avLst/>
          </a:prstGeom>
        </p:spPr>
        <p:txBody>
          <a:bodyPr wrap="square">
            <a:spAutoFit/>
          </a:bodyPr>
          <a:lstStyle>
            <a:lvl1pPr algn="l">
              <a:defRPr/>
            </a:lvl1pPr>
          </a:lstStyle>
          <a:p>
            <a:r>
              <a:rPr lang="ru-RU" dirty="0"/>
              <a:t>Образец заголовка</a:t>
            </a:r>
          </a:p>
        </p:txBody>
      </p:sp>
      <p:sp>
        <p:nvSpPr>
          <p:cNvPr id="13" name="Номер слайда 5">
            <a:extLst>
              <a:ext uri="{FF2B5EF4-FFF2-40B4-BE49-F238E27FC236}">
                <a16:creationId xmlns:a16="http://schemas.microsoft.com/office/drawing/2014/main" xmlns=""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
        <p:nvSpPr>
          <p:cNvPr id="6" name="Рисунок 73">
            <a:extLst>
              <a:ext uri="{FF2B5EF4-FFF2-40B4-BE49-F238E27FC236}">
                <a16:creationId xmlns:a16="http://schemas.microsoft.com/office/drawing/2014/main" xmlns="" id="{70087263-42A7-4590-BAC8-05B3B56A9135}"/>
              </a:ext>
            </a:extLst>
          </p:cNvPr>
          <p:cNvSpPr>
            <a:spLocks noGrp="1"/>
          </p:cNvSpPr>
          <p:nvPr>
            <p:ph type="pic" sz="quarter" idx="10"/>
          </p:nvPr>
        </p:nvSpPr>
        <p:spPr>
          <a:xfrm>
            <a:off x="633144" y="1666815"/>
            <a:ext cx="5867669" cy="3674269"/>
          </a:xfrm>
          <a:prstGeom prst="rect">
            <a:avLst/>
          </a:prstGeom>
          <a:pattFill prst="pct5">
            <a:fgClr>
              <a:schemeClr val="accent1"/>
            </a:fgClr>
            <a:bgClr>
              <a:schemeClr val="bg1"/>
            </a:bgClr>
          </a:pattFill>
        </p:spPr>
        <p:txBody>
          <a:bodyPr/>
          <a:lstStyle/>
          <a:p>
            <a:endParaRPr lang="ru-RU" dirty="0"/>
          </a:p>
        </p:txBody>
      </p:sp>
      <p:sp>
        <p:nvSpPr>
          <p:cNvPr id="3" name="Рисунок 2">
            <a:extLst>
              <a:ext uri="{FF2B5EF4-FFF2-40B4-BE49-F238E27FC236}">
                <a16:creationId xmlns:a16="http://schemas.microsoft.com/office/drawing/2014/main" xmlns="" id="{9246A411-C217-426B-8DFC-6926599D0F1F}"/>
              </a:ext>
            </a:extLst>
          </p:cNvPr>
          <p:cNvSpPr>
            <a:spLocks noGrp="1"/>
          </p:cNvSpPr>
          <p:nvPr>
            <p:ph type="pic" sz="quarter" idx="13"/>
          </p:nvPr>
        </p:nvSpPr>
        <p:spPr>
          <a:xfrm>
            <a:off x="7731455" y="1155244"/>
            <a:ext cx="3574720" cy="3574720"/>
          </a:xfrm>
          <a:prstGeom prst="ellipse">
            <a:avLst/>
          </a:prstGeom>
          <a:pattFill prst="pct5">
            <a:fgClr>
              <a:schemeClr val="accent1"/>
            </a:fgClr>
            <a:bgClr>
              <a:schemeClr val="bg1"/>
            </a:bgClr>
          </a:pattFill>
          <a:ln w="6350">
            <a:solidFill>
              <a:schemeClr val="accent2">
                <a:lumMod val="40000"/>
                <a:lumOff val="60000"/>
              </a:schemeClr>
            </a:solidFill>
          </a:ln>
        </p:spPr>
        <p:txBody>
          <a:bodyPr/>
          <a:lstStyle>
            <a:lvl1pPr>
              <a:defRPr lang="ru-RU" dirty="0"/>
            </a:lvl1pPr>
          </a:lstStyle>
          <a:p>
            <a:pPr lvl="0"/>
            <a:endParaRPr lang="ru-RU" dirty="0"/>
          </a:p>
        </p:txBody>
      </p:sp>
    </p:spTree>
    <p:extLst>
      <p:ext uri="{BB962C8B-B14F-4D97-AF65-F5344CB8AC3E}">
        <p14:creationId xmlns:p14="http://schemas.microsoft.com/office/powerpoint/2010/main" val="292530695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Заголовок и объект">
    <p:spTree>
      <p:nvGrpSpPr>
        <p:cNvPr id="1" name=""/>
        <p:cNvGrpSpPr/>
        <p:nvPr/>
      </p:nvGrpSpPr>
      <p:grpSpPr>
        <a:xfrm>
          <a:off x="0" y="0"/>
          <a:ext cx="0" cy="0"/>
          <a:chOff x="0" y="0"/>
          <a:chExt cx="0" cy="0"/>
        </a:xfrm>
      </p:grpSpPr>
      <p:sp>
        <p:nvSpPr>
          <p:cNvPr id="7" name="Заголовок 2">
            <a:extLst>
              <a:ext uri="{FF2B5EF4-FFF2-40B4-BE49-F238E27FC236}">
                <a16:creationId xmlns:a16="http://schemas.microsoft.com/office/drawing/2014/main" xmlns=""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pic>
        <p:nvPicPr>
          <p:cNvPr id="8" name="Picture 2">
            <a:extLst>
              <a:ext uri="{FF2B5EF4-FFF2-40B4-BE49-F238E27FC236}">
                <a16:creationId xmlns:a16="http://schemas.microsoft.com/office/drawing/2014/main" xmlns="" id="{52BC11CD-18BC-40A5-9A7C-35E852AE3B2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00797" y="79880"/>
            <a:ext cx="1833168" cy="962413"/>
          </a:xfrm>
          <a:prstGeom prst="rect">
            <a:avLst/>
          </a:prstGeom>
          <a:noFill/>
          <a:extLst>
            <a:ext uri="{909E8E84-426E-40DD-AFC4-6F175D3DCCD1}">
              <a14:hiddenFill xmlns:a14="http://schemas.microsoft.com/office/drawing/2010/main">
                <a:solidFill>
                  <a:srgbClr val="FFFFFF"/>
                </a:solidFill>
              </a14:hiddenFill>
            </a:ext>
          </a:extLst>
        </p:spPr>
      </p:pic>
      <p:sp>
        <p:nvSpPr>
          <p:cNvPr id="10" name="Заголовок 9">
            <a:extLst>
              <a:ext uri="{FF2B5EF4-FFF2-40B4-BE49-F238E27FC236}">
                <a16:creationId xmlns:a16="http://schemas.microsoft.com/office/drawing/2014/main" xmlns="" id="{6D9672F9-D3F0-49A0-A560-790BBA2016C6}"/>
              </a:ext>
            </a:extLst>
          </p:cNvPr>
          <p:cNvSpPr>
            <a:spLocks noGrp="1"/>
          </p:cNvSpPr>
          <p:nvPr>
            <p:ph type="title"/>
          </p:nvPr>
        </p:nvSpPr>
        <p:spPr>
          <a:xfrm>
            <a:off x="339210" y="321106"/>
            <a:ext cx="10515600" cy="701731"/>
          </a:xfrm>
          <a:prstGeom prst="rect">
            <a:avLst/>
          </a:prstGeom>
        </p:spPr>
        <p:txBody>
          <a:bodyPr>
            <a:spAutoFit/>
          </a:bodyPr>
          <a:lstStyle/>
          <a:p>
            <a:r>
              <a:rPr lang="ru-RU"/>
              <a:t>Образец заголовка</a:t>
            </a:r>
          </a:p>
        </p:txBody>
      </p:sp>
      <p:sp>
        <p:nvSpPr>
          <p:cNvPr id="13" name="Номер слайда 5">
            <a:extLst>
              <a:ext uri="{FF2B5EF4-FFF2-40B4-BE49-F238E27FC236}">
                <a16:creationId xmlns:a16="http://schemas.microsoft.com/office/drawing/2014/main" xmlns=""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
        <p:nvSpPr>
          <p:cNvPr id="6" name="Rectangle 193">
            <a:extLst>
              <a:ext uri="{FF2B5EF4-FFF2-40B4-BE49-F238E27FC236}">
                <a16:creationId xmlns:a16="http://schemas.microsoft.com/office/drawing/2014/main" xmlns="" id="{4A1744A1-E9BA-46DB-AE1E-F9901F701D85}"/>
              </a:ext>
            </a:extLst>
          </p:cNvPr>
          <p:cNvSpPr/>
          <p:nvPr userDrawn="1"/>
        </p:nvSpPr>
        <p:spPr>
          <a:xfrm>
            <a:off x="5969000" y="-50800"/>
            <a:ext cx="6299200" cy="6953034"/>
          </a:xfrm>
          <a:custGeom>
            <a:avLst/>
            <a:gdLst>
              <a:gd name="connsiteX0" fmla="*/ 719382 w 6616700"/>
              <a:gd name="connsiteY0" fmla="*/ 0 h 4316203"/>
              <a:gd name="connsiteX1" fmla="*/ 5897318 w 6616700"/>
              <a:gd name="connsiteY1" fmla="*/ 0 h 4316203"/>
              <a:gd name="connsiteX2" fmla="*/ 6616700 w 6616700"/>
              <a:gd name="connsiteY2" fmla="*/ 719382 h 4316203"/>
              <a:gd name="connsiteX3" fmla="*/ 6616700 w 6616700"/>
              <a:gd name="connsiteY3" fmla="*/ 4316203 h 4316203"/>
              <a:gd name="connsiteX4" fmla="*/ 6616700 w 6616700"/>
              <a:gd name="connsiteY4" fmla="*/ 4316203 h 4316203"/>
              <a:gd name="connsiteX5" fmla="*/ 0 w 6616700"/>
              <a:gd name="connsiteY5" fmla="*/ 4316203 h 4316203"/>
              <a:gd name="connsiteX6" fmla="*/ 0 w 6616700"/>
              <a:gd name="connsiteY6" fmla="*/ 4316203 h 4316203"/>
              <a:gd name="connsiteX7" fmla="*/ 0 w 6616700"/>
              <a:gd name="connsiteY7" fmla="*/ 719382 h 4316203"/>
              <a:gd name="connsiteX8" fmla="*/ 719382 w 6616700"/>
              <a:gd name="connsiteY8" fmla="*/ 0 h 4316203"/>
              <a:gd name="connsiteX0" fmla="*/ 6688382 w 6688382"/>
              <a:gd name="connsiteY0" fmla="*/ 0 h 7897603"/>
              <a:gd name="connsiteX1" fmla="*/ 5897318 w 6688382"/>
              <a:gd name="connsiteY1" fmla="*/ 3581400 h 7897603"/>
              <a:gd name="connsiteX2" fmla="*/ 6616700 w 6688382"/>
              <a:gd name="connsiteY2" fmla="*/ 4300782 h 7897603"/>
              <a:gd name="connsiteX3" fmla="*/ 6616700 w 6688382"/>
              <a:gd name="connsiteY3" fmla="*/ 7897603 h 7897603"/>
              <a:gd name="connsiteX4" fmla="*/ 6616700 w 6688382"/>
              <a:gd name="connsiteY4" fmla="*/ 7897603 h 7897603"/>
              <a:gd name="connsiteX5" fmla="*/ 0 w 6688382"/>
              <a:gd name="connsiteY5" fmla="*/ 7897603 h 7897603"/>
              <a:gd name="connsiteX6" fmla="*/ 0 w 6688382"/>
              <a:gd name="connsiteY6" fmla="*/ 7897603 h 7897603"/>
              <a:gd name="connsiteX7" fmla="*/ 0 w 6688382"/>
              <a:gd name="connsiteY7" fmla="*/ 4300782 h 7897603"/>
              <a:gd name="connsiteX8" fmla="*/ 6688382 w 6688382"/>
              <a:gd name="connsiteY8" fmla="*/ 0 h 7897603"/>
              <a:gd name="connsiteX0" fmla="*/ 6688382 w 6688382"/>
              <a:gd name="connsiteY0" fmla="*/ 0 h 7897603"/>
              <a:gd name="connsiteX1" fmla="*/ 5897318 w 6688382"/>
              <a:gd name="connsiteY1" fmla="*/ 3581400 h 7897603"/>
              <a:gd name="connsiteX2" fmla="*/ 6616700 w 6688382"/>
              <a:gd name="connsiteY2" fmla="*/ 4300782 h 7897603"/>
              <a:gd name="connsiteX3" fmla="*/ 6616700 w 6688382"/>
              <a:gd name="connsiteY3" fmla="*/ 7897603 h 7897603"/>
              <a:gd name="connsiteX4" fmla="*/ 6616700 w 6688382"/>
              <a:gd name="connsiteY4" fmla="*/ 7897603 h 7897603"/>
              <a:gd name="connsiteX5" fmla="*/ 0 w 6688382"/>
              <a:gd name="connsiteY5" fmla="*/ 7897603 h 7897603"/>
              <a:gd name="connsiteX6" fmla="*/ 0 w 6688382"/>
              <a:gd name="connsiteY6" fmla="*/ 7897603 h 7897603"/>
              <a:gd name="connsiteX7" fmla="*/ 4940300 w 6688382"/>
              <a:gd name="connsiteY7" fmla="*/ 3564182 h 7897603"/>
              <a:gd name="connsiteX8" fmla="*/ 6688382 w 6688382"/>
              <a:gd name="connsiteY8" fmla="*/ 0 h 7897603"/>
              <a:gd name="connsiteX0" fmla="*/ 6688382 w 6688382"/>
              <a:gd name="connsiteY0" fmla="*/ 0 h 7897603"/>
              <a:gd name="connsiteX1" fmla="*/ 5897318 w 6688382"/>
              <a:gd name="connsiteY1" fmla="*/ 3581400 h 7897603"/>
              <a:gd name="connsiteX2" fmla="*/ 6616700 w 6688382"/>
              <a:gd name="connsiteY2" fmla="*/ 4300782 h 7897603"/>
              <a:gd name="connsiteX3" fmla="*/ 6616700 w 6688382"/>
              <a:gd name="connsiteY3" fmla="*/ 7897603 h 7897603"/>
              <a:gd name="connsiteX4" fmla="*/ 6616700 w 6688382"/>
              <a:gd name="connsiteY4" fmla="*/ 7897603 h 7897603"/>
              <a:gd name="connsiteX5" fmla="*/ 0 w 6688382"/>
              <a:gd name="connsiteY5" fmla="*/ 7897603 h 7897603"/>
              <a:gd name="connsiteX6" fmla="*/ 0 w 6688382"/>
              <a:gd name="connsiteY6" fmla="*/ 7897603 h 7897603"/>
              <a:gd name="connsiteX7" fmla="*/ 4102100 w 6688382"/>
              <a:gd name="connsiteY7" fmla="*/ 3805482 h 7897603"/>
              <a:gd name="connsiteX8" fmla="*/ 6688382 w 6688382"/>
              <a:gd name="connsiteY8" fmla="*/ 0 h 7897603"/>
              <a:gd name="connsiteX0" fmla="*/ 5964482 w 6616700"/>
              <a:gd name="connsiteY0" fmla="*/ 0 h 7923003"/>
              <a:gd name="connsiteX1" fmla="*/ 5897318 w 6616700"/>
              <a:gd name="connsiteY1" fmla="*/ 3606800 h 7923003"/>
              <a:gd name="connsiteX2" fmla="*/ 6616700 w 6616700"/>
              <a:gd name="connsiteY2" fmla="*/ 4326182 h 7923003"/>
              <a:gd name="connsiteX3" fmla="*/ 6616700 w 6616700"/>
              <a:gd name="connsiteY3" fmla="*/ 7923003 h 7923003"/>
              <a:gd name="connsiteX4" fmla="*/ 6616700 w 6616700"/>
              <a:gd name="connsiteY4" fmla="*/ 7923003 h 7923003"/>
              <a:gd name="connsiteX5" fmla="*/ 0 w 6616700"/>
              <a:gd name="connsiteY5" fmla="*/ 7923003 h 7923003"/>
              <a:gd name="connsiteX6" fmla="*/ 0 w 6616700"/>
              <a:gd name="connsiteY6" fmla="*/ 7923003 h 7923003"/>
              <a:gd name="connsiteX7" fmla="*/ 4102100 w 6616700"/>
              <a:gd name="connsiteY7" fmla="*/ 3830882 h 7923003"/>
              <a:gd name="connsiteX8" fmla="*/ 5964482 w 6616700"/>
              <a:gd name="connsiteY8" fmla="*/ 0 h 7923003"/>
              <a:gd name="connsiteX0" fmla="*/ 5964482 w 6621218"/>
              <a:gd name="connsiteY0" fmla="*/ 0 h 7923003"/>
              <a:gd name="connsiteX1" fmla="*/ 6621218 w 6621218"/>
              <a:gd name="connsiteY1" fmla="*/ 0 h 7923003"/>
              <a:gd name="connsiteX2" fmla="*/ 6616700 w 6621218"/>
              <a:gd name="connsiteY2" fmla="*/ 4326182 h 7923003"/>
              <a:gd name="connsiteX3" fmla="*/ 6616700 w 6621218"/>
              <a:gd name="connsiteY3" fmla="*/ 7923003 h 7923003"/>
              <a:gd name="connsiteX4" fmla="*/ 6616700 w 6621218"/>
              <a:gd name="connsiteY4" fmla="*/ 7923003 h 7923003"/>
              <a:gd name="connsiteX5" fmla="*/ 0 w 6621218"/>
              <a:gd name="connsiteY5" fmla="*/ 7923003 h 7923003"/>
              <a:gd name="connsiteX6" fmla="*/ 0 w 6621218"/>
              <a:gd name="connsiteY6" fmla="*/ 7923003 h 7923003"/>
              <a:gd name="connsiteX7" fmla="*/ 4102100 w 6621218"/>
              <a:gd name="connsiteY7" fmla="*/ 3830882 h 7923003"/>
              <a:gd name="connsiteX8" fmla="*/ 5964482 w 6621218"/>
              <a:gd name="connsiteY8" fmla="*/ 0 h 7923003"/>
              <a:gd name="connsiteX0" fmla="*/ 6046594 w 6621218"/>
              <a:gd name="connsiteY0" fmla="*/ 0 h 8070634"/>
              <a:gd name="connsiteX1" fmla="*/ 6621218 w 6621218"/>
              <a:gd name="connsiteY1" fmla="*/ 147631 h 8070634"/>
              <a:gd name="connsiteX2" fmla="*/ 6616700 w 6621218"/>
              <a:gd name="connsiteY2" fmla="*/ 4473813 h 8070634"/>
              <a:gd name="connsiteX3" fmla="*/ 6616700 w 6621218"/>
              <a:gd name="connsiteY3" fmla="*/ 8070634 h 8070634"/>
              <a:gd name="connsiteX4" fmla="*/ 6616700 w 6621218"/>
              <a:gd name="connsiteY4" fmla="*/ 8070634 h 8070634"/>
              <a:gd name="connsiteX5" fmla="*/ 0 w 6621218"/>
              <a:gd name="connsiteY5" fmla="*/ 8070634 h 8070634"/>
              <a:gd name="connsiteX6" fmla="*/ 0 w 6621218"/>
              <a:gd name="connsiteY6" fmla="*/ 8070634 h 8070634"/>
              <a:gd name="connsiteX7" fmla="*/ 4102100 w 6621218"/>
              <a:gd name="connsiteY7" fmla="*/ 3978513 h 8070634"/>
              <a:gd name="connsiteX8" fmla="*/ 6046594 w 6621218"/>
              <a:gd name="connsiteY8" fmla="*/ 0 h 8070634"/>
              <a:gd name="connsiteX0" fmla="*/ 6046594 w 6668894"/>
              <a:gd name="connsiteY0" fmla="*/ 0 h 8070634"/>
              <a:gd name="connsiteX1" fmla="*/ 6668894 w 6668894"/>
              <a:gd name="connsiteY1" fmla="*/ 76200 h 8070634"/>
              <a:gd name="connsiteX2" fmla="*/ 6616700 w 6668894"/>
              <a:gd name="connsiteY2" fmla="*/ 4473813 h 8070634"/>
              <a:gd name="connsiteX3" fmla="*/ 6616700 w 6668894"/>
              <a:gd name="connsiteY3" fmla="*/ 8070634 h 8070634"/>
              <a:gd name="connsiteX4" fmla="*/ 6616700 w 6668894"/>
              <a:gd name="connsiteY4" fmla="*/ 8070634 h 8070634"/>
              <a:gd name="connsiteX5" fmla="*/ 0 w 6668894"/>
              <a:gd name="connsiteY5" fmla="*/ 8070634 h 8070634"/>
              <a:gd name="connsiteX6" fmla="*/ 0 w 6668894"/>
              <a:gd name="connsiteY6" fmla="*/ 8070634 h 8070634"/>
              <a:gd name="connsiteX7" fmla="*/ 4102100 w 6668894"/>
              <a:gd name="connsiteY7" fmla="*/ 3978513 h 8070634"/>
              <a:gd name="connsiteX8" fmla="*/ 6046594 w 6668894"/>
              <a:gd name="connsiteY8" fmla="*/ 0 h 8070634"/>
              <a:gd name="connsiteX0" fmla="*/ 6287894 w 6910194"/>
              <a:gd name="connsiteY0" fmla="*/ 0 h 8070634"/>
              <a:gd name="connsiteX1" fmla="*/ 6910194 w 6910194"/>
              <a:gd name="connsiteY1" fmla="*/ 76200 h 8070634"/>
              <a:gd name="connsiteX2" fmla="*/ 6858000 w 6910194"/>
              <a:gd name="connsiteY2" fmla="*/ 4473813 h 8070634"/>
              <a:gd name="connsiteX3" fmla="*/ 6858000 w 6910194"/>
              <a:gd name="connsiteY3" fmla="*/ 8070634 h 8070634"/>
              <a:gd name="connsiteX4" fmla="*/ 6858000 w 6910194"/>
              <a:gd name="connsiteY4" fmla="*/ 8070634 h 8070634"/>
              <a:gd name="connsiteX5" fmla="*/ 241300 w 6910194"/>
              <a:gd name="connsiteY5" fmla="*/ 8070634 h 8070634"/>
              <a:gd name="connsiteX6" fmla="*/ 0 w 6910194"/>
              <a:gd name="connsiteY6" fmla="*/ 8007134 h 8070634"/>
              <a:gd name="connsiteX7" fmla="*/ 4343400 w 6910194"/>
              <a:gd name="connsiteY7" fmla="*/ 3978513 h 8070634"/>
              <a:gd name="connsiteX8" fmla="*/ 6287894 w 6910194"/>
              <a:gd name="connsiteY8" fmla="*/ 0 h 8070634"/>
              <a:gd name="connsiteX0" fmla="*/ 6287894 w 6910194"/>
              <a:gd name="connsiteY0" fmla="*/ 0 h 8070634"/>
              <a:gd name="connsiteX1" fmla="*/ 6910194 w 6910194"/>
              <a:gd name="connsiteY1" fmla="*/ 76200 h 8070634"/>
              <a:gd name="connsiteX2" fmla="*/ 6858000 w 6910194"/>
              <a:gd name="connsiteY2" fmla="*/ 4473813 h 8070634"/>
              <a:gd name="connsiteX3" fmla="*/ 6858000 w 6910194"/>
              <a:gd name="connsiteY3" fmla="*/ 8070634 h 8070634"/>
              <a:gd name="connsiteX4" fmla="*/ 6858000 w 6910194"/>
              <a:gd name="connsiteY4" fmla="*/ 8070634 h 8070634"/>
              <a:gd name="connsiteX5" fmla="*/ 1714500 w 6910194"/>
              <a:gd name="connsiteY5" fmla="*/ 6953034 h 8070634"/>
              <a:gd name="connsiteX6" fmla="*/ 0 w 6910194"/>
              <a:gd name="connsiteY6" fmla="*/ 8007134 h 8070634"/>
              <a:gd name="connsiteX7" fmla="*/ 4343400 w 6910194"/>
              <a:gd name="connsiteY7" fmla="*/ 3978513 h 8070634"/>
              <a:gd name="connsiteX8" fmla="*/ 6287894 w 6910194"/>
              <a:gd name="connsiteY8" fmla="*/ 0 h 8070634"/>
              <a:gd name="connsiteX0" fmla="*/ 6287894 w 6910194"/>
              <a:gd name="connsiteY0" fmla="*/ 0 h 8070634"/>
              <a:gd name="connsiteX1" fmla="*/ 6910194 w 6910194"/>
              <a:gd name="connsiteY1" fmla="*/ 76200 h 8070634"/>
              <a:gd name="connsiteX2" fmla="*/ 6858000 w 6910194"/>
              <a:gd name="connsiteY2" fmla="*/ 4473813 h 8070634"/>
              <a:gd name="connsiteX3" fmla="*/ 6858000 w 6910194"/>
              <a:gd name="connsiteY3" fmla="*/ 8070634 h 8070634"/>
              <a:gd name="connsiteX4" fmla="*/ 6375400 w 6910194"/>
              <a:gd name="connsiteY4" fmla="*/ 5365534 h 8070634"/>
              <a:gd name="connsiteX5" fmla="*/ 1714500 w 6910194"/>
              <a:gd name="connsiteY5" fmla="*/ 6953034 h 8070634"/>
              <a:gd name="connsiteX6" fmla="*/ 0 w 6910194"/>
              <a:gd name="connsiteY6" fmla="*/ 8007134 h 8070634"/>
              <a:gd name="connsiteX7" fmla="*/ 4343400 w 6910194"/>
              <a:gd name="connsiteY7" fmla="*/ 3978513 h 8070634"/>
              <a:gd name="connsiteX8" fmla="*/ 6287894 w 6910194"/>
              <a:gd name="connsiteY8" fmla="*/ 0 h 8070634"/>
              <a:gd name="connsiteX0" fmla="*/ 6287894 w 6910194"/>
              <a:gd name="connsiteY0" fmla="*/ 0 h 8007134"/>
              <a:gd name="connsiteX1" fmla="*/ 6910194 w 6910194"/>
              <a:gd name="connsiteY1" fmla="*/ 76200 h 8007134"/>
              <a:gd name="connsiteX2" fmla="*/ 6858000 w 6910194"/>
              <a:gd name="connsiteY2" fmla="*/ 4473813 h 8007134"/>
              <a:gd name="connsiteX3" fmla="*/ 6883400 w 6910194"/>
              <a:gd name="connsiteY3" fmla="*/ 6343434 h 8007134"/>
              <a:gd name="connsiteX4" fmla="*/ 6375400 w 6910194"/>
              <a:gd name="connsiteY4" fmla="*/ 5365534 h 8007134"/>
              <a:gd name="connsiteX5" fmla="*/ 1714500 w 6910194"/>
              <a:gd name="connsiteY5" fmla="*/ 6953034 h 8007134"/>
              <a:gd name="connsiteX6" fmla="*/ 0 w 6910194"/>
              <a:gd name="connsiteY6" fmla="*/ 8007134 h 8007134"/>
              <a:gd name="connsiteX7" fmla="*/ 4343400 w 6910194"/>
              <a:gd name="connsiteY7" fmla="*/ 3978513 h 8007134"/>
              <a:gd name="connsiteX8" fmla="*/ 6287894 w 6910194"/>
              <a:gd name="connsiteY8" fmla="*/ 0 h 8007134"/>
              <a:gd name="connsiteX0" fmla="*/ 6287894 w 6910194"/>
              <a:gd name="connsiteY0" fmla="*/ 0 h 8007134"/>
              <a:gd name="connsiteX1" fmla="*/ 6910194 w 6910194"/>
              <a:gd name="connsiteY1" fmla="*/ 76200 h 8007134"/>
              <a:gd name="connsiteX2" fmla="*/ 6858000 w 6910194"/>
              <a:gd name="connsiteY2" fmla="*/ 4473813 h 8007134"/>
              <a:gd name="connsiteX3" fmla="*/ 6819900 w 6910194"/>
              <a:gd name="connsiteY3" fmla="*/ 6991134 h 8007134"/>
              <a:gd name="connsiteX4" fmla="*/ 6375400 w 6910194"/>
              <a:gd name="connsiteY4" fmla="*/ 5365534 h 8007134"/>
              <a:gd name="connsiteX5" fmla="*/ 1714500 w 6910194"/>
              <a:gd name="connsiteY5" fmla="*/ 6953034 h 8007134"/>
              <a:gd name="connsiteX6" fmla="*/ 0 w 6910194"/>
              <a:gd name="connsiteY6" fmla="*/ 8007134 h 8007134"/>
              <a:gd name="connsiteX7" fmla="*/ 4343400 w 6910194"/>
              <a:gd name="connsiteY7" fmla="*/ 3978513 h 8007134"/>
              <a:gd name="connsiteX8" fmla="*/ 6287894 w 6910194"/>
              <a:gd name="connsiteY8" fmla="*/ 0 h 8007134"/>
              <a:gd name="connsiteX0" fmla="*/ 6287894 w 6910194"/>
              <a:gd name="connsiteY0" fmla="*/ 0 h 8007134"/>
              <a:gd name="connsiteX1" fmla="*/ 6910194 w 6910194"/>
              <a:gd name="connsiteY1" fmla="*/ 76200 h 8007134"/>
              <a:gd name="connsiteX2" fmla="*/ 6858000 w 6910194"/>
              <a:gd name="connsiteY2" fmla="*/ 4473813 h 8007134"/>
              <a:gd name="connsiteX3" fmla="*/ 6819900 w 6910194"/>
              <a:gd name="connsiteY3" fmla="*/ 6991134 h 8007134"/>
              <a:gd name="connsiteX4" fmla="*/ 5563994 w 6910194"/>
              <a:gd name="connsiteY4" fmla="*/ 6985000 h 8007134"/>
              <a:gd name="connsiteX5" fmla="*/ 1714500 w 6910194"/>
              <a:gd name="connsiteY5" fmla="*/ 6953034 h 8007134"/>
              <a:gd name="connsiteX6" fmla="*/ 0 w 6910194"/>
              <a:gd name="connsiteY6" fmla="*/ 8007134 h 8007134"/>
              <a:gd name="connsiteX7" fmla="*/ 4343400 w 6910194"/>
              <a:gd name="connsiteY7" fmla="*/ 3978513 h 8007134"/>
              <a:gd name="connsiteX8" fmla="*/ 6287894 w 6910194"/>
              <a:gd name="connsiteY8" fmla="*/ 0 h 8007134"/>
              <a:gd name="connsiteX0" fmla="*/ 6287894 w 6910194"/>
              <a:gd name="connsiteY0" fmla="*/ 0 h 8007134"/>
              <a:gd name="connsiteX1" fmla="*/ 6910194 w 6910194"/>
              <a:gd name="connsiteY1" fmla="*/ 76200 h 8007134"/>
              <a:gd name="connsiteX2" fmla="*/ 6858000 w 6910194"/>
              <a:gd name="connsiteY2" fmla="*/ 4473813 h 8007134"/>
              <a:gd name="connsiteX3" fmla="*/ 6819900 w 6910194"/>
              <a:gd name="connsiteY3" fmla="*/ 6991134 h 8007134"/>
              <a:gd name="connsiteX4" fmla="*/ 5563994 w 6910194"/>
              <a:gd name="connsiteY4" fmla="*/ 6985000 h 8007134"/>
              <a:gd name="connsiteX5" fmla="*/ 1626994 w 6910194"/>
              <a:gd name="connsiteY5" fmla="*/ 6997700 h 8007134"/>
              <a:gd name="connsiteX6" fmla="*/ 0 w 6910194"/>
              <a:gd name="connsiteY6" fmla="*/ 8007134 h 8007134"/>
              <a:gd name="connsiteX7" fmla="*/ 4343400 w 6910194"/>
              <a:gd name="connsiteY7" fmla="*/ 3978513 h 8007134"/>
              <a:gd name="connsiteX8" fmla="*/ 6287894 w 6910194"/>
              <a:gd name="connsiteY8" fmla="*/ 0 h 8007134"/>
              <a:gd name="connsiteX0" fmla="*/ 6148194 w 6910194"/>
              <a:gd name="connsiteY0" fmla="*/ 50800 h 7930934"/>
              <a:gd name="connsiteX1" fmla="*/ 6910194 w 6910194"/>
              <a:gd name="connsiteY1" fmla="*/ 0 h 7930934"/>
              <a:gd name="connsiteX2" fmla="*/ 6858000 w 6910194"/>
              <a:gd name="connsiteY2" fmla="*/ 4397613 h 7930934"/>
              <a:gd name="connsiteX3" fmla="*/ 6819900 w 6910194"/>
              <a:gd name="connsiteY3" fmla="*/ 6914934 h 7930934"/>
              <a:gd name="connsiteX4" fmla="*/ 5563994 w 6910194"/>
              <a:gd name="connsiteY4" fmla="*/ 6908800 h 7930934"/>
              <a:gd name="connsiteX5" fmla="*/ 1626994 w 6910194"/>
              <a:gd name="connsiteY5" fmla="*/ 6921500 h 7930934"/>
              <a:gd name="connsiteX6" fmla="*/ 0 w 6910194"/>
              <a:gd name="connsiteY6" fmla="*/ 7930934 h 7930934"/>
              <a:gd name="connsiteX7" fmla="*/ 4343400 w 6910194"/>
              <a:gd name="connsiteY7" fmla="*/ 3902313 h 7930934"/>
              <a:gd name="connsiteX8" fmla="*/ 6148194 w 6910194"/>
              <a:gd name="connsiteY8" fmla="*/ 50800 h 7930934"/>
              <a:gd name="connsiteX0" fmla="*/ 6173594 w 6910194"/>
              <a:gd name="connsiteY0" fmla="*/ 76200 h 7930934"/>
              <a:gd name="connsiteX1" fmla="*/ 6910194 w 6910194"/>
              <a:gd name="connsiteY1" fmla="*/ 0 h 7930934"/>
              <a:gd name="connsiteX2" fmla="*/ 6858000 w 6910194"/>
              <a:gd name="connsiteY2" fmla="*/ 4397613 h 7930934"/>
              <a:gd name="connsiteX3" fmla="*/ 6819900 w 6910194"/>
              <a:gd name="connsiteY3" fmla="*/ 6914934 h 7930934"/>
              <a:gd name="connsiteX4" fmla="*/ 5563994 w 6910194"/>
              <a:gd name="connsiteY4" fmla="*/ 6908800 h 7930934"/>
              <a:gd name="connsiteX5" fmla="*/ 1626994 w 6910194"/>
              <a:gd name="connsiteY5" fmla="*/ 6921500 h 7930934"/>
              <a:gd name="connsiteX6" fmla="*/ 0 w 6910194"/>
              <a:gd name="connsiteY6" fmla="*/ 7930934 h 7930934"/>
              <a:gd name="connsiteX7" fmla="*/ 4343400 w 6910194"/>
              <a:gd name="connsiteY7" fmla="*/ 3902313 h 7930934"/>
              <a:gd name="connsiteX8" fmla="*/ 6173594 w 6910194"/>
              <a:gd name="connsiteY8" fmla="*/ 76200 h 7930934"/>
              <a:gd name="connsiteX0" fmla="*/ 6019800 w 6756400"/>
              <a:gd name="connsiteY0" fmla="*/ 76200 h 6985000"/>
              <a:gd name="connsiteX1" fmla="*/ 6756400 w 6756400"/>
              <a:gd name="connsiteY1" fmla="*/ 0 h 6985000"/>
              <a:gd name="connsiteX2" fmla="*/ 6704206 w 6756400"/>
              <a:gd name="connsiteY2" fmla="*/ 4397613 h 6985000"/>
              <a:gd name="connsiteX3" fmla="*/ 6666106 w 6756400"/>
              <a:gd name="connsiteY3" fmla="*/ 6914934 h 6985000"/>
              <a:gd name="connsiteX4" fmla="*/ 5410200 w 6756400"/>
              <a:gd name="connsiteY4" fmla="*/ 6908800 h 6985000"/>
              <a:gd name="connsiteX5" fmla="*/ 1473200 w 6756400"/>
              <a:gd name="connsiteY5" fmla="*/ 6921500 h 6985000"/>
              <a:gd name="connsiteX6" fmla="*/ 0 w 6756400"/>
              <a:gd name="connsiteY6" fmla="*/ 6985000 h 6985000"/>
              <a:gd name="connsiteX7" fmla="*/ 4189606 w 6756400"/>
              <a:gd name="connsiteY7" fmla="*/ 3902313 h 6985000"/>
              <a:gd name="connsiteX8" fmla="*/ 6019800 w 6756400"/>
              <a:gd name="connsiteY8" fmla="*/ 76200 h 6985000"/>
              <a:gd name="connsiteX0" fmla="*/ 5562600 w 6299200"/>
              <a:gd name="connsiteY0" fmla="*/ 76200 h 6946900"/>
              <a:gd name="connsiteX1" fmla="*/ 6299200 w 6299200"/>
              <a:gd name="connsiteY1" fmla="*/ 0 h 6946900"/>
              <a:gd name="connsiteX2" fmla="*/ 6247006 w 6299200"/>
              <a:gd name="connsiteY2" fmla="*/ 4397613 h 6946900"/>
              <a:gd name="connsiteX3" fmla="*/ 6208906 w 6299200"/>
              <a:gd name="connsiteY3" fmla="*/ 6914934 h 6946900"/>
              <a:gd name="connsiteX4" fmla="*/ 4953000 w 6299200"/>
              <a:gd name="connsiteY4" fmla="*/ 6908800 h 6946900"/>
              <a:gd name="connsiteX5" fmla="*/ 1016000 w 6299200"/>
              <a:gd name="connsiteY5" fmla="*/ 6921500 h 6946900"/>
              <a:gd name="connsiteX6" fmla="*/ 0 w 6299200"/>
              <a:gd name="connsiteY6" fmla="*/ 6946900 h 6946900"/>
              <a:gd name="connsiteX7" fmla="*/ 3732406 w 6299200"/>
              <a:gd name="connsiteY7" fmla="*/ 3902313 h 6946900"/>
              <a:gd name="connsiteX8" fmla="*/ 5562600 w 6299200"/>
              <a:gd name="connsiteY8" fmla="*/ 76200 h 6946900"/>
              <a:gd name="connsiteX0" fmla="*/ 5562600 w 6299200"/>
              <a:gd name="connsiteY0" fmla="*/ 76200 h 6946900"/>
              <a:gd name="connsiteX1" fmla="*/ 6299200 w 6299200"/>
              <a:gd name="connsiteY1" fmla="*/ 0 h 6946900"/>
              <a:gd name="connsiteX2" fmla="*/ 6247006 w 6299200"/>
              <a:gd name="connsiteY2" fmla="*/ 4397613 h 6946900"/>
              <a:gd name="connsiteX3" fmla="*/ 6208906 w 6299200"/>
              <a:gd name="connsiteY3" fmla="*/ 6914934 h 6946900"/>
              <a:gd name="connsiteX4" fmla="*/ 5054600 w 6299200"/>
              <a:gd name="connsiteY4" fmla="*/ 6908800 h 6946900"/>
              <a:gd name="connsiteX5" fmla="*/ 1016000 w 6299200"/>
              <a:gd name="connsiteY5" fmla="*/ 6921500 h 6946900"/>
              <a:gd name="connsiteX6" fmla="*/ 0 w 6299200"/>
              <a:gd name="connsiteY6" fmla="*/ 6946900 h 6946900"/>
              <a:gd name="connsiteX7" fmla="*/ 3732406 w 6299200"/>
              <a:gd name="connsiteY7" fmla="*/ 3902313 h 6946900"/>
              <a:gd name="connsiteX8" fmla="*/ 5562600 w 6299200"/>
              <a:gd name="connsiteY8" fmla="*/ 76200 h 6946900"/>
              <a:gd name="connsiteX0" fmla="*/ 5562600 w 6299200"/>
              <a:gd name="connsiteY0" fmla="*/ 76200 h 6946900"/>
              <a:gd name="connsiteX1" fmla="*/ 6299200 w 6299200"/>
              <a:gd name="connsiteY1" fmla="*/ 0 h 6946900"/>
              <a:gd name="connsiteX2" fmla="*/ 6247006 w 6299200"/>
              <a:gd name="connsiteY2" fmla="*/ 4397613 h 6946900"/>
              <a:gd name="connsiteX3" fmla="*/ 6208906 w 6299200"/>
              <a:gd name="connsiteY3" fmla="*/ 6914934 h 6946900"/>
              <a:gd name="connsiteX4" fmla="*/ 5245100 w 6299200"/>
              <a:gd name="connsiteY4" fmla="*/ 6934200 h 6946900"/>
              <a:gd name="connsiteX5" fmla="*/ 1016000 w 6299200"/>
              <a:gd name="connsiteY5" fmla="*/ 6921500 h 6946900"/>
              <a:gd name="connsiteX6" fmla="*/ 0 w 6299200"/>
              <a:gd name="connsiteY6" fmla="*/ 6946900 h 6946900"/>
              <a:gd name="connsiteX7" fmla="*/ 3732406 w 6299200"/>
              <a:gd name="connsiteY7" fmla="*/ 3902313 h 6946900"/>
              <a:gd name="connsiteX8" fmla="*/ 5562600 w 6299200"/>
              <a:gd name="connsiteY8" fmla="*/ 76200 h 6946900"/>
              <a:gd name="connsiteX0" fmla="*/ 5562600 w 6299200"/>
              <a:gd name="connsiteY0" fmla="*/ 76200 h 6953034"/>
              <a:gd name="connsiteX1" fmla="*/ 6299200 w 6299200"/>
              <a:gd name="connsiteY1" fmla="*/ 0 h 6953034"/>
              <a:gd name="connsiteX2" fmla="*/ 6247006 w 6299200"/>
              <a:gd name="connsiteY2" fmla="*/ 4397613 h 6953034"/>
              <a:gd name="connsiteX3" fmla="*/ 6247006 w 6299200"/>
              <a:gd name="connsiteY3" fmla="*/ 6953034 h 6953034"/>
              <a:gd name="connsiteX4" fmla="*/ 5245100 w 6299200"/>
              <a:gd name="connsiteY4" fmla="*/ 6934200 h 6953034"/>
              <a:gd name="connsiteX5" fmla="*/ 1016000 w 6299200"/>
              <a:gd name="connsiteY5" fmla="*/ 6921500 h 6953034"/>
              <a:gd name="connsiteX6" fmla="*/ 0 w 6299200"/>
              <a:gd name="connsiteY6" fmla="*/ 6946900 h 6953034"/>
              <a:gd name="connsiteX7" fmla="*/ 3732406 w 6299200"/>
              <a:gd name="connsiteY7" fmla="*/ 3902313 h 6953034"/>
              <a:gd name="connsiteX8" fmla="*/ 5562600 w 6299200"/>
              <a:gd name="connsiteY8" fmla="*/ 76200 h 6953034"/>
              <a:gd name="connsiteX0" fmla="*/ 5562600 w 6299200"/>
              <a:gd name="connsiteY0" fmla="*/ 76200 h 6953034"/>
              <a:gd name="connsiteX1" fmla="*/ 6299200 w 6299200"/>
              <a:gd name="connsiteY1" fmla="*/ 0 h 6953034"/>
              <a:gd name="connsiteX2" fmla="*/ 6247006 w 6299200"/>
              <a:gd name="connsiteY2" fmla="*/ 4397613 h 6953034"/>
              <a:gd name="connsiteX3" fmla="*/ 6247006 w 6299200"/>
              <a:gd name="connsiteY3" fmla="*/ 6953034 h 6953034"/>
              <a:gd name="connsiteX4" fmla="*/ 5245100 w 6299200"/>
              <a:gd name="connsiteY4" fmla="*/ 6934200 h 6953034"/>
              <a:gd name="connsiteX5" fmla="*/ 825500 w 6299200"/>
              <a:gd name="connsiteY5" fmla="*/ 6946900 h 6953034"/>
              <a:gd name="connsiteX6" fmla="*/ 0 w 6299200"/>
              <a:gd name="connsiteY6" fmla="*/ 6946900 h 6953034"/>
              <a:gd name="connsiteX7" fmla="*/ 3732406 w 6299200"/>
              <a:gd name="connsiteY7" fmla="*/ 3902313 h 6953034"/>
              <a:gd name="connsiteX8" fmla="*/ 5562600 w 6299200"/>
              <a:gd name="connsiteY8" fmla="*/ 76200 h 6953034"/>
              <a:gd name="connsiteX0" fmla="*/ 5613400 w 6299200"/>
              <a:gd name="connsiteY0" fmla="*/ 12700 h 6953034"/>
              <a:gd name="connsiteX1" fmla="*/ 6299200 w 6299200"/>
              <a:gd name="connsiteY1" fmla="*/ 0 h 6953034"/>
              <a:gd name="connsiteX2" fmla="*/ 6247006 w 6299200"/>
              <a:gd name="connsiteY2" fmla="*/ 4397613 h 6953034"/>
              <a:gd name="connsiteX3" fmla="*/ 6247006 w 6299200"/>
              <a:gd name="connsiteY3" fmla="*/ 6953034 h 6953034"/>
              <a:gd name="connsiteX4" fmla="*/ 5245100 w 6299200"/>
              <a:gd name="connsiteY4" fmla="*/ 6934200 h 6953034"/>
              <a:gd name="connsiteX5" fmla="*/ 825500 w 6299200"/>
              <a:gd name="connsiteY5" fmla="*/ 6946900 h 6953034"/>
              <a:gd name="connsiteX6" fmla="*/ 0 w 6299200"/>
              <a:gd name="connsiteY6" fmla="*/ 6946900 h 6953034"/>
              <a:gd name="connsiteX7" fmla="*/ 3732406 w 6299200"/>
              <a:gd name="connsiteY7" fmla="*/ 3902313 h 6953034"/>
              <a:gd name="connsiteX8" fmla="*/ 5613400 w 6299200"/>
              <a:gd name="connsiteY8" fmla="*/ 12700 h 6953034"/>
              <a:gd name="connsiteX0" fmla="*/ 5562600 w 6299200"/>
              <a:gd name="connsiteY0" fmla="*/ 45719 h 6953034"/>
              <a:gd name="connsiteX1" fmla="*/ 6299200 w 6299200"/>
              <a:gd name="connsiteY1" fmla="*/ 0 h 6953034"/>
              <a:gd name="connsiteX2" fmla="*/ 6247006 w 6299200"/>
              <a:gd name="connsiteY2" fmla="*/ 4397613 h 6953034"/>
              <a:gd name="connsiteX3" fmla="*/ 6247006 w 6299200"/>
              <a:gd name="connsiteY3" fmla="*/ 6953034 h 6953034"/>
              <a:gd name="connsiteX4" fmla="*/ 5245100 w 6299200"/>
              <a:gd name="connsiteY4" fmla="*/ 6934200 h 6953034"/>
              <a:gd name="connsiteX5" fmla="*/ 825500 w 6299200"/>
              <a:gd name="connsiteY5" fmla="*/ 6946900 h 6953034"/>
              <a:gd name="connsiteX6" fmla="*/ 0 w 6299200"/>
              <a:gd name="connsiteY6" fmla="*/ 6946900 h 6953034"/>
              <a:gd name="connsiteX7" fmla="*/ 3732406 w 6299200"/>
              <a:gd name="connsiteY7" fmla="*/ 3902313 h 6953034"/>
              <a:gd name="connsiteX8" fmla="*/ 5562600 w 6299200"/>
              <a:gd name="connsiteY8" fmla="*/ 45719 h 6953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9200" h="6953034">
                <a:moveTo>
                  <a:pt x="5562600" y="45719"/>
                </a:moveTo>
                <a:lnTo>
                  <a:pt x="6299200" y="0"/>
                </a:lnTo>
                <a:lnTo>
                  <a:pt x="6247006" y="4397613"/>
                </a:lnTo>
                <a:lnTo>
                  <a:pt x="6247006" y="6953034"/>
                </a:lnTo>
                <a:lnTo>
                  <a:pt x="5245100" y="6934200"/>
                </a:lnTo>
                <a:lnTo>
                  <a:pt x="825500" y="6946900"/>
                </a:lnTo>
                <a:lnTo>
                  <a:pt x="0" y="6946900"/>
                </a:lnTo>
                <a:lnTo>
                  <a:pt x="3732406" y="3902313"/>
                </a:lnTo>
                <a:lnTo>
                  <a:pt x="5562600" y="45719"/>
                </a:lnTo>
                <a:close/>
              </a:path>
            </a:pathLst>
          </a:custGeom>
          <a:gradFill flip="none" rotWithShape="1">
            <a:gsLst>
              <a:gs pos="5000">
                <a:schemeClr val="accent2"/>
              </a:gs>
              <a:gs pos="100000">
                <a:schemeClr val="accent2">
                  <a:lumMod val="50000"/>
                </a:schemeClr>
              </a:gs>
            </a:gsLst>
            <a:lin ang="13200000" scaled="0"/>
            <a:tileRect/>
          </a:gradFill>
          <a:ln w="12700" cap="flat" cmpd="sng" algn="ctr">
            <a:noFill/>
            <a:prstDash val="solid"/>
            <a:miter lim="800000"/>
          </a:ln>
          <a:effectLst>
            <a:glow>
              <a:schemeClr val="bg1"/>
            </a:glow>
            <a:outerShdw sx="1000" sy="1000" algn="ctr" rotWithShape="0">
              <a:srgbClr val="367CFF"/>
            </a:out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ru-RU" sz="450" b="1" kern="0" dirty="0">
              <a:solidFill>
                <a:srgbClr val="FFFFFF"/>
              </a:solidFill>
              <a:latin typeface="Calibri"/>
            </a:endParaRPr>
          </a:p>
        </p:txBody>
      </p:sp>
      <p:sp>
        <p:nvSpPr>
          <p:cNvPr id="2" name="Прямоугольник 1">
            <a:extLst>
              <a:ext uri="{FF2B5EF4-FFF2-40B4-BE49-F238E27FC236}">
                <a16:creationId xmlns:a16="http://schemas.microsoft.com/office/drawing/2014/main" xmlns="" id="{12AC4948-A7ED-43AE-9AE1-1034D401D0F5}"/>
              </a:ext>
            </a:extLst>
          </p:cNvPr>
          <p:cNvSpPr/>
          <p:nvPr userDrawn="1"/>
        </p:nvSpPr>
        <p:spPr>
          <a:xfrm>
            <a:off x="8433880" y="2996120"/>
            <a:ext cx="758757" cy="56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Freeform 131">
            <a:extLst>
              <a:ext uri="{FF2B5EF4-FFF2-40B4-BE49-F238E27FC236}">
                <a16:creationId xmlns:a16="http://schemas.microsoft.com/office/drawing/2014/main" xmlns="" id="{E271C5CC-6FD4-43ED-B7ED-2988CB8AA1B6}"/>
              </a:ext>
            </a:extLst>
          </p:cNvPr>
          <p:cNvSpPr>
            <a:spLocks/>
          </p:cNvSpPr>
          <p:nvPr userDrawn="1"/>
        </p:nvSpPr>
        <p:spPr bwMode="auto">
          <a:xfrm>
            <a:off x="1534321" y="1250043"/>
            <a:ext cx="9618660" cy="6113975"/>
          </a:xfrm>
          <a:custGeom>
            <a:avLst/>
            <a:gdLst>
              <a:gd name="connsiteX0" fmla="*/ 9162777 w 9367131"/>
              <a:gd name="connsiteY0" fmla="*/ 0 h 5954094"/>
              <a:gd name="connsiteX1" fmla="*/ 9367131 w 9367131"/>
              <a:gd name="connsiteY1" fmla="*/ 482672 h 5954094"/>
              <a:gd name="connsiteX2" fmla="*/ 9171075 w 9367131"/>
              <a:gd name="connsiteY2" fmla="*/ 482672 h 5954094"/>
              <a:gd name="connsiteX3" fmla="*/ 8258220 w 9367131"/>
              <a:gd name="connsiteY3" fmla="*/ 2548006 h 5954094"/>
              <a:gd name="connsiteX4" fmla="*/ 4343320 w 9367131"/>
              <a:gd name="connsiteY4" fmla="*/ 5954094 h 5954094"/>
              <a:gd name="connsiteX5" fmla="*/ 0 w 9367131"/>
              <a:gd name="connsiteY5" fmla="*/ 5954094 h 5954094"/>
              <a:gd name="connsiteX6" fmla="*/ 7459473 w 9367131"/>
              <a:gd name="connsiteY6" fmla="*/ 2548006 h 5954094"/>
              <a:gd name="connsiteX7" fmla="*/ 7459472 w 9367131"/>
              <a:gd name="connsiteY7" fmla="*/ 2548006 h 5954094"/>
              <a:gd name="connsiteX8" fmla="*/ 8735395 w 9367131"/>
              <a:gd name="connsiteY8" fmla="*/ 500929 h 5954094"/>
              <a:gd name="connsiteX9" fmla="*/ 8535189 w 9367131"/>
              <a:gd name="connsiteY9" fmla="*/ 500929 h 5954094"/>
              <a:gd name="connsiteX10" fmla="*/ 9162777 w 9367131"/>
              <a:gd name="connsiteY10" fmla="*/ 0 h 595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67131" h="5954094">
                <a:moveTo>
                  <a:pt x="9162777" y="0"/>
                </a:moveTo>
                <a:lnTo>
                  <a:pt x="9367131" y="482672"/>
                </a:lnTo>
                <a:lnTo>
                  <a:pt x="9171075" y="482672"/>
                </a:lnTo>
                <a:lnTo>
                  <a:pt x="8258220" y="2548006"/>
                </a:lnTo>
                <a:lnTo>
                  <a:pt x="4343320" y="5954094"/>
                </a:lnTo>
                <a:lnTo>
                  <a:pt x="0" y="5954094"/>
                </a:lnTo>
                <a:lnTo>
                  <a:pt x="7459473" y="2548006"/>
                </a:lnTo>
                <a:lnTo>
                  <a:pt x="7459472" y="2548006"/>
                </a:lnTo>
                <a:lnTo>
                  <a:pt x="8735395" y="500929"/>
                </a:lnTo>
                <a:lnTo>
                  <a:pt x="8535189" y="500929"/>
                </a:lnTo>
                <a:lnTo>
                  <a:pt x="9162777" y="0"/>
                </a:lnTo>
                <a:close/>
              </a:path>
            </a:pathLst>
          </a:custGeom>
          <a:pattFill prst="pct75">
            <a:fgClr>
              <a:schemeClr val="accent2">
                <a:lumMod val="20000"/>
                <a:lumOff val="80000"/>
              </a:schemeClr>
            </a:fgClr>
            <a:bgClr>
              <a:schemeClr val="bg1"/>
            </a:bgClr>
          </a:pattFill>
          <a:ln w="12700" cap="flat" cmpd="sng" algn="ctr">
            <a:noFill/>
            <a:prstDash val="solid"/>
            <a:miter lim="800000"/>
          </a:ln>
          <a:effectLst>
            <a:glow>
              <a:schemeClr val="bg1"/>
            </a:glow>
            <a:outerShdw sx="1000" sy="1000" algn="ctr" rotWithShape="0">
              <a:srgbClr val="367CFF"/>
            </a:out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450" b="1" kern="0">
              <a:solidFill>
                <a:srgbClr val="FFFFFF"/>
              </a:solidFill>
              <a:latin typeface="Calibri"/>
            </a:endParaRPr>
          </a:p>
        </p:txBody>
      </p:sp>
      <p:sp>
        <p:nvSpPr>
          <p:cNvPr id="11" name="Прямоугольник 10">
            <a:extLst>
              <a:ext uri="{FF2B5EF4-FFF2-40B4-BE49-F238E27FC236}">
                <a16:creationId xmlns:a16="http://schemas.microsoft.com/office/drawing/2014/main" xmlns="" id="{DC96F624-DDCD-4056-84D4-FE5406A64CE8}"/>
              </a:ext>
            </a:extLst>
          </p:cNvPr>
          <p:cNvSpPr/>
          <p:nvPr userDrawn="1"/>
        </p:nvSpPr>
        <p:spPr>
          <a:xfrm>
            <a:off x="5982510" y="3988341"/>
            <a:ext cx="758757" cy="56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7743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p:spTree>
      <p:nvGrpSpPr>
        <p:cNvPr id="1" name=""/>
        <p:cNvGrpSpPr/>
        <p:nvPr/>
      </p:nvGrpSpPr>
      <p:grpSpPr>
        <a:xfrm>
          <a:off x="0" y="0"/>
          <a:ext cx="0" cy="0"/>
          <a:chOff x="0" y="0"/>
          <a:chExt cx="0" cy="0"/>
        </a:xfrm>
      </p:grpSpPr>
      <p:sp>
        <p:nvSpPr>
          <p:cNvPr id="7" name="Заголовок 2">
            <a:extLst>
              <a:ext uri="{FF2B5EF4-FFF2-40B4-BE49-F238E27FC236}">
                <a16:creationId xmlns:a16="http://schemas.microsoft.com/office/drawing/2014/main" xmlns=""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sp>
        <p:nvSpPr>
          <p:cNvPr id="10" name="Заголовок 9">
            <a:extLst>
              <a:ext uri="{FF2B5EF4-FFF2-40B4-BE49-F238E27FC236}">
                <a16:creationId xmlns:a16="http://schemas.microsoft.com/office/drawing/2014/main" xmlns="" id="{6D9672F9-D3F0-49A0-A560-790BBA2016C6}"/>
              </a:ext>
            </a:extLst>
          </p:cNvPr>
          <p:cNvSpPr>
            <a:spLocks noGrp="1"/>
          </p:cNvSpPr>
          <p:nvPr>
            <p:ph type="title"/>
          </p:nvPr>
        </p:nvSpPr>
        <p:spPr>
          <a:xfrm>
            <a:off x="339210" y="322669"/>
            <a:ext cx="10515600" cy="701731"/>
          </a:xfrm>
          <a:prstGeom prst="rect">
            <a:avLst/>
          </a:prstGeom>
        </p:spPr>
        <p:txBody>
          <a:bodyPr>
            <a:spAutoFit/>
          </a:bodyPr>
          <a:lstStyle/>
          <a:p>
            <a:r>
              <a:rPr lang="ru-RU"/>
              <a:t>Образец заголовка</a:t>
            </a:r>
          </a:p>
        </p:txBody>
      </p:sp>
      <p:sp>
        <p:nvSpPr>
          <p:cNvPr id="13" name="Номер слайда 5">
            <a:extLst>
              <a:ext uri="{FF2B5EF4-FFF2-40B4-BE49-F238E27FC236}">
                <a16:creationId xmlns:a16="http://schemas.microsoft.com/office/drawing/2014/main" xmlns=""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Tree>
    <p:extLst>
      <p:ext uri="{BB962C8B-B14F-4D97-AF65-F5344CB8AC3E}">
        <p14:creationId xmlns:p14="http://schemas.microsoft.com/office/powerpoint/2010/main" val="4255905907"/>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guide id="3" pos="279" userDrawn="1">
          <p15:clr>
            <a:srgbClr val="FBAE40"/>
          </p15:clr>
        </p15:guide>
        <p15:guide id="4" pos="7401" userDrawn="1">
          <p15:clr>
            <a:srgbClr val="FBAE40"/>
          </p15:clr>
        </p15:guide>
        <p15:guide id="5" orient="horz" pos="323" userDrawn="1">
          <p15:clr>
            <a:srgbClr val="FBAE40"/>
          </p15:clr>
        </p15:guide>
        <p15:guide id="6" orient="horz" pos="406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Заголовок и объект">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xmlns="" id="{922A43EE-37ED-0EF7-321F-44564C1CAB0A}"/>
              </a:ext>
            </a:extLst>
          </p:cNvPr>
          <p:cNvSpPr>
            <a:spLocks noGrp="1"/>
          </p:cNvSpPr>
          <p:nvPr>
            <p:ph type="pic" sz="quarter" idx="13"/>
          </p:nvPr>
        </p:nvSpPr>
        <p:spPr>
          <a:xfrm>
            <a:off x="5353566" y="392400"/>
            <a:ext cx="6073200" cy="6073200"/>
          </a:xfrm>
          <a:prstGeom prst="ellipse">
            <a:avLst/>
          </a:prstGeom>
          <a:pattFill prst="pct5">
            <a:fgClr>
              <a:schemeClr val="accent1"/>
            </a:fgClr>
            <a:bgClr>
              <a:schemeClr val="bg1"/>
            </a:bgClr>
          </a:pattFill>
          <a:ln w="6350">
            <a:solidFill>
              <a:schemeClr val="accent2">
                <a:lumMod val="40000"/>
                <a:lumOff val="60000"/>
              </a:schemeClr>
            </a:solidFill>
          </a:ln>
        </p:spPr>
        <p:txBody>
          <a:bodyPr/>
          <a:lstStyle>
            <a:lvl1pPr>
              <a:defRPr lang="ru-RU" dirty="0"/>
            </a:lvl1pPr>
          </a:lstStyle>
          <a:p>
            <a:pPr lvl="0"/>
            <a:endParaRPr lang="ru-RU" dirty="0"/>
          </a:p>
        </p:txBody>
      </p:sp>
      <p:sp>
        <p:nvSpPr>
          <p:cNvPr id="7" name="Заголовок 2">
            <a:extLst>
              <a:ext uri="{FF2B5EF4-FFF2-40B4-BE49-F238E27FC236}">
                <a16:creationId xmlns:a16="http://schemas.microsoft.com/office/drawing/2014/main" xmlns=""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sp>
        <p:nvSpPr>
          <p:cNvPr id="10" name="Заголовок 9">
            <a:extLst>
              <a:ext uri="{FF2B5EF4-FFF2-40B4-BE49-F238E27FC236}">
                <a16:creationId xmlns:a16="http://schemas.microsoft.com/office/drawing/2014/main" xmlns="" id="{6D9672F9-D3F0-49A0-A560-790BBA2016C6}"/>
              </a:ext>
            </a:extLst>
          </p:cNvPr>
          <p:cNvSpPr>
            <a:spLocks noGrp="1"/>
          </p:cNvSpPr>
          <p:nvPr>
            <p:ph type="title"/>
          </p:nvPr>
        </p:nvSpPr>
        <p:spPr>
          <a:xfrm>
            <a:off x="339210" y="322669"/>
            <a:ext cx="10515600" cy="701731"/>
          </a:xfrm>
          <a:prstGeom prst="rect">
            <a:avLst/>
          </a:prstGeom>
        </p:spPr>
        <p:txBody>
          <a:bodyPr>
            <a:spAutoFit/>
          </a:bodyPr>
          <a:lstStyle/>
          <a:p>
            <a:r>
              <a:rPr lang="ru-RU"/>
              <a:t>Образец заголовка</a:t>
            </a:r>
          </a:p>
        </p:txBody>
      </p:sp>
      <p:sp>
        <p:nvSpPr>
          <p:cNvPr id="13" name="Номер слайда 5">
            <a:extLst>
              <a:ext uri="{FF2B5EF4-FFF2-40B4-BE49-F238E27FC236}">
                <a16:creationId xmlns:a16="http://schemas.microsoft.com/office/drawing/2014/main" xmlns=""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Tree>
    <p:extLst>
      <p:ext uri="{BB962C8B-B14F-4D97-AF65-F5344CB8AC3E}">
        <p14:creationId xmlns:p14="http://schemas.microsoft.com/office/powerpoint/2010/main" val="1370796999"/>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guide id="3" pos="279" userDrawn="1">
          <p15:clr>
            <a:srgbClr val="FBAE40"/>
          </p15:clr>
        </p15:guide>
        <p15:guide id="4" pos="7401" userDrawn="1">
          <p15:clr>
            <a:srgbClr val="FBAE40"/>
          </p15:clr>
        </p15:guide>
        <p15:guide id="5" orient="horz" pos="323" userDrawn="1">
          <p15:clr>
            <a:srgbClr val="FBAE40"/>
          </p15:clr>
        </p15:guide>
        <p15:guide id="6" orient="horz" pos="406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Нижний колонтитул 7">
            <a:extLst>
              <a:ext uri="{FF2B5EF4-FFF2-40B4-BE49-F238E27FC236}">
                <a16:creationId xmlns:a16="http://schemas.microsoft.com/office/drawing/2014/main" xmlns="" id="{CD85FC0D-9464-4538-8E32-A864AF617F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Tree>
    <p:extLst>
      <p:ext uri="{BB962C8B-B14F-4D97-AF65-F5344CB8AC3E}">
        <p14:creationId xmlns:p14="http://schemas.microsoft.com/office/powerpoint/2010/main" val="738555044"/>
      </p:ext>
    </p:extLst>
  </p:cSld>
  <p:clrMap bg1="lt1" tx1="dk1" bg2="lt2" tx2="dk2" accent1="accent1" accent2="accent2" accent3="accent3" accent4="accent4" accent5="accent5" accent6="accent6" hlink="hlink" folHlink="folHlink"/>
  <p:sldLayoutIdLst>
    <p:sldLayoutId id="2147483649" r:id="rId1"/>
    <p:sldLayoutId id="2147483691" r:id="rId2"/>
    <p:sldLayoutId id="2147483661" r:id="rId3"/>
    <p:sldLayoutId id="2147483650" r:id="rId4"/>
    <p:sldLayoutId id="2147483684" r:id="rId5"/>
    <p:sldLayoutId id="2147483688" r:id="rId6"/>
    <p:sldLayoutId id="2147483683" r:id="rId7"/>
    <p:sldLayoutId id="2147483675" r:id="rId8"/>
    <p:sldLayoutId id="2147483690" r:id="rId9"/>
    <p:sldLayoutId id="2147483689" r:id="rId10"/>
    <p:sldLayoutId id="2147483677" r:id="rId11"/>
    <p:sldLayoutId id="2147483692" r:id="rId12"/>
    <p:sldLayoutId id="2147483678" r:id="rId13"/>
    <p:sldLayoutId id="2147483693" r:id="rId14"/>
    <p:sldLayoutId id="2147483676" r:id="rId15"/>
    <p:sldLayoutId id="2147483674" r:id="rId16"/>
    <p:sldLayoutId id="2147483680" r:id="rId17"/>
    <p:sldLayoutId id="2147483694" r:id="rId18"/>
    <p:sldLayoutId id="2147483681" r:id="rId19"/>
    <p:sldLayoutId id="2147483682" r:id="rId20"/>
    <p:sldLayoutId id="2147483679" r:id="rId21"/>
    <p:sldLayoutId id="2147483685"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67BB3E3-213D-3FE6-D7C2-6108AE919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30B455FA-EA21-F39C-009B-8DBAC9E77B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9ACCF6F1-84F7-D266-4206-C7F7435B7E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42A79-568F-A94F-9C2F-75579BC6818E}" type="datetimeFigureOut">
              <a:rPr lang="ru-RU" smtClean="0"/>
              <a:t>19.01.2024</a:t>
            </a:fld>
            <a:endParaRPr lang="ru-RU"/>
          </a:p>
        </p:txBody>
      </p:sp>
      <p:sp>
        <p:nvSpPr>
          <p:cNvPr id="5" name="Нижний колонтитул 4">
            <a:extLst>
              <a:ext uri="{FF2B5EF4-FFF2-40B4-BE49-F238E27FC236}">
                <a16:creationId xmlns:a16="http://schemas.microsoft.com/office/drawing/2014/main" xmlns="" id="{FF38C85A-9CC8-69F8-043F-AA9D3BEB9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3BEB2494-969D-7101-8203-61CD42A293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1323F-EA67-B84B-9D4A-C15BB39CB58A}" type="slidenum">
              <a:rPr lang="ru-RU" smtClean="0"/>
              <a:t>‹#›</a:t>
            </a:fld>
            <a:endParaRPr lang="ru-RU"/>
          </a:p>
        </p:txBody>
      </p:sp>
    </p:spTree>
    <p:extLst>
      <p:ext uri="{BB962C8B-B14F-4D97-AF65-F5344CB8AC3E}">
        <p14:creationId xmlns:p14="http://schemas.microsoft.com/office/powerpoint/2010/main" val="246453814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2.xml"/><Relationship Id="rId7" Type="http://schemas.openxmlformats.org/officeDocument/2006/relationships/image" Target="../media/image1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notesSlide" Target="../notesSlides/notesSlide7.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22.xml"/><Relationship Id="rId7" Type="http://schemas.openxmlformats.org/officeDocument/2006/relationships/image" Target="../media/image2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1.png"/><Relationship Id="rId10" Type="http://schemas.openxmlformats.org/officeDocument/2006/relationships/image" Target="../media/image24.png"/><Relationship Id="rId4" Type="http://schemas.openxmlformats.org/officeDocument/2006/relationships/notesSlide" Target="../notesSlides/notesSlide8.xml"/><Relationship Id="rId9"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2.xml"/><Relationship Id="rId7" Type="http://schemas.openxmlformats.org/officeDocument/2006/relationships/image" Target="../media/image27.jpe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notesSlide" Target="../notesSlides/notesSlide9.xml"/><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22.xml"/><Relationship Id="rId7" Type="http://schemas.openxmlformats.org/officeDocument/2006/relationships/image" Target="../media/image3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0.png"/><Relationship Id="rId5" Type="http://schemas.openxmlformats.org/officeDocument/2006/relationships/image" Target="../media/image11.png"/><Relationship Id="rId4" Type="http://schemas.openxmlformats.org/officeDocument/2006/relationships/notesSlide" Target="../notesSlides/notesSlide10.xml"/><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6.png"/><Relationship Id="rId5" Type="http://schemas.microsoft.com/office/2007/relationships/hdphoto" Target="../media/hdphoto2.wdp"/><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5.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22.xml"/><Relationship Id="rId7" Type="http://schemas.openxmlformats.org/officeDocument/2006/relationships/image" Target="../media/image13.jpe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4CCC"/>
        </a:solidFill>
        <a:effectLst/>
      </p:bgPr>
    </p:bg>
    <p:spTree>
      <p:nvGrpSpPr>
        <p:cNvPr id="1" name=""/>
        <p:cNvGrpSpPr/>
        <p:nvPr/>
      </p:nvGrpSpPr>
      <p:grpSpPr>
        <a:xfrm>
          <a:off x="0" y="0"/>
          <a:ext cx="0" cy="0"/>
          <a:chOff x="0" y="0"/>
          <a:chExt cx="0" cy="0"/>
        </a:xfrm>
      </p:grpSpPr>
      <p:sp>
        <p:nvSpPr>
          <p:cNvPr id="4" name="Овал 3">
            <a:extLst>
              <a:ext uri="{FF2B5EF4-FFF2-40B4-BE49-F238E27FC236}">
                <a16:creationId xmlns:a16="http://schemas.microsoft.com/office/drawing/2014/main" xmlns="" id="{0DF5B210-3F76-AFB6-DD76-15973122C19F}"/>
              </a:ext>
            </a:extLst>
          </p:cNvPr>
          <p:cNvSpPr/>
          <p:nvPr/>
        </p:nvSpPr>
        <p:spPr>
          <a:xfrm>
            <a:off x="5918806" y="7251405"/>
            <a:ext cx="177194" cy="177194"/>
          </a:xfrm>
          <a:prstGeom prst="ellipse">
            <a:avLst/>
          </a:prstGeom>
          <a:solidFill>
            <a:srgbClr val="084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2">
            <a:extLst>
              <a:ext uri="{FF2B5EF4-FFF2-40B4-BE49-F238E27FC236}">
                <a16:creationId xmlns:a16="http://schemas.microsoft.com/office/drawing/2014/main" xmlns="" id="{DABD397B-23B9-5FA5-D992-2F7C226FF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5148082" y="-1571280"/>
            <a:ext cx="10476614" cy="91512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3F60D2ED-B8FA-C342-FB67-75EC3B30A0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698346" y="1116606"/>
            <a:ext cx="6966380" cy="22813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60449256-F836-0213-3717-DD5DE78E1132}"/>
              </a:ext>
            </a:extLst>
          </p:cNvPr>
          <p:cNvSpPr txBox="1"/>
          <p:nvPr/>
        </p:nvSpPr>
        <p:spPr>
          <a:xfrm>
            <a:off x="23409881" y="5246876"/>
            <a:ext cx="6528390" cy="11703140"/>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ru-RU" sz="9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ook Antiqua" panose="02040602050305030304" pitchFamily="18" charset="0"/>
                <a:cs typeface="Gotham Pro Black" panose="02000503040000020004" pitchFamily="2" charset="0"/>
              </a:rPr>
              <a:t>Кукина</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ru-RU" sz="9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ook Antiqua" panose="02040602050305030304" pitchFamily="18" charset="0"/>
                <a:cs typeface="Gotham Pro Black" panose="02000503040000020004" pitchFamily="2" charset="0"/>
              </a:rPr>
              <a:t>Елена Евгеньевна </a:t>
            </a:r>
            <a:endParaRPr kumimoji="0" lang="en-GB" sz="9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ook Antiqua" panose="02040602050305030304" pitchFamily="18" charset="0"/>
              <a:cs typeface="Gotham Pro Black" panose="02000503040000020004" pitchFamily="2"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ru-RU"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ook Antiqua" panose="02040602050305030304" pitchFamily="18" charset="0"/>
                <a:cs typeface="Gotham Pro" panose="02000503040000020004" pitchFamily="2" charset="0"/>
              </a:rPr>
              <a:t>Заведующий кафедрой «Экономика и финансы» Липецкого филиала </a:t>
            </a:r>
            <a:r>
              <a:rPr kumimoji="0" lang="ru-RU"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Book Antiqua" panose="02040602050305030304" pitchFamily="18" charset="0"/>
                <a:cs typeface="Gotham Pro" panose="02000503040000020004" pitchFamily="2" charset="0"/>
              </a:rPr>
              <a:t>Финуниверситета</a:t>
            </a:r>
            <a:endParaRPr kumimoji="0" lang="ru-RU"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ook Antiqua" panose="02040602050305030304" pitchFamily="18" charset="0"/>
              <a:cs typeface="Gotham Pro" panose="02000503040000020004" pitchFamily="2"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ru-RU"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ook Antiqua" panose="02040602050305030304" pitchFamily="18" charset="0"/>
                <a:cs typeface="Gotham Pro" panose="02000503040000020004" pitchFamily="2" charset="0"/>
              </a:rPr>
              <a:t>к.э.н., доцент</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Akrobat" pitchFamily="2" charset="0"/>
              <a:ea typeface="+mn-ea"/>
              <a:cs typeface="Gotham Pro" panose="02000503040000020004" pitchFamily="2" charset="0"/>
            </a:endParaRPr>
          </a:p>
        </p:txBody>
      </p:sp>
      <p:sp>
        <p:nvSpPr>
          <p:cNvPr id="17" name="Овал 16">
            <a:extLst>
              <a:ext uri="{FF2B5EF4-FFF2-40B4-BE49-F238E27FC236}">
                <a16:creationId xmlns:a16="http://schemas.microsoft.com/office/drawing/2014/main" xmlns="" id="{33E6D655-35EF-07FF-05A4-4BC90BB4CCED}"/>
              </a:ext>
            </a:extLst>
          </p:cNvPr>
          <p:cNvSpPr/>
          <p:nvPr/>
        </p:nvSpPr>
        <p:spPr>
          <a:xfrm>
            <a:off x="-8006667" y="408896"/>
            <a:ext cx="7543484" cy="754348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2">
            <a:extLst>
              <a:ext uri="{FF2B5EF4-FFF2-40B4-BE49-F238E27FC236}">
                <a16:creationId xmlns:a16="http://schemas.microsoft.com/office/drawing/2014/main" xmlns="" id="{879F03D9-C3A7-05EA-DBBB-3016903428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217308" y="7977109"/>
            <a:ext cx="6946826" cy="69468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8597721B-B925-0EC6-F26C-AE8215A4F458}"/>
              </a:ext>
            </a:extLst>
          </p:cNvPr>
          <p:cNvSpPr txBox="1"/>
          <p:nvPr/>
        </p:nvSpPr>
        <p:spPr>
          <a:xfrm>
            <a:off x="12889100" y="1655339"/>
            <a:ext cx="572653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ook Antiqua" panose="02040602050305030304" pitchFamily="18" charset="0"/>
              </a:rPr>
              <a:t>Итоги обучения консультантов-методистов в Липецкой области в 2023 году</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Akrobat" pitchFamily="2" charset="0"/>
              <a:ea typeface="+mn-ea"/>
              <a:cs typeface="+mn-cs"/>
            </a:endParaRPr>
          </a:p>
        </p:txBody>
      </p:sp>
      <p:cxnSp>
        <p:nvCxnSpPr>
          <p:cNvPr id="13" name="Прямая соединительная линия 12">
            <a:extLst>
              <a:ext uri="{FF2B5EF4-FFF2-40B4-BE49-F238E27FC236}">
                <a16:creationId xmlns:a16="http://schemas.microsoft.com/office/drawing/2014/main" xmlns="" id="{3BDE5042-D7A3-E82A-8A65-7AEBCBD59515}"/>
              </a:ext>
            </a:extLst>
          </p:cNvPr>
          <p:cNvCxnSpPr/>
          <p:nvPr/>
        </p:nvCxnSpPr>
        <p:spPr>
          <a:xfrm>
            <a:off x="4579309" y="3663557"/>
            <a:ext cx="57424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5B89C250-5AF4-B4FD-8393-496C78E65CB0}"/>
              </a:ext>
            </a:extLst>
          </p:cNvPr>
          <p:cNvSpPr txBox="1"/>
          <p:nvPr/>
        </p:nvSpPr>
        <p:spPr>
          <a:xfrm>
            <a:off x="-2333555" y="3725334"/>
            <a:ext cx="19568160" cy="1446550"/>
          </a:xfrm>
          <a:prstGeom prst="rect">
            <a:avLst/>
          </a:prstGeom>
          <a:noFill/>
        </p:spPr>
        <p:txBody>
          <a:bodyPr wrap="square">
            <a:spAutoFit/>
          </a:bodyPr>
          <a:lstStyle/>
          <a:p>
            <a:pPr algn="ctr"/>
            <a:r>
              <a:rPr kumimoji="0" lang="ru-RU" sz="4400" u="none" strike="noStrike" kern="1200" cap="all" spc="-150" normalizeH="0" baseline="0" noProof="0" dirty="0">
                <a:ln>
                  <a:noFill/>
                </a:ln>
                <a:solidFill>
                  <a:schemeClr val="bg1"/>
                </a:solidFill>
                <a:effectLst>
                  <a:outerShdw blurRad="38100" dist="38100" dir="2700000" algn="tl">
                    <a:srgbClr val="000000">
                      <a:alpha val="43137"/>
                    </a:srgbClr>
                  </a:outerShdw>
                </a:effectLst>
                <a:uLnTx/>
                <a:uFillTx/>
                <a:latin typeface="Franklin Gothic Book"/>
                <a:ea typeface="+mj-ea"/>
                <a:cs typeface="+mj-cs"/>
              </a:rPr>
              <a:t>Институт финансовой </a:t>
            </a:r>
          </a:p>
          <a:p>
            <a:pPr algn="ctr"/>
            <a:r>
              <a:rPr kumimoji="0" lang="ru-RU" sz="4400" u="none" strike="noStrike" kern="1200" cap="all" spc="-150" normalizeH="0" baseline="0" noProof="0" dirty="0">
                <a:ln>
                  <a:noFill/>
                </a:ln>
                <a:solidFill>
                  <a:schemeClr val="bg1"/>
                </a:solidFill>
                <a:effectLst>
                  <a:outerShdw blurRad="38100" dist="38100" dir="2700000" algn="tl">
                    <a:srgbClr val="000000">
                      <a:alpha val="43137"/>
                    </a:srgbClr>
                  </a:outerShdw>
                </a:effectLst>
                <a:uLnTx/>
                <a:uFillTx/>
                <a:latin typeface="Franklin Gothic Book"/>
                <a:ea typeface="+mj-ea"/>
                <a:cs typeface="+mj-cs"/>
              </a:rPr>
              <a:t>грамотности</a:t>
            </a:r>
            <a:endParaRPr lang="ru-RU" sz="1100" spc="-150" dirty="0">
              <a:solidFill>
                <a:schemeClr val="bg1"/>
              </a:solidFill>
              <a:effectLst>
                <a:outerShdw blurRad="38100" dist="38100" dir="2700000" algn="tl">
                  <a:srgbClr val="000000">
                    <a:alpha val="43137"/>
                  </a:srgbClr>
                </a:outerShdw>
              </a:effectLst>
            </a:endParaRPr>
          </a:p>
        </p:txBody>
      </p:sp>
      <p:pic>
        <p:nvPicPr>
          <p:cNvPr id="23" name="Рисунок 22" descr="Изображение выглядит как на открытом воздухе, облако, текст, Наземный транспорт&#10;&#10;Автоматически созданное описание">
            <a:extLst>
              <a:ext uri="{FF2B5EF4-FFF2-40B4-BE49-F238E27FC236}">
                <a16:creationId xmlns:a16="http://schemas.microsoft.com/office/drawing/2014/main" xmlns="" id="{56315C2C-3FFA-FCC5-E2DB-2A9BE964DDC4}"/>
              </a:ext>
            </a:extLst>
          </p:cNvPr>
          <p:cNvPicPr>
            <a:picLocks noChangeAspect="1"/>
          </p:cNvPicPr>
          <p:nvPr/>
        </p:nvPicPr>
        <p:blipFill>
          <a:blip r:embed="rId6">
            <a:alphaModFix amt="85000"/>
            <a:extLst>
              <a:ext uri="{28A0092B-C50C-407E-A947-70E740481C1C}">
                <a14:useLocalDpi xmlns:a14="http://schemas.microsoft.com/office/drawing/2010/main" val="0"/>
              </a:ext>
            </a:extLst>
          </a:blip>
          <a:stretch>
            <a:fillRect/>
          </a:stretch>
        </p:blipFill>
        <p:spPr>
          <a:xfrm>
            <a:off x="-3429001" y="-815546"/>
            <a:ext cx="7084661" cy="8066949"/>
          </a:xfrm>
          <a:prstGeom prst="rect">
            <a:avLst/>
          </a:prstGeom>
          <a:effectLst>
            <a:softEdge rad="635000"/>
          </a:effectLst>
        </p:spPr>
      </p:pic>
      <p:sp>
        <p:nvSpPr>
          <p:cNvPr id="31" name="TextBox 30">
            <a:extLst>
              <a:ext uri="{FF2B5EF4-FFF2-40B4-BE49-F238E27FC236}">
                <a16:creationId xmlns:a16="http://schemas.microsoft.com/office/drawing/2014/main" xmlns="" id="{8D95DD06-3F77-62C6-8DF7-E5011E510B94}"/>
              </a:ext>
            </a:extLst>
          </p:cNvPr>
          <p:cNvSpPr txBox="1"/>
          <p:nvPr/>
        </p:nvSpPr>
        <p:spPr>
          <a:xfrm>
            <a:off x="-2333555" y="5114299"/>
            <a:ext cx="19571854" cy="627095"/>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600"/>
              </a:spcAft>
              <a:buClrTx/>
              <a:buSzTx/>
              <a:buFont typeface="Franklin Gothic Book" panose="020B0503020102020204" pitchFamily="34" charset="0"/>
              <a:buNone/>
              <a:tabLst/>
              <a:defRPr/>
            </a:pPr>
            <a:r>
              <a:rPr kumimoji="0" lang="ru-RU" sz="2100" b="0" i="0" u="none" strike="noStrike" kern="1200" cap="none" spc="0" normalizeH="0" baseline="0" noProof="0" dirty="0">
                <a:ln>
                  <a:noFill/>
                </a:ln>
                <a:solidFill>
                  <a:srgbClr val="EFEDE3"/>
                </a:solidFill>
                <a:effectLst>
                  <a:outerShdw blurRad="38100" dist="38100" dir="2700000" algn="tl">
                    <a:srgbClr val="000000">
                      <a:alpha val="43137"/>
                    </a:srgbClr>
                  </a:outerShdw>
                </a:effectLst>
                <a:uLnTx/>
                <a:uFillTx/>
                <a:latin typeface="Franklin Gothic Book"/>
                <a:ea typeface="+mn-ea"/>
                <a:cs typeface="+mn-cs"/>
              </a:rPr>
              <a:t>Федеральный методический центр </a:t>
            </a:r>
          </a:p>
          <a:p>
            <a:pPr marL="0" marR="0" lvl="0" indent="0" algn="ctr" defTabSz="914400" rtl="0" eaLnBrk="1" fontAlgn="auto" latinLnBrk="0" hangingPunct="1">
              <a:lnSpc>
                <a:spcPct val="70000"/>
              </a:lnSpc>
              <a:spcBef>
                <a:spcPts val="0"/>
              </a:spcBef>
              <a:spcAft>
                <a:spcPts val="600"/>
              </a:spcAft>
              <a:buClrTx/>
              <a:buSzTx/>
              <a:buFont typeface="Franklin Gothic Book" panose="020B0503020102020204" pitchFamily="34" charset="0"/>
              <a:buNone/>
              <a:tabLst/>
              <a:defRPr/>
            </a:pPr>
            <a:r>
              <a:rPr kumimoji="0" lang="ru-RU" sz="2100" b="0" i="0" u="none" strike="noStrike" kern="1200" cap="none" spc="0" normalizeH="0" baseline="0" noProof="0" dirty="0">
                <a:ln>
                  <a:noFill/>
                </a:ln>
                <a:solidFill>
                  <a:srgbClr val="EFEDE3"/>
                </a:solidFill>
                <a:effectLst>
                  <a:outerShdw blurRad="38100" dist="38100" dir="2700000" algn="tl">
                    <a:srgbClr val="000000">
                      <a:alpha val="43137"/>
                    </a:srgbClr>
                  </a:outerShdw>
                </a:effectLst>
                <a:uLnTx/>
                <a:uFillTx/>
                <a:latin typeface="Franklin Gothic Book"/>
                <a:ea typeface="+mn-ea"/>
                <a:cs typeface="+mn-cs"/>
              </a:rPr>
              <a:t>по финансовой грамотности взрослого населения</a:t>
            </a:r>
          </a:p>
        </p:txBody>
      </p:sp>
    </p:spTree>
    <p:extLst>
      <p:ext uri="{BB962C8B-B14F-4D97-AF65-F5344CB8AC3E}">
        <p14:creationId xmlns:p14="http://schemas.microsoft.com/office/powerpoint/2010/main" val="424268460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xmlns="" id="{D56F090D-4C53-4EA9-AC65-323E72B8F72B}"/>
              </a:ext>
            </a:extLst>
          </p:cNvPr>
          <p:cNvPicPr>
            <a:picLocks noChangeAspect="1"/>
          </p:cNvPicPr>
          <p:nvPr>
            <a:videoFile r:link="rId1"/>
            <p:extLst>
              <p:ext uri="{DAA4B4D4-6D71-4841-9C94-3DE7FCFB9230}">
                <p14:media xmlns:p14="http://schemas.microsoft.com/office/powerpoint/2010/main" r:embed="rId2">
                  <p14:trim st="1193"/>
                </p14:media>
              </p:ext>
            </p:extLst>
          </p:nvPr>
        </p:nvPicPr>
        <p:blipFill>
          <a:blip r:embed="rId5"/>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xmlns="" id="{94AC8A24-0275-A841-8427-61B29D60BF47}"/>
              </a:ext>
            </a:extLst>
          </p:cNvPr>
          <p:cNvSpPr/>
          <p:nvPr/>
        </p:nvSpPr>
        <p:spPr>
          <a:xfrm>
            <a:off x="0" y="0"/>
            <a:ext cx="12192000" cy="6858000"/>
          </a:xfrm>
          <a:prstGeom prst="rect">
            <a:avLst/>
          </a:prstGeom>
          <a:gradFill>
            <a:gsLst>
              <a:gs pos="0">
                <a:schemeClr val="accent2">
                  <a:alpha val="50000"/>
                </a:schemeClr>
              </a:gs>
              <a:gs pos="98000">
                <a:schemeClr val="accent2">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4" name="Заголовок 3">
            <a:extLst>
              <a:ext uri="{FF2B5EF4-FFF2-40B4-BE49-F238E27FC236}">
                <a16:creationId xmlns:a16="http://schemas.microsoft.com/office/drawing/2014/main" xmlns="" id="{157F0333-79C5-6A31-09F6-B1B94BB768D3}"/>
              </a:ext>
            </a:extLst>
          </p:cNvPr>
          <p:cNvSpPr>
            <a:spLocks noGrp="1"/>
          </p:cNvSpPr>
          <p:nvPr>
            <p:ph type="title"/>
          </p:nvPr>
        </p:nvSpPr>
        <p:spPr>
          <a:xfrm>
            <a:off x="105737" y="276534"/>
            <a:ext cx="11233275" cy="461665"/>
          </a:xfrm>
        </p:spPr>
        <p:txBody>
          <a:bodyPr/>
          <a:lstStyle/>
          <a:p>
            <a:pPr>
              <a:lnSpc>
                <a:spcPct val="100000"/>
              </a:lnSpc>
            </a:pPr>
            <a:r>
              <a:rPr lang="ru-RU" sz="2400" dirty="0">
                <a:solidFill>
                  <a:schemeClr val="bg1"/>
                </a:solidFill>
                <a:effectLst>
                  <a:outerShdw blurRad="38100" dist="38100" dir="2700000" algn="tl">
                    <a:srgbClr val="000000">
                      <a:alpha val="43137"/>
                    </a:srgbClr>
                  </a:outerShdw>
                </a:effectLst>
                <a:latin typeface="Book Antiqua" panose="02040602050305030304" pitchFamily="18" charset="0"/>
              </a:rPr>
              <a:t>Площадки проведения мероприятий по финансовому просвещению</a:t>
            </a:r>
          </a:p>
        </p:txBody>
      </p:sp>
      <p:sp>
        <p:nvSpPr>
          <p:cNvPr id="5" name="Прямоугольник 4">
            <a:extLst>
              <a:ext uri="{FF2B5EF4-FFF2-40B4-BE49-F238E27FC236}">
                <a16:creationId xmlns:a16="http://schemas.microsoft.com/office/drawing/2014/main" xmlns="" id="{AFBFFBD5-EAC6-E129-B54E-14115E803888}"/>
              </a:ext>
            </a:extLst>
          </p:cNvPr>
          <p:cNvSpPr/>
          <p:nvPr/>
        </p:nvSpPr>
        <p:spPr>
          <a:xfrm>
            <a:off x="-471949" y="276533"/>
            <a:ext cx="11233275" cy="461666"/>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xmlns="" id="{6E6C9AC7-8125-50FF-B0CA-52FD85E742CA}"/>
              </a:ext>
            </a:extLst>
          </p:cNvPr>
          <p:cNvSpPr txBox="1"/>
          <p:nvPr/>
        </p:nvSpPr>
        <p:spPr>
          <a:xfrm>
            <a:off x="313092" y="1210814"/>
            <a:ext cx="5409282" cy="1268168"/>
          </a:xfrm>
          <a:prstGeom prst="rect">
            <a:avLst/>
          </a:prstGeom>
          <a:noFill/>
        </p:spPr>
        <p:txBody>
          <a:bodyPr wrap="square">
            <a:spAutoFit/>
          </a:bodyPr>
          <a:lstStyle/>
          <a:p>
            <a:pPr algn="ctr">
              <a:lnSpc>
                <a:spcPct val="107000"/>
              </a:lnSpc>
              <a:spcAft>
                <a:spcPts val="800"/>
              </a:spcAft>
            </a:pPr>
            <a:r>
              <a:rPr lang="ru-RU" i="1" dirty="0">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rPr>
              <a:t>В СМИ и</a:t>
            </a:r>
            <a:r>
              <a:rPr lang="ru-RU" i="1" dirty="0">
                <a:solidFill>
                  <a:schemeClr val="bg1"/>
                </a:solidFill>
                <a:effectLst>
                  <a:outerShdw blurRad="38100" dist="38100" dir="2700000" algn="tl">
                    <a:srgbClr val="000000">
                      <a:alpha val="43137"/>
                    </a:srgbClr>
                  </a:outerShdw>
                </a:effectLst>
                <a:latin typeface="Book Antiqua" panose="02040602050305030304" pitchFamily="18" charset="0"/>
                <a:ea typeface="Times New Roman" panose="02020603050405020304" pitchFamily="18" charset="0"/>
                <a:cs typeface="Times New Roman" panose="02020603050405020304" pitchFamily="18" charset="0"/>
              </a:rPr>
              <a:t> в официальных корпоративных (официальных муниципальных, областных) соцсетях было размещено более 78% информации по финансовому просвещению с охватом 678 970 чел. </a:t>
            </a:r>
            <a:endParaRPr lang="ru-RU" sz="1400" i="1" dirty="0">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C6D89344-C639-FB4F-1D05-AE03084361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05371" y="3396435"/>
            <a:ext cx="6465403" cy="3473313"/>
          </a:xfrm>
          <a:prstGeom prst="rect">
            <a:avLst/>
          </a:prstGeom>
        </p:spPr>
      </p:pic>
      <p:pic>
        <p:nvPicPr>
          <p:cNvPr id="16" name="Рисунок 15">
            <a:extLst>
              <a:ext uri="{FF2B5EF4-FFF2-40B4-BE49-F238E27FC236}">
                <a16:creationId xmlns:a16="http://schemas.microsoft.com/office/drawing/2014/main" xmlns="" id="{70B8CB3C-0E9E-4332-7118-E195D7DBD60C}"/>
              </a:ext>
            </a:extLst>
          </p:cNvPr>
          <p:cNvPicPr>
            <a:picLocks noChangeAspect="1"/>
          </p:cNvPicPr>
          <p:nvPr/>
        </p:nvPicPr>
        <p:blipFill>
          <a:blip r:embed="rId7"/>
          <a:stretch>
            <a:fillRect/>
          </a:stretch>
        </p:blipFill>
        <p:spPr>
          <a:xfrm>
            <a:off x="3848519" y="3576506"/>
            <a:ext cx="4582047" cy="2874535"/>
          </a:xfrm>
          <a:prstGeom prst="rect">
            <a:avLst/>
          </a:prstGeom>
        </p:spPr>
      </p:pic>
      <p:pic>
        <p:nvPicPr>
          <p:cNvPr id="12" name="Рисунок 11">
            <a:extLst>
              <a:ext uri="{FF2B5EF4-FFF2-40B4-BE49-F238E27FC236}">
                <a16:creationId xmlns:a16="http://schemas.microsoft.com/office/drawing/2014/main" xmlns="" id="{45048EE2-E9F1-FB11-A286-196C6443B8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669634" y="4608613"/>
            <a:ext cx="3340681" cy="2562986"/>
          </a:xfrm>
          <a:prstGeom prst="rect">
            <a:avLst/>
          </a:prstGeom>
        </p:spPr>
      </p:pic>
      <p:pic>
        <p:nvPicPr>
          <p:cNvPr id="13" name="Рисунок 12">
            <a:extLst>
              <a:ext uri="{FF2B5EF4-FFF2-40B4-BE49-F238E27FC236}">
                <a16:creationId xmlns:a16="http://schemas.microsoft.com/office/drawing/2014/main" xmlns="" id="{E66AB14F-1FB1-95E4-D113-7C242506D4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61927" y="4472370"/>
            <a:ext cx="3340681" cy="2562986"/>
          </a:xfrm>
          <a:prstGeom prst="rect">
            <a:avLst/>
          </a:prstGeom>
        </p:spPr>
      </p:pic>
      <p:sp>
        <p:nvSpPr>
          <p:cNvPr id="15" name="TextBox 14">
            <a:extLst>
              <a:ext uri="{FF2B5EF4-FFF2-40B4-BE49-F238E27FC236}">
                <a16:creationId xmlns:a16="http://schemas.microsoft.com/office/drawing/2014/main" xmlns="" id="{009BC78D-6D33-D684-E0C5-5856BBAAF76F}"/>
              </a:ext>
            </a:extLst>
          </p:cNvPr>
          <p:cNvSpPr txBox="1"/>
          <p:nvPr/>
        </p:nvSpPr>
        <p:spPr>
          <a:xfrm>
            <a:off x="6035466" y="1210814"/>
            <a:ext cx="5409282" cy="1564531"/>
          </a:xfrm>
          <a:prstGeom prst="rect">
            <a:avLst/>
          </a:prstGeom>
          <a:noFill/>
        </p:spPr>
        <p:txBody>
          <a:bodyPr wrap="square">
            <a:spAutoFit/>
          </a:bodyPr>
          <a:lstStyle/>
          <a:p>
            <a:pPr algn="ctr">
              <a:lnSpc>
                <a:spcPct val="107000"/>
              </a:lnSpc>
              <a:spcAft>
                <a:spcPts val="800"/>
              </a:spcAft>
            </a:pPr>
            <a:r>
              <a:rPr lang="ru-RU" i="1" dirty="0">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rPr>
              <a:t>Самый большой охват населения по проведенным мероприятиям составили публикации в официальных корпоративных (официальных муниципальных, областных) соцсетях 61% или 396 357 чел.</a:t>
            </a:r>
            <a:endParaRPr lang="ru-RU" sz="1400" i="1" dirty="0">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endParaRPr>
          </a:p>
        </p:txBody>
      </p:sp>
      <p:pic>
        <p:nvPicPr>
          <p:cNvPr id="17" name="Рисунок 16">
            <a:extLst>
              <a:ext uri="{FF2B5EF4-FFF2-40B4-BE49-F238E27FC236}">
                <a16:creationId xmlns:a16="http://schemas.microsoft.com/office/drawing/2014/main" xmlns="" id="{46644842-FEBF-0A1B-89BB-545285F146F8}"/>
              </a:ext>
            </a:extLst>
          </p:cNvPr>
          <p:cNvPicPr>
            <a:picLocks noChangeAspect="1"/>
          </p:cNvPicPr>
          <p:nvPr/>
        </p:nvPicPr>
        <p:blipFill>
          <a:blip r:embed="rId9"/>
          <a:stretch>
            <a:fillRect/>
          </a:stretch>
        </p:blipFill>
        <p:spPr>
          <a:xfrm>
            <a:off x="7986713" y="4576762"/>
            <a:ext cx="3146806" cy="2376697"/>
          </a:xfrm>
          <a:prstGeom prst="rect">
            <a:avLst/>
          </a:prstGeom>
        </p:spPr>
      </p:pic>
      <p:pic>
        <p:nvPicPr>
          <p:cNvPr id="18" name="Рисунок 17">
            <a:extLst>
              <a:ext uri="{FF2B5EF4-FFF2-40B4-BE49-F238E27FC236}">
                <a16:creationId xmlns:a16="http://schemas.microsoft.com/office/drawing/2014/main" xmlns="" id="{F3F6446A-649B-432A-D913-2AB63A965AB0}"/>
              </a:ext>
            </a:extLst>
          </p:cNvPr>
          <p:cNvPicPr>
            <a:picLocks noChangeAspect="1"/>
          </p:cNvPicPr>
          <p:nvPr/>
        </p:nvPicPr>
        <p:blipFill rotWithShape="1">
          <a:blip r:embed="rId10"/>
          <a:srcRect l="25559" r="28485"/>
          <a:stretch/>
        </p:blipFill>
        <p:spPr>
          <a:xfrm>
            <a:off x="1164480" y="4350032"/>
            <a:ext cx="2322298" cy="3129057"/>
          </a:xfrm>
          <a:prstGeom prst="rect">
            <a:avLst/>
          </a:prstGeom>
        </p:spPr>
      </p:pic>
    </p:spTree>
    <p:extLst>
      <p:ext uri="{BB962C8B-B14F-4D97-AF65-F5344CB8AC3E}">
        <p14:creationId xmlns:p14="http://schemas.microsoft.com/office/powerpoint/2010/main" val="6799733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07"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1250" fill="hold"/>
                                        <p:tgtEl>
                                          <p:spTgt spid="10"/>
                                        </p:tgtEl>
                                        <p:attrNameLst>
                                          <p:attrName>ppt_x</p:attrName>
                                        </p:attrNameLst>
                                      </p:cBhvr>
                                      <p:tavLst>
                                        <p:tav tm="0">
                                          <p:val>
                                            <p:strVal val="#ppt_x"/>
                                          </p:val>
                                        </p:tav>
                                        <p:tav tm="100000">
                                          <p:val>
                                            <p:strVal val="#ppt_x"/>
                                          </p:val>
                                        </p:tav>
                                      </p:tavLst>
                                    </p:anim>
                                    <p:anim calcmode="lin" valueType="num">
                                      <p:cBhvr additive="base">
                                        <p:cTn id="10" dur="1250" fill="hold"/>
                                        <p:tgtEl>
                                          <p:spTgt spid="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250" fill="hold"/>
                                        <p:tgtEl>
                                          <p:spTgt spid="15"/>
                                        </p:tgtEl>
                                        <p:attrNameLst>
                                          <p:attrName>ppt_x</p:attrName>
                                        </p:attrNameLst>
                                      </p:cBhvr>
                                      <p:tavLst>
                                        <p:tav tm="0">
                                          <p:val>
                                            <p:strVal val="#ppt_x"/>
                                          </p:val>
                                        </p:tav>
                                        <p:tav tm="100000">
                                          <p:val>
                                            <p:strVal val="#ppt_x"/>
                                          </p:val>
                                        </p:tav>
                                      </p:tavLst>
                                    </p:anim>
                                    <p:anim calcmode="lin" valueType="num">
                                      <p:cBhvr additive="base">
                                        <p:cTn id="14" dur="12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10"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xmlns="" id="{D56F090D-4C53-4EA9-AC65-323E72B8F72B}"/>
              </a:ext>
            </a:extLst>
          </p:cNvPr>
          <p:cNvPicPr>
            <a:picLocks noChangeAspect="1"/>
          </p:cNvPicPr>
          <p:nvPr>
            <a:videoFile r:link="rId1"/>
            <p:extLst>
              <p:ext uri="{DAA4B4D4-6D71-4841-9C94-3DE7FCFB9230}">
                <p14:media xmlns:p14="http://schemas.microsoft.com/office/powerpoint/2010/main" r:embed="rId2">
                  <p14:trim st="1193"/>
                </p14:media>
              </p:ext>
            </p:extLst>
          </p:nvPr>
        </p:nvPicPr>
        <p:blipFill>
          <a:blip r:embed="rId5"/>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xmlns="" id="{94AC8A24-0275-A841-8427-61B29D60BF47}"/>
              </a:ext>
            </a:extLst>
          </p:cNvPr>
          <p:cNvSpPr/>
          <p:nvPr/>
        </p:nvSpPr>
        <p:spPr>
          <a:xfrm>
            <a:off x="0" y="0"/>
            <a:ext cx="12192000" cy="6858000"/>
          </a:xfrm>
          <a:prstGeom prst="rect">
            <a:avLst/>
          </a:prstGeom>
          <a:gradFill>
            <a:gsLst>
              <a:gs pos="0">
                <a:schemeClr val="accent2">
                  <a:alpha val="50000"/>
                  <a:lumMod val="70000"/>
                  <a:lumOff val="30000"/>
                </a:schemeClr>
              </a:gs>
              <a:gs pos="98000">
                <a:schemeClr val="accent2">
                  <a:alpha val="85000"/>
                  <a:lumMod val="85000"/>
                  <a:lumOff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4" name="Заголовок 3">
            <a:extLst>
              <a:ext uri="{FF2B5EF4-FFF2-40B4-BE49-F238E27FC236}">
                <a16:creationId xmlns:a16="http://schemas.microsoft.com/office/drawing/2014/main" xmlns="" id="{157F0333-79C5-6A31-09F6-B1B94BB768D3}"/>
              </a:ext>
            </a:extLst>
          </p:cNvPr>
          <p:cNvSpPr>
            <a:spLocks noGrp="1"/>
          </p:cNvSpPr>
          <p:nvPr>
            <p:ph type="title"/>
          </p:nvPr>
        </p:nvSpPr>
        <p:spPr>
          <a:xfrm>
            <a:off x="105737" y="276534"/>
            <a:ext cx="11233275" cy="461665"/>
          </a:xfrm>
        </p:spPr>
        <p:txBody>
          <a:bodyPr/>
          <a:lstStyle/>
          <a:p>
            <a:pPr>
              <a:lnSpc>
                <a:spcPct val="100000"/>
              </a:lnSpc>
            </a:pPr>
            <a:r>
              <a:rPr lang="ru-RU" sz="2400" dirty="0">
                <a:solidFill>
                  <a:schemeClr val="bg1"/>
                </a:solidFill>
                <a:effectLst>
                  <a:outerShdw blurRad="38100" dist="38100" dir="2700000" algn="tl">
                    <a:srgbClr val="000000">
                      <a:alpha val="43137"/>
                    </a:srgbClr>
                  </a:outerShdw>
                </a:effectLst>
                <a:latin typeface="Book Antiqua" panose="02040602050305030304" pitchFamily="18" charset="0"/>
              </a:rPr>
              <a:t>Площадки проведения мероприятий по финансовому просвещению</a:t>
            </a:r>
          </a:p>
        </p:txBody>
      </p:sp>
      <p:sp>
        <p:nvSpPr>
          <p:cNvPr id="5" name="Прямоугольник 4">
            <a:extLst>
              <a:ext uri="{FF2B5EF4-FFF2-40B4-BE49-F238E27FC236}">
                <a16:creationId xmlns:a16="http://schemas.microsoft.com/office/drawing/2014/main" xmlns="" id="{AFBFFBD5-EAC6-E129-B54E-14115E803888}"/>
              </a:ext>
            </a:extLst>
          </p:cNvPr>
          <p:cNvSpPr/>
          <p:nvPr/>
        </p:nvSpPr>
        <p:spPr>
          <a:xfrm>
            <a:off x="-471949" y="276533"/>
            <a:ext cx="11233275" cy="461666"/>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xmlns="" id="{CB91FE22-9E36-9E29-79BE-8B81477E14DC}"/>
              </a:ext>
            </a:extLst>
          </p:cNvPr>
          <p:cNvSpPr txBox="1"/>
          <p:nvPr/>
        </p:nvSpPr>
        <p:spPr>
          <a:xfrm>
            <a:off x="105736" y="873508"/>
            <a:ext cx="10655589" cy="1501501"/>
          </a:xfrm>
          <a:prstGeom prst="rect">
            <a:avLst/>
          </a:prstGeom>
          <a:noFill/>
        </p:spPr>
        <p:txBody>
          <a:bodyPr wrap="square">
            <a:spAutoFit/>
          </a:bodyPr>
          <a:lstStyle/>
          <a:p>
            <a:pPr>
              <a:lnSpc>
                <a:spcPct val="107000"/>
              </a:lnSpc>
              <a:spcAft>
                <a:spcPts val="800"/>
              </a:spcAft>
            </a:pPr>
            <a:r>
              <a:rPr lang="ru-RU" sz="2000" i="1" dirty="0">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rPr>
              <a:t>Проведено крупных 7 крупных очных мероприятий с применением дистанционных технологий с охватом не менее 100 человек.</a:t>
            </a:r>
          </a:p>
          <a:p>
            <a:pPr>
              <a:lnSpc>
                <a:spcPct val="107000"/>
              </a:lnSpc>
              <a:spcAft>
                <a:spcPts val="800"/>
              </a:spcAft>
            </a:pPr>
            <a:r>
              <a:rPr lang="ru-RU" sz="2000" i="1" dirty="0">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rPr>
              <a:t>В частности, были проведены лекции перед работниками и читателями Липецкой областной научной библиотеки с подключением районных библиотек.</a:t>
            </a:r>
          </a:p>
        </p:txBody>
      </p:sp>
      <p:pic>
        <p:nvPicPr>
          <p:cNvPr id="11" name="Рисунок 10">
            <a:extLst>
              <a:ext uri="{FF2B5EF4-FFF2-40B4-BE49-F238E27FC236}">
                <a16:creationId xmlns:a16="http://schemas.microsoft.com/office/drawing/2014/main" xmlns="" id="{8B7E2C21-1238-B4B0-4BF8-E4158E92BB04}"/>
              </a:ext>
            </a:extLst>
          </p:cNvPr>
          <p:cNvPicPr>
            <a:picLocks noChangeAspect="1"/>
          </p:cNvPicPr>
          <p:nvPr/>
        </p:nvPicPr>
        <p:blipFill>
          <a:blip r:embed="rId6"/>
          <a:stretch>
            <a:fillRect/>
          </a:stretch>
        </p:blipFill>
        <p:spPr>
          <a:xfrm>
            <a:off x="2177970" y="3203239"/>
            <a:ext cx="1919630" cy="2559506"/>
          </a:xfrm>
          <a:prstGeom prst="rect">
            <a:avLst/>
          </a:prstGeom>
          <a:ln>
            <a:noFill/>
          </a:ln>
          <a:effectLst>
            <a:outerShdw blurRad="190500" algn="tl" rotWithShape="0">
              <a:srgbClr val="000000">
                <a:alpha val="70000"/>
              </a:srgbClr>
            </a:outerShdw>
          </a:effectLst>
        </p:spPr>
      </p:pic>
      <p:pic>
        <p:nvPicPr>
          <p:cNvPr id="8" name="Рисунок 7">
            <a:extLst>
              <a:ext uri="{FF2B5EF4-FFF2-40B4-BE49-F238E27FC236}">
                <a16:creationId xmlns:a16="http://schemas.microsoft.com/office/drawing/2014/main" xmlns="" id="{2B4D24F0-68E3-8EBD-8C03-FBDC7690E024}"/>
              </a:ext>
            </a:extLst>
          </p:cNvPr>
          <p:cNvPicPr>
            <a:picLocks noChangeAspect="1"/>
          </p:cNvPicPr>
          <p:nvPr/>
        </p:nvPicPr>
        <p:blipFill>
          <a:blip r:embed="rId7"/>
          <a:stretch>
            <a:fillRect/>
          </a:stretch>
        </p:blipFill>
        <p:spPr>
          <a:xfrm rot="21340423">
            <a:off x="476171" y="2580007"/>
            <a:ext cx="1945482" cy="2590765"/>
          </a:xfrm>
          <a:prstGeom prst="rect">
            <a:avLst/>
          </a:prstGeom>
          <a:ln>
            <a:noFill/>
          </a:ln>
          <a:effectLst>
            <a:outerShdw blurRad="190500" algn="tl" rotWithShape="0">
              <a:srgbClr val="000000">
                <a:alpha val="70000"/>
              </a:srgbClr>
            </a:outerShdw>
          </a:effectLst>
        </p:spPr>
      </p:pic>
      <p:pic>
        <p:nvPicPr>
          <p:cNvPr id="12" name="Рисунок 11">
            <a:extLst>
              <a:ext uri="{FF2B5EF4-FFF2-40B4-BE49-F238E27FC236}">
                <a16:creationId xmlns:a16="http://schemas.microsoft.com/office/drawing/2014/main" xmlns="" id="{4EAED7B1-EE2D-7900-F320-8DE4E21B5E4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39577" y="2813871"/>
            <a:ext cx="2735993" cy="2123035"/>
          </a:xfrm>
          <a:prstGeom prst="rect">
            <a:avLst/>
          </a:prstGeom>
          <a:ln>
            <a:noFill/>
          </a:ln>
          <a:effectLst>
            <a:outerShdw blurRad="190500" algn="tl" rotWithShape="0">
              <a:srgbClr val="000000">
                <a:alpha val="70000"/>
              </a:srgbClr>
            </a:outerShdw>
          </a:effectLst>
        </p:spPr>
      </p:pic>
      <p:pic>
        <p:nvPicPr>
          <p:cNvPr id="13" name="Рисунок 12">
            <a:extLst>
              <a:ext uri="{FF2B5EF4-FFF2-40B4-BE49-F238E27FC236}">
                <a16:creationId xmlns:a16="http://schemas.microsoft.com/office/drawing/2014/main" xmlns="" id="{D72CAD51-C6CB-42BB-08A0-4CEA1332C72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36242">
            <a:off x="9787127" y="2568238"/>
            <a:ext cx="1768054" cy="2357405"/>
          </a:xfrm>
          <a:prstGeom prst="rect">
            <a:avLst/>
          </a:prstGeom>
          <a:ln>
            <a:noFill/>
          </a:ln>
          <a:effectLst>
            <a:outerShdw blurRad="190500" algn="tl" rotWithShape="0">
              <a:srgbClr val="000000">
                <a:alpha val="70000"/>
              </a:srgbClr>
            </a:outerShdw>
          </a:effectLst>
        </p:spPr>
      </p:pic>
      <p:pic>
        <p:nvPicPr>
          <p:cNvPr id="15" name="Рисунок 14">
            <a:extLst>
              <a:ext uri="{FF2B5EF4-FFF2-40B4-BE49-F238E27FC236}">
                <a16:creationId xmlns:a16="http://schemas.microsoft.com/office/drawing/2014/main" xmlns="" id="{F85C3980-EC5A-D8A8-D91D-6A800EE430BE}"/>
              </a:ext>
            </a:extLst>
          </p:cNvPr>
          <p:cNvPicPr>
            <a:picLocks noChangeAspect="1"/>
          </p:cNvPicPr>
          <p:nvPr/>
        </p:nvPicPr>
        <p:blipFill>
          <a:blip r:embed="rId10"/>
          <a:stretch>
            <a:fillRect/>
          </a:stretch>
        </p:blipFill>
        <p:spPr>
          <a:xfrm>
            <a:off x="8416961" y="3080203"/>
            <a:ext cx="1919630" cy="2563634"/>
          </a:xfrm>
          <a:prstGeom prst="rect">
            <a:avLst/>
          </a:prstGeom>
          <a:ln>
            <a:noFill/>
          </a:ln>
          <a:effectLst>
            <a:outerShdw blurRad="190500" algn="tl" rotWithShape="0">
              <a:srgbClr val="000000">
                <a:alpha val="70000"/>
              </a:srgbClr>
            </a:outerShdw>
          </a:effectLst>
        </p:spPr>
      </p:pic>
      <p:pic>
        <p:nvPicPr>
          <p:cNvPr id="16" name="Рисунок 15">
            <a:extLst>
              <a:ext uri="{FF2B5EF4-FFF2-40B4-BE49-F238E27FC236}">
                <a16:creationId xmlns:a16="http://schemas.microsoft.com/office/drawing/2014/main" xmlns="" id="{08BE407A-4FF3-CBD0-2DB3-038E9D4A040B}"/>
              </a:ext>
            </a:extLst>
          </p:cNvPr>
          <p:cNvPicPr>
            <a:picLocks noChangeAspect="1"/>
          </p:cNvPicPr>
          <p:nvPr/>
        </p:nvPicPr>
        <p:blipFill>
          <a:blip r:embed="rId11"/>
          <a:stretch>
            <a:fillRect/>
          </a:stretch>
        </p:blipFill>
        <p:spPr>
          <a:xfrm rot="21386500">
            <a:off x="6706434" y="2573235"/>
            <a:ext cx="2115249" cy="28247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4279095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07"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250" fill="hold"/>
                                        <p:tgtEl>
                                          <p:spTgt spid="6"/>
                                        </p:tgtEl>
                                        <p:attrNameLst>
                                          <p:attrName>ppt_x</p:attrName>
                                        </p:attrNameLst>
                                      </p:cBhvr>
                                      <p:tavLst>
                                        <p:tav tm="0">
                                          <p:val>
                                            <p:strVal val="#ppt_x"/>
                                          </p:val>
                                        </p:tav>
                                        <p:tav tm="100000">
                                          <p:val>
                                            <p:strVal val="#ppt_x"/>
                                          </p:val>
                                        </p:tav>
                                      </p:tavLst>
                                    </p:anim>
                                    <p:anim calcmode="lin" valueType="num">
                                      <p:cBhvr additive="base">
                                        <p:cTn id="10" dur="1250" fill="hold"/>
                                        <p:tgtEl>
                                          <p:spTgt spid="6"/>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250" fill="hold"/>
                                        <p:tgtEl>
                                          <p:spTgt spid="8"/>
                                        </p:tgtEl>
                                        <p:attrNameLst>
                                          <p:attrName>ppt_x</p:attrName>
                                        </p:attrNameLst>
                                      </p:cBhvr>
                                      <p:tavLst>
                                        <p:tav tm="0">
                                          <p:val>
                                            <p:strVal val="#ppt_x"/>
                                          </p:val>
                                        </p:tav>
                                        <p:tav tm="100000">
                                          <p:val>
                                            <p:strVal val="#ppt_x"/>
                                          </p:val>
                                        </p:tav>
                                      </p:tavLst>
                                    </p:anim>
                                    <p:anim calcmode="lin" valueType="num">
                                      <p:cBhvr additive="base">
                                        <p:cTn id="14" dur="125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250" fill="hold"/>
                                        <p:tgtEl>
                                          <p:spTgt spid="11"/>
                                        </p:tgtEl>
                                        <p:attrNameLst>
                                          <p:attrName>ppt_x</p:attrName>
                                        </p:attrNameLst>
                                      </p:cBhvr>
                                      <p:tavLst>
                                        <p:tav tm="0">
                                          <p:val>
                                            <p:strVal val="#ppt_x"/>
                                          </p:val>
                                        </p:tav>
                                        <p:tav tm="100000">
                                          <p:val>
                                            <p:strVal val="#ppt_x"/>
                                          </p:val>
                                        </p:tav>
                                      </p:tavLst>
                                    </p:anim>
                                    <p:anim calcmode="lin" valueType="num">
                                      <p:cBhvr additive="base">
                                        <p:cTn id="18" dur="125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250" fill="hold"/>
                                        <p:tgtEl>
                                          <p:spTgt spid="12"/>
                                        </p:tgtEl>
                                        <p:attrNameLst>
                                          <p:attrName>ppt_x</p:attrName>
                                        </p:attrNameLst>
                                      </p:cBhvr>
                                      <p:tavLst>
                                        <p:tav tm="0">
                                          <p:val>
                                            <p:strVal val="#ppt_x"/>
                                          </p:val>
                                        </p:tav>
                                        <p:tav tm="100000">
                                          <p:val>
                                            <p:strVal val="#ppt_x"/>
                                          </p:val>
                                        </p:tav>
                                      </p:tavLst>
                                    </p:anim>
                                    <p:anim calcmode="lin" valueType="num">
                                      <p:cBhvr additive="base">
                                        <p:cTn id="22" dur="125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250" fill="hold"/>
                                        <p:tgtEl>
                                          <p:spTgt spid="16"/>
                                        </p:tgtEl>
                                        <p:attrNameLst>
                                          <p:attrName>ppt_x</p:attrName>
                                        </p:attrNameLst>
                                      </p:cBhvr>
                                      <p:tavLst>
                                        <p:tav tm="0">
                                          <p:val>
                                            <p:strVal val="#ppt_x"/>
                                          </p:val>
                                        </p:tav>
                                        <p:tav tm="100000">
                                          <p:val>
                                            <p:strVal val="#ppt_x"/>
                                          </p:val>
                                        </p:tav>
                                      </p:tavLst>
                                    </p:anim>
                                    <p:anim calcmode="lin" valueType="num">
                                      <p:cBhvr additive="base">
                                        <p:cTn id="26" dur="125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1250" fill="hold"/>
                                        <p:tgtEl>
                                          <p:spTgt spid="15"/>
                                        </p:tgtEl>
                                        <p:attrNameLst>
                                          <p:attrName>ppt_x</p:attrName>
                                        </p:attrNameLst>
                                      </p:cBhvr>
                                      <p:tavLst>
                                        <p:tav tm="0">
                                          <p:val>
                                            <p:strVal val="#ppt_x"/>
                                          </p:val>
                                        </p:tav>
                                        <p:tav tm="100000">
                                          <p:val>
                                            <p:strVal val="#ppt_x"/>
                                          </p:val>
                                        </p:tav>
                                      </p:tavLst>
                                    </p:anim>
                                    <p:anim calcmode="lin" valueType="num">
                                      <p:cBhvr additive="base">
                                        <p:cTn id="30" dur="125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250" fill="hold"/>
                                        <p:tgtEl>
                                          <p:spTgt spid="13"/>
                                        </p:tgtEl>
                                        <p:attrNameLst>
                                          <p:attrName>ppt_x</p:attrName>
                                        </p:attrNameLst>
                                      </p:cBhvr>
                                      <p:tavLst>
                                        <p:tav tm="0">
                                          <p:val>
                                            <p:strVal val="#ppt_x"/>
                                          </p:val>
                                        </p:tav>
                                        <p:tav tm="100000">
                                          <p:val>
                                            <p:strVal val="#ppt_x"/>
                                          </p:val>
                                        </p:tav>
                                      </p:tavLst>
                                    </p:anim>
                                    <p:anim calcmode="lin" valueType="num">
                                      <p:cBhvr additive="base">
                                        <p:cTn id="34"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3"/>
                </p:tgtEl>
              </p:cMediaNode>
            </p:video>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xmlns="" id="{D56F090D-4C53-4EA9-AC65-323E72B8F72B}"/>
              </a:ext>
            </a:extLst>
          </p:cNvPr>
          <p:cNvPicPr>
            <a:picLocks noChangeAspect="1"/>
          </p:cNvPicPr>
          <p:nvPr>
            <a:videoFile r:link="rId1"/>
            <p:extLst>
              <p:ext uri="{DAA4B4D4-6D71-4841-9C94-3DE7FCFB9230}">
                <p14:media xmlns:p14="http://schemas.microsoft.com/office/powerpoint/2010/main" r:embed="rId2">
                  <p14:trim st="1193"/>
                </p14:media>
              </p:ext>
            </p:extLst>
          </p:nvPr>
        </p:nvPicPr>
        <p:blipFill>
          <a:blip r:embed="rId5"/>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xmlns="" id="{94AC8A24-0275-A841-8427-61B29D60BF47}"/>
              </a:ext>
            </a:extLst>
          </p:cNvPr>
          <p:cNvSpPr/>
          <p:nvPr/>
        </p:nvSpPr>
        <p:spPr>
          <a:xfrm>
            <a:off x="0" y="0"/>
            <a:ext cx="12192000" cy="6858000"/>
          </a:xfrm>
          <a:prstGeom prst="rect">
            <a:avLst/>
          </a:prstGeom>
          <a:gradFill>
            <a:gsLst>
              <a:gs pos="0">
                <a:schemeClr val="accent2">
                  <a:alpha val="50000"/>
                  <a:lumMod val="70000"/>
                  <a:lumOff val="30000"/>
                </a:schemeClr>
              </a:gs>
              <a:gs pos="98000">
                <a:schemeClr val="accent2">
                  <a:alpha val="85000"/>
                  <a:lumMod val="85000"/>
                  <a:lumOff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4" name="Заголовок 3">
            <a:extLst>
              <a:ext uri="{FF2B5EF4-FFF2-40B4-BE49-F238E27FC236}">
                <a16:creationId xmlns:a16="http://schemas.microsoft.com/office/drawing/2014/main" xmlns="" id="{157F0333-79C5-6A31-09F6-B1B94BB768D3}"/>
              </a:ext>
            </a:extLst>
          </p:cNvPr>
          <p:cNvSpPr>
            <a:spLocks noGrp="1"/>
          </p:cNvSpPr>
          <p:nvPr>
            <p:ph type="title"/>
          </p:nvPr>
        </p:nvSpPr>
        <p:spPr>
          <a:xfrm>
            <a:off x="105737" y="276534"/>
            <a:ext cx="11233275" cy="461665"/>
          </a:xfrm>
        </p:spPr>
        <p:txBody>
          <a:bodyPr/>
          <a:lstStyle/>
          <a:p>
            <a:pPr>
              <a:lnSpc>
                <a:spcPct val="100000"/>
              </a:lnSpc>
            </a:pPr>
            <a:r>
              <a:rPr lang="ru-RU" sz="2400" dirty="0">
                <a:solidFill>
                  <a:schemeClr val="bg1"/>
                </a:solidFill>
                <a:effectLst>
                  <a:outerShdw blurRad="38100" dist="38100" dir="2700000" algn="tl">
                    <a:srgbClr val="000000">
                      <a:alpha val="43137"/>
                    </a:srgbClr>
                  </a:outerShdw>
                </a:effectLst>
                <a:latin typeface="Book Antiqua" panose="02040602050305030304" pitchFamily="18" charset="0"/>
              </a:rPr>
              <a:t>Площадки проведения мероприятий по финансовому просвещению</a:t>
            </a:r>
          </a:p>
        </p:txBody>
      </p:sp>
      <p:sp>
        <p:nvSpPr>
          <p:cNvPr id="5" name="Прямоугольник 4">
            <a:extLst>
              <a:ext uri="{FF2B5EF4-FFF2-40B4-BE49-F238E27FC236}">
                <a16:creationId xmlns:a16="http://schemas.microsoft.com/office/drawing/2014/main" xmlns="" id="{AFBFFBD5-EAC6-E129-B54E-14115E803888}"/>
              </a:ext>
            </a:extLst>
          </p:cNvPr>
          <p:cNvSpPr/>
          <p:nvPr/>
        </p:nvSpPr>
        <p:spPr>
          <a:xfrm>
            <a:off x="-471949" y="276533"/>
            <a:ext cx="11233275" cy="461666"/>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xmlns="" id="{CB91FE22-9E36-9E29-79BE-8B81477E14DC}"/>
              </a:ext>
            </a:extLst>
          </p:cNvPr>
          <p:cNvSpPr txBox="1"/>
          <p:nvPr/>
        </p:nvSpPr>
        <p:spPr>
          <a:xfrm>
            <a:off x="105736" y="873508"/>
            <a:ext cx="10655589" cy="1398909"/>
          </a:xfrm>
          <a:prstGeom prst="rect">
            <a:avLst/>
          </a:prstGeom>
          <a:noFill/>
        </p:spPr>
        <p:txBody>
          <a:bodyPr wrap="square">
            <a:spAutoFit/>
          </a:bodyPr>
          <a:lstStyle/>
          <a:p>
            <a:pPr>
              <a:lnSpc>
                <a:spcPct val="107000"/>
              </a:lnSpc>
              <a:spcAft>
                <a:spcPts val="800"/>
              </a:spcAft>
            </a:pPr>
            <a:r>
              <a:rPr lang="ru-RU" sz="2000" i="1" dirty="0">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rPr>
              <a:t>В Управлении социальной политики Липецкой области была проведена встреча в смешанном формате с сотрудниками Центров занятости населения Липецкой области. Перед специалистами выступили преподаватели Липецкого филиала </a:t>
            </a:r>
            <a:r>
              <a:rPr lang="ru-RU" sz="2000" i="1" dirty="0" err="1">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rPr>
              <a:t>Финуниверситета</a:t>
            </a:r>
            <a:r>
              <a:rPr lang="ru-RU" sz="2000" i="1" dirty="0">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rPr>
              <a:t> по вопросу самозанятости населения. </a:t>
            </a:r>
          </a:p>
        </p:txBody>
      </p:sp>
      <p:pic>
        <p:nvPicPr>
          <p:cNvPr id="2" name="Рисунок 1">
            <a:extLst>
              <a:ext uri="{FF2B5EF4-FFF2-40B4-BE49-F238E27FC236}">
                <a16:creationId xmlns:a16="http://schemas.microsoft.com/office/drawing/2014/main" xmlns="" id="{DA0D1EA5-3C22-CE1E-67DC-DC73B930837D}"/>
              </a:ext>
            </a:extLst>
          </p:cNvPr>
          <p:cNvPicPr>
            <a:picLocks noChangeAspect="1"/>
          </p:cNvPicPr>
          <p:nvPr/>
        </p:nvPicPr>
        <p:blipFill>
          <a:blip r:embed="rId6"/>
          <a:stretch>
            <a:fillRect/>
          </a:stretch>
        </p:blipFill>
        <p:spPr>
          <a:xfrm>
            <a:off x="541773" y="2709177"/>
            <a:ext cx="2372249" cy="3159873"/>
          </a:xfrm>
          <a:prstGeom prst="rect">
            <a:avLst/>
          </a:prstGeom>
          <a:ln>
            <a:noFill/>
          </a:ln>
          <a:effectLst>
            <a:outerShdw blurRad="190500" algn="tl" rotWithShape="0">
              <a:srgbClr val="000000">
                <a:alpha val="70000"/>
              </a:srgbClr>
            </a:outerShdw>
          </a:effectLst>
        </p:spPr>
      </p:pic>
      <p:pic>
        <p:nvPicPr>
          <p:cNvPr id="9" name="Рисунок 8">
            <a:extLst>
              <a:ext uri="{FF2B5EF4-FFF2-40B4-BE49-F238E27FC236}">
                <a16:creationId xmlns:a16="http://schemas.microsoft.com/office/drawing/2014/main" xmlns="" id="{F5A6968B-1654-F507-1C4E-97B24EC01F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4488">
            <a:off x="2659609" y="2917305"/>
            <a:ext cx="2503191" cy="3336558"/>
          </a:xfrm>
          <a:prstGeom prst="rect">
            <a:avLst/>
          </a:prstGeom>
          <a:ln>
            <a:noFill/>
          </a:ln>
          <a:effectLst>
            <a:outerShdw blurRad="190500" algn="tl" rotWithShape="0">
              <a:srgbClr val="000000">
                <a:alpha val="70000"/>
              </a:srgbClr>
            </a:outerShdw>
          </a:effectLst>
        </p:spPr>
      </p:pic>
      <p:pic>
        <p:nvPicPr>
          <p:cNvPr id="10" name="Рисунок 9">
            <a:extLst>
              <a:ext uri="{FF2B5EF4-FFF2-40B4-BE49-F238E27FC236}">
                <a16:creationId xmlns:a16="http://schemas.microsoft.com/office/drawing/2014/main" xmlns="" id="{B4D9F762-B6AB-28B6-2D38-281E088D6F25}"/>
              </a:ext>
            </a:extLst>
          </p:cNvPr>
          <p:cNvPicPr>
            <a:picLocks noChangeAspect="1"/>
          </p:cNvPicPr>
          <p:nvPr/>
        </p:nvPicPr>
        <p:blipFill>
          <a:blip r:embed="rId8"/>
          <a:stretch>
            <a:fillRect/>
          </a:stretch>
        </p:blipFill>
        <p:spPr>
          <a:xfrm>
            <a:off x="5777413" y="3060870"/>
            <a:ext cx="3052031" cy="2283903"/>
          </a:xfrm>
          <a:prstGeom prst="rect">
            <a:avLst/>
          </a:prstGeom>
          <a:ln>
            <a:noFill/>
          </a:ln>
          <a:effectLst>
            <a:outerShdw blurRad="190500" algn="tl" rotWithShape="0">
              <a:srgbClr val="000000">
                <a:alpha val="70000"/>
              </a:srgbClr>
            </a:outerShdw>
          </a:effectLst>
        </p:spPr>
      </p:pic>
      <p:pic>
        <p:nvPicPr>
          <p:cNvPr id="14" name="Рисунок 13">
            <a:extLst>
              <a:ext uri="{FF2B5EF4-FFF2-40B4-BE49-F238E27FC236}">
                <a16:creationId xmlns:a16="http://schemas.microsoft.com/office/drawing/2014/main" xmlns="" id="{0E504422-EB5C-C8D4-B68C-812FB18405D9}"/>
              </a:ext>
            </a:extLst>
          </p:cNvPr>
          <p:cNvPicPr>
            <a:picLocks noChangeAspect="1"/>
          </p:cNvPicPr>
          <p:nvPr/>
        </p:nvPicPr>
        <p:blipFill>
          <a:blip r:embed="rId9"/>
          <a:stretch>
            <a:fillRect/>
          </a:stretch>
        </p:blipFill>
        <p:spPr>
          <a:xfrm>
            <a:off x="8765762" y="2359812"/>
            <a:ext cx="2720993" cy="36246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22269701"/>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07"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250" fill="hold"/>
                                        <p:tgtEl>
                                          <p:spTgt spid="6"/>
                                        </p:tgtEl>
                                        <p:attrNameLst>
                                          <p:attrName>ppt_x</p:attrName>
                                        </p:attrNameLst>
                                      </p:cBhvr>
                                      <p:tavLst>
                                        <p:tav tm="0">
                                          <p:val>
                                            <p:strVal val="#ppt_x"/>
                                          </p:val>
                                        </p:tav>
                                        <p:tav tm="100000">
                                          <p:val>
                                            <p:strVal val="#ppt_x"/>
                                          </p:val>
                                        </p:tav>
                                      </p:tavLst>
                                    </p:anim>
                                    <p:anim calcmode="lin" valueType="num">
                                      <p:cBhvr additive="base">
                                        <p:cTn id="10" dur="1250" fill="hold"/>
                                        <p:tgtEl>
                                          <p:spTgt spid="6"/>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250" fill="hold"/>
                                        <p:tgtEl>
                                          <p:spTgt spid="2"/>
                                        </p:tgtEl>
                                        <p:attrNameLst>
                                          <p:attrName>ppt_x</p:attrName>
                                        </p:attrNameLst>
                                      </p:cBhvr>
                                      <p:tavLst>
                                        <p:tav tm="0">
                                          <p:val>
                                            <p:strVal val="#ppt_x"/>
                                          </p:val>
                                        </p:tav>
                                        <p:tav tm="100000">
                                          <p:val>
                                            <p:strVal val="#ppt_x"/>
                                          </p:val>
                                        </p:tav>
                                      </p:tavLst>
                                    </p:anim>
                                    <p:anim calcmode="lin" valueType="num">
                                      <p:cBhvr additive="base">
                                        <p:cTn id="14" dur="125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250" fill="hold"/>
                                        <p:tgtEl>
                                          <p:spTgt spid="9"/>
                                        </p:tgtEl>
                                        <p:attrNameLst>
                                          <p:attrName>ppt_x</p:attrName>
                                        </p:attrNameLst>
                                      </p:cBhvr>
                                      <p:tavLst>
                                        <p:tav tm="0">
                                          <p:val>
                                            <p:strVal val="#ppt_x"/>
                                          </p:val>
                                        </p:tav>
                                        <p:tav tm="100000">
                                          <p:val>
                                            <p:strVal val="#ppt_x"/>
                                          </p:val>
                                        </p:tav>
                                      </p:tavLst>
                                    </p:anim>
                                    <p:anim calcmode="lin" valueType="num">
                                      <p:cBhvr additive="base">
                                        <p:cTn id="18" dur="125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250" fill="hold"/>
                                        <p:tgtEl>
                                          <p:spTgt spid="10"/>
                                        </p:tgtEl>
                                        <p:attrNameLst>
                                          <p:attrName>ppt_x</p:attrName>
                                        </p:attrNameLst>
                                      </p:cBhvr>
                                      <p:tavLst>
                                        <p:tav tm="0">
                                          <p:val>
                                            <p:strVal val="#ppt_x"/>
                                          </p:val>
                                        </p:tav>
                                        <p:tav tm="100000">
                                          <p:val>
                                            <p:strVal val="#ppt_x"/>
                                          </p:val>
                                        </p:tav>
                                      </p:tavLst>
                                    </p:anim>
                                    <p:anim calcmode="lin" valueType="num">
                                      <p:cBhvr additive="base">
                                        <p:cTn id="22" dur="125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250" fill="hold"/>
                                        <p:tgtEl>
                                          <p:spTgt spid="14"/>
                                        </p:tgtEl>
                                        <p:attrNameLst>
                                          <p:attrName>ppt_x</p:attrName>
                                        </p:attrNameLst>
                                      </p:cBhvr>
                                      <p:tavLst>
                                        <p:tav tm="0">
                                          <p:val>
                                            <p:strVal val="#ppt_x"/>
                                          </p:val>
                                        </p:tav>
                                        <p:tav tm="100000">
                                          <p:val>
                                            <p:strVal val="#ppt_x"/>
                                          </p:val>
                                        </p:tav>
                                      </p:tavLst>
                                    </p:anim>
                                    <p:anim calcmode="lin" valueType="num">
                                      <p:cBhvr additive="base">
                                        <p:cTn id="26" dur="12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xmlns="" id="{D56F090D-4C53-4EA9-AC65-323E72B8F72B}"/>
              </a:ext>
            </a:extLst>
          </p:cNvPr>
          <p:cNvPicPr>
            <a:picLocks noChangeAspect="1"/>
          </p:cNvPicPr>
          <p:nvPr>
            <a:videoFile r:link="rId1"/>
            <p:extLst>
              <p:ext uri="{DAA4B4D4-6D71-4841-9C94-3DE7FCFB9230}">
                <p14:media xmlns:p14="http://schemas.microsoft.com/office/powerpoint/2010/main" r:embed="rId2">
                  <p14:trim st="1193"/>
                </p14:media>
              </p:ext>
            </p:extLst>
          </p:nvPr>
        </p:nvPicPr>
        <p:blipFill>
          <a:blip r:embed="rId5"/>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xmlns="" id="{94AC8A24-0275-A841-8427-61B29D60BF47}"/>
              </a:ext>
            </a:extLst>
          </p:cNvPr>
          <p:cNvSpPr/>
          <p:nvPr/>
        </p:nvSpPr>
        <p:spPr>
          <a:xfrm>
            <a:off x="0" y="0"/>
            <a:ext cx="12192000" cy="6858000"/>
          </a:xfrm>
          <a:prstGeom prst="rect">
            <a:avLst/>
          </a:prstGeom>
          <a:gradFill>
            <a:gsLst>
              <a:gs pos="0">
                <a:schemeClr val="accent2">
                  <a:alpha val="50000"/>
                  <a:lumMod val="70000"/>
                  <a:lumOff val="30000"/>
                </a:schemeClr>
              </a:gs>
              <a:gs pos="98000">
                <a:schemeClr val="accent2">
                  <a:alpha val="85000"/>
                  <a:lumMod val="85000"/>
                  <a:lumOff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4" name="Заголовок 3">
            <a:extLst>
              <a:ext uri="{FF2B5EF4-FFF2-40B4-BE49-F238E27FC236}">
                <a16:creationId xmlns:a16="http://schemas.microsoft.com/office/drawing/2014/main" xmlns="" id="{157F0333-79C5-6A31-09F6-B1B94BB768D3}"/>
              </a:ext>
            </a:extLst>
          </p:cNvPr>
          <p:cNvSpPr>
            <a:spLocks noGrp="1"/>
          </p:cNvSpPr>
          <p:nvPr>
            <p:ph type="title"/>
          </p:nvPr>
        </p:nvSpPr>
        <p:spPr>
          <a:xfrm>
            <a:off x="105737" y="276534"/>
            <a:ext cx="11233275" cy="461665"/>
          </a:xfrm>
        </p:spPr>
        <p:txBody>
          <a:bodyPr/>
          <a:lstStyle/>
          <a:p>
            <a:pPr>
              <a:lnSpc>
                <a:spcPct val="100000"/>
              </a:lnSpc>
            </a:pPr>
            <a:r>
              <a:rPr lang="ru-RU" sz="2400" dirty="0">
                <a:solidFill>
                  <a:schemeClr val="bg1"/>
                </a:solidFill>
                <a:effectLst>
                  <a:outerShdw blurRad="38100" dist="38100" dir="2700000" algn="tl">
                    <a:srgbClr val="000000">
                      <a:alpha val="43137"/>
                    </a:srgbClr>
                  </a:outerShdw>
                </a:effectLst>
                <a:latin typeface="Book Antiqua" panose="02040602050305030304" pitchFamily="18" charset="0"/>
              </a:rPr>
              <a:t>Площадки проведения мероприятий по финансовому просвещению</a:t>
            </a:r>
          </a:p>
        </p:txBody>
      </p:sp>
      <p:sp>
        <p:nvSpPr>
          <p:cNvPr id="5" name="Прямоугольник 4">
            <a:extLst>
              <a:ext uri="{FF2B5EF4-FFF2-40B4-BE49-F238E27FC236}">
                <a16:creationId xmlns:a16="http://schemas.microsoft.com/office/drawing/2014/main" xmlns="" id="{AFBFFBD5-EAC6-E129-B54E-14115E803888}"/>
              </a:ext>
            </a:extLst>
          </p:cNvPr>
          <p:cNvSpPr/>
          <p:nvPr/>
        </p:nvSpPr>
        <p:spPr>
          <a:xfrm>
            <a:off x="-471949" y="276533"/>
            <a:ext cx="11233275" cy="461666"/>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xmlns="" id="{CB91FE22-9E36-9E29-79BE-8B81477E14DC}"/>
              </a:ext>
            </a:extLst>
          </p:cNvPr>
          <p:cNvSpPr txBox="1"/>
          <p:nvPr/>
        </p:nvSpPr>
        <p:spPr>
          <a:xfrm>
            <a:off x="105736" y="873508"/>
            <a:ext cx="10655589" cy="1398909"/>
          </a:xfrm>
          <a:prstGeom prst="rect">
            <a:avLst/>
          </a:prstGeom>
          <a:noFill/>
        </p:spPr>
        <p:txBody>
          <a:bodyPr wrap="square">
            <a:spAutoFit/>
          </a:bodyPr>
          <a:lstStyle/>
          <a:p>
            <a:pPr>
              <a:lnSpc>
                <a:spcPct val="107000"/>
              </a:lnSpc>
              <a:spcAft>
                <a:spcPts val="800"/>
              </a:spcAft>
            </a:pPr>
            <a:r>
              <a:rPr lang="ru-RU" sz="2000" i="1" dirty="0">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rPr>
              <a:t>В мае текущего года в Центре опережающего развития перед сотрудниками Центров социальной защиты населения, слушателями программы повышения квалификации также выступили преподаватели </a:t>
            </a:r>
            <a:r>
              <a:rPr lang="ru-RU" sz="2000" i="1" dirty="0" err="1">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rPr>
              <a:t>Финуниверситета</a:t>
            </a:r>
            <a:r>
              <a:rPr lang="ru-RU" sz="2000" i="1" dirty="0">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rPr>
              <a:t> на тему «Телефонное и интернет-мошенничество».</a:t>
            </a:r>
          </a:p>
        </p:txBody>
      </p:sp>
      <p:pic>
        <p:nvPicPr>
          <p:cNvPr id="11" name="Рисунок 10">
            <a:extLst>
              <a:ext uri="{FF2B5EF4-FFF2-40B4-BE49-F238E27FC236}">
                <a16:creationId xmlns:a16="http://schemas.microsoft.com/office/drawing/2014/main" xmlns="" id="{D7667699-2C09-2A6F-0B81-A103488E4B6D}"/>
              </a:ext>
            </a:extLst>
          </p:cNvPr>
          <p:cNvPicPr>
            <a:picLocks noChangeAspect="1"/>
          </p:cNvPicPr>
          <p:nvPr/>
        </p:nvPicPr>
        <p:blipFill>
          <a:blip r:embed="rId6"/>
          <a:stretch>
            <a:fillRect/>
          </a:stretch>
        </p:blipFill>
        <p:spPr>
          <a:xfrm>
            <a:off x="253767" y="2482112"/>
            <a:ext cx="3325778" cy="2491822"/>
          </a:xfrm>
          <a:prstGeom prst="rect">
            <a:avLst/>
          </a:prstGeom>
          <a:ln>
            <a:noFill/>
          </a:ln>
          <a:effectLst>
            <a:outerShdw blurRad="190500" algn="tl" rotWithShape="0">
              <a:srgbClr val="000000">
                <a:alpha val="70000"/>
              </a:srgbClr>
            </a:outerShdw>
          </a:effectLst>
        </p:spPr>
      </p:pic>
      <p:pic>
        <p:nvPicPr>
          <p:cNvPr id="12" name="Рисунок 11">
            <a:extLst>
              <a:ext uri="{FF2B5EF4-FFF2-40B4-BE49-F238E27FC236}">
                <a16:creationId xmlns:a16="http://schemas.microsoft.com/office/drawing/2014/main" xmlns="" id="{96C188BC-D31F-2352-814C-92F66BFF9DAF}"/>
              </a:ext>
            </a:extLst>
          </p:cNvPr>
          <p:cNvPicPr>
            <a:picLocks noChangeAspect="1"/>
          </p:cNvPicPr>
          <p:nvPr/>
        </p:nvPicPr>
        <p:blipFill>
          <a:blip r:embed="rId7"/>
          <a:stretch>
            <a:fillRect/>
          </a:stretch>
        </p:blipFill>
        <p:spPr>
          <a:xfrm>
            <a:off x="2770222" y="3886827"/>
            <a:ext cx="3325778" cy="2491821"/>
          </a:xfrm>
          <a:prstGeom prst="rect">
            <a:avLst/>
          </a:prstGeom>
          <a:ln>
            <a:noFill/>
          </a:ln>
          <a:effectLst>
            <a:outerShdw blurRad="190500" algn="tl" rotWithShape="0">
              <a:srgbClr val="000000">
                <a:alpha val="70000"/>
              </a:srgbClr>
            </a:outerShdw>
          </a:effectLst>
        </p:spPr>
      </p:pic>
      <p:pic>
        <p:nvPicPr>
          <p:cNvPr id="13" name="Рисунок 12">
            <a:extLst>
              <a:ext uri="{FF2B5EF4-FFF2-40B4-BE49-F238E27FC236}">
                <a16:creationId xmlns:a16="http://schemas.microsoft.com/office/drawing/2014/main" xmlns="" id="{595BAE5E-90BF-03BE-A949-4612BF3EDF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1323" y="2352609"/>
            <a:ext cx="3393252" cy="2545203"/>
          </a:xfrm>
          <a:prstGeom prst="rect">
            <a:avLst/>
          </a:prstGeom>
          <a:ln>
            <a:noFill/>
          </a:ln>
          <a:effectLst>
            <a:outerShdw blurRad="190500" algn="tl" rotWithShape="0">
              <a:srgbClr val="000000">
                <a:alpha val="70000"/>
              </a:srgbClr>
            </a:outerShdw>
          </a:effectLst>
        </p:spPr>
      </p:pic>
      <p:pic>
        <p:nvPicPr>
          <p:cNvPr id="15" name="Рисунок 14">
            <a:extLst>
              <a:ext uri="{FF2B5EF4-FFF2-40B4-BE49-F238E27FC236}">
                <a16:creationId xmlns:a16="http://schemas.microsoft.com/office/drawing/2014/main" xmlns="" id="{B6AF4DF4-96BB-62EC-B3FC-AD03C4F2D8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3464" y="3885091"/>
            <a:ext cx="3325778" cy="24935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7442864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07"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250" fill="hold"/>
                                        <p:tgtEl>
                                          <p:spTgt spid="6"/>
                                        </p:tgtEl>
                                        <p:attrNameLst>
                                          <p:attrName>ppt_x</p:attrName>
                                        </p:attrNameLst>
                                      </p:cBhvr>
                                      <p:tavLst>
                                        <p:tav tm="0">
                                          <p:val>
                                            <p:strVal val="#ppt_x"/>
                                          </p:val>
                                        </p:tav>
                                        <p:tav tm="100000">
                                          <p:val>
                                            <p:strVal val="#ppt_x"/>
                                          </p:val>
                                        </p:tav>
                                      </p:tavLst>
                                    </p:anim>
                                    <p:anim calcmode="lin" valueType="num">
                                      <p:cBhvr additive="base">
                                        <p:cTn id="10" dur="1250" fill="hold"/>
                                        <p:tgtEl>
                                          <p:spTgt spid="6"/>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250" fill="hold"/>
                                        <p:tgtEl>
                                          <p:spTgt spid="11"/>
                                        </p:tgtEl>
                                        <p:attrNameLst>
                                          <p:attrName>ppt_x</p:attrName>
                                        </p:attrNameLst>
                                      </p:cBhvr>
                                      <p:tavLst>
                                        <p:tav tm="0">
                                          <p:val>
                                            <p:strVal val="#ppt_x"/>
                                          </p:val>
                                        </p:tav>
                                        <p:tav tm="100000">
                                          <p:val>
                                            <p:strVal val="#ppt_x"/>
                                          </p:val>
                                        </p:tav>
                                      </p:tavLst>
                                    </p:anim>
                                    <p:anim calcmode="lin" valueType="num">
                                      <p:cBhvr additive="base">
                                        <p:cTn id="14" dur="125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250" fill="hold"/>
                                        <p:tgtEl>
                                          <p:spTgt spid="12"/>
                                        </p:tgtEl>
                                        <p:attrNameLst>
                                          <p:attrName>ppt_x</p:attrName>
                                        </p:attrNameLst>
                                      </p:cBhvr>
                                      <p:tavLst>
                                        <p:tav tm="0">
                                          <p:val>
                                            <p:strVal val="#ppt_x"/>
                                          </p:val>
                                        </p:tav>
                                        <p:tav tm="100000">
                                          <p:val>
                                            <p:strVal val="#ppt_x"/>
                                          </p:val>
                                        </p:tav>
                                      </p:tavLst>
                                    </p:anim>
                                    <p:anim calcmode="lin" valueType="num">
                                      <p:cBhvr additive="base">
                                        <p:cTn id="18" dur="125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250" fill="hold"/>
                                        <p:tgtEl>
                                          <p:spTgt spid="13"/>
                                        </p:tgtEl>
                                        <p:attrNameLst>
                                          <p:attrName>ppt_x</p:attrName>
                                        </p:attrNameLst>
                                      </p:cBhvr>
                                      <p:tavLst>
                                        <p:tav tm="0">
                                          <p:val>
                                            <p:strVal val="#ppt_x"/>
                                          </p:val>
                                        </p:tav>
                                        <p:tav tm="100000">
                                          <p:val>
                                            <p:strVal val="#ppt_x"/>
                                          </p:val>
                                        </p:tav>
                                      </p:tavLst>
                                    </p:anim>
                                    <p:anim calcmode="lin" valueType="num">
                                      <p:cBhvr additive="base">
                                        <p:cTn id="22" dur="12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250" fill="hold"/>
                                        <p:tgtEl>
                                          <p:spTgt spid="15"/>
                                        </p:tgtEl>
                                        <p:attrNameLst>
                                          <p:attrName>ppt_x</p:attrName>
                                        </p:attrNameLst>
                                      </p:cBhvr>
                                      <p:tavLst>
                                        <p:tav tm="0">
                                          <p:val>
                                            <p:strVal val="#ppt_x"/>
                                          </p:val>
                                        </p:tav>
                                        <p:tav tm="100000">
                                          <p:val>
                                            <p:strVal val="#ppt_x"/>
                                          </p:val>
                                        </p:tav>
                                      </p:tavLst>
                                    </p:anim>
                                    <p:anim calcmode="lin" valueType="num">
                                      <p:cBhvr additive="base">
                                        <p:cTn id="26" dur="12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oup 2">
            <a:extLst>
              <a:ext uri="{FF2B5EF4-FFF2-40B4-BE49-F238E27FC236}">
                <a16:creationId xmlns:a16="http://schemas.microsoft.com/office/drawing/2014/main" xmlns="" id="{59618810-0F69-4DB8-9AB0-958430802FDD}"/>
              </a:ext>
            </a:extLst>
          </p:cNvPr>
          <p:cNvGrpSpPr/>
          <p:nvPr/>
        </p:nvGrpSpPr>
        <p:grpSpPr>
          <a:xfrm>
            <a:off x="523783" y="2916615"/>
            <a:ext cx="11146020" cy="4118860"/>
            <a:chOff x="1556814" y="3030145"/>
            <a:chExt cx="9003341" cy="3327062"/>
          </a:xfrm>
        </p:grpSpPr>
        <p:sp>
          <p:nvSpPr>
            <p:cNvPr id="18" name="Freeform 48">
              <a:extLst>
                <a:ext uri="{FF2B5EF4-FFF2-40B4-BE49-F238E27FC236}">
                  <a16:creationId xmlns:a16="http://schemas.microsoft.com/office/drawing/2014/main" xmlns="" id="{B2E0CB2F-4280-455E-BEC0-951D7FEE20CD}"/>
                </a:ext>
              </a:extLst>
            </p:cNvPr>
            <p:cNvSpPr/>
            <p:nvPr/>
          </p:nvSpPr>
          <p:spPr>
            <a:xfrm>
              <a:off x="1556814" y="3030145"/>
              <a:ext cx="9003341" cy="3327062"/>
            </a:xfrm>
            <a:custGeom>
              <a:avLst/>
              <a:gdLst>
                <a:gd name="connsiteX0" fmla="*/ 6096794 w 12193588"/>
                <a:gd name="connsiteY0" fmla="*/ 0 h 4505974"/>
                <a:gd name="connsiteX1" fmla="*/ 12111881 w 12193588"/>
                <a:gd name="connsiteY1" fmla="*/ 4201867 h 4505974"/>
                <a:gd name="connsiteX2" fmla="*/ 12193588 w 12193588"/>
                <a:gd name="connsiteY2" fmla="*/ 4443346 h 4505974"/>
                <a:gd name="connsiteX3" fmla="*/ 12193588 w 12193588"/>
                <a:gd name="connsiteY3" fmla="*/ 4505974 h 4505974"/>
                <a:gd name="connsiteX4" fmla="*/ 0 w 12193588"/>
                <a:gd name="connsiteY4" fmla="*/ 4505974 h 4505974"/>
                <a:gd name="connsiteX5" fmla="*/ 0 w 12193588"/>
                <a:gd name="connsiteY5" fmla="*/ 4443346 h 4505974"/>
                <a:gd name="connsiteX6" fmla="*/ 81708 w 12193588"/>
                <a:gd name="connsiteY6" fmla="*/ 4201867 h 4505974"/>
                <a:gd name="connsiteX7" fmla="*/ 6096794 w 12193588"/>
                <a:gd name="connsiteY7" fmla="*/ 0 h 450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588" h="4505974">
                  <a:moveTo>
                    <a:pt x="6096794" y="0"/>
                  </a:moveTo>
                  <a:cubicBezTo>
                    <a:pt x="8859796" y="0"/>
                    <a:pt x="11214091" y="1749888"/>
                    <a:pt x="12111881" y="4201867"/>
                  </a:cubicBezTo>
                  <a:lnTo>
                    <a:pt x="12193588" y="4443346"/>
                  </a:lnTo>
                  <a:lnTo>
                    <a:pt x="12193588" y="4505974"/>
                  </a:lnTo>
                  <a:lnTo>
                    <a:pt x="0" y="4505974"/>
                  </a:lnTo>
                  <a:lnTo>
                    <a:pt x="0" y="4443346"/>
                  </a:lnTo>
                  <a:lnTo>
                    <a:pt x="81708" y="4201867"/>
                  </a:lnTo>
                  <a:cubicBezTo>
                    <a:pt x="979497" y="1749888"/>
                    <a:pt x="3333792" y="0"/>
                    <a:pt x="6096794" y="0"/>
                  </a:cubicBezTo>
                  <a:close/>
                </a:path>
              </a:pathLst>
            </a:custGeom>
            <a:solidFill>
              <a:schemeClr val="bg1"/>
            </a:solidFill>
            <a:ln w="12700" cap="flat" cmpd="sng" algn="ctr">
              <a:noFill/>
              <a:prstDash val="solid"/>
              <a:miter lim="800000"/>
            </a:ln>
            <a:effectLst>
              <a:outerShdw blurRad="1270000" sx="102000" sy="102000" algn="ctr" rotWithShape="0">
                <a:schemeClr val="accent1">
                  <a:lumMod val="60000"/>
                  <a:lumOff val="40000"/>
                  <a:alpha val="35000"/>
                </a:scheme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50" i="0" u="none" strike="noStrike" kern="0" cap="none" spc="0" normalizeH="0" baseline="0" noProof="0" dirty="0">
                  <a:ln>
                    <a:noFill/>
                  </a:ln>
                  <a:solidFill>
                    <a:srgbClr val="FFFFFF"/>
                  </a:solidFill>
                  <a:effectLst/>
                  <a:uLnTx/>
                  <a:uFillTx/>
                  <a:latin typeface="Oswald Light" pitchFamily="2" charset="-52"/>
                </a:rPr>
                <a:t>И</a:t>
              </a:r>
              <a:endParaRPr kumimoji="0" lang="en-US" sz="450" i="0" u="none" strike="noStrike" kern="0" cap="none" spc="0" normalizeH="0" baseline="0" noProof="0" dirty="0">
                <a:ln>
                  <a:noFill/>
                </a:ln>
                <a:solidFill>
                  <a:srgbClr val="FFFFFF"/>
                </a:solidFill>
                <a:effectLst/>
                <a:uLnTx/>
                <a:uFillTx/>
                <a:latin typeface="Oswald Light" pitchFamily="2" charset="-52"/>
              </a:endParaRPr>
            </a:p>
          </p:txBody>
        </p:sp>
        <p:sp>
          <p:nvSpPr>
            <p:cNvPr id="19" name="Freeform 49">
              <a:extLst>
                <a:ext uri="{FF2B5EF4-FFF2-40B4-BE49-F238E27FC236}">
                  <a16:creationId xmlns:a16="http://schemas.microsoft.com/office/drawing/2014/main" xmlns="" id="{AF8A34A4-DAFA-4E05-9F5B-0BD0A0A3B4CA}"/>
                </a:ext>
              </a:extLst>
            </p:cNvPr>
            <p:cNvSpPr/>
            <p:nvPr/>
          </p:nvSpPr>
          <p:spPr>
            <a:xfrm>
              <a:off x="3670408" y="4785585"/>
              <a:ext cx="4794001" cy="1571622"/>
            </a:xfrm>
            <a:custGeom>
              <a:avLst/>
              <a:gdLst>
                <a:gd name="connsiteX0" fmla="*/ 4180327 w 8360654"/>
                <a:gd name="connsiteY0" fmla="*/ 0 h 2740881"/>
                <a:gd name="connsiteX1" fmla="*/ 8288760 w 8360654"/>
                <a:gd name="connsiteY1" fmla="*/ 2581857 h 2740881"/>
                <a:gd name="connsiteX2" fmla="*/ 8360654 w 8360654"/>
                <a:gd name="connsiteY2" fmla="*/ 2740881 h 2740881"/>
                <a:gd name="connsiteX3" fmla="*/ 0 w 8360654"/>
                <a:gd name="connsiteY3" fmla="*/ 2740881 h 2740881"/>
                <a:gd name="connsiteX4" fmla="*/ 71894 w 8360654"/>
                <a:gd name="connsiteY4" fmla="*/ 2581857 h 2740881"/>
                <a:gd name="connsiteX5" fmla="*/ 4180327 w 8360654"/>
                <a:gd name="connsiteY5" fmla="*/ 0 h 274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0654" h="2740881">
                  <a:moveTo>
                    <a:pt x="4180327" y="0"/>
                  </a:moveTo>
                  <a:cubicBezTo>
                    <a:pt x="5989604" y="0"/>
                    <a:pt x="7552659" y="1054197"/>
                    <a:pt x="8288760" y="2581857"/>
                  </a:cubicBezTo>
                  <a:lnTo>
                    <a:pt x="8360654" y="2740881"/>
                  </a:lnTo>
                  <a:lnTo>
                    <a:pt x="0" y="2740881"/>
                  </a:lnTo>
                  <a:lnTo>
                    <a:pt x="71894" y="2581857"/>
                  </a:lnTo>
                  <a:cubicBezTo>
                    <a:pt x="807996" y="1054197"/>
                    <a:pt x="2371051" y="0"/>
                    <a:pt x="4180327" y="0"/>
                  </a:cubicBezTo>
                  <a:close/>
                </a:path>
              </a:pathLst>
            </a:custGeom>
            <a:solidFill>
              <a:schemeClr val="bg1"/>
            </a:solidFill>
            <a:ln w="12700" cap="flat" cmpd="sng" algn="ctr">
              <a:noFill/>
              <a:prstDash val="solid"/>
              <a:miter lim="800000"/>
            </a:ln>
            <a:effectLst>
              <a:outerShdw blurRad="1270000" sx="102000" sy="102000" algn="ctr" rotWithShape="0">
                <a:schemeClr val="accent1">
                  <a:lumMod val="60000"/>
                  <a:lumOff val="40000"/>
                  <a:alpha val="40000"/>
                </a:scheme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50" i="0" u="none" strike="noStrike" kern="0" cap="none" spc="0" normalizeH="0" baseline="0" noProof="0" dirty="0">
                <a:ln>
                  <a:noFill/>
                </a:ln>
                <a:solidFill>
                  <a:srgbClr val="FFFFFF"/>
                </a:solidFill>
                <a:effectLst/>
                <a:uLnTx/>
                <a:uFillTx/>
                <a:latin typeface="Oswald Light" pitchFamily="2" charset="-52"/>
              </a:endParaRPr>
            </a:p>
          </p:txBody>
        </p:sp>
      </p:grpSp>
      <p:sp>
        <p:nvSpPr>
          <p:cNvPr id="20" name="Объект 2">
            <a:extLst>
              <a:ext uri="{FF2B5EF4-FFF2-40B4-BE49-F238E27FC236}">
                <a16:creationId xmlns:a16="http://schemas.microsoft.com/office/drawing/2014/main" xmlns="" id="{17DC50BE-3904-4439-864B-D62E20B8685B}"/>
              </a:ext>
            </a:extLst>
          </p:cNvPr>
          <p:cNvSpPr txBox="1">
            <a:spLocks/>
          </p:cNvSpPr>
          <p:nvPr/>
        </p:nvSpPr>
        <p:spPr>
          <a:xfrm>
            <a:off x="243387" y="3581858"/>
            <a:ext cx="3819328" cy="249356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1pPr>
            <a:lvl2pPr marL="6858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2pPr>
            <a:lvl3pPr marL="11430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3pPr>
            <a:lvl4pPr marL="16002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4pPr>
            <a:lvl5pPr marL="20574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ru-RU" sz="1800" dirty="0">
                <a:solidFill>
                  <a:schemeClr val="tx1"/>
                </a:solidFill>
                <a:latin typeface="Book Antiqua" panose="02040602050305030304" pitchFamily="18" charset="0"/>
                <a:ea typeface="VTB Group Cond Book" panose="020B0506050504020204" pitchFamily="34" charset="77"/>
              </a:rPr>
              <a:t>В 2023</a:t>
            </a:r>
            <a:r>
              <a:rPr lang="en-US" sz="1800" dirty="0">
                <a:solidFill>
                  <a:schemeClr val="tx1"/>
                </a:solidFill>
                <a:latin typeface="Book Antiqua" panose="02040602050305030304" pitchFamily="18" charset="0"/>
                <a:ea typeface="VTB Group Cond Book" panose="020B0506050504020204" pitchFamily="34" charset="77"/>
              </a:rPr>
              <a:t> </a:t>
            </a:r>
            <a:r>
              <a:rPr lang="ru-RU" sz="1800" dirty="0">
                <a:solidFill>
                  <a:schemeClr val="tx1"/>
                </a:solidFill>
                <a:latin typeface="Book Antiqua" panose="02040602050305030304" pitchFamily="18" charset="0"/>
                <a:ea typeface="VTB Group Cond Book" panose="020B0506050504020204" pitchFamily="34" charset="77"/>
              </a:rPr>
              <a:t>году заключено 3 меморандума о сотрудничестве в области повышения финансовой грамотности взрослого населения с Управлением социальной политики Липецкой области, и на что особенно хочется обратить внимание, заключаются соглашения с предприятиями г. Липецка</a:t>
            </a:r>
            <a:endParaRPr lang="en-US" sz="1800" dirty="0">
              <a:solidFill>
                <a:schemeClr val="tx1"/>
              </a:solidFill>
              <a:latin typeface="Book Antiqua" panose="02040602050305030304" pitchFamily="18" charset="0"/>
              <a:ea typeface="VTB Group Cond Book" panose="020B0506050504020204" pitchFamily="34" charset="77"/>
            </a:endParaRPr>
          </a:p>
        </p:txBody>
      </p:sp>
      <p:sp>
        <p:nvSpPr>
          <p:cNvPr id="27" name="Oval 49">
            <a:extLst>
              <a:ext uri="{FF2B5EF4-FFF2-40B4-BE49-F238E27FC236}">
                <a16:creationId xmlns:a16="http://schemas.microsoft.com/office/drawing/2014/main" xmlns="" id="{40148CD9-4CE3-4CDD-9B5A-97891EE2DE6C}"/>
              </a:ext>
            </a:extLst>
          </p:cNvPr>
          <p:cNvSpPr/>
          <p:nvPr/>
        </p:nvSpPr>
        <p:spPr>
          <a:xfrm>
            <a:off x="1492683" y="1981108"/>
            <a:ext cx="1402079" cy="1402079"/>
          </a:xfrm>
          <a:prstGeom prst="ellipse">
            <a:avLst/>
          </a:prstGeom>
          <a:gradFill>
            <a:gsLst>
              <a:gs pos="0">
                <a:schemeClr val="accent2"/>
              </a:gs>
              <a:gs pos="100000">
                <a:schemeClr val="accent2">
                  <a:lumMod val="75000"/>
                </a:schemeClr>
              </a:gs>
            </a:gsLst>
            <a:lin ang="2700000" scaled="1"/>
          </a:gradFill>
          <a:ln>
            <a:noFill/>
          </a:ln>
          <a:effectLst>
            <a:outerShdw blurRad="215900" dist="139700" dir="6060000" sx="86000" sy="86000" algn="ctr" rotWithShape="0">
              <a:schemeClr val="tx1">
                <a:lumMod val="75000"/>
                <a:lumOff val="25000"/>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ru-RU" sz="3200" dirty="0">
              <a:solidFill>
                <a:srgbClr val="FFFFFF"/>
              </a:solidFill>
              <a:ea typeface="VTB Group Cond Book" panose="020B0506050504020204" pitchFamily="34" charset="-52"/>
            </a:endParaRPr>
          </a:p>
        </p:txBody>
      </p:sp>
      <p:sp>
        <p:nvSpPr>
          <p:cNvPr id="28" name="Oval 50">
            <a:extLst>
              <a:ext uri="{FF2B5EF4-FFF2-40B4-BE49-F238E27FC236}">
                <a16:creationId xmlns:a16="http://schemas.microsoft.com/office/drawing/2014/main" xmlns="" id="{1C5B272B-02CB-4F02-B9AE-D115C1C75119}"/>
              </a:ext>
            </a:extLst>
          </p:cNvPr>
          <p:cNvSpPr/>
          <p:nvPr/>
        </p:nvSpPr>
        <p:spPr>
          <a:xfrm>
            <a:off x="5348368" y="1981108"/>
            <a:ext cx="1402079" cy="1402079"/>
          </a:xfrm>
          <a:prstGeom prst="ellipse">
            <a:avLst/>
          </a:prstGeom>
          <a:solidFill>
            <a:schemeClr val="accent4"/>
          </a:solidFill>
          <a:ln>
            <a:noFill/>
          </a:ln>
          <a:effectLst>
            <a:outerShdw blurRad="215900" dist="139700" dir="6060000" sx="86000" sy="86000" algn="ctr" rotWithShape="0">
              <a:schemeClr val="tx1">
                <a:lumMod val="75000"/>
                <a:lumOff val="25000"/>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ru-RU" sz="3200">
              <a:solidFill>
                <a:srgbClr val="FFFFFF"/>
              </a:solidFill>
              <a:ea typeface="VTB Group Cond Book" panose="020B0506050504020204" pitchFamily="34" charset="-52"/>
            </a:endParaRPr>
          </a:p>
        </p:txBody>
      </p:sp>
      <p:sp>
        <p:nvSpPr>
          <p:cNvPr id="29" name="Oval 51">
            <a:extLst>
              <a:ext uri="{FF2B5EF4-FFF2-40B4-BE49-F238E27FC236}">
                <a16:creationId xmlns:a16="http://schemas.microsoft.com/office/drawing/2014/main" xmlns="" id="{35B475CE-8B88-47FA-A3C0-4C3CB9C296FC}"/>
              </a:ext>
            </a:extLst>
          </p:cNvPr>
          <p:cNvSpPr/>
          <p:nvPr/>
        </p:nvSpPr>
        <p:spPr>
          <a:xfrm>
            <a:off x="9204053" y="1981108"/>
            <a:ext cx="1402079" cy="1402079"/>
          </a:xfrm>
          <a:prstGeom prst="ellipse">
            <a:avLst/>
          </a:prstGeom>
          <a:gradFill>
            <a:gsLst>
              <a:gs pos="0">
                <a:schemeClr val="accent2"/>
              </a:gs>
              <a:gs pos="100000">
                <a:schemeClr val="accent2">
                  <a:lumMod val="75000"/>
                </a:schemeClr>
              </a:gs>
            </a:gsLst>
            <a:lin ang="2700000" scaled="1"/>
          </a:gradFill>
          <a:ln>
            <a:noFill/>
          </a:ln>
          <a:effectLst>
            <a:outerShdw blurRad="215900" dist="139700" dir="6060000" sx="86000" sy="86000" algn="ctr" rotWithShape="0">
              <a:schemeClr val="tx1">
                <a:lumMod val="75000"/>
                <a:lumOff val="25000"/>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ru-RU" sz="3200">
              <a:solidFill>
                <a:srgbClr val="FFFFFF"/>
              </a:solidFill>
              <a:ea typeface="VTB Group Cond Book" panose="020B0506050504020204" pitchFamily="34" charset="-52"/>
            </a:endParaRPr>
          </a:p>
        </p:txBody>
      </p:sp>
      <p:sp>
        <p:nvSpPr>
          <p:cNvPr id="8" name="Объект 2">
            <a:extLst>
              <a:ext uri="{FF2B5EF4-FFF2-40B4-BE49-F238E27FC236}">
                <a16:creationId xmlns:a16="http://schemas.microsoft.com/office/drawing/2014/main" xmlns="" id="{1CA23FF6-571D-7069-956D-79D10A366918}"/>
              </a:ext>
            </a:extLst>
          </p:cNvPr>
          <p:cNvSpPr txBox="1">
            <a:spLocks/>
          </p:cNvSpPr>
          <p:nvPr/>
        </p:nvSpPr>
        <p:spPr>
          <a:xfrm>
            <a:off x="4366260" y="3593455"/>
            <a:ext cx="3365628" cy="1496372"/>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1pPr>
            <a:lvl2pPr marL="6858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2pPr>
            <a:lvl3pPr marL="11430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3pPr>
            <a:lvl4pPr marL="16002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4pPr>
            <a:lvl5pPr marL="20574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ru-RU" sz="1800" dirty="0">
                <a:solidFill>
                  <a:schemeClr val="tx1"/>
                </a:solidFill>
                <a:latin typeface="Book Antiqua" panose="02040602050305030304" pitchFamily="18" charset="0"/>
                <a:ea typeface="VTB Group Cond Book" panose="020B0506050504020204" pitchFamily="34" charset="77"/>
              </a:rPr>
              <a:t>Липецким филиалом было заключено 3 договора о распространении и прохождением он-лайн курсов «Мои деньги», разработанные </a:t>
            </a:r>
            <a:r>
              <a:rPr lang="ru-RU" sz="1800" dirty="0" err="1">
                <a:solidFill>
                  <a:schemeClr val="tx1"/>
                </a:solidFill>
                <a:latin typeface="Book Antiqua" panose="02040602050305030304" pitchFamily="18" charset="0"/>
                <a:ea typeface="VTB Group Cond Book" panose="020B0506050504020204" pitchFamily="34" charset="77"/>
              </a:rPr>
              <a:t>Финуниверситетом</a:t>
            </a:r>
            <a:endParaRPr lang="en-US" sz="1800" dirty="0">
              <a:solidFill>
                <a:schemeClr val="tx1"/>
              </a:solidFill>
              <a:latin typeface="Book Antiqua" panose="02040602050305030304" pitchFamily="18" charset="0"/>
              <a:ea typeface="VTB Group Cond Book" panose="020B0506050504020204" pitchFamily="34" charset="77"/>
            </a:endParaRPr>
          </a:p>
        </p:txBody>
      </p:sp>
      <p:sp>
        <p:nvSpPr>
          <p:cNvPr id="9" name="Объект 2">
            <a:extLst>
              <a:ext uri="{FF2B5EF4-FFF2-40B4-BE49-F238E27FC236}">
                <a16:creationId xmlns:a16="http://schemas.microsoft.com/office/drawing/2014/main" xmlns="" id="{035F933E-4137-0997-0B55-065BD4B518DC}"/>
              </a:ext>
            </a:extLst>
          </p:cNvPr>
          <p:cNvSpPr txBox="1">
            <a:spLocks/>
          </p:cNvSpPr>
          <p:nvPr/>
        </p:nvSpPr>
        <p:spPr>
          <a:xfrm>
            <a:off x="8175353" y="3644372"/>
            <a:ext cx="3459478" cy="249356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1pPr>
            <a:lvl2pPr marL="6858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2pPr>
            <a:lvl3pPr marL="11430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3pPr>
            <a:lvl4pPr marL="16002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4pPr>
            <a:lvl5pPr marL="20574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ru-RU" sz="1800" dirty="0">
                <a:solidFill>
                  <a:schemeClr val="tx1"/>
                </a:solidFill>
                <a:latin typeface="Book Antiqua" panose="02040602050305030304" pitchFamily="18" charset="0"/>
                <a:ea typeface="VTB Group Cond Book" panose="020B0506050504020204" pitchFamily="34" charset="77"/>
              </a:rPr>
              <a:t>Весной Институтом финансовой грамотности проводилось тестирование консультантов-методистом, обученных в 2019-2022 гг. От Липецкой области в тестировании принимали участие 15 человек, все консультанты-методисты успешно прошли тестирование</a:t>
            </a:r>
            <a:endParaRPr lang="en-US" sz="1800" dirty="0">
              <a:solidFill>
                <a:schemeClr val="tx1"/>
              </a:solidFill>
              <a:latin typeface="Book Antiqua" panose="02040602050305030304" pitchFamily="18" charset="0"/>
              <a:ea typeface="VTB Group Cond Book" panose="020B0506050504020204" pitchFamily="34" charset="77"/>
            </a:endParaRPr>
          </a:p>
        </p:txBody>
      </p:sp>
      <p:pic>
        <p:nvPicPr>
          <p:cNvPr id="11" name="Рисунок 10" descr="Изображение выглядит как черный, темнота&#10;&#10;Автоматически созданное описание">
            <a:extLst>
              <a:ext uri="{FF2B5EF4-FFF2-40B4-BE49-F238E27FC236}">
                <a16:creationId xmlns:a16="http://schemas.microsoft.com/office/drawing/2014/main" xmlns="" id="{59CEA2F2-677E-A95E-A7F7-BD9097A62B33}"/>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artisticPhotocopy/>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flipH="1" flipV="1">
            <a:off x="1825752" y="2279204"/>
            <a:ext cx="805883" cy="805883"/>
          </a:xfrm>
          <a:prstGeom prst="rect">
            <a:avLst/>
          </a:prstGeom>
        </p:spPr>
      </p:pic>
      <p:pic>
        <p:nvPicPr>
          <p:cNvPr id="13" name="Рисунок 12" descr="Изображение выглядит как черный, темнота&#10;&#10;Автоматически созданное описание">
            <a:extLst>
              <a:ext uri="{FF2B5EF4-FFF2-40B4-BE49-F238E27FC236}">
                <a16:creationId xmlns:a16="http://schemas.microsoft.com/office/drawing/2014/main" xmlns="" id="{95C31C7F-950C-B428-D5CB-21AC3C178435}"/>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5637693" y="2238162"/>
            <a:ext cx="925095" cy="925095"/>
          </a:xfrm>
          <a:prstGeom prst="rect">
            <a:avLst/>
          </a:prstGeom>
        </p:spPr>
      </p:pic>
      <p:pic>
        <p:nvPicPr>
          <p:cNvPr id="15" name="Рисунок 14" descr="Изображение выглядит как черный, темнота&#10;&#10;Автоматически созданное описание">
            <a:extLst>
              <a:ext uri="{FF2B5EF4-FFF2-40B4-BE49-F238E27FC236}">
                <a16:creationId xmlns:a16="http://schemas.microsoft.com/office/drawing/2014/main" xmlns="" id="{FEC0649E-AB99-8B00-8851-E7560C813B0B}"/>
              </a:ext>
            </a:extLst>
          </p:cNvPr>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9493924" y="2238162"/>
            <a:ext cx="872324" cy="872324"/>
          </a:xfrm>
          <a:prstGeom prst="rect">
            <a:avLst/>
          </a:prstGeom>
        </p:spPr>
      </p:pic>
      <p:sp>
        <p:nvSpPr>
          <p:cNvPr id="16" name="Объект 2">
            <a:extLst>
              <a:ext uri="{FF2B5EF4-FFF2-40B4-BE49-F238E27FC236}">
                <a16:creationId xmlns:a16="http://schemas.microsoft.com/office/drawing/2014/main" xmlns="" id="{AA80DE55-6E1C-1213-EEA5-708C64E01731}"/>
              </a:ext>
            </a:extLst>
          </p:cNvPr>
          <p:cNvSpPr txBox="1">
            <a:spLocks/>
          </p:cNvSpPr>
          <p:nvPr/>
        </p:nvSpPr>
        <p:spPr>
          <a:xfrm>
            <a:off x="255706" y="355976"/>
            <a:ext cx="11391444" cy="997774"/>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1pPr>
            <a:lvl2pPr marL="6858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2pPr>
            <a:lvl3pPr marL="11430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3pPr>
            <a:lvl4pPr marL="16002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4pPr>
            <a:lvl5pPr marL="20574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ru-RU" sz="1800" dirty="0">
                <a:solidFill>
                  <a:schemeClr val="tx1"/>
                </a:solidFill>
                <a:latin typeface="Book Antiqua" panose="02040602050305030304" pitchFamily="18" charset="0"/>
                <a:ea typeface="VTB Group Cond Book" panose="020B0506050504020204" pitchFamily="34" charset="77"/>
              </a:rPr>
              <a:t>В мероприятиях, проводимыми методистами – консультантами, были задействованы внешние партнеры: администрации муниципальных районов Липецкой области, Центры социальной защиты населения Липецкой области, филиалы в муниципальных районах Центра занятости Липецкой области, Дома-интернаты для престарелых и инвалидов, а также СМИ</a:t>
            </a:r>
            <a:endParaRPr lang="en-US" sz="1800" dirty="0">
              <a:solidFill>
                <a:schemeClr val="tx1"/>
              </a:solidFill>
              <a:latin typeface="Book Antiqua" panose="02040602050305030304" pitchFamily="18" charset="0"/>
              <a:ea typeface="VTB Group Cond Book" panose="020B0506050504020204" pitchFamily="34" charset="77"/>
            </a:endParaRPr>
          </a:p>
        </p:txBody>
      </p:sp>
    </p:spTree>
    <p:extLst>
      <p:ext uri="{BB962C8B-B14F-4D97-AF65-F5344CB8AC3E}">
        <p14:creationId xmlns:p14="http://schemas.microsoft.com/office/powerpoint/2010/main" val="420587199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50" fill="hold"/>
                                        <p:tgtEl>
                                          <p:spTgt spid="27"/>
                                        </p:tgtEl>
                                        <p:attrNameLst>
                                          <p:attrName>ppt_x</p:attrName>
                                        </p:attrNameLst>
                                      </p:cBhvr>
                                      <p:tavLst>
                                        <p:tav tm="0">
                                          <p:val>
                                            <p:strVal val="#ppt_x"/>
                                          </p:val>
                                        </p:tav>
                                        <p:tav tm="100000">
                                          <p:val>
                                            <p:strVal val="#ppt_x"/>
                                          </p:val>
                                        </p:tav>
                                      </p:tavLst>
                                    </p:anim>
                                    <p:anim calcmode="lin" valueType="num">
                                      <p:cBhvr additive="base">
                                        <p:cTn id="8" dur="125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250" fill="hold"/>
                                        <p:tgtEl>
                                          <p:spTgt spid="11"/>
                                        </p:tgtEl>
                                        <p:attrNameLst>
                                          <p:attrName>ppt_x</p:attrName>
                                        </p:attrNameLst>
                                      </p:cBhvr>
                                      <p:tavLst>
                                        <p:tav tm="0">
                                          <p:val>
                                            <p:strVal val="#ppt_x"/>
                                          </p:val>
                                        </p:tav>
                                        <p:tav tm="100000">
                                          <p:val>
                                            <p:strVal val="#ppt_x"/>
                                          </p:val>
                                        </p:tav>
                                      </p:tavLst>
                                    </p:anim>
                                    <p:anim calcmode="lin" valueType="num">
                                      <p:cBhvr additive="base">
                                        <p:cTn id="12" dur="12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250" fill="hold"/>
                                        <p:tgtEl>
                                          <p:spTgt spid="20"/>
                                        </p:tgtEl>
                                        <p:attrNameLst>
                                          <p:attrName>ppt_x</p:attrName>
                                        </p:attrNameLst>
                                      </p:cBhvr>
                                      <p:tavLst>
                                        <p:tav tm="0">
                                          <p:val>
                                            <p:strVal val="#ppt_x"/>
                                          </p:val>
                                        </p:tav>
                                        <p:tav tm="100000">
                                          <p:val>
                                            <p:strVal val="#ppt_x"/>
                                          </p:val>
                                        </p:tav>
                                      </p:tavLst>
                                    </p:anim>
                                    <p:anim calcmode="lin" valueType="num">
                                      <p:cBhvr additive="base">
                                        <p:cTn id="16" dur="125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250" fill="hold"/>
                                        <p:tgtEl>
                                          <p:spTgt spid="28"/>
                                        </p:tgtEl>
                                        <p:attrNameLst>
                                          <p:attrName>ppt_x</p:attrName>
                                        </p:attrNameLst>
                                      </p:cBhvr>
                                      <p:tavLst>
                                        <p:tav tm="0">
                                          <p:val>
                                            <p:strVal val="#ppt_x"/>
                                          </p:val>
                                        </p:tav>
                                        <p:tav tm="100000">
                                          <p:val>
                                            <p:strVal val="#ppt_x"/>
                                          </p:val>
                                        </p:tav>
                                      </p:tavLst>
                                    </p:anim>
                                    <p:anim calcmode="lin" valueType="num">
                                      <p:cBhvr additive="base">
                                        <p:cTn id="20" dur="125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250" fill="hold"/>
                                        <p:tgtEl>
                                          <p:spTgt spid="13"/>
                                        </p:tgtEl>
                                        <p:attrNameLst>
                                          <p:attrName>ppt_x</p:attrName>
                                        </p:attrNameLst>
                                      </p:cBhvr>
                                      <p:tavLst>
                                        <p:tav tm="0">
                                          <p:val>
                                            <p:strVal val="#ppt_x"/>
                                          </p:val>
                                        </p:tav>
                                        <p:tav tm="100000">
                                          <p:val>
                                            <p:strVal val="#ppt_x"/>
                                          </p:val>
                                        </p:tav>
                                      </p:tavLst>
                                    </p:anim>
                                    <p:anim calcmode="lin" valueType="num">
                                      <p:cBhvr additive="base">
                                        <p:cTn id="24" dur="12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250" fill="hold"/>
                                        <p:tgtEl>
                                          <p:spTgt spid="8"/>
                                        </p:tgtEl>
                                        <p:attrNameLst>
                                          <p:attrName>ppt_x</p:attrName>
                                        </p:attrNameLst>
                                      </p:cBhvr>
                                      <p:tavLst>
                                        <p:tav tm="0">
                                          <p:val>
                                            <p:strVal val="#ppt_x"/>
                                          </p:val>
                                        </p:tav>
                                        <p:tav tm="100000">
                                          <p:val>
                                            <p:strVal val="#ppt_x"/>
                                          </p:val>
                                        </p:tav>
                                      </p:tavLst>
                                    </p:anim>
                                    <p:anim calcmode="lin" valueType="num">
                                      <p:cBhvr additive="base">
                                        <p:cTn id="28" dur="125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1250" fill="hold"/>
                                        <p:tgtEl>
                                          <p:spTgt spid="29"/>
                                        </p:tgtEl>
                                        <p:attrNameLst>
                                          <p:attrName>ppt_x</p:attrName>
                                        </p:attrNameLst>
                                      </p:cBhvr>
                                      <p:tavLst>
                                        <p:tav tm="0">
                                          <p:val>
                                            <p:strVal val="#ppt_x"/>
                                          </p:val>
                                        </p:tav>
                                        <p:tav tm="100000">
                                          <p:val>
                                            <p:strVal val="#ppt_x"/>
                                          </p:val>
                                        </p:tav>
                                      </p:tavLst>
                                    </p:anim>
                                    <p:anim calcmode="lin" valueType="num">
                                      <p:cBhvr additive="base">
                                        <p:cTn id="32" dur="125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1250" fill="hold"/>
                                        <p:tgtEl>
                                          <p:spTgt spid="15"/>
                                        </p:tgtEl>
                                        <p:attrNameLst>
                                          <p:attrName>ppt_x</p:attrName>
                                        </p:attrNameLst>
                                      </p:cBhvr>
                                      <p:tavLst>
                                        <p:tav tm="0">
                                          <p:val>
                                            <p:strVal val="#ppt_x"/>
                                          </p:val>
                                        </p:tav>
                                        <p:tav tm="100000">
                                          <p:val>
                                            <p:strVal val="#ppt_x"/>
                                          </p:val>
                                        </p:tav>
                                      </p:tavLst>
                                    </p:anim>
                                    <p:anim calcmode="lin" valueType="num">
                                      <p:cBhvr additive="base">
                                        <p:cTn id="36" dur="125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1250" fill="hold"/>
                                        <p:tgtEl>
                                          <p:spTgt spid="9"/>
                                        </p:tgtEl>
                                        <p:attrNameLst>
                                          <p:attrName>ppt_x</p:attrName>
                                        </p:attrNameLst>
                                      </p:cBhvr>
                                      <p:tavLst>
                                        <p:tav tm="0">
                                          <p:val>
                                            <p:strVal val="#ppt_x"/>
                                          </p:val>
                                        </p:tav>
                                        <p:tav tm="100000">
                                          <p:val>
                                            <p:strVal val="#ppt_x"/>
                                          </p:val>
                                        </p:tav>
                                      </p:tavLst>
                                    </p:anim>
                                    <p:anim calcmode="lin" valueType="num">
                                      <p:cBhvr additive="base">
                                        <p:cTn id="40" dur="1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animBg="1"/>
      <p:bldP spid="28" grpId="0" animBg="1"/>
      <p:bldP spid="29" grpId="0" animBg="1"/>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2973FD"/>
            </a:gs>
            <a:gs pos="100000">
              <a:srgbClr val="084CCC"/>
            </a:gs>
          </a:gsLst>
          <a:lin ang="2700000" scaled="1"/>
        </a:gra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273EFC21-F4B2-F436-AF3B-76A6B0C3AE1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298450" y="1800225"/>
            <a:ext cx="6731000" cy="3954463"/>
          </a:xfrm>
        </p:spPr>
      </p:pic>
      <p:sp>
        <p:nvSpPr>
          <p:cNvPr id="20" name="TextBox 19">
            <a:extLst>
              <a:ext uri="{FF2B5EF4-FFF2-40B4-BE49-F238E27FC236}">
                <a16:creationId xmlns:a16="http://schemas.microsoft.com/office/drawing/2014/main" xmlns="" id="{0C1F85CF-B804-3154-7F40-AD755782B811}"/>
              </a:ext>
            </a:extLst>
          </p:cNvPr>
          <p:cNvSpPr txBox="1"/>
          <p:nvPr/>
        </p:nvSpPr>
        <p:spPr>
          <a:xfrm>
            <a:off x="7139030" y="1353483"/>
            <a:ext cx="4754520" cy="4401205"/>
          </a:xfrm>
          <a:prstGeom prst="rect">
            <a:avLst/>
          </a:prstGeom>
          <a:noFill/>
          <a:ln>
            <a:noFill/>
          </a:ln>
        </p:spPr>
        <p:txBody>
          <a:bodyPr wrap="square" lIns="91440" tIns="45720" rIns="91440" bIns="45720" rtlCol="0">
            <a:spAutoFit/>
          </a:bodyPr>
          <a:lstStyle/>
          <a:p>
            <a:r>
              <a:rPr lang="ru-RU" sz="2000" dirty="0">
                <a:solidFill>
                  <a:schemeClr val="bg1"/>
                </a:solidFill>
                <a:effectLst>
                  <a:outerShdw blurRad="38100" dist="38100" dir="2700000" algn="tl">
                    <a:srgbClr val="000000">
                      <a:alpha val="43137"/>
                    </a:srgbClr>
                  </a:outerShdw>
                </a:effectLst>
                <a:latin typeface="Book Antiqua" panose="02040602050305030304" pitchFamily="18" charset="0"/>
                <a:ea typeface="Roboto Condensed" panose="02000000000000000000" pitchFamily="2" charset="0"/>
                <a:cs typeface="Roboto Condensed" panose="02000000000000000000" pitchFamily="2" charset="0"/>
              </a:rPr>
              <a:t>Консультанты-методисты, обученные в 2021-2022г. активно работают с населением в области повышения финансовой грамотности в нашем регионе. Мы ведем реестр проводимых ими мероприятий. В 2023 году было проведено более 40 мероприятий, которые проводились в разных форматах: очном, с применением дистанционных технологий, публикаций в социальных сетях на темы «Мошенничество», «Льготы семьям с детьми», «Налогообложение» и т.д. </a:t>
            </a:r>
            <a:endParaRPr lang="en-US" sz="2000" dirty="0">
              <a:solidFill>
                <a:schemeClr val="bg1"/>
              </a:solidFill>
              <a:effectLst>
                <a:outerShdw blurRad="38100" dist="38100" dir="2700000" algn="tl">
                  <a:srgbClr val="000000">
                    <a:alpha val="43137"/>
                  </a:srgbClr>
                </a:outerShdw>
              </a:effectLst>
              <a:latin typeface="Book Antiqua" panose="02040602050305030304" pitchFamily="18"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87577893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250" fill="hold"/>
                                        <p:tgtEl>
                                          <p:spTgt spid="20"/>
                                        </p:tgtEl>
                                        <p:attrNameLst>
                                          <p:attrName>ppt_x</p:attrName>
                                        </p:attrNameLst>
                                      </p:cBhvr>
                                      <p:tavLst>
                                        <p:tav tm="0">
                                          <p:val>
                                            <p:strVal val="#ppt_x"/>
                                          </p:val>
                                        </p:tav>
                                        <p:tav tm="100000">
                                          <p:val>
                                            <p:strVal val="#ppt_x"/>
                                          </p:val>
                                        </p:tav>
                                      </p:tavLst>
                                    </p:anim>
                                    <p:anim calcmode="lin" valueType="num">
                                      <p:cBhvr additive="base">
                                        <p:cTn id="8" dur="12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Рисунок 23">
            <a:extLst>
              <a:ext uri="{FF2B5EF4-FFF2-40B4-BE49-F238E27FC236}">
                <a16:creationId xmlns:a16="http://schemas.microsoft.com/office/drawing/2014/main" xmlns="" id="{818933E6-A6B2-4DAC-B715-31603369B5B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49701" b="1"/>
          <a:stretch/>
        </p:blipFill>
        <p:spPr>
          <a:xfrm>
            <a:off x="0" y="0"/>
            <a:ext cx="12192000" cy="3505082"/>
          </a:xfrm>
        </p:spPr>
      </p:pic>
      <p:grpSp>
        <p:nvGrpSpPr>
          <p:cNvPr id="13" name="Group 1067">
            <a:extLst>
              <a:ext uri="{FF2B5EF4-FFF2-40B4-BE49-F238E27FC236}">
                <a16:creationId xmlns:a16="http://schemas.microsoft.com/office/drawing/2014/main" xmlns="" id="{43BAC91A-8B11-4BC9-94D4-B29DD4B48B01}"/>
              </a:ext>
            </a:extLst>
          </p:cNvPr>
          <p:cNvGrpSpPr/>
          <p:nvPr/>
        </p:nvGrpSpPr>
        <p:grpSpPr>
          <a:xfrm>
            <a:off x="10164936" y="4250361"/>
            <a:ext cx="332399" cy="332399"/>
            <a:chOff x="8385970" y="6045466"/>
            <a:chExt cx="312857" cy="312857"/>
          </a:xfrm>
          <a:solidFill>
            <a:schemeClr val="bg1"/>
          </a:solidFill>
        </p:grpSpPr>
        <p:sp>
          <p:nvSpPr>
            <p:cNvPr id="14" name="Полилиния: фигура 168">
              <a:extLst>
                <a:ext uri="{FF2B5EF4-FFF2-40B4-BE49-F238E27FC236}">
                  <a16:creationId xmlns:a16="http://schemas.microsoft.com/office/drawing/2014/main" xmlns="" id="{E57807D3-B771-4455-B92B-68B6C04A4856}"/>
                </a:ext>
              </a:extLst>
            </p:cNvPr>
            <p:cNvSpPr/>
            <p:nvPr/>
          </p:nvSpPr>
          <p:spPr>
            <a:xfrm>
              <a:off x="8385970" y="6045466"/>
              <a:ext cx="312857" cy="312857"/>
            </a:xfrm>
            <a:custGeom>
              <a:avLst/>
              <a:gdLst>
                <a:gd name="connsiteX0" fmla="*/ 156950 w 312857"/>
                <a:gd name="connsiteY0" fmla="*/ 1071 h 312857"/>
                <a:gd name="connsiteX1" fmla="*/ 1071 w 312857"/>
                <a:gd name="connsiteY1" fmla="*/ 156950 h 312857"/>
                <a:gd name="connsiteX2" fmla="*/ 156950 w 312857"/>
                <a:gd name="connsiteY2" fmla="*/ 312829 h 312857"/>
                <a:gd name="connsiteX3" fmla="*/ 312829 w 312857"/>
                <a:gd name="connsiteY3" fmla="*/ 156950 h 312857"/>
                <a:gd name="connsiteX4" fmla="*/ 156950 w 312857"/>
                <a:gd name="connsiteY4" fmla="*/ 1071 h 312857"/>
                <a:gd name="connsiteX5" fmla="*/ 156950 w 312857"/>
                <a:gd name="connsiteY5" fmla="*/ 288847 h 312857"/>
                <a:gd name="connsiteX6" fmla="*/ 25053 w 312857"/>
                <a:gd name="connsiteY6" fmla="*/ 156950 h 312857"/>
                <a:gd name="connsiteX7" fmla="*/ 156950 w 312857"/>
                <a:gd name="connsiteY7" fmla="*/ 25053 h 312857"/>
                <a:gd name="connsiteX8" fmla="*/ 288847 w 312857"/>
                <a:gd name="connsiteY8" fmla="*/ 156950 h 312857"/>
                <a:gd name="connsiteX9" fmla="*/ 156950 w 312857"/>
                <a:gd name="connsiteY9" fmla="*/ 288847 h 3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857" h="312857">
                  <a:moveTo>
                    <a:pt x="156950" y="1071"/>
                  </a:moveTo>
                  <a:cubicBezTo>
                    <a:pt x="70617" y="1071"/>
                    <a:pt x="1071" y="70617"/>
                    <a:pt x="1071" y="156950"/>
                  </a:cubicBezTo>
                  <a:cubicBezTo>
                    <a:pt x="1071" y="243283"/>
                    <a:pt x="70617" y="312829"/>
                    <a:pt x="156950" y="312829"/>
                  </a:cubicBezTo>
                  <a:cubicBezTo>
                    <a:pt x="243283" y="312829"/>
                    <a:pt x="312829" y="243283"/>
                    <a:pt x="312829" y="156950"/>
                  </a:cubicBezTo>
                  <a:cubicBezTo>
                    <a:pt x="312829" y="70617"/>
                    <a:pt x="243283" y="1071"/>
                    <a:pt x="156950" y="1071"/>
                  </a:cubicBezTo>
                  <a:close/>
                  <a:moveTo>
                    <a:pt x="156950" y="288847"/>
                  </a:moveTo>
                  <a:cubicBezTo>
                    <a:pt x="83807" y="288847"/>
                    <a:pt x="25053" y="230093"/>
                    <a:pt x="25053" y="156950"/>
                  </a:cubicBezTo>
                  <a:cubicBezTo>
                    <a:pt x="25053" y="83807"/>
                    <a:pt x="83807" y="25053"/>
                    <a:pt x="156950" y="25053"/>
                  </a:cubicBezTo>
                  <a:cubicBezTo>
                    <a:pt x="230093" y="25053"/>
                    <a:pt x="288847" y="83807"/>
                    <a:pt x="288847" y="156950"/>
                  </a:cubicBezTo>
                  <a:cubicBezTo>
                    <a:pt x="288847" y="230093"/>
                    <a:pt x="230093" y="288847"/>
                    <a:pt x="156950" y="288847"/>
                  </a:cubicBezTo>
                  <a:close/>
                </a:path>
              </a:pathLst>
            </a:custGeom>
            <a:grpFill/>
            <a:ln w="9525" cap="flat">
              <a:noFill/>
              <a:prstDash val="solid"/>
              <a:miter/>
            </a:ln>
          </p:spPr>
          <p:txBody>
            <a:bodyPr rtlCol="0" anchor="ctr"/>
            <a:lstStyle/>
            <a:p>
              <a:endParaRPr lang="ru-RU">
                <a:solidFill>
                  <a:schemeClr val="bg1"/>
                </a:solidFill>
              </a:endParaRPr>
            </a:p>
          </p:txBody>
        </p:sp>
        <p:sp>
          <p:nvSpPr>
            <p:cNvPr id="15" name="Полилиния: фигура 169">
              <a:extLst>
                <a:ext uri="{FF2B5EF4-FFF2-40B4-BE49-F238E27FC236}">
                  <a16:creationId xmlns:a16="http://schemas.microsoft.com/office/drawing/2014/main" xmlns="" id="{B14EBD9E-6DB3-49B0-9FC6-33E29165E8C1}"/>
                </a:ext>
              </a:extLst>
            </p:cNvPr>
            <p:cNvSpPr/>
            <p:nvPr/>
          </p:nvSpPr>
          <p:spPr>
            <a:xfrm>
              <a:off x="8529858" y="6105419"/>
              <a:ext cx="25714" cy="145714"/>
            </a:xfrm>
            <a:custGeom>
              <a:avLst/>
              <a:gdLst>
                <a:gd name="connsiteX0" fmla="*/ 13061 w 25714"/>
                <a:gd name="connsiteY0" fmla="*/ 1071 h 145714"/>
                <a:gd name="connsiteX1" fmla="*/ 1071 w 25714"/>
                <a:gd name="connsiteY1" fmla="*/ 13061 h 145714"/>
                <a:gd name="connsiteX2" fmla="*/ 1071 w 25714"/>
                <a:gd name="connsiteY2" fmla="*/ 132967 h 145714"/>
                <a:gd name="connsiteX3" fmla="*/ 13061 w 25714"/>
                <a:gd name="connsiteY3" fmla="*/ 144957 h 145714"/>
                <a:gd name="connsiteX4" fmla="*/ 25051 w 25714"/>
                <a:gd name="connsiteY4" fmla="*/ 132967 h 145714"/>
                <a:gd name="connsiteX5" fmla="*/ 25051 w 25714"/>
                <a:gd name="connsiteY5" fmla="*/ 13063 h 145714"/>
                <a:gd name="connsiteX6" fmla="*/ 13061 w 25714"/>
                <a:gd name="connsiteY6" fmla="*/ 1071 h 14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4" h="145714">
                  <a:moveTo>
                    <a:pt x="13061" y="1071"/>
                  </a:moveTo>
                  <a:cubicBezTo>
                    <a:pt x="5867" y="1071"/>
                    <a:pt x="1071" y="5867"/>
                    <a:pt x="1071" y="13061"/>
                  </a:cubicBezTo>
                  <a:lnTo>
                    <a:pt x="1071" y="132967"/>
                  </a:lnTo>
                  <a:cubicBezTo>
                    <a:pt x="1071" y="140161"/>
                    <a:pt x="5867" y="144957"/>
                    <a:pt x="13061" y="144957"/>
                  </a:cubicBezTo>
                  <a:cubicBezTo>
                    <a:pt x="20256" y="144957"/>
                    <a:pt x="25051" y="140161"/>
                    <a:pt x="25051" y="132967"/>
                  </a:cubicBezTo>
                  <a:lnTo>
                    <a:pt x="25051" y="13063"/>
                  </a:lnTo>
                  <a:cubicBezTo>
                    <a:pt x="25053" y="5869"/>
                    <a:pt x="20256" y="1071"/>
                    <a:pt x="13061" y="1071"/>
                  </a:cubicBezTo>
                  <a:close/>
                </a:path>
              </a:pathLst>
            </a:custGeom>
            <a:grpFill/>
            <a:ln w="9525" cap="flat">
              <a:noFill/>
              <a:prstDash val="solid"/>
              <a:miter/>
            </a:ln>
          </p:spPr>
          <p:txBody>
            <a:bodyPr rtlCol="0" anchor="ctr"/>
            <a:lstStyle/>
            <a:p>
              <a:endParaRPr lang="ru-RU">
                <a:solidFill>
                  <a:schemeClr val="bg1"/>
                </a:solidFill>
              </a:endParaRPr>
            </a:p>
          </p:txBody>
        </p:sp>
        <p:sp>
          <p:nvSpPr>
            <p:cNvPr id="16" name="Полилиния: фигура 170">
              <a:extLst>
                <a:ext uri="{FF2B5EF4-FFF2-40B4-BE49-F238E27FC236}">
                  <a16:creationId xmlns:a16="http://schemas.microsoft.com/office/drawing/2014/main" xmlns="" id="{CBB506C2-853E-44B4-9878-F0511D700634}"/>
                </a:ext>
              </a:extLst>
            </p:cNvPr>
            <p:cNvSpPr/>
            <p:nvPr/>
          </p:nvSpPr>
          <p:spPr>
            <a:xfrm>
              <a:off x="8529858" y="6273289"/>
              <a:ext cx="25714" cy="25714"/>
            </a:xfrm>
            <a:custGeom>
              <a:avLst/>
              <a:gdLst>
                <a:gd name="connsiteX0" fmla="*/ 13061 w 25714"/>
                <a:gd name="connsiteY0" fmla="*/ 1071 h 25714"/>
                <a:gd name="connsiteX1" fmla="*/ 1071 w 25714"/>
                <a:gd name="connsiteY1" fmla="*/ 13061 h 25714"/>
                <a:gd name="connsiteX2" fmla="*/ 13061 w 25714"/>
                <a:gd name="connsiteY2" fmla="*/ 25051 h 25714"/>
                <a:gd name="connsiteX3" fmla="*/ 25051 w 25714"/>
                <a:gd name="connsiteY3" fmla="*/ 13061 h 25714"/>
                <a:gd name="connsiteX4" fmla="*/ 13061 w 25714"/>
                <a:gd name="connsiteY4" fmla="*/ 1071 h 2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4" h="25714">
                  <a:moveTo>
                    <a:pt x="13061" y="1071"/>
                  </a:moveTo>
                  <a:cubicBezTo>
                    <a:pt x="7066" y="1071"/>
                    <a:pt x="1071" y="7067"/>
                    <a:pt x="1071" y="13061"/>
                  </a:cubicBezTo>
                  <a:cubicBezTo>
                    <a:pt x="1071" y="19056"/>
                    <a:pt x="7067" y="25051"/>
                    <a:pt x="13061" y="25051"/>
                  </a:cubicBezTo>
                  <a:cubicBezTo>
                    <a:pt x="19056" y="25051"/>
                    <a:pt x="25051" y="19056"/>
                    <a:pt x="25051" y="13061"/>
                  </a:cubicBezTo>
                  <a:cubicBezTo>
                    <a:pt x="25051" y="7067"/>
                    <a:pt x="19057" y="1071"/>
                    <a:pt x="13061" y="1071"/>
                  </a:cubicBezTo>
                  <a:close/>
                </a:path>
              </a:pathLst>
            </a:custGeom>
            <a:grpFill/>
            <a:ln w="9525" cap="flat">
              <a:noFill/>
              <a:prstDash val="solid"/>
              <a:miter/>
            </a:ln>
          </p:spPr>
          <p:txBody>
            <a:bodyPr rtlCol="0" anchor="ctr"/>
            <a:lstStyle/>
            <a:p>
              <a:endParaRPr lang="ru-RU">
                <a:solidFill>
                  <a:schemeClr val="bg1"/>
                </a:solidFill>
              </a:endParaRPr>
            </a:p>
          </p:txBody>
        </p:sp>
      </p:grpSp>
      <p:sp>
        <p:nvSpPr>
          <p:cNvPr id="26" name="Прямоугольник 25">
            <a:extLst>
              <a:ext uri="{FF2B5EF4-FFF2-40B4-BE49-F238E27FC236}">
                <a16:creationId xmlns:a16="http://schemas.microsoft.com/office/drawing/2014/main" xmlns="" id="{63FD6B58-9479-42C7-937E-7795DD3466AF}"/>
              </a:ext>
            </a:extLst>
          </p:cNvPr>
          <p:cNvSpPr/>
          <p:nvPr/>
        </p:nvSpPr>
        <p:spPr>
          <a:xfrm>
            <a:off x="0" y="0"/>
            <a:ext cx="12192000" cy="3505082"/>
          </a:xfrm>
          <a:prstGeom prst="rect">
            <a:avLst/>
          </a:prstGeom>
          <a:gradFill>
            <a:gsLst>
              <a:gs pos="0">
                <a:schemeClr val="accent1">
                  <a:alpha val="95000"/>
                </a:schemeClr>
              </a:gs>
              <a:gs pos="100000">
                <a:schemeClr val="accent3">
                  <a:lumMod val="62000"/>
                  <a:alpha val="71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Заголовок 24">
            <a:extLst>
              <a:ext uri="{FF2B5EF4-FFF2-40B4-BE49-F238E27FC236}">
                <a16:creationId xmlns:a16="http://schemas.microsoft.com/office/drawing/2014/main" xmlns="" id="{FE8DDA79-9B22-48D3-AF30-2E52440945B9}"/>
              </a:ext>
            </a:extLst>
          </p:cNvPr>
          <p:cNvSpPr>
            <a:spLocks noGrp="1"/>
          </p:cNvSpPr>
          <p:nvPr>
            <p:ph type="title"/>
          </p:nvPr>
        </p:nvSpPr>
        <p:spPr>
          <a:xfrm>
            <a:off x="832983" y="589826"/>
            <a:ext cx="10515600" cy="2419124"/>
          </a:xfrm>
        </p:spPr>
        <p:txBody>
          <a:bodyPr/>
          <a:lstStyle/>
          <a:p>
            <a:r>
              <a:rPr lang="ru-RU" sz="2400" b="1" dirty="0">
                <a:effectLst>
                  <a:outerShdw blurRad="38100" dist="38100" dir="2700000" algn="tl">
                    <a:srgbClr val="000000">
                      <a:alpha val="43137"/>
                    </a:srgbClr>
                  </a:outerShdw>
                </a:effectLst>
                <a:latin typeface="Book Antiqua" panose="02040602050305030304" pitchFamily="18" charset="0"/>
              </a:rPr>
              <a:t>01 ноября совместно с Управлением финансов Липецкой области, с региональным центром финансовой грамотности была проведена межрегиональная конференция «Роль формирования финансовой культуры населения в социально-экономическом развитии регионов»,  Круглый стол на тему «Инвестиции: польза для гражданина и государства» был организован Липецким филиалом </a:t>
            </a:r>
            <a:r>
              <a:rPr lang="ru-RU" sz="2400" b="1" dirty="0" err="1">
                <a:effectLst>
                  <a:outerShdw blurRad="38100" dist="38100" dir="2700000" algn="tl">
                    <a:srgbClr val="000000">
                      <a:alpha val="43137"/>
                    </a:srgbClr>
                  </a:outerShdw>
                </a:effectLst>
                <a:latin typeface="Book Antiqua" panose="02040602050305030304" pitchFamily="18" charset="0"/>
              </a:rPr>
              <a:t>Финуниверситета</a:t>
            </a:r>
            <a:r>
              <a:rPr lang="ru-RU" sz="2400" b="1" dirty="0">
                <a:effectLst>
                  <a:outerShdw blurRad="38100" dist="38100" dir="2700000" algn="tl">
                    <a:srgbClr val="000000">
                      <a:alpha val="43137"/>
                    </a:srgbClr>
                  </a:outerShdw>
                </a:effectLst>
                <a:latin typeface="Book Antiqua" panose="02040602050305030304" pitchFamily="18" charset="0"/>
              </a:rPr>
              <a:t>.</a:t>
            </a:r>
          </a:p>
        </p:txBody>
      </p:sp>
      <p:pic>
        <p:nvPicPr>
          <p:cNvPr id="3" name="Рисунок 2" descr="Изображение выглядит как одежда, человек, в помещении, обувь&#10;&#10;Автоматически созданное описание">
            <a:extLst>
              <a:ext uri="{FF2B5EF4-FFF2-40B4-BE49-F238E27FC236}">
                <a16:creationId xmlns:a16="http://schemas.microsoft.com/office/drawing/2014/main" xmlns="" id="{012FB59B-176B-B3B5-36DB-51C002653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511" y="3808316"/>
            <a:ext cx="3625528" cy="2419124"/>
          </a:xfrm>
          <a:prstGeom prst="rect">
            <a:avLst/>
          </a:prstGeom>
        </p:spPr>
      </p:pic>
      <p:pic>
        <p:nvPicPr>
          <p:cNvPr id="5" name="Рисунок 4" descr="Изображение выглядит как одежда, текст, человек, стул&#10;&#10;Автоматически созданное описание">
            <a:extLst>
              <a:ext uri="{FF2B5EF4-FFF2-40B4-BE49-F238E27FC236}">
                <a16:creationId xmlns:a16="http://schemas.microsoft.com/office/drawing/2014/main" xmlns="" id="{4522A0A6-71A3-9311-012B-5C2E3A12F2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8639" y="3849050"/>
            <a:ext cx="3625527" cy="2419124"/>
          </a:xfrm>
          <a:prstGeom prst="rect">
            <a:avLst/>
          </a:prstGeom>
        </p:spPr>
      </p:pic>
      <p:pic>
        <p:nvPicPr>
          <p:cNvPr id="18" name="Рисунок 17" descr="Изображение выглядит как Человеческое лицо, строительство, одежда, человек&#10;&#10;Автоматически созданное описание">
            <a:extLst>
              <a:ext uri="{FF2B5EF4-FFF2-40B4-BE49-F238E27FC236}">
                <a16:creationId xmlns:a16="http://schemas.microsoft.com/office/drawing/2014/main" xmlns="" id="{9C50BB01-FF56-9B05-1F8C-9CD9F01932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7495" y="3808316"/>
            <a:ext cx="3628687" cy="2419124"/>
          </a:xfrm>
          <a:prstGeom prst="rect">
            <a:avLst/>
          </a:prstGeom>
        </p:spPr>
      </p:pic>
    </p:spTree>
    <p:extLst>
      <p:ext uri="{BB962C8B-B14F-4D97-AF65-F5344CB8AC3E}">
        <p14:creationId xmlns:p14="http://schemas.microsoft.com/office/powerpoint/2010/main" val="204997668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 calcmode="lin" valueType="num">
                                      <p:cBhvr>
                                        <p:cTn id="9" dur="1250" fill="hold"/>
                                        <p:tgtEl>
                                          <p:spTgt spid="3"/>
                                        </p:tgtEl>
                                        <p:attrNameLst>
                                          <p:attrName>style.rotation</p:attrName>
                                        </p:attrNameLst>
                                      </p:cBhvr>
                                      <p:tavLst>
                                        <p:tav tm="0">
                                          <p:val>
                                            <p:fltVal val="90"/>
                                          </p:val>
                                        </p:tav>
                                        <p:tav tm="100000">
                                          <p:val>
                                            <p:fltVal val="0"/>
                                          </p:val>
                                        </p:tav>
                                      </p:tavLst>
                                    </p:anim>
                                    <p:animEffect transition="in" filter="fade">
                                      <p:cBhvr>
                                        <p:cTn id="10" dur="125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250" fill="hold"/>
                                        <p:tgtEl>
                                          <p:spTgt spid="18"/>
                                        </p:tgtEl>
                                        <p:attrNameLst>
                                          <p:attrName>ppt_w</p:attrName>
                                        </p:attrNameLst>
                                      </p:cBhvr>
                                      <p:tavLst>
                                        <p:tav tm="0">
                                          <p:val>
                                            <p:fltVal val="0"/>
                                          </p:val>
                                        </p:tav>
                                        <p:tav tm="100000">
                                          <p:val>
                                            <p:strVal val="#ppt_w"/>
                                          </p:val>
                                        </p:tav>
                                      </p:tavLst>
                                    </p:anim>
                                    <p:anim calcmode="lin" valueType="num">
                                      <p:cBhvr>
                                        <p:cTn id="14" dur="1250" fill="hold"/>
                                        <p:tgtEl>
                                          <p:spTgt spid="18"/>
                                        </p:tgtEl>
                                        <p:attrNameLst>
                                          <p:attrName>ppt_h</p:attrName>
                                        </p:attrNameLst>
                                      </p:cBhvr>
                                      <p:tavLst>
                                        <p:tav tm="0">
                                          <p:val>
                                            <p:fltVal val="0"/>
                                          </p:val>
                                        </p:tav>
                                        <p:tav tm="100000">
                                          <p:val>
                                            <p:strVal val="#ppt_h"/>
                                          </p:val>
                                        </p:tav>
                                      </p:tavLst>
                                    </p:anim>
                                    <p:anim calcmode="lin" valueType="num">
                                      <p:cBhvr>
                                        <p:cTn id="15" dur="1250" fill="hold"/>
                                        <p:tgtEl>
                                          <p:spTgt spid="18"/>
                                        </p:tgtEl>
                                        <p:attrNameLst>
                                          <p:attrName>style.rotation</p:attrName>
                                        </p:attrNameLst>
                                      </p:cBhvr>
                                      <p:tavLst>
                                        <p:tav tm="0">
                                          <p:val>
                                            <p:fltVal val="90"/>
                                          </p:val>
                                        </p:tav>
                                        <p:tav tm="100000">
                                          <p:val>
                                            <p:fltVal val="0"/>
                                          </p:val>
                                        </p:tav>
                                      </p:tavLst>
                                    </p:anim>
                                    <p:animEffect transition="in" filter="fade">
                                      <p:cBhvr>
                                        <p:cTn id="16" dur="1250"/>
                                        <p:tgtEl>
                                          <p:spTgt spid="18"/>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250" fill="hold"/>
                                        <p:tgtEl>
                                          <p:spTgt spid="5"/>
                                        </p:tgtEl>
                                        <p:attrNameLst>
                                          <p:attrName>ppt_w</p:attrName>
                                        </p:attrNameLst>
                                      </p:cBhvr>
                                      <p:tavLst>
                                        <p:tav tm="0">
                                          <p:val>
                                            <p:fltVal val="0"/>
                                          </p:val>
                                        </p:tav>
                                        <p:tav tm="100000">
                                          <p:val>
                                            <p:strVal val="#ppt_w"/>
                                          </p:val>
                                        </p:tav>
                                      </p:tavLst>
                                    </p:anim>
                                    <p:anim calcmode="lin" valueType="num">
                                      <p:cBhvr>
                                        <p:cTn id="20" dur="1250" fill="hold"/>
                                        <p:tgtEl>
                                          <p:spTgt spid="5"/>
                                        </p:tgtEl>
                                        <p:attrNameLst>
                                          <p:attrName>ppt_h</p:attrName>
                                        </p:attrNameLst>
                                      </p:cBhvr>
                                      <p:tavLst>
                                        <p:tav tm="0">
                                          <p:val>
                                            <p:fltVal val="0"/>
                                          </p:val>
                                        </p:tav>
                                        <p:tav tm="100000">
                                          <p:val>
                                            <p:strVal val="#ppt_h"/>
                                          </p:val>
                                        </p:tav>
                                      </p:tavLst>
                                    </p:anim>
                                    <p:anim calcmode="lin" valueType="num">
                                      <p:cBhvr>
                                        <p:cTn id="21" dur="1250" fill="hold"/>
                                        <p:tgtEl>
                                          <p:spTgt spid="5"/>
                                        </p:tgtEl>
                                        <p:attrNameLst>
                                          <p:attrName>style.rotation</p:attrName>
                                        </p:attrNameLst>
                                      </p:cBhvr>
                                      <p:tavLst>
                                        <p:tav tm="0">
                                          <p:val>
                                            <p:fltVal val="90"/>
                                          </p:val>
                                        </p:tav>
                                        <p:tav tm="100000">
                                          <p:val>
                                            <p:fltVal val="0"/>
                                          </p:val>
                                        </p:tav>
                                      </p:tavLst>
                                    </p:anim>
                                    <p:animEffect transition="in" filter="fade">
                                      <p:cBhvr>
                                        <p:cTn id="2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5B7CABD-F088-714B-B454-FB6F6AC1E2B8}"/>
              </a:ext>
            </a:extLst>
          </p:cNvPr>
          <p:cNvSpPr/>
          <p:nvPr/>
        </p:nvSpPr>
        <p:spPr>
          <a:xfrm>
            <a:off x="8273653" y="0"/>
            <a:ext cx="3918347" cy="6857107"/>
          </a:xfrm>
          <a:prstGeom prst="rect">
            <a:avLst/>
          </a:prstGeom>
          <a:gradFill flip="none" rotWithShape="1">
            <a:gsLst>
              <a:gs pos="5000">
                <a:schemeClr val="accent2"/>
              </a:gs>
              <a:gs pos="100000">
                <a:schemeClr val="accent3"/>
              </a:gs>
            </a:gsLst>
            <a:lin ang="13200000" scaled="0"/>
            <a:tileRect/>
          </a:gradFill>
          <a:ln w="12700" cap="flat" cmpd="sng" algn="ctr">
            <a:noFill/>
            <a:prstDash val="solid"/>
            <a:miter lim="800000"/>
          </a:ln>
          <a:effectLst>
            <a:glow>
              <a:schemeClr val="bg1"/>
            </a:glow>
            <a:outerShdw blurRad="1270000" sx="102000" sy="102000" algn="ctr" rotWithShape="0">
              <a:srgbClr val="367CFF">
                <a:alpha val="13000"/>
              </a:srgbClr>
            </a:outerShdw>
            <a:softEdge rad="0"/>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defTabSz="914309"/>
            <a:endParaRPr lang="ru-RU" sz="450" b="1" kern="0">
              <a:solidFill>
                <a:srgbClr val="FFFFFF"/>
              </a:solidFill>
              <a:latin typeface="Calibri"/>
            </a:endParaRPr>
          </a:p>
        </p:txBody>
      </p:sp>
      <p:pic>
        <p:nvPicPr>
          <p:cNvPr id="12" name="Picture 6">
            <a:extLst>
              <a:ext uri="{FF2B5EF4-FFF2-40B4-BE49-F238E27FC236}">
                <a16:creationId xmlns:a16="http://schemas.microsoft.com/office/drawing/2014/main" xmlns="" id="{5CDA4988-385F-B894-FF0E-9385AFE2846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500" r="12500"/>
          <a:stretch/>
        </p:blipFill>
        <p:spPr>
          <a:xfrm flipH="1">
            <a:off x="5353050" y="392113"/>
            <a:ext cx="6073775" cy="6073775"/>
          </a:xfrm>
          <a:prstGeom prst="ellipse">
            <a:avLst/>
          </a:prstGeom>
          <a:gradFill flip="none" rotWithShape="1">
            <a:gsLst>
              <a:gs pos="100000">
                <a:srgbClr val="CCD9E1"/>
              </a:gs>
              <a:gs pos="0">
                <a:srgbClr val="E4EDF1"/>
              </a:gs>
            </a:gsLst>
            <a:lin ang="0" scaled="1"/>
            <a:tileRect/>
          </a:gradFill>
          <a:effectLst>
            <a:softEdge rad="0"/>
          </a:effectLst>
        </p:spPr>
      </p:pic>
      <p:sp>
        <p:nvSpPr>
          <p:cNvPr id="10" name="Slide Number Placeholder 5">
            <a:extLst>
              <a:ext uri="{FF2B5EF4-FFF2-40B4-BE49-F238E27FC236}">
                <a16:creationId xmlns:a16="http://schemas.microsoft.com/office/drawing/2014/main" xmlns="" id="{A277A50E-D0DD-4F45-899E-BFB3C26738E7}"/>
              </a:ext>
            </a:extLst>
          </p:cNvPr>
          <p:cNvSpPr txBox="1">
            <a:spLocks/>
          </p:cNvSpPr>
          <p:nvPr/>
        </p:nvSpPr>
        <p:spPr>
          <a:xfrm>
            <a:off x="11572138" y="6163987"/>
            <a:ext cx="303351" cy="544669"/>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309">
              <a:lnSpc>
                <a:spcPct val="90000"/>
              </a:lnSpc>
              <a:spcBef>
                <a:spcPct val="0"/>
              </a:spcBef>
            </a:pPr>
            <a:endParaRPr lang="en-US" sz="1000" dirty="0">
              <a:solidFill>
                <a:schemeClr val="bg1"/>
              </a:solidFill>
              <a:latin typeface="Oswald Light" pitchFamily="2" charset="-52"/>
              <a:ea typeface="VTB Group Cond" panose="020B0506050504020204" pitchFamily="34" charset="0"/>
              <a:cs typeface="+mj-cs"/>
            </a:endParaRPr>
          </a:p>
        </p:txBody>
      </p:sp>
      <p:sp>
        <p:nvSpPr>
          <p:cNvPr id="4" name="Заголовок 3">
            <a:extLst>
              <a:ext uri="{FF2B5EF4-FFF2-40B4-BE49-F238E27FC236}">
                <a16:creationId xmlns:a16="http://schemas.microsoft.com/office/drawing/2014/main" xmlns="" id="{69E7D8A5-CF48-4004-AF29-4EA6CB85CD5D}"/>
              </a:ext>
            </a:extLst>
          </p:cNvPr>
          <p:cNvSpPr>
            <a:spLocks noGrp="1"/>
          </p:cNvSpPr>
          <p:nvPr>
            <p:ph type="title"/>
          </p:nvPr>
        </p:nvSpPr>
        <p:spPr>
          <a:xfrm>
            <a:off x="206224" y="2232683"/>
            <a:ext cx="5476946" cy="2308324"/>
          </a:xfrm>
        </p:spPr>
        <p:txBody>
          <a:bodyPr/>
          <a:lstStyle/>
          <a:p>
            <a:r>
              <a:rPr lang="ru-RU" sz="3200" dirty="0">
                <a:latin typeface="Book Antiqua" panose="02040602050305030304" pitchFamily="18" charset="0"/>
              </a:rPr>
              <a:t>В Липецком филиале </a:t>
            </a:r>
            <a:r>
              <a:rPr lang="ru-RU" sz="3200" dirty="0" err="1">
                <a:latin typeface="Book Antiqua" panose="02040602050305030304" pitchFamily="18" charset="0"/>
              </a:rPr>
              <a:t>Финуниверситета</a:t>
            </a:r>
            <a:r>
              <a:rPr lang="ru-RU" sz="3200" dirty="0">
                <a:latin typeface="Book Antiqua" panose="02040602050305030304" pitchFamily="18" charset="0"/>
              </a:rPr>
              <a:t> организован и уже начал свою работу проект </a:t>
            </a:r>
            <a:r>
              <a:rPr lang="ru-RU" sz="3200" b="1" dirty="0">
                <a:latin typeface="Book Antiqua" panose="02040602050305030304" pitchFamily="18" charset="0"/>
              </a:rPr>
              <a:t>«Финансовый десант»</a:t>
            </a:r>
          </a:p>
        </p:txBody>
      </p:sp>
      <p:sp>
        <p:nvSpPr>
          <p:cNvPr id="29" name="Рисунок 27">
            <a:extLst>
              <a:ext uri="{FF2B5EF4-FFF2-40B4-BE49-F238E27FC236}">
                <a16:creationId xmlns:a16="http://schemas.microsoft.com/office/drawing/2014/main" xmlns="" id="{3374021C-2757-409A-9374-C8A4101AFED2}"/>
              </a:ext>
            </a:extLst>
          </p:cNvPr>
          <p:cNvSpPr/>
          <p:nvPr/>
        </p:nvSpPr>
        <p:spPr>
          <a:xfrm>
            <a:off x="661976" y="5164594"/>
            <a:ext cx="250206" cy="359542"/>
          </a:xfrm>
          <a:custGeom>
            <a:avLst/>
            <a:gdLst>
              <a:gd name="connsiteX0" fmla="*/ 237442 w 250206"/>
              <a:gd name="connsiteY0" fmla="*/ 279193 h 359542"/>
              <a:gd name="connsiteX1" fmla="*/ 229943 w 250206"/>
              <a:gd name="connsiteY1" fmla="*/ 266672 h 359542"/>
              <a:gd name="connsiteX2" fmla="*/ 173435 w 250206"/>
              <a:gd name="connsiteY2" fmla="*/ 218919 h 359542"/>
              <a:gd name="connsiteX3" fmla="*/ 159999 w 250206"/>
              <a:gd name="connsiteY3" fmla="*/ 221671 h 359542"/>
              <a:gd name="connsiteX4" fmla="*/ 146897 w 250206"/>
              <a:gd name="connsiteY4" fmla="*/ 227290 h 359542"/>
              <a:gd name="connsiteX5" fmla="*/ 143306 w 250206"/>
              <a:gd name="connsiteY5" fmla="*/ 228949 h 359542"/>
              <a:gd name="connsiteX6" fmla="*/ 132239 w 250206"/>
              <a:gd name="connsiteY6" fmla="*/ 232427 h 359542"/>
              <a:gd name="connsiteX7" fmla="*/ 100765 w 250206"/>
              <a:gd name="connsiteY7" fmla="*/ 197072 h 359542"/>
              <a:gd name="connsiteX8" fmla="*/ 93382 w 250206"/>
              <a:gd name="connsiteY8" fmla="*/ 157062 h 359542"/>
              <a:gd name="connsiteX9" fmla="*/ 108793 w 250206"/>
              <a:gd name="connsiteY9" fmla="*/ 145263 h 359542"/>
              <a:gd name="connsiteX10" fmla="*/ 111351 w 250206"/>
              <a:gd name="connsiteY10" fmla="*/ 144266 h 359542"/>
              <a:gd name="connsiteX11" fmla="*/ 124619 w 250206"/>
              <a:gd name="connsiteY11" fmla="*/ 138679 h 359542"/>
              <a:gd name="connsiteX12" fmla="*/ 142110 w 250206"/>
              <a:gd name="connsiteY12" fmla="*/ 57148 h 359542"/>
              <a:gd name="connsiteX13" fmla="*/ 138534 w 250206"/>
              <a:gd name="connsiteY13" fmla="*/ 42908 h 359542"/>
              <a:gd name="connsiteX14" fmla="*/ 100489 w 250206"/>
              <a:gd name="connsiteY14" fmla="*/ 0 h 359542"/>
              <a:gd name="connsiteX15" fmla="*/ 84714 w 250206"/>
              <a:gd name="connsiteY15" fmla="*/ 3448 h 359542"/>
              <a:gd name="connsiteX16" fmla="*/ 13593 w 250206"/>
              <a:gd name="connsiteY16" fmla="*/ 60652 h 359542"/>
              <a:gd name="connsiteX17" fmla="*/ 25376 w 250206"/>
              <a:gd name="connsiteY17" fmla="*/ 229237 h 359542"/>
              <a:gd name="connsiteX18" fmla="*/ 137365 w 250206"/>
              <a:gd name="connsiteY18" fmla="*/ 355828 h 359542"/>
              <a:gd name="connsiteX19" fmla="*/ 163442 w 250206"/>
              <a:gd name="connsiteY19" fmla="*/ 359543 h 359542"/>
              <a:gd name="connsiteX20" fmla="*/ 163447 w 250206"/>
              <a:gd name="connsiteY20" fmla="*/ 359543 h 359542"/>
              <a:gd name="connsiteX21" fmla="*/ 228009 w 250206"/>
              <a:gd name="connsiteY21" fmla="*/ 345152 h 359542"/>
              <a:gd name="connsiteX22" fmla="*/ 248694 w 250206"/>
              <a:gd name="connsiteY22" fmla="*/ 324546 h 359542"/>
              <a:gd name="connsiteX23" fmla="*/ 237442 w 250206"/>
              <a:gd name="connsiteY23" fmla="*/ 279193 h 359542"/>
              <a:gd name="connsiteX24" fmla="*/ 225555 w 250206"/>
              <a:gd name="connsiteY24" fmla="*/ 317038 h 359542"/>
              <a:gd name="connsiteX25" fmla="*/ 218456 w 250206"/>
              <a:gd name="connsiteY25" fmla="*/ 322782 h 359542"/>
              <a:gd name="connsiteX26" fmla="*/ 218240 w 250206"/>
              <a:gd name="connsiteY26" fmla="*/ 322876 h 359542"/>
              <a:gd name="connsiteX27" fmla="*/ 163440 w 250206"/>
              <a:gd name="connsiteY27" fmla="*/ 335220 h 359542"/>
              <a:gd name="connsiteX28" fmla="*/ 144725 w 250206"/>
              <a:gd name="connsiteY28" fmla="*/ 332645 h 359542"/>
              <a:gd name="connsiteX29" fmla="*/ 47807 w 250206"/>
              <a:gd name="connsiteY29" fmla="*/ 219837 h 359542"/>
              <a:gd name="connsiteX30" fmla="*/ 35293 w 250206"/>
              <a:gd name="connsiteY30" fmla="*/ 71638 h 359542"/>
              <a:gd name="connsiteX31" fmla="*/ 93740 w 250206"/>
              <a:gd name="connsiteY31" fmla="*/ 26035 h 359542"/>
              <a:gd name="connsiteX32" fmla="*/ 93999 w 250206"/>
              <a:gd name="connsiteY32" fmla="*/ 25930 h 359542"/>
              <a:gd name="connsiteX33" fmla="*/ 100489 w 250206"/>
              <a:gd name="connsiteY33" fmla="*/ 24324 h 359542"/>
              <a:gd name="connsiteX34" fmla="*/ 114965 w 250206"/>
              <a:gd name="connsiteY34" fmla="*/ 48929 h 359542"/>
              <a:gd name="connsiteX35" fmla="*/ 118525 w 250206"/>
              <a:gd name="connsiteY35" fmla="*/ 63109 h 359542"/>
              <a:gd name="connsiteX36" fmla="*/ 115204 w 250206"/>
              <a:gd name="connsiteY36" fmla="*/ 116249 h 359542"/>
              <a:gd name="connsiteX37" fmla="*/ 101999 w 250206"/>
              <a:gd name="connsiteY37" fmla="*/ 121811 h 359542"/>
              <a:gd name="connsiteX38" fmla="*/ 100181 w 250206"/>
              <a:gd name="connsiteY38" fmla="*/ 122515 h 359542"/>
              <a:gd name="connsiteX39" fmla="*/ 70844 w 250206"/>
              <a:gd name="connsiteY39" fmla="*/ 147905 h 359542"/>
              <a:gd name="connsiteX40" fmla="*/ 78719 w 250206"/>
              <a:gd name="connsiteY40" fmla="*/ 207366 h 359542"/>
              <a:gd name="connsiteX41" fmla="*/ 132236 w 250206"/>
              <a:gd name="connsiteY41" fmla="*/ 256753 h 359542"/>
              <a:gd name="connsiteX42" fmla="*/ 153938 w 250206"/>
              <a:gd name="connsiteY42" fmla="*/ 250828 h 359542"/>
              <a:gd name="connsiteX43" fmla="*/ 156336 w 250206"/>
              <a:gd name="connsiteY43" fmla="*/ 249710 h 359542"/>
              <a:gd name="connsiteX44" fmla="*/ 169458 w 250206"/>
              <a:gd name="connsiteY44" fmla="*/ 244083 h 359542"/>
              <a:gd name="connsiteX45" fmla="*/ 173433 w 250206"/>
              <a:gd name="connsiteY45" fmla="*/ 243245 h 359542"/>
              <a:gd name="connsiteX46" fmla="*/ 209110 w 250206"/>
              <a:gd name="connsiteY46" fmla="*/ 279230 h 359542"/>
              <a:gd name="connsiteX47" fmla="*/ 216604 w 250206"/>
              <a:gd name="connsiteY47" fmla="*/ 291743 h 359542"/>
              <a:gd name="connsiteX48" fmla="*/ 225555 w 250206"/>
              <a:gd name="connsiteY48" fmla="*/ 317038 h 3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50206" h="359542">
                <a:moveTo>
                  <a:pt x="237442" y="279193"/>
                </a:moveTo>
                <a:lnTo>
                  <a:pt x="229943" y="266672"/>
                </a:lnTo>
                <a:cubicBezTo>
                  <a:pt x="216458" y="244438"/>
                  <a:pt x="197846" y="218919"/>
                  <a:pt x="173435" y="218919"/>
                </a:cubicBezTo>
                <a:cubicBezTo>
                  <a:pt x="168912" y="218919"/>
                  <a:pt x="164433" y="219829"/>
                  <a:pt x="159999" y="221671"/>
                </a:cubicBezTo>
                <a:lnTo>
                  <a:pt x="146897" y="227290"/>
                </a:lnTo>
                <a:cubicBezTo>
                  <a:pt x="145700" y="227786"/>
                  <a:pt x="144537" y="228350"/>
                  <a:pt x="143306" y="228949"/>
                </a:cubicBezTo>
                <a:cubicBezTo>
                  <a:pt x="139953" y="230580"/>
                  <a:pt x="136150" y="232427"/>
                  <a:pt x="132239" y="232427"/>
                </a:cubicBezTo>
                <a:cubicBezTo>
                  <a:pt x="122590" y="232427"/>
                  <a:pt x="111411" y="219871"/>
                  <a:pt x="100765" y="197072"/>
                </a:cubicBezTo>
                <a:cubicBezTo>
                  <a:pt x="90317" y="174696"/>
                  <a:pt x="90983" y="162965"/>
                  <a:pt x="93382" y="157062"/>
                </a:cubicBezTo>
                <a:cubicBezTo>
                  <a:pt x="96028" y="150550"/>
                  <a:pt x="102182" y="147765"/>
                  <a:pt x="108793" y="145263"/>
                </a:cubicBezTo>
                <a:cubicBezTo>
                  <a:pt x="109713" y="144915"/>
                  <a:pt x="110543" y="144598"/>
                  <a:pt x="111351" y="144266"/>
                </a:cubicBezTo>
                <a:lnTo>
                  <a:pt x="124619" y="138679"/>
                </a:lnTo>
                <a:cubicBezTo>
                  <a:pt x="159185" y="124224"/>
                  <a:pt x="146326" y="73709"/>
                  <a:pt x="142110" y="57148"/>
                </a:cubicBezTo>
                <a:lnTo>
                  <a:pt x="138534" y="42908"/>
                </a:lnTo>
                <a:cubicBezTo>
                  <a:pt x="135477" y="31172"/>
                  <a:pt x="127372" y="0"/>
                  <a:pt x="100489" y="0"/>
                </a:cubicBezTo>
                <a:cubicBezTo>
                  <a:pt x="95512" y="0"/>
                  <a:pt x="90203" y="1159"/>
                  <a:pt x="84714" y="3448"/>
                </a:cubicBezTo>
                <a:cubicBezTo>
                  <a:pt x="81112" y="4878"/>
                  <a:pt x="31549" y="25109"/>
                  <a:pt x="13593" y="60652"/>
                </a:cubicBezTo>
                <a:cubicBezTo>
                  <a:pt x="-7868" y="102958"/>
                  <a:pt x="-3900" y="159691"/>
                  <a:pt x="25376" y="229237"/>
                </a:cubicBezTo>
                <a:cubicBezTo>
                  <a:pt x="54432" y="298871"/>
                  <a:pt x="92110" y="341463"/>
                  <a:pt x="137365" y="355828"/>
                </a:cubicBezTo>
                <a:cubicBezTo>
                  <a:pt x="145127" y="358294"/>
                  <a:pt x="153900" y="359543"/>
                  <a:pt x="163442" y="359543"/>
                </a:cubicBezTo>
                <a:cubicBezTo>
                  <a:pt x="163442" y="359543"/>
                  <a:pt x="163445" y="359543"/>
                  <a:pt x="163447" y="359543"/>
                </a:cubicBezTo>
                <a:cubicBezTo>
                  <a:pt x="194678" y="359543"/>
                  <a:pt x="225506" y="346255"/>
                  <a:pt x="228009" y="345152"/>
                </a:cubicBezTo>
                <a:cubicBezTo>
                  <a:pt x="238776" y="340591"/>
                  <a:pt x="245736" y="333658"/>
                  <a:pt x="248694" y="324546"/>
                </a:cubicBezTo>
                <a:cubicBezTo>
                  <a:pt x="253708" y="309094"/>
                  <a:pt x="245297" y="292164"/>
                  <a:pt x="237442" y="279193"/>
                </a:cubicBezTo>
                <a:close/>
                <a:moveTo>
                  <a:pt x="225555" y="317038"/>
                </a:moveTo>
                <a:cubicBezTo>
                  <a:pt x="224867" y="319156"/>
                  <a:pt x="222477" y="321089"/>
                  <a:pt x="218456" y="322782"/>
                </a:cubicBezTo>
                <a:cubicBezTo>
                  <a:pt x="218389" y="322811"/>
                  <a:pt x="218308" y="322845"/>
                  <a:pt x="218240" y="322876"/>
                </a:cubicBezTo>
                <a:cubicBezTo>
                  <a:pt x="217961" y="322999"/>
                  <a:pt x="190056" y="335222"/>
                  <a:pt x="163440" y="335220"/>
                </a:cubicBezTo>
                <a:cubicBezTo>
                  <a:pt x="156399" y="335220"/>
                  <a:pt x="150103" y="334354"/>
                  <a:pt x="144725" y="332645"/>
                </a:cubicBezTo>
                <a:cubicBezTo>
                  <a:pt x="106599" y="320543"/>
                  <a:pt x="73998" y="282602"/>
                  <a:pt x="47807" y="219837"/>
                </a:cubicBezTo>
                <a:cubicBezTo>
                  <a:pt x="21422" y="157150"/>
                  <a:pt x="17206" y="107295"/>
                  <a:pt x="35293" y="71638"/>
                </a:cubicBezTo>
                <a:cubicBezTo>
                  <a:pt x="49338" y="43839"/>
                  <a:pt x="93309" y="26204"/>
                  <a:pt x="93740" y="26035"/>
                </a:cubicBezTo>
                <a:cubicBezTo>
                  <a:pt x="93827" y="25999"/>
                  <a:pt x="93913" y="25965"/>
                  <a:pt x="93999" y="25930"/>
                </a:cubicBezTo>
                <a:cubicBezTo>
                  <a:pt x="96503" y="24879"/>
                  <a:pt x="98747" y="24324"/>
                  <a:pt x="100489" y="24324"/>
                </a:cubicBezTo>
                <a:cubicBezTo>
                  <a:pt x="105849" y="24324"/>
                  <a:pt x="110726" y="32637"/>
                  <a:pt x="114965" y="48929"/>
                </a:cubicBezTo>
                <a:lnTo>
                  <a:pt x="118525" y="63109"/>
                </a:lnTo>
                <a:cubicBezTo>
                  <a:pt x="126205" y="93271"/>
                  <a:pt x="125036" y="112137"/>
                  <a:pt x="115204" y="116249"/>
                </a:cubicBezTo>
                <a:lnTo>
                  <a:pt x="101999" y="121811"/>
                </a:lnTo>
                <a:cubicBezTo>
                  <a:pt x="101473" y="122029"/>
                  <a:pt x="100859" y="122257"/>
                  <a:pt x="100181" y="122515"/>
                </a:cubicBezTo>
                <a:cubicBezTo>
                  <a:pt x="92887" y="125277"/>
                  <a:pt x="77709" y="131021"/>
                  <a:pt x="70844" y="147905"/>
                </a:cubicBezTo>
                <a:cubicBezTo>
                  <a:pt x="64616" y="163226"/>
                  <a:pt x="67194" y="182676"/>
                  <a:pt x="78719" y="207366"/>
                </a:cubicBezTo>
                <a:cubicBezTo>
                  <a:pt x="94241" y="240598"/>
                  <a:pt x="111746" y="256753"/>
                  <a:pt x="132236" y="256753"/>
                </a:cubicBezTo>
                <a:cubicBezTo>
                  <a:pt x="141745" y="256753"/>
                  <a:pt x="149378" y="253043"/>
                  <a:pt x="153938" y="250828"/>
                </a:cubicBezTo>
                <a:cubicBezTo>
                  <a:pt x="154778" y="250419"/>
                  <a:pt x="155529" y="250044"/>
                  <a:pt x="156336" y="249710"/>
                </a:cubicBezTo>
                <a:lnTo>
                  <a:pt x="169458" y="244083"/>
                </a:lnTo>
                <a:cubicBezTo>
                  <a:pt x="170812" y="243519"/>
                  <a:pt x="172113" y="243245"/>
                  <a:pt x="173433" y="243245"/>
                </a:cubicBezTo>
                <a:cubicBezTo>
                  <a:pt x="179749" y="243245"/>
                  <a:pt x="191075" y="249499"/>
                  <a:pt x="209110" y="279230"/>
                </a:cubicBezTo>
                <a:lnTo>
                  <a:pt x="216604" y="291743"/>
                </a:lnTo>
                <a:cubicBezTo>
                  <a:pt x="225839" y="306991"/>
                  <a:pt x="226569" y="313915"/>
                  <a:pt x="225555" y="317038"/>
                </a:cubicBezTo>
                <a:close/>
              </a:path>
            </a:pathLst>
          </a:custGeom>
          <a:solidFill>
            <a:schemeClr val="bg1"/>
          </a:solidFill>
          <a:ln w="1588" cap="flat">
            <a:noFill/>
            <a:prstDash val="solid"/>
            <a:miter/>
          </a:ln>
        </p:spPr>
        <p:txBody>
          <a:bodyPr rtlCol="0" anchor="ctr"/>
          <a:lstStyle/>
          <a:p>
            <a:endParaRPr lang="ru-RU"/>
          </a:p>
        </p:txBody>
      </p:sp>
      <p:sp>
        <p:nvSpPr>
          <p:cNvPr id="13" name="Oval 7">
            <a:extLst>
              <a:ext uri="{FF2B5EF4-FFF2-40B4-BE49-F238E27FC236}">
                <a16:creationId xmlns:a16="http://schemas.microsoft.com/office/drawing/2014/main" xmlns="" id="{0C367C96-4273-C622-B9F6-FDB956A9C700}"/>
              </a:ext>
            </a:extLst>
          </p:cNvPr>
          <p:cNvSpPr/>
          <p:nvPr/>
        </p:nvSpPr>
        <p:spPr>
          <a:xfrm rot="19392804">
            <a:off x="5353737" y="392354"/>
            <a:ext cx="6072399" cy="6072399"/>
          </a:xfrm>
          <a:prstGeom prst="ellipse">
            <a:avLst/>
          </a:prstGeom>
          <a:gradFill>
            <a:gsLst>
              <a:gs pos="0">
                <a:schemeClr val="accent2">
                  <a:lumMod val="71000"/>
                  <a:lumOff val="29000"/>
                  <a:alpha val="0"/>
                </a:schemeClr>
              </a:gs>
              <a:gs pos="99000">
                <a:schemeClr val="accent2">
                  <a:lumMod val="75000"/>
                  <a:alpha val="3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3926663762"/>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00000">
              <a:srgbClr val="084CCC"/>
            </a:gs>
            <a:gs pos="0">
              <a:srgbClr val="2973FD"/>
            </a:gs>
          </a:gsLst>
          <a:lin ang="13500000" scaled="0"/>
        </a:gradFill>
        <a:effectLst/>
      </p:bgPr>
    </p:bg>
    <p:spTree>
      <p:nvGrpSpPr>
        <p:cNvPr id="1" name=""/>
        <p:cNvGrpSpPr/>
        <p:nvPr/>
      </p:nvGrpSpPr>
      <p:grpSpPr>
        <a:xfrm>
          <a:off x="0" y="0"/>
          <a:ext cx="0" cy="0"/>
          <a:chOff x="0" y="0"/>
          <a:chExt cx="0" cy="0"/>
        </a:xfrm>
      </p:grpSpPr>
      <p:sp>
        <p:nvSpPr>
          <p:cNvPr id="39" name="Овал 74">
            <a:extLst>
              <a:ext uri="{FF2B5EF4-FFF2-40B4-BE49-F238E27FC236}">
                <a16:creationId xmlns:a16="http://schemas.microsoft.com/office/drawing/2014/main" xmlns="" id="{2AD555BF-6747-45E8-8BA4-F9BAC4694087}"/>
              </a:ext>
            </a:extLst>
          </p:cNvPr>
          <p:cNvSpPr/>
          <p:nvPr/>
        </p:nvSpPr>
        <p:spPr>
          <a:xfrm>
            <a:off x="1983178" y="3434332"/>
            <a:ext cx="8258988" cy="8258984"/>
          </a:xfrm>
          <a:prstGeom prst="ellipse">
            <a:avLst/>
          </a:prstGeom>
          <a:solidFill>
            <a:schemeClr val="accent2"/>
          </a:solidFill>
          <a:ln w="12700" cap="flat" cmpd="sng" algn="ctr">
            <a:noFill/>
            <a:prstDash val="solid"/>
            <a:miter lim="800000"/>
          </a:ln>
          <a:effectLst>
            <a:outerShdw blurRad="1270000" sx="102000" sy="102000" algn="ctr" rotWithShape="0">
              <a:schemeClr val="accent2">
                <a:lumMod val="50000"/>
                <a:alpha val="72000"/>
              </a:schemeClr>
            </a:outerShdw>
          </a:effectLst>
        </p:spPr>
        <p:txBody>
          <a:bodyPr wrap="square" rtlCol="0" anchor="ctr">
            <a:noAutofit/>
          </a:bodyPr>
          <a:lstStyle/>
          <a:p>
            <a:pPr algn="ctr" defTabSz="914400"/>
            <a:endParaRPr lang="ru-RU" sz="450" kern="0" dirty="0" err="1">
              <a:solidFill>
                <a:srgbClr val="FFFFFF"/>
              </a:solidFill>
              <a:latin typeface="Oswald Light" pitchFamily="2" charset="-52"/>
            </a:endParaRPr>
          </a:p>
        </p:txBody>
      </p:sp>
      <p:pic>
        <p:nvPicPr>
          <p:cNvPr id="20" name="Рисунок 19">
            <a:extLst>
              <a:ext uri="{FF2B5EF4-FFF2-40B4-BE49-F238E27FC236}">
                <a16:creationId xmlns:a16="http://schemas.microsoft.com/office/drawing/2014/main" xmlns="" id="{5C152D7A-AF87-4330-A81C-9EA4008ECD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293" y="2840106"/>
            <a:ext cx="6692310" cy="3595211"/>
          </a:xfrm>
          <a:prstGeom prst="rect">
            <a:avLst/>
          </a:prstGeom>
        </p:spPr>
      </p:pic>
      <p:pic>
        <p:nvPicPr>
          <p:cNvPr id="19" name="Рисунок 18">
            <a:extLst>
              <a:ext uri="{FF2B5EF4-FFF2-40B4-BE49-F238E27FC236}">
                <a16:creationId xmlns:a16="http://schemas.microsoft.com/office/drawing/2014/main" xmlns="" id="{E750EBF0-8BE4-4754-8832-B666F9C654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5123" y="3228471"/>
            <a:ext cx="3673699" cy="2818479"/>
          </a:xfrm>
          <a:prstGeom prst="rect">
            <a:avLst/>
          </a:prstGeom>
        </p:spPr>
      </p:pic>
      <p:pic>
        <p:nvPicPr>
          <p:cNvPr id="26" name="Рисунок 25">
            <a:extLst>
              <a:ext uri="{FF2B5EF4-FFF2-40B4-BE49-F238E27FC236}">
                <a16:creationId xmlns:a16="http://schemas.microsoft.com/office/drawing/2014/main" xmlns="" id="{706815ED-21D0-F83A-0650-B1A2450D181E}"/>
              </a:ext>
            </a:extLst>
          </p:cNvPr>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a:stretch/>
        </p:blipFill>
        <p:spPr>
          <a:xfrm>
            <a:off x="1501884" y="3046800"/>
            <a:ext cx="4736870" cy="2956625"/>
          </a:xfrm>
        </p:spPr>
      </p:pic>
      <p:pic>
        <p:nvPicPr>
          <p:cNvPr id="29" name="Рисунок 28">
            <a:extLst>
              <a:ext uri="{FF2B5EF4-FFF2-40B4-BE49-F238E27FC236}">
                <a16:creationId xmlns:a16="http://schemas.microsoft.com/office/drawing/2014/main" xmlns="" id="{316E94A7-8462-2590-0D0B-B7653A6AFADA}"/>
              </a:ext>
            </a:extLst>
          </p:cNvPr>
          <p:cNvPicPr>
            <a:picLocks noGrp="1" noChangeAspect="1"/>
          </p:cNvPicPr>
          <p:nvPr>
            <p:ph type="pic" sz="quarter" idx="12"/>
          </p:nvPr>
        </p:nvPicPr>
        <p:blipFill rotWithShape="1">
          <a:blip r:embed="rId6">
            <a:extLst>
              <a:ext uri="{28A0092B-C50C-407E-A947-70E740481C1C}">
                <a14:useLocalDpi xmlns:a14="http://schemas.microsoft.com/office/drawing/2010/main" val="0"/>
              </a:ext>
            </a:extLst>
          </a:blip>
          <a:srcRect/>
          <a:stretch/>
        </p:blipFill>
        <p:spPr>
          <a:xfrm>
            <a:off x="6664779" y="3377183"/>
            <a:ext cx="3416769" cy="2527353"/>
          </a:xfrm>
        </p:spPr>
      </p:pic>
      <p:sp>
        <p:nvSpPr>
          <p:cNvPr id="11" name="TextBox 10">
            <a:extLst>
              <a:ext uri="{FF2B5EF4-FFF2-40B4-BE49-F238E27FC236}">
                <a16:creationId xmlns:a16="http://schemas.microsoft.com/office/drawing/2014/main" xmlns="" id="{549F1460-4DE5-1B31-7A6F-1B9ABFDDCA72}"/>
              </a:ext>
            </a:extLst>
          </p:cNvPr>
          <p:cNvSpPr txBox="1"/>
          <p:nvPr/>
        </p:nvSpPr>
        <p:spPr>
          <a:xfrm>
            <a:off x="514705" y="176705"/>
            <a:ext cx="11162589" cy="2349361"/>
          </a:xfrm>
          <a:prstGeom prst="rect">
            <a:avLst/>
          </a:prstGeom>
          <a:noFill/>
        </p:spPr>
        <p:txBody>
          <a:bodyPr wrap="square">
            <a:spAutoFit/>
          </a:bodyPr>
          <a:lstStyle/>
          <a:p>
            <a:pPr indent="450215" algn="just">
              <a:spcAft>
                <a:spcPts val="800"/>
              </a:spcAft>
            </a:pPr>
            <a:r>
              <a:rPr lang="ru-RU" sz="2000" b="1" dirty="0">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rPr>
              <a:t>23 ноября в Москве состоялась всероссийская конференция, посвященная методикам и практикам повышения уровня финансовой грамотности взрослого населения «Опыт и тренды развития финансовой грамотности».</a:t>
            </a:r>
          </a:p>
          <a:p>
            <a:pPr indent="450215" algn="just">
              <a:spcAft>
                <a:spcPts val="800"/>
              </a:spcAft>
            </a:pPr>
            <a:r>
              <a:rPr lang="ru-RU" sz="2000" dirty="0">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rPr>
              <a:t>В работе сессии с докладом «Инвестиции и страхование: на чем сосредоточиться консультанту» принял участие Аброськин Михаил Николаевич, действующий консультант-методист, сотрудник отдела финансов и налогово-бюджетной политики администрации Лебедянского района.</a:t>
            </a:r>
          </a:p>
        </p:txBody>
      </p:sp>
    </p:spTree>
    <p:extLst>
      <p:ext uri="{BB962C8B-B14F-4D97-AF65-F5344CB8AC3E}">
        <p14:creationId xmlns:p14="http://schemas.microsoft.com/office/powerpoint/2010/main" val="2071043406"/>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Прямоугольник 89">
            <a:extLst>
              <a:ext uri="{FF2B5EF4-FFF2-40B4-BE49-F238E27FC236}">
                <a16:creationId xmlns:a16="http://schemas.microsoft.com/office/drawing/2014/main" xmlns="" id="{D9D26434-EA57-B947-A355-DD9C43A9BF65}"/>
              </a:ext>
            </a:extLst>
          </p:cNvPr>
          <p:cNvSpPr/>
          <p:nvPr/>
        </p:nvSpPr>
        <p:spPr>
          <a:xfrm>
            <a:off x="366079" y="1425785"/>
            <a:ext cx="1650752" cy="3015817"/>
          </a:xfrm>
          <a:prstGeom prst="rect">
            <a:avLst/>
          </a:prstGeom>
          <a:solidFill>
            <a:schemeClr val="bg1"/>
          </a:solidFill>
        </p:spPr>
        <p:txBody>
          <a:bodyPr wrap="square">
            <a:spAutoFit/>
          </a:bodyPr>
          <a:lstStyle/>
          <a:p>
            <a:pPr algn="ctr" defTabSz="914309" fontAlgn="base">
              <a:spcBef>
                <a:spcPct val="0"/>
              </a:spcBef>
              <a:spcAft>
                <a:spcPct val="0"/>
              </a:spcAft>
              <a:defRPr/>
            </a:pPr>
            <a:r>
              <a:rPr lang="en-US" sz="18998" b="1" dirty="0">
                <a:solidFill>
                  <a:schemeClr val="accent2">
                    <a:lumMod val="20000"/>
                    <a:lumOff val="80000"/>
                  </a:schemeClr>
                </a:solidFill>
                <a:latin typeface="+mj-lt"/>
                <a:ea typeface="VTB Group Cond Demi Bold" panose="020B0506050504020204" pitchFamily="34" charset="77"/>
              </a:rPr>
              <a:t>1</a:t>
            </a:r>
            <a:endParaRPr lang="ru-RU" sz="18998" b="1" dirty="0">
              <a:solidFill>
                <a:schemeClr val="accent2">
                  <a:lumMod val="20000"/>
                  <a:lumOff val="80000"/>
                </a:schemeClr>
              </a:solidFill>
              <a:latin typeface="+mj-lt"/>
              <a:ea typeface="VTB Group Cond Demi Bold" panose="020B0506050504020204" pitchFamily="34" charset="77"/>
            </a:endParaRPr>
          </a:p>
        </p:txBody>
      </p:sp>
      <p:sp>
        <p:nvSpPr>
          <p:cNvPr id="26" name="Прямоугольник 89">
            <a:extLst>
              <a:ext uri="{FF2B5EF4-FFF2-40B4-BE49-F238E27FC236}">
                <a16:creationId xmlns:a16="http://schemas.microsoft.com/office/drawing/2014/main" xmlns="" id="{1321A889-6000-D44C-81CF-DF77430B04A8}"/>
              </a:ext>
            </a:extLst>
          </p:cNvPr>
          <p:cNvSpPr/>
          <p:nvPr/>
        </p:nvSpPr>
        <p:spPr>
          <a:xfrm>
            <a:off x="4078951" y="1425785"/>
            <a:ext cx="1650752" cy="3015817"/>
          </a:xfrm>
          <a:prstGeom prst="rect">
            <a:avLst/>
          </a:prstGeom>
          <a:solidFill>
            <a:schemeClr val="bg1"/>
          </a:solidFill>
        </p:spPr>
        <p:txBody>
          <a:bodyPr wrap="square">
            <a:spAutoFit/>
          </a:bodyPr>
          <a:lstStyle/>
          <a:p>
            <a:pPr algn="ctr" defTabSz="914309" fontAlgn="base">
              <a:spcBef>
                <a:spcPct val="0"/>
              </a:spcBef>
              <a:spcAft>
                <a:spcPct val="0"/>
              </a:spcAft>
              <a:defRPr/>
            </a:pPr>
            <a:r>
              <a:rPr lang="en-US" sz="18998" b="1" dirty="0">
                <a:solidFill>
                  <a:schemeClr val="accent2">
                    <a:lumMod val="20000"/>
                    <a:lumOff val="80000"/>
                  </a:schemeClr>
                </a:solidFill>
                <a:latin typeface="+mj-lt"/>
                <a:ea typeface="VTB Group Cond Demi Bold" panose="020B0506050504020204" pitchFamily="34" charset="77"/>
              </a:rPr>
              <a:t>2</a:t>
            </a:r>
            <a:endParaRPr lang="ru-RU" sz="18998" b="1" dirty="0">
              <a:solidFill>
                <a:schemeClr val="accent2">
                  <a:lumMod val="20000"/>
                  <a:lumOff val="80000"/>
                </a:schemeClr>
              </a:solidFill>
              <a:latin typeface="+mj-lt"/>
              <a:ea typeface="VTB Group Cond Demi Bold" panose="020B0506050504020204" pitchFamily="34" charset="77"/>
            </a:endParaRPr>
          </a:p>
        </p:txBody>
      </p:sp>
      <p:sp>
        <p:nvSpPr>
          <p:cNvPr id="27" name="Прямоугольник 89">
            <a:extLst>
              <a:ext uri="{FF2B5EF4-FFF2-40B4-BE49-F238E27FC236}">
                <a16:creationId xmlns:a16="http://schemas.microsoft.com/office/drawing/2014/main" xmlns="" id="{B53E7CAC-8E76-0D41-A6D5-D12B7497D66C}"/>
              </a:ext>
            </a:extLst>
          </p:cNvPr>
          <p:cNvSpPr/>
          <p:nvPr/>
        </p:nvSpPr>
        <p:spPr>
          <a:xfrm>
            <a:off x="7401583" y="1425785"/>
            <a:ext cx="1650752" cy="3015817"/>
          </a:xfrm>
          <a:prstGeom prst="rect">
            <a:avLst/>
          </a:prstGeom>
          <a:solidFill>
            <a:schemeClr val="bg1"/>
          </a:solidFill>
        </p:spPr>
        <p:txBody>
          <a:bodyPr wrap="square">
            <a:spAutoFit/>
          </a:bodyPr>
          <a:lstStyle/>
          <a:p>
            <a:pPr algn="ctr" defTabSz="914309" fontAlgn="base">
              <a:spcBef>
                <a:spcPct val="0"/>
              </a:spcBef>
              <a:spcAft>
                <a:spcPct val="0"/>
              </a:spcAft>
              <a:defRPr/>
            </a:pPr>
            <a:r>
              <a:rPr lang="en-US" sz="18998" b="1" dirty="0">
                <a:solidFill>
                  <a:schemeClr val="accent2">
                    <a:lumMod val="20000"/>
                    <a:lumOff val="80000"/>
                  </a:schemeClr>
                </a:solidFill>
                <a:latin typeface="+mj-lt"/>
                <a:ea typeface="VTB Group Cond Demi Bold" panose="020B0506050504020204" pitchFamily="34" charset="77"/>
              </a:rPr>
              <a:t>3</a:t>
            </a:r>
            <a:endParaRPr lang="ru-RU" sz="18998" b="1" dirty="0">
              <a:solidFill>
                <a:schemeClr val="accent2">
                  <a:lumMod val="20000"/>
                  <a:lumOff val="80000"/>
                </a:schemeClr>
              </a:solidFill>
              <a:latin typeface="+mj-lt"/>
              <a:ea typeface="VTB Group Cond Demi Bold" panose="020B0506050504020204" pitchFamily="34" charset="77"/>
            </a:endParaRPr>
          </a:p>
        </p:txBody>
      </p:sp>
      <p:sp>
        <p:nvSpPr>
          <p:cNvPr id="3" name="Title 2">
            <a:extLst>
              <a:ext uri="{FF2B5EF4-FFF2-40B4-BE49-F238E27FC236}">
                <a16:creationId xmlns:a16="http://schemas.microsoft.com/office/drawing/2014/main" xmlns="" id="{214C3ACB-0164-7845-ADE5-96D3BEC8B2AD}"/>
              </a:ext>
            </a:extLst>
          </p:cNvPr>
          <p:cNvSpPr>
            <a:spLocks noGrp="1"/>
          </p:cNvSpPr>
          <p:nvPr>
            <p:ph type="title"/>
          </p:nvPr>
        </p:nvSpPr>
        <p:spPr>
          <a:xfrm>
            <a:off x="193021" y="141275"/>
            <a:ext cx="11555088" cy="1089529"/>
          </a:xfrm>
          <a:prstGeom prst="rect">
            <a:avLst/>
          </a:prstGeom>
        </p:spPr>
        <p:txBody>
          <a:bodyPr/>
          <a:lstStyle/>
          <a:p>
            <a:r>
              <a:rPr lang="ru-RU" sz="2400" b="1" dirty="0">
                <a:latin typeface="Book Antiqua" panose="02040602050305030304" pitchFamily="18" charset="0"/>
              </a:rPr>
              <a:t>Перспективы расширения охвата населения в Липецкой области мероприятиями, направленными на формирование финансовой грамотности взрослого населения по месту работы</a:t>
            </a:r>
          </a:p>
        </p:txBody>
      </p:sp>
      <p:sp>
        <p:nvSpPr>
          <p:cNvPr id="7" name="Прямоугольник 89">
            <a:extLst>
              <a:ext uri="{FF2B5EF4-FFF2-40B4-BE49-F238E27FC236}">
                <a16:creationId xmlns:a16="http://schemas.microsoft.com/office/drawing/2014/main" xmlns="" id="{46AE3FAF-EA59-4B48-AFFD-61623945DA29}"/>
              </a:ext>
            </a:extLst>
          </p:cNvPr>
          <p:cNvSpPr/>
          <p:nvPr/>
        </p:nvSpPr>
        <p:spPr>
          <a:xfrm>
            <a:off x="337015" y="4232022"/>
            <a:ext cx="3359631" cy="1754326"/>
          </a:xfrm>
          <a:prstGeom prst="rect">
            <a:avLst/>
          </a:prstGeom>
        </p:spPr>
        <p:txBody>
          <a:bodyPr wrap="square">
            <a:spAutoFit/>
          </a:bodyPr>
          <a:lstStyle/>
          <a:p>
            <a:pPr defTabSz="914309" fontAlgn="base">
              <a:spcBef>
                <a:spcPct val="0"/>
              </a:spcBef>
              <a:spcAft>
                <a:spcPct val="0"/>
              </a:spcAft>
              <a:defRPr/>
            </a:pPr>
            <a:r>
              <a:rPr lang="ru-RU" dirty="0">
                <a:solidFill>
                  <a:srgbClr val="084CCC"/>
                </a:solidFill>
                <a:latin typeface="Book Antiqua" panose="02040602050305030304" pitchFamily="18" charset="0"/>
              </a:rPr>
              <a:t>участие в организации и поддержании постоянно действующей системы мониторинга уровня финансовой грамотности населения</a:t>
            </a:r>
          </a:p>
        </p:txBody>
      </p:sp>
      <p:sp>
        <p:nvSpPr>
          <p:cNvPr id="41" name="Rectangle 11">
            <a:extLst>
              <a:ext uri="{FF2B5EF4-FFF2-40B4-BE49-F238E27FC236}">
                <a16:creationId xmlns:a16="http://schemas.microsoft.com/office/drawing/2014/main" xmlns="" id="{A5459FF9-5852-4461-8485-C62B3F117F0D}"/>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12" name="Прямоугольник 89">
            <a:extLst>
              <a:ext uri="{FF2B5EF4-FFF2-40B4-BE49-F238E27FC236}">
                <a16:creationId xmlns:a16="http://schemas.microsoft.com/office/drawing/2014/main" xmlns="" id="{75DC643F-FC4D-DA51-839A-7890D3E1158C}"/>
              </a:ext>
            </a:extLst>
          </p:cNvPr>
          <p:cNvSpPr/>
          <p:nvPr/>
        </p:nvSpPr>
        <p:spPr>
          <a:xfrm>
            <a:off x="3949207" y="4205178"/>
            <a:ext cx="3359631" cy="2308324"/>
          </a:xfrm>
          <a:prstGeom prst="rect">
            <a:avLst/>
          </a:prstGeom>
        </p:spPr>
        <p:txBody>
          <a:bodyPr wrap="square">
            <a:spAutoFit/>
          </a:bodyPr>
          <a:lstStyle/>
          <a:p>
            <a:pPr defTabSz="914309" fontAlgn="base">
              <a:spcBef>
                <a:spcPct val="0"/>
              </a:spcBef>
              <a:spcAft>
                <a:spcPct val="0"/>
              </a:spcAft>
              <a:defRPr/>
            </a:pPr>
            <a:r>
              <a:rPr lang="ru-RU" dirty="0">
                <a:solidFill>
                  <a:srgbClr val="084CCC"/>
                </a:solidFill>
                <a:latin typeface="Book Antiqua" panose="02040602050305030304" pitchFamily="18" charset="0"/>
              </a:rPr>
              <a:t>организация «горячей линии» для населения по вопросам, связанным с функционированием финансового рынка и его институтов, оперативная юридическая и финансовая консультация населения</a:t>
            </a:r>
          </a:p>
        </p:txBody>
      </p:sp>
      <p:sp>
        <p:nvSpPr>
          <p:cNvPr id="13" name="Прямоугольник 89">
            <a:extLst>
              <a:ext uri="{FF2B5EF4-FFF2-40B4-BE49-F238E27FC236}">
                <a16:creationId xmlns:a16="http://schemas.microsoft.com/office/drawing/2014/main" xmlns="" id="{F71A776D-5DD5-D0A8-E3B7-EB256A350F70}"/>
              </a:ext>
            </a:extLst>
          </p:cNvPr>
          <p:cNvSpPr/>
          <p:nvPr/>
        </p:nvSpPr>
        <p:spPr>
          <a:xfrm>
            <a:off x="7654144" y="4205178"/>
            <a:ext cx="3359631" cy="1200329"/>
          </a:xfrm>
          <a:prstGeom prst="rect">
            <a:avLst/>
          </a:prstGeom>
        </p:spPr>
        <p:txBody>
          <a:bodyPr wrap="square">
            <a:spAutoFit/>
          </a:bodyPr>
          <a:lstStyle/>
          <a:p>
            <a:pPr defTabSz="914309" fontAlgn="base">
              <a:spcBef>
                <a:spcPct val="0"/>
              </a:spcBef>
              <a:spcAft>
                <a:spcPct val="0"/>
              </a:spcAft>
              <a:defRPr/>
            </a:pPr>
            <a:r>
              <a:rPr lang="ru-RU" dirty="0">
                <a:solidFill>
                  <a:srgbClr val="084CCC"/>
                </a:solidFill>
                <a:latin typeface="Book Antiqua" panose="02040602050305030304" pitchFamily="18" charset="0"/>
              </a:rPr>
              <a:t>организация специальных выпусков информационных и обучающих брошюр, бюллетеней</a:t>
            </a:r>
          </a:p>
        </p:txBody>
      </p:sp>
      <p:pic>
        <p:nvPicPr>
          <p:cNvPr id="15" name="Рисунок 14" descr="Изображение выглядит как черный, темнота&#10;&#10;Автоматически созданное описание">
            <a:extLst>
              <a:ext uri="{FF2B5EF4-FFF2-40B4-BE49-F238E27FC236}">
                <a16:creationId xmlns:a16="http://schemas.microsoft.com/office/drawing/2014/main" xmlns="" id="{71D5D279-AD0F-A20A-916B-08A879DC3297}"/>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1191455" y="1990183"/>
            <a:ext cx="1806388" cy="1806388"/>
          </a:xfrm>
          <a:prstGeom prst="rect">
            <a:avLst/>
          </a:prstGeom>
        </p:spPr>
      </p:pic>
      <p:pic>
        <p:nvPicPr>
          <p:cNvPr id="17" name="Рисунок 16">
            <a:extLst>
              <a:ext uri="{FF2B5EF4-FFF2-40B4-BE49-F238E27FC236}">
                <a16:creationId xmlns:a16="http://schemas.microsoft.com/office/drawing/2014/main" xmlns="" id="{B56F1DA6-5D42-4D08-5017-52AB08F87170}"/>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rcRect/>
          <a:stretch/>
        </p:blipFill>
        <p:spPr>
          <a:xfrm>
            <a:off x="4956253" y="2030499"/>
            <a:ext cx="1806388" cy="1806388"/>
          </a:xfrm>
          <a:prstGeom prst="rect">
            <a:avLst/>
          </a:prstGeom>
        </p:spPr>
      </p:pic>
      <p:pic>
        <p:nvPicPr>
          <p:cNvPr id="19" name="Рисунок 18">
            <a:extLst>
              <a:ext uri="{FF2B5EF4-FFF2-40B4-BE49-F238E27FC236}">
                <a16:creationId xmlns:a16="http://schemas.microsoft.com/office/drawing/2014/main" xmlns="" id="{202B71A5-2B29-CD06-AAB0-38AA1F2739D2}"/>
              </a:ext>
            </a:extLst>
          </p:cNvPr>
          <p:cNvPicPr>
            <a:picLocks noChangeAspect="1"/>
          </p:cNvPicPr>
          <p:nvPr/>
        </p:nvPicPr>
        <p:blipFill>
          <a:blip r:embed="rId4" cstate="print">
            <a:alphaModFix amt="20000"/>
            <a:extLst>
              <a:ext uri="{28A0092B-C50C-407E-A947-70E740481C1C}">
                <a14:useLocalDpi xmlns:a14="http://schemas.microsoft.com/office/drawing/2010/main" val="0"/>
              </a:ext>
            </a:extLst>
          </a:blip>
          <a:srcRect/>
          <a:stretch/>
        </p:blipFill>
        <p:spPr>
          <a:xfrm>
            <a:off x="8566458" y="2030499"/>
            <a:ext cx="1806388" cy="1806388"/>
          </a:xfrm>
          <a:prstGeom prst="rect">
            <a:avLst/>
          </a:prstGeom>
        </p:spPr>
      </p:pic>
    </p:spTree>
    <p:extLst>
      <p:ext uri="{BB962C8B-B14F-4D97-AF65-F5344CB8AC3E}">
        <p14:creationId xmlns:p14="http://schemas.microsoft.com/office/powerpoint/2010/main" val="35258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Рисунок 3" descr="Изображение выглядит как на открытом воздухе, облако, текст, Наземный транспорт&#10;&#10;Автоматически созданное описание">
            <a:extLst>
              <a:ext uri="{FF2B5EF4-FFF2-40B4-BE49-F238E27FC236}">
                <a16:creationId xmlns:a16="http://schemas.microsoft.com/office/drawing/2014/main" xmlns="" id="{80543BB0-3782-59F3-55B7-78D0467477A9}"/>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8989770" y="-1504603"/>
            <a:ext cx="9602574" cy="10474868"/>
          </a:xfrm>
          <a:prstGeom prst="rect">
            <a:avLst/>
          </a:prstGeom>
          <a:effectLst>
            <a:softEdge rad="635000"/>
          </a:effectLst>
        </p:spPr>
      </p:pic>
      <p:sp>
        <p:nvSpPr>
          <p:cNvPr id="12" name="Овал 11">
            <a:extLst>
              <a:ext uri="{FF2B5EF4-FFF2-40B4-BE49-F238E27FC236}">
                <a16:creationId xmlns:a16="http://schemas.microsoft.com/office/drawing/2014/main" xmlns="" id="{1DB12E17-1F24-0B17-9A63-0363EF8DDFC0}"/>
              </a:ext>
            </a:extLst>
          </p:cNvPr>
          <p:cNvSpPr/>
          <p:nvPr/>
        </p:nvSpPr>
        <p:spPr>
          <a:xfrm>
            <a:off x="-4405464" y="-6680200"/>
            <a:ext cx="20218400" cy="20218400"/>
          </a:xfrm>
          <a:prstGeom prst="ellipse">
            <a:avLst/>
          </a:prstGeom>
          <a:solidFill>
            <a:srgbClr val="084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6C67666F-66EB-B325-BD11-DF94CDB7C274}"/>
              </a:ext>
            </a:extLst>
          </p:cNvPr>
          <p:cNvPicPr>
            <a:picLocks noChangeAspect="1" noChangeArrowheads="1"/>
          </p:cNvPicPr>
          <p:nvPr/>
        </p:nvPicPr>
        <p:blipFill>
          <a:blip r:embed="rId2">
            <a:alphaModFix amt="10000"/>
            <a:extLst>
              <a:ext uri="{28A0092B-C50C-407E-A947-70E740481C1C}">
                <a14:useLocalDpi xmlns:a14="http://schemas.microsoft.com/office/drawing/2010/main" val="0"/>
              </a:ext>
            </a:extLst>
          </a:blip>
          <a:srcRect/>
          <a:stretch/>
        </p:blipFill>
        <p:spPr bwMode="auto">
          <a:xfrm>
            <a:off x="1016966" y="-3394197"/>
            <a:ext cx="12676909" cy="1107091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DB3F6BB-C44D-4C07-1DF6-94E1DDB44174}"/>
              </a:ext>
            </a:extLst>
          </p:cNvPr>
          <p:cNvSpPr txBox="1"/>
          <p:nvPr/>
        </p:nvSpPr>
        <p:spPr>
          <a:xfrm>
            <a:off x="4661004" y="4603937"/>
            <a:ext cx="7103731" cy="1674817"/>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ru-RU"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ook Antiqua" panose="02040602050305030304" pitchFamily="18" charset="0"/>
                <a:cs typeface="Gotham Pro Black" panose="02000503040000020004" pitchFamily="2" charset="0"/>
              </a:rPr>
              <a:t>Кукина</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ru-RU"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ook Antiqua" panose="02040602050305030304" pitchFamily="18" charset="0"/>
                <a:cs typeface="Gotham Pro Black" panose="02000503040000020004" pitchFamily="2" charset="0"/>
              </a:rPr>
              <a:t>Елена Евгеньевна </a:t>
            </a:r>
            <a:endParaRPr kumimoji="0" lang="en-GB"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ook Antiqua" panose="02040602050305030304" pitchFamily="18" charset="0"/>
              <a:cs typeface="Gotham Pro Black" panose="02000503040000020004" pitchFamily="2"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ook Antiqua" panose="02040602050305030304" pitchFamily="18" charset="0"/>
                <a:cs typeface="Gotham Pro" panose="02000503040000020004" pitchFamily="2" charset="0"/>
              </a:rPr>
              <a:t>Заведующий кафедрой «Экономика и финансы» Липецкого филиала </a:t>
            </a:r>
            <a:r>
              <a:rPr kumimoji="0" lang="ru-RU" sz="1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Book Antiqua" panose="02040602050305030304" pitchFamily="18" charset="0"/>
                <a:cs typeface="Gotham Pro" panose="02000503040000020004" pitchFamily="2" charset="0"/>
              </a:rPr>
              <a:t>Финуниверситета</a:t>
            </a:r>
            <a:endParaRPr kumimoji="0" lang="ru-RU"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ook Antiqua" panose="02040602050305030304" pitchFamily="18" charset="0"/>
              <a:cs typeface="Gotham Pro" panose="02000503040000020004" pitchFamily="2"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ook Antiqua" panose="02040602050305030304" pitchFamily="18" charset="0"/>
                <a:cs typeface="Gotham Pro" panose="02000503040000020004" pitchFamily="2" charset="0"/>
              </a:rPr>
              <a:t>к.э.н., доцент</a:t>
            </a:r>
          </a:p>
        </p:txBody>
      </p:sp>
      <p:sp>
        <p:nvSpPr>
          <p:cNvPr id="7" name="TextBox 6">
            <a:extLst>
              <a:ext uri="{FF2B5EF4-FFF2-40B4-BE49-F238E27FC236}">
                <a16:creationId xmlns:a16="http://schemas.microsoft.com/office/drawing/2014/main" xmlns="" id="{0DD6FCCF-A58E-6803-D4A9-B8F9EA6333B1}"/>
              </a:ext>
            </a:extLst>
          </p:cNvPr>
          <p:cNvSpPr txBox="1"/>
          <p:nvPr/>
        </p:nvSpPr>
        <p:spPr>
          <a:xfrm>
            <a:off x="4696206" y="2038615"/>
            <a:ext cx="670480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ook Antiqua" panose="02040602050305030304" pitchFamily="18" charset="0"/>
              </a:rPr>
              <a:t>Итоги обучения консультантов-методистов в Липецкой области в 2023 году</a:t>
            </a:r>
          </a:p>
        </p:txBody>
      </p:sp>
      <p:pic>
        <p:nvPicPr>
          <p:cNvPr id="9" name="Picture 4">
            <a:extLst>
              <a:ext uri="{FF2B5EF4-FFF2-40B4-BE49-F238E27FC236}">
                <a16:creationId xmlns:a16="http://schemas.microsoft.com/office/drawing/2014/main" xmlns="" id="{1844259A-A404-C4B4-4001-52956AF8DC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0397739" y="467832"/>
            <a:ext cx="1454648" cy="476376"/>
          </a:xfrm>
          <a:prstGeom prst="rect">
            <a:avLst/>
          </a:prstGeom>
          <a:noFill/>
          <a:extLst>
            <a:ext uri="{909E8E84-426E-40DD-AFC4-6F175D3DCCD1}">
              <a14:hiddenFill xmlns:a14="http://schemas.microsoft.com/office/drawing/2010/main">
                <a:solidFill>
                  <a:srgbClr val="FFFFFF"/>
                </a:solidFill>
              </a14:hiddenFill>
            </a:ext>
          </a:extLst>
        </p:spPr>
      </p:pic>
      <p:sp>
        <p:nvSpPr>
          <p:cNvPr id="15" name="Овал 14">
            <a:extLst>
              <a:ext uri="{FF2B5EF4-FFF2-40B4-BE49-F238E27FC236}">
                <a16:creationId xmlns:a16="http://schemas.microsoft.com/office/drawing/2014/main" xmlns="" id="{4F90093D-A23C-023A-AD50-F553AD94D4EA}"/>
              </a:ext>
            </a:extLst>
          </p:cNvPr>
          <p:cNvSpPr/>
          <p:nvPr/>
        </p:nvSpPr>
        <p:spPr>
          <a:xfrm>
            <a:off x="-1988598" y="2503893"/>
            <a:ext cx="4929291" cy="4910702"/>
          </a:xfrm>
          <a:prstGeom prst="ellipse">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xmlns="" id="{3F450D35-F42C-71A6-CF7E-8DCB0C6C4F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08329" y="2111441"/>
            <a:ext cx="4199628" cy="4199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07033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D3236CCD-9B28-5CE5-3DDC-C40178E1D1A6}"/>
              </a:ext>
            </a:extLst>
          </p:cNvPr>
          <p:cNvSpPr txBox="1"/>
          <p:nvPr/>
        </p:nvSpPr>
        <p:spPr>
          <a:xfrm>
            <a:off x="6999928" y="2663376"/>
            <a:ext cx="4754520" cy="1740861"/>
          </a:xfrm>
          <a:prstGeom prst="rect">
            <a:avLst/>
          </a:prstGeom>
          <a:noFill/>
          <a:ln>
            <a:noFill/>
          </a:ln>
        </p:spPr>
        <p:txBody>
          <a:bodyPr wrap="square" lIns="91440" tIns="45720" rIns="91440" bIns="45720" rtlCol="0">
            <a:spAutoFit/>
          </a:bodyPr>
          <a:lstStyle/>
          <a:p>
            <a:pPr>
              <a:lnSpc>
                <a:spcPct val="80000"/>
              </a:lnSpc>
            </a:pPr>
            <a:r>
              <a:rPr lang="ru-RU" sz="6600" b="1" dirty="0">
                <a:solidFill>
                  <a:schemeClr val="bg1"/>
                </a:solidFill>
                <a:effectLst>
                  <a:outerShdw blurRad="38100" dist="38100" dir="2700000" algn="tl">
                    <a:srgbClr val="000000">
                      <a:alpha val="43137"/>
                    </a:srgbClr>
                  </a:outerShdw>
                </a:effectLst>
                <a:latin typeface="Book Antiqua" panose="02040602050305030304" pitchFamily="18" charset="0"/>
                <a:ea typeface="Roboto Condensed" panose="02000000000000000000" pitchFamily="2" charset="0"/>
                <a:cs typeface="Roboto Condensed" panose="02000000000000000000" pitchFamily="2" charset="0"/>
              </a:rPr>
              <a:t>Спасибо за внимание!</a:t>
            </a:r>
            <a:endParaRPr lang="en-US" sz="6600" b="1" dirty="0">
              <a:solidFill>
                <a:schemeClr val="bg1"/>
              </a:solidFill>
              <a:effectLst>
                <a:outerShdw blurRad="38100" dist="38100" dir="2700000" algn="tl">
                  <a:srgbClr val="000000">
                    <a:alpha val="43137"/>
                  </a:srgbClr>
                </a:outerShdw>
              </a:effectLst>
              <a:latin typeface="Book Antiqua" panose="02040602050305030304" pitchFamily="18" charset="0"/>
              <a:ea typeface="Roboto Condensed" panose="02000000000000000000" pitchFamily="2" charset="0"/>
              <a:cs typeface="Roboto Condensed" panose="02000000000000000000" pitchFamily="2" charset="0"/>
            </a:endParaRPr>
          </a:p>
        </p:txBody>
      </p:sp>
      <p:pic>
        <p:nvPicPr>
          <p:cNvPr id="17" name="Рисунок 16">
            <a:extLst>
              <a:ext uri="{FF2B5EF4-FFF2-40B4-BE49-F238E27FC236}">
                <a16:creationId xmlns:a16="http://schemas.microsoft.com/office/drawing/2014/main" xmlns="" id="{0E5DBEB2-37A8-F174-A2E9-F81D83E723E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p:blipFill>
        <p:spPr>
          <a:xfrm>
            <a:off x="-3368357" y="-1577499"/>
            <a:ext cx="10012998" cy="10012998"/>
          </a:xfrm>
          <a:effectLst>
            <a:softEdge rad="635000"/>
          </a:effectLst>
        </p:spPr>
      </p:pic>
    </p:spTree>
    <p:extLst>
      <p:ext uri="{BB962C8B-B14F-4D97-AF65-F5344CB8AC3E}">
        <p14:creationId xmlns:p14="http://schemas.microsoft.com/office/powerpoint/2010/main" val="39748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750" fill="hold"/>
                                        <p:tgtEl>
                                          <p:spTgt spid="17"/>
                                        </p:tgtEl>
                                        <p:attrNameLst>
                                          <p:attrName>ppt_x</p:attrName>
                                        </p:attrNameLst>
                                      </p:cBhvr>
                                      <p:tavLst>
                                        <p:tav tm="0">
                                          <p:val>
                                            <p:strVal val="0-#ppt_w/2"/>
                                          </p:val>
                                        </p:tav>
                                        <p:tav tm="100000">
                                          <p:val>
                                            <p:strVal val="#ppt_x"/>
                                          </p:val>
                                        </p:tav>
                                      </p:tavLst>
                                    </p:anim>
                                    <p:anim calcmode="lin" valueType="num">
                                      <p:cBhvr additive="base">
                                        <p:cTn id="8" dur="1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a:extLst>
              <a:ext uri="{FF2B5EF4-FFF2-40B4-BE49-F238E27FC236}">
                <a16:creationId xmlns:a16="http://schemas.microsoft.com/office/drawing/2014/main" xmlns="" id="{0A7EC664-EC30-B46E-D1D3-6F19272C20BF}"/>
              </a:ext>
            </a:extLst>
          </p:cNvPr>
          <p:cNvSpPr/>
          <p:nvPr/>
        </p:nvSpPr>
        <p:spPr>
          <a:xfrm>
            <a:off x="219126" y="6033911"/>
            <a:ext cx="2399896" cy="719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a:extLst>
              <a:ext uri="{FF2B5EF4-FFF2-40B4-BE49-F238E27FC236}">
                <a16:creationId xmlns:a16="http://schemas.microsoft.com/office/drawing/2014/main" xmlns="" id="{32C018A3-D3D6-DDE0-4965-C42B04A2E0D8}"/>
              </a:ext>
            </a:extLst>
          </p:cNvPr>
          <p:cNvSpPr/>
          <p:nvPr/>
        </p:nvSpPr>
        <p:spPr>
          <a:xfrm>
            <a:off x="8940800" y="180622"/>
            <a:ext cx="2099733" cy="719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27" name="Таблица 26">
            <a:extLst>
              <a:ext uri="{FF2B5EF4-FFF2-40B4-BE49-F238E27FC236}">
                <a16:creationId xmlns:a16="http://schemas.microsoft.com/office/drawing/2014/main" xmlns="" id="{7FDC0B43-EF2F-6FF2-FFD6-8507AFC78FBB}"/>
              </a:ext>
            </a:extLst>
          </p:cNvPr>
          <p:cNvGraphicFramePr>
            <a:graphicFrameLocks noGrp="1"/>
          </p:cNvGraphicFramePr>
          <p:nvPr>
            <p:extLst>
              <p:ext uri="{D42A27DB-BD31-4B8C-83A1-F6EECF244321}">
                <p14:modId xmlns:p14="http://schemas.microsoft.com/office/powerpoint/2010/main" val="187090277"/>
              </p:ext>
            </p:extLst>
          </p:nvPr>
        </p:nvGraphicFramePr>
        <p:xfrm>
          <a:off x="463462" y="1120010"/>
          <a:ext cx="9033492" cy="5390801"/>
        </p:xfrm>
        <a:graphic>
          <a:graphicData uri="http://schemas.openxmlformats.org/drawingml/2006/table">
            <a:tbl>
              <a:tblPr bandRow="1">
                <a:tableStyleId>{5C22544A-7EE6-4342-B048-85BDC9FD1C3A}</a:tableStyleId>
              </a:tblPr>
              <a:tblGrid>
                <a:gridCol w="6151827">
                  <a:extLst>
                    <a:ext uri="{9D8B030D-6E8A-4147-A177-3AD203B41FA5}">
                      <a16:colId xmlns:a16="http://schemas.microsoft.com/office/drawing/2014/main" xmlns="" val="1783458352"/>
                    </a:ext>
                  </a:extLst>
                </a:gridCol>
                <a:gridCol w="1535289">
                  <a:extLst>
                    <a:ext uri="{9D8B030D-6E8A-4147-A177-3AD203B41FA5}">
                      <a16:colId xmlns:a16="http://schemas.microsoft.com/office/drawing/2014/main" xmlns="" val="3159427576"/>
                    </a:ext>
                  </a:extLst>
                </a:gridCol>
                <a:gridCol w="1346376">
                  <a:extLst>
                    <a:ext uri="{9D8B030D-6E8A-4147-A177-3AD203B41FA5}">
                      <a16:colId xmlns:a16="http://schemas.microsoft.com/office/drawing/2014/main" xmlns="" val="2330007855"/>
                    </a:ext>
                  </a:extLst>
                </a:gridCol>
              </a:tblGrid>
              <a:tr h="313679">
                <a:tc>
                  <a:txBody>
                    <a:bodyPr/>
                    <a:lstStyle/>
                    <a:p>
                      <a:pPr algn="just">
                        <a:lnSpc>
                          <a:spcPct val="107000"/>
                        </a:lnSpc>
                        <a:spcAft>
                          <a:spcPts val="800"/>
                        </a:spcAft>
                      </a:pPr>
                      <a:r>
                        <a:rPr lang="ru-RU" sz="1800" b="1" i="0" dirty="0">
                          <a:effectLst/>
                          <a:latin typeface="Book Antiqua" panose="02040602050305030304" pitchFamily="18" charset="0"/>
                        </a:rPr>
                        <a:t>Показатель</a:t>
                      </a:r>
                      <a:endParaRPr lang="ru-RU" sz="1800" b="1" i="0"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L w="19050" cap="flat" cmpd="sng" algn="ctr">
                      <a:solidFill>
                        <a:srgbClr val="084CCC"/>
                      </a:solidFill>
                      <a:prstDash val="solid"/>
                      <a:round/>
                      <a:headEnd type="none" w="med" len="med"/>
                      <a:tailEnd type="none" w="med" len="med"/>
                    </a:lnL>
                    <a:lnT w="19050" cap="flat" cmpd="sng" algn="ctr">
                      <a:solidFill>
                        <a:srgbClr val="084CCC"/>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a:lnSpc>
                          <a:spcPct val="107000"/>
                        </a:lnSpc>
                        <a:spcAft>
                          <a:spcPts val="800"/>
                        </a:spcAft>
                      </a:pPr>
                      <a:r>
                        <a:rPr lang="ru-RU" sz="1800" b="1" i="0" dirty="0">
                          <a:effectLst/>
                          <a:latin typeface="Book Antiqua" panose="02040602050305030304" pitchFamily="18" charset="0"/>
                        </a:rPr>
                        <a:t>Количество </a:t>
                      </a:r>
                      <a:endParaRPr lang="ru-RU" sz="1800" b="1" i="0"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T w="19050" cap="flat" cmpd="sng" algn="ctr">
                      <a:solidFill>
                        <a:srgbClr val="084CCC"/>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a:lnSpc>
                          <a:spcPct val="107000"/>
                        </a:lnSpc>
                        <a:spcAft>
                          <a:spcPts val="800"/>
                        </a:spcAft>
                      </a:pPr>
                      <a:r>
                        <a:rPr lang="ru-RU" sz="1800" b="1" i="0" dirty="0">
                          <a:effectLst/>
                          <a:latin typeface="Book Antiqua" panose="02040602050305030304" pitchFamily="18" charset="0"/>
                        </a:rPr>
                        <a:t>Доля</a:t>
                      </a:r>
                      <a:endParaRPr lang="ru-RU" sz="1800" b="1" i="0"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R w="19050" cap="flat" cmpd="sng" algn="ctr">
                      <a:solidFill>
                        <a:srgbClr val="084CCC"/>
                      </a:solidFill>
                      <a:prstDash val="solid"/>
                      <a:round/>
                      <a:headEnd type="none" w="med" len="med"/>
                      <a:tailEnd type="none" w="med" len="med"/>
                    </a:lnR>
                    <a:lnT w="19050" cap="flat" cmpd="sng" algn="ctr">
                      <a:solidFill>
                        <a:srgbClr val="084CCC"/>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732461472"/>
                  </a:ext>
                </a:extLst>
              </a:tr>
              <a:tr h="546799">
                <a:tc>
                  <a:txBody>
                    <a:bodyPr/>
                    <a:lstStyle/>
                    <a:p>
                      <a:pPr algn="just">
                        <a:lnSpc>
                          <a:spcPct val="107000"/>
                        </a:lnSpc>
                        <a:spcAft>
                          <a:spcPts val="800"/>
                        </a:spcAft>
                      </a:pPr>
                      <a:r>
                        <a:rPr lang="ru-RU" sz="1400">
                          <a:effectLst/>
                          <a:latin typeface="Book Antiqua" panose="02040602050305030304" pitchFamily="18" charset="0"/>
                        </a:rPr>
                        <a:t>Обучено консультантов-методистов по программе повышения квалификации «Финансовое консультирование» ИФГ</a:t>
                      </a:r>
                      <a:endParaRPr lang="ru-RU" sz="140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L w="19050" cap="flat" cmpd="sng" algn="ctr">
                      <a:solidFill>
                        <a:srgbClr val="084CCC"/>
                      </a:solid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just">
                        <a:lnSpc>
                          <a:spcPct val="107000"/>
                        </a:lnSpc>
                        <a:spcAft>
                          <a:spcPts val="800"/>
                        </a:spcAft>
                      </a:pPr>
                      <a:r>
                        <a:rPr lang="ru-RU" sz="1600" b="1" dirty="0">
                          <a:effectLst/>
                          <a:latin typeface="Book Antiqua" panose="02040602050305030304" pitchFamily="18" charset="0"/>
                        </a:rPr>
                        <a:t>52</a:t>
                      </a:r>
                      <a:endParaRPr lang="ru-RU" sz="1600" b="1"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T w="12700" cap="flat" cmpd="sng" algn="ctr">
                      <a:noFill/>
                      <a:prstDash val="solid"/>
                      <a:round/>
                      <a:headEnd type="none" w="med" len="med"/>
                      <a:tailEnd type="none" w="med" len="med"/>
                    </a:lnT>
                  </a:tcPr>
                </a:tc>
                <a:tc>
                  <a:txBody>
                    <a:bodyPr/>
                    <a:lstStyle/>
                    <a:p>
                      <a:pPr algn="just">
                        <a:lnSpc>
                          <a:spcPct val="107000"/>
                        </a:lnSpc>
                        <a:spcAft>
                          <a:spcPts val="800"/>
                        </a:spcAft>
                      </a:pPr>
                      <a:r>
                        <a:rPr lang="ru-RU" sz="1600" b="1">
                          <a:effectLst/>
                          <a:highlight>
                            <a:srgbClr val="FFFF00"/>
                          </a:highlight>
                          <a:latin typeface="Book Antiqua" panose="02040602050305030304" pitchFamily="18" charset="0"/>
                        </a:rPr>
                        <a:t> </a:t>
                      </a:r>
                      <a:endParaRPr lang="ru-RU" sz="1600" b="1">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R w="19050" cap="flat" cmpd="sng" algn="ctr">
                      <a:solidFill>
                        <a:srgbClr val="084CCC"/>
                      </a:solid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xmlns="" val="1195471459"/>
                  </a:ext>
                </a:extLst>
              </a:tr>
              <a:tr h="917437">
                <a:tc>
                  <a:txBody>
                    <a:bodyPr/>
                    <a:lstStyle/>
                    <a:p>
                      <a:pPr algn="just">
                        <a:lnSpc>
                          <a:spcPct val="107000"/>
                        </a:lnSpc>
                        <a:spcAft>
                          <a:spcPts val="800"/>
                        </a:spcAft>
                      </a:pPr>
                      <a:r>
                        <a:rPr lang="ru-RU" sz="1400" dirty="0">
                          <a:effectLst/>
                          <a:latin typeface="Book Antiqua" panose="02040602050305030304" pitchFamily="18" charset="0"/>
                        </a:rPr>
                        <a:t>Обучено консультантов-методистов в 2021-22 гг. прошедших обучение по программе повышения квалификации «Финансовое поведение в условиях экономической турбулентности» ИФГ</a:t>
                      </a:r>
                      <a:endParaRPr lang="ru-RU" sz="1400"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L w="19050" cap="flat" cmpd="sng" algn="ctr">
                      <a:solidFill>
                        <a:srgbClr val="084CCC"/>
                      </a:solidFill>
                      <a:prstDash val="solid"/>
                      <a:round/>
                      <a:headEnd type="none" w="med" len="med"/>
                      <a:tailEnd type="none" w="med" len="med"/>
                    </a:lnL>
                  </a:tcPr>
                </a:tc>
                <a:tc>
                  <a:txBody>
                    <a:bodyPr/>
                    <a:lstStyle/>
                    <a:p>
                      <a:pPr algn="just">
                        <a:lnSpc>
                          <a:spcPct val="107000"/>
                        </a:lnSpc>
                        <a:spcAft>
                          <a:spcPts val="800"/>
                        </a:spcAft>
                      </a:pPr>
                      <a:r>
                        <a:rPr lang="ru-RU" sz="1600" b="1" dirty="0">
                          <a:effectLst/>
                          <a:latin typeface="Book Antiqua" panose="02040602050305030304" pitchFamily="18" charset="0"/>
                        </a:rPr>
                        <a:t>17</a:t>
                      </a:r>
                      <a:endParaRPr lang="ru-RU" sz="1600" b="1"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tc>
                <a:tc>
                  <a:txBody>
                    <a:bodyPr/>
                    <a:lstStyle/>
                    <a:p>
                      <a:pPr algn="just">
                        <a:lnSpc>
                          <a:spcPct val="107000"/>
                        </a:lnSpc>
                        <a:spcAft>
                          <a:spcPts val="800"/>
                        </a:spcAft>
                      </a:pPr>
                      <a:r>
                        <a:rPr lang="ru-RU" sz="1600" b="1">
                          <a:effectLst/>
                          <a:highlight>
                            <a:srgbClr val="FFFF00"/>
                          </a:highlight>
                          <a:latin typeface="Book Antiqua" panose="02040602050305030304" pitchFamily="18" charset="0"/>
                        </a:rPr>
                        <a:t> </a:t>
                      </a:r>
                      <a:endParaRPr lang="ru-RU" sz="1600" b="1">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445096350"/>
                  </a:ext>
                </a:extLst>
              </a:tr>
              <a:tr h="917437">
                <a:tc>
                  <a:txBody>
                    <a:bodyPr/>
                    <a:lstStyle/>
                    <a:p>
                      <a:pPr algn="just">
                        <a:lnSpc>
                          <a:spcPct val="107000"/>
                        </a:lnSpc>
                        <a:spcAft>
                          <a:spcPts val="800"/>
                        </a:spcAft>
                      </a:pPr>
                      <a:r>
                        <a:rPr lang="ru-RU" sz="1400" dirty="0">
                          <a:effectLst/>
                          <a:latin typeface="Book Antiqua" panose="02040602050305030304" pitchFamily="18" charset="0"/>
                        </a:rPr>
                        <a:t>Обучено консультантов-методистов в 2021-22 гг. прошедших обучение по программе повышения квалификации «Управление финансами социально незащищенных групп граждан» ИФГ</a:t>
                      </a:r>
                      <a:endParaRPr lang="ru-RU" sz="1400"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L w="19050" cap="flat" cmpd="sng" algn="ctr">
                      <a:solidFill>
                        <a:srgbClr val="084CCC"/>
                      </a:solidFill>
                      <a:prstDash val="solid"/>
                      <a:round/>
                      <a:headEnd type="none" w="med" len="med"/>
                      <a:tailEnd type="none" w="med" len="med"/>
                    </a:lnL>
                  </a:tcPr>
                </a:tc>
                <a:tc>
                  <a:txBody>
                    <a:bodyPr/>
                    <a:lstStyle/>
                    <a:p>
                      <a:pPr algn="just">
                        <a:lnSpc>
                          <a:spcPct val="107000"/>
                        </a:lnSpc>
                        <a:spcAft>
                          <a:spcPts val="800"/>
                        </a:spcAft>
                      </a:pPr>
                      <a:r>
                        <a:rPr lang="ru-RU" sz="1600" b="1" dirty="0">
                          <a:effectLst/>
                          <a:latin typeface="Book Antiqua" panose="02040602050305030304" pitchFamily="18" charset="0"/>
                        </a:rPr>
                        <a:t>14</a:t>
                      </a:r>
                      <a:endParaRPr lang="ru-RU" sz="1600" b="1"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tc>
                <a:tc>
                  <a:txBody>
                    <a:bodyPr/>
                    <a:lstStyle/>
                    <a:p>
                      <a:pPr algn="just">
                        <a:lnSpc>
                          <a:spcPct val="107000"/>
                        </a:lnSpc>
                        <a:spcAft>
                          <a:spcPts val="800"/>
                        </a:spcAft>
                      </a:pPr>
                      <a:r>
                        <a:rPr lang="ru-RU" sz="1600" b="1">
                          <a:effectLst/>
                          <a:highlight>
                            <a:srgbClr val="FFFF00"/>
                          </a:highlight>
                          <a:latin typeface="Book Antiqua" panose="02040602050305030304" pitchFamily="18" charset="0"/>
                        </a:rPr>
                        <a:t> </a:t>
                      </a:r>
                      <a:endParaRPr lang="ru-RU" sz="1600" b="1">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2893137957"/>
                  </a:ext>
                </a:extLst>
              </a:tr>
              <a:tr h="497644">
                <a:tc>
                  <a:txBody>
                    <a:bodyPr/>
                    <a:lstStyle/>
                    <a:p>
                      <a:pPr algn="just">
                        <a:lnSpc>
                          <a:spcPct val="107000"/>
                        </a:lnSpc>
                        <a:spcAft>
                          <a:spcPts val="800"/>
                        </a:spcAft>
                      </a:pPr>
                      <a:r>
                        <a:rPr lang="ru-RU" sz="1400" dirty="0">
                          <a:effectLst/>
                          <a:latin typeface="Book Antiqua" panose="02040602050305030304" pitchFamily="18" charset="0"/>
                        </a:rPr>
                        <a:t>Проведено мероприятий по финансовому просвещению всего в регионе, из них:</a:t>
                      </a:r>
                      <a:endParaRPr lang="ru-RU" sz="1400"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L w="19050" cap="flat" cmpd="sng" algn="ctr">
                      <a:solidFill>
                        <a:srgbClr val="084CCC"/>
                      </a:solidFill>
                      <a:prstDash val="solid"/>
                      <a:round/>
                      <a:headEnd type="none" w="med" len="med"/>
                      <a:tailEnd type="none" w="med" len="med"/>
                    </a:lnL>
                  </a:tcPr>
                </a:tc>
                <a:tc>
                  <a:txBody>
                    <a:bodyPr/>
                    <a:lstStyle/>
                    <a:p>
                      <a:pPr algn="just">
                        <a:lnSpc>
                          <a:spcPct val="107000"/>
                        </a:lnSpc>
                        <a:spcAft>
                          <a:spcPts val="800"/>
                        </a:spcAft>
                      </a:pPr>
                      <a:r>
                        <a:rPr lang="ru-RU" sz="1600" b="1" dirty="0">
                          <a:effectLst/>
                          <a:latin typeface="Book Antiqua" panose="02040602050305030304" pitchFamily="18" charset="0"/>
                        </a:rPr>
                        <a:t>359</a:t>
                      </a:r>
                      <a:endParaRPr lang="ru-RU" sz="1600" b="1" dirty="0">
                        <a:effectLst/>
                        <a:latin typeface="Book Antiqua" panose="0204060205030503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1600" b="1" dirty="0">
                          <a:effectLst/>
                          <a:latin typeface="Book Antiqua" panose="02040602050305030304" pitchFamily="18" charset="0"/>
                        </a:rPr>
                        <a:t> </a:t>
                      </a:r>
                      <a:endParaRPr lang="ru-RU" sz="1600" b="1"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tc>
                <a:tc>
                  <a:txBody>
                    <a:bodyPr/>
                    <a:lstStyle/>
                    <a:p>
                      <a:pPr algn="just">
                        <a:lnSpc>
                          <a:spcPct val="107000"/>
                        </a:lnSpc>
                        <a:spcAft>
                          <a:spcPts val="800"/>
                        </a:spcAft>
                      </a:pPr>
                      <a:r>
                        <a:rPr lang="ru-RU" sz="1600" b="1" dirty="0">
                          <a:effectLst/>
                          <a:latin typeface="Book Antiqua" panose="02040602050305030304" pitchFamily="18" charset="0"/>
                        </a:rPr>
                        <a:t>100</a:t>
                      </a:r>
                      <a:endParaRPr lang="ru-RU" sz="1600" b="1" dirty="0">
                        <a:effectLst/>
                        <a:latin typeface="Book Antiqua" panose="0204060205030503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1600" b="1" dirty="0">
                          <a:effectLst/>
                          <a:latin typeface="Book Antiqua" panose="02040602050305030304" pitchFamily="18" charset="0"/>
                        </a:rPr>
                        <a:t> </a:t>
                      </a:r>
                      <a:endParaRPr lang="ru-RU" sz="1600" b="1"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965689627"/>
                  </a:ext>
                </a:extLst>
              </a:tr>
              <a:tr h="181252">
                <a:tc>
                  <a:txBody>
                    <a:bodyPr/>
                    <a:lstStyle/>
                    <a:p>
                      <a:pPr algn="just">
                        <a:lnSpc>
                          <a:spcPct val="107000"/>
                        </a:lnSpc>
                        <a:spcAft>
                          <a:spcPts val="800"/>
                        </a:spcAft>
                        <a:tabLst>
                          <a:tab pos="1460500" algn="l"/>
                        </a:tabLst>
                      </a:pPr>
                      <a:r>
                        <a:rPr lang="ru-RU" sz="1400" dirty="0">
                          <a:effectLst/>
                          <a:latin typeface="Book Antiqua" panose="02040602050305030304" pitchFamily="18" charset="0"/>
                        </a:rPr>
                        <a:t>Консультантами-методистами</a:t>
                      </a:r>
                      <a:endParaRPr lang="ru-RU" sz="1400"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L w="19050" cap="flat" cmpd="sng" algn="ctr">
                      <a:solidFill>
                        <a:srgbClr val="084CCC"/>
                      </a:solidFill>
                      <a:prstDash val="solid"/>
                      <a:round/>
                      <a:headEnd type="none" w="med" len="med"/>
                      <a:tailEnd type="none" w="med" len="med"/>
                    </a:lnL>
                  </a:tcPr>
                </a:tc>
                <a:tc>
                  <a:txBody>
                    <a:bodyPr/>
                    <a:lstStyle/>
                    <a:p>
                      <a:pPr algn="just">
                        <a:lnSpc>
                          <a:spcPct val="107000"/>
                        </a:lnSpc>
                        <a:spcAft>
                          <a:spcPts val="800"/>
                        </a:spcAft>
                      </a:pPr>
                      <a:r>
                        <a:rPr lang="ru-RU" sz="1600" b="1">
                          <a:effectLst/>
                          <a:latin typeface="Book Antiqua" panose="02040602050305030304" pitchFamily="18" charset="0"/>
                        </a:rPr>
                        <a:t>312</a:t>
                      </a:r>
                      <a:endParaRPr lang="ru-RU" sz="1600" b="1">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tc>
                <a:tc>
                  <a:txBody>
                    <a:bodyPr/>
                    <a:lstStyle/>
                    <a:p>
                      <a:pPr algn="just">
                        <a:lnSpc>
                          <a:spcPct val="107000"/>
                        </a:lnSpc>
                        <a:spcAft>
                          <a:spcPts val="800"/>
                        </a:spcAft>
                      </a:pPr>
                      <a:r>
                        <a:rPr lang="ru-RU" sz="1600" b="1" dirty="0">
                          <a:effectLst/>
                          <a:latin typeface="Book Antiqua" panose="02040602050305030304" pitchFamily="18" charset="0"/>
                        </a:rPr>
                        <a:t>87</a:t>
                      </a:r>
                      <a:endParaRPr lang="ru-RU" sz="1600" b="1"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1465622549"/>
                  </a:ext>
                </a:extLst>
              </a:tr>
              <a:tr h="181252">
                <a:tc>
                  <a:txBody>
                    <a:bodyPr/>
                    <a:lstStyle/>
                    <a:p>
                      <a:pPr algn="just">
                        <a:lnSpc>
                          <a:spcPct val="107000"/>
                        </a:lnSpc>
                        <a:spcAft>
                          <a:spcPts val="800"/>
                        </a:spcAft>
                        <a:tabLst>
                          <a:tab pos="1460500" algn="l"/>
                        </a:tabLst>
                      </a:pPr>
                      <a:r>
                        <a:rPr lang="ru-RU" sz="1400" dirty="0">
                          <a:effectLst/>
                          <a:latin typeface="Book Antiqua" panose="02040602050305030304" pitchFamily="18" charset="0"/>
                        </a:rPr>
                        <a:t>Региональным оператором</a:t>
                      </a:r>
                      <a:endParaRPr lang="ru-RU" sz="1400"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L w="19050" cap="flat" cmpd="sng" algn="ctr">
                      <a:solidFill>
                        <a:srgbClr val="084CCC"/>
                      </a:solidFill>
                      <a:prstDash val="solid"/>
                      <a:round/>
                      <a:headEnd type="none" w="med" len="med"/>
                      <a:tailEnd type="none" w="med" len="med"/>
                    </a:lnL>
                  </a:tcPr>
                </a:tc>
                <a:tc>
                  <a:txBody>
                    <a:bodyPr/>
                    <a:lstStyle/>
                    <a:p>
                      <a:pPr algn="just">
                        <a:lnSpc>
                          <a:spcPct val="107000"/>
                        </a:lnSpc>
                        <a:spcAft>
                          <a:spcPts val="800"/>
                        </a:spcAft>
                      </a:pPr>
                      <a:r>
                        <a:rPr lang="ru-RU" sz="1600" b="1">
                          <a:effectLst/>
                          <a:latin typeface="Book Antiqua" panose="02040602050305030304" pitchFamily="18" charset="0"/>
                        </a:rPr>
                        <a:t>7</a:t>
                      </a:r>
                      <a:endParaRPr lang="ru-RU" sz="1600" b="1">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tc>
                <a:tc>
                  <a:txBody>
                    <a:bodyPr/>
                    <a:lstStyle/>
                    <a:p>
                      <a:pPr algn="just">
                        <a:lnSpc>
                          <a:spcPct val="107000"/>
                        </a:lnSpc>
                        <a:spcAft>
                          <a:spcPts val="800"/>
                        </a:spcAft>
                      </a:pPr>
                      <a:r>
                        <a:rPr lang="ru-RU" sz="1600" b="1" dirty="0">
                          <a:effectLst/>
                          <a:latin typeface="Book Antiqua" panose="02040602050305030304" pitchFamily="18" charset="0"/>
                        </a:rPr>
                        <a:t>2</a:t>
                      </a:r>
                      <a:endParaRPr lang="ru-RU" sz="1600" b="1"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1625198224"/>
                  </a:ext>
                </a:extLst>
              </a:tr>
              <a:tr h="361479">
                <a:tc>
                  <a:txBody>
                    <a:bodyPr/>
                    <a:lstStyle/>
                    <a:p>
                      <a:pPr algn="l">
                        <a:lnSpc>
                          <a:spcPct val="107000"/>
                        </a:lnSpc>
                        <a:spcAft>
                          <a:spcPts val="800"/>
                        </a:spcAft>
                      </a:pPr>
                      <a:r>
                        <a:rPr lang="ru-RU" sz="1400" dirty="0">
                          <a:effectLst/>
                          <a:latin typeface="Book Antiqua" panose="02040602050305030304" pitchFamily="18" charset="0"/>
                        </a:rPr>
                        <a:t>Ранее обученными консультантами-методистами</a:t>
                      </a:r>
                      <a:endParaRPr lang="ru-RU" sz="1400"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L w="19050" cap="flat" cmpd="sng" algn="ctr">
                      <a:solidFill>
                        <a:srgbClr val="084CCC"/>
                      </a:solidFill>
                      <a:prstDash val="solid"/>
                      <a:round/>
                      <a:headEnd type="none" w="med" len="med"/>
                      <a:tailEnd type="none" w="med" len="med"/>
                    </a:lnL>
                  </a:tcPr>
                </a:tc>
                <a:tc>
                  <a:txBody>
                    <a:bodyPr/>
                    <a:lstStyle/>
                    <a:p>
                      <a:pPr algn="just">
                        <a:lnSpc>
                          <a:spcPct val="107000"/>
                        </a:lnSpc>
                        <a:spcAft>
                          <a:spcPts val="800"/>
                        </a:spcAft>
                      </a:pPr>
                      <a:r>
                        <a:rPr lang="ru-RU" sz="1600" b="1">
                          <a:effectLst/>
                          <a:latin typeface="Book Antiqua" panose="02040602050305030304" pitchFamily="18" charset="0"/>
                        </a:rPr>
                        <a:t>40</a:t>
                      </a:r>
                      <a:endParaRPr lang="ru-RU" sz="1600" b="1">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tc>
                <a:tc>
                  <a:txBody>
                    <a:bodyPr/>
                    <a:lstStyle/>
                    <a:p>
                      <a:pPr algn="just">
                        <a:lnSpc>
                          <a:spcPct val="107000"/>
                        </a:lnSpc>
                        <a:spcAft>
                          <a:spcPts val="800"/>
                        </a:spcAft>
                      </a:pPr>
                      <a:r>
                        <a:rPr lang="ru-RU" sz="1600" b="1" dirty="0">
                          <a:effectLst/>
                          <a:latin typeface="Book Antiqua" panose="02040602050305030304" pitchFamily="18" charset="0"/>
                        </a:rPr>
                        <a:t>11</a:t>
                      </a:r>
                      <a:endParaRPr lang="ru-RU" sz="1600" b="1"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3181414353"/>
                  </a:ext>
                </a:extLst>
              </a:tr>
              <a:tr h="361479">
                <a:tc>
                  <a:txBody>
                    <a:bodyPr/>
                    <a:lstStyle/>
                    <a:p>
                      <a:pPr algn="just">
                        <a:lnSpc>
                          <a:spcPct val="107000"/>
                        </a:lnSpc>
                        <a:spcAft>
                          <a:spcPts val="800"/>
                        </a:spcAft>
                      </a:pPr>
                      <a:r>
                        <a:rPr lang="ru-RU" sz="1400">
                          <a:effectLst/>
                          <a:latin typeface="Book Antiqua" panose="02040602050305030304" pitchFamily="18" charset="0"/>
                        </a:rPr>
                        <a:t>Общий охват населения мероприятиями по финансовому просвещению</a:t>
                      </a:r>
                      <a:endParaRPr lang="ru-RU" sz="140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L w="19050" cap="flat" cmpd="sng" algn="ctr">
                      <a:solidFill>
                        <a:srgbClr val="084CCC"/>
                      </a:solidFill>
                      <a:prstDash val="solid"/>
                      <a:round/>
                      <a:headEnd type="none" w="med" len="med"/>
                      <a:tailEnd type="none" w="med" len="med"/>
                    </a:lnL>
                  </a:tcPr>
                </a:tc>
                <a:tc>
                  <a:txBody>
                    <a:bodyPr/>
                    <a:lstStyle/>
                    <a:p>
                      <a:pPr algn="just">
                        <a:lnSpc>
                          <a:spcPct val="107000"/>
                        </a:lnSpc>
                        <a:spcAft>
                          <a:spcPts val="800"/>
                        </a:spcAft>
                      </a:pPr>
                      <a:r>
                        <a:rPr lang="ru-RU" sz="1600" b="1">
                          <a:effectLst/>
                          <a:latin typeface="Book Antiqua" panose="02040602050305030304" pitchFamily="18" charset="0"/>
                        </a:rPr>
                        <a:t>739 106</a:t>
                      </a:r>
                      <a:endParaRPr lang="ru-RU" sz="1600" b="1">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tc>
                <a:tc>
                  <a:txBody>
                    <a:bodyPr/>
                    <a:lstStyle/>
                    <a:p>
                      <a:pPr algn="just">
                        <a:lnSpc>
                          <a:spcPct val="107000"/>
                        </a:lnSpc>
                        <a:spcAft>
                          <a:spcPts val="800"/>
                        </a:spcAft>
                      </a:pPr>
                      <a:r>
                        <a:rPr lang="ru-RU" sz="1600" b="1" dirty="0">
                          <a:effectLst/>
                          <a:highlight>
                            <a:srgbClr val="FFFF00"/>
                          </a:highlight>
                          <a:latin typeface="Book Antiqua" panose="02040602050305030304" pitchFamily="18" charset="0"/>
                        </a:rPr>
                        <a:t> </a:t>
                      </a:r>
                      <a:endParaRPr lang="ru-RU" sz="1600" b="1"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1600390445"/>
                  </a:ext>
                </a:extLst>
              </a:tr>
              <a:tr h="732118">
                <a:tc>
                  <a:txBody>
                    <a:bodyPr/>
                    <a:lstStyle/>
                    <a:p>
                      <a:pPr algn="just">
                        <a:lnSpc>
                          <a:spcPct val="107000"/>
                        </a:lnSpc>
                        <a:spcAft>
                          <a:spcPts val="800"/>
                        </a:spcAft>
                      </a:pPr>
                      <a:r>
                        <a:rPr lang="ru-RU" sz="1400" dirty="0">
                          <a:effectLst/>
                          <a:latin typeface="Book Antiqua" panose="02040602050305030304" pitchFamily="18" charset="0"/>
                        </a:rPr>
                        <a:t>Средний охват населения мероприятиями по финансовому просвещению на 1 консультанта-методиста (обученного в 2023 г.)</a:t>
                      </a:r>
                      <a:endParaRPr lang="ru-RU" sz="1400"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L w="19050" cap="flat" cmpd="sng" algn="ctr">
                      <a:solidFill>
                        <a:srgbClr val="084CCC"/>
                      </a:solidFill>
                      <a:prstDash val="solid"/>
                      <a:round/>
                      <a:headEnd type="none" w="med" len="med"/>
                      <a:tailEnd type="none" w="med" len="med"/>
                    </a:lnL>
                    <a:lnB w="19050" cap="flat" cmpd="sng" algn="ctr">
                      <a:solidFill>
                        <a:srgbClr val="084CCC"/>
                      </a:solidFill>
                      <a:prstDash val="solid"/>
                      <a:round/>
                      <a:headEnd type="none" w="med" len="med"/>
                      <a:tailEnd type="none" w="med" len="med"/>
                    </a:lnB>
                  </a:tcPr>
                </a:tc>
                <a:tc>
                  <a:txBody>
                    <a:bodyPr/>
                    <a:lstStyle/>
                    <a:p>
                      <a:pPr algn="just">
                        <a:lnSpc>
                          <a:spcPct val="107000"/>
                        </a:lnSpc>
                        <a:spcAft>
                          <a:spcPts val="800"/>
                        </a:spcAft>
                      </a:pPr>
                      <a:r>
                        <a:rPr lang="ru-RU" sz="1600" b="1" dirty="0">
                          <a:effectLst/>
                          <a:latin typeface="Book Antiqua" panose="02040602050305030304" pitchFamily="18" charset="0"/>
                        </a:rPr>
                        <a:t>13160</a:t>
                      </a:r>
                      <a:endParaRPr lang="ru-RU" sz="1600" b="1"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B w="19050" cap="flat" cmpd="sng" algn="ctr">
                      <a:solidFill>
                        <a:srgbClr val="084CCC"/>
                      </a:solidFill>
                      <a:prstDash val="solid"/>
                      <a:round/>
                      <a:headEnd type="none" w="med" len="med"/>
                      <a:tailEnd type="none" w="med" len="med"/>
                    </a:lnB>
                  </a:tcPr>
                </a:tc>
                <a:tc>
                  <a:txBody>
                    <a:bodyPr/>
                    <a:lstStyle/>
                    <a:p>
                      <a:pPr algn="just">
                        <a:lnSpc>
                          <a:spcPct val="107000"/>
                        </a:lnSpc>
                        <a:spcAft>
                          <a:spcPts val="800"/>
                        </a:spcAft>
                      </a:pPr>
                      <a:r>
                        <a:rPr lang="ru-RU" sz="1600" b="1" dirty="0">
                          <a:effectLst/>
                          <a:highlight>
                            <a:srgbClr val="FFFF00"/>
                          </a:highlight>
                          <a:latin typeface="Book Antiqua" panose="02040602050305030304" pitchFamily="18" charset="0"/>
                        </a:rPr>
                        <a:t> </a:t>
                      </a:r>
                      <a:endParaRPr lang="ru-RU" sz="1600" b="1" dirty="0">
                        <a:effectLst/>
                        <a:latin typeface="Book Antiqua" panose="02040602050305030304" pitchFamily="18" charset="0"/>
                        <a:ea typeface="Calibri" panose="020F0502020204030204" pitchFamily="34" charset="0"/>
                        <a:cs typeface="Times New Roman" panose="02020603050405020304" pitchFamily="18" charset="0"/>
                      </a:endParaRPr>
                    </a:p>
                  </a:txBody>
                  <a:tcPr marL="51277" marR="51277" marT="0" marB="0">
                    <a:lnR w="19050" cap="flat" cmpd="sng" algn="ctr">
                      <a:solidFill>
                        <a:srgbClr val="084CCC"/>
                      </a:solidFill>
                      <a:prstDash val="solid"/>
                      <a:round/>
                      <a:headEnd type="none" w="med" len="med"/>
                      <a:tailEnd type="none" w="med" len="med"/>
                    </a:lnR>
                    <a:lnB w="19050" cap="flat" cmpd="sng" algn="ctr">
                      <a:solidFill>
                        <a:srgbClr val="084CCC"/>
                      </a:solidFill>
                      <a:prstDash val="solid"/>
                      <a:round/>
                      <a:headEnd type="none" w="med" len="med"/>
                      <a:tailEnd type="none" w="med" len="med"/>
                    </a:lnB>
                  </a:tcPr>
                </a:tc>
                <a:extLst>
                  <a:ext uri="{0D108BD9-81ED-4DB2-BD59-A6C34878D82A}">
                    <a16:rowId xmlns:a16="http://schemas.microsoft.com/office/drawing/2014/main" xmlns="" val="2057432535"/>
                  </a:ext>
                </a:extLst>
              </a:tr>
            </a:tbl>
          </a:graphicData>
        </a:graphic>
      </p:graphicFrame>
      <p:sp>
        <p:nvSpPr>
          <p:cNvPr id="3" name="Заголовок 2">
            <a:extLst>
              <a:ext uri="{FF2B5EF4-FFF2-40B4-BE49-F238E27FC236}">
                <a16:creationId xmlns:a16="http://schemas.microsoft.com/office/drawing/2014/main" xmlns="" id="{CC4DEF28-3E8F-4C13-BFA4-C637353F7F52}"/>
              </a:ext>
            </a:extLst>
          </p:cNvPr>
          <p:cNvSpPr>
            <a:spLocks noGrp="1"/>
          </p:cNvSpPr>
          <p:nvPr>
            <p:ph type="title"/>
          </p:nvPr>
        </p:nvSpPr>
        <p:spPr>
          <a:xfrm>
            <a:off x="350573" y="163171"/>
            <a:ext cx="10515600" cy="757130"/>
          </a:xfrm>
        </p:spPr>
        <p:txBody>
          <a:bodyPr/>
          <a:lstStyle/>
          <a:p>
            <a:r>
              <a:rPr lang="ru-RU" sz="2400" b="1" dirty="0">
                <a:latin typeface="Book Antiqua" panose="02040602050305030304" pitchFamily="18" charset="0"/>
              </a:rPr>
              <a:t>Общие характеристики деятельности регионального оператора – Липецкого филиала </a:t>
            </a:r>
            <a:r>
              <a:rPr lang="ru-RU" sz="2400" b="1" dirty="0" err="1">
                <a:latin typeface="Book Antiqua" panose="02040602050305030304" pitchFamily="18" charset="0"/>
              </a:rPr>
              <a:t>Финуниверситета</a:t>
            </a:r>
            <a:r>
              <a:rPr lang="ru-RU" sz="2400" b="1" dirty="0">
                <a:latin typeface="Book Antiqua" panose="02040602050305030304" pitchFamily="18" charset="0"/>
              </a:rPr>
              <a:t> Липецкой области</a:t>
            </a:r>
          </a:p>
        </p:txBody>
      </p:sp>
    </p:spTree>
    <p:extLst>
      <p:ext uri="{BB962C8B-B14F-4D97-AF65-F5344CB8AC3E}">
        <p14:creationId xmlns:p14="http://schemas.microsoft.com/office/powerpoint/2010/main" val="140663177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 name="Oval 409">
            <a:extLst>
              <a:ext uri="{FF2B5EF4-FFF2-40B4-BE49-F238E27FC236}">
                <a16:creationId xmlns:a16="http://schemas.microsoft.com/office/drawing/2014/main" xmlns="" id="{992CA1ED-296B-49FA-BFFF-C3FC05167D25}"/>
              </a:ext>
            </a:extLst>
          </p:cNvPr>
          <p:cNvSpPr/>
          <p:nvPr/>
        </p:nvSpPr>
        <p:spPr>
          <a:xfrm>
            <a:off x="3921777" y="1747692"/>
            <a:ext cx="4280750" cy="4280749"/>
          </a:xfrm>
          <a:prstGeom prst="ellipse">
            <a:avLst/>
          </a:prstGeom>
          <a:gradFill flip="none" rotWithShape="1">
            <a:gsLst>
              <a:gs pos="100000">
                <a:schemeClr val="bg1">
                  <a:lumMod val="85000"/>
                  <a:alpha val="34000"/>
                </a:schemeClr>
              </a:gs>
              <a:gs pos="0">
                <a:schemeClr val="bg1">
                  <a:lumMod val="50000"/>
                  <a:alpha val="41000"/>
                </a:schemeClr>
              </a:gs>
            </a:gsLst>
            <a:lin ang="13800000" scaled="0"/>
            <a:tileRect/>
          </a:gradFill>
          <a:ln w="12700" cap="flat" cmpd="sng" algn="ctr">
            <a:noFill/>
            <a:prstDash val="solid"/>
            <a:miter lim="800000"/>
          </a:ln>
          <a:effectLst>
            <a:glow>
              <a:schemeClr val="bg1"/>
            </a:glow>
            <a:outerShdw blurRad="1270000" sx="102000" sy="102000" algn="ctr" rotWithShape="0">
              <a:srgbClr val="367CFF">
                <a:alpha val="13000"/>
              </a:srgbClr>
            </a:outerShdw>
            <a:softEdge rad="0"/>
          </a:effectLst>
        </p:spPr>
        <p:txBody>
          <a:bodyPr rtlCol="0" anchor="ctr"/>
          <a:lstStyle/>
          <a:p>
            <a:pPr algn="ctr" defTabSz="914400"/>
            <a:endParaRPr lang="ru-RU" sz="450" kern="0" dirty="0">
              <a:solidFill>
                <a:srgbClr val="FFFFFF"/>
              </a:solidFill>
            </a:endParaRPr>
          </a:p>
        </p:txBody>
      </p:sp>
      <p:sp>
        <p:nvSpPr>
          <p:cNvPr id="24" name="Овал 53">
            <a:extLst>
              <a:ext uri="{FF2B5EF4-FFF2-40B4-BE49-F238E27FC236}">
                <a16:creationId xmlns:a16="http://schemas.microsoft.com/office/drawing/2014/main" xmlns="" id="{087B3FDF-CD8C-4657-9774-558850F3086D}"/>
              </a:ext>
            </a:extLst>
          </p:cNvPr>
          <p:cNvSpPr/>
          <p:nvPr/>
        </p:nvSpPr>
        <p:spPr>
          <a:xfrm>
            <a:off x="4087541" y="1947089"/>
            <a:ext cx="3949223" cy="3881955"/>
          </a:xfrm>
          <a:prstGeom prst="ellipse">
            <a:avLst/>
          </a:prstGeom>
          <a:solidFill>
            <a:schemeClr val="bg1"/>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ru-RU" sz="1600" b="1" dirty="0">
              <a:solidFill>
                <a:schemeClr val="accent2"/>
              </a:solidFill>
              <a:ea typeface="VTB Group Cond" panose="020B0506050504020204" pitchFamily="34" charset="77"/>
            </a:endParaRPr>
          </a:p>
        </p:txBody>
      </p:sp>
      <p:sp>
        <p:nvSpPr>
          <p:cNvPr id="25" name="Freeform 11">
            <a:extLst>
              <a:ext uri="{FF2B5EF4-FFF2-40B4-BE49-F238E27FC236}">
                <a16:creationId xmlns:a16="http://schemas.microsoft.com/office/drawing/2014/main" xmlns="" id="{0DA97BC8-1348-4AD7-BF10-F93972F6AD19}"/>
              </a:ext>
            </a:extLst>
          </p:cNvPr>
          <p:cNvSpPr>
            <a:spLocks noEditPoints="1"/>
          </p:cNvSpPr>
          <p:nvPr/>
        </p:nvSpPr>
        <p:spPr bwMode="auto">
          <a:xfrm>
            <a:off x="4087540" y="1914234"/>
            <a:ext cx="3949223" cy="3949223"/>
          </a:xfrm>
          <a:custGeom>
            <a:avLst/>
            <a:gdLst>
              <a:gd name="T0" fmla="*/ 598 w 1645"/>
              <a:gd name="T1" fmla="*/ 1611 h 1645"/>
              <a:gd name="T2" fmla="*/ 820 w 1645"/>
              <a:gd name="T3" fmla="*/ 1637 h 1645"/>
              <a:gd name="T4" fmla="*/ 840 w 1645"/>
              <a:gd name="T5" fmla="*/ 1628 h 1645"/>
              <a:gd name="T6" fmla="*/ 978 w 1645"/>
              <a:gd name="T7" fmla="*/ 1613 h 1645"/>
              <a:gd name="T8" fmla="*/ 982 w 1645"/>
              <a:gd name="T9" fmla="*/ 1629 h 1645"/>
              <a:gd name="T10" fmla="*/ 581 w 1645"/>
              <a:gd name="T11" fmla="*/ 1591 h 1645"/>
              <a:gd name="T12" fmla="*/ 548 w 1645"/>
              <a:gd name="T13" fmla="*/ 1598 h 1645"/>
              <a:gd name="T14" fmla="*/ 466 w 1645"/>
              <a:gd name="T15" fmla="*/ 1545 h 1645"/>
              <a:gd name="T16" fmla="*/ 1092 w 1645"/>
              <a:gd name="T17" fmla="*/ 1590 h 1645"/>
              <a:gd name="T18" fmla="*/ 1100 w 1645"/>
              <a:gd name="T19" fmla="*/ 1596 h 1645"/>
              <a:gd name="T20" fmla="*/ 1304 w 1645"/>
              <a:gd name="T21" fmla="*/ 1469 h 1645"/>
              <a:gd name="T22" fmla="*/ 342 w 1645"/>
              <a:gd name="T23" fmla="*/ 1488 h 1645"/>
              <a:gd name="T24" fmla="*/ 342 w 1645"/>
              <a:gd name="T25" fmla="*/ 1488 h 1645"/>
              <a:gd name="T26" fmla="*/ 166 w 1645"/>
              <a:gd name="T27" fmla="*/ 1318 h 1645"/>
              <a:gd name="T28" fmla="*/ 253 w 1645"/>
              <a:gd name="T29" fmla="*/ 1392 h 1645"/>
              <a:gd name="T30" fmla="*/ 1326 w 1645"/>
              <a:gd name="T31" fmla="*/ 1452 h 1645"/>
              <a:gd name="T32" fmla="*/ 1347 w 1645"/>
              <a:gd name="T33" fmla="*/ 1434 h 1645"/>
              <a:gd name="T34" fmla="*/ 1358 w 1645"/>
              <a:gd name="T35" fmla="*/ 1447 h 1645"/>
              <a:gd name="T36" fmla="*/ 163 w 1645"/>
              <a:gd name="T37" fmla="*/ 1285 h 1645"/>
              <a:gd name="T38" fmla="*/ 42 w 1645"/>
              <a:gd name="T39" fmla="*/ 1081 h 1645"/>
              <a:gd name="T40" fmla="*/ 141 w 1645"/>
              <a:gd name="T41" fmla="*/ 1275 h 1645"/>
              <a:gd name="T42" fmla="*/ 1508 w 1645"/>
              <a:gd name="T43" fmla="*/ 1270 h 1645"/>
              <a:gd name="T44" fmla="*/ 1597 w 1645"/>
              <a:gd name="T45" fmla="*/ 1043 h 1645"/>
              <a:gd name="T46" fmla="*/ 1530 w 1645"/>
              <a:gd name="T47" fmla="*/ 1242 h 1645"/>
              <a:gd name="T48" fmla="*/ 49 w 1645"/>
              <a:gd name="T49" fmla="*/ 1056 h 1645"/>
              <a:gd name="T50" fmla="*/ 1 w 1645"/>
              <a:gd name="T51" fmla="*/ 818 h 1645"/>
              <a:gd name="T52" fmla="*/ 25 w 1645"/>
              <a:gd name="T53" fmla="*/ 929 h 1645"/>
              <a:gd name="T54" fmla="*/ 1604 w 1645"/>
              <a:gd name="T55" fmla="*/ 1016 h 1645"/>
              <a:gd name="T56" fmla="*/ 1619 w 1645"/>
              <a:gd name="T57" fmla="*/ 940 h 1645"/>
              <a:gd name="T58" fmla="*/ 1645 w 1645"/>
              <a:gd name="T59" fmla="*/ 823 h 1645"/>
              <a:gd name="T60" fmla="*/ 3 w 1645"/>
              <a:gd name="T61" fmla="*/ 795 h 1645"/>
              <a:gd name="T62" fmla="*/ 11 w 1645"/>
              <a:gd name="T63" fmla="*/ 769 h 1645"/>
              <a:gd name="T64" fmla="*/ 46 w 1645"/>
              <a:gd name="T65" fmla="*/ 554 h 1645"/>
              <a:gd name="T66" fmla="*/ 1634 w 1645"/>
              <a:gd name="T67" fmla="*/ 763 h 1645"/>
              <a:gd name="T68" fmla="*/ 1642 w 1645"/>
              <a:gd name="T69" fmla="*/ 754 h 1645"/>
              <a:gd name="T70" fmla="*/ 1611 w 1645"/>
              <a:gd name="T71" fmla="*/ 620 h 1645"/>
              <a:gd name="T72" fmla="*/ 1547 w 1645"/>
              <a:gd name="T73" fmla="*/ 472 h 1645"/>
              <a:gd name="T74" fmla="*/ 1592 w 1645"/>
              <a:gd name="T75" fmla="*/ 566 h 1645"/>
              <a:gd name="T76" fmla="*/ 72 w 1645"/>
              <a:gd name="T77" fmla="*/ 533 h 1645"/>
              <a:gd name="T78" fmla="*/ 96 w 1645"/>
              <a:gd name="T79" fmla="*/ 438 h 1645"/>
              <a:gd name="T80" fmla="*/ 82 w 1645"/>
              <a:gd name="T81" fmla="*/ 507 h 1645"/>
              <a:gd name="T82" fmla="*/ 1546 w 1645"/>
              <a:gd name="T83" fmla="*/ 451 h 1645"/>
              <a:gd name="T84" fmla="*/ 1397 w 1645"/>
              <a:gd name="T85" fmla="*/ 246 h 1645"/>
              <a:gd name="T86" fmla="*/ 198 w 1645"/>
              <a:gd name="T87" fmla="*/ 310 h 1645"/>
              <a:gd name="T88" fmla="*/ 198 w 1645"/>
              <a:gd name="T89" fmla="*/ 310 h 1645"/>
              <a:gd name="T90" fmla="*/ 370 w 1645"/>
              <a:gd name="T91" fmla="*/ 137 h 1645"/>
              <a:gd name="T92" fmla="*/ 223 w 1645"/>
              <a:gd name="T93" fmla="*/ 286 h 1645"/>
              <a:gd name="T94" fmla="*/ 1391 w 1645"/>
              <a:gd name="T95" fmla="*/ 232 h 1645"/>
              <a:gd name="T96" fmla="*/ 1180 w 1645"/>
              <a:gd name="T97" fmla="*/ 99 h 1645"/>
              <a:gd name="T98" fmla="*/ 1361 w 1645"/>
              <a:gd name="T99" fmla="*/ 222 h 1645"/>
              <a:gd name="T100" fmla="*/ 398 w 1645"/>
              <a:gd name="T101" fmla="*/ 137 h 1645"/>
              <a:gd name="T102" fmla="*/ 614 w 1645"/>
              <a:gd name="T103" fmla="*/ 28 h 1645"/>
              <a:gd name="T104" fmla="*/ 423 w 1645"/>
              <a:gd name="T105" fmla="*/ 123 h 1645"/>
              <a:gd name="T106" fmla="*/ 1163 w 1645"/>
              <a:gd name="T107" fmla="*/ 92 h 1645"/>
              <a:gd name="T108" fmla="*/ 928 w 1645"/>
              <a:gd name="T109" fmla="*/ 16 h 1645"/>
              <a:gd name="T110" fmla="*/ 635 w 1645"/>
              <a:gd name="T111" fmla="*/ 31 h 1645"/>
              <a:gd name="T112" fmla="*/ 664 w 1645"/>
              <a:gd name="T113" fmla="*/ 19 h 1645"/>
              <a:gd name="T114" fmla="*/ 767 w 1645"/>
              <a:gd name="T115" fmla="*/ 20 h 1645"/>
              <a:gd name="T116" fmla="*/ 899 w 1645"/>
              <a:gd name="T117" fmla="*/ 13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45" h="1645">
                <a:moveTo>
                  <a:pt x="812" y="1645"/>
                </a:moveTo>
                <a:cubicBezTo>
                  <a:pt x="812" y="1645"/>
                  <a:pt x="812" y="1645"/>
                  <a:pt x="812" y="1645"/>
                </a:cubicBezTo>
                <a:cubicBezTo>
                  <a:pt x="782" y="1645"/>
                  <a:pt x="752" y="1643"/>
                  <a:pt x="722" y="1639"/>
                </a:cubicBezTo>
                <a:cubicBezTo>
                  <a:pt x="721" y="1639"/>
                  <a:pt x="721" y="1639"/>
                  <a:pt x="721" y="1639"/>
                </a:cubicBezTo>
                <a:cubicBezTo>
                  <a:pt x="719" y="1639"/>
                  <a:pt x="717" y="1638"/>
                  <a:pt x="715" y="1638"/>
                </a:cubicBezTo>
                <a:cubicBezTo>
                  <a:pt x="677" y="1633"/>
                  <a:pt x="640" y="1625"/>
                  <a:pt x="603" y="1615"/>
                </a:cubicBezTo>
                <a:cubicBezTo>
                  <a:pt x="601" y="1614"/>
                  <a:pt x="599" y="1613"/>
                  <a:pt x="598" y="1611"/>
                </a:cubicBezTo>
                <a:cubicBezTo>
                  <a:pt x="597" y="1609"/>
                  <a:pt x="596" y="1607"/>
                  <a:pt x="597" y="1605"/>
                </a:cubicBezTo>
                <a:cubicBezTo>
                  <a:pt x="598" y="1600"/>
                  <a:pt x="603" y="1597"/>
                  <a:pt x="607" y="1599"/>
                </a:cubicBezTo>
                <a:cubicBezTo>
                  <a:pt x="643" y="1609"/>
                  <a:pt x="680" y="1616"/>
                  <a:pt x="717" y="1621"/>
                </a:cubicBezTo>
                <a:cubicBezTo>
                  <a:pt x="719" y="1622"/>
                  <a:pt x="722" y="1622"/>
                  <a:pt x="724" y="1622"/>
                </a:cubicBezTo>
                <a:cubicBezTo>
                  <a:pt x="753" y="1626"/>
                  <a:pt x="783" y="1628"/>
                  <a:pt x="812" y="1628"/>
                </a:cubicBezTo>
                <a:cubicBezTo>
                  <a:pt x="814" y="1628"/>
                  <a:pt x="816" y="1629"/>
                  <a:pt x="818" y="1631"/>
                </a:cubicBezTo>
                <a:cubicBezTo>
                  <a:pt x="819" y="1632"/>
                  <a:pt x="820" y="1634"/>
                  <a:pt x="820" y="1637"/>
                </a:cubicBezTo>
                <a:cubicBezTo>
                  <a:pt x="820" y="1641"/>
                  <a:pt x="816" y="1645"/>
                  <a:pt x="812" y="1645"/>
                </a:cubicBezTo>
                <a:close/>
                <a:moveTo>
                  <a:pt x="840" y="1645"/>
                </a:moveTo>
                <a:cubicBezTo>
                  <a:pt x="840" y="1645"/>
                  <a:pt x="840" y="1645"/>
                  <a:pt x="840" y="1645"/>
                </a:cubicBezTo>
                <a:cubicBezTo>
                  <a:pt x="835" y="1645"/>
                  <a:pt x="832" y="1641"/>
                  <a:pt x="831" y="1637"/>
                </a:cubicBezTo>
                <a:cubicBezTo>
                  <a:pt x="831" y="1634"/>
                  <a:pt x="832" y="1632"/>
                  <a:pt x="834" y="1631"/>
                </a:cubicBezTo>
                <a:cubicBezTo>
                  <a:pt x="835" y="1629"/>
                  <a:pt x="838" y="1628"/>
                  <a:pt x="840" y="1628"/>
                </a:cubicBezTo>
                <a:cubicBezTo>
                  <a:pt x="840" y="1628"/>
                  <a:pt x="840" y="1628"/>
                  <a:pt x="840" y="1628"/>
                </a:cubicBezTo>
                <a:cubicBezTo>
                  <a:pt x="845" y="1628"/>
                  <a:pt x="848" y="1632"/>
                  <a:pt x="848" y="1636"/>
                </a:cubicBezTo>
                <a:cubicBezTo>
                  <a:pt x="849" y="1641"/>
                  <a:pt x="845" y="1645"/>
                  <a:pt x="840" y="1645"/>
                </a:cubicBezTo>
                <a:close/>
                <a:moveTo>
                  <a:pt x="868" y="1644"/>
                </a:moveTo>
                <a:cubicBezTo>
                  <a:pt x="864" y="1644"/>
                  <a:pt x="860" y="1640"/>
                  <a:pt x="860" y="1636"/>
                </a:cubicBezTo>
                <a:cubicBezTo>
                  <a:pt x="860" y="1634"/>
                  <a:pt x="860" y="1631"/>
                  <a:pt x="862" y="1630"/>
                </a:cubicBezTo>
                <a:cubicBezTo>
                  <a:pt x="863" y="1628"/>
                  <a:pt x="865" y="1627"/>
                  <a:pt x="868" y="1627"/>
                </a:cubicBezTo>
                <a:cubicBezTo>
                  <a:pt x="905" y="1625"/>
                  <a:pt x="942" y="1620"/>
                  <a:pt x="978" y="1613"/>
                </a:cubicBezTo>
                <a:cubicBezTo>
                  <a:pt x="978" y="1613"/>
                  <a:pt x="979" y="1613"/>
                  <a:pt x="979" y="1613"/>
                </a:cubicBezTo>
                <a:cubicBezTo>
                  <a:pt x="997" y="1609"/>
                  <a:pt x="1015" y="1605"/>
                  <a:pt x="1033" y="1600"/>
                </a:cubicBezTo>
                <a:cubicBezTo>
                  <a:pt x="1045" y="1597"/>
                  <a:pt x="1058" y="1593"/>
                  <a:pt x="1071" y="1589"/>
                </a:cubicBezTo>
                <a:cubicBezTo>
                  <a:pt x="1075" y="1587"/>
                  <a:pt x="1080" y="1590"/>
                  <a:pt x="1081" y="1594"/>
                </a:cubicBezTo>
                <a:cubicBezTo>
                  <a:pt x="1083" y="1599"/>
                  <a:pt x="1080" y="1603"/>
                  <a:pt x="1076" y="1605"/>
                </a:cubicBezTo>
                <a:cubicBezTo>
                  <a:pt x="1063" y="1609"/>
                  <a:pt x="1050" y="1613"/>
                  <a:pt x="1037" y="1616"/>
                </a:cubicBezTo>
                <a:cubicBezTo>
                  <a:pt x="1019" y="1621"/>
                  <a:pt x="1000" y="1626"/>
                  <a:pt x="982" y="1629"/>
                </a:cubicBezTo>
                <a:cubicBezTo>
                  <a:pt x="945" y="1637"/>
                  <a:pt x="907" y="1642"/>
                  <a:pt x="869" y="1644"/>
                </a:cubicBezTo>
                <a:cubicBezTo>
                  <a:pt x="869" y="1644"/>
                  <a:pt x="868" y="1644"/>
                  <a:pt x="868" y="1644"/>
                </a:cubicBezTo>
                <a:close/>
                <a:moveTo>
                  <a:pt x="578" y="1607"/>
                </a:moveTo>
                <a:cubicBezTo>
                  <a:pt x="577" y="1607"/>
                  <a:pt x="576" y="1607"/>
                  <a:pt x="575" y="1607"/>
                </a:cubicBezTo>
                <a:cubicBezTo>
                  <a:pt x="573" y="1606"/>
                  <a:pt x="571" y="1605"/>
                  <a:pt x="570" y="1603"/>
                </a:cubicBezTo>
                <a:cubicBezTo>
                  <a:pt x="569" y="1601"/>
                  <a:pt x="569" y="1598"/>
                  <a:pt x="570" y="1596"/>
                </a:cubicBezTo>
                <a:cubicBezTo>
                  <a:pt x="571" y="1592"/>
                  <a:pt x="576" y="1589"/>
                  <a:pt x="581" y="1591"/>
                </a:cubicBezTo>
                <a:cubicBezTo>
                  <a:pt x="582" y="1591"/>
                  <a:pt x="582" y="1591"/>
                  <a:pt x="582" y="1591"/>
                </a:cubicBezTo>
                <a:cubicBezTo>
                  <a:pt x="582" y="1591"/>
                  <a:pt x="582" y="1591"/>
                  <a:pt x="582" y="1591"/>
                </a:cubicBezTo>
                <a:cubicBezTo>
                  <a:pt x="583" y="1592"/>
                  <a:pt x="585" y="1593"/>
                  <a:pt x="586" y="1595"/>
                </a:cubicBezTo>
                <a:cubicBezTo>
                  <a:pt x="587" y="1597"/>
                  <a:pt x="587" y="1599"/>
                  <a:pt x="586" y="1601"/>
                </a:cubicBezTo>
                <a:cubicBezTo>
                  <a:pt x="585" y="1605"/>
                  <a:pt x="582" y="1607"/>
                  <a:pt x="578" y="1607"/>
                </a:cubicBezTo>
                <a:close/>
                <a:moveTo>
                  <a:pt x="551" y="1598"/>
                </a:moveTo>
                <a:cubicBezTo>
                  <a:pt x="550" y="1598"/>
                  <a:pt x="549" y="1598"/>
                  <a:pt x="548" y="1598"/>
                </a:cubicBezTo>
                <a:cubicBezTo>
                  <a:pt x="518" y="1587"/>
                  <a:pt x="488" y="1574"/>
                  <a:pt x="459" y="1560"/>
                </a:cubicBezTo>
                <a:cubicBezTo>
                  <a:pt x="446" y="1554"/>
                  <a:pt x="434" y="1547"/>
                  <a:pt x="422" y="1540"/>
                </a:cubicBezTo>
                <a:cubicBezTo>
                  <a:pt x="401" y="1529"/>
                  <a:pt x="380" y="1516"/>
                  <a:pt x="360" y="1502"/>
                </a:cubicBezTo>
                <a:cubicBezTo>
                  <a:pt x="356" y="1500"/>
                  <a:pt x="355" y="1495"/>
                  <a:pt x="358" y="1491"/>
                </a:cubicBezTo>
                <a:cubicBezTo>
                  <a:pt x="361" y="1487"/>
                  <a:pt x="366" y="1486"/>
                  <a:pt x="370" y="1488"/>
                </a:cubicBezTo>
                <a:cubicBezTo>
                  <a:pt x="389" y="1502"/>
                  <a:pt x="410" y="1514"/>
                  <a:pt x="430" y="1526"/>
                </a:cubicBezTo>
                <a:cubicBezTo>
                  <a:pt x="442" y="1532"/>
                  <a:pt x="454" y="1539"/>
                  <a:pt x="466" y="1545"/>
                </a:cubicBezTo>
                <a:cubicBezTo>
                  <a:pt x="466" y="1545"/>
                  <a:pt x="466" y="1545"/>
                  <a:pt x="466" y="1545"/>
                </a:cubicBezTo>
                <a:cubicBezTo>
                  <a:pt x="495" y="1559"/>
                  <a:pt x="524" y="1571"/>
                  <a:pt x="554" y="1582"/>
                </a:cubicBezTo>
                <a:cubicBezTo>
                  <a:pt x="558" y="1583"/>
                  <a:pt x="561" y="1588"/>
                  <a:pt x="559" y="1593"/>
                </a:cubicBezTo>
                <a:cubicBezTo>
                  <a:pt x="558" y="1596"/>
                  <a:pt x="555" y="1598"/>
                  <a:pt x="551" y="1598"/>
                </a:cubicBezTo>
                <a:close/>
                <a:moveTo>
                  <a:pt x="1100" y="1596"/>
                </a:moveTo>
                <a:cubicBezTo>
                  <a:pt x="1100" y="1596"/>
                  <a:pt x="1100" y="1596"/>
                  <a:pt x="1100" y="1596"/>
                </a:cubicBezTo>
                <a:cubicBezTo>
                  <a:pt x="1097" y="1596"/>
                  <a:pt x="1093" y="1594"/>
                  <a:pt x="1092" y="1590"/>
                </a:cubicBezTo>
                <a:cubicBezTo>
                  <a:pt x="1091" y="1588"/>
                  <a:pt x="1091" y="1586"/>
                  <a:pt x="1092" y="1584"/>
                </a:cubicBezTo>
                <a:cubicBezTo>
                  <a:pt x="1093" y="1582"/>
                  <a:pt x="1095" y="1580"/>
                  <a:pt x="1097" y="1580"/>
                </a:cubicBezTo>
                <a:cubicBezTo>
                  <a:pt x="1098" y="1580"/>
                  <a:pt x="1098" y="1580"/>
                  <a:pt x="1098" y="1580"/>
                </a:cubicBezTo>
                <a:cubicBezTo>
                  <a:pt x="1098" y="1580"/>
                  <a:pt x="1098" y="1580"/>
                  <a:pt x="1098" y="1580"/>
                </a:cubicBezTo>
                <a:cubicBezTo>
                  <a:pt x="1102" y="1578"/>
                  <a:pt x="1107" y="1581"/>
                  <a:pt x="1108" y="1585"/>
                </a:cubicBezTo>
                <a:cubicBezTo>
                  <a:pt x="1110" y="1589"/>
                  <a:pt x="1107" y="1594"/>
                  <a:pt x="1103" y="1596"/>
                </a:cubicBezTo>
                <a:cubicBezTo>
                  <a:pt x="1102" y="1596"/>
                  <a:pt x="1101" y="1596"/>
                  <a:pt x="1100" y="1596"/>
                </a:cubicBezTo>
                <a:close/>
                <a:moveTo>
                  <a:pt x="1127" y="1586"/>
                </a:moveTo>
                <a:cubicBezTo>
                  <a:pt x="1123" y="1586"/>
                  <a:pt x="1120" y="1584"/>
                  <a:pt x="1119" y="1581"/>
                </a:cubicBezTo>
                <a:cubicBezTo>
                  <a:pt x="1118" y="1579"/>
                  <a:pt x="1118" y="1576"/>
                  <a:pt x="1119" y="1574"/>
                </a:cubicBezTo>
                <a:cubicBezTo>
                  <a:pt x="1120" y="1572"/>
                  <a:pt x="1121" y="1570"/>
                  <a:pt x="1123" y="1570"/>
                </a:cubicBezTo>
                <a:cubicBezTo>
                  <a:pt x="1158" y="1556"/>
                  <a:pt x="1192" y="1539"/>
                  <a:pt x="1224" y="1521"/>
                </a:cubicBezTo>
                <a:cubicBezTo>
                  <a:pt x="1224" y="1521"/>
                  <a:pt x="1224" y="1521"/>
                  <a:pt x="1224" y="1521"/>
                </a:cubicBezTo>
                <a:cubicBezTo>
                  <a:pt x="1252" y="1505"/>
                  <a:pt x="1278" y="1488"/>
                  <a:pt x="1304" y="1469"/>
                </a:cubicBezTo>
                <a:cubicBezTo>
                  <a:pt x="1307" y="1466"/>
                  <a:pt x="1313" y="1467"/>
                  <a:pt x="1316" y="1471"/>
                </a:cubicBezTo>
                <a:cubicBezTo>
                  <a:pt x="1318" y="1474"/>
                  <a:pt x="1318" y="1480"/>
                  <a:pt x="1314" y="1482"/>
                </a:cubicBezTo>
                <a:cubicBezTo>
                  <a:pt x="1288" y="1502"/>
                  <a:pt x="1261" y="1520"/>
                  <a:pt x="1233" y="1536"/>
                </a:cubicBezTo>
                <a:cubicBezTo>
                  <a:pt x="1200" y="1554"/>
                  <a:pt x="1165" y="1571"/>
                  <a:pt x="1130" y="1585"/>
                </a:cubicBezTo>
                <a:cubicBezTo>
                  <a:pt x="1130" y="1585"/>
                  <a:pt x="1130" y="1585"/>
                  <a:pt x="1130" y="1585"/>
                </a:cubicBezTo>
                <a:cubicBezTo>
                  <a:pt x="1129" y="1586"/>
                  <a:pt x="1128" y="1586"/>
                  <a:pt x="1127" y="1586"/>
                </a:cubicBezTo>
                <a:close/>
                <a:moveTo>
                  <a:pt x="342" y="1488"/>
                </a:moveTo>
                <a:cubicBezTo>
                  <a:pt x="340" y="1488"/>
                  <a:pt x="338" y="1487"/>
                  <a:pt x="337" y="1486"/>
                </a:cubicBezTo>
                <a:cubicBezTo>
                  <a:pt x="337" y="1486"/>
                  <a:pt x="337" y="1486"/>
                  <a:pt x="337" y="1486"/>
                </a:cubicBezTo>
                <a:cubicBezTo>
                  <a:pt x="335" y="1485"/>
                  <a:pt x="334" y="1483"/>
                  <a:pt x="333" y="1480"/>
                </a:cubicBezTo>
                <a:cubicBezTo>
                  <a:pt x="333" y="1478"/>
                  <a:pt x="334" y="1476"/>
                  <a:pt x="335" y="1474"/>
                </a:cubicBezTo>
                <a:cubicBezTo>
                  <a:pt x="338" y="1470"/>
                  <a:pt x="343" y="1470"/>
                  <a:pt x="347" y="1472"/>
                </a:cubicBezTo>
                <a:cubicBezTo>
                  <a:pt x="351" y="1475"/>
                  <a:pt x="351" y="1480"/>
                  <a:pt x="349" y="1484"/>
                </a:cubicBezTo>
                <a:cubicBezTo>
                  <a:pt x="347" y="1486"/>
                  <a:pt x="345" y="1488"/>
                  <a:pt x="342" y="1488"/>
                </a:cubicBezTo>
                <a:close/>
                <a:moveTo>
                  <a:pt x="319" y="1471"/>
                </a:moveTo>
                <a:cubicBezTo>
                  <a:pt x="317" y="1471"/>
                  <a:pt x="316" y="1470"/>
                  <a:pt x="314" y="1469"/>
                </a:cubicBezTo>
                <a:cubicBezTo>
                  <a:pt x="289" y="1449"/>
                  <a:pt x="264" y="1427"/>
                  <a:pt x="242" y="1404"/>
                </a:cubicBezTo>
                <a:cubicBezTo>
                  <a:pt x="241" y="1404"/>
                  <a:pt x="241" y="1404"/>
                  <a:pt x="241" y="1404"/>
                </a:cubicBezTo>
                <a:cubicBezTo>
                  <a:pt x="241" y="1404"/>
                  <a:pt x="241" y="1404"/>
                  <a:pt x="241" y="1404"/>
                </a:cubicBezTo>
                <a:cubicBezTo>
                  <a:pt x="220" y="1383"/>
                  <a:pt x="199" y="1360"/>
                  <a:pt x="180" y="1336"/>
                </a:cubicBezTo>
                <a:cubicBezTo>
                  <a:pt x="176" y="1330"/>
                  <a:pt x="171" y="1324"/>
                  <a:pt x="166" y="1318"/>
                </a:cubicBezTo>
                <a:cubicBezTo>
                  <a:pt x="166" y="1318"/>
                  <a:pt x="166" y="1318"/>
                  <a:pt x="166" y="1318"/>
                </a:cubicBezTo>
                <a:cubicBezTo>
                  <a:pt x="165" y="1316"/>
                  <a:pt x="164" y="1314"/>
                  <a:pt x="165" y="1312"/>
                </a:cubicBezTo>
                <a:cubicBezTo>
                  <a:pt x="165" y="1310"/>
                  <a:pt x="166" y="1308"/>
                  <a:pt x="168" y="1306"/>
                </a:cubicBezTo>
                <a:cubicBezTo>
                  <a:pt x="172" y="1304"/>
                  <a:pt x="177" y="1304"/>
                  <a:pt x="180" y="1308"/>
                </a:cubicBezTo>
                <a:cubicBezTo>
                  <a:pt x="184" y="1314"/>
                  <a:pt x="189" y="1320"/>
                  <a:pt x="194" y="1325"/>
                </a:cubicBezTo>
                <a:cubicBezTo>
                  <a:pt x="212" y="1349"/>
                  <a:pt x="232" y="1371"/>
                  <a:pt x="253" y="1392"/>
                </a:cubicBezTo>
                <a:cubicBezTo>
                  <a:pt x="253" y="1392"/>
                  <a:pt x="253" y="1392"/>
                  <a:pt x="253" y="1392"/>
                </a:cubicBezTo>
                <a:cubicBezTo>
                  <a:pt x="276" y="1415"/>
                  <a:pt x="300" y="1436"/>
                  <a:pt x="325" y="1455"/>
                </a:cubicBezTo>
                <a:cubicBezTo>
                  <a:pt x="328" y="1458"/>
                  <a:pt x="329" y="1464"/>
                  <a:pt x="326" y="1467"/>
                </a:cubicBezTo>
                <a:cubicBezTo>
                  <a:pt x="324" y="1469"/>
                  <a:pt x="322" y="1471"/>
                  <a:pt x="319" y="1471"/>
                </a:cubicBezTo>
                <a:close/>
                <a:moveTo>
                  <a:pt x="1331" y="1467"/>
                </a:moveTo>
                <a:cubicBezTo>
                  <a:pt x="1329" y="1467"/>
                  <a:pt x="1326" y="1466"/>
                  <a:pt x="1324" y="1464"/>
                </a:cubicBezTo>
                <a:cubicBezTo>
                  <a:pt x="1323" y="1462"/>
                  <a:pt x="1322" y="1460"/>
                  <a:pt x="1323" y="1457"/>
                </a:cubicBezTo>
                <a:cubicBezTo>
                  <a:pt x="1323" y="1455"/>
                  <a:pt x="1324" y="1453"/>
                  <a:pt x="1326" y="1452"/>
                </a:cubicBezTo>
                <a:cubicBezTo>
                  <a:pt x="1329" y="1449"/>
                  <a:pt x="1335" y="1449"/>
                  <a:pt x="1338" y="1453"/>
                </a:cubicBezTo>
                <a:cubicBezTo>
                  <a:pt x="1341" y="1457"/>
                  <a:pt x="1340" y="1462"/>
                  <a:pt x="1336" y="1465"/>
                </a:cubicBezTo>
                <a:cubicBezTo>
                  <a:pt x="1335" y="1466"/>
                  <a:pt x="1333" y="1467"/>
                  <a:pt x="1331" y="1467"/>
                </a:cubicBezTo>
                <a:close/>
                <a:moveTo>
                  <a:pt x="1353" y="1449"/>
                </a:moveTo>
                <a:cubicBezTo>
                  <a:pt x="1350" y="1449"/>
                  <a:pt x="1348" y="1448"/>
                  <a:pt x="1346" y="1446"/>
                </a:cubicBezTo>
                <a:cubicBezTo>
                  <a:pt x="1345" y="1444"/>
                  <a:pt x="1344" y="1442"/>
                  <a:pt x="1344" y="1440"/>
                </a:cubicBezTo>
                <a:cubicBezTo>
                  <a:pt x="1345" y="1437"/>
                  <a:pt x="1346" y="1435"/>
                  <a:pt x="1347" y="1434"/>
                </a:cubicBezTo>
                <a:cubicBezTo>
                  <a:pt x="1375" y="1410"/>
                  <a:pt x="1402" y="1383"/>
                  <a:pt x="1427" y="1355"/>
                </a:cubicBezTo>
                <a:cubicBezTo>
                  <a:pt x="1427" y="1355"/>
                  <a:pt x="1427" y="1355"/>
                  <a:pt x="1427" y="1355"/>
                </a:cubicBezTo>
                <a:cubicBezTo>
                  <a:pt x="1448" y="1331"/>
                  <a:pt x="1467" y="1306"/>
                  <a:pt x="1485" y="1280"/>
                </a:cubicBezTo>
                <a:cubicBezTo>
                  <a:pt x="1488" y="1276"/>
                  <a:pt x="1493" y="1275"/>
                  <a:pt x="1497" y="1278"/>
                </a:cubicBezTo>
                <a:cubicBezTo>
                  <a:pt x="1501" y="1281"/>
                  <a:pt x="1502" y="1286"/>
                  <a:pt x="1499" y="1290"/>
                </a:cubicBezTo>
                <a:cubicBezTo>
                  <a:pt x="1481" y="1316"/>
                  <a:pt x="1461" y="1342"/>
                  <a:pt x="1440" y="1366"/>
                </a:cubicBezTo>
                <a:cubicBezTo>
                  <a:pt x="1414" y="1395"/>
                  <a:pt x="1387" y="1422"/>
                  <a:pt x="1358" y="1447"/>
                </a:cubicBezTo>
                <a:cubicBezTo>
                  <a:pt x="1357" y="1448"/>
                  <a:pt x="1355" y="1449"/>
                  <a:pt x="1353" y="1449"/>
                </a:cubicBezTo>
                <a:close/>
                <a:moveTo>
                  <a:pt x="157" y="1299"/>
                </a:moveTo>
                <a:cubicBezTo>
                  <a:pt x="154" y="1299"/>
                  <a:pt x="151" y="1297"/>
                  <a:pt x="150" y="1295"/>
                </a:cubicBezTo>
                <a:cubicBezTo>
                  <a:pt x="150" y="1295"/>
                  <a:pt x="150" y="1295"/>
                  <a:pt x="150" y="1295"/>
                </a:cubicBezTo>
                <a:cubicBezTo>
                  <a:pt x="148" y="1293"/>
                  <a:pt x="148" y="1291"/>
                  <a:pt x="148" y="1289"/>
                </a:cubicBezTo>
                <a:cubicBezTo>
                  <a:pt x="149" y="1286"/>
                  <a:pt x="150" y="1285"/>
                  <a:pt x="152" y="1283"/>
                </a:cubicBezTo>
                <a:cubicBezTo>
                  <a:pt x="155" y="1281"/>
                  <a:pt x="161" y="1282"/>
                  <a:pt x="163" y="1285"/>
                </a:cubicBezTo>
                <a:cubicBezTo>
                  <a:pt x="163" y="1285"/>
                  <a:pt x="163" y="1285"/>
                  <a:pt x="163" y="1285"/>
                </a:cubicBezTo>
                <a:cubicBezTo>
                  <a:pt x="166" y="1289"/>
                  <a:pt x="165" y="1294"/>
                  <a:pt x="161" y="1297"/>
                </a:cubicBezTo>
                <a:cubicBezTo>
                  <a:pt x="160" y="1298"/>
                  <a:pt x="158" y="1299"/>
                  <a:pt x="157" y="1299"/>
                </a:cubicBezTo>
                <a:close/>
                <a:moveTo>
                  <a:pt x="141" y="1275"/>
                </a:moveTo>
                <a:cubicBezTo>
                  <a:pt x="138" y="1275"/>
                  <a:pt x="135" y="1274"/>
                  <a:pt x="134" y="1271"/>
                </a:cubicBezTo>
                <a:cubicBezTo>
                  <a:pt x="116" y="1244"/>
                  <a:pt x="100" y="1216"/>
                  <a:pt x="86" y="1187"/>
                </a:cubicBezTo>
                <a:cubicBezTo>
                  <a:pt x="69" y="1153"/>
                  <a:pt x="54" y="1117"/>
                  <a:pt x="42" y="1081"/>
                </a:cubicBezTo>
                <a:cubicBezTo>
                  <a:pt x="42" y="1079"/>
                  <a:pt x="42" y="1077"/>
                  <a:pt x="43" y="1075"/>
                </a:cubicBezTo>
                <a:cubicBezTo>
                  <a:pt x="44" y="1073"/>
                  <a:pt x="45" y="1071"/>
                  <a:pt x="48" y="1071"/>
                </a:cubicBezTo>
                <a:cubicBezTo>
                  <a:pt x="52" y="1069"/>
                  <a:pt x="57" y="1072"/>
                  <a:pt x="58" y="1076"/>
                </a:cubicBezTo>
                <a:cubicBezTo>
                  <a:pt x="70" y="1111"/>
                  <a:pt x="84" y="1146"/>
                  <a:pt x="101" y="1179"/>
                </a:cubicBezTo>
                <a:cubicBezTo>
                  <a:pt x="115" y="1208"/>
                  <a:pt x="131" y="1236"/>
                  <a:pt x="148" y="1262"/>
                </a:cubicBezTo>
                <a:cubicBezTo>
                  <a:pt x="150" y="1266"/>
                  <a:pt x="149" y="1271"/>
                  <a:pt x="145" y="1274"/>
                </a:cubicBezTo>
                <a:cubicBezTo>
                  <a:pt x="144" y="1275"/>
                  <a:pt x="142" y="1275"/>
                  <a:pt x="141" y="1275"/>
                </a:cubicBezTo>
                <a:close/>
                <a:moveTo>
                  <a:pt x="1508" y="1270"/>
                </a:moveTo>
                <a:cubicBezTo>
                  <a:pt x="1506" y="1270"/>
                  <a:pt x="1505" y="1269"/>
                  <a:pt x="1503" y="1269"/>
                </a:cubicBezTo>
                <a:cubicBezTo>
                  <a:pt x="1502" y="1267"/>
                  <a:pt x="1500" y="1265"/>
                  <a:pt x="1500" y="1263"/>
                </a:cubicBezTo>
                <a:cubicBezTo>
                  <a:pt x="1499" y="1261"/>
                  <a:pt x="1500" y="1259"/>
                  <a:pt x="1501" y="1257"/>
                </a:cubicBezTo>
                <a:cubicBezTo>
                  <a:pt x="1503" y="1253"/>
                  <a:pt x="1509" y="1252"/>
                  <a:pt x="1513" y="1254"/>
                </a:cubicBezTo>
                <a:cubicBezTo>
                  <a:pt x="1516" y="1257"/>
                  <a:pt x="1518" y="1262"/>
                  <a:pt x="1515" y="1266"/>
                </a:cubicBezTo>
                <a:cubicBezTo>
                  <a:pt x="1514" y="1268"/>
                  <a:pt x="1511" y="1270"/>
                  <a:pt x="1508" y="1270"/>
                </a:cubicBezTo>
                <a:close/>
                <a:moveTo>
                  <a:pt x="1523" y="1246"/>
                </a:moveTo>
                <a:cubicBezTo>
                  <a:pt x="1521" y="1246"/>
                  <a:pt x="1520" y="1245"/>
                  <a:pt x="1518" y="1245"/>
                </a:cubicBezTo>
                <a:cubicBezTo>
                  <a:pt x="1514" y="1242"/>
                  <a:pt x="1513" y="1237"/>
                  <a:pt x="1515" y="1233"/>
                </a:cubicBezTo>
                <a:cubicBezTo>
                  <a:pt x="1516" y="1233"/>
                  <a:pt x="1516" y="1232"/>
                  <a:pt x="1516" y="1232"/>
                </a:cubicBezTo>
                <a:cubicBezTo>
                  <a:pt x="1516" y="1232"/>
                  <a:pt x="1516" y="1232"/>
                  <a:pt x="1516" y="1232"/>
                </a:cubicBezTo>
                <a:cubicBezTo>
                  <a:pt x="1535" y="1200"/>
                  <a:pt x="1552" y="1167"/>
                  <a:pt x="1566" y="1133"/>
                </a:cubicBezTo>
                <a:cubicBezTo>
                  <a:pt x="1578" y="1104"/>
                  <a:pt x="1588" y="1074"/>
                  <a:pt x="1597" y="1043"/>
                </a:cubicBezTo>
                <a:cubicBezTo>
                  <a:pt x="1598" y="1039"/>
                  <a:pt x="1603" y="1036"/>
                  <a:pt x="1608" y="1037"/>
                </a:cubicBezTo>
                <a:cubicBezTo>
                  <a:pt x="1610" y="1038"/>
                  <a:pt x="1612" y="1039"/>
                  <a:pt x="1613" y="1041"/>
                </a:cubicBezTo>
                <a:cubicBezTo>
                  <a:pt x="1614" y="1043"/>
                  <a:pt x="1614" y="1046"/>
                  <a:pt x="1613" y="1048"/>
                </a:cubicBezTo>
                <a:cubicBezTo>
                  <a:pt x="1605" y="1079"/>
                  <a:pt x="1594" y="1110"/>
                  <a:pt x="1581" y="1140"/>
                </a:cubicBezTo>
                <a:cubicBezTo>
                  <a:pt x="1567" y="1174"/>
                  <a:pt x="1550" y="1208"/>
                  <a:pt x="1531" y="1240"/>
                </a:cubicBezTo>
                <a:cubicBezTo>
                  <a:pt x="1531" y="1241"/>
                  <a:pt x="1531" y="1241"/>
                  <a:pt x="1531" y="1241"/>
                </a:cubicBezTo>
                <a:cubicBezTo>
                  <a:pt x="1530" y="1241"/>
                  <a:pt x="1530" y="1241"/>
                  <a:pt x="1530" y="1242"/>
                </a:cubicBezTo>
                <a:cubicBezTo>
                  <a:pt x="1529" y="1244"/>
                  <a:pt x="1526" y="1246"/>
                  <a:pt x="1523" y="1246"/>
                </a:cubicBezTo>
                <a:close/>
                <a:moveTo>
                  <a:pt x="42" y="1060"/>
                </a:moveTo>
                <a:cubicBezTo>
                  <a:pt x="38" y="1060"/>
                  <a:pt x="35" y="1058"/>
                  <a:pt x="34" y="1054"/>
                </a:cubicBezTo>
                <a:cubicBezTo>
                  <a:pt x="33" y="1052"/>
                  <a:pt x="33" y="1050"/>
                  <a:pt x="34" y="1048"/>
                </a:cubicBezTo>
                <a:cubicBezTo>
                  <a:pt x="35" y="1046"/>
                  <a:pt x="37" y="1044"/>
                  <a:pt x="39" y="1043"/>
                </a:cubicBezTo>
                <a:cubicBezTo>
                  <a:pt x="44" y="1042"/>
                  <a:pt x="49" y="1045"/>
                  <a:pt x="50" y="1049"/>
                </a:cubicBezTo>
                <a:cubicBezTo>
                  <a:pt x="51" y="1051"/>
                  <a:pt x="50" y="1054"/>
                  <a:pt x="49" y="1056"/>
                </a:cubicBezTo>
                <a:cubicBezTo>
                  <a:pt x="48" y="1058"/>
                  <a:pt x="46" y="1059"/>
                  <a:pt x="44" y="1060"/>
                </a:cubicBezTo>
                <a:cubicBezTo>
                  <a:pt x="43" y="1060"/>
                  <a:pt x="43" y="1060"/>
                  <a:pt x="42" y="1060"/>
                </a:cubicBezTo>
                <a:close/>
                <a:moveTo>
                  <a:pt x="34" y="1033"/>
                </a:moveTo>
                <a:cubicBezTo>
                  <a:pt x="30" y="1033"/>
                  <a:pt x="27" y="1030"/>
                  <a:pt x="26" y="1026"/>
                </a:cubicBezTo>
                <a:cubicBezTo>
                  <a:pt x="18" y="995"/>
                  <a:pt x="12" y="963"/>
                  <a:pt x="8" y="931"/>
                </a:cubicBezTo>
                <a:cubicBezTo>
                  <a:pt x="3" y="895"/>
                  <a:pt x="0" y="859"/>
                  <a:pt x="0" y="822"/>
                </a:cubicBezTo>
                <a:cubicBezTo>
                  <a:pt x="0" y="821"/>
                  <a:pt x="1" y="820"/>
                  <a:pt x="1" y="818"/>
                </a:cubicBezTo>
                <a:cubicBezTo>
                  <a:pt x="1" y="817"/>
                  <a:pt x="1" y="817"/>
                  <a:pt x="1" y="817"/>
                </a:cubicBezTo>
                <a:cubicBezTo>
                  <a:pt x="1" y="812"/>
                  <a:pt x="4" y="809"/>
                  <a:pt x="9" y="809"/>
                </a:cubicBezTo>
                <a:cubicBezTo>
                  <a:pt x="9" y="809"/>
                  <a:pt x="9" y="809"/>
                  <a:pt x="9" y="809"/>
                </a:cubicBezTo>
                <a:cubicBezTo>
                  <a:pt x="11" y="809"/>
                  <a:pt x="13" y="810"/>
                  <a:pt x="15" y="811"/>
                </a:cubicBezTo>
                <a:cubicBezTo>
                  <a:pt x="17" y="813"/>
                  <a:pt x="17" y="815"/>
                  <a:pt x="17" y="817"/>
                </a:cubicBezTo>
                <a:cubicBezTo>
                  <a:pt x="17" y="819"/>
                  <a:pt x="17" y="821"/>
                  <a:pt x="17" y="822"/>
                </a:cubicBezTo>
                <a:cubicBezTo>
                  <a:pt x="17" y="858"/>
                  <a:pt x="20" y="894"/>
                  <a:pt x="25" y="929"/>
                </a:cubicBezTo>
                <a:cubicBezTo>
                  <a:pt x="29" y="960"/>
                  <a:pt x="35" y="992"/>
                  <a:pt x="43" y="1022"/>
                </a:cubicBezTo>
                <a:cubicBezTo>
                  <a:pt x="44" y="1027"/>
                  <a:pt x="41" y="1031"/>
                  <a:pt x="36" y="1033"/>
                </a:cubicBezTo>
                <a:cubicBezTo>
                  <a:pt x="36" y="1033"/>
                  <a:pt x="35" y="1033"/>
                  <a:pt x="34" y="1033"/>
                </a:cubicBezTo>
                <a:close/>
                <a:moveTo>
                  <a:pt x="1613" y="1027"/>
                </a:moveTo>
                <a:cubicBezTo>
                  <a:pt x="1612" y="1027"/>
                  <a:pt x="1611" y="1027"/>
                  <a:pt x="1611" y="1027"/>
                </a:cubicBezTo>
                <a:cubicBezTo>
                  <a:pt x="1608" y="1026"/>
                  <a:pt x="1606" y="1025"/>
                  <a:pt x="1605" y="1023"/>
                </a:cubicBezTo>
                <a:cubicBezTo>
                  <a:pt x="1604" y="1021"/>
                  <a:pt x="1604" y="1018"/>
                  <a:pt x="1604" y="1016"/>
                </a:cubicBezTo>
                <a:cubicBezTo>
                  <a:pt x="1605" y="1012"/>
                  <a:pt x="1610" y="1009"/>
                  <a:pt x="1615" y="1010"/>
                </a:cubicBezTo>
                <a:cubicBezTo>
                  <a:pt x="1619" y="1011"/>
                  <a:pt x="1622" y="1016"/>
                  <a:pt x="1621" y="1020"/>
                </a:cubicBezTo>
                <a:cubicBezTo>
                  <a:pt x="1620" y="1024"/>
                  <a:pt x="1617" y="1027"/>
                  <a:pt x="1613" y="1027"/>
                </a:cubicBezTo>
                <a:close/>
                <a:moveTo>
                  <a:pt x="1619" y="999"/>
                </a:moveTo>
                <a:cubicBezTo>
                  <a:pt x="1618" y="999"/>
                  <a:pt x="1618" y="999"/>
                  <a:pt x="1617" y="999"/>
                </a:cubicBezTo>
                <a:cubicBezTo>
                  <a:pt x="1613" y="998"/>
                  <a:pt x="1610" y="994"/>
                  <a:pt x="1611" y="989"/>
                </a:cubicBezTo>
                <a:cubicBezTo>
                  <a:pt x="1614" y="973"/>
                  <a:pt x="1617" y="956"/>
                  <a:pt x="1619" y="940"/>
                </a:cubicBezTo>
                <a:cubicBezTo>
                  <a:pt x="1622" y="919"/>
                  <a:pt x="1625" y="899"/>
                  <a:pt x="1626" y="878"/>
                </a:cubicBezTo>
                <a:cubicBezTo>
                  <a:pt x="1627" y="860"/>
                  <a:pt x="1628" y="842"/>
                  <a:pt x="1628" y="823"/>
                </a:cubicBezTo>
                <a:cubicBezTo>
                  <a:pt x="1628" y="810"/>
                  <a:pt x="1628" y="796"/>
                  <a:pt x="1627" y="783"/>
                </a:cubicBezTo>
                <a:cubicBezTo>
                  <a:pt x="1627" y="781"/>
                  <a:pt x="1628" y="779"/>
                  <a:pt x="1629" y="777"/>
                </a:cubicBezTo>
                <a:cubicBezTo>
                  <a:pt x="1631" y="775"/>
                  <a:pt x="1633" y="774"/>
                  <a:pt x="1635" y="774"/>
                </a:cubicBezTo>
                <a:cubicBezTo>
                  <a:pt x="1640" y="774"/>
                  <a:pt x="1644" y="778"/>
                  <a:pt x="1644" y="782"/>
                </a:cubicBezTo>
                <a:cubicBezTo>
                  <a:pt x="1645" y="796"/>
                  <a:pt x="1645" y="810"/>
                  <a:pt x="1645" y="823"/>
                </a:cubicBezTo>
                <a:cubicBezTo>
                  <a:pt x="1645" y="842"/>
                  <a:pt x="1644" y="861"/>
                  <a:pt x="1643" y="879"/>
                </a:cubicBezTo>
                <a:cubicBezTo>
                  <a:pt x="1642" y="900"/>
                  <a:pt x="1639" y="921"/>
                  <a:pt x="1636" y="942"/>
                </a:cubicBezTo>
                <a:cubicBezTo>
                  <a:pt x="1634" y="959"/>
                  <a:pt x="1631" y="976"/>
                  <a:pt x="1627" y="992"/>
                </a:cubicBezTo>
                <a:cubicBezTo>
                  <a:pt x="1626" y="996"/>
                  <a:pt x="1623" y="999"/>
                  <a:pt x="1619" y="999"/>
                </a:cubicBezTo>
                <a:close/>
                <a:moveTo>
                  <a:pt x="10" y="797"/>
                </a:moveTo>
                <a:cubicBezTo>
                  <a:pt x="10" y="797"/>
                  <a:pt x="9" y="797"/>
                  <a:pt x="9" y="797"/>
                </a:cubicBezTo>
                <a:cubicBezTo>
                  <a:pt x="7" y="797"/>
                  <a:pt x="5" y="796"/>
                  <a:pt x="3" y="795"/>
                </a:cubicBezTo>
                <a:cubicBezTo>
                  <a:pt x="2" y="793"/>
                  <a:pt x="1" y="791"/>
                  <a:pt x="1" y="789"/>
                </a:cubicBezTo>
                <a:cubicBezTo>
                  <a:pt x="1" y="784"/>
                  <a:pt x="5" y="780"/>
                  <a:pt x="10" y="780"/>
                </a:cubicBezTo>
                <a:cubicBezTo>
                  <a:pt x="12" y="780"/>
                  <a:pt x="14" y="781"/>
                  <a:pt x="16" y="783"/>
                </a:cubicBezTo>
                <a:cubicBezTo>
                  <a:pt x="17" y="785"/>
                  <a:pt x="18" y="787"/>
                  <a:pt x="18" y="789"/>
                </a:cubicBezTo>
                <a:cubicBezTo>
                  <a:pt x="18" y="794"/>
                  <a:pt x="14" y="797"/>
                  <a:pt x="10" y="797"/>
                </a:cubicBezTo>
                <a:close/>
                <a:moveTo>
                  <a:pt x="11" y="769"/>
                </a:moveTo>
                <a:cubicBezTo>
                  <a:pt x="11" y="769"/>
                  <a:pt x="11" y="769"/>
                  <a:pt x="11" y="769"/>
                </a:cubicBezTo>
                <a:cubicBezTo>
                  <a:pt x="8" y="769"/>
                  <a:pt x="6" y="768"/>
                  <a:pt x="5" y="766"/>
                </a:cubicBezTo>
                <a:cubicBezTo>
                  <a:pt x="3" y="764"/>
                  <a:pt x="3" y="762"/>
                  <a:pt x="3" y="760"/>
                </a:cubicBezTo>
                <a:cubicBezTo>
                  <a:pt x="3" y="754"/>
                  <a:pt x="4" y="748"/>
                  <a:pt x="5" y="741"/>
                </a:cubicBezTo>
                <a:cubicBezTo>
                  <a:pt x="7" y="715"/>
                  <a:pt x="11" y="689"/>
                  <a:pt x="16" y="664"/>
                </a:cubicBezTo>
                <a:cubicBezTo>
                  <a:pt x="16" y="664"/>
                  <a:pt x="16" y="664"/>
                  <a:pt x="16" y="664"/>
                </a:cubicBezTo>
                <a:cubicBezTo>
                  <a:pt x="16" y="664"/>
                  <a:pt x="16" y="663"/>
                  <a:pt x="16" y="663"/>
                </a:cubicBezTo>
                <a:cubicBezTo>
                  <a:pt x="24" y="626"/>
                  <a:pt x="34" y="589"/>
                  <a:pt x="46" y="554"/>
                </a:cubicBezTo>
                <a:cubicBezTo>
                  <a:pt x="48" y="549"/>
                  <a:pt x="52" y="547"/>
                  <a:pt x="57" y="548"/>
                </a:cubicBezTo>
                <a:cubicBezTo>
                  <a:pt x="61" y="550"/>
                  <a:pt x="64" y="555"/>
                  <a:pt x="62" y="559"/>
                </a:cubicBezTo>
                <a:cubicBezTo>
                  <a:pt x="50" y="594"/>
                  <a:pt x="40" y="631"/>
                  <a:pt x="33" y="667"/>
                </a:cubicBezTo>
                <a:cubicBezTo>
                  <a:pt x="28" y="692"/>
                  <a:pt x="24" y="717"/>
                  <a:pt x="21" y="743"/>
                </a:cubicBezTo>
                <a:cubicBezTo>
                  <a:pt x="21" y="749"/>
                  <a:pt x="20" y="755"/>
                  <a:pt x="20" y="761"/>
                </a:cubicBezTo>
                <a:cubicBezTo>
                  <a:pt x="19" y="766"/>
                  <a:pt x="16" y="769"/>
                  <a:pt x="11" y="769"/>
                </a:cubicBezTo>
                <a:close/>
                <a:moveTo>
                  <a:pt x="1634" y="763"/>
                </a:moveTo>
                <a:cubicBezTo>
                  <a:pt x="1629" y="763"/>
                  <a:pt x="1625" y="760"/>
                  <a:pt x="1625" y="755"/>
                </a:cubicBezTo>
                <a:cubicBezTo>
                  <a:pt x="1625" y="755"/>
                  <a:pt x="1625" y="755"/>
                  <a:pt x="1625" y="755"/>
                </a:cubicBezTo>
                <a:cubicBezTo>
                  <a:pt x="1625" y="753"/>
                  <a:pt x="1626" y="751"/>
                  <a:pt x="1627" y="749"/>
                </a:cubicBezTo>
                <a:cubicBezTo>
                  <a:pt x="1629" y="747"/>
                  <a:pt x="1631" y="746"/>
                  <a:pt x="1633" y="746"/>
                </a:cubicBezTo>
                <a:cubicBezTo>
                  <a:pt x="1638" y="746"/>
                  <a:pt x="1642" y="749"/>
                  <a:pt x="1642" y="754"/>
                </a:cubicBezTo>
                <a:cubicBezTo>
                  <a:pt x="1642" y="754"/>
                  <a:pt x="1642" y="754"/>
                  <a:pt x="1642" y="754"/>
                </a:cubicBezTo>
                <a:cubicBezTo>
                  <a:pt x="1642" y="754"/>
                  <a:pt x="1642" y="754"/>
                  <a:pt x="1642" y="754"/>
                </a:cubicBezTo>
                <a:cubicBezTo>
                  <a:pt x="1642" y="756"/>
                  <a:pt x="1641" y="758"/>
                  <a:pt x="1640" y="760"/>
                </a:cubicBezTo>
                <a:cubicBezTo>
                  <a:pt x="1639" y="762"/>
                  <a:pt x="1637" y="763"/>
                  <a:pt x="1634" y="763"/>
                </a:cubicBezTo>
                <a:cubicBezTo>
                  <a:pt x="1634" y="763"/>
                  <a:pt x="1634" y="763"/>
                  <a:pt x="1634" y="763"/>
                </a:cubicBezTo>
                <a:close/>
                <a:moveTo>
                  <a:pt x="1631" y="735"/>
                </a:moveTo>
                <a:cubicBezTo>
                  <a:pt x="1626" y="735"/>
                  <a:pt x="1623" y="732"/>
                  <a:pt x="1622" y="727"/>
                </a:cubicBezTo>
                <a:cubicBezTo>
                  <a:pt x="1618" y="695"/>
                  <a:pt x="1612" y="662"/>
                  <a:pt x="1605" y="630"/>
                </a:cubicBezTo>
                <a:cubicBezTo>
                  <a:pt x="1603" y="626"/>
                  <a:pt x="1606" y="621"/>
                  <a:pt x="1611" y="620"/>
                </a:cubicBezTo>
                <a:cubicBezTo>
                  <a:pt x="1615" y="619"/>
                  <a:pt x="1620" y="622"/>
                  <a:pt x="1621" y="626"/>
                </a:cubicBezTo>
                <a:cubicBezTo>
                  <a:pt x="1629" y="659"/>
                  <a:pt x="1635" y="692"/>
                  <a:pt x="1639" y="725"/>
                </a:cubicBezTo>
                <a:cubicBezTo>
                  <a:pt x="1640" y="730"/>
                  <a:pt x="1636" y="734"/>
                  <a:pt x="1632" y="735"/>
                </a:cubicBezTo>
                <a:cubicBezTo>
                  <a:pt x="1631" y="735"/>
                  <a:pt x="1631" y="735"/>
                  <a:pt x="1631" y="735"/>
                </a:cubicBezTo>
                <a:close/>
                <a:moveTo>
                  <a:pt x="1592" y="566"/>
                </a:moveTo>
                <a:cubicBezTo>
                  <a:pt x="1588" y="566"/>
                  <a:pt x="1585" y="563"/>
                  <a:pt x="1584" y="560"/>
                </a:cubicBezTo>
                <a:cubicBezTo>
                  <a:pt x="1573" y="530"/>
                  <a:pt x="1561" y="500"/>
                  <a:pt x="1547" y="472"/>
                </a:cubicBezTo>
                <a:cubicBezTo>
                  <a:pt x="1546" y="470"/>
                  <a:pt x="1546" y="468"/>
                  <a:pt x="1547" y="465"/>
                </a:cubicBezTo>
                <a:cubicBezTo>
                  <a:pt x="1548" y="463"/>
                  <a:pt x="1549" y="462"/>
                  <a:pt x="1551" y="461"/>
                </a:cubicBezTo>
                <a:cubicBezTo>
                  <a:pt x="1556" y="459"/>
                  <a:pt x="1561" y="461"/>
                  <a:pt x="1563" y="465"/>
                </a:cubicBezTo>
                <a:cubicBezTo>
                  <a:pt x="1577" y="494"/>
                  <a:pt x="1589" y="524"/>
                  <a:pt x="1600" y="554"/>
                </a:cubicBezTo>
                <a:cubicBezTo>
                  <a:pt x="1601" y="556"/>
                  <a:pt x="1600" y="559"/>
                  <a:pt x="1599" y="561"/>
                </a:cubicBezTo>
                <a:cubicBezTo>
                  <a:pt x="1598" y="563"/>
                  <a:pt x="1597" y="564"/>
                  <a:pt x="1595" y="565"/>
                </a:cubicBezTo>
                <a:cubicBezTo>
                  <a:pt x="1594" y="565"/>
                  <a:pt x="1593" y="566"/>
                  <a:pt x="1592" y="566"/>
                </a:cubicBezTo>
                <a:close/>
                <a:moveTo>
                  <a:pt x="64" y="538"/>
                </a:moveTo>
                <a:cubicBezTo>
                  <a:pt x="64" y="538"/>
                  <a:pt x="64" y="538"/>
                  <a:pt x="64" y="538"/>
                </a:cubicBezTo>
                <a:cubicBezTo>
                  <a:pt x="64" y="538"/>
                  <a:pt x="64" y="538"/>
                  <a:pt x="64" y="538"/>
                </a:cubicBezTo>
                <a:cubicBezTo>
                  <a:pt x="63" y="538"/>
                  <a:pt x="62" y="538"/>
                  <a:pt x="61" y="538"/>
                </a:cubicBezTo>
                <a:cubicBezTo>
                  <a:pt x="56" y="536"/>
                  <a:pt x="54" y="531"/>
                  <a:pt x="56" y="527"/>
                </a:cubicBezTo>
                <a:cubicBezTo>
                  <a:pt x="58" y="522"/>
                  <a:pt x="63" y="520"/>
                  <a:pt x="67" y="522"/>
                </a:cubicBezTo>
                <a:cubicBezTo>
                  <a:pt x="71" y="524"/>
                  <a:pt x="73" y="528"/>
                  <a:pt x="72" y="533"/>
                </a:cubicBezTo>
                <a:cubicBezTo>
                  <a:pt x="72" y="533"/>
                  <a:pt x="72" y="533"/>
                  <a:pt x="72" y="533"/>
                </a:cubicBezTo>
                <a:cubicBezTo>
                  <a:pt x="70" y="536"/>
                  <a:pt x="67" y="538"/>
                  <a:pt x="64" y="538"/>
                </a:cubicBezTo>
                <a:close/>
                <a:moveTo>
                  <a:pt x="74" y="512"/>
                </a:moveTo>
                <a:cubicBezTo>
                  <a:pt x="73" y="512"/>
                  <a:pt x="72" y="512"/>
                  <a:pt x="71" y="511"/>
                </a:cubicBezTo>
                <a:cubicBezTo>
                  <a:pt x="69" y="510"/>
                  <a:pt x="67" y="509"/>
                  <a:pt x="67" y="507"/>
                </a:cubicBezTo>
                <a:cubicBezTo>
                  <a:pt x="66" y="505"/>
                  <a:pt x="66" y="502"/>
                  <a:pt x="67" y="500"/>
                </a:cubicBezTo>
                <a:cubicBezTo>
                  <a:pt x="76" y="479"/>
                  <a:pt x="86" y="458"/>
                  <a:pt x="96" y="438"/>
                </a:cubicBezTo>
                <a:cubicBezTo>
                  <a:pt x="101" y="430"/>
                  <a:pt x="105" y="421"/>
                  <a:pt x="110" y="413"/>
                </a:cubicBezTo>
                <a:cubicBezTo>
                  <a:pt x="129" y="380"/>
                  <a:pt x="150" y="349"/>
                  <a:pt x="174" y="318"/>
                </a:cubicBezTo>
                <a:cubicBezTo>
                  <a:pt x="176" y="315"/>
                  <a:pt x="182" y="314"/>
                  <a:pt x="185" y="317"/>
                </a:cubicBezTo>
                <a:cubicBezTo>
                  <a:pt x="189" y="320"/>
                  <a:pt x="190" y="325"/>
                  <a:pt x="187" y="329"/>
                </a:cubicBezTo>
                <a:cubicBezTo>
                  <a:pt x="164" y="358"/>
                  <a:pt x="143" y="390"/>
                  <a:pt x="125" y="422"/>
                </a:cubicBezTo>
                <a:cubicBezTo>
                  <a:pt x="120" y="430"/>
                  <a:pt x="116" y="438"/>
                  <a:pt x="111" y="446"/>
                </a:cubicBezTo>
                <a:cubicBezTo>
                  <a:pt x="101" y="466"/>
                  <a:pt x="91" y="486"/>
                  <a:pt x="82" y="507"/>
                </a:cubicBezTo>
                <a:cubicBezTo>
                  <a:pt x="81" y="510"/>
                  <a:pt x="78" y="512"/>
                  <a:pt x="74" y="512"/>
                </a:cubicBezTo>
                <a:close/>
                <a:moveTo>
                  <a:pt x="1542" y="451"/>
                </a:moveTo>
                <a:cubicBezTo>
                  <a:pt x="1539" y="451"/>
                  <a:pt x="1536" y="450"/>
                  <a:pt x="1535" y="447"/>
                </a:cubicBezTo>
                <a:cubicBezTo>
                  <a:pt x="1533" y="443"/>
                  <a:pt x="1534" y="438"/>
                  <a:pt x="1538" y="436"/>
                </a:cubicBezTo>
                <a:cubicBezTo>
                  <a:pt x="1542" y="433"/>
                  <a:pt x="1548" y="435"/>
                  <a:pt x="1550" y="439"/>
                </a:cubicBezTo>
                <a:cubicBezTo>
                  <a:pt x="1551" y="441"/>
                  <a:pt x="1551" y="443"/>
                  <a:pt x="1550" y="446"/>
                </a:cubicBezTo>
                <a:cubicBezTo>
                  <a:pt x="1550" y="448"/>
                  <a:pt x="1548" y="449"/>
                  <a:pt x="1546" y="451"/>
                </a:cubicBezTo>
                <a:cubicBezTo>
                  <a:pt x="1545" y="451"/>
                  <a:pt x="1544" y="451"/>
                  <a:pt x="1542" y="451"/>
                </a:cubicBezTo>
                <a:close/>
                <a:moveTo>
                  <a:pt x="1529" y="427"/>
                </a:moveTo>
                <a:cubicBezTo>
                  <a:pt x="1526" y="427"/>
                  <a:pt x="1523" y="425"/>
                  <a:pt x="1521" y="422"/>
                </a:cubicBezTo>
                <a:cubicBezTo>
                  <a:pt x="1503" y="390"/>
                  <a:pt x="1482" y="359"/>
                  <a:pt x="1459" y="329"/>
                </a:cubicBezTo>
                <a:cubicBezTo>
                  <a:pt x="1449" y="317"/>
                  <a:pt x="1439" y="304"/>
                  <a:pt x="1428" y="292"/>
                </a:cubicBezTo>
                <a:cubicBezTo>
                  <a:pt x="1418" y="280"/>
                  <a:pt x="1407" y="269"/>
                  <a:pt x="1397" y="258"/>
                </a:cubicBezTo>
                <a:cubicBezTo>
                  <a:pt x="1393" y="255"/>
                  <a:pt x="1393" y="249"/>
                  <a:pt x="1397" y="246"/>
                </a:cubicBezTo>
                <a:cubicBezTo>
                  <a:pt x="1400" y="243"/>
                  <a:pt x="1405" y="243"/>
                  <a:pt x="1409" y="246"/>
                </a:cubicBezTo>
                <a:cubicBezTo>
                  <a:pt x="1420" y="257"/>
                  <a:pt x="1431" y="269"/>
                  <a:pt x="1441" y="281"/>
                </a:cubicBezTo>
                <a:cubicBezTo>
                  <a:pt x="1452" y="293"/>
                  <a:pt x="1462" y="306"/>
                  <a:pt x="1473" y="319"/>
                </a:cubicBezTo>
                <a:cubicBezTo>
                  <a:pt x="1496" y="349"/>
                  <a:pt x="1517" y="381"/>
                  <a:pt x="1536" y="414"/>
                </a:cubicBezTo>
                <a:cubicBezTo>
                  <a:pt x="1538" y="418"/>
                  <a:pt x="1537" y="423"/>
                  <a:pt x="1533" y="426"/>
                </a:cubicBezTo>
                <a:cubicBezTo>
                  <a:pt x="1532" y="426"/>
                  <a:pt x="1530" y="427"/>
                  <a:pt x="1529" y="427"/>
                </a:cubicBezTo>
                <a:close/>
                <a:moveTo>
                  <a:pt x="198" y="310"/>
                </a:moveTo>
                <a:cubicBezTo>
                  <a:pt x="196" y="310"/>
                  <a:pt x="194" y="309"/>
                  <a:pt x="193" y="308"/>
                </a:cubicBezTo>
                <a:cubicBezTo>
                  <a:pt x="191" y="307"/>
                  <a:pt x="190" y="305"/>
                  <a:pt x="190" y="302"/>
                </a:cubicBezTo>
                <a:cubicBezTo>
                  <a:pt x="189" y="300"/>
                  <a:pt x="190" y="298"/>
                  <a:pt x="191" y="296"/>
                </a:cubicBezTo>
                <a:cubicBezTo>
                  <a:pt x="194" y="293"/>
                  <a:pt x="200" y="292"/>
                  <a:pt x="203" y="295"/>
                </a:cubicBezTo>
                <a:cubicBezTo>
                  <a:pt x="207" y="298"/>
                  <a:pt x="208" y="303"/>
                  <a:pt x="205" y="307"/>
                </a:cubicBezTo>
                <a:cubicBezTo>
                  <a:pt x="204" y="307"/>
                  <a:pt x="204" y="307"/>
                  <a:pt x="204" y="307"/>
                </a:cubicBezTo>
                <a:cubicBezTo>
                  <a:pt x="203" y="309"/>
                  <a:pt x="200" y="310"/>
                  <a:pt x="198" y="310"/>
                </a:cubicBezTo>
                <a:close/>
                <a:moveTo>
                  <a:pt x="216" y="289"/>
                </a:moveTo>
                <a:cubicBezTo>
                  <a:pt x="214" y="289"/>
                  <a:pt x="212" y="288"/>
                  <a:pt x="211" y="287"/>
                </a:cubicBezTo>
                <a:cubicBezTo>
                  <a:pt x="209" y="285"/>
                  <a:pt x="208" y="283"/>
                  <a:pt x="208" y="281"/>
                </a:cubicBezTo>
                <a:cubicBezTo>
                  <a:pt x="208" y="278"/>
                  <a:pt x="209" y="276"/>
                  <a:pt x="210" y="275"/>
                </a:cubicBezTo>
                <a:cubicBezTo>
                  <a:pt x="232" y="250"/>
                  <a:pt x="255" y="227"/>
                  <a:pt x="279" y="206"/>
                </a:cubicBezTo>
                <a:cubicBezTo>
                  <a:pt x="284" y="201"/>
                  <a:pt x="290" y="197"/>
                  <a:pt x="295" y="192"/>
                </a:cubicBezTo>
                <a:cubicBezTo>
                  <a:pt x="319" y="172"/>
                  <a:pt x="344" y="154"/>
                  <a:pt x="370" y="137"/>
                </a:cubicBezTo>
                <a:cubicBezTo>
                  <a:pt x="370" y="137"/>
                  <a:pt x="370" y="137"/>
                  <a:pt x="370" y="137"/>
                </a:cubicBezTo>
                <a:cubicBezTo>
                  <a:pt x="374" y="134"/>
                  <a:pt x="379" y="135"/>
                  <a:pt x="381" y="139"/>
                </a:cubicBezTo>
                <a:cubicBezTo>
                  <a:pt x="383" y="141"/>
                  <a:pt x="383" y="143"/>
                  <a:pt x="383" y="145"/>
                </a:cubicBezTo>
                <a:cubicBezTo>
                  <a:pt x="382" y="148"/>
                  <a:pt x="381" y="150"/>
                  <a:pt x="379" y="151"/>
                </a:cubicBezTo>
                <a:cubicBezTo>
                  <a:pt x="354" y="168"/>
                  <a:pt x="329" y="186"/>
                  <a:pt x="306" y="205"/>
                </a:cubicBezTo>
                <a:cubicBezTo>
                  <a:pt x="301" y="210"/>
                  <a:pt x="295" y="214"/>
                  <a:pt x="290" y="219"/>
                </a:cubicBezTo>
                <a:cubicBezTo>
                  <a:pt x="267" y="240"/>
                  <a:pt x="244" y="262"/>
                  <a:pt x="223" y="286"/>
                </a:cubicBezTo>
                <a:cubicBezTo>
                  <a:pt x="221" y="288"/>
                  <a:pt x="219" y="289"/>
                  <a:pt x="216" y="289"/>
                </a:cubicBezTo>
                <a:close/>
                <a:moveTo>
                  <a:pt x="1382" y="241"/>
                </a:moveTo>
                <a:cubicBezTo>
                  <a:pt x="1380" y="241"/>
                  <a:pt x="1378" y="240"/>
                  <a:pt x="1377" y="238"/>
                </a:cubicBezTo>
                <a:cubicBezTo>
                  <a:pt x="1375" y="237"/>
                  <a:pt x="1374" y="235"/>
                  <a:pt x="1374" y="232"/>
                </a:cubicBezTo>
                <a:cubicBezTo>
                  <a:pt x="1374" y="230"/>
                  <a:pt x="1375" y="228"/>
                  <a:pt x="1376" y="226"/>
                </a:cubicBezTo>
                <a:cubicBezTo>
                  <a:pt x="1379" y="223"/>
                  <a:pt x="1385" y="223"/>
                  <a:pt x="1388" y="226"/>
                </a:cubicBezTo>
                <a:cubicBezTo>
                  <a:pt x="1390" y="228"/>
                  <a:pt x="1391" y="230"/>
                  <a:pt x="1391" y="232"/>
                </a:cubicBezTo>
                <a:cubicBezTo>
                  <a:pt x="1391" y="234"/>
                  <a:pt x="1390" y="236"/>
                  <a:pt x="1389" y="238"/>
                </a:cubicBezTo>
                <a:cubicBezTo>
                  <a:pt x="1387" y="240"/>
                  <a:pt x="1385" y="241"/>
                  <a:pt x="1382" y="241"/>
                </a:cubicBezTo>
                <a:close/>
                <a:moveTo>
                  <a:pt x="1361" y="222"/>
                </a:moveTo>
                <a:cubicBezTo>
                  <a:pt x="1359" y="222"/>
                  <a:pt x="1357" y="221"/>
                  <a:pt x="1356" y="219"/>
                </a:cubicBezTo>
                <a:cubicBezTo>
                  <a:pt x="1328" y="195"/>
                  <a:pt x="1298" y="172"/>
                  <a:pt x="1267" y="151"/>
                </a:cubicBezTo>
                <a:cubicBezTo>
                  <a:pt x="1241" y="134"/>
                  <a:pt x="1213" y="118"/>
                  <a:pt x="1185" y="104"/>
                </a:cubicBezTo>
                <a:cubicBezTo>
                  <a:pt x="1183" y="103"/>
                  <a:pt x="1181" y="101"/>
                  <a:pt x="1180" y="99"/>
                </a:cubicBezTo>
                <a:cubicBezTo>
                  <a:pt x="1180" y="97"/>
                  <a:pt x="1180" y="94"/>
                  <a:pt x="1181" y="92"/>
                </a:cubicBezTo>
                <a:cubicBezTo>
                  <a:pt x="1183" y="88"/>
                  <a:pt x="1188" y="87"/>
                  <a:pt x="1192" y="89"/>
                </a:cubicBezTo>
                <a:cubicBezTo>
                  <a:pt x="1221" y="103"/>
                  <a:pt x="1249" y="119"/>
                  <a:pt x="1276" y="137"/>
                </a:cubicBezTo>
                <a:cubicBezTo>
                  <a:pt x="1308" y="158"/>
                  <a:pt x="1339" y="182"/>
                  <a:pt x="1367" y="207"/>
                </a:cubicBezTo>
                <a:cubicBezTo>
                  <a:pt x="1367" y="207"/>
                  <a:pt x="1367" y="207"/>
                  <a:pt x="1367" y="207"/>
                </a:cubicBezTo>
                <a:cubicBezTo>
                  <a:pt x="1371" y="210"/>
                  <a:pt x="1371" y="215"/>
                  <a:pt x="1368" y="219"/>
                </a:cubicBezTo>
                <a:cubicBezTo>
                  <a:pt x="1366" y="221"/>
                  <a:pt x="1364" y="222"/>
                  <a:pt x="1361" y="222"/>
                </a:cubicBezTo>
                <a:close/>
                <a:moveTo>
                  <a:pt x="398" y="137"/>
                </a:moveTo>
                <a:cubicBezTo>
                  <a:pt x="395" y="137"/>
                  <a:pt x="393" y="136"/>
                  <a:pt x="391" y="133"/>
                </a:cubicBezTo>
                <a:cubicBezTo>
                  <a:pt x="390" y="131"/>
                  <a:pt x="390" y="129"/>
                  <a:pt x="390" y="127"/>
                </a:cubicBezTo>
                <a:cubicBezTo>
                  <a:pt x="391" y="124"/>
                  <a:pt x="392" y="123"/>
                  <a:pt x="394" y="121"/>
                </a:cubicBezTo>
                <a:cubicBezTo>
                  <a:pt x="398" y="119"/>
                  <a:pt x="403" y="120"/>
                  <a:pt x="406" y="124"/>
                </a:cubicBezTo>
                <a:cubicBezTo>
                  <a:pt x="408" y="128"/>
                  <a:pt x="407" y="133"/>
                  <a:pt x="403" y="136"/>
                </a:cubicBezTo>
                <a:cubicBezTo>
                  <a:pt x="401" y="137"/>
                  <a:pt x="400" y="137"/>
                  <a:pt x="398" y="137"/>
                </a:cubicBezTo>
                <a:close/>
                <a:moveTo>
                  <a:pt x="423" y="123"/>
                </a:moveTo>
                <a:cubicBezTo>
                  <a:pt x="423" y="123"/>
                  <a:pt x="423" y="123"/>
                  <a:pt x="423" y="123"/>
                </a:cubicBezTo>
                <a:cubicBezTo>
                  <a:pt x="420" y="123"/>
                  <a:pt x="417" y="121"/>
                  <a:pt x="415" y="118"/>
                </a:cubicBezTo>
                <a:cubicBezTo>
                  <a:pt x="413" y="114"/>
                  <a:pt x="414" y="109"/>
                  <a:pt x="419" y="107"/>
                </a:cubicBezTo>
                <a:cubicBezTo>
                  <a:pt x="447" y="91"/>
                  <a:pt x="476" y="77"/>
                  <a:pt x="506" y="64"/>
                </a:cubicBezTo>
                <a:cubicBezTo>
                  <a:pt x="528" y="55"/>
                  <a:pt x="550" y="47"/>
                  <a:pt x="572" y="40"/>
                </a:cubicBezTo>
                <a:cubicBezTo>
                  <a:pt x="586" y="36"/>
                  <a:pt x="600" y="32"/>
                  <a:pt x="614" y="28"/>
                </a:cubicBezTo>
                <a:cubicBezTo>
                  <a:pt x="619" y="27"/>
                  <a:pt x="623" y="29"/>
                  <a:pt x="624" y="34"/>
                </a:cubicBezTo>
                <a:cubicBezTo>
                  <a:pt x="625" y="36"/>
                  <a:pt x="625" y="38"/>
                  <a:pt x="624" y="40"/>
                </a:cubicBezTo>
                <a:cubicBezTo>
                  <a:pt x="622" y="42"/>
                  <a:pt x="621" y="44"/>
                  <a:pt x="618" y="44"/>
                </a:cubicBezTo>
                <a:cubicBezTo>
                  <a:pt x="605" y="48"/>
                  <a:pt x="591" y="52"/>
                  <a:pt x="577" y="56"/>
                </a:cubicBezTo>
                <a:cubicBezTo>
                  <a:pt x="555" y="63"/>
                  <a:pt x="534" y="71"/>
                  <a:pt x="512" y="80"/>
                </a:cubicBezTo>
                <a:cubicBezTo>
                  <a:pt x="483" y="92"/>
                  <a:pt x="454" y="106"/>
                  <a:pt x="427" y="122"/>
                </a:cubicBezTo>
                <a:cubicBezTo>
                  <a:pt x="426" y="122"/>
                  <a:pt x="424" y="123"/>
                  <a:pt x="423" y="123"/>
                </a:cubicBezTo>
                <a:close/>
                <a:moveTo>
                  <a:pt x="1163" y="92"/>
                </a:moveTo>
                <a:cubicBezTo>
                  <a:pt x="1162" y="92"/>
                  <a:pt x="1161" y="92"/>
                  <a:pt x="1160" y="92"/>
                </a:cubicBezTo>
                <a:cubicBezTo>
                  <a:pt x="1157" y="91"/>
                  <a:pt x="1156" y="89"/>
                  <a:pt x="1155" y="87"/>
                </a:cubicBezTo>
                <a:cubicBezTo>
                  <a:pt x="1154" y="85"/>
                  <a:pt x="1154" y="82"/>
                  <a:pt x="1155" y="80"/>
                </a:cubicBezTo>
                <a:cubicBezTo>
                  <a:pt x="1157" y="76"/>
                  <a:pt x="1162" y="74"/>
                  <a:pt x="1167" y="76"/>
                </a:cubicBezTo>
                <a:cubicBezTo>
                  <a:pt x="1171" y="78"/>
                  <a:pt x="1173" y="83"/>
                  <a:pt x="1171" y="87"/>
                </a:cubicBezTo>
                <a:cubicBezTo>
                  <a:pt x="1169" y="90"/>
                  <a:pt x="1166" y="92"/>
                  <a:pt x="1163" y="92"/>
                </a:cubicBezTo>
                <a:close/>
                <a:moveTo>
                  <a:pt x="1137" y="81"/>
                </a:moveTo>
                <a:cubicBezTo>
                  <a:pt x="1136" y="81"/>
                  <a:pt x="1135" y="81"/>
                  <a:pt x="1134" y="80"/>
                </a:cubicBezTo>
                <a:cubicBezTo>
                  <a:pt x="1100" y="66"/>
                  <a:pt x="1064" y="54"/>
                  <a:pt x="1028" y="44"/>
                </a:cubicBezTo>
                <a:cubicBezTo>
                  <a:pt x="1028" y="44"/>
                  <a:pt x="1028" y="44"/>
                  <a:pt x="1028" y="44"/>
                </a:cubicBezTo>
                <a:cubicBezTo>
                  <a:pt x="997" y="36"/>
                  <a:pt x="966" y="30"/>
                  <a:pt x="935" y="25"/>
                </a:cubicBezTo>
                <a:cubicBezTo>
                  <a:pt x="933" y="25"/>
                  <a:pt x="931" y="24"/>
                  <a:pt x="929" y="22"/>
                </a:cubicBezTo>
                <a:cubicBezTo>
                  <a:pt x="928" y="20"/>
                  <a:pt x="927" y="18"/>
                  <a:pt x="928" y="16"/>
                </a:cubicBezTo>
                <a:cubicBezTo>
                  <a:pt x="928" y="11"/>
                  <a:pt x="933" y="8"/>
                  <a:pt x="937" y="9"/>
                </a:cubicBezTo>
                <a:cubicBezTo>
                  <a:pt x="969" y="13"/>
                  <a:pt x="1001" y="20"/>
                  <a:pt x="1032" y="28"/>
                </a:cubicBezTo>
                <a:cubicBezTo>
                  <a:pt x="1069" y="38"/>
                  <a:pt x="1105" y="50"/>
                  <a:pt x="1140" y="65"/>
                </a:cubicBezTo>
                <a:cubicBezTo>
                  <a:pt x="1145" y="66"/>
                  <a:pt x="1147" y="71"/>
                  <a:pt x="1145" y="76"/>
                </a:cubicBezTo>
                <a:cubicBezTo>
                  <a:pt x="1144" y="79"/>
                  <a:pt x="1141" y="81"/>
                  <a:pt x="1137" y="81"/>
                </a:cubicBezTo>
                <a:close/>
                <a:moveTo>
                  <a:pt x="644" y="38"/>
                </a:moveTo>
                <a:cubicBezTo>
                  <a:pt x="640" y="38"/>
                  <a:pt x="636" y="35"/>
                  <a:pt x="635" y="31"/>
                </a:cubicBezTo>
                <a:cubicBezTo>
                  <a:pt x="634" y="27"/>
                  <a:pt x="637" y="22"/>
                  <a:pt x="642" y="21"/>
                </a:cubicBezTo>
                <a:cubicBezTo>
                  <a:pt x="646" y="20"/>
                  <a:pt x="651" y="23"/>
                  <a:pt x="652" y="27"/>
                </a:cubicBezTo>
                <a:cubicBezTo>
                  <a:pt x="653" y="32"/>
                  <a:pt x="650" y="37"/>
                  <a:pt x="646" y="38"/>
                </a:cubicBezTo>
                <a:cubicBezTo>
                  <a:pt x="645" y="38"/>
                  <a:pt x="644" y="38"/>
                  <a:pt x="644" y="38"/>
                </a:cubicBezTo>
                <a:close/>
                <a:moveTo>
                  <a:pt x="671" y="32"/>
                </a:moveTo>
                <a:cubicBezTo>
                  <a:pt x="667" y="32"/>
                  <a:pt x="664" y="29"/>
                  <a:pt x="663" y="25"/>
                </a:cubicBezTo>
                <a:cubicBezTo>
                  <a:pt x="663" y="23"/>
                  <a:pt x="663" y="21"/>
                  <a:pt x="664" y="19"/>
                </a:cubicBezTo>
                <a:cubicBezTo>
                  <a:pt x="666" y="17"/>
                  <a:pt x="668" y="16"/>
                  <a:pt x="670" y="15"/>
                </a:cubicBezTo>
                <a:cubicBezTo>
                  <a:pt x="702" y="9"/>
                  <a:pt x="734" y="5"/>
                  <a:pt x="766" y="3"/>
                </a:cubicBezTo>
                <a:cubicBezTo>
                  <a:pt x="766" y="3"/>
                  <a:pt x="766" y="3"/>
                  <a:pt x="766" y="3"/>
                </a:cubicBezTo>
                <a:cubicBezTo>
                  <a:pt x="804" y="0"/>
                  <a:pt x="843" y="0"/>
                  <a:pt x="880" y="3"/>
                </a:cubicBezTo>
                <a:cubicBezTo>
                  <a:pt x="885" y="3"/>
                  <a:pt x="888" y="7"/>
                  <a:pt x="888" y="12"/>
                </a:cubicBezTo>
                <a:cubicBezTo>
                  <a:pt x="888" y="16"/>
                  <a:pt x="884" y="20"/>
                  <a:pt x="879" y="20"/>
                </a:cubicBezTo>
                <a:cubicBezTo>
                  <a:pt x="842" y="17"/>
                  <a:pt x="804" y="17"/>
                  <a:pt x="767" y="20"/>
                </a:cubicBezTo>
                <a:cubicBezTo>
                  <a:pt x="767" y="20"/>
                  <a:pt x="767" y="20"/>
                  <a:pt x="767" y="20"/>
                </a:cubicBezTo>
                <a:cubicBezTo>
                  <a:pt x="736" y="22"/>
                  <a:pt x="704" y="26"/>
                  <a:pt x="673" y="32"/>
                </a:cubicBezTo>
                <a:cubicBezTo>
                  <a:pt x="672" y="32"/>
                  <a:pt x="672" y="32"/>
                  <a:pt x="671" y="32"/>
                </a:cubicBezTo>
                <a:close/>
                <a:moveTo>
                  <a:pt x="908" y="22"/>
                </a:moveTo>
                <a:cubicBezTo>
                  <a:pt x="908" y="22"/>
                  <a:pt x="907" y="22"/>
                  <a:pt x="907" y="22"/>
                </a:cubicBezTo>
                <a:cubicBezTo>
                  <a:pt x="905" y="22"/>
                  <a:pt x="903" y="21"/>
                  <a:pt x="901" y="19"/>
                </a:cubicBezTo>
                <a:cubicBezTo>
                  <a:pt x="900" y="17"/>
                  <a:pt x="899" y="15"/>
                  <a:pt x="899" y="13"/>
                </a:cubicBezTo>
                <a:cubicBezTo>
                  <a:pt x="900" y="8"/>
                  <a:pt x="904" y="5"/>
                  <a:pt x="909" y="5"/>
                </a:cubicBezTo>
                <a:cubicBezTo>
                  <a:pt x="913" y="6"/>
                  <a:pt x="917" y="10"/>
                  <a:pt x="916" y="14"/>
                </a:cubicBezTo>
                <a:cubicBezTo>
                  <a:pt x="916" y="19"/>
                  <a:pt x="912" y="22"/>
                  <a:pt x="908" y="22"/>
                </a:cubicBezTo>
                <a:close/>
              </a:path>
            </a:pathLst>
          </a:custGeom>
          <a:solidFill>
            <a:schemeClr val="accent2"/>
          </a:solidFill>
          <a:ln>
            <a:noFill/>
          </a:ln>
        </p:spPr>
        <p:txBody>
          <a:bodyPr vert="horz" wrap="square" lIns="45714" tIns="22857" rIns="45714" bIns="22857" numCol="1" anchor="t" anchorCtr="0" compatLnSpc="1">
            <a:prstTxWarp prst="textNoShape">
              <a:avLst/>
            </a:prstTxWarp>
          </a:bodyPr>
          <a:lstStyle/>
          <a:p>
            <a:pPr defTabSz="228554"/>
            <a:endParaRPr lang="en-US">
              <a:solidFill>
                <a:srgbClr val="FFFFFF"/>
              </a:solidFill>
            </a:endParaRPr>
          </a:p>
        </p:txBody>
      </p:sp>
      <p:sp>
        <p:nvSpPr>
          <p:cNvPr id="35" name="Rectangle 6">
            <a:extLst>
              <a:ext uri="{FF2B5EF4-FFF2-40B4-BE49-F238E27FC236}">
                <a16:creationId xmlns:a16="http://schemas.microsoft.com/office/drawing/2014/main" xmlns="" id="{D4BF85FA-D0E6-4F19-AB8B-78D60343FC66}"/>
              </a:ext>
            </a:extLst>
          </p:cNvPr>
          <p:cNvSpPr/>
          <p:nvPr/>
        </p:nvSpPr>
        <p:spPr>
          <a:xfrm>
            <a:off x="5244055" y="943220"/>
            <a:ext cx="1692315" cy="523220"/>
          </a:xfrm>
          <a:prstGeom prst="rect">
            <a:avLst/>
          </a:prstGeom>
        </p:spPr>
        <p:txBody>
          <a:bodyPr wrap="square">
            <a:spAutoFit/>
          </a:bodyPr>
          <a:lstStyle/>
          <a:p>
            <a:pPr algn="ctr">
              <a:lnSpc>
                <a:spcPct val="100000"/>
              </a:lnSpc>
              <a:spcBef>
                <a:spcPct val="0"/>
              </a:spcBef>
              <a:buClrTx/>
              <a:buFontTx/>
              <a:buNone/>
            </a:pPr>
            <a:r>
              <a:rPr lang="ru-RU" altLang="ru-RU" sz="1400" b="1" dirty="0">
                <a:solidFill>
                  <a:schemeClr val="accent2"/>
                </a:solidFill>
                <a:latin typeface="Book Antiqua" panose="02040602050305030304" pitchFamily="18" charset="0"/>
                <a:ea typeface="VTB Group Cond" panose="020B0506050504020204" pitchFamily="34" charset="77"/>
                <a:cs typeface="Times New Roman" panose="02020603050405020304" pitchFamily="18" charset="0"/>
              </a:rPr>
              <a:t>Добринский район </a:t>
            </a:r>
          </a:p>
        </p:txBody>
      </p:sp>
      <p:sp>
        <p:nvSpPr>
          <p:cNvPr id="36" name="Овал 53">
            <a:extLst>
              <a:ext uri="{FF2B5EF4-FFF2-40B4-BE49-F238E27FC236}">
                <a16:creationId xmlns:a16="http://schemas.microsoft.com/office/drawing/2014/main" xmlns="" id="{1941E4D0-A42D-4172-B80B-CC6FD721533E}"/>
              </a:ext>
            </a:extLst>
          </p:cNvPr>
          <p:cNvSpPr/>
          <p:nvPr/>
        </p:nvSpPr>
        <p:spPr>
          <a:xfrm>
            <a:off x="5099018" y="2929722"/>
            <a:ext cx="1957374" cy="1924034"/>
          </a:xfrm>
          <a:prstGeom prst="ellipse">
            <a:avLst/>
          </a:prstGeom>
          <a:solidFill>
            <a:schemeClr val="accent2"/>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2400" b="1" kern="0" dirty="0">
              <a:solidFill>
                <a:srgbClr val="FFFFFF"/>
              </a:solidFill>
              <a:ea typeface="VTB Group Cond Demi Bold" panose="020B0506050504020204" pitchFamily="34" charset="77"/>
            </a:endParaRPr>
          </a:p>
        </p:txBody>
      </p:sp>
      <p:cxnSp>
        <p:nvCxnSpPr>
          <p:cNvPr id="38" name="Straight Arrow Connector 544">
            <a:extLst>
              <a:ext uri="{FF2B5EF4-FFF2-40B4-BE49-F238E27FC236}">
                <a16:creationId xmlns:a16="http://schemas.microsoft.com/office/drawing/2014/main" xmlns="" id="{A9E10F19-89BE-4F6F-A42E-5D6EB32CFCB5}"/>
              </a:ext>
            </a:extLst>
          </p:cNvPr>
          <p:cNvCxnSpPr>
            <a:cxnSpLocks/>
          </p:cNvCxnSpPr>
          <p:nvPr/>
        </p:nvCxnSpPr>
        <p:spPr>
          <a:xfrm>
            <a:off x="6096000" y="2265005"/>
            <a:ext cx="0" cy="451473"/>
          </a:xfrm>
          <a:prstGeom prst="straightConnector1">
            <a:avLst/>
          </a:prstGeom>
          <a:ln w="190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545">
            <a:extLst>
              <a:ext uri="{FF2B5EF4-FFF2-40B4-BE49-F238E27FC236}">
                <a16:creationId xmlns:a16="http://schemas.microsoft.com/office/drawing/2014/main" xmlns="" id="{95EE2637-54E6-48C3-A4F8-8258069E911E}"/>
              </a:ext>
            </a:extLst>
          </p:cNvPr>
          <p:cNvCxnSpPr>
            <a:cxnSpLocks/>
          </p:cNvCxnSpPr>
          <p:nvPr/>
        </p:nvCxnSpPr>
        <p:spPr>
          <a:xfrm flipH="1">
            <a:off x="6951532" y="2718668"/>
            <a:ext cx="341265" cy="274223"/>
          </a:xfrm>
          <a:prstGeom prst="straightConnector1">
            <a:avLst/>
          </a:prstGeom>
          <a:ln w="190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546">
            <a:extLst>
              <a:ext uri="{FF2B5EF4-FFF2-40B4-BE49-F238E27FC236}">
                <a16:creationId xmlns:a16="http://schemas.microsoft.com/office/drawing/2014/main" xmlns="" id="{3E279F61-8C36-4FD6-840E-23AD649CA225}"/>
              </a:ext>
            </a:extLst>
          </p:cNvPr>
          <p:cNvCxnSpPr>
            <a:cxnSpLocks/>
          </p:cNvCxnSpPr>
          <p:nvPr/>
        </p:nvCxnSpPr>
        <p:spPr>
          <a:xfrm>
            <a:off x="4790398" y="2716478"/>
            <a:ext cx="287312" cy="243823"/>
          </a:xfrm>
          <a:prstGeom prst="straightConnector1">
            <a:avLst/>
          </a:prstGeom>
          <a:ln w="190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547">
            <a:extLst>
              <a:ext uri="{FF2B5EF4-FFF2-40B4-BE49-F238E27FC236}">
                <a16:creationId xmlns:a16="http://schemas.microsoft.com/office/drawing/2014/main" xmlns="" id="{639A2231-316A-4C98-A7B0-6281EAAC892B}"/>
              </a:ext>
            </a:extLst>
          </p:cNvPr>
          <p:cNvCxnSpPr>
            <a:cxnSpLocks/>
          </p:cNvCxnSpPr>
          <p:nvPr/>
        </p:nvCxnSpPr>
        <p:spPr>
          <a:xfrm flipV="1">
            <a:off x="4521793" y="4535851"/>
            <a:ext cx="435122" cy="253472"/>
          </a:xfrm>
          <a:prstGeom prst="straightConnector1">
            <a:avLst/>
          </a:prstGeom>
          <a:ln w="190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548">
            <a:extLst>
              <a:ext uri="{FF2B5EF4-FFF2-40B4-BE49-F238E27FC236}">
                <a16:creationId xmlns:a16="http://schemas.microsoft.com/office/drawing/2014/main" xmlns="" id="{50D0532D-3245-4B8A-8D79-21ECCADF620E}"/>
              </a:ext>
            </a:extLst>
          </p:cNvPr>
          <p:cNvCxnSpPr>
            <a:cxnSpLocks/>
          </p:cNvCxnSpPr>
          <p:nvPr/>
        </p:nvCxnSpPr>
        <p:spPr>
          <a:xfrm flipV="1">
            <a:off x="4322816" y="3642881"/>
            <a:ext cx="449173" cy="1"/>
          </a:xfrm>
          <a:prstGeom prst="straightConnector1">
            <a:avLst/>
          </a:prstGeom>
          <a:ln w="190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549">
            <a:extLst>
              <a:ext uri="{FF2B5EF4-FFF2-40B4-BE49-F238E27FC236}">
                <a16:creationId xmlns:a16="http://schemas.microsoft.com/office/drawing/2014/main" xmlns="" id="{423469C6-B13E-4532-8AA2-0012C2B19F8A}"/>
              </a:ext>
            </a:extLst>
          </p:cNvPr>
          <p:cNvCxnSpPr>
            <a:cxnSpLocks/>
          </p:cNvCxnSpPr>
          <p:nvPr/>
        </p:nvCxnSpPr>
        <p:spPr>
          <a:xfrm flipH="1">
            <a:off x="7327987" y="3642881"/>
            <a:ext cx="486967" cy="1"/>
          </a:xfrm>
          <a:prstGeom prst="straightConnector1">
            <a:avLst/>
          </a:prstGeom>
          <a:ln w="190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550">
            <a:extLst>
              <a:ext uri="{FF2B5EF4-FFF2-40B4-BE49-F238E27FC236}">
                <a16:creationId xmlns:a16="http://schemas.microsoft.com/office/drawing/2014/main" xmlns="" id="{30404FB2-F21C-4FF3-A093-8A170FD6EA26}"/>
              </a:ext>
            </a:extLst>
          </p:cNvPr>
          <p:cNvCxnSpPr>
            <a:cxnSpLocks/>
          </p:cNvCxnSpPr>
          <p:nvPr/>
        </p:nvCxnSpPr>
        <p:spPr>
          <a:xfrm flipV="1">
            <a:off x="5501738" y="5113685"/>
            <a:ext cx="234934" cy="494083"/>
          </a:xfrm>
          <a:prstGeom prst="straightConnector1">
            <a:avLst/>
          </a:prstGeom>
          <a:ln w="190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551">
            <a:extLst>
              <a:ext uri="{FF2B5EF4-FFF2-40B4-BE49-F238E27FC236}">
                <a16:creationId xmlns:a16="http://schemas.microsoft.com/office/drawing/2014/main" xmlns="" id="{23D84616-5108-43A0-ADD0-3DC5CCB2C927}"/>
              </a:ext>
            </a:extLst>
          </p:cNvPr>
          <p:cNvCxnSpPr>
            <a:cxnSpLocks/>
          </p:cNvCxnSpPr>
          <p:nvPr/>
        </p:nvCxnSpPr>
        <p:spPr>
          <a:xfrm flipH="1" flipV="1">
            <a:off x="6433933" y="5100748"/>
            <a:ext cx="259533" cy="507021"/>
          </a:xfrm>
          <a:prstGeom prst="straightConnector1">
            <a:avLst/>
          </a:prstGeom>
          <a:ln w="190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552">
            <a:extLst>
              <a:ext uri="{FF2B5EF4-FFF2-40B4-BE49-F238E27FC236}">
                <a16:creationId xmlns:a16="http://schemas.microsoft.com/office/drawing/2014/main" xmlns="" id="{0B29A5C0-D93C-4DF3-8682-16B818871588}"/>
              </a:ext>
            </a:extLst>
          </p:cNvPr>
          <p:cNvCxnSpPr>
            <a:cxnSpLocks/>
          </p:cNvCxnSpPr>
          <p:nvPr/>
        </p:nvCxnSpPr>
        <p:spPr>
          <a:xfrm flipH="1" flipV="1">
            <a:off x="7248787" y="4488149"/>
            <a:ext cx="504904" cy="336004"/>
          </a:xfrm>
          <a:prstGeom prst="straightConnector1">
            <a:avLst/>
          </a:prstGeom>
          <a:ln w="190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8" name="Полилиния: фигура 92">
            <a:extLst>
              <a:ext uri="{FF2B5EF4-FFF2-40B4-BE49-F238E27FC236}">
                <a16:creationId xmlns:a16="http://schemas.microsoft.com/office/drawing/2014/main" xmlns="" id="{73A09467-46A2-478D-9345-83CB620ED879}"/>
              </a:ext>
            </a:extLst>
          </p:cNvPr>
          <p:cNvSpPr/>
          <p:nvPr/>
        </p:nvSpPr>
        <p:spPr>
          <a:xfrm>
            <a:off x="6794727" y="5300835"/>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sp>
        <p:nvSpPr>
          <p:cNvPr id="49" name="Полилиния: фигура 92">
            <a:extLst>
              <a:ext uri="{FF2B5EF4-FFF2-40B4-BE49-F238E27FC236}">
                <a16:creationId xmlns:a16="http://schemas.microsoft.com/office/drawing/2014/main" xmlns="" id="{C6CCB764-87F2-475D-BBF7-4747A6546B1B}"/>
              </a:ext>
            </a:extLst>
          </p:cNvPr>
          <p:cNvSpPr/>
          <p:nvPr/>
        </p:nvSpPr>
        <p:spPr>
          <a:xfrm>
            <a:off x="4229987" y="2119143"/>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sp>
        <p:nvSpPr>
          <p:cNvPr id="50" name="Полилиния: фигура 80">
            <a:extLst>
              <a:ext uri="{FF2B5EF4-FFF2-40B4-BE49-F238E27FC236}">
                <a16:creationId xmlns:a16="http://schemas.microsoft.com/office/drawing/2014/main" xmlns="" id="{EA55B234-4044-4FBE-8AEE-8F0BB3A387CE}"/>
              </a:ext>
            </a:extLst>
          </p:cNvPr>
          <p:cNvSpPr/>
          <p:nvPr/>
        </p:nvSpPr>
        <p:spPr>
          <a:xfrm>
            <a:off x="7341087" y="4802814"/>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sp>
        <p:nvSpPr>
          <p:cNvPr id="52" name="Полилиния: фигура 80">
            <a:extLst>
              <a:ext uri="{FF2B5EF4-FFF2-40B4-BE49-F238E27FC236}">
                <a16:creationId xmlns:a16="http://schemas.microsoft.com/office/drawing/2014/main" xmlns="" id="{99613802-4B56-441C-A430-06A0BE0A7D60}"/>
              </a:ext>
            </a:extLst>
          </p:cNvPr>
          <p:cNvSpPr/>
          <p:nvPr/>
        </p:nvSpPr>
        <p:spPr>
          <a:xfrm>
            <a:off x="3710944" y="3474334"/>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sp>
        <p:nvSpPr>
          <p:cNvPr id="53" name="Полилиния: фигура 92">
            <a:extLst>
              <a:ext uri="{FF2B5EF4-FFF2-40B4-BE49-F238E27FC236}">
                <a16:creationId xmlns:a16="http://schemas.microsoft.com/office/drawing/2014/main" xmlns="" id="{FF7BF1E7-4F1A-4041-965B-387FEF6A7F77}"/>
              </a:ext>
            </a:extLst>
          </p:cNvPr>
          <p:cNvSpPr/>
          <p:nvPr/>
        </p:nvSpPr>
        <p:spPr>
          <a:xfrm>
            <a:off x="4690261" y="5339512"/>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r>
              <a:rPr lang="ru-RU" sz="450" kern="0" dirty="0">
                <a:solidFill>
                  <a:srgbClr val="FFFFFF"/>
                </a:solidFill>
              </a:rPr>
              <a:t> </a:t>
            </a:r>
          </a:p>
        </p:txBody>
      </p:sp>
      <p:sp>
        <p:nvSpPr>
          <p:cNvPr id="54" name="Полилиния: фигура 80">
            <a:extLst>
              <a:ext uri="{FF2B5EF4-FFF2-40B4-BE49-F238E27FC236}">
                <a16:creationId xmlns:a16="http://schemas.microsoft.com/office/drawing/2014/main" xmlns="" id="{F86D9FA2-564C-4DD9-A24D-BB689FEA89F3}"/>
              </a:ext>
            </a:extLst>
          </p:cNvPr>
          <p:cNvSpPr/>
          <p:nvPr/>
        </p:nvSpPr>
        <p:spPr>
          <a:xfrm>
            <a:off x="4146064" y="4889625"/>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sp>
        <p:nvSpPr>
          <p:cNvPr id="55" name="Полилиния: фигура 92">
            <a:extLst>
              <a:ext uri="{FF2B5EF4-FFF2-40B4-BE49-F238E27FC236}">
                <a16:creationId xmlns:a16="http://schemas.microsoft.com/office/drawing/2014/main" xmlns="" id="{EE457093-B64D-4EE9-9699-83350913AEAE}"/>
              </a:ext>
            </a:extLst>
          </p:cNvPr>
          <p:cNvSpPr/>
          <p:nvPr/>
        </p:nvSpPr>
        <p:spPr>
          <a:xfrm>
            <a:off x="7141229" y="2101643"/>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sp>
        <p:nvSpPr>
          <p:cNvPr id="56" name="Полилиния: фигура 80">
            <a:extLst>
              <a:ext uri="{FF2B5EF4-FFF2-40B4-BE49-F238E27FC236}">
                <a16:creationId xmlns:a16="http://schemas.microsoft.com/office/drawing/2014/main" xmlns="" id="{94B8CD7C-6FA4-4C07-80EE-63F49A85DB64}"/>
              </a:ext>
            </a:extLst>
          </p:cNvPr>
          <p:cNvSpPr/>
          <p:nvPr/>
        </p:nvSpPr>
        <p:spPr>
          <a:xfrm>
            <a:off x="7866085" y="3465033"/>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sp>
        <p:nvSpPr>
          <p:cNvPr id="84" name="Rectangle 6">
            <a:extLst>
              <a:ext uri="{FF2B5EF4-FFF2-40B4-BE49-F238E27FC236}">
                <a16:creationId xmlns:a16="http://schemas.microsoft.com/office/drawing/2014/main" xmlns="" id="{0E0CD08D-3998-488F-AC74-E70391037A3D}"/>
              </a:ext>
            </a:extLst>
          </p:cNvPr>
          <p:cNvSpPr/>
          <p:nvPr/>
        </p:nvSpPr>
        <p:spPr>
          <a:xfrm>
            <a:off x="5024039" y="3426401"/>
            <a:ext cx="2104382" cy="923330"/>
          </a:xfrm>
          <a:prstGeom prst="rect">
            <a:avLst/>
          </a:prstGeom>
        </p:spPr>
        <p:txBody>
          <a:bodyPr wrap="square">
            <a:spAutoFit/>
          </a:bodyPr>
          <a:lstStyle/>
          <a:p>
            <a:pPr algn="ctr">
              <a:lnSpc>
                <a:spcPct val="100000"/>
              </a:lnSpc>
              <a:spcBef>
                <a:spcPct val="0"/>
              </a:spcBef>
              <a:buClrTx/>
              <a:buFontTx/>
              <a:buNone/>
            </a:pPr>
            <a:r>
              <a:rPr lang="ru-RU" altLang="ru-RU" dirty="0">
                <a:solidFill>
                  <a:schemeClr val="bg1"/>
                </a:solidFill>
                <a:effectLst>
                  <a:outerShdw blurRad="38100" dist="38100" dir="2700000" algn="tl">
                    <a:srgbClr val="000000">
                      <a:alpha val="43137"/>
                    </a:srgbClr>
                  </a:outerShdw>
                </a:effectLst>
                <a:latin typeface="Book Antiqua" panose="02040602050305030304" pitchFamily="18" charset="0"/>
                <a:ea typeface="VTB Group Cond" panose="020B0506050504020204" pitchFamily="34" charset="77"/>
                <a:cs typeface="Times New Roman" panose="02020603050405020304" pitchFamily="18" charset="0"/>
              </a:rPr>
              <a:t>Разрез по муниципальным районам </a:t>
            </a:r>
          </a:p>
        </p:txBody>
      </p:sp>
      <p:sp>
        <p:nvSpPr>
          <p:cNvPr id="7" name="Полилиния: фигура 92">
            <a:extLst>
              <a:ext uri="{FF2B5EF4-FFF2-40B4-BE49-F238E27FC236}">
                <a16:creationId xmlns:a16="http://schemas.microsoft.com/office/drawing/2014/main" xmlns="" id="{958EC9C0-5196-D247-0880-4A7DE9D83C15}"/>
              </a:ext>
            </a:extLst>
          </p:cNvPr>
          <p:cNvSpPr/>
          <p:nvPr/>
        </p:nvSpPr>
        <p:spPr>
          <a:xfrm>
            <a:off x="4922385" y="1698058"/>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sp>
        <p:nvSpPr>
          <p:cNvPr id="3" name="Заголовок 2">
            <a:extLst>
              <a:ext uri="{FF2B5EF4-FFF2-40B4-BE49-F238E27FC236}">
                <a16:creationId xmlns:a16="http://schemas.microsoft.com/office/drawing/2014/main" xmlns="" id="{CC4DEF28-3E8F-4C13-BFA4-C637353F7F52}"/>
              </a:ext>
            </a:extLst>
          </p:cNvPr>
          <p:cNvSpPr>
            <a:spLocks noGrp="1"/>
          </p:cNvSpPr>
          <p:nvPr>
            <p:ph type="title"/>
          </p:nvPr>
        </p:nvSpPr>
        <p:spPr>
          <a:xfrm>
            <a:off x="260251" y="119743"/>
            <a:ext cx="11773705" cy="757130"/>
          </a:xfrm>
        </p:spPr>
        <p:txBody>
          <a:bodyPr/>
          <a:lstStyle/>
          <a:p>
            <a:pPr algn="just"/>
            <a:r>
              <a:rPr lang="ru-RU" sz="1600" b="1" dirty="0">
                <a:latin typeface="Book Antiqua" panose="02040602050305030304" pitchFamily="18" charset="0"/>
              </a:rPr>
              <a:t>По ходатайству Управления финансов Липецкой области прошли обучения работники управления социальной политики Липецкой области, специалисты центров социальной защиты населения Липецкой области, специалисты Центров занятости населения нашего региона. </a:t>
            </a:r>
          </a:p>
        </p:txBody>
      </p:sp>
      <p:sp>
        <p:nvSpPr>
          <p:cNvPr id="11" name="Полилиния: фигура 92">
            <a:extLst>
              <a:ext uri="{FF2B5EF4-FFF2-40B4-BE49-F238E27FC236}">
                <a16:creationId xmlns:a16="http://schemas.microsoft.com/office/drawing/2014/main" xmlns="" id="{4F17F981-FD06-CDDA-6979-6995D93EEC47}"/>
              </a:ext>
            </a:extLst>
          </p:cNvPr>
          <p:cNvSpPr/>
          <p:nvPr/>
        </p:nvSpPr>
        <p:spPr>
          <a:xfrm>
            <a:off x="6525416" y="1698058"/>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sp>
        <p:nvSpPr>
          <p:cNvPr id="15" name="Полилиния: фигура 80">
            <a:extLst>
              <a:ext uri="{FF2B5EF4-FFF2-40B4-BE49-F238E27FC236}">
                <a16:creationId xmlns:a16="http://schemas.microsoft.com/office/drawing/2014/main" xmlns="" id="{AE552AA0-7346-F056-DBCA-5FF4BB2BFC9A}"/>
              </a:ext>
            </a:extLst>
          </p:cNvPr>
          <p:cNvSpPr/>
          <p:nvPr/>
        </p:nvSpPr>
        <p:spPr>
          <a:xfrm>
            <a:off x="3887086" y="2760284"/>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sp>
        <p:nvSpPr>
          <p:cNvPr id="19" name="Полилиния: фигура 80">
            <a:extLst>
              <a:ext uri="{FF2B5EF4-FFF2-40B4-BE49-F238E27FC236}">
                <a16:creationId xmlns:a16="http://schemas.microsoft.com/office/drawing/2014/main" xmlns="" id="{B7682305-3A38-6F2C-E048-2B0112C2FE86}"/>
              </a:ext>
            </a:extLst>
          </p:cNvPr>
          <p:cNvSpPr/>
          <p:nvPr/>
        </p:nvSpPr>
        <p:spPr>
          <a:xfrm>
            <a:off x="7553620" y="2770075"/>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sp>
        <p:nvSpPr>
          <p:cNvPr id="26" name="Полилиния: фигура 80">
            <a:extLst>
              <a:ext uri="{FF2B5EF4-FFF2-40B4-BE49-F238E27FC236}">
                <a16:creationId xmlns:a16="http://schemas.microsoft.com/office/drawing/2014/main" xmlns="" id="{04BD010B-A29C-E828-0844-0243033B9B06}"/>
              </a:ext>
            </a:extLst>
          </p:cNvPr>
          <p:cNvSpPr/>
          <p:nvPr/>
        </p:nvSpPr>
        <p:spPr>
          <a:xfrm>
            <a:off x="7730615" y="4185618"/>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sp>
        <p:nvSpPr>
          <p:cNvPr id="88" name="Полилиния: фигура 80">
            <a:extLst>
              <a:ext uri="{FF2B5EF4-FFF2-40B4-BE49-F238E27FC236}">
                <a16:creationId xmlns:a16="http://schemas.microsoft.com/office/drawing/2014/main" xmlns="" id="{6A6AD835-FDA1-2B2C-B544-2560A1CD4701}"/>
              </a:ext>
            </a:extLst>
          </p:cNvPr>
          <p:cNvSpPr/>
          <p:nvPr/>
        </p:nvSpPr>
        <p:spPr>
          <a:xfrm>
            <a:off x="3847909" y="4208095"/>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sp>
        <p:nvSpPr>
          <p:cNvPr id="94" name="Полилиния: фигура 80">
            <a:extLst>
              <a:ext uri="{FF2B5EF4-FFF2-40B4-BE49-F238E27FC236}">
                <a16:creationId xmlns:a16="http://schemas.microsoft.com/office/drawing/2014/main" xmlns="" id="{FFDD987F-DFCC-BE03-51D0-830EE8D7AA4B}"/>
              </a:ext>
            </a:extLst>
          </p:cNvPr>
          <p:cNvSpPr/>
          <p:nvPr/>
        </p:nvSpPr>
        <p:spPr>
          <a:xfrm>
            <a:off x="5410305" y="5569550"/>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sp>
        <p:nvSpPr>
          <p:cNvPr id="98" name="Полилиния: фигура 80">
            <a:extLst>
              <a:ext uri="{FF2B5EF4-FFF2-40B4-BE49-F238E27FC236}">
                <a16:creationId xmlns:a16="http://schemas.microsoft.com/office/drawing/2014/main" xmlns="" id="{1C522C64-28C2-40F9-59DF-18024C2FCA96}"/>
              </a:ext>
            </a:extLst>
          </p:cNvPr>
          <p:cNvSpPr/>
          <p:nvPr/>
        </p:nvSpPr>
        <p:spPr>
          <a:xfrm>
            <a:off x="6133936" y="5569550"/>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sp>
        <p:nvSpPr>
          <p:cNvPr id="123" name="Rectangle 6">
            <a:extLst>
              <a:ext uri="{FF2B5EF4-FFF2-40B4-BE49-F238E27FC236}">
                <a16:creationId xmlns:a16="http://schemas.microsoft.com/office/drawing/2014/main" xmlns="" id="{181BD9A1-E541-B1C2-0054-3B1A7BCDCB7F}"/>
              </a:ext>
            </a:extLst>
          </p:cNvPr>
          <p:cNvSpPr/>
          <p:nvPr/>
        </p:nvSpPr>
        <p:spPr>
          <a:xfrm>
            <a:off x="6672863" y="1244207"/>
            <a:ext cx="1589109" cy="523220"/>
          </a:xfrm>
          <a:prstGeom prst="rect">
            <a:avLst/>
          </a:prstGeom>
        </p:spPr>
        <p:txBody>
          <a:bodyPr wrap="square">
            <a:spAutoFit/>
          </a:bodyPr>
          <a:lstStyle/>
          <a:p>
            <a:pPr algn="ctr">
              <a:lnSpc>
                <a:spcPct val="100000"/>
              </a:lnSpc>
              <a:spcBef>
                <a:spcPct val="0"/>
              </a:spcBef>
              <a:buClrTx/>
              <a:buFontTx/>
              <a:buNone/>
            </a:pPr>
            <a:r>
              <a:rPr lang="ru-RU" altLang="ru-RU" sz="1400" b="1" dirty="0">
                <a:solidFill>
                  <a:schemeClr val="accent2"/>
                </a:solidFill>
                <a:latin typeface="Book Antiqua" panose="02040602050305030304" pitchFamily="18" charset="0"/>
                <a:ea typeface="VTB Group Cond" panose="020B0506050504020204" pitchFamily="34" charset="77"/>
                <a:cs typeface="Times New Roman" panose="02020603050405020304" pitchFamily="18" charset="0"/>
              </a:rPr>
              <a:t>Данковский район</a:t>
            </a:r>
          </a:p>
        </p:txBody>
      </p:sp>
      <p:sp>
        <p:nvSpPr>
          <p:cNvPr id="124" name="Rectangle 6">
            <a:extLst>
              <a:ext uri="{FF2B5EF4-FFF2-40B4-BE49-F238E27FC236}">
                <a16:creationId xmlns:a16="http://schemas.microsoft.com/office/drawing/2014/main" xmlns="" id="{51432FCA-4858-563A-7B45-6C5BF57494C0}"/>
              </a:ext>
            </a:extLst>
          </p:cNvPr>
          <p:cNvSpPr/>
          <p:nvPr/>
        </p:nvSpPr>
        <p:spPr>
          <a:xfrm>
            <a:off x="7846308" y="1943200"/>
            <a:ext cx="1888367" cy="523220"/>
          </a:xfrm>
          <a:prstGeom prst="rect">
            <a:avLst/>
          </a:prstGeom>
        </p:spPr>
        <p:txBody>
          <a:bodyPr wrap="square">
            <a:spAutoFit/>
          </a:bodyPr>
          <a:lstStyle/>
          <a:p>
            <a:pPr algn="ctr">
              <a:lnSpc>
                <a:spcPct val="100000"/>
              </a:lnSpc>
              <a:spcBef>
                <a:spcPct val="0"/>
              </a:spcBef>
              <a:buClrTx/>
              <a:buFontTx/>
              <a:buNone/>
            </a:pPr>
            <a:r>
              <a:rPr lang="ru-RU" altLang="ru-RU" sz="1400" b="1" dirty="0">
                <a:solidFill>
                  <a:schemeClr val="accent2"/>
                </a:solidFill>
                <a:latin typeface="Book Antiqua" panose="02040602050305030304" pitchFamily="18" charset="0"/>
                <a:ea typeface="VTB Group Cond" panose="020B0506050504020204" pitchFamily="34" charset="77"/>
                <a:cs typeface="Times New Roman" panose="02020603050405020304" pitchFamily="18" charset="0"/>
              </a:rPr>
              <a:t>Центр занятости Липецкой области </a:t>
            </a:r>
          </a:p>
        </p:txBody>
      </p:sp>
      <p:sp>
        <p:nvSpPr>
          <p:cNvPr id="125" name="Rectangle 6">
            <a:extLst>
              <a:ext uri="{FF2B5EF4-FFF2-40B4-BE49-F238E27FC236}">
                <a16:creationId xmlns:a16="http://schemas.microsoft.com/office/drawing/2014/main" xmlns="" id="{9FA93E2D-DBD1-A520-7476-7DDC375F52AB}"/>
              </a:ext>
            </a:extLst>
          </p:cNvPr>
          <p:cNvSpPr/>
          <p:nvPr/>
        </p:nvSpPr>
        <p:spPr>
          <a:xfrm>
            <a:off x="8208985" y="2778494"/>
            <a:ext cx="1888367" cy="523220"/>
          </a:xfrm>
          <a:prstGeom prst="rect">
            <a:avLst/>
          </a:prstGeom>
        </p:spPr>
        <p:txBody>
          <a:bodyPr wrap="square">
            <a:spAutoFit/>
          </a:bodyPr>
          <a:lstStyle/>
          <a:p>
            <a:pPr algn="ctr">
              <a:lnSpc>
                <a:spcPct val="100000"/>
              </a:lnSpc>
              <a:spcBef>
                <a:spcPct val="0"/>
              </a:spcBef>
              <a:buClrTx/>
              <a:buFontTx/>
              <a:buNone/>
            </a:pPr>
            <a:r>
              <a:rPr lang="ru-RU" altLang="ru-RU" sz="1400" b="1" dirty="0">
                <a:solidFill>
                  <a:schemeClr val="accent2"/>
                </a:solidFill>
                <a:latin typeface="Book Antiqua" panose="02040602050305030304" pitchFamily="18" charset="0"/>
                <a:ea typeface="VTB Group Cond" panose="020B0506050504020204" pitchFamily="34" charset="77"/>
                <a:cs typeface="Times New Roman" panose="02020603050405020304" pitchFamily="18" charset="0"/>
              </a:rPr>
              <a:t>Г. Елец и Елецкий район </a:t>
            </a:r>
          </a:p>
        </p:txBody>
      </p:sp>
      <p:sp>
        <p:nvSpPr>
          <p:cNvPr id="126" name="Rectangle 6">
            <a:extLst>
              <a:ext uri="{FF2B5EF4-FFF2-40B4-BE49-F238E27FC236}">
                <a16:creationId xmlns:a16="http://schemas.microsoft.com/office/drawing/2014/main" xmlns="" id="{DD3A3D56-FDC8-A9B6-3557-AD25D91CC055}"/>
              </a:ext>
            </a:extLst>
          </p:cNvPr>
          <p:cNvSpPr/>
          <p:nvPr/>
        </p:nvSpPr>
        <p:spPr>
          <a:xfrm>
            <a:off x="8546390" y="3548463"/>
            <a:ext cx="1888367" cy="307777"/>
          </a:xfrm>
          <a:prstGeom prst="rect">
            <a:avLst/>
          </a:prstGeom>
        </p:spPr>
        <p:txBody>
          <a:bodyPr wrap="square">
            <a:spAutoFit/>
          </a:bodyPr>
          <a:lstStyle/>
          <a:p>
            <a:pPr algn="ctr">
              <a:lnSpc>
                <a:spcPct val="100000"/>
              </a:lnSpc>
              <a:spcBef>
                <a:spcPct val="0"/>
              </a:spcBef>
              <a:buClrTx/>
              <a:buFontTx/>
              <a:buNone/>
            </a:pPr>
            <a:r>
              <a:rPr lang="ru-RU" altLang="ru-RU" sz="1400" b="1" dirty="0">
                <a:solidFill>
                  <a:schemeClr val="accent2"/>
                </a:solidFill>
                <a:latin typeface="Book Antiqua" panose="02040602050305030304" pitchFamily="18" charset="0"/>
                <a:ea typeface="VTB Group Cond" panose="020B0506050504020204" pitchFamily="34" charset="77"/>
                <a:cs typeface="Times New Roman" panose="02020603050405020304" pitchFamily="18" charset="0"/>
              </a:rPr>
              <a:t>Грязинский район </a:t>
            </a:r>
          </a:p>
        </p:txBody>
      </p:sp>
      <p:sp>
        <p:nvSpPr>
          <p:cNvPr id="127" name="Rectangle 6">
            <a:extLst>
              <a:ext uri="{FF2B5EF4-FFF2-40B4-BE49-F238E27FC236}">
                <a16:creationId xmlns:a16="http://schemas.microsoft.com/office/drawing/2014/main" xmlns="" id="{69C9DDD1-6B12-E48E-614E-D442DD54D8E2}"/>
              </a:ext>
            </a:extLst>
          </p:cNvPr>
          <p:cNvSpPr/>
          <p:nvPr/>
        </p:nvSpPr>
        <p:spPr>
          <a:xfrm>
            <a:off x="8330193" y="4330536"/>
            <a:ext cx="1888367" cy="307777"/>
          </a:xfrm>
          <a:prstGeom prst="rect">
            <a:avLst/>
          </a:prstGeom>
        </p:spPr>
        <p:txBody>
          <a:bodyPr wrap="square">
            <a:spAutoFit/>
          </a:bodyPr>
          <a:lstStyle/>
          <a:p>
            <a:pPr algn="ctr">
              <a:lnSpc>
                <a:spcPct val="100000"/>
              </a:lnSpc>
              <a:spcBef>
                <a:spcPct val="0"/>
              </a:spcBef>
              <a:buClrTx/>
              <a:buFontTx/>
              <a:buNone/>
            </a:pPr>
            <a:r>
              <a:rPr lang="ru-RU" altLang="ru-RU" sz="1400" b="1" dirty="0">
                <a:solidFill>
                  <a:schemeClr val="accent2"/>
                </a:solidFill>
                <a:latin typeface="Book Antiqua" panose="02040602050305030304" pitchFamily="18" charset="0"/>
                <a:ea typeface="VTB Group Cond" panose="020B0506050504020204" pitchFamily="34" charset="77"/>
                <a:cs typeface="Times New Roman" panose="02020603050405020304" pitchFamily="18" charset="0"/>
              </a:rPr>
              <a:t>Воловский район </a:t>
            </a:r>
          </a:p>
        </p:txBody>
      </p:sp>
      <p:sp>
        <p:nvSpPr>
          <p:cNvPr id="128" name="Rectangle 6">
            <a:extLst>
              <a:ext uri="{FF2B5EF4-FFF2-40B4-BE49-F238E27FC236}">
                <a16:creationId xmlns:a16="http://schemas.microsoft.com/office/drawing/2014/main" xmlns="" id="{7A297168-A6A8-CDFD-988C-B7F77C19E58A}"/>
              </a:ext>
            </a:extLst>
          </p:cNvPr>
          <p:cNvSpPr/>
          <p:nvPr/>
        </p:nvSpPr>
        <p:spPr>
          <a:xfrm>
            <a:off x="7964412" y="5051608"/>
            <a:ext cx="1888367" cy="523220"/>
          </a:xfrm>
          <a:prstGeom prst="rect">
            <a:avLst/>
          </a:prstGeom>
        </p:spPr>
        <p:txBody>
          <a:bodyPr wrap="square">
            <a:spAutoFit/>
          </a:bodyPr>
          <a:lstStyle/>
          <a:p>
            <a:pPr algn="ctr">
              <a:lnSpc>
                <a:spcPct val="100000"/>
              </a:lnSpc>
              <a:spcBef>
                <a:spcPct val="0"/>
              </a:spcBef>
              <a:buClrTx/>
              <a:buFontTx/>
              <a:buNone/>
            </a:pPr>
            <a:r>
              <a:rPr lang="ru-RU" altLang="ru-RU" sz="1400" b="1" dirty="0">
                <a:solidFill>
                  <a:schemeClr val="accent2"/>
                </a:solidFill>
                <a:latin typeface="Book Antiqua" panose="02040602050305030304" pitchFamily="18" charset="0"/>
                <a:ea typeface="VTB Group Cond" panose="020B0506050504020204" pitchFamily="34" charset="77"/>
                <a:cs typeface="Times New Roman" panose="02020603050405020304" pitchFamily="18" charset="0"/>
              </a:rPr>
              <a:t>Долгоруковский район </a:t>
            </a:r>
          </a:p>
        </p:txBody>
      </p:sp>
      <p:sp>
        <p:nvSpPr>
          <p:cNvPr id="129" name="Rectangle 6">
            <a:extLst>
              <a:ext uri="{FF2B5EF4-FFF2-40B4-BE49-F238E27FC236}">
                <a16:creationId xmlns:a16="http://schemas.microsoft.com/office/drawing/2014/main" xmlns="" id="{D3D284B9-17D7-89C9-491B-8CDDC5A67AD3}"/>
              </a:ext>
            </a:extLst>
          </p:cNvPr>
          <p:cNvSpPr/>
          <p:nvPr/>
        </p:nvSpPr>
        <p:spPr>
          <a:xfrm>
            <a:off x="7357662" y="5760755"/>
            <a:ext cx="1888367" cy="307777"/>
          </a:xfrm>
          <a:prstGeom prst="rect">
            <a:avLst/>
          </a:prstGeom>
        </p:spPr>
        <p:txBody>
          <a:bodyPr wrap="square">
            <a:spAutoFit/>
          </a:bodyPr>
          <a:lstStyle/>
          <a:p>
            <a:pPr algn="ctr">
              <a:lnSpc>
                <a:spcPct val="100000"/>
              </a:lnSpc>
              <a:spcBef>
                <a:spcPct val="0"/>
              </a:spcBef>
              <a:buClrTx/>
              <a:buFontTx/>
              <a:buNone/>
            </a:pPr>
            <a:r>
              <a:rPr lang="ru-RU" altLang="ru-RU" sz="1400" b="1" dirty="0">
                <a:solidFill>
                  <a:schemeClr val="accent2"/>
                </a:solidFill>
                <a:latin typeface="Book Antiqua" panose="02040602050305030304" pitchFamily="18" charset="0"/>
                <a:ea typeface="VTB Group Cond" panose="020B0506050504020204" pitchFamily="34" charset="77"/>
                <a:cs typeface="Times New Roman" panose="02020603050405020304" pitchFamily="18" charset="0"/>
              </a:rPr>
              <a:t>Задонский район </a:t>
            </a:r>
          </a:p>
        </p:txBody>
      </p:sp>
      <p:sp>
        <p:nvSpPr>
          <p:cNvPr id="130" name="Rectangle 6">
            <a:extLst>
              <a:ext uri="{FF2B5EF4-FFF2-40B4-BE49-F238E27FC236}">
                <a16:creationId xmlns:a16="http://schemas.microsoft.com/office/drawing/2014/main" xmlns="" id="{B7D77056-B54C-B8A9-D90D-5FEDCDD30B31}"/>
              </a:ext>
            </a:extLst>
          </p:cNvPr>
          <p:cNvSpPr/>
          <p:nvPr/>
        </p:nvSpPr>
        <p:spPr>
          <a:xfrm>
            <a:off x="6335613" y="6234422"/>
            <a:ext cx="1888367" cy="523220"/>
          </a:xfrm>
          <a:prstGeom prst="rect">
            <a:avLst/>
          </a:prstGeom>
        </p:spPr>
        <p:txBody>
          <a:bodyPr wrap="square">
            <a:spAutoFit/>
          </a:bodyPr>
          <a:lstStyle/>
          <a:p>
            <a:pPr algn="ctr">
              <a:lnSpc>
                <a:spcPct val="100000"/>
              </a:lnSpc>
              <a:spcBef>
                <a:spcPct val="0"/>
              </a:spcBef>
              <a:buClrTx/>
              <a:buFontTx/>
              <a:buNone/>
            </a:pPr>
            <a:r>
              <a:rPr lang="ru-RU" altLang="ru-RU" sz="1400" b="1" dirty="0">
                <a:solidFill>
                  <a:schemeClr val="accent2"/>
                </a:solidFill>
                <a:latin typeface="Book Antiqua" panose="02040602050305030304" pitchFamily="18" charset="0"/>
                <a:ea typeface="VTB Group Cond" panose="020B0506050504020204" pitchFamily="34" charset="77"/>
                <a:cs typeface="Times New Roman" panose="02020603050405020304" pitchFamily="18" charset="0"/>
              </a:rPr>
              <a:t>Измалковский район </a:t>
            </a:r>
          </a:p>
        </p:txBody>
      </p:sp>
      <p:sp>
        <p:nvSpPr>
          <p:cNvPr id="131" name="Rectangle 6">
            <a:extLst>
              <a:ext uri="{FF2B5EF4-FFF2-40B4-BE49-F238E27FC236}">
                <a16:creationId xmlns:a16="http://schemas.microsoft.com/office/drawing/2014/main" xmlns="" id="{E4DBB322-60EC-698F-91EF-1A6066F1E850}"/>
              </a:ext>
            </a:extLst>
          </p:cNvPr>
          <p:cNvSpPr/>
          <p:nvPr/>
        </p:nvSpPr>
        <p:spPr>
          <a:xfrm>
            <a:off x="4276414" y="6247026"/>
            <a:ext cx="1888367" cy="523220"/>
          </a:xfrm>
          <a:prstGeom prst="rect">
            <a:avLst/>
          </a:prstGeom>
        </p:spPr>
        <p:txBody>
          <a:bodyPr wrap="square">
            <a:spAutoFit/>
          </a:bodyPr>
          <a:lstStyle/>
          <a:p>
            <a:pPr algn="ctr">
              <a:lnSpc>
                <a:spcPct val="100000"/>
              </a:lnSpc>
              <a:spcBef>
                <a:spcPct val="0"/>
              </a:spcBef>
              <a:buClrTx/>
              <a:buFontTx/>
              <a:buNone/>
            </a:pPr>
            <a:r>
              <a:rPr lang="ru-RU" altLang="ru-RU" sz="1400" b="1" dirty="0">
                <a:solidFill>
                  <a:schemeClr val="accent2"/>
                </a:solidFill>
                <a:latin typeface="Book Antiqua" panose="02040602050305030304" pitchFamily="18" charset="0"/>
                <a:ea typeface="VTB Group Cond" panose="020B0506050504020204" pitchFamily="34" charset="77"/>
                <a:cs typeface="Times New Roman" panose="02020603050405020304" pitchFamily="18" charset="0"/>
              </a:rPr>
              <a:t>Краснинский район </a:t>
            </a:r>
          </a:p>
        </p:txBody>
      </p:sp>
      <p:sp>
        <p:nvSpPr>
          <p:cNvPr id="132" name="Rectangle 6">
            <a:extLst>
              <a:ext uri="{FF2B5EF4-FFF2-40B4-BE49-F238E27FC236}">
                <a16:creationId xmlns:a16="http://schemas.microsoft.com/office/drawing/2014/main" xmlns="" id="{E7BB5405-E03B-EFB5-AD83-C37A4AAF6544}"/>
              </a:ext>
            </a:extLst>
          </p:cNvPr>
          <p:cNvSpPr/>
          <p:nvPr/>
        </p:nvSpPr>
        <p:spPr>
          <a:xfrm>
            <a:off x="2874245" y="5716232"/>
            <a:ext cx="1888367" cy="523220"/>
          </a:xfrm>
          <a:prstGeom prst="rect">
            <a:avLst/>
          </a:prstGeom>
        </p:spPr>
        <p:txBody>
          <a:bodyPr wrap="square">
            <a:spAutoFit/>
          </a:bodyPr>
          <a:lstStyle/>
          <a:p>
            <a:pPr algn="ctr">
              <a:lnSpc>
                <a:spcPct val="100000"/>
              </a:lnSpc>
              <a:spcBef>
                <a:spcPct val="0"/>
              </a:spcBef>
              <a:buClrTx/>
              <a:buFontTx/>
              <a:buNone/>
            </a:pPr>
            <a:r>
              <a:rPr lang="ru-RU" altLang="ru-RU" sz="1400" b="1" dirty="0">
                <a:solidFill>
                  <a:schemeClr val="accent2"/>
                </a:solidFill>
                <a:latin typeface="Book Antiqua" panose="02040602050305030304" pitchFamily="18" charset="0"/>
                <a:ea typeface="VTB Group Cond" panose="020B0506050504020204" pitchFamily="34" charset="77"/>
                <a:cs typeface="Times New Roman" panose="02020603050405020304" pitchFamily="18" charset="0"/>
              </a:rPr>
              <a:t>Лебедянский район </a:t>
            </a:r>
          </a:p>
        </p:txBody>
      </p:sp>
      <p:sp>
        <p:nvSpPr>
          <p:cNvPr id="133" name="Rectangle 6">
            <a:extLst>
              <a:ext uri="{FF2B5EF4-FFF2-40B4-BE49-F238E27FC236}">
                <a16:creationId xmlns:a16="http://schemas.microsoft.com/office/drawing/2014/main" xmlns="" id="{B7C4FE4A-C3FC-23A2-E858-A5D8CF9AB3EC}"/>
              </a:ext>
            </a:extLst>
          </p:cNvPr>
          <p:cNvSpPr/>
          <p:nvPr/>
        </p:nvSpPr>
        <p:spPr>
          <a:xfrm>
            <a:off x="2266775" y="4992977"/>
            <a:ext cx="1888367" cy="523220"/>
          </a:xfrm>
          <a:prstGeom prst="rect">
            <a:avLst/>
          </a:prstGeom>
        </p:spPr>
        <p:txBody>
          <a:bodyPr wrap="square">
            <a:spAutoFit/>
          </a:bodyPr>
          <a:lstStyle/>
          <a:p>
            <a:pPr algn="ctr">
              <a:lnSpc>
                <a:spcPct val="100000"/>
              </a:lnSpc>
              <a:spcBef>
                <a:spcPct val="0"/>
              </a:spcBef>
              <a:buClrTx/>
              <a:buFontTx/>
              <a:buNone/>
            </a:pPr>
            <a:r>
              <a:rPr lang="ru-RU" altLang="ru-RU" sz="1400" b="1" dirty="0">
                <a:solidFill>
                  <a:schemeClr val="accent2"/>
                </a:solidFill>
                <a:latin typeface="Book Antiqua" panose="02040602050305030304" pitchFamily="18" charset="0"/>
                <a:ea typeface="VTB Group Cond" panose="020B0506050504020204" pitchFamily="34" charset="77"/>
                <a:cs typeface="Times New Roman" panose="02020603050405020304" pitchFamily="18" charset="0"/>
              </a:rPr>
              <a:t>Лев-Толстовский район </a:t>
            </a:r>
          </a:p>
        </p:txBody>
      </p:sp>
      <p:sp>
        <p:nvSpPr>
          <p:cNvPr id="134" name="Rectangle 6">
            <a:extLst>
              <a:ext uri="{FF2B5EF4-FFF2-40B4-BE49-F238E27FC236}">
                <a16:creationId xmlns:a16="http://schemas.microsoft.com/office/drawing/2014/main" xmlns="" id="{1767BA0F-53C7-6CA8-3CDE-DA47AE46E150}"/>
              </a:ext>
            </a:extLst>
          </p:cNvPr>
          <p:cNvSpPr/>
          <p:nvPr/>
        </p:nvSpPr>
        <p:spPr>
          <a:xfrm>
            <a:off x="1964195" y="4290126"/>
            <a:ext cx="1888367" cy="523220"/>
          </a:xfrm>
          <a:prstGeom prst="rect">
            <a:avLst/>
          </a:prstGeom>
        </p:spPr>
        <p:txBody>
          <a:bodyPr wrap="square">
            <a:spAutoFit/>
          </a:bodyPr>
          <a:lstStyle/>
          <a:p>
            <a:pPr algn="ctr">
              <a:lnSpc>
                <a:spcPct val="100000"/>
              </a:lnSpc>
              <a:spcBef>
                <a:spcPct val="0"/>
              </a:spcBef>
              <a:buClrTx/>
              <a:buFontTx/>
              <a:buNone/>
            </a:pPr>
            <a:r>
              <a:rPr lang="ru-RU" altLang="ru-RU" sz="1400" b="1" dirty="0">
                <a:solidFill>
                  <a:schemeClr val="accent2"/>
                </a:solidFill>
                <a:latin typeface="Book Antiqua" panose="02040602050305030304" pitchFamily="18" charset="0"/>
                <a:ea typeface="VTB Group Cond" panose="020B0506050504020204" pitchFamily="34" charset="77"/>
                <a:cs typeface="Times New Roman" panose="02020603050405020304" pitchFamily="18" charset="0"/>
              </a:rPr>
              <a:t>Становлянский район </a:t>
            </a:r>
          </a:p>
        </p:txBody>
      </p:sp>
      <p:sp>
        <p:nvSpPr>
          <p:cNvPr id="135" name="Rectangle 6">
            <a:extLst>
              <a:ext uri="{FF2B5EF4-FFF2-40B4-BE49-F238E27FC236}">
                <a16:creationId xmlns:a16="http://schemas.microsoft.com/office/drawing/2014/main" xmlns="" id="{7462CF95-6C85-8012-BC14-CF7B45606C8A}"/>
              </a:ext>
            </a:extLst>
          </p:cNvPr>
          <p:cNvSpPr/>
          <p:nvPr/>
        </p:nvSpPr>
        <p:spPr>
          <a:xfrm>
            <a:off x="1880640" y="3587527"/>
            <a:ext cx="1888367" cy="307777"/>
          </a:xfrm>
          <a:prstGeom prst="rect">
            <a:avLst/>
          </a:prstGeom>
        </p:spPr>
        <p:txBody>
          <a:bodyPr wrap="square">
            <a:spAutoFit/>
          </a:bodyPr>
          <a:lstStyle/>
          <a:p>
            <a:pPr algn="ctr">
              <a:lnSpc>
                <a:spcPct val="100000"/>
              </a:lnSpc>
              <a:spcBef>
                <a:spcPct val="0"/>
              </a:spcBef>
              <a:buClrTx/>
              <a:buFontTx/>
              <a:buNone/>
            </a:pPr>
            <a:r>
              <a:rPr lang="ru-RU" altLang="ru-RU" sz="1400" b="1" dirty="0">
                <a:solidFill>
                  <a:schemeClr val="accent2"/>
                </a:solidFill>
                <a:latin typeface="Book Antiqua" panose="02040602050305030304" pitchFamily="18" charset="0"/>
                <a:ea typeface="VTB Group Cond" panose="020B0506050504020204" pitchFamily="34" charset="77"/>
                <a:cs typeface="Times New Roman" panose="02020603050405020304" pitchFamily="18" charset="0"/>
              </a:rPr>
              <a:t>Тербунский район </a:t>
            </a:r>
          </a:p>
        </p:txBody>
      </p:sp>
      <p:sp>
        <p:nvSpPr>
          <p:cNvPr id="136" name="Rectangle 6">
            <a:extLst>
              <a:ext uri="{FF2B5EF4-FFF2-40B4-BE49-F238E27FC236}">
                <a16:creationId xmlns:a16="http://schemas.microsoft.com/office/drawing/2014/main" xmlns="" id="{5E5F83A6-574D-E891-A516-B5E80B327CE1}"/>
              </a:ext>
            </a:extLst>
          </p:cNvPr>
          <p:cNvSpPr/>
          <p:nvPr/>
        </p:nvSpPr>
        <p:spPr>
          <a:xfrm>
            <a:off x="1981373" y="2907144"/>
            <a:ext cx="1888367" cy="307777"/>
          </a:xfrm>
          <a:prstGeom prst="rect">
            <a:avLst/>
          </a:prstGeom>
        </p:spPr>
        <p:txBody>
          <a:bodyPr wrap="square">
            <a:spAutoFit/>
          </a:bodyPr>
          <a:lstStyle/>
          <a:p>
            <a:pPr algn="ctr">
              <a:lnSpc>
                <a:spcPct val="100000"/>
              </a:lnSpc>
              <a:spcBef>
                <a:spcPct val="0"/>
              </a:spcBef>
              <a:buClrTx/>
              <a:buFontTx/>
              <a:buNone/>
            </a:pPr>
            <a:r>
              <a:rPr lang="ru-RU" altLang="ru-RU" sz="1400" b="1" dirty="0">
                <a:solidFill>
                  <a:schemeClr val="accent2"/>
                </a:solidFill>
                <a:latin typeface="Book Antiqua" panose="02040602050305030304" pitchFamily="18" charset="0"/>
                <a:ea typeface="VTB Group Cond" panose="020B0506050504020204" pitchFamily="34" charset="77"/>
                <a:cs typeface="Times New Roman" panose="02020603050405020304" pitchFamily="18" charset="0"/>
              </a:rPr>
              <a:t>Усманский район </a:t>
            </a:r>
          </a:p>
        </p:txBody>
      </p:sp>
      <p:sp>
        <p:nvSpPr>
          <p:cNvPr id="137" name="Rectangle 6">
            <a:extLst>
              <a:ext uri="{FF2B5EF4-FFF2-40B4-BE49-F238E27FC236}">
                <a16:creationId xmlns:a16="http://schemas.microsoft.com/office/drawing/2014/main" xmlns="" id="{AC68C440-3FF3-6E0A-E2E1-60DE6C3415A4}"/>
              </a:ext>
            </a:extLst>
          </p:cNvPr>
          <p:cNvSpPr/>
          <p:nvPr/>
        </p:nvSpPr>
        <p:spPr>
          <a:xfrm>
            <a:off x="2333736" y="2126903"/>
            <a:ext cx="1888367" cy="307777"/>
          </a:xfrm>
          <a:prstGeom prst="rect">
            <a:avLst/>
          </a:prstGeom>
        </p:spPr>
        <p:txBody>
          <a:bodyPr wrap="square">
            <a:spAutoFit/>
          </a:bodyPr>
          <a:lstStyle/>
          <a:p>
            <a:pPr algn="ctr">
              <a:lnSpc>
                <a:spcPct val="100000"/>
              </a:lnSpc>
              <a:spcBef>
                <a:spcPct val="0"/>
              </a:spcBef>
              <a:buClrTx/>
              <a:buFontTx/>
              <a:buNone/>
            </a:pPr>
            <a:r>
              <a:rPr lang="ru-RU" altLang="ru-RU" sz="1400" b="1" dirty="0">
                <a:solidFill>
                  <a:schemeClr val="accent2"/>
                </a:solidFill>
                <a:latin typeface="Book Antiqua" panose="02040602050305030304" pitchFamily="18" charset="0"/>
                <a:ea typeface="VTB Group Cond" panose="020B0506050504020204" pitchFamily="34" charset="77"/>
                <a:cs typeface="Times New Roman" panose="02020603050405020304" pitchFamily="18" charset="0"/>
              </a:rPr>
              <a:t>Хлевенский район </a:t>
            </a:r>
          </a:p>
        </p:txBody>
      </p:sp>
      <p:sp>
        <p:nvSpPr>
          <p:cNvPr id="138" name="Rectangle 6">
            <a:extLst>
              <a:ext uri="{FF2B5EF4-FFF2-40B4-BE49-F238E27FC236}">
                <a16:creationId xmlns:a16="http://schemas.microsoft.com/office/drawing/2014/main" xmlns="" id="{3A786153-46A2-6A1C-73DF-2C7AD1DF13E9}"/>
              </a:ext>
            </a:extLst>
          </p:cNvPr>
          <p:cNvSpPr/>
          <p:nvPr/>
        </p:nvSpPr>
        <p:spPr>
          <a:xfrm>
            <a:off x="3327003" y="1324537"/>
            <a:ext cx="1888367" cy="523220"/>
          </a:xfrm>
          <a:prstGeom prst="rect">
            <a:avLst/>
          </a:prstGeom>
        </p:spPr>
        <p:txBody>
          <a:bodyPr wrap="square">
            <a:spAutoFit/>
          </a:bodyPr>
          <a:lstStyle/>
          <a:p>
            <a:pPr algn="ctr">
              <a:lnSpc>
                <a:spcPct val="100000"/>
              </a:lnSpc>
              <a:spcBef>
                <a:spcPct val="0"/>
              </a:spcBef>
              <a:buClrTx/>
              <a:buFontTx/>
              <a:buNone/>
            </a:pPr>
            <a:r>
              <a:rPr lang="ru-RU" altLang="ru-RU" sz="1400" b="1" dirty="0">
                <a:solidFill>
                  <a:schemeClr val="accent2"/>
                </a:solidFill>
                <a:latin typeface="Book Antiqua" panose="02040602050305030304" pitchFamily="18" charset="0"/>
                <a:ea typeface="VTB Group Cond" panose="020B0506050504020204" pitchFamily="34" charset="77"/>
                <a:cs typeface="Times New Roman" panose="02020603050405020304" pitchFamily="18" charset="0"/>
              </a:rPr>
              <a:t>Чаплыгинский район </a:t>
            </a:r>
          </a:p>
        </p:txBody>
      </p:sp>
      <p:sp>
        <p:nvSpPr>
          <p:cNvPr id="51" name="Полилиния: фигура 92">
            <a:extLst>
              <a:ext uri="{FF2B5EF4-FFF2-40B4-BE49-F238E27FC236}">
                <a16:creationId xmlns:a16="http://schemas.microsoft.com/office/drawing/2014/main" xmlns="" id="{E66B393B-D7CA-4183-BB31-CC61D56C5CA5}"/>
              </a:ext>
            </a:extLst>
          </p:cNvPr>
          <p:cNvSpPr/>
          <p:nvPr/>
        </p:nvSpPr>
        <p:spPr>
          <a:xfrm>
            <a:off x="5713052" y="1581071"/>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r>
              <a:rPr lang="ru-RU" sz="3200" b="1" kern="0" dirty="0">
                <a:solidFill>
                  <a:srgbClr val="2973FD"/>
                </a:solidFill>
                <a:latin typeface="Book Antiqua" panose="02040602050305030304" pitchFamily="18" charset="0"/>
              </a:rPr>
              <a:t>4</a:t>
            </a:r>
            <a:endParaRPr lang="ru-RU" sz="1050" b="1" kern="0" dirty="0">
              <a:solidFill>
                <a:srgbClr val="2973FD"/>
              </a:solidFill>
              <a:latin typeface="Book Antiqua" panose="02040602050305030304" pitchFamily="18" charset="0"/>
            </a:endParaRPr>
          </a:p>
        </p:txBody>
      </p:sp>
      <p:sp>
        <p:nvSpPr>
          <p:cNvPr id="143" name="TextBox 142">
            <a:extLst>
              <a:ext uri="{FF2B5EF4-FFF2-40B4-BE49-F238E27FC236}">
                <a16:creationId xmlns:a16="http://schemas.microsoft.com/office/drawing/2014/main" xmlns="" id="{1C7D4FDE-937D-9571-8DFD-36EBC3AE1B9E}"/>
              </a:ext>
            </a:extLst>
          </p:cNvPr>
          <p:cNvSpPr txBox="1"/>
          <p:nvPr/>
        </p:nvSpPr>
        <p:spPr>
          <a:xfrm>
            <a:off x="3822458" y="1745452"/>
            <a:ext cx="6096000" cy="584775"/>
          </a:xfrm>
          <a:prstGeom prst="rect">
            <a:avLst/>
          </a:prstGeom>
          <a:noFill/>
        </p:spPr>
        <p:txBody>
          <a:bodyPr wrap="square">
            <a:spAutoFit/>
          </a:bodyPr>
          <a:lstStyle/>
          <a:p>
            <a:pPr algn="ctr" defTabSz="914400"/>
            <a:r>
              <a:rPr lang="ru-RU" sz="3200" b="1" kern="0" dirty="0">
                <a:solidFill>
                  <a:srgbClr val="2973FD"/>
                </a:solidFill>
                <a:latin typeface="Book Antiqua" panose="02040602050305030304" pitchFamily="18" charset="0"/>
              </a:rPr>
              <a:t>3</a:t>
            </a:r>
          </a:p>
        </p:txBody>
      </p:sp>
      <p:sp>
        <p:nvSpPr>
          <p:cNvPr id="144" name="TextBox 143">
            <a:extLst>
              <a:ext uri="{FF2B5EF4-FFF2-40B4-BE49-F238E27FC236}">
                <a16:creationId xmlns:a16="http://schemas.microsoft.com/office/drawing/2014/main" xmlns="" id="{CE5C1218-DFB0-1399-FECC-0D360FA2D4CD}"/>
              </a:ext>
            </a:extLst>
          </p:cNvPr>
          <p:cNvSpPr txBox="1"/>
          <p:nvPr/>
        </p:nvSpPr>
        <p:spPr>
          <a:xfrm>
            <a:off x="4436811" y="2168149"/>
            <a:ext cx="6096000" cy="584775"/>
          </a:xfrm>
          <a:prstGeom prst="rect">
            <a:avLst/>
          </a:prstGeom>
          <a:noFill/>
        </p:spPr>
        <p:txBody>
          <a:bodyPr wrap="square">
            <a:spAutoFit/>
          </a:bodyPr>
          <a:lstStyle/>
          <a:p>
            <a:pPr algn="ctr" defTabSz="914400"/>
            <a:r>
              <a:rPr lang="ru-RU" sz="3200" b="1" kern="0" dirty="0">
                <a:solidFill>
                  <a:srgbClr val="2973FD"/>
                </a:solidFill>
                <a:latin typeface="Book Antiqua" panose="02040602050305030304" pitchFamily="18" charset="0"/>
              </a:rPr>
              <a:t>8</a:t>
            </a:r>
          </a:p>
        </p:txBody>
      </p:sp>
      <p:sp>
        <p:nvSpPr>
          <p:cNvPr id="145" name="TextBox 144">
            <a:extLst>
              <a:ext uri="{FF2B5EF4-FFF2-40B4-BE49-F238E27FC236}">
                <a16:creationId xmlns:a16="http://schemas.microsoft.com/office/drawing/2014/main" xmlns="" id="{FB5D497E-7156-2C44-D90A-1576F80FC038}"/>
              </a:ext>
            </a:extLst>
          </p:cNvPr>
          <p:cNvSpPr txBox="1"/>
          <p:nvPr/>
        </p:nvSpPr>
        <p:spPr>
          <a:xfrm>
            <a:off x="4850662" y="2839609"/>
            <a:ext cx="6096000" cy="584775"/>
          </a:xfrm>
          <a:prstGeom prst="rect">
            <a:avLst/>
          </a:prstGeom>
          <a:noFill/>
        </p:spPr>
        <p:txBody>
          <a:bodyPr wrap="square">
            <a:spAutoFit/>
          </a:bodyPr>
          <a:lstStyle/>
          <a:p>
            <a:pPr algn="ctr" defTabSz="914400"/>
            <a:r>
              <a:rPr lang="ru-RU" sz="3200" b="1" kern="0" dirty="0">
                <a:solidFill>
                  <a:srgbClr val="2973FD"/>
                </a:solidFill>
                <a:latin typeface="Book Antiqua" panose="02040602050305030304" pitchFamily="18" charset="0"/>
              </a:rPr>
              <a:t>7</a:t>
            </a:r>
          </a:p>
        </p:txBody>
      </p:sp>
      <p:sp>
        <p:nvSpPr>
          <p:cNvPr id="146" name="TextBox 145">
            <a:extLst>
              <a:ext uri="{FF2B5EF4-FFF2-40B4-BE49-F238E27FC236}">
                <a16:creationId xmlns:a16="http://schemas.microsoft.com/office/drawing/2014/main" xmlns="" id="{B23AD694-D02B-5181-4394-3BD7943D6204}"/>
              </a:ext>
            </a:extLst>
          </p:cNvPr>
          <p:cNvSpPr txBox="1"/>
          <p:nvPr/>
        </p:nvSpPr>
        <p:spPr>
          <a:xfrm>
            <a:off x="5169397" y="3545607"/>
            <a:ext cx="6096000" cy="584775"/>
          </a:xfrm>
          <a:prstGeom prst="rect">
            <a:avLst/>
          </a:prstGeom>
          <a:noFill/>
        </p:spPr>
        <p:txBody>
          <a:bodyPr wrap="square">
            <a:spAutoFit/>
          </a:bodyPr>
          <a:lstStyle/>
          <a:p>
            <a:pPr algn="ctr" defTabSz="914400"/>
            <a:r>
              <a:rPr lang="ru-RU" sz="3200" b="1" kern="0" dirty="0">
                <a:solidFill>
                  <a:srgbClr val="2973FD"/>
                </a:solidFill>
                <a:latin typeface="Book Antiqua" panose="02040602050305030304" pitchFamily="18" charset="0"/>
              </a:rPr>
              <a:t>3</a:t>
            </a:r>
          </a:p>
        </p:txBody>
      </p:sp>
      <p:sp>
        <p:nvSpPr>
          <p:cNvPr id="148" name="TextBox 147">
            <a:extLst>
              <a:ext uri="{FF2B5EF4-FFF2-40B4-BE49-F238E27FC236}">
                <a16:creationId xmlns:a16="http://schemas.microsoft.com/office/drawing/2014/main" xmlns="" id="{EBADD5E7-E5EB-D17F-8FAE-28BA3B18CF5C}"/>
              </a:ext>
            </a:extLst>
          </p:cNvPr>
          <p:cNvSpPr txBox="1"/>
          <p:nvPr/>
        </p:nvSpPr>
        <p:spPr>
          <a:xfrm>
            <a:off x="3048000" y="3585823"/>
            <a:ext cx="6096000" cy="369332"/>
          </a:xfrm>
          <a:prstGeom prst="rect">
            <a:avLst/>
          </a:prstGeom>
          <a:noFill/>
        </p:spPr>
        <p:txBody>
          <a:bodyPr wrap="square">
            <a:spAutoFit/>
          </a:bodyPr>
          <a:lstStyle/>
          <a:p>
            <a:pPr algn="ctr" defTabSz="914400"/>
            <a:r>
              <a:rPr lang="ru-RU" sz="1800" b="1" kern="0" dirty="0">
                <a:solidFill>
                  <a:srgbClr val="2973FD"/>
                </a:solidFill>
                <a:latin typeface="Book Antiqua" panose="02040602050305030304" pitchFamily="18" charset="0"/>
              </a:rPr>
              <a:t>3</a:t>
            </a:r>
          </a:p>
        </p:txBody>
      </p:sp>
      <p:sp>
        <p:nvSpPr>
          <p:cNvPr id="149" name="TextBox 148">
            <a:extLst>
              <a:ext uri="{FF2B5EF4-FFF2-40B4-BE49-F238E27FC236}">
                <a16:creationId xmlns:a16="http://schemas.microsoft.com/office/drawing/2014/main" xmlns="" id="{FB08F8F2-1E8D-1B2E-7BE6-FF6F2C9D1DDC}"/>
              </a:ext>
            </a:extLst>
          </p:cNvPr>
          <p:cNvSpPr txBox="1"/>
          <p:nvPr/>
        </p:nvSpPr>
        <p:spPr>
          <a:xfrm>
            <a:off x="5027657" y="4274034"/>
            <a:ext cx="6096000" cy="584775"/>
          </a:xfrm>
          <a:prstGeom prst="rect">
            <a:avLst/>
          </a:prstGeom>
          <a:noFill/>
        </p:spPr>
        <p:txBody>
          <a:bodyPr wrap="square">
            <a:spAutoFit/>
          </a:bodyPr>
          <a:lstStyle/>
          <a:p>
            <a:pPr algn="ctr" defTabSz="914400"/>
            <a:r>
              <a:rPr lang="ru-RU" sz="3200" b="1" kern="0" dirty="0">
                <a:solidFill>
                  <a:srgbClr val="2973FD"/>
                </a:solidFill>
                <a:latin typeface="Book Antiqua" panose="02040602050305030304" pitchFamily="18" charset="0"/>
              </a:rPr>
              <a:t>2</a:t>
            </a:r>
          </a:p>
        </p:txBody>
      </p:sp>
      <p:sp>
        <p:nvSpPr>
          <p:cNvPr id="150" name="TextBox 149">
            <a:extLst>
              <a:ext uri="{FF2B5EF4-FFF2-40B4-BE49-F238E27FC236}">
                <a16:creationId xmlns:a16="http://schemas.microsoft.com/office/drawing/2014/main" xmlns="" id="{3577BC35-4278-DD4B-98AB-7EDC649D51A4}"/>
              </a:ext>
            </a:extLst>
          </p:cNvPr>
          <p:cNvSpPr txBox="1"/>
          <p:nvPr/>
        </p:nvSpPr>
        <p:spPr>
          <a:xfrm>
            <a:off x="4630063" y="4888375"/>
            <a:ext cx="6096000" cy="584775"/>
          </a:xfrm>
          <a:prstGeom prst="rect">
            <a:avLst/>
          </a:prstGeom>
          <a:noFill/>
        </p:spPr>
        <p:txBody>
          <a:bodyPr wrap="square">
            <a:spAutoFit/>
          </a:bodyPr>
          <a:lstStyle/>
          <a:p>
            <a:pPr algn="ctr" defTabSz="914400"/>
            <a:r>
              <a:rPr lang="ru-RU" sz="3200" b="1" kern="0" dirty="0">
                <a:solidFill>
                  <a:srgbClr val="2973FD"/>
                </a:solidFill>
                <a:latin typeface="Book Antiqua" panose="02040602050305030304" pitchFamily="18" charset="0"/>
              </a:rPr>
              <a:t>1</a:t>
            </a:r>
          </a:p>
        </p:txBody>
      </p:sp>
      <p:sp>
        <p:nvSpPr>
          <p:cNvPr id="151" name="TextBox 150">
            <a:extLst>
              <a:ext uri="{FF2B5EF4-FFF2-40B4-BE49-F238E27FC236}">
                <a16:creationId xmlns:a16="http://schemas.microsoft.com/office/drawing/2014/main" xmlns="" id="{AF180A55-3622-AD5A-CA4B-6063A2082A1F}"/>
              </a:ext>
            </a:extLst>
          </p:cNvPr>
          <p:cNvSpPr txBox="1"/>
          <p:nvPr/>
        </p:nvSpPr>
        <p:spPr>
          <a:xfrm>
            <a:off x="4091769" y="5369574"/>
            <a:ext cx="6096000" cy="584775"/>
          </a:xfrm>
          <a:prstGeom prst="rect">
            <a:avLst/>
          </a:prstGeom>
          <a:noFill/>
        </p:spPr>
        <p:txBody>
          <a:bodyPr wrap="square">
            <a:spAutoFit/>
          </a:bodyPr>
          <a:lstStyle/>
          <a:p>
            <a:pPr algn="ctr" defTabSz="914400"/>
            <a:r>
              <a:rPr lang="ru-RU" sz="3200" b="1" kern="0" dirty="0">
                <a:solidFill>
                  <a:srgbClr val="2973FD"/>
                </a:solidFill>
                <a:latin typeface="Book Antiqua" panose="02040602050305030304" pitchFamily="18" charset="0"/>
              </a:rPr>
              <a:t>2</a:t>
            </a:r>
          </a:p>
        </p:txBody>
      </p:sp>
      <p:sp>
        <p:nvSpPr>
          <p:cNvPr id="152" name="TextBox 151">
            <a:extLst>
              <a:ext uri="{FF2B5EF4-FFF2-40B4-BE49-F238E27FC236}">
                <a16:creationId xmlns:a16="http://schemas.microsoft.com/office/drawing/2014/main" xmlns="" id="{D43C111C-2CF5-B086-0217-ADA5ED152E42}"/>
              </a:ext>
            </a:extLst>
          </p:cNvPr>
          <p:cNvSpPr txBox="1"/>
          <p:nvPr/>
        </p:nvSpPr>
        <p:spPr>
          <a:xfrm>
            <a:off x="3422342" y="5658369"/>
            <a:ext cx="6096000" cy="584775"/>
          </a:xfrm>
          <a:prstGeom prst="rect">
            <a:avLst/>
          </a:prstGeom>
          <a:noFill/>
        </p:spPr>
        <p:txBody>
          <a:bodyPr wrap="square">
            <a:spAutoFit/>
          </a:bodyPr>
          <a:lstStyle/>
          <a:p>
            <a:pPr algn="ctr" defTabSz="914400"/>
            <a:r>
              <a:rPr lang="ru-RU" sz="3200" b="1" kern="0" dirty="0">
                <a:solidFill>
                  <a:srgbClr val="2973FD"/>
                </a:solidFill>
                <a:latin typeface="Book Antiqua" panose="02040602050305030304" pitchFamily="18" charset="0"/>
              </a:rPr>
              <a:t>4</a:t>
            </a:r>
          </a:p>
        </p:txBody>
      </p:sp>
      <p:sp>
        <p:nvSpPr>
          <p:cNvPr id="153" name="TextBox 152">
            <a:extLst>
              <a:ext uri="{FF2B5EF4-FFF2-40B4-BE49-F238E27FC236}">
                <a16:creationId xmlns:a16="http://schemas.microsoft.com/office/drawing/2014/main" xmlns="" id="{5C936E13-84AF-FBFA-3967-758AFD6DFDE1}"/>
              </a:ext>
            </a:extLst>
          </p:cNvPr>
          <p:cNvSpPr txBox="1"/>
          <p:nvPr/>
        </p:nvSpPr>
        <p:spPr>
          <a:xfrm>
            <a:off x="2717086" y="5688969"/>
            <a:ext cx="6096000" cy="584775"/>
          </a:xfrm>
          <a:prstGeom prst="rect">
            <a:avLst/>
          </a:prstGeom>
          <a:noFill/>
        </p:spPr>
        <p:txBody>
          <a:bodyPr wrap="square">
            <a:spAutoFit/>
          </a:bodyPr>
          <a:lstStyle/>
          <a:p>
            <a:pPr algn="ctr" defTabSz="914400"/>
            <a:r>
              <a:rPr lang="ru-RU" sz="3200" b="1" kern="0" dirty="0">
                <a:solidFill>
                  <a:srgbClr val="2973FD"/>
                </a:solidFill>
                <a:latin typeface="Book Antiqua" panose="02040602050305030304" pitchFamily="18" charset="0"/>
              </a:rPr>
              <a:t>2</a:t>
            </a:r>
          </a:p>
        </p:txBody>
      </p:sp>
      <p:sp>
        <p:nvSpPr>
          <p:cNvPr id="154" name="TextBox 153">
            <a:extLst>
              <a:ext uri="{FF2B5EF4-FFF2-40B4-BE49-F238E27FC236}">
                <a16:creationId xmlns:a16="http://schemas.microsoft.com/office/drawing/2014/main" xmlns="" id="{6FDF1A2E-DE62-B6F5-0384-E431FFBF5080}"/>
              </a:ext>
            </a:extLst>
          </p:cNvPr>
          <p:cNvSpPr txBox="1"/>
          <p:nvPr/>
        </p:nvSpPr>
        <p:spPr>
          <a:xfrm>
            <a:off x="1976039" y="5434029"/>
            <a:ext cx="6096000" cy="584775"/>
          </a:xfrm>
          <a:prstGeom prst="rect">
            <a:avLst/>
          </a:prstGeom>
          <a:noFill/>
        </p:spPr>
        <p:txBody>
          <a:bodyPr wrap="square">
            <a:spAutoFit/>
          </a:bodyPr>
          <a:lstStyle/>
          <a:p>
            <a:pPr algn="ctr" defTabSz="914400"/>
            <a:r>
              <a:rPr lang="ru-RU" sz="3200" b="1" kern="0" dirty="0">
                <a:solidFill>
                  <a:srgbClr val="2973FD"/>
                </a:solidFill>
                <a:latin typeface="Book Antiqua" panose="02040602050305030304" pitchFamily="18" charset="0"/>
              </a:rPr>
              <a:t>4</a:t>
            </a:r>
          </a:p>
        </p:txBody>
      </p:sp>
      <p:sp>
        <p:nvSpPr>
          <p:cNvPr id="155" name="TextBox 154">
            <a:extLst>
              <a:ext uri="{FF2B5EF4-FFF2-40B4-BE49-F238E27FC236}">
                <a16:creationId xmlns:a16="http://schemas.microsoft.com/office/drawing/2014/main" xmlns="" id="{CCF9F849-6D99-7FCE-630E-ED3699F917B9}"/>
              </a:ext>
            </a:extLst>
          </p:cNvPr>
          <p:cNvSpPr txBox="1"/>
          <p:nvPr/>
        </p:nvSpPr>
        <p:spPr>
          <a:xfrm>
            <a:off x="1432404" y="4976195"/>
            <a:ext cx="6096000" cy="584775"/>
          </a:xfrm>
          <a:prstGeom prst="rect">
            <a:avLst/>
          </a:prstGeom>
          <a:noFill/>
        </p:spPr>
        <p:txBody>
          <a:bodyPr wrap="square">
            <a:spAutoFit/>
          </a:bodyPr>
          <a:lstStyle/>
          <a:p>
            <a:pPr algn="ctr" defTabSz="914400"/>
            <a:r>
              <a:rPr lang="ru-RU" sz="3200" b="1" kern="0" dirty="0">
                <a:solidFill>
                  <a:srgbClr val="2973FD"/>
                </a:solidFill>
                <a:latin typeface="Book Antiqua" panose="02040602050305030304" pitchFamily="18" charset="0"/>
              </a:rPr>
              <a:t>1</a:t>
            </a:r>
          </a:p>
        </p:txBody>
      </p:sp>
      <p:sp>
        <p:nvSpPr>
          <p:cNvPr id="156" name="TextBox 155">
            <a:extLst>
              <a:ext uri="{FF2B5EF4-FFF2-40B4-BE49-F238E27FC236}">
                <a16:creationId xmlns:a16="http://schemas.microsoft.com/office/drawing/2014/main" xmlns="" id="{25A745DA-C95A-29D4-8BC7-304F45F38D26}"/>
              </a:ext>
            </a:extLst>
          </p:cNvPr>
          <p:cNvSpPr txBox="1"/>
          <p:nvPr/>
        </p:nvSpPr>
        <p:spPr>
          <a:xfrm>
            <a:off x="1152786" y="4315696"/>
            <a:ext cx="6096000" cy="584775"/>
          </a:xfrm>
          <a:prstGeom prst="rect">
            <a:avLst/>
          </a:prstGeom>
          <a:noFill/>
        </p:spPr>
        <p:txBody>
          <a:bodyPr wrap="square">
            <a:spAutoFit/>
          </a:bodyPr>
          <a:lstStyle/>
          <a:p>
            <a:pPr algn="ctr" defTabSz="914400"/>
            <a:r>
              <a:rPr lang="ru-RU" sz="3200" b="1" kern="0" dirty="0">
                <a:solidFill>
                  <a:srgbClr val="2973FD"/>
                </a:solidFill>
                <a:latin typeface="Book Antiqua" panose="02040602050305030304" pitchFamily="18" charset="0"/>
              </a:rPr>
              <a:t>2</a:t>
            </a:r>
          </a:p>
        </p:txBody>
      </p:sp>
      <p:sp>
        <p:nvSpPr>
          <p:cNvPr id="157" name="TextBox 156">
            <a:extLst>
              <a:ext uri="{FF2B5EF4-FFF2-40B4-BE49-F238E27FC236}">
                <a16:creationId xmlns:a16="http://schemas.microsoft.com/office/drawing/2014/main" xmlns="" id="{CE9BD344-EF14-A71C-CBE1-84A7D7B1242F}"/>
              </a:ext>
            </a:extLst>
          </p:cNvPr>
          <p:cNvSpPr txBox="1"/>
          <p:nvPr/>
        </p:nvSpPr>
        <p:spPr>
          <a:xfrm>
            <a:off x="999790" y="3518867"/>
            <a:ext cx="6096000" cy="584775"/>
          </a:xfrm>
          <a:prstGeom prst="rect">
            <a:avLst/>
          </a:prstGeom>
          <a:noFill/>
        </p:spPr>
        <p:txBody>
          <a:bodyPr wrap="square">
            <a:spAutoFit/>
          </a:bodyPr>
          <a:lstStyle/>
          <a:p>
            <a:pPr algn="ctr" defTabSz="914400"/>
            <a:r>
              <a:rPr lang="ru-RU" sz="3200" b="1" kern="0" dirty="0">
                <a:solidFill>
                  <a:srgbClr val="2973FD"/>
                </a:solidFill>
                <a:latin typeface="Book Antiqua" panose="02040602050305030304" pitchFamily="18" charset="0"/>
              </a:rPr>
              <a:t>1</a:t>
            </a:r>
          </a:p>
        </p:txBody>
      </p:sp>
      <p:sp>
        <p:nvSpPr>
          <p:cNvPr id="158" name="TextBox 157">
            <a:extLst>
              <a:ext uri="{FF2B5EF4-FFF2-40B4-BE49-F238E27FC236}">
                <a16:creationId xmlns:a16="http://schemas.microsoft.com/office/drawing/2014/main" xmlns="" id="{FBF95937-6669-2787-CB26-5B60DE9B20FA}"/>
              </a:ext>
            </a:extLst>
          </p:cNvPr>
          <p:cNvSpPr txBox="1"/>
          <p:nvPr/>
        </p:nvSpPr>
        <p:spPr>
          <a:xfrm>
            <a:off x="1181987" y="2811426"/>
            <a:ext cx="6096000" cy="584775"/>
          </a:xfrm>
          <a:prstGeom prst="rect">
            <a:avLst/>
          </a:prstGeom>
          <a:noFill/>
        </p:spPr>
        <p:txBody>
          <a:bodyPr wrap="square">
            <a:spAutoFit/>
          </a:bodyPr>
          <a:lstStyle/>
          <a:p>
            <a:pPr algn="ctr" defTabSz="914400"/>
            <a:r>
              <a:rPr lang="ru-RU" sz="3200" b="1" kern="0" dirty="0">
                <a:solidFill>
                  <a:srgbClr val="2973FD"/>
                </a:solidFill>
                <a:latin typeface="Book Antiqua" panose="02040602050305030304" pitchFamily="18" charset="0"/>
              </a:rPr>
              <a:t>2</a:t>
            </a:r>
          </a:p>
        </p:txBody>
      </p:sp>
      <p:sp>
        <p:nvSpPr>
          <p:cNvPr id="159" name="TextBox 158">
            <a:extLst>
              <a:ext uri="{FF2B5EF4-FFF2-40B4-BE49-F238E27FC236}">
                <a16:creationId xmlns:a16="http://schemas.microsoft.com/office/drawing/2014/main" xmlns="" id="{C549FB90-5CF4-4811-8759-1D9E19FBC873}"/>
              </a:ext>
            </a:extLst>
          </p:cNvPr>
          <p:cNvSpPr txBox="1"/>
          <p:nvPr/>
        </p:nvSpPr>
        <p:spPr>
          <a:xfrm>
            <a:off x="1527029" y="2151384"/>
            <a:ext cx="6096000" cy="584775"/>
          </a:xfrm>
          <a:prstGeom prst="rect">
            <a:avLst/>
          </a:prstGeom>
          <a:noFill/>
        </p:spPr>
        <p:txBody>
          <a:bodyPr wrap="square">
            <a:spAutoFit/>
          </a:bodyPr>
          <a:lstStyle/>
          <a:p>
            <a:pPr algn="ctr" defTabSz="914400"/>
            <a:r>
              <a:rPr lang="ru-RU" sz="3200" b="1" kern="0" dirty="0">
                <a:solidFill>
                  <a:srgbClr val="2973FD"/>
                </a:solidFill>
                <a:latin typeface="Book Antiqua" panose="02040602050305030304" pitchFamily="18" charset="0"/>
              </a:rPr>
              <a:t>5</a:t>
            </a:r>
          </a:p>
        </p:txBody>
      </p:sp>
      <p:sp>
        <p:nvSpPr>
          <p:cNvPr id="2" name="TextBox 1">
            <a:extLst>
              <a:ext uri="{FF2B5EF4-FFF2-40B4-BE49-F238E27FC236}">
                <a16:creationId xmlns:a16="http://schemas.microsoft.com/office/drawing/2014/main" xmlns="" id="{76CB0102-EB28-283D-D555-291999C38861}"/>
              </a:ext>
            </a:extLst>
          </p:cNvPr>
          <p:cNvSpPr txBox="1"/>
          <p:nvPr/>
        </p:nvSpPr>
        <p:spPr>
          <a:xfrm>
            <a:off x="2219427" y="1725789"/>
            <a:ext cx="6096000" cy="584775"/>
          </a:xfrm>
          <a:prstGeom prst="rect">
            <a:avLst/>
          </a:prstGeom>
          <a:noFill/>
        </p:spPr>
        <p:txBody>
          <a:bodyPr wrap="square">
            <a:spAutoFit/>
          </a:bodyPr>
          <a:lstStyle/>
          <a:p>
            <a:pPr algn="ctr" defTabSz="914400"/>
            <a:r>
              <a:rPr lang="ru-RU" sz="3200" b="1" kern="0" dirty="0">
                <a:solidFill>
                  <a:srgbClr val="2973FD"/>
                </a:solidFill>
                <a:latin typeface="Book Antiqua" panose="02040602050305030304" pitchFamily="18" charset="0"/>
              </a:rPr>
              <a:t>1</a:t>
            </a:r>
          </a:p>
        </p:txBody>
      </p:sp>
    </p:spTree>
    <p:extLst>
      <p:ext uri="{BB962C8B-B14F-4D97-AF65-F5344CB8AC3E}">
        <p14:creationId xmlns:p14="http://schemas.microsoft.com/office/powerpoint/2010/main" val="2627888416"/>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Заголовок 24">
            <a:extLst>
              <a:ext uri="{FF2B5EF4-FFF2-40B4-BE49-F238E27FC236}">
                <a16:creationId xmlns:a16="http://schemas.microsoft.com/office/drawing/2014/main" xmlns="" id="{FE8DDA79-9B22-48D3-AF30-2E52440945B9}"/>
              </a:ext>
            </a:extLst>
          </p:cNvPr>
          <p:cNvSpPr>
            <a:spLocks noGrp="1"/>
          </p:cNvSpPr>
          <p:nvPr>
            <p:ph type="title"/>
          </p:nvPr>
        </p:nvSpPr>
        <p:spPr>
          <a:xfrm>
            <a:off x="339210" y="305431"/>
            <a:ext cx="10912990" cy="1089529"/>
          </a:xfrm>
        </p:spPr>
        <p:txBody>
          <a:bodyPr/>
          <a:lstStyle/>
          <a:p>
            <a:r>
              <a:rPr lang="ru-RU" sz="3600" b="1" dirty="0">
                <a:latin typeface="Book Antiqua" panose="02040602050305030304" pitchFamily="18" charset="0"/>
              </a:rPr>
              <a:t>Распределение слушателей в зависимости от их места работы</a:t>
            </a:r>
          </a:p>
        </p:txBody>
      </p:sp>
      <p:sp>
        <p:nvSpPr>
          <p:cNvPr id="3" name="TextBox 2">
            <a:extLst>
              <a:ext uri="{FF2B5EF4-FFF2-40B4-BE49-F238E27FC236}">
                <a16:creationId xmlns:a16="http://schemas.microsoft.com/office/drawing/2014/main" xmlns="" id="{00C301ED-2564-903D-D3C1-E0E981C6782E}"/>
              </a:ext>
            </a:extLst>
          </p:cNvPr>
          <p:cNvSpPr txBox="1"/>
          <p:nvPr/>
        </p:nvSpPr>
        <p:spPr>
          <a:xfrm>
            <a:off x="797413" y="1849117"/>
            <a:ext cx="3863118" cy="646331"/>
          </a:xfrm>
          <a:prstGeom prst="rect">
            <a:avLst/>
          </a:prstGeom>
          <a:noFill/>
        </p:spPr>
        <p:txBody>
          <a:bodyPr wrap="square" rtlCol="0">
            <a:spAutoFit/>
          </a:bodyPr>
          <a:lstStyle/>
          <a:p>
            <a:pPr defTabSz="228531"/>
            <a:r>
              <a:rPr lang="ru-RU" dirty="0">
                <a:latin typeface="Book Antiqua" panose="02040602050305030304" pitchFamily="18" charset="0"/>
                <a:ea typeface="VTB Group Cond Book" panose="020B0506050504020204" pitchFamily="34" charset="77"/>
              </a:rPr>
              <a:t>Для слушателей это было бесплатное обучение</a:t>
            </a:r>
            <a:endParaRPr lang="en-US" dirty="0">
              <a:latin typeface="Book Antiqua" panose="02040602050305030304" pitchFamily="18" charset="0"/>
              <a:ea typeface="VTB Group Cond Book" panose="020B0506050504020204" pitchFamily="34" charset="77"/>
            </a:endParaRPr>
          </a:p>
        </p:txBody>
      </p:sp>
      <p:sp>
        <p:nvSpPr>
          <p:cNvPr id="8" name="Овал 49">
            <a:extLst>
              <a:ext uri="{FF2B5EF4-FFF2-40B4-BE49-F238E27FC236}">
                <a16:creationId xmlns:a16="http://schemas.microsoft.com/office/drawing/2014/main" xmlns="" id="{97EE3D10-DCBB-88D8-E84B-A5C44A816BF3}"/>
              </a:ext>
            </a:extLst>
          </p:cNvPr>
          <p:cNvSpPr/>
          <p:nvPr/>
        </p:nvSpPr>
        <p:spPr>
          <a:xfrm flipH="1">
            <a:off x="442913" y="2054486"/>
            <a:ext cx="235592" cy="235592"/>
          </a:xfrm>
          <a:prstGeom prst="ellipse">
            <a:avLst/>
          </a:prstGeom>
          <a:gradFill flip="none" rotWithShape="1">
            <a:gsLst>
              <a:gs pos="0">
                <a:schemeClr val="accent2">
                  <a:lumMod val="70000"/>
                </a:schemeClr>
              </a:gs>
              <a:gs pos="100000">
                <a:schemeClr val="accent2"/>
              </a:gs>
            </a:gsLst>
            <a:lin ang="16200000" scaled="1"/>
            <a:tileRect/>
          </a:gradFill>
          <a:ln w="12700" cap="flat" cmpd="sng" algn="ctr">
            <a:noFill/>
            <a:prstDash val="solid"/>
            <a:miter lim="800000"/>
          </a:ln>
          <a:effectLst>
            <a:outerShdw blurRad="203200" dist="76200" dir="5460000" sx="102000" sy="102000" algn="ctr" rotWithShape="0">
              <a:schemeClr val="bg1">
                <a:lumMod val="75000"/>
                <a:alpha val="51000"/>
              </a:schemeClr>
            </a:outerShdw>
          </a:effectLst>
        </p:spPr>
        <p:txBody>
          <a:bodyPr wrap="square" rtlCol="0" anchor="ctr">
            <a:noAutofit/>
          </a:bodyPr>
          <a:lstStyle/>
          <a:p>
            <a:pPr algn="ctr" defTabSz="914400"/>
            <a:endParaRPr lang="ru-RU" sz="450" kern="0">
              <a:solidFill>
                <a:srgbClr val="FFFFFF"/>
              </a:solidFill>
              <a:latin typeface="Calibri"/>
            </a:endParaRPr>
          </a:p>
        </p:txBody>
      </p:sp>
      <p:graphicFrame>
        <p:nvGraphicFramePr>
          <p:cNvPr id="14" name="Рисунок 13">
            <a:extLst>
              <a:ext uri="{FF2B5EF4-FFF2-40B4-BE49-F238E27FC236}">
                <a16:creationId xmlns:a16="http://schemas.microsoft.com/office/drawing/2014/main" xmlns="" id="{AEA602AF-A1F6-91FF-ED2F-6845F546EB9B}"/>
              </a:ext>
            </a:extLst>
          </p:cNvPr>
          <p:cNvGraphicFramePr>
            <a:graphicFrameLocks noGrp="1"/>
          </p:cNvGraphicFramePr>
          <p:nvPr>
            <p:ph type="pic" sz="quarter" idx="13"/>
            <p:extLst>
              <p:ext uri="{D42A27DB-BD31-4B8C-83A1-F6EECF244321}">
                <p14:modId xmlns:p14="http://schemas.microsoft.com/office/powerpoint/2010/main" val="399452968"/>
              </p:ext>
            </p:extLst>
          </p:nvPr>
        </p:nvGraphicFramePr>
        <p:xfrm>
          <a:off x="5310188" y="1966913"/>
          <a:ext cx="3759167" cy="3549650"/>
        </p:xfrm>
        <a:graphic>
          <a:graphicData uri="http://schemas.openxmlformats.org/drawingml/2006/chart">
            <c:chart xmlns:c="http://schemas.openxmlformats.org/drawingml/2006/chart" xmlns:r="http://schemas.openxmlformats.org/officeDocument/2006/relationships" r:id="rId2"/>
          </a:graphicData>
        </a:graphic>
      </p:graphicFrame>
      <p:sp>
        <p:nvSpPr>
          <p:cNvPr id="15" name="Прямоугольник 14">
            <a:extLst>
              <a:ext uri="{FF2B5EF4-FFF2-40B4-BE49-F238E27FC236}">
                <a16:creationId xmlns:a16="http://schemas.microsoft.com/office/drawing/2014/main" xmlns="" id="{0186B65D-C9CB-CF68-B585-89AE2F3DC9DF}"/>
              </a:ext>
            </a:extLst>
          </p:cNvPr>
          <p:cNvSpPr/>
          <p:nvPr/>
        </p:nvSpPr>
        <p:spPr>
          <a:xfrm>
            <a:off x="339210" y="6118578"/>
            <a:ext cx="2392701" cy="486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xmlns="" id="{E7D466F4-4CEF-7409-8EBD-F4FC94323695}"/>
              </a:ext>
            </a:extLst>
          </p:cNvPr>
          <p:cNvSpPr txBox="1"/>
          <p:nvPr/>
        </p:nvSpPr>
        <p:spPr>
          <a:xfrm>
            <a:off x="797413" y="2662878"/>
            <a:ext cx="3863118" cy="646331"/>
          </a:xfrm>
          <a:prstGeom prst="rect">
            <a:avLst/>
          </a:prstGeom>
          <a:noFill/>
        </p:spPr>
        <p:txBody>
          <a:bodyPr wrap="square" rtlCol="0">
            <a:spAutoFit/>
          </a:bodyPr>
          <a:lstStyle/>
          <a:p>
            <a:pPr defTabSz="228531"/>
            <a:r>
              <a:rPr lang="ru-RU" dirty="0">
                <a:latin typeface="Book Antiqua" panose="02040602050305030304" pitchFamily="18" charset="0"/>
                <a:ea typeface="VTB Group Cond Book" panose="020B0506050504020204" pitchFamily="34" charset="77"/>
              </a:rPr>
              <a:t>Обучение проходило с 13 апреля по 15 мая 2023 года</a:t>
            </a:r>
            <a:endParaRPr lang="en-US" dirty="0">
              <a:latin typeface="Book Antiqua" panose="02040602050305030304" pitchFamily="18" charset="0"/>
              <a:ea typeface="VTB Group Cond Book" panose="020B0506050504020204" pitchFamily="34" charset="77"/>
            </a:endParaRPr>
          </a:p>
        </p:txBody>
      </p:sp>
      <p:sp>
        <p:nvSpPr>
          <p:cNvPr id="17" name="Овал 49">
            <a:extLst>
              <a:ext uri="{FF2B5EF4-FFF2-40B4-BE49-F238E27FC236}">
                <a16:creationId xmlns:a16="http://schemas.microsoft.com/office/drawing/2014/main" xmlns="" id="{3058F500-8D8D-7C0B-C9B7-0829E0F6756B}"/>
              </a:ext>
            </a:extLst>
          </p:cNvPr>
          <p:cNvSpPr/>
          <p:nvPr/>
        </p:nvSpPr>
        <p:spPr>
          <a:xfrm flipH="1">
            <a:off x="442913" y="2868247"/>
            <a:ext cx="235592" cy="235592"/>
          </a:xfrm>
          <a:prstGeom prst="ellipse">
            <a:avLst/>
          </a:prstGeom>
          <a:gradFill flip="none" rotWithShape="1">
            <a:gsLst>
              <a:gs pos="0">
                <a:schemeClr val="accent2">
                  <a:lumMod val="70000"/>
                </a:schemeClr>
              </a:gs>
              <a:gs pos="100000">
                <a:schemeClr val="accent2"/>
              </a:gs>
            </a:gsLst>
            <a:lin ang="16200000" scaled="1"/>
            <a:tileRect/>
          </a:gradFill>
          <a:ln w="12700" cap="flat" cmpd="sng" algn="ctr">
            <a:noFill/>
            <a:prstDash val="solid"/>
            <a:miter lim="800000"/>
          </a:ln>
          <a:effectLst>
            <a:outerShdw blurRad="203200" dist="76200" dir="5460000" sx="102000" sy="102000" algn="ctr" rotWithShape="0">
              <a:schemeClr val="bg1">
                <a:lumMod val="75000"/>
                <a:alpha val="51000"/>
              </a:schemeClr>
            </a:outerShdw>
          </a:effectLst>
        </p:spPr>
        <p:txBody>
          <a:bodyPr wrap="square" rtlCol="0" anchor="ctr">
            <a:noAutofit/>
          </a:bodyPr>
          <a:lstStyle/>
          <a:p>
            <a:pPr algn="ctr" defTabSz="914400"/>
            <a:endParaRPr lang="ru-RU" sz="450" kern="0">
              <a:solidFill>
                <a:srgbClr val="FFFFFF"/>
              </a:solidFill>
              <a:latin typeface="Calibri"/>
            </a:endParaRPr>
          </a:p>
        </p:txBody>
      </p:sp>
      <p:sp>
        <p:nvSpPr>
          <p:cNvPr id="20" name="TextBox 19">
            <a:extLst>
              <a:ext uri="{FF2B5EF4-FFF2-40B4-BE49-F238E27FC236}">
                <a16:creationId xmlns:a16="http://schemas.microsoft.com/office/drawing/2014/main" xmlns="" id="{EF453809-CDC6-E214-71E7-BFFDFDFD854A}"/>
              </a:ext>
            </a:extLst>
          </p:cNvPr>
          <p:cNvSpPr txBox="1"/>
          <p:nvPr/>
        </p:nvSpPr>
        <p:spPr>
          <a:xfrm>
            <a:off x="797413" y="3474283"/>
            <a:ext cx="3863118" cy="1477328"/>
          </a:xfrm>
          <a:prstGeom prst="rect">
            <a:avLst/>
          </a:prstGeom>
          <a:noFill/>
        </p:spPr>
        <p:txBody>
          <a:bodyPr wrap="square" rtlCol="0">
            <a:spAutoFit/>
          </a:bodyPr>
          <a:lstStyle/>
          <a:p>
            <a:pPr defTabSz="228531"/>
            <a:r>
              <a:rPr lang="ru-RU" dirty="0">
                <a:latin typeface="Book Antiqua" panose="02040602050305030304" pitchFamily="18" charset="0"/>
                <a:ea typeface="VTB Group Cond Book" panose="020B0506050504020204" pitchFamily="34" charset="77"/>
              </a:rPr>
              <a:t>Обучение проходило в дистанционном формате, портал был доступен 24 часа в сутки, слушатели работали в любое удобное для себя время</a:t>
            </a:r>
            <a:endParaRPr lang="en-US" dirty="0">
              <a:latin typeface="Book Antiqua" panose="02040602050305030304" pitchFamily="18" charset="0"/>
              <a:ea typeface="VTB Group Cond Book" panose="020B0506050504020204" pitchFamily="34" charset="77"/>
            </a:endParaRPr>
          </a:p>
        </p:txBody>
      </p:sp>
      <p:sp>
        <p:nvSpPr>
          <p:cNvPr id="21" name="Овал 49">
            <a:extLst>
              <a:ext uri="{FF2B5EF4-FFF2-40B4-BE49-F238E27FC236}">
                <a16:creationId xmlns:a16="http://schemas.microsoft.com/office/drawing/2014/main" xmlns="" id="{4CFB396C-9179-DA15-E729-02BEBFE5B49A}"/>
              </a:ext>
            </a:extLst>
          </p:cNvPr>
          <p:cNvSpPr/>
          <p:nvPr/>
        </p:nvSpPr>
        <p:spPr>
          <a:xfrm flipH="1">
            <a:off x="442913" y="3679652"/>
            <a:ext cx="235592" cy="235592"/>
          </a:xfrm>
          <a:prstGeom prst="ellipse">
            <a:avLst/>
          </a:prstGeom>
          <a:gradFill flip="none" rotWithShape="1">
            <a:gsLst>
              <a:gs pos="0">
                <a:schemeClr val="accent2">
                  <a:lumMod val="70000"/>
                </a:schemeClr>
              </a:gs>
              <a:gs pos="100000">
                <a:schemeClr val="accent2"/>
              </a:gs>
            </a:gsLst>
            <a:lin ang="16200000" scaled="1"/>
            <a:tileRect/>
          </a:gradFill>
          <a:ln w="12700" cap="flat" cmpd="sng" algn="ctr">
            <a:noFill/>
            <a:prstDash val="solid"/>
            <a:miter lim="800000"/>
          </a:ln>
          <a:effectLst>
            <a:outerShdw blurRad="203200" dist="76200" dir="5460000" sx="102000" sy="102000" algn="ctr" rotWithShape="0">
              <a:schemeClr val="bg1">
                <a:lumMod val="75000"/>
                <a:alpha val="51000"/>
              </a:schemeClr>
            </a:outerShdw>
          </a:effectLst>
        </p:spPr>
        <p:txBody>
          <a:bodyPr wrap="square" rtlCol="0" anchor="ctr">
            <a:noAutofit/>
          </a:bodyPr>
          <a:lstStyle/>
          <a:p>
            <a:pPr algn="ctr" defTabSz="914400"/>
            <a:endParaRPr lang="ru-RU" sz="450" kern="0">
              <a:solidFill>
                <a:srgbClr val="FFFFFF"/>
              </a:solidFill>
              <a:latin typeface="Calibri"/>
            </a:endParaRPr>
          </a:p>
        </p:txBody>
      </p:sp>
      <p:sp>
        <p:nvSpPr>
          <p:cNvPr id="2" name="Прямоугольник 1"/>
          <p:cNvSpPr/>
          <p:nvPr/>
        </p:nvSpPr>
        <p:spPr>
          <a:xfrm>
            <a:off x="9358604" y="2553699"/>
            <a:ext cx="233265" cy="167430"/>
          </a:xfrm>
          <a:prstGeom prst="rect">
            <a:avLst/>
          </a:prstGeom>
          <a:solidFill>
            <a:srgbClr val="FD368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9591869" y="2406582"/>
            <a:ext cx="1533188" cy="461665"/>
          </a:xfrm>
          <a:prstGeom prst="rect">
            <a:avLst/>
          </a:prstGeom>
          <a:noFill/>
        </p:spPr>
        <p:txBody>
          <a:bodyPr wrap="square" rtlCol="0">
            <a:spAutoFit/>
          </a:bodyPr>
          <a:lstStyle/>
          <a:p>
            <a:r>
              <a:rPr lang="ru-RU" sz="1200" b="1" dirty="0" smtClean="0">
                <a:latin typeface="Book Antiqua" panose="02040602050305030304" pitchFamily="18" charset="0"/>
              </a:rPr>
              <a:t>Государственные служащие</a:t>
            </a:r>
            <a:endParaRPr lang="ru-RU" sz="1200" b="1" dirty="0">
              <a:latin typeface="Book Antiqua" panose="02040602050305030304" pitchFamily="18" charset="0"/>
            </a:endParaRPr>
          </a:p>
        </p:txBody>
      </p:sp>
      <p:sp>
        <p:nvSpPr>
          <p:cNvPr id="13" name="Прямоугольник 12"/>
          <p:cNvSpPr/>
          <p:nvPr/>
        </p:nvSpPr>
        <p:spPr>
          <a:xfrm>
            <a:off x="9358604" y="3162481"/>
            <a:ext cx="233265" cy="167430"/>
          </a:xfrm>
          <a:prstGeom prst="rect">
            <a:avLst/>
          </a:prstGeom>
          <a:solidFill>
            <a:srgbClr val="70AE4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9591869" y="3107696"/>
            <a:ext cx="1533188" cy="276999"/>
          </a:xfrm>
          <a:prstGeom prst="rect">
            <a:avLst/>
          </a:prstGeom>
          <a:noFill/>
        </p:spPr>
        <p:txBody>
          <a:bodyPr wrap="square" rtlCol="0">
            <a:spAutoFit/>
          </a:bodyPr>
          <a:lstStyle/>
          <a:p>
            <a:r>
              <a:rPr lang="ru-RU" sz="1200" b="1" dirty="0" smtClean="0">
                <a:latin typeface="Book Antiqua" panose="02040602050305030304" pitchFamily="18" charset="0"/>
              </a:rPr>
              <a:t>Работники ЦЗН</a:t>
            </a:r>
            <a:endParaRPr lang="ru-RU" sz="1200" b="1" dirty="0">
              <a:latin typeface="Book Antiqua" panose="02040602050305030304" pitchFamily="18" charset="0"/>
            </a:endParaRPr>
          </a:p>
        </p:txBody>
      </p:sp>
      <p:sp>
        <p:nvSpPr>
          <p:cNvPr id="19" name="Прямоугольник 18"/>
          <p:cNvSpPr/>
          <p:nvPr/>
        </p:nvSpPr>
        <p:spPr>
          <a:xfrm>
            <a:off x="9358604" y="3712438"/>
            <a:ext cx="233265" cy="167430"/>
          </a:xfrm>
          <a:prstGeom prst="rect">
            <a:avLst/>
          </a:prstGeom>
          <a:solidFill>
            <a:srgbClr val="5E9ED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p:cNvSpPr txBox="1"/>
          <p:nvPr/>
        </p:nvSpPr>
        <p:spPr>
          <a:xfrm>
            <a:off x="9591869" y="3565321"/>
            <a:ext cx="1533188" cy="461665"/>
          </a:xfrm>
          <a:prstGeom prst="rect">
            <a:avLst/>
          </a:prstGeom>
          <a:noFill/>
        </p:spPr>
        <p:txBody>
          <a:bodyPr wrap="square" rtlCol="0">
            <a:spAutoFit/>
          </a:bodyPr>
          <a:lstStyle/>
          <a:p>
            <a:r>
              <a:rPr lang="ru-RU" sz="1200" b="1" dirty="0" smtClean="0">
                <a:latin typeface="Book Antiqua" panose="02040602050305030304" pitchFamily="18" charset="0"/>
              </a:rPr>
              <a:t>Работники соц. защиты</a:t>
            </a:r>
            <a:endParaRPr lang="ru-RU" sz="1200" b="1" dirty="0">
              <a:latin typeface="Book Antiqua" panose="02040602050305030304" pitchFamily="18" charset="0"/>
            </a:endParaRPr>
          </a:p>
        </p:txBody>
      </p:sp>
    </p:spTree>
    <p:extLst>
      <p:ext uri="{BB962C8B-B14F-4D97-AF65-F5344CB8AC3E}">
        <p14:creationId xmlns:p14="http://schemas.microsoft.com/office/powerpoint/2010/main" val="387264232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ppt_x"/>
                                          </p:val>
                                        </p:tav>
                                        <p:tav tm="100000">
                                          <p:val>
                                            <p:strVal val="#ppt_x"/>
                                          </p:val>
                                        </p:tav>
                                      </p:tavLst>
                                    </p:anim>
                                    <p:anim calcmode="lin" valueType="num">
                                      <p:cBhvr additive="base">
                                        <p:cTn id="8" dur="12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ppt_x"/>
                                          </p:val>
                                        </p:tav>
                                        <p:tav tm="100000">
                                          <p:val>
                                            <p:strVal val="#ppt_x"/>
                                          </p:val>
                                        </p:tav>
                                      </p:tavLst>
                                    </p:anim>
                                    <p:anim calcmode="lin" valueType="num">
                                      <p:cBhvr additive="base">
                                        <p:cTn id="12" dur="125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250" fill="hold"/>
                                        <p:tgtEl>
                                          <p:spTgt spid="17"/>
                                        </p:tgtEl>
                                        <p:attrNameLst>
                                          <p:attrName>ppt_x</p:attrName>
                                        </p:attrNameLst>
                                      </p:cBhvr>
                                      <p:tavLst>
                                        <p:tav tm="0">
                                          <p:val>
                                            <p:strVal val="#ppt_x"/>
                                          </p:val>
                                        </p:tav>
                                        <p:tav tm="100000">
                                          <p:val>
                                            <p:strVal val="#ppt_x"/>
                                          </p:val>
                                        </p:tav>
                                      </p:tavLst>
                                    </p:anim>
                                    <p:anim calcmode="lin" valueType="num">
                                      <p:cBhvr additive="base">
                                        <p:cTn id="16" dur="1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250" fill="hold"/>
                                        <p:tgtEl>
                                          <p:spTgt spid="16"/>
                                        </p:tgtEl>
                                        <p:attrNameLst>
                                          <p:attrName>ppt_x</p:attrName>
                                        </p:attrNameLst>
                                      </p:cBhvr>
                                      <p:tavLst>
                                        <p:tav tm="0">
                                          <p:val>
                                            <p:strVal val="#ppt_x"/>
                                          </p:val>
                                        </p:tav>
                                        <p:tav tm="100000">
                                          <p:val>
                                            <p:strVal val="#ppt_x"/>
                                          </p:val>
                                        </p:tav>
                                      </p:tavLst>
                                    </p:anim>
                                    <p:anim calcmode="lin" valueType="num">
                                      <p:cBhvr additive="base">
                                        <p:cTn id="20" dur="125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250" fill="hold"/>
                                        <p:tgtEl>
                                          <p:spTgt spid="21"/>
                                        </p:tgtEl>
                                        <p:attrNameLst>
                                          <p:attrName>ppt_x</p:attrName>
                                        </p:attrNameLst>
                                      </p:cBhvr>
                                      <p:tavLst>
                                        <p:tav tm="0">
                                          <p:val>
                                            <p:strVal val="#ppt_x"/>
                                          </p:val>
                                        </p:tav>
                                        <p:tav tm="100000">
                                          <p:val>
                                            <p:strVal val="#ppt_x"/>
                                          </p:val>
                                        </p:tav>
                                      </p:tavLst>
                                    </p:anim>
                                    <p:anim calcmode="lin" valueType="num">
                                      <p:cBhvr additive="base">
                                        <p:cTn id="24" dur="125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250" fill="hold"/>
                                        <p:tgtEl>
                                          <p:spTgt spid="20"/>
                                        </p:tgtEl>
                                        <p:attrNameLst>
                                          <p:attrName>ppt_x</p:attrName>
                                        </p:attrNameLst>
                                      </p:cBhvr>
                                      <p:tavLst>
                                        <p:tav tm="0">
                                          <p:val>
                                            <p:strVal val="#ppt_x"/>
                                          </p:val>
                                        </p:tav>
                                        <p:tav tm="100000">
                                          <p:val>
                                            <p:strVal val="#ppt_x"/>
                                          </p:val>
                                        </p:tav>
                                      </p:tavLst>
                                    </p:anim>
                                    <p:anim calcmode="lin" valueType="num">
                                      <p:cBhvr additive="base">
                                        <p:cTn id="28" dur="12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6" grpId="0"/>
      <p:bldP spid="17" grpId="0" animBg="1"/>
      <p:bldP spid="20" grpId="0"/>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a:extLst>
              <a:ext uri="{FF2B5EF4-FFF2-40B4-BE49-F238E27FC236}">
                <a16:creationId xmlns:a16="http://schemas.microsoft.com/office/drawing/2014/main" xmlns="" id="{0A7EC664-EC30-B46E-D1D3-6F19272C20BF}"/>
              </a:ext>
            </a:extLst>
          </p:cNvPr>
          <p:cNvSpPr/>
          <p:nvPr/>
        </p:nvSpPr>
        <p:spPr>
          <a:xfrm>
            <a:off x="219126" y="6033911"/>
            <a:ext cx="2399896" cy="719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a:extLst>
              <a:ext uri="{FF2B5EF4-FFF2-40B4-BE49-F238E27FC236}">
                <a16:creationId xmlns:a16="http://schemas.microsoft.com/office/drawing/2014/main" xmlns="" id="{32C018A3-D3D6-DDE0-4965-C42B04A2E0D8}"/>
              </a:ext>
            </a:extLst>
          </p:cNvPr>
          <p:cNvSpPr/>
          <p:nvPr/>
        </p:nvSpPr>
        <p:spPr>
          <a:xfrm>
            <a:off x="8940800" y="180622"/>
            <a:ext cx="2099733" cy="719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Заголовок 2">
            <a:extLst>
              <a:ext uri="{FF2B5EF4-FFF2-40B4-BE49-F238E27FC236}">
                <a16:creationId xmlns:a16="http://schemas.microsoft.com/office/drawing/2014/main" xmlns="" id="{CC4DEF28-3E8F-4C13-BFA4-C637353F7F52}"/>
              </a:ext>
            </a:extLst>
          </p:cNvPr>
          <p:cNvSpPr>
            <a:spLocks noGrp="1"/>
          </p:cNvSpPr>
          <p:nvPr>
            <p:ph type="title"/>
          </p:nvPr>
        </p:nvSpPr>
        <p:spPr>
          <a:xfrm>
            <a:off x="384439" y="217310"/>
            <a:ext cx="10927027" cy="646331"/>
          </a:xfrm>
        </p:spPr>
        <p:txBody>
          <a:bodyPr/>
          <a:lstStyle/>
          <a:p>
            <a:r>
              <a:rPr lang="ru-RU" sz="2000" b="1" dirty="0">
                <a:latin typeface="Book Antiqua" panose="02040602050305030304" pitchFamily="18" charset="0"/>
              </a:rPr>
              <a:t>Проведение мероприятий, направленных на формирование финансовой грамотности взрослого населения по месту работы в Липецкой области</a:t>
            </a:r>
          </a:p>
        </p:txBody>
      </p:sp>
      <p:graphicFrame>
        <p:nvGraphicFramePr>
          <p:cNvPr id="2" name="Таблица 1">
            <a:extLst>
              <a:ext uri="{FF2B5EF4-FFF2-40B4-BE49-F238E27FC236}">
                <a16:creationId xmlns:a16="http://schemas.microsoft.com/office/drawing/2014/main" xmlns="" id="{AE881CA3-553D-E30B-54EA-04D82CFA8149}"/>
              </a:ext>
            </a:extLst>
          </p:cNvPr>
          <p:cNvGraphicFramePr>
            <a:graphicFrameLocks noGrp="1"/>
          </p:cNvGraphicFramePr>
          <p:nvPr>
            <p:extLst>
              <p:ext uri="{D42A27DB-BD31-4B8C-83A1-F6EECF244321}">
                <p14:modId xmlns:p14="http://schemas.microsoft.com/office/powerpoint/2010/main" val="181158049"/>
              </p:ext>
            </p:extLst>
          </p:nvPr>
        </p:nvGraphicFramePr>
        <p:xfrm>
          <a:off x="495718" y="1027928"/>
          <a:ext cx="8524104" cy="4823334"/>
        </p:xfrm>
        <a:graphic>
          <a:graphicData uri="http://schemas.openxmlformats.org/drawingml/2006/table">
            <a:tbl>
              <a:tblPr bandRow="1">
                <a:tableStyleId>{5C22544A-7EE6-4342-B048-85BDC9FD1C3A}</a:tableStyleId>
              </a:tblPr>
              <a:tblGrid>
                <a:gridCol w="4785154">
                  <a:extLst>
                    <a:ext uri="{9D8B030D-6E8A-4147-A177-3AD203B41FA5}">
                      <a16:colId xmlns:a16="http://schemas.microsoft.com/office/drawing/2014/main" xmlns="" val="3411267468"/>
                    </a:ext>
                  </a:extLst>
                </a:gridCol>
                <a:gridCol w="1928936">
                  <a:extLst>
                    <a:ext uri="{9D8B030D-6E8A-4147-A177-3AD203B41FA5}">
                      <a16:colId xmlns:a16="http://schemas.microsoft.com/office/drawing/2014/main" xmlns="" val="281183494"/>
                    </a:ext>
                  </a:extLst>
                </a:gridCol>
                <a:gridCol w="1810014">
                  <a:extLst>
                    <a:ext uri="{9D8B030D-6E8A-4147-A177-3AD203B41FA5}">
                      <a16:colId xmlns:a16="http://schemas.microsoft.com/office/drawing/2014/main" xmlns="" val="79946414"/>
                    </a:ext>
                  </a:extLst>
                </a:gridCol>
              </a:tblGrid>
              <a:tr h="284498">
                <a:tc>
                  <a:txBody>
                    <a:bodyPr/>
                    <a:lstStyle/>
                    <a:p>
                      <a:pPr marL="0" algn="just" defTabSz="914400" rtl="0" eaLnBrk="1" latinLnBrk="0" hangingPunct="1">
                        <a:lnSpc>
                          <a:spcPct val="107000"/>
                        </a:lnSpc>
                        <a:spcAft>
                          <a:spcPts val="800"/>
                        </a:spcAft>
                      </a:pPr>
                      <a:r>
                        <a:rPr lang="ru-RU" sz="1800" b="1" i="0" kern="1200" dirty="0">
                          <a:solidFill>
                            <a:schemeClr val="dk1"/>
                          </a:solidFill>
                          <a:effectLst/>
                          <a:latin typeface="Book Antiqua" panose="02040602050305030304" pitchFamily="18" charset="0"/>
                          <a:ea typeface="+mn-ea"/>
                          <a:cs typeface="+mn-cs"/>
                        </a:rPr>
                        <a:t> </a:t>
                      </a:r>
                    </a:p>
                  </a:txBody>
                  <a:tcPr marL="49821" marR="49821" marT="0" marB="0">
                    <a:lnL w="19050" cap="flat" cmpd="sng" algn="ctr">
                      <a:solidFill>
                        <a:srgbClr val="084CCC"/>
                      </a:solidFill>
                      <a:prstDash val="solid"/>
                      <a:round/>
                      <a:headEnd type="none" w="med" len="med"/>
                      <a:tailEnd type="none" w="med" len="med"/>
                    </a:lnL>
                    <a:lnT w="19050" cap="flat" cmpd="sng" algn="ctr">
                      <a:solidFill>
                        <a:srgbClr val="084CCC"/>
                      </a:solidFill>
                      <a:prstDash val="solid"/>
                      <a:round/>
                      <a:headEnd type="none" w="med" len="med"/>
                      <a:tailEnd type="none" w="med" len="med"/>
                    </a:lnT>
                  </a:tcPr>
                </a:tc>
                <a:tc>
                  <a:txBody>
                    <a:bodyPr/>
                    <a:lstStyle/>
                    <a:p>
                      <a:pPr marL="0" algn="just" defTabSz="914400" rtl="0" eaLnBrk="1" latinLnBrk="0" hangingPunct="1">
                        <a:lnSpc>
                          <a:spcPct val="107000"/>
                        </a:lnSpc>
                        <a:spcAft>
                          <a:spcPts val="800"/>
                        </a:spcAft>
                      </a:pPr>
                      <a:r>
                        <a:rPr lang="ru-RU" sz="1800" b="1" i="0" kern="1200" dirty="0">
                          <a:solidFill>
                            <a:schemeClr val="dk1"/>
                          </a:solidFill>
                          <a:effectLst/>
                          <a:latin typeface="Book Antiqua" panose="02040602050305030304" pitchFamily="18" charset="0"/>
                          <a:ea typeface="+mn-ea"/>
                          <a:cs typeface="+mn-cs"/>
                        </a:rPr>
                        <a:t>Количество</a:t>
                      </a:r>
                    </a:p>
                  </a:txBody>
                  <a:tcPr marL="49821" marR="49821" marT="0" marB="0">
                    <a:lnT w="19050" cap="flat" cmpd="sng" algn="ctr">
                      <a:solidFill>
                        <a:srgbClr val="084CCC"/>
                      </a:solidFill>
                      <a:prstDash val="solid"/>
                      <a:round/>
                      <a:headEnd type="none" w="med" len="med"/>
                      <a:tailEnd type="none" w="med" len="med"/>
                    </a:lnT>
                  </a:tcPr>
                </a:tc>
                <a:tc>
                  <a:txBody>
                    <a:bodyPr/>
                    <a:lstStyle/>
                    <a:p>
                      <a:pPr marL="0" algn="just" defTabSz="914400" rtl="0" eaLnBrk="1" latinLnBrk="0" hangingPunct="1">
                        <a:lnSpc>
                          <a:spcPct val="107000"/>
                        </a:lnSpc>
                        <a:spcAft>
                          <a:spcPts val="800"/>
                        </a:spcAft>
                      </a:pPr>
                      <a:r>
                        <a:rPr lang="ru-RU" sz="1800" b="1" i="0" kern="1200" dirty="0">
                          <a:solidFill>
                            <a:schemeClr val="dk1"/>
                          </a:solidFill>
                          <a:effectLst/>
                          <a:latin typeface="Book Antiqua" panose="02040602050305030304" pitchFamily="18" charset="0"/>
                          <a:ea typeface="+mn-ea"/>
                          <a:cs typeface="+mn-cs"/>
                        </a:rPr>
                        <a:t>Доля</a:t>
                      </a:r>
                    </a:p>
                  </a:txBody>
                  <a:tcPr marL="49821" marR="49821" marT="0" marB="0">
                    <a:lnR w="19050" cap="flat" cmpd="sng" algn="ctr">
                      <a:solidFill>
                        <a:srgbClr val="084CCC"/>
                      </a:solidFill>
                      <a:prstDash val="solid"/>
                      <a:round/>
                      <a:headEnd type="none" w="med" len="med"/>
                      <a:tailEnd type="none" w="med" len="med"/>
                    </a:lnR>
                    <a:lnT w="19050" cap="flat" cmpd="sng" algn="ctr">
                      <a:solidFill>
                        <a:srgbClr val="084CCC"/>
                      </a:solidFill>
                      <a:prstDash val="solid"/>
                      <a:round/>
                      <a:headEnd type="none" w="med" len="med"/>
                      <a:tailEnd type="none" w="med" len="med"/>
                    </a:lnT>
                  </a:tcPr>
                </a:tc>
                <a:extLst>
                  <a:ext uri="{0D108BD9-81ED-4DB2-BD59-A6C34878D82A}">
                    <a16:rowId xmlns:a16="http://schemas.microsoft.com/office/drawing/2014/main" xmlns="" val="500952902"/>
                  </a:ext>
                </a:extLst>
              </a:tr>
              <a:tr h="245007">
                <a:tc>
                  <a:txBody>
                    <a:bodyPr/>
                    <a:lstStyle/>
                    <a:p>
                      <a:pPr marL="0" algn="just" defTabSz="914400" rtl="0" eaLnBrk="1" latinLnBrk="0" hangingPunct="1">
                        <a:lnSpc>
                          <a:spcPct val="107000"/>
                        </a:lnSpc>
                        <a:spcAft>
                          <a:spcPts val="800"/>
                        </a:spcAft>
                      </a:pPr>
                      <a:r>
                        <a:rPr lang="ru-RU" sz="1800" b="1" i="0" kern="1200" dirty="0">
                          <a:solidFill>
                            <a:schemeClr val="dk1"/>
                          </a:solidFill>
                          <a:effectLst/>
                          <a:latin typeface="Book Antiqua" panose="02040602050305030304" pitchFamily="18" charset="0"/>
                          <a:ea typeface="+mn-ea"/>
                          <a:cs typeface="+mn-cs"/>
                        </a:rPr>
                        <a:t>Всего мероприятий</a:t>
                      </a:r>
                    </a:p>
                  </a:txBody>
                  <a:tcPr marL="49821" marR="49821" marT="0" marB="0">
                    <a:lnL w="19050" cap="flat" cmpd="sng" algn="ctr">
                      <a:solidFill>
                        <a:srgbClr val="084CCC"/>
                      </a:solidFill>
                      <a:prstDash val="solid"/>
                      <a:round/>
                      <a:headEnd type="none" w="med" len="med"/>
                      <a:tailEnd type="none" w="med" len="med"/>
                    </a:lnL>
                  </a:tcPr>
                </a:tc>
                <a:tc>
                  <a:txBody>
                    <a:bodyPr/>
                    <a:lstStyle/>
                    <a:p>
                      <a:pPr marL="0" algn="just" defTabSz="914400" rtl="0" eaLnBrk="1" latinLnBrk="0" hangingPunct="1">
                        <a:lnSpc>
                          <a:spcPct val="107000"/>
                        </a:lnSpc>
                        <a:spcAft>
                          <a:spcPts val="800"/>
                        </a:spcAft>
                      </a:pPr>
                      <a:r>
                        <a:rPr lang="ru-RU" sz="1800" b="1" i="0" kern="1200" dirty="0">
                          <a:solidFill>
                            <a:schemeClr val="dk1"/>
                          </a:solidFill>
                          <a:effectLst/>
                          <a:latin typeface="Book Antiqua" panose="02040602050305030304" pitchFamily="18" charset="0"/>
                          <a:ea typeface="+mn-ea"/>
                          <a:cs typeface="+mn-cs"/>
                        </a:rPr>
                        <a:t>312</a:t>
                      </a:r>
                    </a:p>
                  </a:txBody>
                  <a:tcPr marL="49821" marR="49821" marT="0" marB="0"/>
                </a:tc>
                <a:tc>
                  <a:txBody>
                    <a:bodyPr/>
                    <a:lstStyle/>
                    <a:p>
                      <a:pPr marL="0" algn="just" defTabSz="914400" rtl="0" eaLnBrk="1" latinLnBrk="0" hangingPunct="1">
                        <a:lnSpc>
                          <a:spcPct val="107000"/>
                        </a:lnSpc>
                        <a:spcAft>
                          <a:spcPts val="800"/>
                        </a:spcAft>
                      </a:pPr>
                      <a:r>
                        <a:rPr lang="ru-RU" sz="1800" b="1" i="0" kern="1200">
                          <a:solidFill>
                            <a:schemeClr val="dk1"/>
                          </a:solidFill>
                          <a:effectLst/>
                          <a:latin typeface="Book Antiqua" panose="02040602050305030304" pitchFamily="18" charset="0"/>
                          <a:ea typeface="+mn-ea"/>
                          <a:cs typeface="+mn-cs"/>
                        </a:rPr>
                        <a:t> </a:t>
                      </a:r>
                    </a:p>
                  </a:txBody>
                  <a:tcPr marL="49821" marR="49821"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3580189877"/>
                  </a:ext>
                </a:extLst>
              </a:tr>
              <a:tr h="246003">
                <a:tc>
                  <a:txBody>
                    <a:bodyPr/>
                    <a:lstStyle/>
                    <a:p>
                      <a:pPr marL="0" algn="just" defTabSz="914400" rtl="0" eaLnBrk="1" latinLnBrk="0" hangingPunct="1">
                        <a:lnSpc>
                          <a:spcPct val="107000"/>
                        </a:lnSpc>
                        <a:spcAft>
                          <a:spcPts val="800"/>
                        </a:spcAft>
                      </a:pPr>
                      <a:r>
                        <a:rPr lang="ru-RU" sz="1400" b="0" i="0" kern="1200" dirty="0">
                          <a:solidFill>
                            <a:schemeClr val="dk1"/>
                          </a:solidFill>
                          <a:effectLst/>
                          <a:latin typeface="Book Antiqua" panose="02040602050305030304" pitchFamily="18" charset="0"/>
                          <a:ea typeface="+mn-ea"/>
                          <a:cs typeface="+mn-cs"/>
                        </a:rPr>
                        <a:t>           очно</a:t>
                      </a:r>
                    </a:p>
                  </a:txBody>
                  <a:tcPr marL="49821" marR="49821" marT="0" marB="0">
                    <a:lnL w="19050" cap="flat" cmpd="sng" algn="ctr">
                      <a:solidFill>
                        <a:srgbClr val="084CCC"/>
                      </a:solidFill>
                      <a:prstDash val="solid"/>
                      <a:round/>
                      <a:headEnd type="none" w="med" len="med"/>
                      <a:tailEnd type="none" w="med" len="med"/>
                    </a:lnL>
                  </a:tcPr>
                </a:tc>
                <a:tc>
                  <a:txBody>
                    <a:bodyPr/>
                    <a:lstStyle/>
                    <a:p>
                      <a:pPr marL="0" algn="just" defTabSz="914400" rtl="0" eaLnBrk="1" latinLnBrk="0" hangingPunct="1">
                        <a:lnSpc>
                          <a:spcPct val="107000"/>
                        </a:lnSpc>
                        <a:spcAft>
                          <a:spcPts val="800"/>
                        </a:spcAft>
                      </a:pPr>
                      <a:r>
                        <a:rPr lang="ru-RU" sz="1400" b="1" i="0" kern="1200">
                          <a:solidFill>
                            <a:schemeClr val="dk1"/>
                          </a:solidFill>
                          <a:effectLst/>
                          <a:latin typeface="Book Antiqua" panose="02040602050305030304" pitchFamily="18" charset="0"/>
                          <a:ea typeface="+mn-ea"/>
                          <a:cs typeface="+mn-cs"/>
                        </a:rPr>
                        <a:t>52</a:t>
                      </a:r>
                    </a:p>
                  </a:txBody>
                  <a:tcPr marL="49821" marR="49821" marT="0" marB="0"/>
                </a:tc>
                <a:tc>
                  <a:txBody>
                    <a:bodyPr/>
                    <a:lstStyle/>
                    <a:p>
                      <a:pPr marL="0" algn="just" defTabSz="914400" rtl="0" eaLnBrk="1" latinLnBrk="0" hangingPunct="1">
                        <a:lnSpc>
                          <a:spcPct val="107000"/>
                        </a:lnSpc>
                        <a:spcAft>
                          <a:spcPts val="800"/>
                        </a:spcAft>
                      </a:pPr>
                      <a:r>
                        <a:rPr lang="ru-RU" sz="1400" b="1" i="0" kern="1200">
                          <a:solidFill>
                            <a:schemeClr val="dk1"/>
                          </a:solidFill>
                          <a:effectLst/>
                          <a:latin typeface="Book Antiqua" panose="02040602050305030304" pitchFamily="18" charset="0"/>
                          <a:ea typeface="+mn-ea"/>
                          <a:cs typeface="+mn-cs"/>
                        </a:rPr>
                        <a:t>16,7</a:t>
                      </a:r>
                    </a:p>
                  </a:txBody>
                  <a:tcPr marL="49821" marR="49821"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3833934805"/>
                  </a:ext>
                </a:extLst>
              </a:tr>
              <a:tr h="246003">
                <a:tc>
                  <a:txBody>
                    <a:bodyPr/>
                    <a:lstStyle/>
                    <a:p>
                      <a:pPr marL="0" algn="just" defTabSz="914400" rtl="0" eaLnBrk="1" latinLnBrk="0" hangingPunct="1">
                        <a:lnSpc>
                          <a:spcPct val="107000"/>
                        </a:lnSpc>
                        <a:spcAft>
                          <a:spcPts val="800"/>
                        </a:spcAft>
                      </a:pPr>
                      <a:r>
                        <a:rPr lang="ru-RU" sz="1400" b="0" i="0" kern="1200" dirty="0">
                          <a:solidFill>
                            <a:schemeClr val="dk1"/>
                          </a:solidFill>
                          <a:effectLst/>
                          <a:latin typeface="Book Antiqua" panose="02040602050305030304" pitchFamily="18" charset="0"/>
                          <a:ea typeface="+mn-ea"/>
                          <a:cs typeface="+mn-cs"/>
                        </a:rPr>
                        <a:t>           заочно</a:t>
                      </a:r>
                    </a:p>
                  </a:txBody>
                  <a:tcPr marL="49821" marR="49821" marT="0" marB="0">
                    <a:lnL w="19050" cap="flat" cmpd="sng" algn="ctr">
                      <a:solidFill>
                        <a:srgbClr val="084CCC"/>
                      </a:solidFill>
                      <a:prstDash val="solid"/>
                      <a:round/>
                      <a:headEnd type="none" w="med" len="med"/>
                      <a:tailEnd type="none" w="med" len="med"/>
                    </a:lnL>
                  </a:tcPr>
                </a:tc>
                <a:tc>
                  <a:txBody>
                    <a:bodyPr/>
                    <a:lstStyle/>
                    <a:p>
                      <a:pPr marL="0" algn="just" defTabSz="914400" rtl="0" eaLnBrk="1" latinLnBrk="0" hangingPunct="1">
                        <a:lnSpc>
                          <a:spcPct val="107000"/>
                        </a:lnSpc>
                        <a:spcAft>
                          <a:spcPts val="800"/>
                        </a:spcAft>
                      </a:pPr>
                      <a:r>
                        <a:rPr lang="ru-RU" sz="1400" b="1" i="0" kern="1200">
                          <a:solidFill>
                            <a:schemeClr val="dk1"/>
                          </a:solidFill>
                          <a:effectLst/>
                          <a:latin typeface="Book Antiqua" panose="02040602050305030304" pitchFamily="18" charset="0"/>
                          <a:ea typeface="+mn-ea"/>
                          <a:cs typeface="+mn-cs"/>
                        </a:rPr>
                        <a:t>260</a:t>
                      </a:r>
                    </a:p>
                  </a:txBody>
                  <a:tcPr marL="49821" marR="49821" marT="0" marB="0"/>
                </a:tc>
                <a:tc>
                  <a:txBody>
                    <a:bodyPr/>
                    <a:lstStyle/>
                    <a:p>
                      <a:pPr marL="0" algn="just" defTabSz="914400" rtl="0" eaLnBrk="1" latinLnBrk="0" hangingPunct="1">
                        <a:lnSpc>
                          <a:spcPct val="107000"/>
                        </a:lnSpc>
                        <a:spcAft>
                          <a:spcPts val="800"/>
                        </a:spcAft>
                      </a:pPr>
                      <a:r>
                        <a:rPr lang="ru-RU" sz="1400" b="1" i="0" kern="1200" dirty="0">
                          <a:solidFill>
                            <a:schemeClr val="dk1"/>
                          </a:solidFill>
                          <a:effectLst/>
                          <a:latin typeface="Book Antiqua" panose="02040602050305030304" pitchFamily="18" charset="0"/>
                          <a:ea typeface="+mn-ea"/>
                          <a:cs typeface="+mn-cs"/>
                        </a:rPr>
                        <a:t>83,3</a:t>
                      </a:r>
                    </a:p>
                  </a:txBody>
                  <a:tcPr marL="49821" marR="49821"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3833546703"/>
                  </a:ext>
                </a:extLst>
              </a:tr>
              <a:tr h="246003">
                <a:tc>
                  <a:txBody>
                    <a:bodyPr/>
                    <a:lstStyle/>
                    <a:p>
                      <a:pPr marL="0" algn="just" defTabSz="914400" rtl="0" eaLnBrk="1" latinLnBrk="0" hangingPunct="1">
                        <a:lnSpc>
                          <a:spcPct val="107000"/>
                        </a:lnSpc>
                        <a:spcAft>
                          <a:spcPts val="800"/>
                        </a:spcAft>
                      </a:pPr>
                      <a:r>
                        <a:rPr lang="ru-RU" sz="1400" b="0" i="0" kern="1200" dirty="0">
                          <a:solidFill>
                            <a:schemeClr val="dk1"/>
                          </a:solidFill>
                          <a:effectLst/>
                          <a:latin typeface="Book Antiqua" panose="02040602050305030304" pitchFamily="18" charset="0"/>
                          <a:ea typeface="+mn-ea"/>
                          <a:cs typeface="+mn-cs"/>
                        </a:rPr>
                        <a:t>Из них (по видам):</a:t>
                      </a:r>
                    </a:p>
                  </a:txBody>
                  <a:tcPr marL="49821" marR="49821" marT="0" marB="0">
                    <a:lnL w="19050" cap="flat" cmpd="sng" algn="ctr">
                      <a:solidFill>
                        <a:srgbClr val="084CCC"/>
                      </a:solidFill>
                      <a:prstDash val="solid"/>
                      <a:round/>
                      <a:headEnd type="none" w="med" len="med"/>
                      <a:tailEnd type="none" w="med" len="med"/>
                    </a:lnL>
                  </a:tcPr>
                </a:tc>
                <a:tc>
                  <a:txBody>
                    <a:bodyPr/>
                    <a:lstStyle/>
                    <a:p>
                      <a:pPr marL="0" algn="just" defTabSz="914400" rtl="0" eaLnBrk="1" latinLnBrk="0" hangingPunct="1">
                        <a:lnSpc>
                          <a:spcPct val="107000"/>
                        </a:lnSpc>
                        <a:spcAft>
                          <a:spcPts val="800"/>
                        </a:spcAft>
                      </a:pPr>
                      <a:r>
                        <a:rPr lang="ru-RU" sz="1400" b="1" i="0" kern="1200">
                          <a:solidFill>
                            <a:schemeClr val="dk1"/>
                          </a:solidFill>
                          <a:effectLst/>
                          <a:latin typeface="Book Antiqua" panose="02040602050305030304" pitchFamily="18" charset="0"/>
                          <a:ea typeface="+mn-ea"/>
                          <a:cs typeface="+mn-cs"/>
                        </a:rPr>
                        <a:t> </a:t>
                      </a:r>
                    </a:p>
                  </a:txBody>
                  <a:tcPr marL="49821" marR="49821" marT="0" marB="0"/>
                </a:tc>
                <a:tc>
                  <a:txBody>
                    <a:bodyPr/>
                    <a:lstStyle/>
                    <a:p>
                      <a:pPr marL="0" algn="just" defTabSz="914400" rtl="0" eaLnBrk="1" latinLnBrk="0" hangingPunct="1">
                        <a:lnSpc>
                          <a:spcPct val="107000"/>
                        </a:lnSpc>
                        <a:spcAft>
                          <a:spcPts val="800"/>
                        </a:spcAft>
                      </a:pPr>
                      <a:r>
                        <a:rPr lang="ru-RU" sz="1400" b="1" i="0" kern="1200">
                          <a:solidFill>
                            <a:schemeClr val="dk1"/>
                          </a:solidFill>
                          <a:effectLst/>
                          <a:latin typeface="Book Antiqua" panose="02040602050305030304" pitchFamily="18" charset="0"/>
                          <a:ea typeface="+mn-ea"/>
                          <a:cs typeface="+mn-cs"/>
                        </a:rPr>
                        <a:t> </a:t>
                      </a:r>
                    </a:p>
                  </a:txBody>
                  <a:tcPr marL="49821" marR="49821"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1930160074"/>
                  </a:ext>
                </a:extLst>
              </a:tr>
              <a:tr h="469933">
                <a:tc>
                  <a:txBody>
                    <a:bodyPr/>
                    <a:lstStyle/>
                    <a:p>
                      <a:pPr marL="0" algn="just" defTabSz="914400" rtl="0" eaLnBrk="1" latinLnBrk="0" hangingPunct="1">
                        <a:lnSpc>
                          <a:spcPct val="107000"/>
                        </a:lnSpc>
                        <a:spcAft>
                          <a:spcPts val="800"/>
                        </a:spcAft>
                      </a:pPr>
                      <a:r>
                        <a:rPr lang="ru-RU" sz="1400" b="0" i="0" kern="1200" dirty="0">
                          <a:solidFill>
                            <a:schemeClr val="dk1"/>
                          </a:solidFill>
                          <a:effectLst/>
                          <a:latin typeface="Book Antiqua" panose="02040602050305030304" pitchFamily="18" charset="0"/>
                          <a:ea typeface="+mn-ea"/>
                          <a:cs typeface="+mn-cs"/>
                        </a:rPr>
                        <a:t>Публикация в официальных корпоративных (официальных муниципальных, областных) соцсетях</a:t>
                      </a:r>
                    </a:p>
                  </a:txBody>
                  <a:tcPr marL="49821" marR="49821" marT="0" marB="0">
                    <a:lnL w="19050" cap="flat" cmpd="sng" algn="ctr">
                      <a:solidFill>
                        <a:srgbClr val="084CCC"/>
                      </a:solidFill>
                      <a:prstDash val="solid"/>
                      <a:round/>
                      <a:headEnd type="none" w="med" len="med"/>
                      <a:tailEnd type="none" w="med" len="med"/>
                    </a:lnL>
                  </a:tcPr>
                </a:tc>
                <a:tc>
                  <a:txBody>
                    <a:bodyPr/>
                    <a:lstStyle/>
                    <a:p>
                      <a:pPr marL="0" algn="just" defTabSz="914400" rtl="0" eaLnBrk="1" latinLnBrk="0" hangingPunct="1">
                        <a:lnSpc>
                          <a:spcPct val="107000"/>
                        </a:lnSpc>
                        <a:spcAft>
                          <a:spcPts val="800"/>
                        </a:spcAft>
                      </a:pPr>
                      <a:r>
                        <a:rPr lang="ru-RU" sz="1400" b="1" i="0" kern="1200" dirty="0">
                          <a:solidFill>
                            <a:schemeClr val="dk1"/>
                          </a:solidFill>
                          <a:effectLst/>
                          <a:latin typeface="Book Antiqua" panose="02040602050305030304" pitchFamily="18" charset="0"/>
                          <a:ea typeface="+mn-ea"/>
                          <a:cs typeface="+mn-cs"/>
                        </a:rPr>
                        <a:t>183</a:t>
                      </a:r>
                    </a:p>
                  </a:txBody>
                  <a:tcPr marL="49821" marR="49821" marT="0" marB="0"/>
                </a:tc>
                <a:tc>
                  <a:txBody>
                    <a:bodyPr/>
                    <a:lstStyle/>
                    <a:p>
                      <a:pPr marL="0" algn="just" defTabSz="914400" rtl="0" eaLnBrk="1" latinLnBrk="0" hangingPunct="1">
                        <a:lnSpc>
                          <a:spcPct val="107000"/>
                        </a:lnSpc>
                        <a:spcAft>
                          <a:spcPts val="800"/>
                        </a:spcAft>
                      </a:pPr>
                      <a:r>
                        <a:rPr lang="ru-RU" sz="1400" b="1" i="0" kern="1200" dirty="0">
                          <a:solidFill>
                            <a:schemeClr val="dk1"/>
                          </a:solidFill>
                          <a:effectLst/>
                          <a:latin typeface="Book Antiqua" panose="02040602050305030304" pitchFamily="18" charset="0"/>
                          <a:ea typeface="+mn-ea"/>
                          <a:cs typeface="+mn-cs"/>
                        </a:rPr>
                        <a:t>58,6</a:t>
                      </a:r>
                    </a:p>
                  </a:txBody>
                  <a:tcPr marL="49821" marR="49821"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3605192130"/>
                  </a:ext>
                </a:extLst>
              </a:tr>
              <a:tr h="246003">
                <a:tc>
                  <a:txBody>
                    <a:bodyPr/>
                    <a:lstStyle/>
                    <a:p>
                      <a:pPr marL="0" algn="just" defTabSz="914400" rtl="0" eaLnBrk="1" latinLnBrk="0" hangingPunct="1">
                        <a:lnSpc>
                          <a:spcPct val="107000"/>
                        </a:lnSpc>
                        <a:spcAft>
                          <a:spcPts val="800"/>
                        </a:spcAft>
                      </a:pPr>
                      <a:r>
                        <a:rPr lang="ru-RU" sz="1400" b="0" i="0" kern="1200" dirty="0">
                          <a:solidFill>
                            <a:schemeClr val="dk1"/>
                          </a:solidFill>
                          <a:effectLst/>
                          <a:latin typeface="Book Antiqua" panose="02040602050305030304" pitchFamily="18" charset="0"/>
                          <a:ea typeface="+mn-ea"/>
                          <a:cs typeface="+mn-cs"/>
                        </a:rPr>
                        <a:t>Публикации в СМИ</a:t>
                      </a:r>
                    </a:p>
                  </a:txBody>
                  <a:tcPr marL="49821" marR="49821" marT="0" marB="0">
                    <a:lnL w="19050" cap="flat" cmpd="sng" algn="ctr">
                      <a:solidFill>
                        <a:srgbClr val="084CCC"/>
                      </a:solidFill>
                      <a:prstDash val="solid"/>
                      <a:round/>
                      <a:headEnd type="none" w="med" len="med"/>
                      <a:tailEnd type="none" w="med" len="med"/>
                    </a:lnL>
                  </a:tcPr>
                </a:tc>
                <a:tc>
                  <a:txBody>
                    <a:bodyPr/>
                    <a:lstStyle/>
                    <a:p>
                      <a:pPr marL="0" algn="just" defTabSz="914400" rtl="0" eaLnBrk="1" latinLnBrk="0" hangingPunct="1">
                        <a:lnSpc>
                          <a:spcPct val="107000"/>
                        </a:lnSpc>
                        <a:spcAft>
                          <a:spcPts val="800"/>
                        </a:spcAft>
                      </a:pPr>
                      <a:r>
                        <a:rPr lang="ru-RU" sz="1400" b="1" i="0" kern="1200" dirty="0">
                          <a:solidFill>
                            <a:schemeClr val="dk1"/>
                          </a:solidFill>
                          <a:effectLst/>
                          <a:latin typeface="Book Antiqua" panose="02040602050305030304" pitchFamily="18" charset="0"/>
                          <a:ea typeface="+mn-ea"/>
                          <a:cs typeface="+mn-cs"/>
                        </a:rPr>
                        <a:t>61</a:t>
                      </a:r>
                    </a:p>
                  </a:txBody>
                  <a:tcPr marL="49821" marR="49821" marT="0" marB="0"/>
                </a:tc>
                <a:tc>
                  <a:txBody>
                    <a:bodyPr/>
                    <a:lstStyle/>
                    <a:p>
                      <a:pPr marL="0" algn="just" defTabSz="914400" rtl="0" eaLnBrk="1" latinLnBrk="0" hangingPunct="1">
                        <a:lnSpc>
                          <a:spcPct val="107000"/>
                        </a:lnSpc>
                        <a:spcAft>
                          <a:spcPts val="800"/>
                        </a:spcAft>
                      </a:pPr>
                      <a:r>
                        <a:rPr lang="ru-RU" sz="1400" b="1" i="0" kern="1200" dirty="0">
                          <a:solidFill>
                            <a:schemeClr val="dk1"/>
                          </a:solidFill>
                          <a:effectLst/>
                          <a:latin typeface="Book Antiqua" panose="02040602050305030304" pitchFamily="18" charset="0"/>
                          <a:ea typeface="+mn-ea"/>
                          <a:cs typeface="+mn-cs"/>
                        </a:rPr>
                        <a:t>19,5</a:t>
                      </a:r>
                    </a:p>
                  </a:txBody>
                  <a:tcPr marL="49821" marR="49821"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4066336385"/>
                  </a:ext>
                </a:extLst>
              </a:tr>
              <a:tr h="501629">
                <a:tc>
                  <a:txBody>
                    <a:bodyPr/>
                    <a:lstStyle/>
                    <a:p>
                      <a:pPr marL="0" algn="just" defTabSz="914400" rtl="0" eaLnBrk="1" latinLnBrk="0" hangingPunct="1">
                        <a:lnSpc>
                          <a:spcPct val="107000"/>
                        </a:lnSpc>
                        <a:spcAft>
                          <a:spcPts val="800"/>
                        </a:spcAft>
                      </a:pPr>
                      <a:r>
                        <a:rPr lang="ru-RU" sz="1400" b="0" i="0" kern="1200" dirty="0">
                          <a:solidFill>
                            <a:schemeClr val="dk1"/>
                          </a:solidFill>
                          <a:effectLst/>
                          <a:latin typeface="Book Antiqua" panose="02040602050305030304" pitchFamily="18" charset="0"/>
                          <a:ea typeface="+mn-ea"/>
                          <a:cs typeface="+mn-cs"/>
                        </a:rPr>
                        <a:t>Обустройство уголка финансовой грамотности на рабочем месте</a:t>
                      </a:r>
                    </a:p>
                  </a:txBody>
                  <a:tcPr marL="49821" marR="49821" marT="0" marB="0">
                    <a:lnL w="19050" cap="flat" cmpd="sng" algn="ctr">
                      <a:solidFill>
                        <a:srgbClr val="084CCC"/>
                      </a:solidFill>
                      <a:prstDash val="solid"/>
                      <a:round/>
                      <a:headEnd type="none" w="med" len="med"/>
                      <a:tailEnd type="none" w="med" len="med"/>
                    </a:lnL>
                  </a:tcPr>
                </a:tc>
                <a:tc>
                  <a:txBody>
                    <a:bodyPr/>
                    <a:lstStyle/>
                    <a:p>
                      <a:pPr marL="0" algn="just" defTabSz="914400" rtl="0" eaLnBrk="1" latinLnBrk="0" hangingPunct="1">
                        <a:lnSpc>
                          <a:spcPct val="107000"/>
                        </a:lnSpc>
                        <a:spcAft>
                          <a:spcPts val="800"/>
                        </a:spcAft>
                      </a:pPr>
                      <a:r>
                        <a:rPr lang="ru-RU" sz="1400" b="1" i="0" kern="1200">
                          <a:solidFill>
                            <a:schemeClr val="dk1"/>
                          </a:solidFill>
                          <a:effectLst/>
                          <a:latin typeface="Book Antiqua" panose="02040602050305030304" pitchFamily="18" charset="0"/>
                          <a:ea typeface="+mn-ea"/>
                          <a:cs typeface="+mn-cs"/>
                        </a:rPr>
                        <a:t>16</a:t>
                      </a:r>
                    </a:p>
                  </a:txBody>
                  <a:tcPr marL="49821" marR="49821" marT="0" marB="0"/>
                </a:tc>
                <a:tc>
                  <a:txBody>
                    <a:bodyPr/>
                    <a:lstStyle/>
                    <a:p>
                      <a:pPr marL="0" algn="just" defTabSz="914400" rtl="0" eaLnBrk="1" latinLnBrk="0" hangingPunct="1">
                        <a:lnSpc>
                          <a:spcPct val="107000"/>
                        </a:lnSpc>
                        <a:spcAft>
                          <a:spcPts val="800"/>
                        </a:spcAft>
                      </a:pPr>
                      <a:r>
                        <a:rPr lang="ru-RU" sz="1400" b="1" i="0" kern="1200" dirty="0">
                          <a:solidFill>
                            <a:schemeClr val="dk1"/>
                          </a:solidFill>
                          <a:effectLst/>
                          <a:latin typeface="Book Antiqua" panose="02040602050305030304" pitchFamily="18" charset="0"/>
                          <a:ea typeface="+mn-ea"/>
                          <a:cs typeface="+mn-cs"/>
                        </a:rPr>
                        <a:t>5,1</a:t>
                      </a:r>
                    </a:p>
                  </a:txBody>
                  <a:tcPr marL="49821" marR="49821"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3331648518"/>
                  </a:ext>
                </a:extLst>
              </a:tr>
              <a:tr h="293496">
                <a:tc>
                  <a:txBody>
                    <a:bodyPr/>
                    <a:lstStyle/>
                    <a:p>
                      <a:pPr marL="0" algn="just" defTabSz="914400" rtl="0" eaLnBrk="1" latinLnBrk="0" hangingPunct="1">
                        <a:lnSpc>
                          <a:spcPct val="107000"/>
                        </a:lnSpc>
                        <a:spcAft>
                          <a:spcPts val="800"/>
                        </a:spcAft>
                      </a:pPr>
                      <a:r>
                        <a:rPr lang="ru-RU" sz="1400" b="0" i="0" kern="1200">
                          <a:solidFill>
                            <a:schemeClr val="dk1"/>
                          </a:solidFill>
                          <a:effectLst/>
                          <a:latin typeface="Book Antiqua" panose="02040602050305030304" pitchFamily="18" charset="0"/>
                          <a:ea typeface="+mn-ea"/>
                          <a:cs typeface="+mn-cs"/>
                        </a:rPr>
                        <a:t>Всего проведено мероприятий в городах</a:t>
                      </a:r>
                    </a:p>
                  </a:txBody>
                  <a:tcPr marL="49821" marR="49821" marT="0" marB="0">
                    <a:lnL w="19050" cap="flat" cmpd="sng" algn="ctr">
                      <a:solidFill>
                        <a:srgbClr val="084CCC"/>
                      </a:solidFill>
                      <a:prstDash val="solid"/>
                      <a:round/>
                      <a:headEnd type="none" w="med" len="med"/>
                      <a:tailEnd type="none" w="med" len="med"/>
                    </a:lnL>
                  </a:tcPr>
                </a:tc>
                <a:tc>
                  <a:txBody>
                    <a:bodyPr/>
                    <a:lstStyle/>
                    <a:p>
                      <a:pPr marL="0" algn="just" defTabSz="914400" rtl="0" eaLnBrk="1" latinLnBrk="0" hangingPunct="1">
                        <a:lnSpc>
                          <a:spcPct val="107000"/>
                        </a:lnSpc>
                        <a:spcAft>
                          <a:spcPts val="800"/>
                        </a:spcAft>
                      </a:pPr>
                      <a:r>
                        <a:rPr lang="ru-RU" sz="1400" b="1" i="0" kern="1200" dirty="0">
                          <a:solidFill>
                            <a:schemeClr val="dk1"/>
                          </a:solidFill>
                          <a:effectLst/>
                          <a:latin typeface="Book Antiqua" panose="02040602050305030304" pitchFamily="18" charset="0"/>
                          <a:ea typeface="+mn-ea"/>
                          <a:cs typeface="+mn-cs"/>
                        </a:rPr>
                        <a:t>228</a:t>
                      </a:r>
                    </a:p>
                  </a:txBody>
                  <a:tcPr marL="49821" marR="49821" marT="0" marB="0"/>
                </a:tc>
                <a:tc>
                  <a:txBody>
                    <a:bodyPr/>
                    <a:lstStyle/>
                    <a:p>
                      <a:pPr marL="0" algn="just" defTabSz="914400" rtl="0" eaLnBrk="1" latinLnBrk="0" hangingPunct="1">
                        <a:lnSpc>
                          <a:spcPct val="107000"/>
                        </a:lnSpc>
                        <a:spcAft>
                          <a:spcPts val="800"/>
                        </a:spcAft>
                      </a:pPr>
                      <a:r>
                        <a:rPr lang="ru-RU" sz="1400" b="1" i="0" kern="1200" dirty="0">
                          <a:solidFill>
                            <a:schemeClr val="dk1"/>
                          </a:solidFill>
                          <a:effectLst/>
                          <a:latin typeface="Book Antiqua" panose="02040602050305030304" pitchFamily="18" charset="0"/>
                          <a:ea typeface="+mn-ea"/>
                          <a:cs typeface="+mn-cs"/>
                        </a:rPr>
                        <a:t>73</a:t>
                      </a:r>
                    </a:p>
                  </a:txBody>
                  <a:tcPr marL="49821" marR="49821"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804030365"/>
                  </a:ext>
                </a:extLst>
              </a:tr>
              <a:tr h="501629">
                <a:tc>
                  <a:txBody>
                    <a:bodyPr/>
                    <a:lstStyle/>
                    <a:p>
                      <a:pPr marL="0" algn="just" defTabSz="914400" rtl="0" eaLnBrk="1" latinLnBrk="0" hangingPunct="1">
                        <a:lnSpc>
                          <a:spcPct val="107000"/>
                        </a:lnSpc>
                        <a:spcAft>
                          <a:spcPts val="800"/>
                        </a:spcAft>
                      </a:pPr>
                      <a:r>
                        <a:rPr lang="ru-RU" sz="1400" b="0" i="0" kern="1200">
                          <a:solidFill>
                            <a:schemeClr val="dk1"/>
                          </a:solidFill>
                          <a:effectLst/>
                          <a:latin typeface="Book Antiqua" panose="02040602050305030304" pitchFamily="18" charset="0"/>
                          <a:ea typeface="+mn-ea"/>
                          <a:cs typeface="+mn-cs"/>
                        </a:rPr>
                        <a:t>Всего проведено мероприятий в селах, деревнях, малых населенных пунктах</a:t>
                      </a:r>
                    </a:p>
                  </a:txBody>
                  <a:tcPr marL="49821" marR="49821" marT="0" marB="0">
                    <a:lnL w="19050" cap="flat" cmpd="sng" algn="ctr">
                      <a:solidFill>
                        <a:srgbClr val="084CCC"/>
                      </a:solidFill>
                      <a:prstDash val="solid"/>
                      <a:round/>
                      <a:headEnd type="none" w="med" len="med"/>
                      <a:tailEnd type="none" w="med" len="med"/>
                    </a:lnL>
                  </a:tcPr>
                </a:tc>
                <a:tc>
                  <a:txBody>
                    <a:bodyPr/>
                    <a:lstStyle/>
                    <a:p>
                      <a:pPr marL="0" algn="just" defTabSz="914400" rtl="0" eaLnBrk="1" latinLnBrk="0" hangingPunct="1">
                        <a:lnSpc>
                          <a:spcPct val="107000"/>
                        </a:lnSpc>
                        <a:spcAft>
                          <a:spcPts val="800"/>
                        </a:spcAft>
                      </a:pPr>
                      <a:r>
                        <a:rPr lang="ru-RU" sz="1400" b="1" i="0" kern="1200" dirty="0">
                          <a:solidFill>
                            <a:schemeClr val="dk1"/>
                          </a:solidFill>
                          <a:effectLst/>
                          <a:latin typeface="Book Antiqua" panose="02040602050305030304" pitchFamily="18" charset="0"/>
                          <a:ea typeface="+mn-ea"/>
                          <a:cs typeface="+mn-cs"/>
                        </a:rPr>
                        <a:t>84</a:t>
                      </a:r>
                    </a:p>
                  </a:txBody>
                  <a:tcPr marL="49821" marR="49821" marT="0" marB="0"/>
                </a:tc>
                <a:tc>
                  <a:txBody>
                    <a:bodyPr/>
                    <a:lstStyle/>
                    <a:p>
                      <a:pPr marL="0" algn="just" defTabSz="914400" rtl="0" eaLnBrk="1" latinLnBrk="0" hangingPunct="1">
                        <a:lnSpc>
                          <a:spcPct val="107000"/>
                        </a:lnSpc>
                        <a:spcAft>
                          <a:spcPts val="800"/>
                        </a:spcAft>
                      </a:pPr>
                      <a:r>
                        <a:rPr lang="ru-RU" sz="1400" b="1" i="0" kern="1200" dirty="0">
                          <a:solidFill>
                            <a:schemeClr val="dk1"/>
                          </a:solidFill>
                          <a:effectLst/>
                          <a:latin typeface="Book Antiqua" panose="02040602050305030304" pitchFamily="18" charset="0"/>
                          <a:ea typeface="+mn-ea"/>
                          <a:cs typeface="+mn-cs"/>
                        </a:rPr>
                        <a:t>27</a:t>
                      </a:r>
                    </a:p>
                  </a:txBody>
                  <a:tcPr marL="49821" marR="49821"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51838154"/>
                  </a:ext>
                </a:extLst>
              </a:tr>
              <a:tr h="501629">
                <a:tc>
                  <a:txBody>
                    <a:bodyPr/>
                    <a:lstStyle/>
                    <a:p>
                      <a:pPr marL="0" algn="just" defTabSz="914400" rtl="0" eaLnBrk="1" latinLnBrk="0" hangingPunct="1">
                        <a:lnSpc>
                          <a:spcPct val="107000"/>
                        </a:lnSpc>
                        <a:spcAft>
                          <a:spcPts val="800"/>
                        </a:spcAft>
                      </a:pPr>
                      <a:r>
                        <a:rPr lang="ru-RU" sz="1400" b="0" i="0" kern="1200">
                          <a:solidFill>
                            <a:schemeClr val="dk1"/>
                          </a:solidFill>
                          <a:effectLst/>
                          <a:latin typeface="Book Antiqua" panose="02040602050305030304" pitchFamily="18" charset="0"/>
                          <a:ea typeface="+mn-ea"/>
                          <a:cs typeface="+mn-cs"/>
                        </a:rPr>
                        <a:t>Из них (по преимущественным возрастным группам):</a:t>
                      </a:r>
                    </a:p>
                  </a:txBody>
                  <a:tcPr marL="49821" marR="49821" marT="0" marB="0">
                    <a:lnL w="19050" cap="flat" cmpd="sng" algn="ctr">
                      <a:solidFill>
                        <a:srgbClr val="084CCC"/>
                      </a:solidFill>
                      <a:prstDash val="solid"/>
                      <a:round/>
                      <a:headEnd type="none" w="med" len="med"/>
                      <a:tailEnd type="none" w="med" len="med"/>
                    </a:lnL>
                  </a:tcPr>
                </a:tc>
                <a:tc>
                  <a:txBody>
                    <a:bodyPr/>
                    <a:lstStyle/>
                    <a:p>
                      <a:pPr marL="0" algn="just" defTabSz="914400" rtl="0" eaLnBrk="1" latinLnBrk="0" hangingPunct="1">
                        <a:lnSpc>
                          <a:spcPct val="107000"/>
                        </a:lnSpc>
                        <a:spcAft>
                          <a:spcPts val="800"/>
                        </a:spcAft>
                      </a:pPr>
                      <a:r>
                        <a:rPr lang="ru-RU" sz="1400" b="1" i="0" kern="1200" dirty="0">
                          <a:solidFill>
                            <a:schemeClr val="dk1"/>
                          </a:solidFill>
                          <a:effectLst/>
                          <a:latin typeface="Book Antiqua" panose="02040602050305030304" pitchFamily="18" charset="0"/>
                          <a:ea typeface="+mn-ea"/>
                          <a:cs typeface="+mn-cs"/>
                        </a:rPr>
                        <a:t> </a:t>
                      </a:r>
                    </a:p>
                  </a:txBody>
                  <a:tcPr marL="49821" marR="49821" marT="0" marB="0"/>
                </a:tc>
                <a:tc>
                  <a:txBody>
                    <a:bodyPr/>
                    <a:lstStyle/>
                    <a:p>
                      <a:pPr marL="0" algn="just" defTabSz="914400" rtl="0" eaLnBrk="1" latinLnBrk="0" hangingPunct="1">
                        <a:lnSpc>
                          <a:spcPct val="107000"/>
                        </a:lnSpc>
                        <a:spcAft>
                          <a:spcPts val="800"/>
                        </a:spcAft>
                      </a:pPr>
                      <a:r>
                        <a:rPr lang="ru-RU" sz="1400" b="1" i="0" kern="1200" dirty="0">
                          <a:solidFill>
                            <a:schemeClr val="dk1"/>
                          </a:solidFill>
                          <a:effectLst/>
                          <a:latin typeface="Book Antiqua" panose="02040602050305030304" pitchFamily="18" charset="0"/>
                          <a:ea typeface="+mn-ea"/>
                          <a:cs typeface="+mn-cs"/>
                        </a:rPr>
                        <a:t> </a:t>
                      </a:r>
                    </a:p>
                  </a:txBody>
                  <a:tcPr marL="49821" marR="49821"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811094494"/>
                  </a:ext>
                </a:extLst>
              </a:tr>
              <a:tr h="246003">
                <a:tc>
                  <a:txBody>
                    <a:bodyPr/>
                    <a:lstStyle/>
                    <a:p>
                      <a:pPr marL="0" algn="just" defTabSz="914400" rtl="0" eaLnBrk="1" latinLnBrk="0" hangingPunct="1">
                        <a:lnSpc>
                          <a:spcPct val="107000"/>
                        </a:lnSpc>
                        <a:spcAft>
                          <a:spcPts val="800"/>
                        </a:spcAft>
                      </a:pPr>
                      <a:r>
                        <a:rPr lang="ru-RU" sz="1400" b="0" i="0" kern="1200">
                          <a:solidFill>
                            <a:schemeClr val="dk1"/>
                          </a:solidFill>
                          <a:effectLst/>
                          <a:latin typeface="Book Antiqua" panose="02040602050305030304" pitchFamily="18" charset="0"/>
                          <a:ea typeface="+mn-ea"/>
                          <a:cs typeface="+mn-cs"/>
                        </a:rPr>
                        <a:t>18-29</a:t>
                      </a:r>
                    </a:p>
                  </a:txBody>
                  <a:tcPr marL="49821" marR="49821" marT="0" marB="0">
                    <a:lnL w="19050" cap="flat" cmpd="sng" algn="ctr">
                      <a:solidFill>
                        <a:srgbClr val="084CCC"/>
                      </a:solidFill>
                      <a:prstDash val="solid"/>
                      <a:round/>
                      <a:headEnd type="none" w="med" len="med"/>
                      <a:tailEnd type="none" w="med" len="med"/>
                    </a:lnL>
                  </a:tcPr>
                </a:tc>
                <a:tc>
                  <a:txBody>
                    <a:bodyPr/>
                    <a:lstStyle/>
                    <a:p>
                      <a:pPr marL="0" algn="just" defTabSz="914400" rtl="0" eaLnBrk="1" latinLnBrk="0" hangingPunct="1">
                        <a:lnSpc>
                          <a:spcPct val="107000"/>
                        </a:lnSpc>
                        <a:spcAft>
                          <a:spcPts val="800"/>
                        </a:spcAft>
                      </a:pPr>
                      <a:r>
                        <a:rPr lang="ru-RU" sz="1400" b="1" i="0" kern="1200">
                          <a:solidFill>
                            <a:schemeClr val="dk1"/>
                          </a:solidFill>
                          <a:effectLst/>
                          <a:latin typeface="Book Antiqua" panose="02040602050305030304" pitchFamily="18" charset="0"/>
                          <a:ea typeface="+mn-ea"/>
                          <a:cs typeface="+mn-cs"/>
                        </a:rPr>
                        <a:t>13</a:t>
                      </a:r>
                    </a:p>
                  </a:txBody>
                  <a:tcPr marL="49821" marR="49821" marT="0" marB="0"/>
                </a:tc>
                <a:tc>
                  <a:txBody>
                    <a:bodyPr/>
                    <a:lstStyle/>
                    <a:p>
                      <a:pPr marL="0" algn="just" defTabSz="914400" rtl="0" eaLnBrk="1" latinLnBrk="0" hangingPunct="1">
                        <a:lnSpc>
                          <a:spcPct val="107000"/>
                        </a:lnSpc>
                        <a:spcAft>
                          <a:spcPts val="800"/>
                        </a:spcAft>
                      </a:pPr>
                      <a:r>
                        <a:rPr lang="ru-RU" sz="1400" b="1" i="0" kern="1200" dirty="0">
                          <a:solidFill>
                            <a:schemeClr val="dk1"/>
                          </a:solidFill>
                          <a:effectLst/>
                          <a:latin typeface="Book Antiqua" panose="02040602050305030304" pitchFamily="18" charset="0"/>
                          <a:ea typeface="+mn-ea"/>
                          <a:cs typeface="+mn-cs"/>
                        </a:rPr>
                        <a:t>4,1</a:t>
                      </a:r>
                    </a:p>
                  </a:txBody>
                  <a:tcPr marL="49821" marR="49821"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1116410695"/>
                  </a:ext>
                </a:extLst>
              </a:tr>
              <a:tr h="246003">
                <a:tc>
                  <a:txBody>
                    <a:bodyPr/>
                    <a:lstStyle/>
                    <a:p>
                      <a:pPr marL="0" algn="just" defTabSz="914400" rtl="0" eaLnBrk="1" latinLnBrk="0" hangingPunct="1">
                        <a:lnSpc>
                          <a:spcPct val="107000"/>
                        </a:lnSpc>
                        <a:spcAft>
                          <a:spcPts val="800"/>
                        </a:spcAft>
                      </a:pPr>
                      <a:r>
                        <a:rPr lang="ru-RU" sz="1400" b="0" i="0" kern="1200">
                          <a:solidFill>
                            <a:schemeClr val="dk1"/>
                          </a:solidFill>
                          <a:effectLst/>
                          <a:latin typeface="Book Antiqua" panose="02040602050305030304" pitchFamily="18" charset="0"/>
                          <a:ea typeface="+mn-ea"/>
                          <a:cs typeface="+mn-cs"/>
                        </a:rPr>
                        <a:t>30-39</a:t>
                      </a:r>
                    </a:p>
                  </a:txBody>
                  <a:tcPr marL="49821" marR="49821" marT="0" marB="0">
                    <a:lnL w="19050" cap="flat" cmpd="sng" algn="ctr">
                      <a:solidFill>
                        <a:srgbClr val="084CCC"/>
                      </a:solidFill>
                      <a:prstDash val="solid"/>
                      <a:round/>
                      <a:headEnd type="none" w="med" len="med"/>
                      <a:tailEnd type="none" w="med" len="med"/>
                    </a:lnL>
                  </a:tcPr>
                </a:tc>
                <a:tc>
                  <a:txBody>
                    <a:bodyPr/>
                    <a:lstStyle/>
                    <a:p>
                      <a:pPr marL="0" algn="just" defTabSz="914400" rtl="0" eaLnBrk="1" latinLnBrk="0" hangingPunct="1">
                        <a:lnSpc>
                          <a:spcPct val="107000"/>
                        </a:lnSpc>
                        <a:spcAft>
                          <a:spcPts val="800"/>
                        </a:spcAft>
                      </a:pPr>
                      <a:r>
                        <a:rPr lang="ru-RU" sz="1400" b="1" i="0" kern="1200">
                          <a:solidFill>
                            <a:schemeClr val="dk1"/>
                          </a:solidFill>
                          <a:effectLst/>
                          <a:latin typeface="Book Antiqua" panose="02040602050305030304" pitchFamily="18" charset="0"/>
                          <a:ea typeface="+mn-ea"/>
                          <a:cs typeface="+mn-cs"/>
                        </a:rPr>
                        <a:t>112</a:t>
                      </a:r>
                    </a:p>
                  </a:txBody>
                  <a:tcPr marL="49821" marR="49821" marT="0" marB="0"/>
                </a:tc>
                <a:tc>
                  <a:txBody>
                    <a:bodyPr/>
                    <a:lstStyle/>
                    <a:p>
                      <a:pPr marL="0" algn="just" defTabSz="914400" rtl="0" eaLnBrk="1" latinLnBrk="0" hangingPunct="1">
                        <a:lnSpc>
                          <a:spcPct val="107000"/>
                        </a:lnSpc>
                        <a:spcAft>
                          <a:spcPts val="800"/>
                        </a:spcAft>
                      </a:pPr>
                      <a:r>
                        <a:rPr lang="ru-RU" sz="1400" b="1" i="0" kern="1200" dirty="0">
                          <a:solidFill>
                            <a:schemeClr val="dk1"/>
                          </a:solidFill>
                          <a:effectLst/>
                          <a:latin typeface="Book Antiqua" panose="02040602050305030304" pitchFamily="18" charset="0"/>
                          <a:ea typeface="+mn-ea"/>
                          <a:cs typeface="+mn-cs"/>
                        </a:rPr>
                        <a:t>36</a:t>
                      </a:r>
                    </a:p>
                  </a:txBody>
                  <a:tcPr marL="49821" marR="49821"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2096846203"/>
                  </a:ext>
                </a:extLst>
              </a:tr>
              <a:tr h="246003">
                <a:tc>
                  <a:txBody>
                    <a:bodyPr/>
                    <a:lstStyle/>
                    <a:p>
                      <a:pPr marL="0" algn="just" defTabSz="914400" rtl="0" eaLnBrk="1" latinLnBrk="0" hangingPunct="1">
                        <a:lnSpc>
                          <a:spcPct val="107000"/>
                        </a:lnSpc>
                        <a:spcAft>
                          <a:spcPts val="800"/>
                        </a:spcAft>
                      </a:pPr>
                      <a:r>
                        <a:rPr lang="ru-RU" sz="1400" b="0" i="0" kern="1200">
                          <a:solidFill>
                            <a:schemeClr val="dk1"/>
                          </a:solidFill>
                          <a:effectLst/>
                          <a:latin typeface="Book Antiqua" panose="02040602050305030304" pitchFamily="18" charset="0"/>
                          <a:ea typeface="+mn-ea"/>
                          <a:cs typeface="+mn-cs"/>
                        </a:rPr>
                        <a:t>40-59</a:t>
                      </a:r>
                    </a:p>
                  </a:txBody>
                  <a:tcPr marL="49821" marR="49821" marT="0" marB="0">
                    <a:lnL w="19050" cap="flat" cmpd="sng" algn="ctr">
                      <a:solidFill>
                        <a:srgbClr val="084CCC"/>
                      </a:solidFill>
                      <a:prstDash val="solid"/>
                      <a:round/>
                      <a:headEnd type="none" w="med" len="med"/>
                      <a:tailEnd type="none" w="med" len="med"/>
                    </a:lnL>
                  </a:tcPr>
                </a:tc>
                <a:tc>
                  <a:txBody>
                    <a:bodyPr/>
                    <a:lstStyle/>
                    <a:p>
                      <a:pPr marL="0" algn="just" defTabSz="914400" rtl="0" eaLnBrk="1" latinLnBrk="0" hangingPunct="1">
                        <a:lnSpc>
                          <a:spcPct val="107000"/>
                        </a:lnSpc>
                        <a:spcAft>
                          <a:spcPts val="800"/>
                        </a:spcAft>
                      </a:pPr>
                      <a:r>
                        <a:rPr lang="ru-RU" sz="1400" b="1" i="0" kern="1200">
                          <a:solidFill>
                            <a:schemeClr val="dk1"/>
                          </a:solidFill>
                          <a:effectLst/>
                          <a:latin typeface="Book Antiqua" panose="02040602050305030304" pitchFamily="18" charset="0"/>
                          <a:ea typeface="+mn-ea"/>
                          <a:cs typeface="+mn-cs"/>
                        </a:rPr>
                        <a:t>182</a:t>
                      </a:r>
                    </a:p>
                  </a:txBody>
                  <a:tcPr marL="49821" marR="49821" marT="0" marB="0"/>
                </a:tc>
                <a:tc>
                  <a:txBody>
                    <a:bodyPr/>
                    <a:lstStyle/>
                    <a:p>
                      <a:pPr marL="0" algn="just" defTabSz="914400" rtl="0" eaLnBrk="1" latinLnBrk="0" hangingPunct="1">
                        <a:lnSpc>
                          <a:spcPct val="107000"/>
                        </a:lnSpc>
                        <a:spcAft>
                          <a:spcPts val="800"/>
                        </a:spcAft>
                      </a:pPr>
                      <a:r>
                        <a:rPr lang="ru-RU" sz="1400" b="1" i="0" kern="1200" dirty="0">
                          <a:solidFill>
                            <a:schemeClr val="dk1"/>
                          </a:solidFill>
                          <a:effectLst/>
                          <a:latin typeface="Book Antiqua" panose="02040602050305030304" pitchFamily="18" charset="0"/>
                          <a:ea typeface="+mn-ea"/>
                          <a:cs typeface="+mn-cs"/>
                        </a:rPr>
                        <a:t>58,3</a:t>
                      </a:r>
                    </a:p>
                  </a:txBody>
                  <a:tcPr marL="49821" marR="49821" marT="0" marB="0">
                    <a:lnR w="19050" cap="flat" cmpd="sng" algn="ctr">
                      <a:solidFill>
                        <a:srgbClr val="084CCC"/>
                      </a:solidFill>
                      <a:prstDash val="solid"/>
                      <a:round/>
                      <a:headEnd type="none" w="med" len="med"/>
                      <a:tailEnd type="none" w="med" len="med"/>
                    </a:lnR>
                  </a:tcPr>
                </a:tc>
                <a:extLst>
                  <a:ext uri="{0D108BD9-81ED-4DB2-BD59-A6C34878D82A}">
                    <a16:rowId xmlns:a16="http://schemas.microsoft.com/office/drawing/2014/main" xmlns="" val="1703242330"/>
                  </a:ext>
                </a:extLst>
              </a:tr>
              <a:tr h="246003">
                <a:tc>
                  <a:txBody>
                    <a:bodyPr/>
                    <a:lstStyle/>
                    <a:p>
                      <a:pPr marL="0" algn="just" defTabSz="914400" rtl="0" eaLnBrk="1" latinLnBrk="0" hangingPunct="1">
                        <a:lnSpc>
                          <a:spcPct val="107000"/>
                        </a:lnSpc>
                        <a:spcAft>
                          <a:spcPts val="800"/>
                        </a:spcAft>
                      </a:pPr>
                      <a:r>
                        <a:rPr lang="ru-RU" sz="1400" b="0" i="0" kern="1200" dirty="0">
                          <a:solidFill>
                            <a:schemeClr val="dk1"/>
                          </a:solidFill>
                          <a:effectLst/>
                          <a:latin typeface="Book Antiqua" panose="02040602050305030304" pitchFamily="18" charset="0"/>
                          <a:ea typeface="+mn-ea"/>
                          <a:cs typeface="+mn-cs"/>
                        </a:rPr>
                        <a:t>60 и более</a:t>
                      </a:r>
                    </a:p>
                  </a:txBody>
                  <a:tcPr marL="49821" marR="49821" marT="0" marB="0">
                    <a:lnL w="19050" cap="flat" cmpd="sng" algn="ctr">
                      <a:solidFill>
                        <a:srgbClr val="084CCC"/>
                      </a:solidFill>
                      <a:prstDash val="solid"/>
                      <a:round/>
                      <a:headEnd type="none" w="med" len="med"/>
                      <a:tailEnd type="none" w="med" len="med"/>
                    </a:lnL>
                    <a:lnB w="19050" cap="flat" cmpd="sng" algn="ctr">
                      <a:solidFill>
                        <a:srgbClr val="084CCC"/>
                      </a:solidFill>
                      <a:prstDash val="solid"/>
                      <a:round/>
                      <a:headEnd type="none" w="med" len="med"/>
                      <a:tailEnd type="none" w="med" len="med"/>
                    </a:lnB>
                  </a:tcPr>
                </a:tc>
                <a:tc>
                  <a:txBody>
                    <a:bodyPr/>
                    <a:lstStyle/>
                    <a:p>
                      <a:pPr marL="0" algn="just" defTabSz="914400" rtl="0" eaLnBrk="1" latinLnBrk="0" hangingPunct="1">
                        <a:lnSpc>
                          <a:spcPct val="107000"/>
                        </a:lnSpc>
                        <a:spcAft>
                          <a:spcPts val="800"/>
                        </a:spcAft>
                      </a:pPr>
                      <a:r>
                        <a:rPr lang="ru-RU" sz="1400" b="1" i="0" kern="1200">
                          <a:solidFill>
                            <a:schemeClr val="dk1"/>
                          </a:solidFill>
                          <a:effectLst/>
                          <a:latin typeface="Book Antiqua" panose="02040602050305030304" pitchFamily="18" charset="0"/>
                          <a:ea typeface="+mn-ea"/>
                          <a:cs typeface="+mn-cs"/>
                        </a:rPr>
                        <a:t>5</a:t>
                      </a:r>
                    </a:p>
                  </a:txBody>
                  <a:tcPr marL="49821" marR="49821" marT="0" marB="0">
                    <a:lnB w="19050" cap="flat" cmpd="sng" algn="ctr">
                      <a:solidFill>
                        <a:srgbClr val="084CCC"/>
                      </a:solidFill>
                      <a:prstDash val="solid"/>
                      <a:round/>
                      <a:headEnd type="none" w="med" len="med"/>
                      <a:tailEnd type="none" w="med" len="med"/>
                    </a:lnB>
                  </a:tcPr>
                </a:tc>
                <a:tc>
                  <a:txBody>
                    <a:bodyPr/>
                    <a:lstStyle/>
                    <a:p>
                      <a:pPr marL="0" algn="just" defTabSz="914400" rtl="0" eaLnBrk="1" latinLnBrk="0" hangingPunct="1">
                        <a:lnSpc>
                          <a:spcPct val="107000"/>
                        </a:lnSpc>
                        <a:spcAft>
                          <a:spcPts val="800"/>
                        </a:spcAft>
                      </a:pPr>
                      <a:r>
                        <a:rPr lang="ru-RU" sz="1400" b="1" i="0" kern="1200" dirty="0">
                          <a:solidFill>
                            <a:schemeClr val="dk1"/>
                          </a:solidFill>
                          <a:effectLst/>
                          <a:latin typeface="Book Antiqua" panose="02040602050305030304" pitchFamily="18" charset="0"/>
                          <a:ea typeface="+mn-ea"/>
                          <a:cs typeface="+mn-cs"/>
                        </a:rPr>
                        <a:t>1,6</a:t>
                      </a:r>
                    </a:p>
                  </a:txBody>
                  <a:tcPr marL="49821" marR="49821" marT="0" marB="0">
                    <a:lnR w="19050" cap="flat" cmpd="sng" algn="ctr">
                      <a:solidFill>
                        <a:srgbClr val="084CCC"/>
                      </a:solidFill>
                      <a:prstDash val="solid"/>
                      <a:round/>
                      <a:headEnd type="none" w="med" len="med"/>
                      <a:tailEnd type="none" w="med" len="med"/>
                    </a:lnR>
                    <a:lnB w="19050" cap="flat" cmpd="sng" algn="ctr">
                      <a:solidFill>
                        <a:srgbClr val="084CCC"/>
                      </a:solidFill>
                      <a:prstDash val="solid"/>
                      <a:round/>
                      <a:headEnd type="none" w="med" len="med"/>
                      <a:tailEnd type="none" w="med" len="med"/>
                    </a:lnB>
                  </a:tcPr>
                </a:tc>
                <a:extLst>
                  <a:ext uri="{0D108BD9-81ED-4DB2-BD59-A6C34878D82A}">
                    <a16:rowId xmlns:a16="http://schemas.microsoft.com/office/drawing/2014/main" xmlns="" val="1169719731"/>
                  </a:ext>
                </a:extLst>
              </a:tr>
            </a:tbl>
          </a:graphicData>
        </a:graphic>
      </p:graphicFrame>
    </p:spTree>
    <p:extLst>
      <p:ext uri="{BB962C8B-B14F-4D97-AF65-F5344CB8AC3E}">
        <p14:creationId xmlns:p14="http://schemas.microsoft.com/office/powerpoint/2010/main" val="2781787688"/>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Овал 74">
            <a:extLst>
              <a:ext uri="{FF2B5EF4-FFF2-40B4-BE49-F238E27FC236}">
                <a16:creationId xmlns:a16="http://schemas.microsoft.com/office/drawing/2014/main" xmlns="" id="{8039D799-5786-4941-BF9C-A10593A9DC27}"/>
              </a:ext>
            </a:extLst>
          </p:cNvPr>
          <p:cNvSpPr/>
          <p:nvPr/>
        </p:nvSpPr>
        <p:spPr>
          <a:xfrm>
            <a:off x="1049272" y="2327837"/>
            <a:ext cx="10207543" cy="10207538"/>
          </a:xfrm>
          <a:prstGeom prst="ellipse">
            <a:avLst/>
          </a:prstGeom>
          <a:pattFill prst="pct75">
            <a:fgClr>
              <a:schemeClr val="bg1">
                <a:lumMod val="95000"/>
              </a:schemeClr>
            </a:fgClr>
            <a:bgClr>
              <a:schemeClr val="bg1"/>
            </a:bgClr>
          </a:pattFill>
          <a:ln w="12700" cap="flat" cmpd="sng" algn="ctr">
            <a:noFill/>
            <a:prstDash val="solid"/>
            <a:miter lim="800000"/>
          </a:ln>
          <a:effectLst>
            <a:glow>
              <a:schemeClr val="bg1"/>
            </a:glow>
            <a:outerShdw sx="1000" sy="1000" algn="ctr" rotWithShape="0">
              <a:srgbClr val="367CFF"/>
            </a:out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ru-RU" sz="450" b="1" kern="0" dirty="0" err="1">
              <a:solidFill>
                <a:srgbClr val="FFFFFF"/>
              </a:solidFill>
            </a:endParaRPr>
          </a:p>
        </p:txBody>
      </p:sp>
      <p:pic>
        <p:nvPicPr>
          <p:cNvPr id="36" name="Рисунок 35">
            <a:extLst>
              <a:ext uri="{FF2B5EF4-FFF2-40B4-BE49-F238E27FC236}">
                <a16:creationId xmlns:a16="http://schemas.microsoft.com/office/drawing/2014/main" xmlns="" id="{7C9EAD9D-9723-482F-BC8A-D3317FAB78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5236" y="1442852"/>
            <a:ext cx="9021527" cy="4846500"/>
          </a:xfrm>
          <a:prstGeom prst="rect">
            <a:avLst/>
          </a:prstGeom>
        </p:spPr>
      </p:pic>
      <p:sp>
        <p:nvSpPr>
          <p:cNvPr id="9" name="Заголовок 8">
            <a:extLst>
              <a:ext uri="{FF2B5EF4-FFF2-40B4-BE49-F238E27FC236}">
                <a16:creationId xmlns:a16="http://schemas.microsoft.com/office/drawing/2014/main" xmlns="" id="{2C0F7DD1-E84F-4A7A-B5D1-FF74EF23CDCC}"/>
              </a:ext>
            </a:extLst>
          </p:cNvPr>
          <p:cNvSpPr>
            <a:spLocks noGrp="1"/>
          </p:cNvSpPr>
          <p:nvPr>
            <p:ph type="title"/>
          </p:nvPr>
        </p:nvSpPr>
        <p:spPr>
          <a:xfrm>
            <a:off x="339210" y="321106"/>
            <a:ext cx="11409878" cy="978729"/>
          </a:xfrm>
        </p:spPr>
        <p:txBody>
          <a:bodyPr/>
          <a:lstStyle/>
          <a:p>
            <a:r>
              <a:rPr lang="ru-RU" sz="3200" b="1" dirty="0">
                <a:latin typeface="Book Antiqua" panose="02040602050305030304" pitchFamily="18" charset="0"/>
              </a:rPr>
              <a:t>Структура по категории населения, охваченные мероприятиями по финансовому просвещению</a:t>
            </a:r>
          </a:p>
        </p:txBody>
      </p:sp>
      <p:graphicFrame>
        <p:nvGraphicFramePr>
          <p:cNvPr id="4" name="Рисунок 3">
            <a:extLst>
              <a:ext uri="{FF2B5EF4-FFF2-40B4-BE49-F238E27FC236}">
                <a16:creationId xmlns:a16="http://schemas.microsoft.com/office/drawing/2014/main" xmlns="" id="{7AD1A960-2303-6C1A-F212-1631C3D673C8}"/>
              </a:ext>
            </a:extLst>
          </p:cNvPr>
          <p:cNvGraphicFramePr>
            <a:graphicFrameLocks noGrp="1"/>
          </p:cNvGraphicFramePr>
          <p:nvPr>
            <p:ph type="pic" sz="quarter" idx="10"/>
            <p:extLst>
              <p:ext uri="{D42A27DB-BD31-4B8C-83A1-F6EECF244321}">
                <p14:modId xmlns:p14="http://schemas.microsoft.com/office/powerpoint/2010/main" val="3162939146"/>
              </p:ext>
            </p:extLst>
          </p:nvPr>
        </p:nvGraphicFramePr>
        <p:xfrm>
          <a:off x="2894540" y="1715558"/>
          <a:ext cx="6402917" cy="39966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1882093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Заголовок 24">
            <a:extLst>
              <a:ext uri="{FF2B5EF4-FFF2-40B4-BE49-F238E27FC236}">
                <a16:creationId xmlns:a16="http://schemas.microsoft.com/office/drawing/2014/main" xmlns="" id="{FE8DDA79-9B22-48D3-AF30-2E52440945B9}"/>
              </a:ext>
            </a:extLst>
          </p:cNvPr>
          <p:cNvSpPr>
            <a:spLocks noGrp="1"/>
          </p:cNvSpPr>
          <p:nvPr>
            <p:ph type="title"/>
          </p:nvPr>
        </p:nvSpPr>
        <p:spPr>
          <a:xfrm>
            <a:off x="339210" y="305431"/>
            <a:ext cx="10912990" cy="1089529"/>
          </a:xfrm>
        </p:spPr>
        <p:txBody>
          <a:bodyPr/>
          <a:lstStyle/>
          <a:p>
            <a:r>
              <a:rPr lang="ru-RU" sz="3600" b="1" dirty="0">
                <a:latin typeface="Book Antiqua" panose="02040602050305030304" pitchFamily="18" charset="0"/>
              </a:rPr>
              <a:t>Структура тематики проведенных мероприятий консультантами-методистами</a:t>
            </a:r>
          </a:p>
        </p:txBody>
      </p:sp>
      <p:sp>
        <p:nvSpPr>
          <p:cNvPr id="3" name="TextBox 2">
            <a:extLst>
              <a:ext uri="{FF2B5EF4-FFF2-40B4-BE49-F238E27FC236}">
                <a16:creationId xmlns:a16="http://schemas.microsoft.com/office/drawing/2014/main" xmlns="" id="{00C301ED-2564-903D-D3C1-E0E981C6782E}"/>
              </a:ext>
            </a:extLst>
          </p:cNvPr>
          <p:cNvSpPr txBox="1"/>
          <p:nvPr/>
        </p:nvSpPr>
        <p:spPr>
          <a:xfrm>
            <a:off x="797413" y="1849117"/>
            <a:ext cx="3863118" cy="1200329"/>
          </a:xfrm>
          <a:prstGeom prst="rect">
            <a:avLst/>
          </a:prstGeom>
          <a:noFill/>
        </p:spPr>
        <p:txBody>
          <a:bodyPr wrap="square" rtlCol="0">
            <a:spAutoFit/>
          </a:bodyPr>
          <a:lstStyle/>
          <a:p>
            <a:pPr defTabSz="228531"/>
            <a:r>
              <a:rPr lang="ru-RU" dirty="0">
                <a:latin typeface="Book Antiqua" panose="02040602050305030304" pitchFamily="18" charset="0"/>
                <a:ea typeface="VTB Group Cond Book" panose="020B0506050504020204" pitchFamily="34" charset="77"/>
              </a:rPr>
              <a:t>Традиционно основной темой, волнующей население, остается телефонное и Интернет- мошенничество (21%)</a:t>
            </a:r>
            <a:endParaRPr lang="en-US" dirty="0">
              <a:latin typeface="Book Antiqua" panose="02040602050305030304" pitchFamily="18" charset="0"/>
              <a:ea typeface="VTB Group Cond Book" panose="020B0506050504020204" pitchFamily="34" charset="77"/>
            </a:endParaRPr>
          </a:p>
        </p:txBody>
      </p:sp>
      <p:sp>
        <p:nvSpPr>
          <p:cNvPr id="8" name="Овал 49">
            <a:extLst>
              <a:ext uri="{FF2B5EF4-FFF2-40B4-BE49-F238E27FC236}">
                <a16:creationId xmlns:a16="http://schemas.microsoft.com/office/drawing/2014/main" xmlns="" id="{97EE3D10-DCBB-88D8-E84B-A5C44A816BF3}"/>
              </a:ext>
            </a:extLst>
          </p:cNvPr>
          <p:cNvSpPr/>
          <p:nvPr/>
        </p:nvSpPr>
        <p:spPr>
          <a:xfrm flipH="1">
            <a:off x="442913" y="2054486"/>
            <a:ext cx="235592" cy="235592"/>
          </a:xfrm>
          <a:prstGeom prst="ellipse">
            <a:avLst/>
          </a:prstGeom>
          <a:gradFill flip="none" rotWithShape="1">
            <a:gsLst>
              <a:gs pos="0">
                <a:schemeClr val="accent2">
                  <a:lumMod val="70000"/>
                </a:schemeClr>
              </a:gs>
              <a:gs pos="100000">
                <a:schemeClr val="accent2"/>
              </a:gs>
            </a:gsLst>
            <a:lin ang="16200000" scaled="1"/>
            <a:tileRect/>
          </a:gradFill>
          <a:ln w="12700" cap="flat" cmpd="sng" algn="ctr">
            <a:noFill/>
            <a:prstDash val="solid"/>
            <a:miter lim="800000"/>
          </a:ln>
          <a:effectLst>
            <a:outerShdw blurRad="203200" dist="76200" dir="5460000" sx="102000" sy="102000" algn="ctr" rotWithShape="0">
              <a:schemeClr val="bg1">
                <a:lumMod val="75000"/>
                <a:alpha val="51000"/>
              </a:schemeClr>
            </a:outerShdw>
          </a:effectLst>
        </p:spPr>
        <p:txBody>
          <a:bodyPr wrap="square" rtlCol="0" anchor="ctr">
            <a:noAutofit/>
          </a:bodyPr>
          <a:lstStyle/>
          <a:p>
            <a:pPr algn="ctr" defTabSz="914400"/>
            <a:endParaRPr lang="ru-RU" sz="450" kern="0">
              <a:solidFill>
                <a:srgbClr val="FFFFFF"/>
              </a:solidFill>
              <a:latin typeface="Calibri"/>
            </a:endParaRPr>
          </a:p>
        </p:txBody>
      </p:sp>
      <p:sp>
        <p:nvSpPr>
          <p:cNvPr id="15" name="Прямоугольник 14">
            <a:extLst>
              <a:ext uri="{FF2B5EF4-FFF2-40B4-BE49-F238E27FC236}">
                <a16:creationId xmlns:a16="http://schemas.microsoft.com/office/drawing/2014/main" xmlns="" id="{0186B65D-C9CB-CF68-B585-89AE2F3DC9DF}"/>
              </a:ext>
            </a:extLst>
          </p:cNvPr>
          <p:cNvSpPr/>
          <p:nvPr/>
        </p:nvSpPr>
        <p:spPr>
          <a:xfrm>
            <a:off x="339210" y="6118578"/>
            <a:ext cx="2392701" cy="486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xmlns="" id="{E7D466F4-4CEF-7409-8EBD-F4FC94323695}"/>
              </a:ext>
            </a:extLst>
          </p:cNvPr>
          <p:cNvSpPr txBox="1"/>
          <p:nvPr/>
        </p:nvSpPr>
        <p:spPr>
          <a:xfrm>
            <a:off x="797413" y="3217791"/>
            <a:ext cx="3863118" cy="1200329"/>
          </a:xfrm>
          <a:prstGeom prst="rect">
            <a:avLst/>
          </a:prstGeom>
          <a:noFill/>
        </p:spPr>
        <p:txBody>
          <a:bodyPr wrap="square" rtlCol="0">
            <a:spAutoFit/>
          </a:bodyPr>
          <a:lstStyle/>
          <a:p>
            <a:pPr defTabSz="228531"/>
            <a:r>
              <a:rPr lang="ru-RU" dirty="0">
                <a:latin typeface="Book Antiqua" panose="02040602050305030304" pitchFamily="18" charset="0"/>
                <a:ea typeface="VTB Group Cond Book" panose="020B0506050504020204" pitchFamily="34" charset="77"/>
              </a:rPr>
              <a:t>В 2023 году консультантами-методистами были затронуты темы, касающиеся инвестиций и сбережений (8%)</a:t>
            </a:r>
            <a:endParaRPr lang="en-US" dirty="0">
              <a:latin typeface="Book Antiqua" panose="02040602050305030304" pitchFamily="18" charset="0"/>
              <a:ea typeface="VTB Group Cond Book" panose="020B0506050504020204" pitchFamily="34" charset="77"/>
            </a:endParaRPr>
          </a:p>
        </p:txBody>
      </p:sp>
      <p:sp>
        <p:nvSpPr>
          <p:cNvPr id="17" name="Овал 49">
            <a:extLst>
              <a:ext uri="{FF2B5EF4-FFF2-40B4-BE49-F238E27FC236}">
                <a16:creationId xmlns:a16="http://schemas.microsoft.com/office/drawing/2014/main" xmlns="" id="{3058F500-8D8D-7C0B-C9B7-0829E0F6756B}"/>
              </a:ext>
            </a:extLst>
          </p:cNvPr>
          <p:cNvSpPr/>
          <p:nvPr/>
        </p:nvSpPr>
        <p:spPr>
          <a:xfrm flipH="1">
            <a:off x="488372" y="3288426"/>
            <a:ext cx="235592" cy="235592"/>
          </a:xfrm>
          <a:prstGeom prst="ellipse">
            <a:avLst/>
          </a:prstGeom>
          <a:gradFill flip="none" rotWithShape="1">
            <a:gsLst>
              <a:gs pos="0">
                <a:schemeClr val="accent2">
                  <a:lumMod val="70000"/>
                </a:schemeClr>
              </a:gs>
              <a:gs pos="100000">
                <a:schemeClr val="accent2"/>
              </a:gs>
            </a:gsLst>
            <a:lin ang="16200000" scaled="1"/>
            <a:tileRect/>
          </a:gradFill>
          <a:ln w="12700" cap="flat" cmpd="sng" algn="ctr">
            <a:noFill/>
            <a:prstDash val="solid"/>
            <a:miter lim="800000"/>
          </a:ln>
          <a:effectLst>
            <a:outerShdw blurRad="203200" dist="76200" dir="5460000" sx="102000" sy="102000" algn="ctr" rotWithShape="0">
              <a:schemeClr val="bg1">
                <a:lumMod val="75000"/>
                <a:alpha val="51000"/>
              </a:schemeClr>
            </a:outerShdw>
          </a:effectLst>
        </p:spPr>
        <p:txBody>
          <a:bodyPr wrap="square" rtlCol="0" anchor="ctr">
            <a:noAutofit/>
          </a:bodyPr>
          <a:lstStyle/>
          <a:p>
            <a:pPr algn="ctr" defTabSz="914400"/>
            <a:endParaRPr lang="ru-RU" sz="450" kern="0">
              <a:solidFill>
                <a:srgbClr val="FFFFFF"/>
              </a:solidFill>
              <a:latin typeface="Calibri"/>
            </a:endParaRPr>
          </a:p>
        </p:txBody>
      </p:sp>
      <p:sp>
        <p:nvSpPr>
          <p:cNvPr id="20" name="TextBox 19">
            <a:extLst>
              <a:ext uri="{FF2B5EF4-FFF2-40B4-BE49-F238E27FC236}">
                <a16:creationId xmlns:a16="http://schemas.microsoft.com/office/drawing/2014/main" xmlns="" id="{EF453809-CDC6-E214-71E7-BFFDFDFD854A}"/>
              </a:ext>
            </a:extLst>
          </p:cNvPr>
          <p:cNvSpPr txBox="1"/>
          <p:nvPr/>
        </p:nvSpPr>
        <p:spPr>
          <a:xfrm>
            <a:off x="797413" y="4591783"/>
            <a:ext cx="3863118" cy="923330"/>
          </a:xfrm>
          <a:prstGeom prst="rect">
            <a:avLst/>
          </a:prstGeom>
          <a:noFill/>
        </p:spPr>
        <p:txBody>
          <a:bodyPr wrap="square" rtlCol="0">
            <a:spAutoFit/>
          </a:bodyPr>
          <a:lstStyle/>
          <a:p>
            <a:pPr defTabSz="228531"/>
            <a:r>
              <a:rPr lang="ru-RU" dirty="0">
                <a:latin typeface="Book Antiqua" panose="02040602050305030304" pitchFamily="18" charset="0"/>
                <a:ea typeface="VTB Group Cond Book" panose="020B0506050504020204" pitchFamily="34" charset="77"/>
              </a:rPr>
              <a:t>Вопросам поддержки семей с детьми также было уделено значительное внимание (7%)</a:t>
            </a:r>
            <a:endParaRPr lang="en-US" dirty="0">
              <a:latin typeface="Book Antiqua" panose="02040602050305030304" pitchFamily="18" charset="0"/>
              <a:ea typeface="VTB Group Cond Book" panose="020B0506050504020204" pitchFamily="34" charset="77"/>
            </a:endParaRPr>
          </a:p>
        </p:txBody>
      </p:sp>
      <p:sp>
        <p:nvSpPr>
          <p:cNvPr id="21" name="Овал 49">
            <a:extLst>
              <a:ext uri="{FF2B5EF4-FFF2-40B4-BE49-F238E27FC236}">
                <a16:creationId xmlns:a16="http://schemas.microsoft.com/office/drawing/2014/main" xmlns="" id="{4CFB396C-9179-DA15-E729-02BEBFE5B49A}"/>
              </a:ext>
            </a:extLst>
          </p:cNvPr>
          <p:cNvSpPr/>
          <p:nvPr/>
        </p:nvSpPr>
        <p:spPr>
          <a:xfrm flipH="1">
            <a:off x="488372" y="4619304"/>
            <a:ext cx="235592" cy="235592"/>
          </a:xfrm>
          <a:prstGeom prst="ellipse">
            <a:avLst/>
          </a:prstGeom>
          <a:gradFill flip="none" rotWithShape="1">
            <a:gsLst>
              <a:gs pos="0">
                <a:schemeClr val="accent2">
                  <a:lumMod val="70000"/>
                </a:schemeClr>
              </a:gs>
              <a:gs pos="100000">
                <a:schemeClr val="accent2"/>
              </a:gs>
            </a:gsLst>
            <a:lin ang="16200000" scaled="1"/>
            <a:tileRect/>
          </a:gradFill>
          <a:ln w="12700" cap="flat" cmpd="sng" algn="ctr">
            <a:noFill/>
            <a:prstDash val="solid"/>
            <a:miter lim="800000"/>
          </a:ln>
          <a:effectLst>
            <a:outerShdw blurRad="203200" dist="76200" dir="5460000" sx="102000" sy="102000" algn="ctr" rotWithShape="0">
              <a:schemeClr val="bg1">
                <a:lumMod val="75000"/>
                <a:alpha val="51000"/>
              </a:schemeClr>
            </a:outerShdw>
          </a:effectLst>
        </p:spPr>
        <p:txBody>
          <a:bodyPr wrap="square" rtlCol="0" anchor="ctr">
            <a:noAutofit/>
          </a:bodyPr>
          <a:lstStyle/>
          <a:p>
            <a:pPr algn="ctr" defTabSz="914400"/>
            <a:endParaRPr lang="ru-RU" sz="450" kern="0">
              <a:solidFill>
                <a:srgbClr val="FFFFFF"/>
              </a:solidFill>
              <a:latin typeface="Calibri"/>
            </a:endParaRPr>
          </a:p>
        </p:txBody>
      </p:sp>
      <p:graphicFrame>
        <p:nvGraphicFramePr>
          <p:cNvPr id="4" name="Диаграмма 3">
            <a:extLst>
              <a:ext uri="{FF2B5EF4-FFF2-40B4-BE49-F238E27FC236}">
                <a16:creationId xmlns:a16="http://schemas.microsoft.com/office/drawing/2014/main" xmlns="" id="{F625CDE2-637E-DAA2-61A3-281FCEE0EB75}"/>
              </a:ext>
            </a:extLst>
          </p:cNvPr>
          <p:cNvGraphicFramePr/>
          <p:nvPr>
            <p:extLst>
              <p:ext uri="{D42A27DB-BD31-4B8C-83A1-F6EECF244321}">
                <p14:modId xmlns:p14="http://schemas.microsoft.com/office/powerpoint/2010/main" val="393114770"/>
              </p:ext>
            </p:extLst>
          </p:nvPr>
        </p:nvGraphicFramePr>
        <p:xfrm>
          <a:off x="5315579" y="1931239"/>
          <a:ext cx="5936622" cy="35752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0835105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ppt_x"/>
                                          </p:val>
                                        </p:tav>
                                        <p:tav tm="100000">
                                          <p:val>
                                            <p:strVal val="#ppt_x"/>
                                          </p:val>
                                        </p:tav>
                                      </p:tavLst>
                                    </p:anim>
                                    <p:anim calcmode="lin" valueType="num">
                                      <p:cBhvr additive="base">
                                        <p:cTn id="8" dur="12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ppt_x"/>
                                          </p:val>
                                        </p:tav>
                                        <p:tav tm="100000">
                                          <p:val>
                                            <p:strVal val="#ppt_x"/>
                                          </p:val>
                                        </p:tav>
                                      </p:tavLst>
                                    </p:anim>
                                    <p:anim calcmode="lin" valueType="num">
                                      <p:cBhvr additive="base">
                                        <p:cTn id="12" dur="125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250" fill="hold"/>
                                        <p:tgtEl>
                                          <p:spTgt spid="17"/>
                                        </p:tgtEl>
                                        <p:attrNameLst>
                                          <p:attrName>ppt_x</p:attrName>
                                        </p:attrNameLst>
                                      </p:cBhvr>
                                      <p:tavLst>
                                        <p:tav tm="0">
                                          <p:val>
                                            <p:strVal val="#ppt_x"/>
                                          </p:val>
                                        </p:tav>
                                        <p:tav tm="100000">
                                          <p:val>
                                            <p:strVal val="#ppt_x"/>
                                          </p:val>
                                        </p:tav>
                                      </p:tavLst>
                                    </p:anim>
                                    <p:anim calcmode="lin" valueType="num">
                                      <p:cBhvr additive="base">
                                        <p:cTn id="16" dur="1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250" fill="hold"/>
                                        <p:tgtEl>
                                          <p:spTgt spid="16"/>
                                        </p:tgtEl>
                                        <p:attrNameLst>
                                          <p:attrName>ppt_x</p:attrName>
                                        </p:attrNameLst>
                                      </p:cBhvr>
                                      <p:tavLst>
                                        <p:tav tm="0">
                                          <p:val>
                                            <p:strVal val="#ppt_x"/>
                                          </p:val>
                                        </p:tav>
                                        <p:tav tm="100000">
                                          <p:val>
                                            <p:strVal val="#ppt_x"/>
                                          </p:val>
                                        </p:tav>
                                      </p:tavLst>
                                    </p:anim>
                                    <p:anim calcmode="lin" valueType="num">
                                      <p:cBhvr additive="base">
                                        <p:cTn id="20" dur="125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250" fill="hold"/>
                                        <p:tgtEl>
                                          <p:spTgt spid="21"/>
                                        </p:tgtEl>
                                        <p:attrNameLst>
                                          <p:attrName>ppt_x</p:attrName>
                                        </p:attrNameLst>
                                      </p:cBhvr>
                                      <p:tavLst>
                                        <p:tav tm="0">
                                          <p:val>
                                            <p:strVal val="#ppt_x"/>
                                          </p:val>
                                        </p:tav>
                                        <p:tav tm="100000">
                                          <p:val>
                                            <p:strVal val="#ppt_x"/>
                                          </p:val>
                                        </p:tav>
                                      </p:tavLst>
                                    </p:anim>
                                    <p:anim calcmode="lin" valueType="num">
                                      <p:cBhvr additive="base">
                                        <p:cTn id="24" dur="125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250" fill="hold"/>
                                        <p:tgtEl>
                                          <p:spTgt spid="20"/>
                                        </p:tgtEl>
                                        <p:attrNameLst>
                                          <p:attrName>ppt_x</p:attrName>
                                        </p:attrNameLst>
                                      </p:cBhvr>
                                      <p:tavLst>
                                        <p:tav tm="0">
                                          <p:val>
                                            <p:strVal val="#ppt_x"/>
                                          </p:val>
                                        </p:tav>
                                        <p:tav tm="100000">
                                          <p:val>
                                            <p:strVal val="#ppt_x"/>
                                          </p:val>
                                        </p:tav>
                                      </p:tavLst>
                                    </p:anim>
                                    <p:anim calcmode="lin" valueType="num">
                                      <p:cBhvr additive="base">
                                        <p:cTn id="28" dur="12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6" grpId="0"/>
      <p:bldP spid="17" grpId="0" animBg="1"/>
      <p:bldP spid="20" grpId="0"/>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xmlns="" id="{D56F090D-4C53-4EA9-AC65-323E72B8F72B}"/>
              </a:ext>
            </a:extLst>
          </p:cNvPr>
          <p:cNvPicPr>
            <a:picLocks noChangeAspect="1"/>
          </p:cNvPicPr>
          <p:nvPr>
            <a:videoFile r:link="rId1"/>
            <p:extLst>
              <p:ext uri="{DAA4B4D4-6D71-4841-9C94-3DE7FCFB9230}">
                <p14:media xmlns:p14="http://schemas.microsoft.com/office/powerpoint/2010/main" r:embed="rId2">
                  <p14:trim st="1193"/>
                </p14:media>
              </p:ext>
            </p:extLst>
          </p:nvPr>
        </p:nvPicPr>
        <p:blipFill>
          <a:blip r:embed="rId5"/>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xmlns="" id="{94AC8A24-0275-A841-8427-61B29D60BF47}"/>
              </a:ext>
            </a:extLst>
          </p:cNvPr>
          <p:cNvSpPr/>
          <p:nvPr/>
        </p:nvSpPr>
        <p:spPr>
          <a:xfrm>
            <a:off x="-61546" y="-17939"/>
            <a:ext cx="12192000" cy="6858000"/>
          </a:xfrm>
          <a:prstGeom prst="rect">
            <a:avLst/>
          </a:prstGeom>
          <a:gradFill>
            <a:gsLst>
              <a:gs pos="0">
                <a:schemeClr val="accent2">
                  <a:alpha val="50000"/>
                </a:schemeClr>
              </a:gs>
              <a:gs pos="98000">
                <a:schemeClr val="accent2">
                  <a:alpha val="85000"/>
                  <a:lumMod val="85000"/>
                  <a:lumOff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4" name="Заголовок 3">
            <a:extLst>
              <a:ext uri="{FF2B5EF4-FFF2-40B4-BE49-F238E27FC236}">
                <a16:creationId xmlns:a16="http://schemas.microsoft.com/office/drawing/2014/main" xmlns="" id="{157F0333-79C5-6A31-09F6-B1B94BB768D3}"/>
              </a:ext>
            </a:extLst>
          </p:cNvPr>
          <p:cNvSpPr>
            <a:spLocks noGrp="1"/>
          </p:cNvSpPr>
          <p:nvPr>
            <p:ph type="title"/>
          </p:nvPr>
        </p:nvSpPr>
        <p:spPr>
          <a:xfrm>
            <a:off x="105737" y="276534"/>
            <a:ext cx="11233275" cy="461665"/>
          </a:xfrm>
        </p:spPr>
        <p:txBody>
          <a:bodyPr/>
          <a:lstStyle/>
          <a:p>
            <a:pPr>
              <a:lnSpc>
                <a:spcPct val="100000"/>
              </a:lnSpc>
            </a:pPr>
            <a:r>
              <a:rPr lang="ru-RU" sz="2400" dirty="0">
                <a:solidFill>
                  <a:schemeClr val="bg1"/>
                </a:solidFill>
                <a:effectLst>
                  <a:outerShdw blurRad="38100" dist="38100" dir="2700000" algn="tl">
                    <a:srgbClr val="000000">
                      <a:alpha val="43137"/>
                    </a:srgbClr>
                  </a:outerShdw>
                </a:effectLst>
                <a:latin typeface="Book Antiqua" panose="02040602050305030304" pitchFamily="18" charset="0"/>
              </a:rPr>
              <a:t>Площадки проведения мероприятий по финансовому просвещению</a:t>
            </a:r>
          </a:p>
        </p:txBody>
      </p:sp>
      <p:sp>
        <p:nvSpPr>
          <p:cNvPr id="5" name="Прямоугольник 4">
            <a:extLst>
              <a:ext uri="{FF2B5EF4-FFF2-40B4-BE49-F238E27FC236}">
                <a16:creationId xmlns:a16="http://schemas.microsoft.com/office/drawing/2014/main" xmlns="" id="{AFBFFBD5-EAC6-E129-B54E-14115E803888}"/>
              </a:ext>
            </a:extLst>
          </p:cNvPr>
          <p:cNvSpPr/>
          <p:nvPr/>
        </p:nvSpPr>
        <p:spPr>
          <a:xfrm>
            <a:off x="211474" y="294472"/>
            <a:ext cx="11233275" cy="461666"/>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xmlns="" id="{6E6C9AC7-8125-50FF-B0CA-52FD85E742CA}"/>
              </a:ext>
            </a:extLst>
          </p:cNvPr>
          <p:cNvSpPr txBox="1"/>
          <p:nvPr/>
        </p:nvSpPr>
        <p:spPr>
          <a:xfrm>
            <a:off x="313091" y="1210814"/>
            <a:ext cx="6667812" cy="1268168"/>
          </a:xfrm>
          <a:prstGeom prst="rect">
            <a:avLst/>
          </a:prstGeom>
          <a:noFill/>
        </p:spPr>
        <p:txBody>
          <a:bodyPr wrap="square">
            <a:spAutoFit/>
          </a:bodyPr>
          <a:lstStyle/>
          <a:p>
            <a:pPr>
              <a:lnSpc>
                <a:spcPct val="107000"/>
              </a:lnSpc>
              <a:spcAft>
                <a:spcPts val="800"/>
              </a:spcAft>
            </a:pPr>
            <a:r>
              <a:rPr lang="ru-RU" i="1" dirty="0">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rPr>
              <a:t>Оборудованные уголки финансовой грамотности на месте работы КМ показали свою востребованность. В общей структуре их доля небольшая (5,1%), но охват населения составил 3 470 человек.</a:t>
            </a:r>
            <a:endParaRPr lang="ru-RU" sz="1400" i="1" dirty="0">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xmlns="" id="{D1876FE3-8B27-EA26-7B97-06214FA118E8}"/>
              </a:ext>
            </a:extLst>
          </p:cNvPr>
          <p:cNvPicPr>
            <a:picLocks noChangeAspect="1"/>
          </p:cNvPicPr>
          <p:nvPr/>
        </p:nvPicPr>
        <p:blipFill rotWithShape="1">
          <a:blip r:embed="rId6">
            <a:extLst>
              <a:ext uri="{28A0092B-C50C-407E-A947-70E740481C1C}">
                <a14:useLocalDpi xmlns:a14="http://schemas.microsoft.com/office/drawing/2010/main" val="0"/>
              </a:ext>
            </a:extLst>
          </a:blip>
          <a:srcRect t="12439" b="12439"/>
          <a:stretch/>
        </p:blipFill>
        <p:spPr>
          <a:xfrm>
            <a:off x="7150509" y="977106"/>
            <a:ext cx="1993491" cy="1993491"/>
          </a:xfrm>
          <a:prstGeom prst="ellipse">
            <a:avLst/>
          </a:prstGeom>
        </p:spPr>
      </p:pic>
      <p:sp>
        <p:nvSpPr>
          <p:cNvPr id="6" name="TextBox 5">
            <a:extLst>
              <a:ext uri="{FF2B5EF4-FFF2-40B4-BE49-F238E27FC236}">
                <a16:creationId xmlns:a16="http://schemas.microsoft.com/office/drawing/2014/main" xmlns="" id="{CB91FE22-9E36-9E29-79BE-8B81477E14DC}"/>
              </a:ext>
            </a:extLst>
          </p:cNvPr>
          <p:cNvSpPr txBox="1"/>
          <p:nvPr/>
        </p:nvSpPr>
        <p:spPr>
          <a:xfrm>
            <a:off x="313092" y="2953517"/>
            <a:ext cx="6837418" cy="3445302"/>
          </a:xfrm>
          <a:prstGeom prst="rect">
            <a:avLst/>
          </a:prstGeom>
          <a:noFill/>
        </p:spPr>
        <p:txBody>
          <a:bodyPr wrap="square">
            <a:spAutoFit/>
          </a:bodyPr>
          <a:lstStyle/>
          <a:p>
            <a:pPr>
              <a:lnSpc>
                <a:spcPct val="107000"/>
              </a:lnSpc>
              <a:spcAft>
                <a:spcPts val="800"/>
              </a:spcAft>
            </a:pPr>
            <a:r>
              <a:rPr lang="ru-RU" i="1" dirty="0">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rPr>
              <a:t>Охват населения в Липецкой области по проведенным очным мероприятиям КМ составил 1840 чел.</a:t>
            </a:r>
          </a:p>
          <a:p>
            <a:pPr>
              <a:lnSpc>
                <a:spcPct val="107000"/>
              </a:lnSpc>
              <a:spcAft>
                <a:spcPts val="800"/>
              </a:spcAft>
            </a:pPr>
            <a:r>
              <a:rPr lang="ru-RU" i="1" dirty="0">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rPr>
              <a:t>Площадками проведения мероприятий по финансовому просвещению стали: Управление социальной политики Липецкой области, администрации муниципальных районов Липецкой области, районные газеты Липецкой области («Лебедянская монетка», «Новая жизнь», «Маяк», «Звезда», «Красное знамя», «Народное слово», «Сельская нива», «Заветы Ильича», «Добринские вести», «Вперед», «Сельские зори», «Грязинские известия», «Сельский восход», «Заря», «</a:t>
            </a:r>
            <a:r>
              <a:rPr lang="ru-RU" i="1" dirty="0" err="1">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rPr>
              <a:t>Раненбургский</a:t>
            </a:r>
            <a:r>
              <a:rPr lang="ru-RU" i="1" dirty="0">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rPr>
              <a:t> вестник», «Донские вести»), а также Липецкий филиал </a:t>
            </a:r>
            <a:r>
              <a:rPr lang="ru-RU" i="1" dirty="0" err="1">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rPr>
              <a:t>Финуниверситета</a:t>
            </a:r>
            <a:r>
              <a:rPr lang="en-US" i="1" dirty="0">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rPr>
              <a:t>.</a:t>
            </a:r>
            <a:endParaRPr lang="ru-RU" i="1" dirty="0">
              <a:solidFill>
                <a:schemeClr val="bg1"/>
              </a:solidFill>
              <a:effectLst>
                <a:outerShdw blurRad="38100" dist="38100" dir="2700000" algn="tl">
                  <a:srgbClr val="000000">
                    <a:alpha val="43137"/>
                  </a:srgbClr>
                </a:outerShdw>
              </a:effectLst>
              <a:latin typeface="Book Antiqua" panose="02040602050305030304" pitchFamily="18" charset="0"/>
              <a:ea typeface="Calibri" panose="020F0502020204030204" pitchFamily="34" charset="0"/>
              <a:cs typeface="Times New Roman" panose="02020603050405020304" pitchFamily="18" charset="0"/>
            </a:endParaRPr>
          </a:p>
        </p:txBody>
      </p:sp>
      <p:pic>
        <p:nvPicPr>
          <p:cNvPr id="9" name="Рисунок 8">
            <a:extLst>
              <a:ext uri="{FF2B5EF4-FFF2-40B4-BE49-F238E27FC236}">
                <a16:creationId xmlns:a16="http://schemas.microsoft.com/office/drawing/2014/main" xmlns="" id="{E0FCD1CF-33C6-AACE-8E20-9A5FE88B411F}"/>
              </a:ext>
            </a:extLst>
          </p:cNvPr>
          <p:cNvPicPr>
            <a:picLocks noChangeAspect="1"/>
          </p:cNvPicPr>
          <p:nvPr/>
        </p:nvPicPr>
        <p:blipFill rotWithShape="1">
          <a:blip r:embed="rId7">
            <a:extLst>
              <a:ext uri="{28A0092B-C50C-407E-A947-70E740481C1C}">
                <a14:useLocalDpi xmlns:a14="http://schemas.microsoft.com/office/drawing/2010/main" val="0"/>
              </a:ext>
            </a:extLst>
          </a:blip>
          <a:srcRect t="12451" b="12451"/>
          <a:stretch/>
        </p:blipFill>
        <p:spPr>
          <a:xfrm>
            <a:off x="8126280" y="4405328"/>
            <a:ext cx="1993491" cy="1993491"/>
          </a:xfrm>
          <a:prstGeom prst="ellipse">
            <a:avLst/>
          </a:prstGeom>
        </p:spPr>
      </p:pic>
      <p:pic>
        <p:nvPicPr>
          <p:cNvPr id="14" name="Рисунок 13">
            <a:extLst>
              <a:ext uri="{FF2B5EF4-FFF2-40B4-BE49-F238E27FC236}">
                <a16:creationId xmlns:a16="http://schemas.microsoft.com/office/drawing/2014/main" xmlns="" id="{D9A8FF29-6B60-959F-5697-83864D2C577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00" r="12500"/>
          <a:stretch/>
        </p:blipFill>
        <p:spPr>
          <a:xfrm>
            <a:off x="8958375" y="2826046"/>
            <a:ext cx="2401530" cy="2401530"/>
          </a:xfrm>
          <a:prstGeom prst="ellipse">
            <a:avLst/>
          </a:prstGeom>
        </p:spPr>
      </p:pic>
    </p:spTree>
    <p:extLst>
      <p:ext uri="{BB962C8B-B14F-4D97-AF65-F5344CB8AC3E}">
        <p14:creationId xmlns:p14="http://schemas.microsoft.com/office/powerpoint/2010/main" val="1271521202"/>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07"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1250" fill="hold"/>
                                        <p:tgtEl>
                                          <p:spTgt spid="10"/>
                                        </p:tgtEl>
                                        <p:attrNameLst>
                                          <p:attrName>ppt_x</p:attrName>
                                        </p:attrNameLst>
                                      </p:cBhvr>
                                      <p:tavLst>
                                        <p:tav tm="0">
                                          <p:val>
                                            <p:strVal val="#ppt_x"/>
                                          </p:val>
                                        </p:tav>
                                        <p:tav tm="100000">
                                          <p:val>
                                            <p:strVal val="#ppt_x"/>
                                          </p:val>
                                        </p:tav>
                                      </p:tavLst>
                                    </p:anim>
                                    <p:anim calcmode="lin" valueType="num">
                                      <p:cBhvr additive="base">
                                        <p:cTn id="10" dur="1250" fill="hold"/>
                                        <p:tgtEl>
                                          <p:spTgt spid="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250" fill="hold"/>
                                        <p:tgtEl>
                                          <p:spTgt spid="6"/>
                                        </p:tgtEl>
                                        <p:attrNameLst>
                                          <p:attrName>ppt_x</p:attrName>
                                        </p:attrNameLst>
                                      </p:cBhvr>
                                      <p:tavLst>
                                        <p:tav tm="0">
                                          <p:val>
                                            <p:strVal val="#ppt_x"/>
                                          </p:val>
                                        </p:tav>
                                        <p:tav tm="100000">
                                          <p:val>
                                            <p:strVal val="#ppt_x"/>
                                          </p:val>
                                        </p:tav>
                                      </p:tavLst>
                                    </p:anim>
                                    <p:anim calcmode="lin" valueType="num">
                                      <p:cBhvr additive="base">
                                        <p:cTn id="14" dur="125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250" fill="hold"/>
                                        <p:tgtEl>
                                          <p:spTgt spid="9"/>
                                        </p:tgtEl>
                                        <p:attrNameLst>
                                          <p:attrName>ppt_x</p:attrName>
                                        </p:attrNameLst>
                                      </p:cBhvr>
                                      <p:tavLst>
                                        <p:tav tm="0">
                                          <p:val>
                                            <p:strVal val="#ppt_x"/>
                                          </p:val>
                                        </p:tav>
                                        <p:tav tm="100000">
                                          <p:val>
                                            <p:strVal val="#ppt_x"/>
                                          </p:val>
                                        </p:tav>
                                      </p:tavLst>
                                    </p:anim>
                                    <p:anim calcmode="lin" valueType="num">
                                      <p:cBhvr additive="base">
                                        <p:cTn id="18" dur="125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250" fill="hold"/>
                                        <p:tgtEl>
                                          <p:spTgt spid="14"/>
                                        </p:tgtEl>
                                        <p:attrNameLst>
                                          <p:attrName>ppt_x</p:attrName>
                                        </p:attrNameLst>
                                      </p:cBhvr>
                                      <p:tavLst>
                                        <p:tav tm="0">
                                          <p:val>
                                            <p:strVal val="#ppt_x"/>
                                          </p:val>
                                        </p:tav>
                                        <p:tav tm="100000">
                                          <p:val>
                                            <p:strVal val="#ppt_x"/>
                                          </p:val>
                                        </p:tav>
                                      </p:tavLst>
                                    </p:anim>
                                    <p:anim calcmode="lin" valueType="num">
                                      <p:cBhvr additive="base">
                                        <p:cTn id="22" dur="125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250" fill="hold"/>
                                        <p:tgtEl>
                                          <p:spTgt spid="2"/>
                                        </p:tgtEl>
                                        <p:attrNameLst>
                                          <p:attrName>ppt_x</p:attrName>
                                        </p:attrNameLst>
                                      </p:cBhvr>
                                      <p:tavLst>
                                        <p:tav tm="0">
                                          <p:val>
                                            <p:strVal val="#ppt_x"/>
                                          </p:val>
                                        </p:tav>
                                        <p:tav tm="100000">
                                          <p:val>
                                            <p:strVal val="#ppt_x"/>
                                          </p:val>
                                        </p:tav>
                                      </p:tavLst>
                                    </p:anim>
                                    <p:anim calcmode="lin" valueType="num">
                                      <p:cBhvr additive="base">
                                        <p:cTn id="26"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bldLst>
      <p:bldP spid="10" grpId="0"/>
      <p:bldP spid="6" grpId="0"/>
    </p:bldLst>
  </p:timing>
</p:sld>
</file>

<file path=ppt/theme/theme1.xml><?xml version="1.0" encoding="utf-8"?>
<a:theme xmlns:a="http://schemas.openxmlformats.org/drawingml/2006/main" name="Тема Office">
  <a:themeElements>
    <a:clrScheme name="IT Pitch deck">
      <a:dk1>
        <a:sysClr val="windowText" lastClr="000000"/>
      </a:dk1>
      <a:lt1>
        <a:sysClr val="window" lastClr="FFFFFF"/>
      </a:lt1>
      <a:dk2>
        <a:srgbClr val="44546A"/>
      </a:dk2>
      <a:lt2>
        <a:srgbClr val="E7E6E6"/>
      </a:lt2>
      <a:accent1>
        <a:srgbClr val="0051E8"/>
      </a:accent1>
      <a:accent2>
        <a:srgbClr val="367CFF"/>
      </a:accent2>
      <a:accent3>
        <a:srgbClr val="00369B"/>
      </a:accent3>
      <a:accent4>
        <a:srgbClr val="FA3585"/>
      </a:accent4>
      <a:accent5>
        <a:srgbClr val="5B9BD5"/>
      </a:accent5>
      <a:accent6>
        <a:srgbClr val="70AD47"/>
      </a:accent6>
      <a:hlink>
        <a:srgbClr val="0563C1"/>
      </a:hlink>
      <a:folHlink>
        <a:srgbClr val="954F72"/>
      </a:folHlink>
    </a:clrScheme>
    <a:fontScheme name="Другая 4">
      <a:majorFont>
        <a:latin typeface="Oswald"/>
        <a:ea typeface=""/>
        <a:cs typeface=""/>
      </a:majorFont>
      <a:minorFont>
        <a:latin typeface="Oswald Ligh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736</TotalTime>
  <Words>1225</Words>
  <Application>Microsoft Office PowerPoint</Application>
  <PresentationFormat>Произвольный</PresentationFormat>
  <Paragraphs>192</Paragraphs>
  <Slides>20</Slides>
  <Notes>12</Notes>
  <HiddenSlides>0</HiddenSlides>
  <MMClips>5</MMClips>
  <ScaleCrop>false</ScaleCrop>
  <HeadingPairs>
    <vt:vector size="6" baseType="variant">
      <vt:variant>
        <vt:lpstr>Использованные шрифты</vt:lpstr>
      </vt:variant>
      <vt:variant>
        <vt:i4>16</vt:i4>
      </vt:variant>
      <vt:variant>
        <vt:lpstr>Тема</vt:lpstr>
      </vt:variant>
      <vt:variant>
        <vt:i4>2</vt:i4>
      </vt:variant>
      <vt:variant>
        <vt:lpstr>Заголовки слайдов</vt:lpstr>
      </vt:variant>
      <vt:variant>
        <vt:i4>20</vt:i4>
      </vt:variant>
    </vt:vector>
  </HeadingPairs>
  <TitlesOfParts>
    <vt:vector size="38" baseType="lpstr">
      <vt:lpstr>Arial</vt:lpstr>
      <vt:lpstr>VTB Group Cond</vt:lpstr>
      <vt:lpstr>Gotham Pro Black</vt:lpstr>
      <vt:lpstr>Calibri Light</vt:lpstr>
      <vt:lpstr>Calibri</vt:lpstr>
      <vt:lpstr>Oswald</vt:lpstr>
      <vt:lpstr>Roboto Condensed</vt:lpstr>
      <vt:lpstr>Akrobat</vt:lpstr>
      <vt:lpstr>VTB Group Cond Book</vt:lpstr>
      <vt:lpstr>Times New Roman</vt:lpstr>
      <vt:lpstr>VTB Group Cond Demi Bold</vt:lpstr>
      <vt:lpstr>Gotham Pro</vt:lpstr>
      <vt:lpstr>Oswald Light</vt:lpstr>
      <vt:lpstr>Book Antiqua</vt:lpstr>
      <vt:lpstr>VTB Group Cond Light</vt:lpstr>
      <vt:lpstr>Franklin Gothic Book</vt:lpstr>
      <vt:lpstr>Тема Office</vt:lpstr>
      <vt:lpstr>1_Тема Office</vt:lpstr>
      <vt:lpstr>Презентация PowerPoint</vt:lpstr>
      <vt:lpstr>Презентация PowerPoint</vt:lpstr>
      <vt:lpstr>Общие характеристики деятельности регионального оператора – Липецкого филиала Финуниверситета Липецкой области</vt:lpstr>
      <vt:lpstr>По ходатайству Управления финансов Липецкой области прошли обучения работники управления социальной политики Липецкой области, специалисты центров социальной защиты населения Липецкой области, специалисты Центров занятости населения нашего региона. </vt:lpstr>
      <vt:lpstr>Распределение слушателей в зависимости от их места работы</vt:lpstr>
      <vt:lpstr>Проведение мероприятий, направленных на формирование финансовой грамотности взрослого населения по месту работы в Липецкой области</vt:lpstr>
      <vt:lpstr>Структура по категории населения, охваченные мероприятиями по финансовому просвещению</vt:lpstr>
      <vt:lpstr>Структура тематики проведенных мероприятий консультантами-методистами</vt:lpstr>
      <vt:lpstr>Площадки проведения мероприятий по финансовому просвещению</vt:lpstr>
      <vt:lpstr>Площадки проведения мероприятий по финансовому просвещению</vt:lpstr>
      <vt:lpstr>Площадки проведения мероприятий по финансовому просвещению</vt:lpstr>
      <vt:lpstr>Площадки проведения мероприятий по финансовому просвещению</vt:lpstr>
      <vt:lpstr>Площадки проведения мероприятий по финансовому просвещению</vt:lpstr>
      <vt:lpstr>Презентация PowerPoint</vt:lpstr>
      <vt:lpstr>Презентация PowerPoint</vt:lpstr>
      <vt:lpstr>01 ноября совместно с Управлением финансов Липецкой области, с региональным центром финансовой грамотности была проведена межрегиональная конференция «Роль формирования финансовой культуры населения в социально-экономическом развитии регионов»,  Круглый стол на тему «Инвестиции: польза для гражданина и государства» был организован Липецким филиалом Финуниверситета.</vt:lpstr>
      <vt:lpstr>В Липецком филиале Финуниверситета организован и уже начал свою работу проект «Финансовый десант»</vt:lpstr>
      <vt:lpstr>Презентация PowerPoint</vt:lpstr>
      <vt:lpstr>Перспективы расширения охвата населения в Липецкой области мероприятиями, направленными на формирование финансовой грамотности взрослого населения по месту работы</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Ким Воронин</dc:creator>
  <cp:lastModifiedBy>u2051n18</cp:lastModifiedBy>
  <cp:revision>93</cp:revision>
  <cp:lastPrinted>2024-01-18T07:49:29Z</cp:lastPrinted>
  <dcterms:created xsi:type="dcterms:W3CDTF">2021-03-13T09:42:31Z</dcterms:created>
  <dcterms:modified xsi:type="dcterms:W3CDTF">2024-01-19T06:32:56Z</dcterms:modified>
</cp:coreProperties>
</file>