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00" r:id="rId3"/>
    <p:sldId id="304" r:id="rId4"/>
    <p:sldId id="305" r:id="rId5"/>
    <p:sldId id="306" r:id="rId6"/>
    <p:sldId id="259" r:id="rId7"/>
    <p:sldId id="299" r:id="rId8"/>
    <p:sldId id="298" r:id="rId9"/>
    <p:sldId id="310" r:id="rId10"/>
    <p:sldId id="301" r:id="rId11"/>
    <p:sldId id="312" r:id="rId12"/>
    <p:sldId id="258" r:id="rId13"/>
    <p:sldId id="311" r:id="rId14"/>
    <p:sldId id="260" r:id="rId15"/>
    <p:sldId id="303" r:id="rId16"/>
    <p:sldId id="315" r:id="rId17"/>
    <p:sldId id="309" r:id="rId18"/>
    <p:sldId id="31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70"/>
  </p:normalViewPr>
  <p:slideViewPr>
    <p:cSldViewPr snapToGrid="0">
      <p:cViewPr>
        <p:scale>
          <a:sx n="116" d="100"/>
          <a:sy n="116" d="100"/>
        </p:scale>
        <p:origin x="-1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F0FA1-3CAB-1848-98B4-2AD974F8412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35E7D-E00F-E34F-A7FD-CB3D21DE3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76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35E7D-E00F-E34F-A7FD-CB3D21DE3B1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1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35E7D-E00F-E34F-A7FD-CB3D21DE3B1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8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35E7D-E00F-E34F-A7FD-CB3D21DE3B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2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35E7D-E00F-E34F-A7FD-CB3D21DE3B1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41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35E7D-E00F-E34F-A7FD-CB3D21DE3B1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540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35E7D-E00F-E34F-A7FD-CB3D21DE3B1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39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35E7D-E00F-E34F-A7FD-CB3D21DE3B1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75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35E7D-E00F-E34F-A7FD-CB3D21DE3B1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70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823E15-80A0-E46D-CADE-823A3C032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6939638-127F-8DE4-9D87-5F1910D9A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2B6712-C0FE-6049-C73B-A542A7F3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B253B67-3AC0-D112-E263-A7874D7D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2C96DC-9FBB-C959-C574-04B8971B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6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B388FA-9BFA-412D-ECCC-EB17357D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806B58-9266-61FD-A5DC-57CED4E85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99D213-1577-7D59-6EA2-2ECB5EEF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0A3A2C-48B0-A647-DCF1-C2F97453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97F179-DC0F-636E-E725-77DE79B0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8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9BE385E-DB7B-1FA8-4F9C-066C18A5E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E1CFDC8-1C80-E0A0-CA63-57F267B18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4DE6A1-95EA-F650-0201-F0580483C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EA140D-851E-295A-BA1E-235CB837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2F5B1A-E929-9639-885A-0B08BC362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80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5C4C8D-6961-5583-D01C-A7399102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A5FE73-FE4F-8E35-54B9-3B55EFF13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02CE87-B3C3-C868-9500-9075FF6F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0AD91A-2363-AF64-C322-1C28A7E17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AF549B-DC0D-0471-C800-C287519E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6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761B6F-8FBC-9BFF-48D5-1D359144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3EBFA0-229E-4447-C5C1-1D177A65F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D56529-AB5B-F399-7CEE-788217D8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CAC995-6605-9D90-A2F3-E2444743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F59278-D5F3-B089-DA76-19BBE38C0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50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56192A-F531-BEF8-7CB9-ED60C5C23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621610E-BC7D-980F-80D8-BBFDA6046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6BF8913-5976-A939-4B05-A6631B69A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3CE3EFA-98F3-9104-65B7-EF6C089A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DBEA411-4B2E-9E67-47A8-51E687C8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3F1C9D7-FCE9-E649-4723-AF97ED12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79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AD5CE3-753A-833F-525F-F71E168E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4EC76A0-7394-0CD5-00CA-6E89E87C2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545C542-3BC6-83F5-B4A3-BD0C90949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368B908-912C-B2FA-C1C8-6F98B98E8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0EBA32E-1B51-BED8-F972-29A9FF2D4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252C530-5BD1-B475-1D1F-A32934F1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4794823-B5F3-8D37-D5DE-DEB5E61F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BB31748-61CD-59BA-163A-81B72109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3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381CD9-6445-D2CA-C75E-C816FA95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707D3EF-BCBF-533C-88AE-78047920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3B7FAD2-A06B-EDD7-6938-867DE1C2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DAFB39D-3520-7B76-9FD8-72925572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94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2B28342-733B-A2ED-E36F-6C02B4EE0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1B72D2F-6535-E529-89D7-8D560EEB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04B5F9E-88DB-9246-8E53-1567C99A0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43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68AF9A-BDBF-4062-3914-AB7510595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8BD4FE-6459-AC41-64DE-265C3B481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044C789-74CF-3D40-335F-51825601D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AE538E-AC11-5F19-B5E3-9AA7F9C2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641597-0AE1-B1B7-96E1-D8DB7F3B8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71A23B-9E3D-6609-C767-3DF0B7AD4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6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E2A53C-2961-E82A-4455-7A37E790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49B6463-44EA-60DA-2481-E13E620CF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CB6D6DA-01F5-61BF-6345-001679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772722-F6D1-9C33-E065-FB040FF53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09E3D45-A162-3D35-3BD8-6A84C568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8A1CB6-B5AA-33CA-E9BF-040B8E5B8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03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786E24-22E0-19D0-8682-A61C8DEB5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4EEC333-86CA-F960-489F-4898EBFB7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73AA45-5EB2-DED5-FC21-199AAD35C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9EC0-B3CA-F84D-BE40-ACBA5690F17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2244A3-927E-7F2A-4F8D-BEF1C66EF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493D36-4B03-B837-A304-6D78D1A11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E2C86-C3E8-8946-AAEA-DAE73E9ED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83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BE5DCF-2178-143E-EB48-E8C7EB220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77" y="2973311"/>
            <a:ext cx="10656276" cy="1399809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ФОРМИРОВАНИЕ </a:t>
            </a:r>
            <a:br>
              <a:rPr lang="ru-RU" sz="3600" b="1" dirty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</a:br>
            <a:r>
              <a:rPr lang="ru-RU" sz="3600" b="1" dirty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ФИНАНСОВОЙ КУЛЬТУРЫ</a:t>
            </a:r>
            <a: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/>
            </a:r>
            <a:b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</a:br>
            <a:r>
              <a:rPr lang="ru-RU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в Липецкой области:</a:t>
            </a:r>
            <a: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 </a:t>
            </a:r>
            <a:b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</a:br>
            <a: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/>
            </a:r>
            <a:b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</a:br>
            <a:r>
              <a:rPr lang="ru-RU" sz="3600" dirty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ПУТЬ, ОСНОВАННЫЙ НА ЦЕННОСТЯХ</a:t>
            </a:r>
            <a:endParaRPr lang="ru-RU" dirty="0">
              <a:solidFill>
                <a:srgbClr val="6859A1"/>
              </a:solidFill>
              <a:latin typeface="PT Serif" panose="020A0603040505020204" pitchFamily="18" charset="0"/>
              <a:ea typeface="Verdana" panose="020B0604030504040204" pitchFamily="34" charset="0"/>
              <a:cs typeface="Al Bayan Plain" pitchFamily="2" charset="-78"/>
            </a:endParaRPr>
          </a:p>
        </p:txBody>
      </p:sp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xmlns="" id="{0B0F82C8-D1D9-C6D6-0730-DCDB369D5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0590" y="645803"/>
            <a:ext cx="524273" cy="58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DDB7B0-8021-C7BD-7D73-1FE58EA25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1253" y="719233"/>
            <a:ext cx="8334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dirty="0">
                <a:solidFill>
                  <a:srgbClr val="FAE181"/>
                </a:solidFill>
                <a:latin typeface="Calibri" pitchFamily="34" charset="0"/>
              </a:rPr>
              <a:t>Липецкая </a:t>
            </a:r>
          </a:p>
          <a:p>
            <a:r>
              <a:rPr lang="ru-RU" altLang="ru-RU" sz="1200" dirty="0">
                <a:solidFill>
                  <a:srgbClr val="FAE181"/>
                </a:solidFill>
                <a:latin typeface="Calibri" pitchFamily="34" charset="0"/>
              </a:rPr>
              <a:t>область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614C6BEB-96B7-6DF0-DFB5-77FAA58BF08B}"/>
              </a:ext>
            </a:extLst>
          </p:cNvPr>
          <p:cNvCxnSpPr/>
          <p:nvPr/>
        </p:nvCxnSpPr>
        <p:spPr>
          <a:xfrm>
            <a:off x="379277" y="3528645"/>
            <a:ext cx="2745374" cy="0"/>
          </a:xfrm>
          <a:prstGeom prst="line">
            <a:avLst/>
          </a:prstGeom>
          <a:ln w="19050">
            <a:solidFill>
              <a:srgbClr val="685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407" y="719233"/>
            <a:ext cx="1481503" cy="5733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0551" t="15801" r="31272" b="16328"/>
          <a:stretch/>
        </p:blipFill>
        <p:spPr>
          <a:xfrm>
            <a:off x="8448511" y="2027780"/>
            <a:ext cx="3290870" cy="3290870"/>
          </a:xfrm>
          <a:prstGeom prst="flowChartConnector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F3BE5DCF-2178-143E-EB48-E8C7EB220D31}"/>
              </a:ext>
            </a:extLst>
          </p:cNvPr>
          <p:cNvSpPr txBox="1">
            <a:spLocks/>
          </p:cNvSpPr>
          <p:nvPr/>
        </p:nvSpPr>
        <p:spPr>
          <a:xfrm>
            <a:off x="264977" y="4821941"/>
            <a:ext cx="7234861" cy="1399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rgbClr val="FFC000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ШИШКОВА Галина Анатольевна,</a:t>
            </a:r>
            <a:r>
              <a:rPr lang="ru-RU" sz="2400" b="1" dirty="0" smtClean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 </a:t>
            </a:r>
            <a:r>
              <a:rPr lang="ru-RU" sz="2400" dirty="0" smtClean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заместитель начальника управления образования и науки Липецкой области</a:t>
            </a:r>
            <a:endParaRPr lang="ru-RU" sz="4400" dirty="0">
              <a:solidFill>
                <a:srgbClr val="6859A1"/>
              </a:solidFill>
              <a:latin typeface="PT Serif" panose="020A0603040505020204" pitchFamily="18" charset="0"/>
              <a:ea typeface="Verdana" panose="020B060403050404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5167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248D19F9-A8BE-FB1D-DC73-764AFB7DE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r="4930"/>
          <a:stretch/>
        </p:blipFill>
        <p:spPr bwMode="auto">
          <a:xfrm>
            <a:off x="6096000" y="-31225"/>
            <a:ext cx="6258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82DA679-624C-CC49-6037-404FB6343E3C}"/>
              </a:ext>
            </a:extLst>
          </p:cNvPr>
          <p:cNvCxnSpPr>
            <a:cxnSpLocks/>
          </p:cNvCxnSpPr>
          <p:nvPr/>
        </p:nvCxnSpPr>
        <p:spPr>
          <a:xfrm rot="10800000">
            <a:off x="12015027" y="-31225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467E5A-7788-6134-A392-89AA019E3C4C}"/>
              </a:ext>
            </a:extLst>
          </p:cNvPr>
          <p:cNvSpPr txBox="1"/>
          <p:nvPr/>
        </p:nvSpPr>
        <p:spPr>
          <a:xfrm rot="5400000">
            <a:off x="10259227" y="4040937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ED2A8116-CC11-F611-9152-0C47CCB0C51F}"/>
              </a:ext>
            </a:extLst>
          </p:cNvPr>
          <p:cNvCxnSpPr>
            <a:cxnSpLocks/>
          </p:cNvCxnSpPr>
          <p:nvPr/>
        </p:nvCxnSpPr>
        <p:spPr>
          <a:xfrm rot="10800000">
            <a:off x="11991944" y="6042164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89AD1FF-09AE-4F05-EB9D-2E66A5D727D1}"/>
              </a:ext>
            </a:extLst>
          </p:cNvPr>
          <p:cNvSpPr/>
          <p:nvPr/>
        </p:nvSpPr>
        <p:spPr>
          <a:xfrm>
            <a:off x="-23083" y="-13089"/>
            <a:ext cx="6258783" cy="6857999"/>
          </a:xfrm>
          <a:prstGeom prst="rect">
            <a:avLst/>
          </a:prstGeom>
          <a:solidFill>
            <a:srgbClr val="68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6A2AB2A-9C60-4B02-F96A-60CA0C93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72" y="430480"/>
            <a:ext cx="6058728" cy="85539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PT Serif" panose="020A0603040505020204" pitchFamily="18" charset="0"/>
              </a:rPr>
              <a:t>СЕРЕБРЯНЫЙ ВОЗРАСТ – ВСЁ ТОЛЬКО НАЧИНАЕТСЯ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CB0F138-81D2-20D6-DA42-C01FBF720FBF}"/>
              </a:ext>
            </a:extLst>
          </p:cNvPr>
          <p:cNvSpPr txBox="1">
            <a:spLocks/>
          </p:cNvSpPr>
          <p:nvPr/>
        </p:nvSpPr>
        <p:spPr>
          <a:xfrm>
            <a:off x="539810" y="2460586"/>
            <a:ext cx="5393406" cy="1123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</a:rPr>
              <a:t>Прививаем культуру финансовой грамотности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70D466E7-67EB-FC8A-7CA5-7B900066B151}"/>
              </a:ext>
            </a:extLst>
          </p:cNvPr>
          <p:cNvSpPr txBox="1">
            <a:spLocks/>
          </p:cNvSpPr>
          <p:nvPr/>
        </p:nvSpPr>
        <p:spPr>
          <a:xfrm>
            <a:off x="539810" y="4240992"/>
            <a:ext cx="4880986" cy="666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2500" dirty="0">
                <a:solidFill>
                  <a:schemeClr val="bg1"/>
                </a:solidFill>
                <a:latin typeface="Cambria" panose="02040503050406030204" pitchFamily="18" charset="0"/>
              </a:rPr>
              <a:t>Чемпионат по финансовой грамотности среди жителей старшего поколения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ACA6CBB-AEE7-D5C0-2CD6-8ADC9BF8F745}"/>
              </a:ext>
            </a:extLst>
          </p:cNvPr>
          <p:cNvSpPr txBox="1">
            <a:spLocks/>
          </p:cNvSpPr>
          <p:nvPr/>
        </p:nvSpPr>
        <p:spPr>
          <a:xfrm>
            <a:off x="2980303" y="1052516"/>
            <a:ext cx="3221848" cy="67692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пожилых жителей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Фото предоставлено пресс-службой правительства Липецкой области">
            <a:extLst>
              <a:ext uri="{FF2B5EF4-FFF2-40B4-BE49-F238E27FC236}">
                <a16:creationId xmlns:a16="http://schemas.microsoft.com/office/drawing/2014/main" xmlns="" id="{5EFA3B90-3685-55CB-FC7A-DE0F0076E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/>
          <a:stretch/>
        </p:blipFill>
        <p:spPr bwMode="auto">
          <a:xfrm>
            <a:off x="0" y="0"/>
            <a:ext cx="12192000" cy="72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9CD7205-2775-3F4B-F397-3F7DFB1D2490}"/>
              </a:ext>
            </a:extLst>
          </p:cNvPr>
          <p:cNvSpPr/>
          <p:nvPr/>
        </p:nvSpPr>
        <p:spPr>
          <a:xfrm>
            <a:off x="1737360" y="2026539"/>
            <a:ext cx="8458200" cy="1935861"/>
          </a:xfrm>
          <a:prstGeom prst="rect">
            <a:avLst/>
          </a:prstGeom>
          <a:solidFill>
            <a:srgbClr val="FFFFFF">
              <a:alpha val="5035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0766F83-5F35-BA01-F2E5-756184EC2CB1}"/>
              </a:ext>
            </a:extLst>
          </p:cNvPr>
          <p:cNvSpPr/>
          <p:nvPr/>
        </p:nvSpPr>
        <p:spPr>
          <a:xfrm>
            <a:off x="3390069" y="2474359"/>
            <a:ext cx="518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#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ХочуЗдесьЖить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26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5C6DC7C-AE3B-5699-A192-581B8865F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81" r="34197"/>
          <a:stretch/>
        </p:blipFill>
        <p:spPr>
          <a:xfrm>
            <a:off x="0" y="1"/>
            <a:ext cx="7764628" cy="682768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EFD5449-CC22-762C-33CB-0C69D3595BAF}"/>
              </a:ext>
            </a:extLst>
          </p:cNvPr>
          <p:cNvSpPr/>
          <p:nvPr/>
        </p:nvSpPr>
        <p:spPr>
          <a:xfrm>
            <a:off x="6855084" y="-15158"/>
            <a:ext cx="5397500" cy="6857999"/>
          </a:xfrm>
          <a:prstGeom prst="rect">
            <a:avLst/>
          </a:prstGeom>
          <a:solidFill>
            <a:srgbClr val="68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4B7DE6B8-2CE3-6924-5742-49F8AECBBC63}"/>
              </a:ext>
            </a:extLst>
          </p:cNvPr>
          <p:cNvCxnSpPr/>
          <p:nvPr/>
        </p:nvCxnSpPr>
        <p:spPr>
          <a:xfrm>
            <a:off x="381060" y="-30315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C29833-8C63-2866-E141-13945ABB60A7}"/>
              </a:ext>
            </a:extLst>
          </p:cNvPr>
          <p:cNvSpPr txBox="1"/>
          <p:nvPr/>
        </p:nvSpPr>
        <p:spPr>
          <a:xfrm rot="16200000">
            <a:off x="-1374740" y="4041847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52E45E44-0871-A756-B4BD-0C6FEE76121C}"/>
              </a:ext>
            </a:extLst>
          </p:cNvPr>
          <p:cNvCxnSpPr/>
          <p:nvPr/>
        </p:nvCxnSpPr>
        <p:spPr>
          <a:xfrm>
            <a:off x="357977" y="6043074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реугольник 8">
            <a:extLst>
              <a:ext uri="{FF2B5EF4-FFF2-40B4-BE49-F238E27FC236}">
                <a16:creationId xmlns:a16="http://schemas.microsoft.com/office/drawing/2014/main" xmlns="" id="{47F7B436-EDA2-37B0-E252-84CB7E83DF3A}"/>
              </a:ext>
            </a:extLst>
          </p:cNvPr>
          <p:cNvSpPr/>
          <p:nvPr/>
        </p:nvSpPr>
        <p:spPr>
          <a:xfrm rot="5400000">
            <a:off x="6551550" y="877563"/>
            <a:ext cx="1112683" cy="50561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FD53D81-01D8-8522-362D-F80E9CD3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4" y="453441"/>
            <a:ext cx="6332495" cy="67692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ПОДДЕРЖКА ИНИЦИАТИВ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A1DF9B13-23A1-C20F-B9E5-F5F9B0883839}"/>
              </a:ext>
            </a:extLst>
          </p:cNvPr>
          <p:cNvSpPr txBox="1">
            <a:spLocks/>
          </p:cNvSpPr>
          <p:nvPr/>
        </p:nvSpPr>
        <p:spPr>
          <a:xfrm>
            <a:off x="8900224" y="2540327"/>
            <a:ext cx="1229552" cy="1112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CFBE5C47-230A-9141-66BB-4945E303F20A}"/>
              </a:ext>
            </a:extLst>
          </p:cNvPr>
          <p:cNvSpPr txBox="1">
            <a:spLocks/>
          </p:cNvSpPr>
          <p:nvPr/>
        </p:nvSpPr>
        <p:spPr>
          <a:xfrm>
            <a:off x="8753047" y="837415"/>
            <a:ext cx="1229552" cy="773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500" b="1" dirty="0">
                <a:solidFill>
                  <a:schemeClr val="bg1"/>
                </a:solidFill>
                <a:latin typeface="Cambria" panose="02040503050406030204" pitchFamily="18" charset="0"/>
              </a:rPr>
              <a:t>15</a:t>
            </a:r>
            <a:r>
              <a:rPr lang="ru-RU" sz="5400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B6380A43-46E8-5880-1219-7807C379E5B0}"/>
              </a:ext>
            </a:extLst>
          </p:cNvPr>
          <p:cNvSpPr txBox="1">
            <a:spLocks/>
          </p:cNvSpPr>
          <p:nvPr/>
        </p:nvSpPr>
        <p:spPr>
          <a:xfrm>
            <a:off x="7404141" y="1541929"/>
            <a:ext cx="4712455" cy="48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Cambria" panose="02040503050406030204" pitchFamily="18" charset="0"/>
              </a:rPr>
              <a:t>школ приняли участие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C8CF98FB-6BE6-B972-8576-E65DC464CA5A}"/>
              </a:ext>
            </a:extLst>
          </p:cNvPr>
          <p:cNvSpPr txBox="1">
            <a:spLocks/>
          </p:cNvSpPr>
          <p:nvPr/>
        </p:nvSpPr>
        <p:spPr>
          <a:xfrm>
            <a:off x="8086514" y="3442138"/>
            <a:ext cx="2560466" cy="48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Cambria" panose="02040503050406030204" pitchFamily="18" charset="0"/>
              </a:rPr>
              <a:t>победителей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FFE7A9A1-FEF6-6142-D676-BEBF64C39A49}"/>
              </a:ext>
            </a:extLst>
          </p:cNvPr>
          <p:cNvSpPr txBox="1">
            <a:spLocks/>
          </p:cNvSpPr>
          <p:nvPr/>
        </p:nvSpPr>
        <p:spPr>
          <a:xfrm>
            <a:off x="278941" y="4993040"/>
            <a:ext cx="6068175" cy="1050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>
                <a:solidFill>
                  <a:schemeClr val="bg1"/>
                </a:solidFill>
                <a:latin typeface="PT Serif" panose="020A0603040505020204" pitchFamily="18" charset="0"/>
              </a:rPr>
              <a:t>Школьный грант Губернатора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79D1C111-9140-A210-7C28-008F7A3C6E84}"/>
              </a:ext>
            </a:extLst>
          </p:cNvPr>
          <p:cNvSpPr txBox="1">
            <a:spLocks/>
          </p:cNvSpPr>
          <p:nvPr/>
        </p:nvSpPr>
        <p:spPr>
          <a:xfrm>
            <a:off x="7442362" y="4243710"/>
            <a:ext cx="2072638" cy="1412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400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F0F97B22-3E90-AD00-806E-28387797FFDD}"/>
              </a:ext>
            </a:extLst>
          </p:cNvPr>
          <p:cNvSpPr txBox="1">
            <a:spLocks/>
          </p:cNvSpPr>
          <p:nvPr/>
        </p:nvSpPr>
        <p:spPr>
          <a:xfrm>
            <a:off x="8944101" y="4752754"/>
            <a:ext cx="3599957" cy="48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Cambria" panose="02040503050406030204" pitchFamily="18" charset="0"/>
              </a:rPr>
              <a:t>тыс. рублей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D027FAB-DDD1-83C3-D7EC-99F71BE272ED}"/>
              </a:ext>
            </a:extLst>
          </p:cNvPr>
          <p:cNvSpPr txBox="1">
            <a:spLocks/>
          </p:cNvSpPr>
          <p:nvPr/>
        </p:nvSpPr>
        <p:spPr>
          <a:xfrm>
            <a:off x="7715021" y="5316071"/>
            <a:ext cx="3599957" cy="48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Cambria" panose="02040503050406030204" pitchFamily="18" charset="0"/>
              </a:rPr>
              <a:t>на реализацию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545881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289C11FE-81F5-2177-C153-9DE4C7FE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-31226"/>
            <a:ext cx="595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82DA679-624C-CC49-6037-404FB6343E3C}"/>
              </a:ext>
            </a:extLst>
          </p:cNvPr>
          <p:cNvCxnSpPr>
            <a:cxnSpLocks/>
          </p:cNvCxnSpPr>
          <p:nvPr/>
        </p:nvCxnSpPr>
        <p:spPr>
          <a:xfrm rot="10800000">
            <a:off x="12015027" y="-31225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467E5A-7788-6134-A392-89AA019E3C4C}"/>
              </a:ext>
            </a:extLst>
          </p:cNvPr>
          <p:cNvSpPr txBox="1"/>
          <p:nvPr/>
        </p:nvSpPr>
        <p:spPr>
          <a:xfrm rot="5400000">
            <a:off x="10259227" y="4040937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ED2A8116-CC11-F611-9152-0C47CCB0C51F}"/>
              </a:ext>
            </a:extLst>
          </p:cNvPr>
          <p:cNvCxnSpPr>
            <a:cxnSpLocks/>
          </p:cNvCxnSpPr>
          <p:nvPr/>
        </p:nvCxnSpPr>
        <p:spPr>
          <a:xfrm rot="10800000">
            <a:off x="11991944" y="6042164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89AD1FF-09AE-4F05-EB9D-2E66A5D727D1}"/>
              </a:ext>
            </a:extLst>
          </p:cNvPr>
          <p:cNvSpPr/>
          <p:nvPr/>
        </p:nvSpPr>
        <p:spPr>
          <a:xfrm>
            <a:off x="-23083" y="-31225"/>
            <a:ext cx="6316318" cy="6857999"/>
          </a:xfrm>
          <a:prstGeom prst="rect">
            <a:avLst/>
          </a:prstGeom>
          <a:solidFill>
            <a:srgbClr val="68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6A2AB2A-9C60-4B02-F96A-60CA0C93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72" y="430480"/>
            <a:ext cx="6058728" cy="85539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PT Serif" panose="020A0603040505020204" pitchFamily="18" charset="0"/>
              </a:rPr>
              <a:t>ПОДДЕРЖКА ИНИЦИАТИВ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63FC114-9B74-2ABB-F324-EB4E9E7E18C0}"/>
              </a:ext>
            </a:extLst>
          </p:cNvPr>
          <p:cNvSpPr/>
          <p:nvPr/>
        </p:nvSpPr>
        <p:spPr>
          <a:xfrm>
            <a:off x="-264978" y="2308289"/>
            <a:ext cx="434667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6E01DFB-C6D2-65C3-F9B9-D1447F3A397B}"/>
              </a:ext>
            </a:extLst>
          </p:cNvPr>
          <p:cNvSpPr/>
          <p:nvPr/>
        </p:nvSpPr>
        <p:spPr>
          <a:xfrm>
            <a:off x="2336580" y="2659814"/>
            <a:ext cx="1321982" cy="404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МЛН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A8879D0-A20C-1B43-F504-E628BBA7692E}"/>
              </a:ext>
            </a:extLst>
          </p:cNvPr>
          <p:cNvSpPr/>
          <p:nvPr/>
        </p:nvSpPr>
        <p:spPr>
          <a:xfrm>
            <a:off x="2964158" y="2659814"/>
            <a:ext cx="1321982" cy="404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РУБ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391743AF-06F1-C038-84B9-6DB2011E3103}"/>
              </a:ext>
            </a:extLst>
          </p:cNvPr>
          <p:cNvSpPr txBox="1">
            <a:spLocks/>
          </p:cNvSpPr>
          <p:nvPr/>
        </p:nvSpPr>
        <p:spPr>
          <a:xfrm>
            <a:off x="234508" y="3890698"/>
            <a:ext cx="6058728" cy="855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PT Serif" panose="020A0603040505020204" pitchFamily="18" charset="0"/>
              </a:rPr>
              <a:t>БЕСЕДКА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4C9D50A7-4852-1168-DCF2-36E96D6D74C7}"/>
              </a:ext>
            </a:extLst>
          </p:cNvPr>
          <p:cNvSpPr txBox="1">
            <a:spLocks/>
          </p:cNvSpPr>
          <p:nvPr/>
        </p:nvSpPr>
        <p:spPr>
          <a:xfrm>
            <a:off x="1318012" y="4886325"/>
            <a:ext cx="4638289" cy="1123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</a:rPr>
              <a:t>Центр круглосуточной психологической помощи подросткам</a:t>
            </a:r>
          </a:p>
        </p:txBody>
      </p:sp>
    </p:spTree>
    <p:extLst>
      <p:ext uri="{BB962C8B-B14F-4D97-AF65-F5344CB8AC3E}">
        <p14:creationId xmlns:p14="http://schemas.microsoft.com/office/powerpoint/2010/main" val="254678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8DC92B-7888-3BF1-9FE0-AFAF8BE52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0" t="3355" r="16536" b="5867"/>
          <a:stretch/>
        </p:blipFill>
        <p:spPr>
          <a:xfrm>
            <a:off x="5367312" y="1630"/>
            <a:ext cx="6856370" cy="685637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1EA7FE3-8EBD-09DA-9D0B-A0D515A4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0" y="347269"/>
            <a:ext cx="6332495" cy="67692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6859A1"/>
                </a:solidFill>
                <a:latin typeface="PT Serif" panose="020A0603040505020204" pitchFamily="18" charset="0"/>
              </a:rPr>
              <a:t>РАБОТА С ТАЛАНТАМИ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F3945825-DCED-7982-2083-D7C9E2855670}"/>
              </a:ext>
            </a:extLst>
          </p:cNvPr>
          <p:cNvSpPr txBox="1">
            <a:spLocks/>
          </p:cNvSpPr>
          <p:nvPr/>
        </p:nvSpPr>
        <p:spPr>
          <a:xfrm>
            <a:off x="257965" y="1699091"/>
            <a:ext cx="4712455" cy="48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PT Serif" panose="020A0603040505020204" pitchFamily="18" charset="0"/>
              </a:rPr>
              <a:t>школ приняли участие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C57D472D-CCA2-2974-C449-B06F963E1AFA}"/>
              </a:ext>
            </a:extLst>
          </p:cNvPr>
          <p:cNvCxnSpPr>
            <a:cxnSpLocks/>
          </p:cNvCxnSpPr>
          <p:nvPr/>
        </p:nvCxnSpPr>
        <p:spPr>
          <a:xfrm rot="10800000">
            <a:off x="12015027" y="-31225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D76C16-0713-8A1E-68B3-F0EE8544567C}"/>
              </a:ext>
            </a:extLst>
          </p:cNvPr>
          <p:cNvSpPr txBox="1"/>
          <p:nvPr/>
        </p:nvSpPr>
        <p:spPr>
          <a:xfrm rot="5400000">
            <a:off x="10259227" y="4040937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116653D-6063-6056-A217-F0B0490C4D68}"/>
              </a:ext>
            </a:extLst>
          </p:cNvPr>
          <p:cNvCxnSpPr>
            <a:cxnSpLocks/>
          </p:cNvCxnSpPr>
          <p:nvPr/>
        </p:nvCxnSpPr>
        <p:spPr>
          <a:xfrm rot="10800000">
            <a:off x="11991944" y="6042164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4BE0FFD-A79D-CE0E-6A79-D54AC88B97BF}"/>
              </a:ext>
            </a:extLst>
          </p:cNvPr>
          <p:cNvSpPr txBox="1">
            <a:spLocks/>
          </p:cNvSpPr>
          <p:nvPr/>
        </p:nvSpPr>
        <p:spPr>
          <a:xfrm>
            <a:off x="115090" y="1459110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Cambria" panose="02040503050406030204" pitchFamily="18" charset="0"/>
              </a:rPr>
              <a:t>Международная олимпиада по финансовой безопасности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EC3AC1E8-26B2-56DD-81B4-73DFDD426618}"/>
              </a:ext>
            </a:extLst>
          </p:cNvPr>
          <p:cNvSpPr txBox="1">
            <a:spLocks/>
          </p:cNvSpPr>
          <p:nvPr/>
        </p:nvSpPr>
        <p:spPr>
          <a:xfrm>
            <a:off x="115090" y="2419643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Cambria" panose="02040503050406030204" pitchFamily="18" charset="0"/>
              </a:rPr>
              <a:t>Всероссийский конкурс волонтеров финансового просвещения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9B662722-539B-3125-C86C-F4B5DA353ECB}"/>
              </a:ext>
            </a:extLst>
          </p:cNvPr>
          <p:cNvSpPr txBox="1">
            <a:spLocks/>
          </p:cNvSpPr>
          <p:nvPr/>
        </p:nvSpPr>
        <p:spPr>
          <a:xfrm>
            <a:off x="115090" y="3556242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Cambria" panose="02040503050406030204" pitchFamily="18" charset="0"/>
              </a:rPr>
              <a:t>Всероссийская олимпиада по финансовым рынкам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AF85AE34-D539-7AE7-8747-68373C870DA4}"/>
              </a:ext>
            </a:extLst>
          </p:cNvPr>
          <p:cNvSpPr txBox="1">
            <a:spLocks/>
          </p:cNvSpPr>
          <p:nvPr/>
        </p:nvSpPr>
        <p:spPr>
          <a:xfrm>
            <a:off x="115090" y="4549966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Cambria" panose="02040503050406030204" pitchFamily="18" charset="0"/>
              </a:rPr>
              <a:t>Всероссийская олимпиада «Высшая проба»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FE006C56-B92E-F3FB-C5F4-762F543588C6}"/>
              </a:ext>
            </a:extLst>
          </p:cNvPr>
          <p:cNvSpPr txBox="1">
            <a:spLocks/>
          </p:cNvSpPr>
          <p:nvPr/>
        </p:nvSpPr>
        <p:spPr>
          <a:xfrm>
            <a:off x="146772" y="5398890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latin typeface="Cambria" panose="02040503050406030204" pitchFamily="18" charset="0"/>
              </a:rPr>
              <a:t>Всероссийская олимпиада «</a:t>
            </a:r>
            <a:r>
              <a:rPr lang="ru-RU" sz="2000" dirty="0" err="1">
                <a:latin typeface="Cambria" panose="02040503050406030204" pitchFamily="18" charset="0"/>
              </a:rPr>
              <a:t>Финатлон</a:t>
            </a:r>
            <a:r>
              <a:rPr lang="ru-RU" sz="2000" dirty="0">
                <a:latin typeface="Cambria" panose="02040503050406030204" pitchFamily="18" charset="0"/>
              </a:rPr>
              <a:t> для старшеклассников»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57992FA9-6947-04B8-205A-79BEF0DA245D}"/>
              </a:ext>
            </a:extLst>
          </p:cNvPr>
          <p:cNvSpPr txBox="1">
            <a:spLocks/>
          </p:cNvSpPr>
          <p:nvPr/>
        </p:nvSpPr>
        <p:spPr>
          <a:xfrm>
            <a:off x="6069043" y="5542162"/>
            <a:ext cx="2121743" cy="1196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>
                <a:solidFill>
                  <a:schemeClr val="bg1"/>
                </a:solidFill>
                <a:latin typeface="Cambria" panose="02040503050406030204" pitchFamily="18" charset="0"/>
              </a:rPr>
              <a:t>16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DB0B0AF7-970B-3B01-DF8A-7D1D6C7D48F5}"/>
              </a:ext>
            </a:extLst>
          </p:cNvPr>
          <p:cNvSpPr txBox="1">
            <a:spLocks/>
          </p:cNvSpPr>
          <p:nvPr/>
        </p:nvSpPr>
        <p:spPr>
          <a:xfrm>
            <a:off x="7157334" y="5719756"/>
            <a:ext cx="2696566" cy="978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</a:rPr>
              <a:t>победителей</a:t>
            </a:r>
          </a:p>
        </p:txBody>
      </p:sp>
    </p:spTree>
    <p:extLst>
      <p:ext uri="{BB962C8B-B14F-4D97-AF65-F5344CB8AC3E}">
        <p14:creationId xmlns:p14="http://schemas.microsoft.com/office/powerpoint/2010/main" val="901460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02CD96BD-CD4B-2E08-3523-68D0B70D3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" b="9783"/>
          <a:stretch/>
        </p:blipFill>
        <p:spPr bwMode="auto">
          <a:xfrm>
            <a:off x="0" y="0"/>
            <a:ext cx="12192000" cy="701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21839AE-E132-8CC1-FC6F-9FCB8305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5202506"/>
            <a:ext cx="6692900" cy="85539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УСТОЙЧИВОЕ РАЗВИТИЕ (</a:t>
            </a:r>
            <a:r>
              <a:rPr lang="ru-RU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SG)</a:t>
            </a:r>
            <a:r>
              <a:rPr lang="ru-RU" sz="3600" b="1" dirty="0">
                <a:solidFill>
                  <a:schemeClr val="bg1"/>
                </a:solidFill>
                <a:latin typeface="PT Serif" panose="020A0603040505020204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PT Serif" panose="020A0603040505020204" pitchFamily="18" charset="0"/>
              </a:rPr>
            </a:br>
            <a:endParaRPr lang="ru-RU" sz="3600" b="1" dirty="0">
              <a:solidFill>
                <a:schemeClr val="bg1"/>
              </a:solidFill>
              <a:latin typeface="PT Serif" panose="020A06030405050202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3D5C356-7EAB-04CE-5C25-ADB9FCCA517E}"/>
              </a:ext>
            </a:extLst>
          </p:cNvPr>
          <p:cNvSpPr/>
          <p:nvPr/>
        </p:nvSpPr>
        <p:spPr>
          <a:xfrm>
            <a:off x="6269830" y="1927321"/>
            <a:ext cx="5224463" cy="316052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8BB653C-9E75-BDBC-AF2B-31BF24DEF8B4}"/>
              </a:ext>
            </a:extLst>
          </p:cNvPr>
          <p:cNvSpPr txBox="1">
            <a:spLocks/>
          </p:cNvSpPr>
          <p:nvPr/>
        </p:nvSpPr>
        <p:spPr>
          <a:xfrm>
            <a:off x="6269830" y="2452455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rgbClr val="6859A1"/>
                </a:solidFill>
                <a:latin typeface="Cambria" panose="02040503050406030204" pitchFamily="18" charset="0"/>
              </a:rPr>
              <a:t>Организация и управление ЭОГ – проектами (</a:t>
            </a:r>
            <a:r>
              <a:rPr lang="ru-RU" sz="2400" b="1" dirty="0" err="1">
                <a:solidFill>
                  <a:srgbClr val="6859A1"/>
                </a:solidFill>
                <a:latin typeface="Cambria" panose="02040503050406030204" pitchFamily="18" charset="0"/>
              </a:rPr>
              <a:t>E</a:t>
            </a:r>
            <a:r>
              <a:rPr lang="en-US" sz="2400" b="1" dirty="0">
                <a:solidFill>
                  <a:srgbClr val="6859A1"/>
                </a:solidFill>
                <a:latin typeface="Cambria" panose="02040503050406030204" pitchFamily="18" charset="0"/>
              </a:rPr>
              <a:t>SG-</a:t>
            </a:r>
            <a:r>
              <a:rPr lang="ru-RU" sz="2400" b="1" dirty="0">
                <a:solidFill>
                  <a:srgbClr val="6859A1"/>
                </a:solidFill>
                <a:latin typeface="Cambria" panose="02040503050406030204" pitchFamily="18" charset="0"/>
              </a:rPr>
              <a:t>проектами)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DEBDA0B-BA6A-3071-7D20-581C1E42BF06}"/>
              </a:ext>
            </a:extLst>
          </p:cNvPr>
          <p:cNvSpPr txBox="1">
            <a:spLocks/>
          </p:cNvSpPr>
          <p:nvPr/>
        </p:nvSpPr>
        <p:spPr>
          <a:xfrm>
            <a:off x="6269830" y="3389848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rgbClr val="6859A1"/>
                </a:solidFill>
                <a:latin typeface="Cambria" panose="02040503050406030204" pitchFamily="18" charset="0"/>
              </a:rPr>
              <a:t>Деловой </a:t>
            </a:r>
            <a:r>
              <a:rPr lang="ru-RU" sz="2400" b="1" dirty="0" err="1">
                <a:solidFill>
                  <a:srgbClr val="6859A1"/>
                </a:solidFill>
                <a:latin typeface="Cambria" panose="02040503050406030204" pitchFamily="18" charset="0"/>
              </a:rPr>
              <a:t>E</a:t>
            </a:r>
            <a:r>
              <a:rPr lang="en-US" sz="2400" b="1" dirty="0">
                <a:solidFill>
                  <a:srgbClr val="6859A1"/>
                </a:solidFill>
                <a:latin typeface="Cambria" panose="02040503050406030204" pitchFamily="18" charset="0"/>
              </a:rPr>
              <a:t>SG - </a:t>
            </a:r>
            <a:r>
              <a:rPr lang="en-US" sz="2400" b="1" dirty="0" err="1">
                <a:solidFill>
                  <a:srgbClr val="6859A1"/>
                </a:solidFill>
                <a:latin typeface="Cambria" panose="02040503050406030204" pitchFamily="18" charset="0"/>
              </a:rPr>
              <a:t>з</a:t>
            </a:r>
            <a:r>
              <a:rPr lang="ru-RU" sz="2400" b="1" dirty="0" err="1">
                <a:solidFill>
                  <a:srgbClr val="6859A1"/>
                </a:solidFill>
                <a:latin typeface="Cambria" panose="02040503050406030204" pitchFamily="18" charset="0"/>
              </a:rPr>
              <a:t>автрак</a:t>
            </a:r>
            <a:endParaRPr lang="ru-RU" sz="2400" b="1" dirty="0">
              <a:solidFill>
                <a:srgbClr val="6859A1"/>
              </a:solidFill>
              <a:latin typeface="Cambria" panose="02040503050406030204" pitchFamily="18" charset="0"/>
            </a:endParaRPr>
          </a:p>
        </p:txBody>
      </p:sp>
      <p:pic>
        <p:nvPicPr>
          <p:cNvPr id="6150" name="Picture 6" descr="page3image45566784">
            <a:extLst>
              <a:ext uri="{FF2B5EF4-FFF2-40B4-BE49-F238E27FC236}">
                <a16:creationId xmlns:a16="http://schemas.microsoft.com/office/drawing/2014/main" xmlns="" id="{C5407F9D-353D-D153-DB53-AB484E219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0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D12B0E3F-6187-603B-946D-290A30FBC338}"/>
              </a:ext>
            </a:extLst>
          </p:cNvPr>
          <p:cNvCxnSpPr>
            <a:cxnSpLocks/>
          </p:cNvCxnSpPr>
          <p:nvPr/>
        </p:nvCxnSpPr>
        <p:spPr>
          <a:xfrm rot="10800000">
            <a:off x="12015027" y="-31225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BBDF05-8770-083E-8856-BB246FF2A7CD}"/>
              </a:ext>
            </a:extLst>
          </p:cNvPr>
          <p:cNvSpPr txBox="1"/>
          <p:nvPr/>
        </p:nvSpPr>
        <p:spPr>
          <a:xfrm rot="5400000">
            <a:off x="10259227" y="4040937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6D22C21-E009-237E-664D-326611DAAB04}"/>
              </a:ext>
            </a:extLst>
          </p:cNvPr>
          <p:cNvCxnSpPr>
            <a:cxnSpLocks/>
          </p:cNvCxnSpPr>
          <p:nvPr/>
        </p:nvCxnSpPr>
        <p:spPr>
          <a:xfrm rot="10800000">
            <a:off x="11991944" y="6042164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5" descr="page3image45566784">
            <a:extLst>
              <a:ext uri="{FF2B5EF4-FFF2-40B4-BE49-F238E27FC236}">
                <a16:creationId xmlns:a16="http://schemas.microsoft.com/office/drawing/2014/main" xmlns="" id="{BBE0A347-8EB9-061C-8F3B-23E3CE81D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0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27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2" y="1565030"/>
            <a:ext cx="6397451" cy="3358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341" y="1468315"/>
            <a:ext cx="4254271" cy="425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5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45338AD-5B88-05C6-D5C2-F6AF68E2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72" y="459725"/>
            <a:ext cx="6332495" cy="67692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6859A1"/>
                </a:solidFill>
                <a:latin typeface="Cambria" panose="02040503050406030204" pitchFamily="18" charset="0"/>
              </a:rPr>
              <a:t>ОРИЕНТИРЫ 2030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5CDCCE-D43C-07B2-F734-7D106122CC89}"/>
              </a:ext>
            </a:extLst>
          </p:cNvPr>
          <p:cNvSpPr txBox="1"/>
          <p:nvPr/>
        </p:nvSpPr>
        <p:spPr>
          <a:xfrm>
            <a:off x="563072" y="1167750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ЦЕЛЕВЫЕ АУДИТОРИИ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BAD4FD-18E8-DD91-0272-5F2EA6F72C0E}"/>
              </a:ext>
            </a:extLst>
          </p:cNvPr>
          <p:cNvSpPr txBox="1"/>
          <p:nvPr/>
        </p:nvSpPr>
        <p:spPr>
          <a:xfrm>
            <a:off x="563072" y="1770372"/>
            <a:ext cx="51612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</a:rPr>
              <a:t>Работа с деловыми объединениями по включению основ финансовой культуры в программы адаптации и образовательного сопровождения работников предприятий  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3AF8BB-3726-E84B-5282-45EC6F987334}"/>
              </a:ext>
            </a:extLst>
          </p:cNvPr>
          <p:cNvSpPr txBox="1"/>
          <p:nvPr/>
        </p:nvSpPr>
        <p:spPr>
          <a:xfrm>
            <a:off x="563072" y="3610730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МЕРОПРИЯТИЯ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9F286B-2189-51CC-45FC-5DD6247567D0}"/>
              </a:ext>
            </a:extLst>
          </p:cNvPr>
          <p:cNvSpPr txBox="1"/>
          <p:nvPr/>
        </p:nvSpPr>
        <p:spPr>
          <a:xfrm>
            <a:off x="595548" y="4248704"/>
            <a:ext cx="5500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</a:rPr>
              <a:t>Разработка и реализация проектов по формированию поведенческих установок финансово грамотного поведения населения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D0DA73-CFBA-1103-634B-F5EBB9FD5913}"/>
              </a:ext>
            </a:extLst>
          </p:cNvPr>
          <p:cNvSpPr txBox="1"/>
          <p:nvPr/>
        </p:nvSpPr>
        <p:spPr>
          <a:xfrm>
            <a:off x="595548" y="5699767"/>
            <a:ext cx="5500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</a:rPr>
              <a:t>Социальная реклама финансово грамотных решений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EFA554-9F98-6DAA-E672-02B280E0124B}"/>
              </a:ext>
            </a:extLst>
          </p:cNvPr>
          <p:cNvSpPr txBox="1"/>
          <p:nvPr/>
        </p:nvSpPr>
        <p:spPr>
          <a:xfrm>
            <a:off x="6895567" y="1164414"/>
            <a:ext cx="4957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ПОДГОТОВКА ЭКСПЕРТОВ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DFC3B4-0AEB-8F41-2BE4-13A52B15F85B}"/>
              </a:ext>
            </a:extLst>
          </p:cNvPr>
          <p:cNvSpPr txBox="1"/>
          <p:nvPr/>
        </p:nvSpPr>
        <p:spPr>
          <a:xfrm>
            <a:off x="6531598" y="1832248"/>
            <a:ext cx="55004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</a:rPr>
              <a:t>Поддержка волонтерского движения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750FBD-AD7A-5F89-FC72-7FB014BC86A8}"/>
              </a:ext>
            </a:extLst>
          </p:cNvPr>
          <p:cNvSpPr txBox="1"/>
          <p:nvPr/>
        </p:nvSpPr>
        <p:spPr>
          <a:xfrm>
            <a:off x="6531598" y="2358776"/>
            <a:ext cx="55004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</a:rPr>
              <a:t>Подготовка финансовых консультантов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37A0E7-3E4D-4DA2-7684-2C27EA1E127D}"/>
              </a:ext>
            </a:extLst>
          </p:cNvPr>
          <p:cNvSpPr txBox="1"/>
          <p:nvPr/>
        </p:nvSpPr>
        <p:spPr>
          <a:xfrm>
            <a:off x="6531598" y="4248704"/>
            <a:ext cx="5500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</a:rPr>
              <a:t>Развитие инициативного бюджетирования и направлений общественных финансов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FC5EA8-27A1-3123-5F64-EE4E17905282}"/>
              </a:ext>
            </a:extLst>
          </p:cNvPr>
          <p:cNvSpPr txBox="1"/>
          <p:nvPr/>
        </p:nvSpPr>
        <p:spPr>
          <a:xfrm>
            <a:off x="6531598" y="5391990"/>
            <a:ext cx="5500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</a:rPr>
              <a:t>Информационная поддержка актуальных тем: долгосрочное инвестирование, цифровизация финансовых инструментов</a:t>
            </a:r>
            <a:endParaRPr lang="ru-R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8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BE5DCF-2178-143E-EB48-E8C7EB220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77" y="2973311"/>
            <a:ext cx="10656276" cy="1399809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ФОРМИРОВАНИЕ </a:t>
            </a:r>
            <a:br>
              <a:rPr lang="ru-RU" sz="3600" b="1" dirty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</a:br>
            <a:r>
              <a:rPr lang="ru-RU" sz="3600" b="1" dirty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ФИНАНСОВОЙ КУЛЬТУРЫ</a:t>
            </a:r>
            <a: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/>
            </a:r>
            <a:b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</a:br>
            <a:r>
              <a:rPr lang="ru-RU" sz="2700" dirty="0">
                <a:solidFill>
                  <a:schemeClr val="accent4">
                    <a:lumMod val="60000"/>
                    <a:lumOff val="40000"/>
                  </a:schemeClr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в Липецкой области:</a:t>
            </a:r>
            <a: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 </a:t>
            </a:r>
            <a:b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</a:br>
            <a: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/>
            </a:r>
            <a:br>
              <a:rPr lang="ru-RU" sz="3600" dirty="0"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</a:br>
            <a:r>
              <a:rPr lang="ru-RU" sz="3600" dirty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ПУТЬ, ОСНОВАННЫЙ НА ЦЕННОСТЯХ</a:t>
            </a:r>
            <a:endParaRPr lang="ru-RU" dirty="0">
              <a:solidFill>
                <a:srgbClr val="6859A1"/>
              </a:solidFill>
              <a:latin typeface="PT Serif" panose="020A0603040505020204" pitchFamily="18" charset="0"/>
              <a:ea typeface="Verdana" panose="020B0604030504040204" pitchFamily="34" charset="0"/>
              <a:cs typeface="Al Bayan Plain" pitchFamily="2" charset="-78"/>
            </a:endParaRPr>
          </a:p>
        </p:txBody>
      </p:sp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xmlns="" id="{0B0F82C8-D1D9-C6D6-0730-DCDB369D5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0590" y="645803"/>
            <a:ext cx="524273" cy="58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DDB7B0-8021-C7BD-7D73-1FE58EA25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1253" y="719233"/>
            <a:ext cx="8334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dirty="0">
                <a:solidFill>
                  <a:srgbClr val="FAE181"/>
                </a:solidFill>
                <a:latin typeface="Calibri" pitchFamily="34" charset="0"/>
              </a:rPr>
              <a:t>Липецкая </a:t>
            </a:r>
          </a:p>
          <a:p>
            <a:r>
              <a:rPr lang="ru-RU" altLang="ru-RU" sz="1200" dirty="0">
                <a:solidFill>
                  <a:srgbClr val="FAE181"/>
                </a:solidFill>
                <a:latin typeface="Calibri" pitchFamily="34" charset="0"/>
              </a:rPr>
              <a:t>область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614C6BEB-96B7-6DF0-DFB5-77FAA58BF08B}"/>
              </a:ext>
            </a:extLst>
          </p:cNvPr>
          <p:cNvCxnSpPr/>
          <p:nvPr/>
        </p:nvCxnSpPr>
        <p:spPr>
          <a:xfrm>
            <a:off x="379277" y="3528645"/>
            <a:ext cx="2745374" cy="0"/>
          </a:xfrm>
          <a:prstGeom prst="line">
            <a:avLst/>
          </a:prstGeom>
          <a:ln w="19050">
            <a:solidFill>
              <a:srgbClr val="685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407" y="719233"/>
            <a:ext cx="1481503" cy="5733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0551" t="15801" r="31272" b="16328"/>
          <a:stretch/>
        </p:blipFill>
        <p:spPr>
          <a:xfrm>
            <a:off x="8448511" y="2027780"/>
            <a:ext cx="3290870" cy="3290870"/>
          </a:xfrm>
          <a:prstGeom prst="flowChartConnector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F3BE5DCF-2178-143E-EB48-E8C7EB220D31}"/>
              </a:ext>
            </a:extLst>
          </p:cNvPr>
          <p:cNvSpPr txBox="1">
            <a:spLocks/>
          </p:cNvSpPr>
          <p:nvPr/>
        </p:nvSpPr>
        <p:spPr>
          <a:xfrm>
            <a:off x="264977" y="4821941"/>
            <a:ext cx="7234861" cy="1399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rgbClr val="FFC000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ШИШКОВА Галина Анатольевна,</a:t>
            </a:r>
            <a:r>
              <a:rPr lang="ru-RU" sz="2400" b="1" dirty="0" smtClean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 </a:t>
            </a:r>
            <a:r>
              <a:rPr lang="ru-RU" sz="2400" dirty="0" smtClean="0">
                <a:solidFill>
                  <a:srgbClr val="6859A1"/>
                </a:solidFill>
                <a:latin typeface="PT Serif" panose="020A0603040505020204" pitchFamily="18" charset="0"/>
                <a:ea typeface="Verdana" panose="020B0604030504040204" pitchFamily="34" charset="0"/>
                <a:cs typeface="Al Bayan Plain" pitchFamily="2" charset="-78"/>
              </a:rPr>
              <a:t>заместитель начальника управления образования и науки Липецкой области</a:t>
            </a:r>
            <a:endParaRPr lang="ru-RU" sz="4400" dirty="0">
              <a:solidFill>
                <a:srgbClr val="6859A1"/>
              </a:solidFill>
              <a:latin typeface="PT Serif" panose="020A0603040505020204" pitchFamily="18" charset="0"/>
              <a:ea typeface="Verdana" panose="020B060403050404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9388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xmlns="" id="{2F7F8C79-620F-E191-5434-39DB25B2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-1"/>
            <a:ext cx="1030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xmlns="" id="{1E0AE1EC-8D50-63F2-B40D-8163B6D877FE}"/>
              </a:ext>
            </a:extLst>
          </p:cNvPr>
          <p:cNvSpPr/>
          <p:nvPr/>
        </p:nvSpPr>
        <p:spPr>
          <a:xfrm flipH="1">
            <a:off x="-1" y="-1"/>
            <a:ext cx="9350477" cy="6975987"/>
          </a:xfrm>
          <a:custGeom>
            <a:avLst/>
            <a:gdLst>
              <a:gd name="connsiteX0" fmla="*/ 2476983 w 7662441"/>
              <a:gd name="connsiteY0" fmla="*/ 11574 h 7037407"/>
              <a:gd name="connsiteX1" fmla="*/ 2395960 w 7662441"/>
              <a:gd name="connsiteY1" fmla="*/ 11574 h 7037407"/>
              <a:gd name="connsiteX2" fmla="*/ 7662441 w 7662441"/>
              <a:gd name="connsiteY2" fmla="*/ 0 h 7037407"/>
              <a:gd name="connsiteX3" fmla="*/ 7650866 w 7662441"/>
              <a:gd name="connsiteY3" fmla="*/ 7037407 h 7037407"/>
              <a:gd name="connsiteX4" fmla="*/ 0 w 7662441"/>
              <a:gd name="connsiteY4" fmla="*/ 6933235 h 7037407"/>
              <a:gd name="connsiteX5" fmla="*/ 2476983 w 7662441"/>
              <a:gd name="connsiteY5" fmla="*/ 11574 h 703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2441" h="7037407">
                <a:moveTo>
                  <a:pt x="2476983" y="11574"/>
                </a:moveTo>
                <a:lnTo>
                  <a:pt x="2395960" y="11574"/>
                </a:lnTo>
                <a:lnTo>
                  <a:pt x="7662441" y="0"/>
                </a:lnTo>
                <a:cubicBezTo>
                  <a:pt x="7658583" y="2345802"/>
                  <a:pt x="7654724" y="4691605"/>
                  <a:pt x="7650866" y="7037407"/>
                </a:cubicBezTo>
                <a:lnTo>
                  <a:pt x="0" y="6933235"/>
                </a:lnTo>
                <a:lnTo>
                  <a:pt x="2476983" y="11574"/>
                </a:lnTo>
                <a:close/>
              </a:path>
            </a:pathLst>
          </a:custGeom>
          <a:solidFill>
            <a:srgbClr val="69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3A43A"/>
              </a:solidFill>
              <a:effectLst/>
              <a:uLnTx/>
              <a:uFillTx/>
              <a:latin typeface="Phenomena" panose="00000500000000000000" pitchFamily="50" charset="-52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12F87CF-C15B-CDF4-1B37-B71D6A4475DF}"/>
              </a:ext>
            </a:extLst>
          </p:cNvPr>
          <p:cNvSpPr txBox="1">
            <a:spLocks/>
          </p:cNvSpPr>
          <p:nvPr/>
        </p:nvSpPr>
        <p:spPr>
          <a:xfrm>
            <a:off x="331533" y="342173"/>
            <a:ext cx="7934265" cy="92803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cap="all" dirty="0">
                <a:solidFill>
                  <a:schemeClr val="bg1"/>
                </a:solidFill>
                <a:latin typeface="Cambria" panose="02040503050406030204" pitchFamily="18" charset="0"/>
              </a:rPr>
              <a:t>Финансовая культура – </a:t>
            </a:r>
          </a:p>
          <a:p>
            <a:r>
              <a:rPr lang="ru-RU" sz="3600" b="1" cap="all" dirty="0">
                <a:solidFill>
                  <a:schemeClr val="bg1"/>
                </a:solidFill>
                <a:latin typeface="Cambria" panose="02040503050406030204" pitchFamily="18" charset="0"/>
              </a:rPr>
              <a:t>Выбор для каждого</a:t>
            </a:r>
          </a:p>
          <a:p>
            <a:endParaRPr lang="ru-RU" sz="3200" b="1" cap="al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6481138-2743-AF66-3C06-26D3E872A295}"/>
              </a:ext>
            </a:extLst>
          </p:cNvPr>
          <p:cNvCxnSpPr/>
          <p:nvPr/>
        </p:nvCxnSpPr>
        <p:spPr>
          <a:xfrm>
            <a:off x="11860466" y="0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CF41EE4A-A828-98C3-6C7A-D4F090812124}"/>
              </a:ext>
            </a:extLst>
          </p:cNvPr>
          <p:cNvCxnSpPr/>
          <p:nvPr/>
        </p:nvCxnSpPr>
        <p:spPr>
          <a:xfrm>
            <a:off x="11860466" y="6286502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A08848-85F9-18B4-AD4C-FCE9F2192D49}"/>
              </a:ext>
            </a:extLst>
          </p:cNvPr>
          <p:cNvSpPr txBox="1"/>
          <p:nvPr/>
        </p:nvSpPr>
        <p:spPr>
          <a:xfrm rot="5400000">
            <a:off x="10127748" y="3852216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84FD125-EF70-5332-DEFA-9BD88C279770}"/>
              </a:ext>
            </a:extLst>
          </p:cNvPr>
          <p:cNvSpPr/>
          <p:nvPr/>
        </p:nvSpPr>
        <p:spPr>
          <a:xfrm>
            <a:off x="4675237" y="5947287"/>
            <a:ext cx="434667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C19A32B-3D39-CBA1-01E9-13586153DB7C}"/>
              </a:ext>
            </a:extLst>
          </p:cNvPr>
          <p:cNvSpPr/>
          <p:nvPr/>
        </p:nvSpPr>
        <p:spPr>
          <a:xfrm>
            <a:off x="460731" y="1799629"/>
            <a:ext cx="2428570" cy="425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230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C207B426-E3CB-99D4-E181-3DE2CF782699}"/>
              </a:ext>
            </a:extLst>
          </p:cNvPr>
          <p:cNvSpPr txBox="1">
            <a:spLocks/>
          </p:cNvSpPr>
          <p:nvPr/>
        </p:nvSpPr>
        <p:spPr>
          <a:xfrm>
            <a:off x="2545100" y="1733369"/>
            <a:ext cx="1392719" cy="58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</a:rPr>
              <a:t>тыс.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8C84EB02-33A7-4FC3-5F61-723813C552BC}"/>
              </a:ext>
            </a:extLst>
          </p:cNvPr>
          <p:cNvSpPr txBox="1">
            <a:spLocks/>
          </p:cNvSpPr>
          <p:nvPr/>
        </p:nvSpPr>
        <p:spPr>
          <a:xfrm>
            <a:off x="2070065" y="2152530"/>
            <a:ext cx="3952192" cy="58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</a:rPr>
              <a:t>школьники и дошкольники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2C3E264-361C-9059-FE81-7C8F1F8D05D3}"/>
              </a:ext>
            </a:extLst>
          </p:cNvPr>
          <p:cNvSpPr/>
          <p:nvPr/>
        </p:nvSpPr>
        <p:spPr>
          <a:xfrm>
            <a:off x="676303" y="3009838"/>
            <a:ext cx="2428570" cy="425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30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B0B1B380-BD94-7BA8-5979-D22CFA48446B}"/>
              </a:ext>
            </a:extLst>
          </p:cNvPr>
          <p:cNvSpPr txBox="1">
            <a:spLocks/>
          </p:cNvSpPr>
          <p:nvPr/>
        </p:nvSpPr>
        <p:spPr>
          <a:xfrm>
            <a:off x="2559848" y="3011133"/>
            <a:ext cx="1392719" cy="58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</a:rPr>
              <a:t>тыс. 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D448DFB0-C3BE-832B-C3F3-5CCB2EB61D87}"/>
              </a:ext>
            </a:extLst>
          </p:cNvPr>
          <p:cNvSpPr txBox="1">
            <a:spLocks/>
          </p:cNvSpPr>
          <p:nvPr/>
        </p:nvSpPr>
        <p:spPr>
          <a:xfrm>
            <a:off x="2070065" y="3440340"/>
            <a:ext cx="3952192" cy="58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студенты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D75DE43-1CC4-C081-403A-A1B6B90E5461}"/>
              </a:ext>
            </a:extLst>
          </p:cNvPr>
          <p:cNvSpPr/>
          <p:nvPr/>
        </p:nvSpPr>
        <p:spPr>
          <a:xfrm>
            <a:off x="666808" y="4202614"/>
            <a:ext cx="2428570" cy="425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37647797-2C91-C6D0-DD2D-9F70C7FD44BA}"/>
              </a:ext>
            </a:extLst>
          </p:cNvPr>
          <p:cNvSpPr txBox="1">
            <a:spLocks/>
          </p:cNvSpPr>
          <p:nvPr/>
        </p:nvSpPr>
        <p:spPr>
          <a:xfrm>
            <a:off x="2545100" y="4207256"/>
            <a:ext cx="1392719" cy="58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</a:rPr>
              <a:t>тыс. 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F682D2B7-F3DB-F382-90B2-D65465AA4DC8}"/>
              </a:ext>
            </a:extLst>
          </p:cNvPr>
          <p:cNvSpPr txBox="1">
            <a:spLocks/>
          </p:cNvSpPr>
          <p:nvPr/>
        </p:nvSpPr>
        <p:spPr>
          <a:xfrm>
            <a:off x="2296208" y="5807882"/>
            <a:ext cx="3952192" cy="58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взрослое население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53438BC-EF9B-A191-837E-BA3956BE4B83}"/>
              </a:ext>
            </a:extLst>
          </p:cNvPr>
          <p:cNvSpPr/>
          <p:nvPr/>
        </p:nvSpPr>
        <p:spPr>
          <a:xfrm>
            <a:off x="691050" y="5338917"/>
            <a:ext cx="2428570" cy="425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30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B85FB32C-05F2-6886-49D3-74F28801D595}"/>
              </a:ext>
            </a:extLst>
          </p:cNvPr>
          <p:cNvSpPr txBox="1">
            <a:spLocks/>
          </p:cNvSpPr>
          <p:nvPr/>
        </p:nvSpPr>
        <p:spPr>
          <a:xfrm>
            <a:off x="2576386" y="5362392"/>
            <a:ext cx="1392719" cy="58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</a:rPr>
              <a:t>тыс. 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F5DC61F4-D3BB-C348-68A5-6EC427455277}"/>
              </a:ext>
            </a:extLst>
          </p:cNvPr>
          <p:cNvSpPr txBox="1">
            <a:spLocks/>
          </p:cNvSpPr>
          <p:nvPr/>
        </p:nvSpPr>
        <p:spPr>
          <a:xfrm>
            <a:off x="2282593" y="4639108"/>
            <a:ext cx="3952192" cy="58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</a:rPr>
              <a:t>жители старшего поколения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FE9BD1A4-A38D-51AB-7A45-DFE7E6C349B8}"/>
              </a:ext>
            </a:extLst>
          </p:cNvPr>
          <p:cNvSpPr txBox="1">
            <a:spLocks/>
          </p:cNvSpPr>
          <p:nvPr/>
        </p:nvSpPr>
        <p:spPr>
          <a:xfrm>
            <a:off x="38745" y="6303585"/>
            <a:ext cx="3952192" cy="584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приняли участие в очных мероприятиях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C7EBA0-B199-96BA-8715-6DF9C72E7BB4}"/>
              </a:ext>
            </a:extLst>
          </p:cNvPr>
          <p:cNvSpPr txBox="1">
            <a:spLocks/>
          </p:cNvSpPr>
          <p:nvPr/>
        </p:nvSpPr>
        <p:spPr>
          <a:xfrm>
            <a:off x="509819" y="3428999"/>
            <a:ext cx="1082937" cy="663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  <a:latin typeface="Cambria" panose="0204050305040603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9126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235DB47-9685-6D4B-8ABB-08C218BE8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01" y="341882"/>
            <a:ext cx="6332495" cy="67692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6859A1"/>
                </a:solidFill>
                <a:latin typeface="Cambria" panose="02040503050406030204" pitchFamily="18" charset="0"/>
              </a:rPr>
              <a:t>ПАРТНЕРСТВО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D3EAD8FB-2C29-DCD9-7E5D-2F8536A8E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5" r="12798"/>
          <a:stretch/>
        </p:blipFill>
        <p:spPr bwMode="auto">
          <a:xfrm>
            <a:off x="5316578" y="0"/>
            <a:ext cx="6875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199B539-587B-DED2-3A15-1D82E0DDD55A}"/>
              </a:ext>
            </a:extLst>
          </p:cNvPr>
          <p:cNvSpPr txBox="1">
            <a:spLocks/>
          </p:cNvSpPr>
          <p:nvPr/>
        </p:nvSpPr>
        <p:spPr>
          <a:xfrm>
            <a:off x="1276305" y="1612599"/>
            <a:ext cx="1939533" cy="1271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500" b="1" dirty="0">
                <a:solidFill>
                  <a:srgbClr val="6859A1"/>
                </a:solidFill>
                <a:latin typeface="Cambria" panose="02040503050406030204" pitchFamily="18" charset="0"/>
              </a:rPr>
              <a:t>&gt;</a:t>
            </a:r>
            <a:r>
              <a:rPr lang="en-US" sz="6500" b="1" dirty="0">
                <a:solidFill>
                  <a:srgbClr val="6859A1"/>
                </a:solidFill>
                <a:latin typeface="Cambria" panose="02040503050406030204" pitchFamily="18" charset="0"/>
              </a:rPr>
              <a:t> </a:t>
            </a:r>
            <a:r>
              <a:rPr lang="ru-RU" sz="6500" b="1" dirty="0">
                <a:solidFill>
                  <a:srgbClr val="6859A1"/>
                </a:solidFill>
                <a:latin typeface="Cambria" panose="02040503050406030204" pitchFamily="18" charset="0"/>
              </a:rPr>
              <a:t>3</a:t>
            </a:r>
            <a:r>
              <a:rPr lang="en-US" sz="6500" b="1" dirty="0">
                <a:solidFill>
                  <a:srgbClr val="6859A1"/>
                </a:solidFill>
                <a:latin typeface="Cambria" panose="02040503050406030204" pitchFamily="18" charset="0"/>
              </a:rPr>
              <a:t>0</a:t>
            </a:r>
            <a:r>
              <a:rPr lang="ru-RU" sz="5400" dirty="0">
                <a:solidFill>
                  <a:srgbClr val="6859A1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A622076A-2063-D841-9373-1D2C3E2AA7A4}"/>
              </a:ext>
            </a:extLst>
          </p:cNvPr>
          <p:cNvSpPr txBox="1">
            <a:spLocks/>
          </p:cNvSpPr>
          <p:nvPr/>
        </p:nvSpPr>
        <p:spPr>
          <a:xfrm>
            <a:off x="96038" y="2768615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ambria" panose="02040503050406030204" pitchFamily="18" charset="0"/>
              </a:rPr>
              <a:t>ОРГАНИЗАЦИЙ – </a:t>
            </a:r>
            <a:r>
              <a:rPr lang="ru-RU" sz="2000" b="1" dirty="0">
                <a:latin typeface="Cambria" panose="02040503050406030204" pitchFamily="18" charset="0"/>
              </a:rPr>
              <a:t>ПАРТНЕРОВ</a:t>
            </a:r>
            <a:r>
              <a:rPr lang="ru-RU" sz="2000" dirty="0">
                <a:latin typeface="Cambria" panose="02040503050406030204" pitchFamily="18" charset="0"/>
              </a:rPr>
              <a:t> реализации программы повышения финансовой грамотности в Липецкой области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5E7FAC3-4D2D-5CD4-0EB4-29DFF4BCBD89}"/>
              </a:ext>
            </a:extLst>
          </p:cNvPr>
          <p:cNvSpPr txBox="1">
            <a:spLocks/>
          </p:cNvSpPr>
          <p:nvPr/>
        </p:nvSpPr>
        <p:spPr>
          <a:xfrm>
            <a:off x="430337" y="4861910"/>
            <a:ext cx="5220540" cy="44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Отделение 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Липецк Банка России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0DD8D83D-519B-90D5-9B0E-894BEDAA19A5}"/>
              </a:ext>
            </a:extLst>
          </p:cNvPr>
          <p:cNvSpPr txBox="1">
            <a:spLocks/>
          </p:cNvSpPr>
          <p:nvPr/>
        </p:nvSpPr>
        <p:spPr>
          <a:xfrm>
            <a:off x="430337" y="6214766"/>
            <a:ext cx="5220540" cy="44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ФНС по Липецкой области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AD04431-2E1B-9E34-2202-382E6A38A6CE}"/>
              </a:ext>
            </a:extLst>
          </p:cNvPr>
          <p:cNvSpPr txBox="1">
            <a:spLocks/>
          </p:cNvSpPr>
          <p:nvPr/>
        </p:nvSpPr>
        <p:spPr>
          <a:xfrm>
            <a:off x="430337" y="5538338"/>
            <a:ext cx="5220540" cy="44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Совет лидеров Липецкой области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3F0D187E-0DF3-E57D-09F9-EFDD8CB8311C}"/>
              </a:ext>
            </a:extLst>
          </p:cNvPr>
          <p:cNvSpPr txBox="1">
            <a:spLocks/>
          </p:cNvSpPr>
          <p:nvPr/>
        </p:nvSpPr>
        <p:spPr>
          <a:xfrm>
            <a:off x="430337" y="5876552"/>
            <a:ext cx="5220540" cy="44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Управление экономического развития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3DF8729-7140-0154-468A-D9A643CD4033}"/>
              </a:ext>
            </a:extLst>
          </p:cNvPr>
          <p:cNvSpPr txBox="1">
            <a:spLocks/>
          </p:cNvSpPr>
          <p:nvPr/>
        </p:nvSpPr>
        <p:spPr>
          <a:xfrm>
            <a:off x="430337" y="5192008"/>
            <a:ext cx="5220540" cy="44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Липецкое отделение СФР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66DF6AA5-3EC9-20DC-5BAC-8EF38D400F49}"/>
              </a:ext>
            </a:extLst>
          </p:cNvPr>
          <p:cNvCxnSpPr>
            <a:cxnSpLocks/>
          </p:cNvCxnSpPr>
          <p:nvPr/>
        </p:nvCxnSpPr>
        <p:spPr>
          <a:xfrm rot="10800000">
            <a:off x="12015027" y="-31225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BB90FC-9E87-2CE5-A3DD-2FB1C36FF207}"/>
              </a:ext>
            </a:extLst>
          </p:cNvPr>
          <p:cNvSpPr txBox="1"/>
          <p:nvPr/>
        </p:nvSpPr>
        <p:spPr>
          <a:xfrm rot="5400000">
            <a:off x="10259227" y="4040937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1C6C9DC8-888C-86EB-AFB6-A3B38D9D9B4E}"/>
              </a:ext>
            </a:extLst>
          </p:cNvPr>
          <p:cNvCxnSpPr>
            <a:cxnSpLocks/>
          </p:cNvCxnSpPr>
          <p:nvPr/>
        </p:nvCxnSpPr>
        <p:spPr>
          <a:xfrm rot="10800000">
            <a:off x="11991944" y="6042164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65E7FAC3-4D2D-5CD4-0EB4-29DFF4BCBD89}"/>
              </a:ext>
            </a:extLst>
          </p:cNvPr>
          <p:cNvSpPr txBox="1">
            <a:spLocks/>
          </p:cNvSpPr>
          <p:nvPr/>
        </p:nvSpPr>
        <p:spPr>
          <a:xfrm>
            <a:off x="430337" y="4188414"/>
            <a:ext cx="5220540" cy="896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Ассоциация развития финансовой грамотности</a:t>
            </a:r>
            <a:endParaRPr lang="ru-RU" sz="2000" dirty="0">
              <a:solidFill>
                <a:schemeClr val="accent3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2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076F5C3D-7827-1DB9-7B28-BDCB7EA9D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71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0AABFC4-D906-4105-1BFE-4A54A424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" y="415650"/>
            <a:ext cx="6332495" cy="67692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ВОЛОНТЕРСТВО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EEC173-0BE1-83BA-F4C2-C80A91828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162" y="3715544"/>
            <a:ext cx="2448605" cy="28567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2A0635C-BA9C-A22E-73F2-1C06EC0DB22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0" y="1691803"/>
            <a:ext cx="3133725" cy="152055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28194B4-3F8A-BE71-17E0-793CC97CD978}"/>
              </a:ext>
            </a:extLst>
          </p:cNvPr>
          <p:cNvSpPr/>
          <p:nvPr/>
        </p:nvSpPr>
        <p:spPr>
          <a:xfrm>
            <a:off x="259725" y="4988474"/>
            <a:ext cx="4722702" cy="1453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РЕСУРСНЫЙ ЦЕНТР ВОЛОНТЕРОВ ФИНАНСОВОГО ПРОСВЕЩЕНИЯ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8F2CC283-CD85-A983-2AA8-C523C1E8C854}"/>
              </a:ext>
            </a:extLst>
          </p:cNvPr>
          <p:cNvCxnSpPr/>
          <p:nvPr/>
        </p:nvCxnSpPr>
        <p:spPr>
          <a:xfrm>
            <a:off x="11932275" y="0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93317BF-5A7F-E539-9815-E24F4F07B825}"/>
              </a:ext>
            </a:extLst>
          </p:cNvPr>
          <p:cNvCxnSpPr/>
          <p:nvPr/>
        </p:nvCxnSpPr>
        <p:spPr>
          <a:xfrm>
            <a:off x="11932275" y="6286502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9722B7-9C96-C30D-434E-E3714B72AFDE}"/>
              </a:ext>
            </a:extLst>
          </p:cNvPr>
          <p:cNvSpPr txBox="1"/>
          <p:nvPr/>
        </p:nvSpPr>
        <p:spPr>
          <a:xfrm rot="5400000">
            <a:off x="10199557" y="3852216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</p:spTree>
    <p:extLst>
      <p:ext uri="{BB962C8B-B14F-4D97-AF65-F5344CB8AC3E}">
        <p14:creationId xmlns:p14="http://schemas.microsoft.com/office/powerpoint/2010/main" val="3942819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F595BB06-FC9C-D249-5E58-A463102FB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9" r="-1"/>
          <a:stretch/>
        </p:blipFill>
        <p:spPr bwMode="auto">
          <a:xfrm>
            <a:off x="5700730" y="0"/>
            <a:ext cx="64912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B1ED76B-C444-1B9F-4AEF-CED8A1E3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05" y="135261"/>
            <a:ext cx="4938076" cy="128058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6859A1"/>
                </a:solidFill>
                <a:latin typeface="Cambria" panose="02040503050406030204" pitchFamily="18" charset="0"/>
              </a:rPr>
              <a:t>ФИНАНСОВЫЕ ЗНАНИЯ доступны КАЖДОМУ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F78A5EC-43DD-EB9A-334F-3AD384967896}"/>
              </a:ext>
            </a:extLst>
          </p:cNvPr>
          <p:cNvSpPr txBox="1">
            <a:spLocks/>
          </p:cNvSpPr>
          <p:nvPr/>
        </p:nvSpPr>
        <p:spPr>
          <a:xfrm>
            <a:off x="-65364" y="1415845"/>
            <a:ext cx="6161364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Cambria" panose="02040503050406030204" pitchFamily="18" charset="0"/>
              </a:rPr>
              <a:t>Финансовая грамотность от «А» до «Я»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7785960-BD4F-93E5-D9AE-9F6ACAC9AC1E}"/>
              </a:ext>
            </a:extLst>
          </p:cNvPr>
          <p:cNvSpPr txBox="1">
            <a:spLocks/>
          </p:cNvSpPr>
          <p:nvPr/>
        </p:nvSpPr>
        <p:spPr>
          <a:xfrm>
            <a:off x="0" y="2281706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Cambria" panose="02040503050406030204" pitchFamily="18" charset="0"/>
              </a:rPr>
              <a:t>Настройки безопасности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1C92918-4805-7F5E-7C72-479E96CBF8AC}"/>
              </a:ext>
            </a:extLst>
          </p:cNvPr>
          <p:cNvSpPr txBox="1">
            <a:spLocks/>
          </p:cNvSpPr>
          <p:nvPr/>
        </p:nvSpPr>
        <p:spPr>
          <a:xfrm>
            <a:off x="0" y="3281324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Cambria" panose="02040503050406030204" pitchFamily="18" charset="0"/>
              </a:rPr>
              <a:t>Специальная рубрика в журнале «Золотой ключик»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AFCDA4E1-FF67-5FB9-AE8B-C8C97610C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r="11674"/>
          <a:stretch/>
        </p:blipFill>
        <p:spPr bwMode="auto">
          <a:xfrm>
            <a:off x="481143" y="5483884"/>
            <a:ext cx="1169790" cy="11697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5BD0BA-DD6F-C4B0-A507-F123CD489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59" t="13719" r="29380" b="6736"/>
          <a:stretch/>
        </p:blipFill>
        <p:spPr>
          <a:xfrm>
            <a:off x="2131123" y="5437909"/>
            <a:ext cx="1169790" cy="128775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EF4A81F-B267-48DE-2D66-65CB668D862E}"/>
              </a:ext>
            </a:extLst>
          </p:cNvPr>
          <p:cNvSpPr txBox="1">
            <a:spLocks/>
          </p:cNvSpPr>
          <p:nvPr/>
        </p:nvSpPr>
        <p:spPr>
          <a:xfrm>
            <a:off x="0" y="4340107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Cambria" panose="02040503050406030204" pitchFamily="18" charset="0"/>
              </a:rPr>
              <a:t>Специальная рубрика в онлайн журнале «Ёж»</a:t>
            </a:r>
          </a:p>
        </p:txBody>
      </p:sp>
    </p:spTree>
    <p:extLst>
      <p:ext uri="{BB962C8B-B14F-4D97-AF65-F5344CB8AC3E}">
        <p14:creationId xmlns:p14="http://schemas.microsoft.com/office/powerpoint/2010/main" val="194529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B765185-D038-D21B-2480-CB578D865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0" b="10000"/>
          <a:stretch/>
        </p:blipFill>
        <p:spPr bwMode="auto">
          <a:xfrm>
            <a:off x="0" y="17858"/>
            <a:ext cx="12192000" cy="684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CD1A49E-8784-03AA-DFCB-A8674E1D275E}"/>
              </a:ext>
            </a:extLst>
          </p:cNvPr>
          <p:cNvSpPr/>
          <p:nvPr/>
        </p:nvSpPr>
        <p:spPr>
          <a:xfrm>
            <a:off x="326230" y="3168407"/>
            <a:ext cx="5224463" cy="316052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685A8A0-802D-D0C6-BC50-2ED9446884D6}"/>
              </a:ext>
            </a:extLst>
          </p:cNvPr>
          <p:cNvSpPr/>
          <p:nvPr/>
        </p:nvSpPr>
        <p:spPr>
          <a:xfrm>
            <a:off x="6015346" y="2810142"/>
            <a:ext cx="5103019" cy="1466886"/>
          </a:xfrm>
          <a:prstGeom prst="rect">
            <a:avLst/>
          </a:prstGeom>
          <a:solidFill>
            <a:srgbClr val="69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15FDA19-F788-3635-A0D7-C95948BA4154}"/>
              </a:ext>
            </a:extLst>
          </p:cNvPr>
          <p:cNvSpPr/>
          <p:nvPr/>
        </p:nvSpPr>
        <p:spPr>
          <a:xfrm>
            <a:off x="6395663" y="2810141"/>
            <a:ext cx="4722702" cy="1453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Более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1500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школьников познакомились с предприятиями и востребованными профессиями региона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92F980AB-5F7B-343C-656B-FC9A4C63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0" y="429938"/>
            <a:ext cx="6332495" cy="67692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ХОЧУ ЗДЕСЬ РАБОТАТЬ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1D0D10E-88BA-83EE-D9DB-08C4D677D645}"/>
              </a:ext>
            </a:extLst>
          </p:cNvPr>
          <p:cNvSpPr txBox="1">
            <a:spLocks/>
          </p:cNvSpPr>
          <p:nvPr/>
        </p:nvSpPr>
        <p:spPr>
          <a:xfrm>
            <a:off x="474667" y="3475342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6859A1"/>
                </a:solidFill>
                <a:latin typeface="Cambria" panose="02040503050406030204" pitchFamily="18" charset="0"/>
              </a:rPr>
              <a:t>Межрегиональный экономический форум «Бизнес – зарядка»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CDE1A06-7A75-CA86-A4B4-BA6410842D2F}"/>
              </a:ext>
            </a:extLst>
          </p:cNvPr>
          <p:cNvSpPr txBox="1">
            <a:spLocks/>
          </p:cNvSpPr>
          <p:nvPr/>
        </p:nvSpPr>
        <p:spPr>
          <a:xfrm>
            <a:off x="447675" y="4771547"/>
            <a:ext cx="5220540" cy="1169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6859A1"/>
                </a:solidFill>
                <a:latin typeface="Cambria" panose="02040503050406030204" pitchFamily="18" charset="0"/>
              </a:rPr>
              <a:t>Фестиваль профессий «Билет в будущее»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AC3C9F8A-FD5B-98EE-BAC7-E0FDDECB27B9}"/>
              </a:ext>
            </a:extLst>
          </p:cNvPr>
          <p:cNvCxnSpPr>
            <a:cxnSpLocks/>
          </p:cNvCxnSpPr>
          <p:nvPr/>
        </p:nvCxnSpPr>
        <p:spPr>
          <a:xfrm rot="10800000">
            <a:off x="12015027" y="-31225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971BD5-6400-5101-2453-6087A9EF118D}"/>
              </a:ext>
            </a:extLst>
          </p:cNvPr>
          <p:cNvSpPr txBox="1"/>
          <p:nvPr/>
        </p:nvSpPr>
        <p:spPr>
          <a:xfrm rot="5400000">
            <a:off x="10259227" y="4040937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E3CEABB-20C9-4DF3-966E-E5A0BB25A882}"/>
              </a:ext>
            </a:extLst>
          </p:cNvPr>
          <p:cNvCxnSpPr>
            <a:cxnSpLocks/>
          </p:cNvCxnSpPr>
          <p:nvPr/>
        </p:nvCxnSpPr>
        <p:spPr>
          <a:xfrm rot="10800000">
            <a:off x="11991944" y="6042164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A06635FD-AC69-7395-D377-4CF819213205}"/>
              </a:ext>
            </a:extLst>
          </p:cNvPr>
          <p:cNvSpPr txBox="1">
            <a:spLocks/>
          </p:cNvSpPr>
          <p:nvPr/>
        </p:nvSpPr>
        <p:spPr>
          <a:xfrm>
            <a:off x="2938461" y="807816"/>
            <a:ext cx="3221848" cy="67692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</a:t>
            </a:r>
            <a:r>
              <a:rPr lang="en-US" sz="2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ш</a:t>
            </a:r>
            <a:r>
              <a:rPr lang="ru-RU" sz="2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кольников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F736856-A5CE-59F1-A267-8DA1E5F03E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030560" y="77372"/>
            <a:ext cx="2807495" cy="13622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E7B50DE-1817-978A-94BA-9255CB5D5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014" y="4406164"/>
            <a:ext cx="2296677" cy="22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2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85F1789-D3B2-A94F-CAC4-42C8F001D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3" b="11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62BE7EF5-7B25-7931-BEF7-DAB208091564}"/>
              </a:ext>
            </a:extLst>
          </p:cNvPr>
          <p:cNvSpPr txBox="1">
            <a:spLocks/>
          </p:cNvSpPr>
          <p:nvPr/>
        </p:nvSpPr>
        <p:spPr>
          <a:xfrm>
            <a:off x="381060" y="386418"/>
            <a:ext cx="6701822" cy="62949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700" b="1" cap="all" dirty="0">
                <a:solidFill>
                  <a:schemeClr val="bg1"/>
                </a:solidFill>
                <a:latin typeface="Cambria" panose="02040503050406030204" pitchFamily="18" charset="0"/>
              </a:rPr>
              <a:t>Школа успешной жизни </a:t>
            </a:r>
          </a:p>
          <a:p>
            <a:endParaRPr lang="ru-RU" sz="3200" b="1" cap="al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576808" y="4194425"/>
          <a:ext cx="2566263" cy="195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3" name="Прямая соединительная линия 32"/>
          <p:cNvCxnSpPr/>
          <p:nvPr/>
        </p:nvCxnSpPr>
        <p:spPr>
          <a:xfrm>
            <a:off x="381060" y="0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-1351657" y="4213592"/>
            <a:ext cx="34654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81060" y="6286500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3215241-7F33-E389-01FF-B88D570A1253}"/>
              </a:ext>
            </a:extLst>
          </p:cNvPr>
          <p:cNvSpPr/>
          <p:nvPr/>
        </p:nvSpPr>
        <p:spPr>
          <a:xfrm>
            <a:off x="1217052" y="1865586"/>
            <a:ext cx="10046034" cy="4174341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048C288-564E-E489-40A4-F9A5EC6895EB}"/>
              </a:ext>
            </a:extLst>
          </p:cNvPr>
          <p:cNvSpPr txBox="1">
            <a:spLocks/>
          </p:cNvSpPr>
          <p:nvPr/>
        </p:nvSpPr>
        <p:spPr>
          <a:xfrm>
            <a:off x="418953" y="650954"/>
            <a:ext cx="5448235" cy="1256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для детей-сирот и детей, оставшихся без попечения родителей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13A31A09-3928-25B9-0541-E1121F8D6EC5}"/>
              </a:ext>
            </a:extLst>
          </p:cNvPr>
          <p:cNvSpPr txBox="1">
            <a:spLocks/>
          </p:cNvSpPr>
          <p:nvPr/>
        </p:nvSpPr>
        <p:spPr>
          <a:xfrm>
            <a:off x="1379215" y="3144674"/>
            <a:ext cx="7364735" cy="1256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Образовательная программа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Первые финансовые навыки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Экскурсии в финансовые орган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</a:rPr>
              <a:t>изации</a:t>
            </a:r>
          </a:p>
          <a:p>
            <a:endParaRPr lang="ru-RU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3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9EC9E09-7A78-C4F4-F759-871526721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91" t="9537" r="10363"/>
          <a:stretch/>
        </p:blipFill>
        <p:spPr>
          <a:xfrm>
            <a:off x="6216314" y="-34515"/>
            <a:ext cx="5948331" cy="68794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6D4F2A9-64CA-FC13-31AE-A0322D7A0513}"/>
              </a:ext>
            </a:extLst>
          </p:cNvPr>
          <p:cNvSpPr/>
          <p:nvPr/>
        </p:nvSpPr>
        <p:spPr>
          <a:xfrm>
            <a:off x="-23083" y="-13089"/>
            <a:ext cx="6258783" cy="6857999"/>
          </a:xfrm>
          <a:prstGeom prst="rect">
            <a:avLst/>
          </a:prstGeom>
          <a:solidFill>
            <a:srgbClr val="68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7489" y="396195"/>
            <a:ext cx="47148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ЭКСПЕДИЦИЯ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110" y="1152420"/>
            <a:ext cx="3511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ФИНАНСОВОЙ ГРАМОТНОСТИ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5400000">
            <a:off x="2021776" y="3032985"/>
            <a:ext cx="6858000" cy="792031"/>
          </a:xfrm>
          <a:prstGeom prst="triangle">
            <a:avLst>
              <a:gd name="adj" fmla="val 49664"/>
            </a:avLst>
          </a:prstGeom>
          <a:solidFill>
            <a:srgbClr val="69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A945C14-4648-A611-B214-BDE636F7A0AF}"/>
              </a:ext>
            </a:extLst>
          </p:cNvPr>
          <p:cNvSpPr txBox="1">
            <a:spLocks/>
          </p:cNvSpPr>
          <p:nvPr/>
        </p:nvSpPr>
        <p:spPr>
          <a:xfrm>
            <a:off x="2102320" y="1227192"/>
            <a:ext cx="7069015" cy="635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сельских жителей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xmlns="" id="{253AA3CF-0206-9DD9-A86E-37FD56899470}"/>
              </a:ext>
            </a:extLst>
          </p:cNvPr>
          <p:cNvPicPr/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5982392" y="-93863"/>
            <a:ext cx="3188943" cy="14058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52" y="1034998"/>
            <a:ext cx="1973306" cy="75928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6E28C0-B95C-7D7D-9A0A-CE211E0684DB}"/>
              </a:ext>
            </a:extLst>
          </p:cNvPr>
          <p:cNvSpPr/>
          <p:nvPr/>
        </p:nvSpPr>
        <p:spPr>
          <a:xfrm>
            <a:off x="657880" y="2572949"/>
            <a:ext cx="434667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5000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58AFCF1-A1CC-FB4B-38F9-AF819C9150B3}"/>
              </a:ext>
            </a:extLst>
          </p:cNvPr>
          <p:cNvSpPr/>
          <p:nvPr/>
        </p:nvSpPr>
        <p:spPr>
          <a:xfrm>
            <a:off x="3207631" y="3180305"/>
            <a:ext cx="2429196" cy="393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36111" y="4891743"/>
            <a:ext cx="4312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Семинары и лекции для педагогов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и населения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Встречи с представителями прокуратуры, бизнеса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ДОЛ-игры для детей и др.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" y="5268297"/>
            <a:ext cx="262033" cy="2620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8" y="5789896"/>
            <a:ext cx="262033" cy="2620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2" y="6300556"/>
            <a:ext cx="262033" cy="262033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1609743" y="-34515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1609743" y="6251987"/>
            <a:ext cx="0" cy="571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5400000">
            <a:off x="9877025" y="3817701"/>
            <a:ext cx="346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ЛИПЕЦКАЯ ОБЛАСТЬ 2023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82257" y="4551303"/>
            <a:ext cx="4059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СОБЫТИЯ ДЛЯ КАЖДОГО!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542C8E1-F536-999B-C1D3-A7543F4207C5}"/>
              </a:ext>
            </a:extLst>
          </p:cNvPr>
          <p:cNvSpPr/>
          <p:nvPr/>
        </p:nvSpPr>
        <p:spPr>
          <a:xfrm>
            <a:off x="20955" y="3725962"/>
            <a:ext cx="1164908" cy="360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4D811F8-C7A7-932B-C583-3350A9096ECC}"/>
              </a:ext>
            </a:extLst>
          </p:cNvPr>
          <p:cNvSpPr/>
          <p:nvPr/>
        </p:nvSpPr>
        <p:spPr>
          <a:xfrm>
            <a:off x="296349" y="3481968"/>
            <a:ext cx="1649528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52D75A8-290E-9507-1AA2-DA487F8B66A8}"/>
              </a:ext>
            </a:extLst>
          </p:cNvPr>
          <p:cNvSpPr/>
          <p:nvPr/>
        </p:nvSpPr>
        <p:spPr>
          <a:xfrm>
            <a:off x="1072790" y="3705447"/>
            <a:ext cx="1371041" cy="393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3641328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8D7B2CE-648A-5A4B-BBF7-8828AC61DB25}"/>
              </a:ext>
            </a:extLst>
          </p:cNvPr>
          <p:cNvSpPr/>
          <p:nvPr/>
        </p:nvSpPr>
        <p:spPr>
          <a:xfrm>
            <a:off x="-142930" y="1"/>
            <a:ext cx="6258783" cy="6857999"/>
          </a:xfrm>
          <a:prstGeom prst="rect">
            <a:avLst/>
          </a:prstGeom>
          <a:solidFill>
            <a:srgbClr val="68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19E3243-963A-F362-A40E-62FE80A040AD}"/>
              </a:ext>
            </a:extLst>
          </p:cNvPr>
          <p:cNvSpPr/>
          <p:nvPr/>
        </p:nvSpPr>
        <p:spPr>
          <a:xfrm>
            <a:off x="296349" y="310279"/>
            <a:ext cx="5186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ФИНАНСОВАЯ БЕЗОПА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НОСТЬ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18391AC-4FD9-0DD8-CFB8-85D6C4718D95}"/>
              </a:ext>
            </a:extLst>
          </p:cNvPr>
          <p:cNvSpPr/>
          <p:nvPr/>
        </p:nvSpPr>
        <p:spPr>
          <a:xfrm>
            <a:off x="296349" y="1479535"/>
            <a:ext cx="1834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КАЖДОГО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Равнобедренный треугольник 5">
            <a:extLst>
              <a:ext uri="{FF2B5EF4-FFF2-40B4-BE49-F238E27FC236}">
                <a16:creationId xmlns:a16="http://schemas.microsoft.com/office/drawing/2014/main" xmlns="" id="{D3B250B9-24DA-93DC-33AF-43B847F17467}"/>
              </a:ext>
            </a:extLst>
          </p:cNvPr>
          <p:cNvSpPr/>
          <p:nvPr/>
        </p:nvSpPr>
        <p:spPr>
          <a:xfrm rot="5400000">
            <a:off x="2021776" y="3032985"/>
            <a:ext cx="6858000" cy="792031"/>
          </a:xfrm>
          <a:prstGeom prst="triangle">
            <a:avLst>
              <a:gd name="adj" fmla="val 49664"/>
            </a:avLst>
          </a:prstGeom>
          <a:solidFill>
            <a:srgbClr val="695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49CEF7E-46B5-23BB-0F78-BA2A77247AF9}"/>
              </a:ext>
            </a:extLst>
          </p:cNvPr>
          <p:cNvSpPr/>
          <p:nvPr/>
        </p:nvSpPr>
        <p:spPr>
          <a:xfrm>
            <a:off x="-380814" y="2788440"/>
            <a:ext cx="434667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16,5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9815F09-922D-3DE7-8C8B-FEB538FA6D84}"/>
              </a:ext>
            </a:extLst>
          </p:cNvPr>
          <p:cNvSpPr/>
          <p:nvPr/>
        </p:nvSpPr>
        <p:spPr>
          <a:xfrm>
            <a:off x="2584871" y="3581665"/>
            <a:ext cx="2429196" cy="393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участников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9BEFC43-ED50-3EEE-DE4C-517142A0BB70}"/>
              </a:ext>
            </a:extLst>
          </p:cNvPr>
          <p:cNvSpPr/>
          <p:nvPr/>
        </p:nvSpPr>
        <p:spPr>
          <a:xfrm>
            <a:off x="246808" y="4367088"/>
            <a:ext cx="3971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ВСЕРОССИЙСКОГО УРОКА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D9AEB52B-680F-7073-31B0-2F9BF9AA4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33" y="-2618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4A28A2A-DE17-4824-B6CE-E50DD868195E}"/>
              </a:ext>
            </a:extLst>
          </p:cNvPr>
          <p:cNvSpPr/>
          <p:nvPr/>
        </p:nvSpPr>
        <p:spPr>
          <a:xfrm>
            <a:off x="6384914" y="4780258"/>
            <a:ext cx="567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ОТДЕЛЕНИЕ ЛИПЕЦК БАНКА РОССИИ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0EAC50B-4523-8242-37F3-0F6978D1D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270" y="330328"/>
            <a:ext cx="1943324" cy="211433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F663B5C-BEE8-6ED6-0187-7C52C72637EA}"/>
              </a:ext>
            </a:extLst>
          </p:cNvPr>
          <p:cNvSpPr/>
          <p:nvPr/>
        </p:nvSpPr>
        <p:spPr>
          <a:xfrm>
            <a:off x="2527336" y="3151093"/>
            <a:ext cx="1321982" cy="404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тыс.</a:t>
            </a:r>
          </a:p>
        </p:txBody>
      </p:sp>
    </p:spTree>
    <p:extLst>
      <p:ext uri="{BB962C8B-B14F-4D97-AF65-F5344CB8AC3E}">
        <p14:creationId xmlns:p14="http://schemas.microsoft.com/office/powerpoint/2010/main" val="29944508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458</Words>
  <Application>Microsoft Office PowerPoint</Application>
  <PresentationFormat>Произвольный</PresentationFormat>
  <Paragraphs>134</Paragraphs>
  <Slides>18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ФОРМИРОВАНИЕ  ФИНАНСОВОЙ КУЛЬТУРЫ в Липецкой области:   ПУТЬ, ОСНОВАННЫЙ НА ЦЕННОСТЯХ</vt:lpstr>
      <vt:lpstr>Презентация PowerPoint</vt:lpstr>
      <vt:lpstr>ПАРТНЕРСТВО</vt:lpstr>
      <vt:lpstr>ВОЛОНТЕРСТВО</vt:lpstr>
      <vt:lpstr>ФИНАНСОВЫЕ ЗНАНИЯ доступны КАЖДОМУ</vt:lpstr>
      <vt:lpstr>ХОЧУ ЗДЕСЬ РАБОТАТЬ</vt:lpstr>
      <vt:lpstr>Презентация PowerPoint</vt:lpstr>
      <vt:lpstr>Презентация PowerPoint</vt:lpstr>
      <vt:lpstr>Презентация PowerPoint</vt:lpstr>
      <vt:lpstr>СЕРЕБРЯНЫЙ ВОЗРАСТ – ВСЁ ТОЛЬКО НАЧИНАЕТСЯ</vt:lpstr>
      <vt:lpstr>Презентация PowerPoint</vt:lpstr>
      <vt:lpstr>ПОДДЕРЖКА ИНИЦИАТИВ</vt:lpstr>
      <vt:lpstr>ПОДДЕРЖКА ИНИЦИАТИВ</vt:lpstr>
      <vt:lpstr>РАБОТА С ТАЛАНТАМИ</vt:lpstr>
      <vt:lpstr>УСТОЙЧИВОЕ РАЗВИТИЕ (ESG) </vt:lpstr>
      <vt:lpstr>Презентация PowerPoint</vt:lpstr>
      <vt:lpstr>ОРИЕНТИРЫ 2030</vt:lpstr>
      <vt:lpstr>ФОРМИРОВАНИЕ  ФИНАНСОВОЙ КУЛЬТУРЫ в Липецкой области:   ПУТЬ, ОСНОВАННЫЙ НА ЦЕННОСТЯХ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ФИНАНСОВОЙ КУЛЬТУРЫ в Липецкой области:   ПУТЬ, ОСНОВАННЫЙ НА ЦЕННОСТЯХ</dc:title>
  <dc:creator>Ирина Граб</dc:creator>
  <cp:lastModifiedBy>u2051n18</cp:lastModifiedBy>
  <cp:revision>11</cp:revision>
  <dcterms:created xsi:type="dcterms:W3CDTF">2023-10-15T04:08:06Z</dcterms:created>
  <dcterms:modified xsi:type="dcterms:W3CDTF">2023-11-02T10:01:22Z</dcterms:modified>
</cp:coreProperties>
</file>