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810" r:id="rId2"/>
    <p:sldMasterId id="2147483830" r:id="rId3"/>
  </p:sldMasterIdLst>
  <p:notesMasterIdLst>
    <p:notesMasterId r:id="rId49"/>
  </p:notesMasterIdLst>
  <p:sldIdLst>
    <p:sldId id="670" r:id="rId4"/>
    <p:sldId id="671" r:id="rId5"/>
    <p:sldId id="685" r:id="rId6"/>
    <p:sldId id="678" r:id="rId7"/>
    <p:sldId id="676" r:id="rId8"/>
    <p:sldId id="717" r:id="rId9"/>
    <p:sldId id="673" r:id="rId10"/>
    <p:sldId id="1220" r:id="rId11"/>
    <p:sldId id="681" r:id="rId12"/>
    <p:sldId id="679" r:id="rId13"/>
    <p:sldId id="689" r:id="rId14"/>
    <p:sldId id="675" r:id="rId15"/>
    <p:sldId id="1197" r:id="rId16"/>
    <p:sldId id="684" r:id="rId17"/>
    <p:sldId id="683" r:id="rId18"/>
    <p:sldId id="1223" r:id="rId19"/>
    <p:sldId id="1224" r:id="rId20"/>
    <p:sldId id="707" r:id="rId21"/>
    <p:sldId id="1199" r:id="rId22"/>
    <p:sldId id="1219" r:id="rId23"/>
    <p:sldId id="1195" r:id="rId24"/>
    <p:sldId id="1225" r:id="rId25"/>
    <p:sldId id="1230" r:id="rId26"/>
    <p:sldId id="705" r:id="rId27"/>
    <p:sldId id="1201" r:id="rId28"/>
    <p:sldId id="1202" r:id="rId29"/>
    <p:sldId id="1204" r:id="rId30"/>
    <p:sldId id="1229" r:id="rId31"/>
    <p:sldId id="1222" r:id="rId32"/>
    <p:sldId id="1227" r:id="rId33"/>
    <p:sldId id="1231" r:id="rId34"/>
    <p:sldId id="1232" r:id="rId35"/>
    <p:sldId id="1233" r:id="rId36"/>
    <p:sldId id="1208" r:id="rId37"/>
    <p:sldId id="1209" r:id="rId38"/>
    <p:sldId id="1210" r:id="rId39"/>
    <p:sldId id="1211" r:id="rId40"/>
    <p:sldId id="1212" r:id="rId41"/>
    <p:sldId id="1213" r:id="rId42"/>
    <p:sldId id="1214" r:id="rId43"/>
    <p:sldId id="1215" r:id="rId44"/>
    <p:sldId id="1216" r:id="rId45"/>
    <p:sldId id="1217" r:id="rId46"/>
    <p:sldId id="1218" r:id="rId47"/>
    <p:sldId id="781" r:id="rId48"/>
  </p:sldIdLst>
  <p:sldSz cx="12192000" cy="6858000"/>
  <p:notesSz cx="6797675" cy="9926638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otham Pro" panose="0200050304000002000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513"/>
    <a:srgbClr val="2C4612"/>
    <a:srgbClr val="2E4913"/>
    <a:srgbClr val="263C10"/>
    <a:srgbClr val="663300"/>
    <a:srgbClr val="007FAC"/>
    <a:srgbClr val="FBFBFB"/>
    <a:srgbClr val="D93333"/>
    <a:srgbClr val="FFA01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79766" autoAdjust="0"/>
  </p:normalViewPr>
  <p:slideViewPr>
    <p:cSldViewPr snapToGrid="0">
      <p:cViewPr varScale="1">
        <p:scale>
          <a:sx n="88" d="100"/>
          <a:sy n="88" d="100"/>
        </p:scale>
        <p:origin x="154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-14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576-484B-BCB3-C83FA479B1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76-484B-BCB3-C83FA479B1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576-484B-BCB3-C83FA479B10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26748,7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DC-4234-A99D-16AFFBF5DC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21252,5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DC-4234-A99D-16AFFBF5DC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15857,1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DC-4234-A99D-16AFFBF5DC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11861,5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DC-4234-A99D-16AFFBF5DCA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6477,1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76-484B-BCB3-C83FA479B1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2498,3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76-484B-BCB3-C83FA479B1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1360,5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76-484B-BCB3-C83FA479B10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Безвозмездные поступления</c:v>
                </c:pt>
                <c:pt idx="2">
                  <c:v>Налог на доходы физических лиц</c:v>
                </c:pt>
                <c:pt idx="3">
                  <c:v>Акцизы по подакцизным товарам (продукции), производимым на территории Российской Федерации</c:v>
                </c:pt>
                <c:pt idx="4">
                  <c:v>Налог на имущество организаций</c:v>
                </c:pt>
                <c:pt idx="5">
                  <c:v>Налоги на совокупный доход</c:v>
                </c:pt>
                <c:pt idx="6">
                  <c:v>Транспортный налог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26748.7</c:v>
                </c:pt>
                <c:pt idx="1">
                  <c:v>21252.5</c:v>
                </c:pt>
                <c:pt idx="2">
                  <c:v>15857.1</c:v>
                </c:pt>
                <c:pt idx="3">
                  <c:v>11861.5</c:v>
                </c:pt>
                <c:pt idx="4">
                  <c:v>6477.1</c:v>
                </c:pt>
                <c:pt idx="5">
                  <c:v>2498.3000000000002</c:v>
                </c:pt>
                <c:pt idx="6">
                  <c:v>1360.5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76-484B-BCB3-C83FA479B1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shape val="cylinder"/>
        <c:axId val="42586624"/>
        <c:axId val="37563200"/>
        <c:axId val="0"/>
      </c:bar3DChart>
      <c:catAx>
        <c:axId val="4258662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7563200"/>
        <c:crosses val="autoZero"/>
        <c:auto val="1"/>
        <c:lblAlgn val="ctr"/>
        <c:lblOffset val="100"/>
        <c:noMultiLvlLbl val="0"/>
      </c:catAx>
      <c:valAx>
        <c:axId val="37563200"/>
        <c:scaling>
          <c:orientation val="minMax"/>
        </c:scaling>
        <c:delete val="1"/>
        <c:axPos val="l"/>
        <c:majorGridlines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</c:majorGridlines>
        <c:numFmt formatCode="#,##0.00" sourceLinked="1"/>
        <c:majorTickMark val="none"/>
        <c:minorTickMark val="none"/>
        <c:tickLblPos val="nextTo"/>
        <c:crossAx val="42586624"/>
        <c:crosses val="autoZero"/>
        <c:crossBetween val="between"/>
        <c:majorUnit val="3000"/>
      </c:valAx>
    </c:plotArea>
    <c:legend>
      <c:legendPos val="r"/>
      <c:layout>
        <c:manualLayout>
          <c:xMode val="edge"/>
          <c:yMode val="edge"/>
          <c:x val="0.69298104901609747"/>
          <c:y val="3.7228107798178992E-2"/>
          <c:w val="0.30701895098390264"/>
          <c:h val="0.89802952769142108"/>
        </c:manualLayout>
      </c:layout>
      <c:overlay val="0"/>
      <c:txPr>
        <a:bodyPr/>
        <a:lstStyle/>
        <a:p>
          <a:pPr>
            <a:defRPr sz="1400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6639468979421"/>
          <c:y val="2.7541887318105297E-2"/>
          <c:w val="0.76378837156225032"/>
          <c:h val="0.911185322940160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9-6D21-46FF-9DBD-FEE13B37576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21-46FF-9DBD-FEE13B375762}"/>
              </c:ext>
            </c:extLst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110 338,1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21-46FF-9DBD-FEE13B37576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74 077,3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1-46FF-9DBD-FEE13B375762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88 572,0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21-46FF-9DBD-FEE13B375762}"/>
                </c:ext>
              </c:extLst>
            </c:dLbl>
            <c:dLbl>
              <c:idx val="13"/>
              <c:layout>
                <c:manualLayout>
                  <c:x val="2.415506485602343E-3"/>
                  <c:y val="-2.3632192193538993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90 615,9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72463768115926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21-46FF-9DBD-FEE13B375762}"/>
                </c:ext>
              </c:extLst>
            </c:dLbl>
            <c:dLbl>
              <c:idx val="14"/>
              <c:layout>
                <c:manualLayout>
                  <c:x val="4.830917874396135E-3"/>
                  <c:y val="-2.578087112142526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89 670,6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37314085739283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D21-46FF-9DBD-FEE13B375762}"/>
                </c:ext>
              </c:extLst>
            </c:dLbl>
            <c:dLbl>
              <c:idx val="15"/>
              <c:layout>
                <c:manualLayout>
                  <c:x val="-5.9876279052074946E-3"/>
                  <c:y val="-2.233394835259218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128 006,5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526570048309184E-2"/>
                      <c:h val="5.17937700829433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1-46FF-9DBD-FEE13B375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Ярославская </c:v>
                </c:pt>
                <c:pt idx="1">
                  <c:v>Тульская</c:v>
                </c:pt>
                <c:pt idx="2">
                  <c:v>Тверская </c:v>
                </c:pt>
                <c:pt idx="3">
                  <c:v>Тамбовская </c:v>
                </c:pt>
                <c:pt idx="4">
                  <c:v>Смоленская </c:v>
                </c:pt>
                <c:pt idx="5">
                  <c:v>Рязанская </c:v>
                </c:pt>
                <c:pt idx="6">
                  <c:v>Орловская </c:v>
                </c:pt>
                <c:pt idx="7">
                  <c:v>Липецкая </c:v>
                </c:pt>
                <c:pt idx="8">
                  <c:v>Курская </c:v>
                </c:pt>
                <c:pt idx="9">
                  <c:v>Костромская </c:v>
                </c:pt>
                <c:pt idx="10">
                  <c:v>Калужская </c:v>
                </c:pt>
                <c:pt idx="11">
                  <c:v>Ивановская </c:v>
                </c:pt>
                <c:pt idx="12">
                  <c:v>Воронежская </c:v>
                </c:pt>
                <c:pt idx="13">
                  <c:v>Владимирская </c:v>
                </c:pt>
                <c:pt idx="14">
                  <c:v>Брянская </c:v>
                </c:pt>
                <c:pt idx="15">
                  <c:v>Белгородская 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99708.07</c:v>
                </c:pt>
                <c:pt idx="1">
                  <c:v>101987.38</c:v>
                </c:pt>
                <c:pt idx="2">
                  <c:v>94589.3</c:v>
                </c:pt>
                <c:pt idx="3">
                  <c:v>81278.62</c:v>
                </c:pt>
                <c:pt idx="4">
                  <c:v>78734.350000000006</c:v>
                </c:pt>
                <c:pt idx="5">
                  <c:v>97082.92</c:v>
                </c:pt>
                <c:pt idx="6">
                  <c:v>85639.98</c:v>
                </c:pt>
                <c:pt idx="7">
                  <c:v>102085.47</c:v>
                </c:pt>
                <c:pt idx="8">
                  <c:v>113621.83</c:v>
                </c:pt>
                <c:pt idx="9">
                  <c:v>97659.36</c:v>
                </c:pt>
                <c:pt idx="10">
                  <c:v>110338.13</c:v>
                </c:pt>
                <c:pt idx="11">
                  <c:v>74077.33</c:v>
                </c:pt>
                <c:pt idx="12">
                  <c:v>88572.03</c:v>
                </c:pt>
                <c:pt idx="13">
                  <c:v>90615.94</c:v>
                </c:pt>
                <c:pt idx="14">
                  <c:v>89670.59</c:v>
                </c:pt>
                <c:pt idx="15">
                  <c:v>128006.45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1-46FF-9DBD-FEE13B375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477696"/>
        <c:axId val="104595456"/>
      </c:barChart>
      <c:catAx>
        <c:axId val="40477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D4513"/>
                </a:solidFill>
              </a:defRPr>
            </a:pPr>
            <a:endParaRPr lang="ru-RU"/>
          </a:p>
        </c:txPr>
        <c:crossAx val="104595456"/>
        <c:crosses val="autoZero"/>
        <c:auto val="1"/>
        <c:lblAlgn val="ctr"/>
        <c:lblOffset val="100"/>
        <c:noMultiLvlLbl val="0"/>
      </c:catAx>
      <c:valAx>
        <c:axId val="10459545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2D4513"/>
                </a:solidFill>
              </a:defRPr>
            </a:pPr>
            <a:endParaRPr lang="ru-RU"/>
          </a:p>
        </c:txPr>
        <c:crossAx val="40477696"/>
        <c:crosses val="autoZero"/>
        <c:crossBetween val="between"/>
      </c:valAx>
      <c:spPr>
        <a:ln w="0">
          <a:solidFill>
            <a:schemeClr val="accent2">
              <a:lumMod val="20000"/>
              <a:lumOff val="8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788080261829935E-2"/>
          <c:y val="1.5991908232721281E-3"/>
          <c:w val="0.78561123157211443"/>
          <c:h val="0.970287449364719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F57-4067-A56C-26158A9BCA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57-4067-A56C-26158A9BCA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F57-4067-A56C-26158A9BCA5C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57-4067-A56C-26158A9BCA5C}"/>
              </c:ext>
            </c:extLst>
          </c:dPt>
          <c:dLbls>
            <c:dLbl>
              <c:idx val="0"/>
              <c:layout>
                <c:manualLayout>
                  <c:x val="-0.13743089464109096"/>
                  <c:y val="5.47881393182646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16,7%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54412327674772E-2"/>
                      <c:h val="7.17802579448373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F57-4067-A56C-26158A9BCA5C}"/>
                </c:ext>
              </c:extLst>
            </c:dLbl>
            <c:dLbl>
              <c:idx val="1"/>
              <c:layout>
                <c:manualLayout>
                  <c:x val="-0.13291480490109001"/>
                  <c:y val="-0.267925309195001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40,5%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881954101079302E-2"/>
                      <c:h val="7.52676595017517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57-4067-A56C-26158A9BCA5C}"/>
                </c:ext>
              </c:extLst>
            </c:dLbl>
            <c:dLbl>
              <c:idx val="2"/>
              <c:layout>
                <c:manualLayout>
                  <c:x val="0.15902207941751009"/>
                  <c:y val="0.108388590529115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57-4067-A56C-26158A9BCA5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F57-4067-A56C-26158A9BC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5471.2</c:v>
                </c:pt>
                <c:pt idx="1">
                  <c:v>13236.7</c:v>
                </c:pt>
                <c:pt idx="2">
                  <c:v>12321.2</c:v>
                </c:pt>
                <c:pt idx="3">
                  <c:v>1701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57-4067-A56C-26158A9BCA5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15927543847899"/>
          <c:y val="0.9118805358030081"/>
          <c:w val="0.65316733589119824"/>
          <c:h val="7.3065932296641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1120359495955114E-2"/>
          <c:y val="0.1842305329802866"/>
          <c:w val="0.91348862239146056"/>
          <c:h val="0.645958021645143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6474.3</c:v>
                </c:pt>
                <c:pt idx="1">
                  <c:v>9140.2000000000007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B-4847-B7FB-9CE386E68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4232296"/>
        <c:axId val="634234920"/>
      </c:barChart>
      <c:catAx>
        <c:axId val="634232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4234920"/>
        <c:crosses val="autoZero"/>
        <c:auto val="1"/>
        <c:lblAlgn val="ctr"/>
        <c:lblOffset val="100"/>
        <c:noMultiLvlLbl val="0"/>
      </c:catAx>
      <c:valAx>
        <c:axId val="634234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4232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203195533362452"/>
          <c:y val="0.90082571081245588"/>
          <c:w val="0.19953010140780703"/>
          <c:h val="9.0344644664165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242844258217425"/>
          <c:y val="0.11341048725020632"/>
          <c:w val="0.81589005415593185"/>
          <c:h val="0.71475912807638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5476.2</c:v>
                </c:pt>
                <c:pt idx="1">
                  <c:v>7807.6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2-42B3-8DFA-4AD4E2FD9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4553064"/>
        <c:axId val="694554704"/>
      </c:barChart>
      <c:catAx>
        <c:axId val="694553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4554704"/>
        <c:crosses val="autoZero"/>
        <c:auto val="1"/>
        <c:lblAlgn val="ctr"/>
        <c:lblOffset val="100"/>
        <c:noMultiLvlLbl val="0"/>
      </c:catAx>
      <c:valAx>
        <c:axId val="694554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4553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139957078714519"/>
          <c:y val="0.90965538674177193"/>
          <c:w val="0.39720085842570968"/>
          <c:h val="9.0344613258228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0.07985</cdr:x>
      <cdr:y>0.23489</cdr:y>
    </cdr:from>
    <cdr:to>
      <cdr:x>0.33377</cdr:x>
      <cdr:y>0.29787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3242" y="1188998"/>
          <a:ext cx="2013737" cy="318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12 321,2 млн. руб.</a:t>
          </a:r>
        </a:p>
      </cdr:txBody>
    </cdr:sp>
  </cdr:relSizeAnchor>
  <cdr:relSizeAnchor xmlns:cdr="http://schemas.openxmlformats.org/drawingml/2006/chartDrawing">
    <cdr:from>
      <cdr:x>0.48227</cdr:x>
      <cdr:y>0.05415</cdr:y>
    </cdr:from>
    <cdr:to>
      <cdr:x>0.7277</cdr:x>
      <cdr:y>0.11161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24747" y="274116"/>
          <a:ext cx="1946418" cy="290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1 701,0 млн. руб.</a:t>
          </a:r>
        </a:p>
      </cdr:txBody>
    </cdr:sp>
  </cdr:relSizeAnchor>
  <cdr:relSizeAnchor xmlns:cdr="http://schemas.openxmlformats.org/drawingml/2006/chartDrawing">
    <cdr:from>
      <cdr:x>0.58899</cdr:x>
      <cdr:y>0.23319</cdr:y>
    </cdr:from>
    <cdr:to>
      <cdr:x>0.82235</cdr:x>
      <cdr:y>0.29787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671046" y="1180394"/>
          <a:ext cx="1850695" cy="327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5 471,2 млн. руб.</a:t>
          </a:r>
        </a:p>
      </cdr:txBody>
    </cdr:sp>
  </cdr:relSizeAnchor>
  <cdr:relSizeAnchor xmlns:cdr="http://schemas.openxmlformats.org/drawingml/2006/chartDrawing">
    <cdr:from>
      <cdr:x>0.47993</cdr:x>
      <cdr:y>0.50248</cdr:y>
    </cdr:from>
    <cdr:to>
      <cdr:x>0.74771</cdr:x>
      <cdr:y>0.59257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06133" y="2543500"/>
          <a:ext cx="2123668" cy="456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13 236,7 млн. руб.</a:t>
          </a:r>
        </a:p>
      </cdr:txBody>
    </cdr:sp>
  </cdr:relSizeAnchor>
  <cdr:relSizeAnchor xmlns:cdr="http://schemas.openxmlformats.org/drawingml/2006/chartDrawing">
    <cdr:from>
      <cdr:x>0.44891</cdr:x>
      <cdr:y>0.49922</cdr:y>
    </cdr:from>
    <cdr:to>
      <cdr:x>0.52949</cdr:x>
      <cdr:y>0.56237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324419" y="2793368"/>
          <a:ext cx="596706" cy="353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0.1608</cdr:x>
      <cdr:y>0.32483</cdr:y>
    </cdr:from>
    <cdr:to>
      <cdr:x>0.25295</cdr:x>
      <cdr:y>0.37866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90818" y="1817569"/>
          <a:ext cx="682431" cy="301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0.31643</cdr:x>
      <cdr:y>0.21759</cdr:y>
    </cdr:from>
    <cdr:to>
      <cdr:x>0.38415</cdr:x>
      <cdr:y>0.28334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343327" y="1217505"/>
          <a:ext cx="501501" cy="367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0.40812</cdr:x>
      <cdr:y>0.23071</cdr:y>
    </cdr:from>
    <cdr:to>
      <cdr:x>0.48786</cdr:x>
      <cdr:y>0.29787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236679" y="1167862"/>
          <a:ext cx="632390" cy="339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0.48716</cdr:x>
      <cdr:y>0.13643</cdr:y>
    </cdr:from>
    <cdr:to>
      <cdr:x>1</cdr:x>
      <cdr:y>0.25938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C9BB51-B31E-426F-9B28-0A9F71DF476F}"/>
            </a:ext>
          </a:extLst>
        </cdr:cNvPr>
        <cdr:cNvSpPr txBox="1"/>
      </cdr:nvSpPr>
      <cdr:spPr>
        <a:xfrm xmlns:a="http://schemas.openxmlformats.org/drawingml/2006/main">
          <a:off x="1573362" y="392457"/>
          <a:ext cx="1656271" cy="3536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9 140,2 млн. руб.</a:t>
          </a:r>
        </a:p>
      </cdr:txBody>
    </cdr:sp>
  </cdr:relSizeAnchor>
  <cdr:relSizeAnchor xmlns:cdr="http://schemas.openxmlformats.org/drawingml/2006/chartDrawing">
    <cdr:from>
      <cdr:x>0.64478</cdr:x>
      <cdr:y>0.85606</cdr:y>
    </cdr:from>
    <cdr:to>
      <cdr:x>0.95996</cdr:x>
      <cdr:y>0.97001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D487548-1E57-4F47-BF1D-BB82EB6E7D0D}"/>
            </a:ext>
          </a:extLst>
        </cdr:cNvPr>
        <cdr:cNvSpPr txBox="1"/>
      </cdr:nvSpPr>
      <cdr:spPr>
        <a:xfrm xmlns:a="http://schemas.openxmlformats.org/drawingml/2006/main">
          <a:off x="2082411" y="2462604"/>
          <a:ext cx="1017917" cy="327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0.17362</cdr:x>
      <cdr:y>0.83362</cdr:y>
    </cdr:from>
    <cdr:to>
      <cdr:x>0.406</cdr:x>
      <cdr:y>0.92142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089BCC0-6A50-496C-9931-7E4BDC672B4B}"/>
            </a:ext>
          </a:extLst>
        </cdr:cNvPr>
        <cdr:cNvSpPr txBox="1"/>
      </cdr:nvSpPr>
      <cdr:spPr>
        <a:xfrm xmlns:a="http://schemas.openxmlformats.org/drawingml/2006/main">
          <a:off x="560718" y="2483840"/>
          <a:ext cx="750498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</cdr:txBody>
    </cdr:sp>
  </cdr:relSizeAnchor>
  <cdr:relSizeAnchor xmlns:cdr="http://schemas.openxmlformats.org/drawingml/2006/chartDrawing">
    <cdr:from>
      <cdr:x>0.6731</cdr:x>
      <cdr:y>0.83362</cdr:y>
    </cdr:from>
    <cdr:to>
      <cdr:x>0.88411</cdr:x>
      <cdr:y>0.91314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CD4BDC6-9BF0-489A-8A00-6C69C9162561}"/>
            </a:ext>
          </a:extLst>
        </cdr:cNvPr>
        <cdr:cNvSpPr txBox="1"/>
      </cdr:nvSpPr>
      <cdr:spPr>
        <a:xfrm xmlns:a="http://schemas.openxmlformats.org/drawingml/2006/main">
          <a:off x="2173857" y="2483841"/>
          <a:ext cx="681487" cy="236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0.66776</cdr:x>
      <cdr:y>0.83208</cdr:y>
    </cdr:from>
    <cdr:to>
      <cdr:x>0.88945</cdr:x>
      <cdr:y>0.91025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2D7BA8-85D3-419E-9998-DDEF46C7E927}"/>
            </a:ext>
          </a:extLst>
        </cdr:cNvPr>
        <cdr:cNvSpPr txBox="1"/>
      </cdr:nvSpPr>
      <cdr:spPr>
        <a:xfrm xmlns:a="http://schemas.openxmlformats.org/drawingml/2006/main">
          <a:off x="2156605" y="2479247"/>
          <a:ext cx="715992" cy="2329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0.50572</cdr:x>
      <cdr:y>0.62721</cdr:y>
    </cdr:from>
    <cdr:to>
      <cdr:x>0.69726</cdr:x>
      <cdr:y>0.67081</cdr:y>
    </cdr:to>
    <cdr:sp macro="" textlink="">
      <cdr:nvSpPr>
        <cdr:cNvPr id="5" name="Стрелка: вправо 4">
          <a:extLst xmlns:a="http://schemas.openxmlformats.org/drawingml/2006/main">
            <a:ext uri="{FF2B5EF4-FFF2-40B4-BE49-F238E27FC236}">
              <a16:creationId xmlns:a16="http://schemas.microsoft.com/office/drawing/2014/main" id="{242030EE-D174-4FA9-825B-7DDAED6FD5E4}"/>
            </a:ext>
          </a:extLst>
        </cdr:cNvPr>
        <cdr:cNvSpPr/>
      </cdr:nvSpPr>
      <cdr:spPr>
        <a:xfrm xmlns:a="http://schemas.openxmlformats.org/drawingml/2006/main" rot="19593409">
          <a:off x="2000619" y="1804270"/>
          <a:ext cx="757717" cy="125444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0.48256</cdr:x>
      <cdr:y>0.5</cdr:y>
    </cdr:from>
    <cdr:to>
      <cdr:x>0.67779</cdr:x>
      <cdr:y>0.61769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CBC9D98-E813-479D-9075-41CEDA44C5E1}"/>
            </a:ext>
          </a:extLst>
        </cdr:cNvPr>
        <cdr:cNvSpPr txBox="1"/>
      </cdr:nvSpPr>
      <cdr:spPr>
        <a:xfrm xmlns:a="http://schemas.openxmlformats.org/drawingml/2006/main">
          <a:off x="1909011" y="1438337"/>
          <a:ext cx="772302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142%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2945659" cy="498056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4"/>
            <a:ext cx="2945659" cy="498056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8/4/2023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9"/>
            <a:ext cx="5438140" cy="3908613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28586"/>
            <a:ext cx="2945659" cy="498055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28586"/>
            <a:ext cx="2945659" cy="498055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00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0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8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6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0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Липецкой области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C84685-EFA5-4A6F-A2A8-FDB9A0D0A014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72072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3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C4421D-A50F-40D9-8738-FE5EE7E958F2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39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7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38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278840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8434"/>
            <a:ext cx="12192000" cy="2276061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950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51756" y="28051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39709" y="15811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27661" y="26791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99849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343890" y="1572029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000780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657669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9314557" y="1572026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343891" y="4007334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4000779" y="4007333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6657669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9314556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7633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80160" y="3207714"/>
            <a:ext cx="3600262" cy="2864487"/>
          </a:xfrm>
          <a:custGeom>
            <a:avLst/>
            <a:gdLst>
              <a:gd name="connsiteX0" fmla="*/ 0 w 3600262"/>
              <a:gd name="connsiteY0" fmla="*/ 0 h 2864487"/>
              <a:gd name="connsiteX1" fmla="*/ 3600262 w 3600262"/>
              <a:gd name="connsiteY1" fmla="*/ 0 h 2864487"/>
              <a:gd name="connsiteX2" fmla="*/ 3600262 w 3600262"/>
              <a:gd name="connsiteY2" fmla="*/ 2864487 h 2864487"/>
              <a:gd name="connsiteX3" fmla="*/ 0 w 3600262"/>
              <a:gd name="connsiteY3" fmla="*/ 2864487 h 28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262" h="2864487">
                <a:moveTo>
                  <a:pt x="0" y="0"/>
                </a:moveTo>
                <a:lnTo>
                  <a:pt x="3600262" y="0"/>
                </a:lnTo>
                <a:lnTo>
                  <a:pt x="3600262" y="2864487"/>
                </a:lnTo>
                <a:lnTo>
                  <a:pt x="0" y="28644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65628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472995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922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5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9977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735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791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147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63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978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4952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79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7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1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22575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96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992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04.08.2023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27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8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3582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8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Липецкая область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2019 г.</a:t>
            </a:r>
          </a:p>
        </p:txBody>
      </p:sp>
    </p:spTree>
    <p:extLst>
      <p:ext uri="{BB962C8B-B14F-4D97-AF65-F5344CB8AC3E}">
        <p14:creationId xmlns:p14="http://schemas.microsoft.com/office/powerpoint/2010/main" val="40797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43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67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Липецкой области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3" y="4904352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58" y="5100692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9ECA-491E-4D16-960E-B92F8E8A568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2" r:id="rId2"/>
    <p:sldLayoutId id="2147483809" r:id="rId3"/>
    <p:sldLayoutId id="2147483826" r:id="rId4"/>
    <p:sldLayoutId id="2147483828" r:id="rId5"/>
    <p:sldLayoutId id="2147483829" r:id="rId6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Липецкая область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40" y="4715666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57" y="4912006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126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93907" y="1750516"/>
            <a:ext cx="572307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К  ЗАКОНУ  ОБ ИСПОЛНЕНИИ ОБЛАСТНОГО БЮДЖЕТА ЗА 2022 ГОД</a:t>
            </a:r>
          </a:p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отчет для граждан</a:t>
            </a:r>
          </a:p>
          <a:p>
            <a:pPr algn="ctr"/>
            <a:endParaRPr lang="ru-RU" altLang="ru-RU" sz="3500" b="1" dirty="0">
              <a:solidFill>
                <a:srgbClr val="FFFFFF"/>
              </a:solidFill>
              <a:latin typeface="+mj-lt"/>
              <a:ea typeface="Questrial"/>
              <a:cs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91595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14080F-FD56-4A97-B798-5B2CBF10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118261"/>
              </p:ext>
            </p:extLst>
          </p:nvPr>
        </p:nvGraphicFramePr>
        <p:xfrm>
          <a:off x="650966" y="952900"/>
          <a:ext cx="7953505" cy="55349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1392">
                  <a:extLst>
                    <a:ext uri="{9D8B030D-6E8A-4147-A177-3AD203B41FA5}">
                      <a16:colId xmlns:a16="http://schemas.microsoft.com/office/drawing/2014/main" val="3131683963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1175528858"/>
                    </a:ext>
                  </a:extLst>
                </a:gridCol>
                <a:gridCol w="1162974">
                  <a:extLst>
                    <a:ext uri="{9D8B030D-6E8A-4147-A177-3AD203B41FA5}">
                      <a16:colId xmlns:a16="http://schemas.microsoft.com/office/drawing/2014/main" val="497529150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819121948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2208374790"/>
                    </a:ext>
                  </a:extLst>
                </a:gridCol>
                <a:gridCol w="958789">
                  <a:extLst>
                    <a:ext uri="{9D8B030D-6E8A-4147-A177-3AD203B41FA5}">
                      <a16:colId xmlns:a16="http://schemas.microsoft.com/office/drawing/2014/main" val="2549339343"/>
                    </a:ext>
                  </a:extLst>
                </a:gridCol>
              </a:tblGrid>
              <a:tr h="967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 2022 года   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2022 году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2022 года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2021 году, 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82583"/>
                  </a:ext>
                </a:extLst>
              </a:tr>
              <a:tr h="6376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 -  ВСЕГО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113 211,5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83 870,8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93 549,5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55458"/>
                  </a:ext>
                </a:extLst>
              </a:tr>
              <a:tr h="218774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r>
                        <a:rPr lang="ru-RU" sz="1400" b="0" i="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17320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57 312,7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25 376,1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26 748,7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886349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15 460,8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15 857,1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98743"/>
                  </a:ext>
                </a:extLst>
              </a:tr>
              <a:tr h="5935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11 090,2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11 861,5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0787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350811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98333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537608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22 067,6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81139"/>
                  </a:ext>
                </a:extLst>
              </a:tr>
              <a:tr h="2187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19973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474746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7 504,6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10 825,8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10 631,5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7188"/>
                  </a:ext>
                </a:extLst>
              </a:tr>
              <a:tr h="284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30294"/>
                  </a:ext>
                </a:extLst>
              </a:tr>
              <a:tr h="3170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5 024,7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5 217,1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2734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A1978-D0AA-4A23-8DCD-055FE2ED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023525"/>
            <a:ext cx="2733057" cy="1832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15B70-EC59-4A3E-8C71-08CA9FBAA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952900"/>
            <a:ext cx="2733057" cy="1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80" y="228601"/>
            <a:ext cx="10260120" cy="588961"/>
          </a:xfrm>
        </p:spPr>
        <p:txBody>
          <a:bodyPr/>
          <a:lstStyle/>
          <a:p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 ЗА 2022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04346990"/>
              </p:ext>
            </p:extLst>
          </p:nvPr>
        </p:nvGraphicFramePr>
        <p:xfrm>
          <a:off x="461640" y="1398741"/>
          <a:ext cx="10067815" cy="496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61674" y="817562"/>
            <a:ext cx="6631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областного бюджета       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93 549,5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9635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8121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трансферты, поступившие  из федерального бюджета в 2022 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603482"/>
              </p:ext>
            </p:extLst>
          </p:nvPr>
        </p:nvGraphicFramePr>
        <p:xfrm>
          <a:off x="772357" y="1251750"/>
          <a:ext cx="5323643" cy="4746280"/>
        </p:xfrm>
        <a:graphic>
          <a:graphicData uri="http://schemas.openxmlformats.org/drawingml/2006/table">
            <a:tbl>
              <a:tblPr/>
              <a:tblGrid>
                <a:gridCol w="3874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85">
                  <a:extLst>
                    <a:ext uri="{9D8B030D-6E8A-4147-A177-3AD203B41FA5}">
                      <a16:colId xmlns:a16="http://schemas.microsoft.com/office/drawing/2014/main" val="3286136740"/>
                    </a:ext>
                  </a:extLst>
                </a:gridCol>
              </a:tblGrid>
              <a:tr h="45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межбюджетных трансфертов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2,7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10,6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8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5,2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FE809-5E0A-4A4A-9AE4-5913F22F6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51" y="1686755"/>
            <a:ext cx="4648624" cy="30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D421F-BE22-4331-A14A-39DC49737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36" y="198439"/>
            <a:ext cx="10101532" cy="741362"/>
          </a:xfrm>
        </p:spPr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расходы  на душу населения по ЦФО за 2022 год, руб./чел.</a:t>
            </a:r>
            <a:endParaRPr lang="ru-RU" sz="2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21339C7-560B-4941-8A8D-F5973CF768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396" y="1035169"/>
          <a:ext cx="10101532" cy="538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5DC7B4-0AAB-4B40-914B-3EB71780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273" y="6348634"/>
            <a:ext cx="2743200" cy="365125"/>
          </a:xfrm>
        </p:spPr>
        <p:txBody>
          <a:bodyPr/>
          <a:lstStyle/>
          <a:p>
            <a:pPr>
              <a:defRPr/>
            </a:pPr>
            <a:fld id="{E194121A-2ED3-46BE-A81B-630620D770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94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12699"/>
            <a:ext cx="8538265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расходам по разделам классификации расходов бюджета за 2022 год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00050" y="2138653"/>
            <a:ext cx="354552" cy="4393268"/>
            <a:chOff x="395318" y="3572651"/>
            <a:chExt cx="398018" cy="534078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8" y="3910207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8979" y="4338635"/>
              <a:ext cx="360040" cy="32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357265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4" y="667636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5" y="70477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3109" y="6345696"/>
              <a:ext cx="354955" cy="3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9" y="484510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3" y="5194809"/>
              <a:ext cx="353405" cy="35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415" y="561582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2" y="5994818"/>
              <a:ext cx="388674" cy="39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1345" y="7362853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76893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87741">
              <a:off x="411292" y="80930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85534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325969"/>
              </p:ext>
            </p:extLst>
          </p:nvPr>
        </p:nvGraphicFramePr>
        <p:xfrm>
          <a:off x="908719" y="952500"/>
          <a:ext cx="9101973" cy="558759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80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4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2022 года,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2022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2022 года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2021 году, 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РАСХОДЫ   ВСЕГО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107 645,6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98 158,9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15 344,6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25 306,0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23 462,4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16 278,9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19 080,9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18 962,0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1 789,2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12 428,3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11 784,0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22 079,8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3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81896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 муниципальных образований в 2022 году - 32 730,1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4835" y="1477358"/>
          <a:ext cx="7930644" cy="506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E9813F-8A49-4CC6-B709-5D5F6E251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3327960"/>
            <a:ext cx="2292339" cy="13857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52390F-3705-42AA-BB6E-81C360CB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26" y="3327960"/>
            <a:ext cx="2484438" cy="138981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7E7AED-F818-426C-9AA1-A9F619FCF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7" y="4922751"/>
            <a:ext cx="2292339" cy="138579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9735BDA-7156-488B-8CD8-43A4669D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727" y="1403733"/>
            <a:ext cx="2484438" cy="1734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1C56B5-6C83-4FBD-81E0-5817CFCD8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7" y="1397826"/>
            <a:ext cx="2292339" cy="17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8CE55-6F43-4620-85DB-8BBEB4CC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984" y="70339"/>
            <a:ext cx="9301285" cy="870437"/>
          </a:xfrm>
        </p:spPr>
        <p:txBody>
          <a:bodyPr/>
          <a:lstStyle/>
          <a:p>
            <a:r>
              <a:rPr lang="ru-RU" sz="2800" b="1" dirty="0">
                <a:solidFill>
                  <a:srgbClr val="283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поддержки, предоставляемые гражданам из областного бюджета в 2022 году (1)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B11B70-5E24-493C-85BB-24E36553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E3B7-64D1-4F2E-95D8-56E325697305}"/>
              </a:ext>
            </a:extLst>
          </p:cNvPr>
          <p:cNvSpPr txBox="1"/>
          <p:nvPr/>
        </p:nvSpPr>
        <p:spPr>
          <a:xfrm>
            <a:off x="6357257" y="94077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F9C54AE-30E5-4BD5-BC25-47ACBB024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327107"/>
              </p:ext>
            </p:extLst>
          </p:nvPr>
        </p:nvGraphicFramePr>
        <p:xfrm>
          <a:off x="653143" y="1340886"/>
          <a:ext cx="9753601" cy="5050190"/>
        </p:xfrm>
        <a:graphic>
          <a:graphicData uri="http://schemas.openxmlformats.org/drawingml/2006/table">
            <a:tbl>
              <a:tblPr/>
              <a:tblGrid>
                <a:gridCol w="5030064">
                  <a:extLst>
                    <a:ext uri="{9D8B030D-6E8A-4147-A177-3AD203B41FA5}">
                      <a16:colId xmlns:a16="http://schemas.microsoft.com/office/drawing/2014/main" val="955345909"/>
                    </a:ext>
                  </a:extLst>
                </a:gridCol>
                <a:gridCol w="1520360">
                  <a:extLst>
                    <a:ext uri="{9D8B030D-6E8A-4147-A177-3AD203B41FA5}">
                      <a16:colId xmlns:a16="http://schemas.microsoft.com/office/drawing/2014/main" val="2406003427"/>
                    </a:ext>
                  </a:extLst>
                </a:gridCol>
                <a:gridCol w="1609252">
                  <a:extLst>
                    <a:ext uri="{9D8B030D-6E8A-4147-A177-3AD203B41FA5}">
                      <a16:colId xmlns:a16="http://schemas.microsoft.com/office/drawing/2014/main" val="3073337948"/>
                    </a:ext>
                  </a:extLst>
                </a:gridCol>
                <a:gridCol w="1593925">
                  <a:extLst>
                    <a:ext uri="{9D8B030D-6E8A-4147-A177-3AD203B41FA5}">
                      <a16:colId xmlns:a16="http://schemas.microsoft.com/office/drawing/2014/main" val="231005520"/>
                    </a:ext>
                  </a:extLst>
                </a:gridCol>
              </a:tblGrid>
              <a:tr h="827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поддержки, предоставляемые гражданам из областного бюджета 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59180"/>
                  </a:ext>
                </a:extLst>
              </a:tr>
              <a:tr h="330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13 022,7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12 773,7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43331"/>
                  </a:ext>
                </a:extLst>
              </a:tr>
              <a:tr h="212661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в том числе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12833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гарантии семьям с детьми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5 576,5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5 528,6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582695"/>
                  </a:ext>
                </a:extLst>
              </a:tr>
              <a:tr h="441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приемным и опекунским семьям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775867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поддержка детей-сирот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65205"/>
                  </a:ext>
                </a:extLst>
              </a:tr>
              <a:tr h="472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школьников и студентов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1 023,3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959,1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31274"/>
                  </a:ext>
                </a:extLst>
              </a:tr>
              <a:tr h="1126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региональным льготникам (ветераны труда, ветераны труда Липецкой области, труженики тыла, репрессированные и реабилитированные гражданам) и федеральным льготникам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2 218,8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2 144,5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90529"/>
                  </a:ext>
                </a:extLst>
              </a:tr>
              <a:tr h="330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 малоимущих граждан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1 113,9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1 099,9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30538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пожилых граждан</a:t>
                      </a:r>
                    </a:p>
                  </a:txBody>
                  <a:tcPr marL="63782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161,4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158,5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7087" marR="7087" marT="708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21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F947A-E9AF-4030-8E90-09977497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308" y="149470"/>
            <a:ext cx="10020300" cy="747224"/>
          </a:xfrm>
        </p:spPr>
        <p:txBody>
          <a:bodyPr/>
          <a:lstStyle/>
          <a:p>
            <a:r>
              <a:rPr lang="ru-RU" sz="2800" b="1" dirty="0">
                <a:solidFill>
                  <a:srgbClr val="283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поддержки, предоставляемые гражданам из областного бюджета в 2022 году (2)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6EC2A-C62A-40AD-BFCC-1CB8069D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3D192-CA98-4B55-9787-D5A44DF69A5B}"/>
              </a:ext>
            </a:extLst>
          </p:cNvPr>
          <p:cNvSpPr txBox="1"/>
          <p:nvPr/>
        </p:nvSpPr>
        <p:spPr>
          <a:xfrm>
            <a:off x="5943600" y="97971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FF254AF-34A6-4A57-AFC9-03738F882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644753"/>
              </p:ext>
            </p:extLst>
          </p:nvPr>
        </p:nvGraphicFramePr>
        <p:xfrm>
          <a:off x="631371" y="1462843"/>
          <a:ext cx="9753599" cy="4600492"/>
        </p:xfrm>
        <a:graphic>
          <a:graphicData uri="http://schemas.openxmlformats.org/drawingml/2006/table">
            <a:tbl>
              <a:tblPr/>
              <a:tblGrid>
                <a:gridCol w="5030063">
                  <a:extLst>
                    <a:ext uri="{9D8B030D-6E8A-4147-A177-3AD203B41FA5}">
                      <a16:colId xmlns:a16="http://schemas.microsoft.com/office/drawing/2014/main" val="3922751007"/>
                    </a:ext>
                  </a:extLst>
                </a:gridCol>
                <a:gridCol w="1520359">
                  <a:extLst>
                    <a:ext uri="{9D8B030D-6E8A-4147-A177-3AD203B41FA5}">
                      <a16:colId xmlns:a16="http://schemas.microsoft.com/office/drawing/2014/main" val="442608188"/>
                    </a:ext>
                  </a:extLst>
                </a:gridCol>
                <a:gridCol w="1609252">
                  <a:extLst>
                    <a:ext uri="{9D8B030D-6E8A-4147-A177-3AD203B41FA5}">
                      <a16:colId xmlns:a16="http://schemas.microsoft.com/office/drawing/2014/main" val="810044258"/>
                    </a:ext>
                  </a:extLst>
                </a:gridCol>
                <a:gridCol w="1593925">
                  <a:extLst>
                    <a:ext uri="{9D8B030D-6E8A-4147-A177-3AD203B41FA5}">
                      <a16:colId xmlns:a16="http://schemas.microsoft.com/office/drawing/2014/main" val="2656047773"/>
                    </a:ext>
                  </a:extLst>
                </a:gridCol>
              </a:tblGrid>
              <a:tr h="1005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поддержки, предоставляемые гражданам из областного бюджета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98959"/>
                  </a:ext>
                </a:extLst>
              </a:tr>
              <a:tr h="1073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Льготы по оплате жилья, коммунальных услуг, работникам социально-культурной сферы на селе, меры социальной поддержки медицинских работников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212,9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193,8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80336"/>
                  </a:ext>
                </a:extLst>
              </a:tr>
              <a:tr h="5963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по линии здравоохранения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1 419,4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1 412,5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31432"/>
                  </a:ext>
                </a:extLst>
              </a:tr>
              <a:tr h="417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летнего отдыха, оздоровление детей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636135"/>
                  </a:ext>
                </a:extLst>
              </a:tr>
              <a:tr h="545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Льготный проезд региональным льготникам и инвалидам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223,5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220,9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2721"/>
                  </a:ext>
                </a:extLst>
              </a:tr>
              <a:tr h="4089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помощь отдельным категориям граждан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814431"/>
                  </a:ext>
                </a:extLst>
              </a:tr>
              <a:tr h="553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Меры социальной поддержки участникам специальной военной операции и членам их семей</a:t>
                      </a:r>
                    </a:p>
                  </a:txBody>
                  <a:tcPr marL="66829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89,7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338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555" y="113458"/>
            <a:ext cx="9916357" cy="79899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в 2022 г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1019" y="1072701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049A7-D2FA-47DD-9F78-2AD5A7FE9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5" y="4380658"/>
            <a:ext cx="4447293" cy="24773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A910D-7127-4B03-9F13-A8C9E64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3" y="4676992"/>
            <a:ext cx="4142014" cy="2181008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05811"/>
              </p:ext>
            </p:extLst>
          </p:nvPr>
        </p:nvGraphicFramePr>
        <p:xfrm>
          <a:off x="892629" y="1112051"/>
          <a:ext cx="9350828" cy="3437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5024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1603376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578428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75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8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17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6 868,6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6 392,7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263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358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3 108,0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3 101,0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2 043,2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1 878,2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  <a:tr h="466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1 342,4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1 040,4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77,5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55131"/>
                  </a:ext>
                </a:extLst>
              </a:tr>
              <a:tr h="40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ЖКХ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373,1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7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53457-FCA5-4BD5-B183-78BC3C06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36" y="224287"/>
            <a:ext cx="9040483" cy="73992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D04A0-992D-4FAB-A484-FE4F8A73F827}"/>
              </a:ext>
            </a:extLst>
          </p:cNvPr>
          <p:cNvSpPr txBox="1"/>
          <p:nvPr/>
        </p:nvSpPr>
        <p:spPr>
          <a:xfrm>
            <a:off x="9242425" y="1031815"/>
            <a:ext cx="154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7D823-8700-4C49-A536-3AAC6F00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DCD5D1A-29FD-4B9F-8192-F3028150B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44724"/>
              </p:ext>
            </p:extLst>
          </p:nvPr>
        </p:nvGraphicFramePr>
        <p:xfrm>
          <a:off x="765253" y="1231870"/>
          <a:ext cx="10120461" cy="4324544"/>
        </p:xfrm>
        <a:graphic>
          <a:graphicData uri="http://schemas.openxmlformats.org/drawingml/2006/table">
            <a:tbl>
              <a:tblPr/>
              <a:tblGrid>
                <a:gridCol w="3153604">
                  <a:extLst>
                    <a:ext uri="{9D8B030D-6E8A-4147-A177-3AD203B41FA5}">
                      <a16:colId xmlns:a16="http://schemas.microsoft.com/office/drawing/2014/main" val="1892123228"/>
                    </a:ext>
                  </a:extLst>
                </a:gridCol>
                <a:gridCol w="1138039">
                  <a:extLst>
                    <a:ext uri="{9D8B030D-6E8A-4147-A177-3AD203B41FA5}">
                      <a16:colId xmlns:a16="http://schemas.microsoft.com/office/drawing/2014/main" val="3194912148"/>
                    </a:ext>
                  </a:extLst>
                </a:gridCol>
                <a:gridCol w="1091149">
                  <a:extLst>
                    <a:ext uri="{9D8B030D-6E8A-4147-A177-3AD203B41FA5}">
                      <a16:colId xmlns:a16="http://schemas.microsoft.com/office/drawing/2014/main" val="2380596833"/>
                    </a:ext>
                  </a:extLst>
                </a:gridCol>
                <a:gridCol w="1218027">
                  <a:extLst>
                    <a:ext uri="{9D8B030D-6E8A-4147-A177-3AD203B41FA5}">
                      <a16:colId xmlns:a16="http://schemas.microsoft.com/office/drawing/2014/main" val="1042744095"/>
                    </a:ext>
                  </a:extLst>
                </a:gridCol>
                <a:gridCol w="1179214">
                  <a:extLst>
                    <a:ext uri="{9D8B030D-6E8A-4147-A177-3AD203B41FA5}">
                      <a16:colId xmlns:a16="http://schemas.microsoft.com/office/drawing/2014/main" val="3053190377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3663927353"/>
                    </a:ext>
                  </a:extLst>
                </a:gridCol>
                <a:gridCol w="1099457">
                  <a:extLst>
                    <a:ext uri="{9D8B030D-6E8A-4147-A177-3AD203B41FA5}">
                      <a16:colId xmlns:a16="http://schemas.microsoft.com/office/drawing/2014/main" val="2436001161"/>
                    </a:ext>
                  </a:extLst>
                </a:gridCol>
              </a:tblGrid>
              <a:tr h="277132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37562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341783"/>
                  </a:ext>
                </a:extLst>
              </a:tr>
              <a:tr h="71859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962153"/>
                  </a:ext>
                </a:extLst>
              </a:tr>
              <a:tr h="432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853950"/>
                  </a:ext>
                </a:extLst>
              </a:tr>
              <a:tr h="66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и строительство жилья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532,90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8912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федеральные средства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8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52,3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70,4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70,4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22585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областные средства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8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258,9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471,6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469,6</a:t>
                      </a:r>
                      <a:endParaRPr lang="ru-RU" sz="2000" b="0" i="1" u="none" strike="noStrike" dirty="0">
                        <a:solidFill>
                          <a:srgbClr val="37562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501,3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353286"/>
                  </a:ext>
                </a:extLst>
              </a:tr>
              <a:tr h="66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выплаты на приобретение жилья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340,5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65270"/>
                  </a:ext>
                </a:extLst>
              </a:tr>
              <a:tr h="3375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617,9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790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949,9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52778"/>
                  </a:ext>
                </a:extLst>
              </a:tr>
              <a:tr h="5534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Справочно: количество приобретенных квартир, 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1" u="none" strike="noStrike" dirty="0">
                          <a:solidFill>
                            <a:srgbClr val="375623"/>
                          </a:solidFill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0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14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7444414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17096" y="834189"/>
            <a:ext cx="4515852" cy="57591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Бюджет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(от старо нормандского –кошель, сумка, кожаный мешок) – форма образования и расходования денежных средств, предназначенных для финансового обеспечения задач и  функций государства и местного самоуправления.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Доходы бюджета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– безвозмездные и безвозвратные поступления денежных средств в бюджет: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lang="ru-RU" dirty="0">
              <a:solidFill>
                <a:srgbClr val="4F271C"/>
              </a:solidFill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dirty="0">
                <a:solidFill>
                  <a:srgbClr val="4F271C"/>
                </a:solidFill>
                <a:latin typeface="Times New Roman"/>
              </a:rPr>
              <a:t>Налоговые доходы – поступления от уплаты налогов, установленных Налоговым кодексом РФ( налог на прибыль, налог на доходы физических лиц, налог на имущество организаций и др.);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Неналоговые доходы – поступления от уплаты пошлин и сборов, установленных законодательством РФ, доходы от использования государственного имущества, плата за негативное воздействие на окружающую среду, штрафы за нарушение законодательства и др.;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lang="ru-RU" dirty="0">
              <a:solidFill>
                <a:srgbClr val="4F271C"/>
              </a:solidFill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dirty="0">
                <a:solidFill>
                  <a:srgbClr val="4F271C"/>
                </a:solidFill>
                <a:latin typeface="Times New Roman"/>
              </a:rPr>
              <a:t>Безвозмездные поступления – поступления от других бюджетов бюджетной системы, граждан и организаций (межбюджетные поступления из федерального бюджета в виде дотаций, субвенций, субсидий, поступления от юридических и физических лиц).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29729-5862-4707-A66A-92FA6B20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2" y="1141482"/>
            <a:ext cx="5968458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5E4347-7B26-4213-AB3A-CCEFE7A8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9" y="289367"/>
            <a:ext cx="10710240" cy="6568633"/>
          </a:xfrm>
          <a:prstGeom prst="rect">
            <a:avLst/>
          </a:prstGeom>
          <a:solidFill>
            <a:srgbClr val="D3ECB9">
              <a:alpha val="69804"/>
            </a:srgbClr>
          </a:solidFill>
          <a:effectLst>
            <a:glow rad="127000">
              <a:schemeClr val="bg1">
                <a:alpha val="56000"/>
              </a:schemeClr>
            </a:glow>
            <a:softEdge rad="9017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44A51-DED3-41DD-A6A5-9CF9C306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404" y="289367"/>
            <a:ext cx="9693454" cy="1276314"/>
          </a:xfrm>
          <a:noFill/>
        </p:spPr>
        <p:txBody>
          <a:bodyPr/>
          <a:lstStyle/>
          <a:p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Липецкой области качественным жильем, социальной инфраструктурой и услугами ЖКХ             в 2022 году</a:t>
            </a:r>
            <a:b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486B3D-9488-41FE-9AD6-28A2206C39D2}"/>
              </a:ext>
            </a:extLst>
          </p:cNvPr>
          <p:cNvSpPr txBox="1"/>
          <p:nvPr/>
        </p:nvSpPr>
        <p:spPr>
          <a:xfrm>
            <a:off x="1376631" y="4681418"/>
            <a:ext cx="3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Дом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888878-C188-4360-BE71-ABBF6C35C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F0A6CDE-125F-4B2B-92CB-8406FC89C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06971"/>
              </p:ext>
            </p:extLst>
          </p:nvPr>
        </p:nvGraphicFramePr>
        <p:xfrm>
          <a:off x="715142" y="1531162"/>
          <a:ext cx="9488150" cy="4346926"/>
        </p:xfrm>
        <a:graphic>
          <a:graphicData uri="http://schemas.openxmlformats.org/drawingml/2006/table">
            <a:tbl>
              <a:tblPr/>
              <a:tblGrid>
                <a:gridCol w="3240117">
                  <a:extLst>
                    <a:ext uri="{9D8B030D-6E8A-4147-A177-3AD203B41FA5}">
                      <a16:colId xmlns:a16="http://schemas.microsoft.com/office/drawing/2014/main" val="2932153002"/>
                    </a:ext>
                  </a:extLst>
                </a:gridCol>
                <a:gridCol w="1513379">
                  <a:extLst>
                    <a:ext uri="{9D8B030D-6E8A-4147-A177-3AD203B41FA5}">
                      <a16:colId xmlns:a16="http://schemas.microsoft.com/office/drawing/2014/main" val="1326826247"/>
                    </a:ext>
                  </a:extLst>
                </a:gridCol>
                <a:gridCol w="1648157">
                  <a:extLst>
                    <a:ext uri="{9D8B030D-6E8A-4147-A177-3AD203B41FA5}">
                      <a16:colId xmlns:a16="http://schemas.microsoft.com/office/drawing/2014/main" val="3595955395"/>
                    </a:ext>
                  </a:extLst>
                </a:gridCol>
                <a:gridCol w="1439376">
                  <a:extLst>
                    <a:ext uri="{9D8B030D-6E8A-4147-A177-3AD203B41FA5}">
                      <a16:colId xmlns:a16="http://schemas.microsoft.com/office/drawing/2014/main" val="3285461876"/>
                    </a:ext>
                  </a:extLst>
                </a:gridCol>
                <a:gridCol w="1647121">
                  <a:extLst>
                    <a:ext uri="{9D8B030D-6E8A-4147-A177-3AD203B41FA5}">
                      <a16:colId xmlns:a16="http://schemas.microsoft.com/office/drawing/2014/main" val="172413021"/>
                    </a:ext>
                  </a:extLst>
                </a:gridCol>
              </a:tblGrid>
              <a:tr h="7221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Подпрограммы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17230F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и строительство жилья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17230F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Выплаты в связи с рождением ребенка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69493"/>
                  </a:ext>
                </a:extLst>
              </a:tr>
              <a:tr h="719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человек (семей)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человек (семей) 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54768"/>
                  </a:ext>
                </a:extLst>
              </a:tr>
              <a:tr h="11484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государственной поддержке в обеспечении жильем молодых семей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151,4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171,8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03533"/>
                  </a:ext>
                </a:extLst>
              </a:tr>
              <a:tr h="8778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Ипотечное жилищное кредитование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69,9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75275"/>
                  </a:ext>
                </a:extLst>
              </a:tr>
              <a:tr h="8785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Свой Дом – работники бюджетной сферы</a:t>
                      </a:r>
                    </a:p>
                  </a:txBody>
                  <a:tcPr marL="156172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8676" marR="8676" marT="8676" marB="0" anchor="ctr">
                    <a:lnL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2C46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8676" marR="8676" marT="8676" marB="0" anchor="ctr">
                    <a:lnL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9616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8AED363-836C-4D92-A25D-7FF27221E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35330"/>
              </p:ext>
            </p:extLst>
          </p:nvPr>
        </p:nvGraphicFramePr>
        <p:xfrm>
          <a:off x="3973286" y="1531162"/>
          <a:ext cx="3164365" cy="4358009"/>
        </p:xfrm>
        <a:graphic>
          <a:graphicData uri="http://schemas.openxmlformats.org/drawingml/2006/table">
            <a:tbl>
              <a:tblPr/>
              <a:tblGrid>
                <a:gridCol w="3164365">
                  <a:extLst>
                    <a:ext uri="{9D8B030D-6E8A-4147-A177-3AD203B41FA5}">
                      <a16:colId xmlns:a16="http://schemas.microsoft.com/office/drawing/2014/main" val="2017003285"/>
                    </a:ext>
                  </a:extLst>
                </a:gridCol>
              </a:tblGrid>
              <a:tr h="43580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647376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CCE9477-C2AC-42F4-9B15-CA8F26A8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89370"/>
              </p:ext>
            </p:extLst>
          </p:nvPr>
        </p:nvGraphicFramePr>
        <p:xfrm>
          <a:off x="7141029" y="1524000"/>
          <a:ext cx="3058885" cy="4365171"/>
        </p:xfrm>
        <a:graphic>
          <a:graphicData uri="http://schemas.openxmlformats.org/drawingml/2006/table">
            <a:tbl>
              <a:tblPr/>
              <a:tblGrid>
                <a:gridCol w="3058885">
                  <a:extLst>
                    <a:ext uri="{9D8B030D-6E8A-4147-A177-3AD203B41FA5}">
                      <a16:colId xmlns:a16="http://schemas.microsoft.com/office/drawing/2014/main" val="1304858996"/>
                    </a:ext>
                  </a:extLst>
                </a:gridCol>
              </a:tblGrid>
              <a:tr h="43651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2D4513"/>
                      </a:solidFill>
                      <a:prstDash val="solid"/>
                    </a:lnL>
                    <a:lnR w="12700" cmpd="sng">
                      <a:solidFill>
                        <a:srgbClr val="2D4513"/>
                      </a:solidFill>
                      <a:prstDash val="solid"/>
                    </a:lnR>
                    <a:lnT w="12700" cmpd="sng">
                      <a:solidFill>
                        <a:srgbClr val="2D4513"/>
                      </a:solidFill>
                      <a:prstDash val="solid"/>
                    </a:lnT>
                    <a:lnB w="12700" cmpd="sng">
                      <a:solidFill>
                        <a:srgbClr val="2D451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630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9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808" y="213379"/>
            <a:ext cx="8394384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10" name="Таблица 11">
            <a:extLst>
              <a:ext uri="{FF2B5EF4-FFF2-40B4-BE49-F238E27FC236}">
                <a16:creationId xmlns:a16="http://schemas.microsoft.com/office/drawing/2014/main" id="{04369AD7-3C75-45CC-BF24-C9DAF4A1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120862"/>
              </p:ext>
            </p:extLst>
          </p:nvPr>
        </p:nvGraphicFramePr>
        <p:xfrm>
          <a:off x="914400" y="1228436"/>
          <a:ext cx="8894618" cy="5137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57717">
                  <a:extLst>
                    <a:ext uri="{9D8B030D-6E8A-4147-A177-3AD203B41FA5}">
                      <a16:colId xmlns:a16="http://schemas.microsoft.com/office/drawing/2014/main" val="1988078267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923786983"/>
                    </a:ext>
                  </a:extLst>
                </a:gridCol>
              </a:tblGrid>
              <a:tr h="762316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800" dirty="0"/>
                        <a:t>мероприятия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Исполнение,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6758819"/>
                  </a:ext>
                </a:extLst>
              </a:tr>
              <a:tr h="979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онкозаболеваниями:  открытие центра амбулаторной помощи,  закуплено 12 единиц медицинского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273,1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57958"/>
                  </a:ext>
                </a:extLst>
              </a:tr>
              <a:tr h="1048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сердечно-сосудистыми заболеваниями: переоснащение регионального и двух первичных сосудистых центров (закуплено 127 единиц медоборудования)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01564"/>
                  </a:ext>
                </a:extLst>
              </a:tr>
              <a:tr h="979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Завершено строительство операционного корпуса онкологического диспансера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89875"/>
                  </a:ext>
                </a:extLst>
              </a:tr>
              <a:tr h="136680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первичного звена здравоохранения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строительство: нового поликлинического корпуса, детской поликлиники и женской консультации в г. Чаплыгин, 2-х отделений общей врачебной практики, 4-х ФАП.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0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5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5818A6-00E9-4A6E-8F8F-013B1567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86" y="34303"/>
            <a:ext cx="9394371" cy="858327"/>
          </a:xfrm>
        </p:spPr>
        <p:txBody>
          <a:bodyPr/>
          <a:lstStyle/>
          <a:p>
            <a:pPr>
              <a:tabLst>
                <a:tab pos="982663" algn="l"/>
              </a:tabLst>
            </a:pPr>
            <a:r>
              <a:rPr lang="ru-RU" sz="2800" b="1" dirty="0">
                <a:solidFill>
                  <a:srgbClr val="2A4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«Комплексное развитие сельских территорий Липецкой области»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BC3A363-23D7-4673-9928-DAA75162B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65340"/>
              </p:ext>
            </p:extLst>
          </p:nvPr>
        </p:nvGraphicFramePr>
        <p:xfrm>
          <a:off x="611910" y="1354295"/>
          <a:ext cx="9653318" cy="4971745"/>
        </p:xfrm>
        <a:graphic>
          <a:graphicData uri="http://schemas.openxmlformats.org/drawingml/2006/table">
            <a:tbl>
              <a:tblPr/>
              <a:tblGrid>
                <a:gridCol w="3470232">
                  <a:extLst>
                    <a:ext uri="{9D8B030D-6E8A-4147-A177-3AD203B41FA5}">
                      <a16:colId xmlns:a16="http://schemas.microsoft.com/office/drawing/2014/main" val="2306024893"/>
                    </a:ext>
                  </a:extLst>
                </a:gridCol>
                <a:gridCol w="1198253">
                  <a:extLst>
                    <a:ext uri="{9D8B030D-6E8A-4147-A177-3AD203B41FA5}">
                      <a16:colId xmlns:a16="http://schemas.microsoft.com/office/drawing/2014/main" val="990977229"/>
                    </a:ext>
                  </a:extLst>
                </a:gridCol>
                <a:gridCol w="1240626">
                  <a:extLst>
                    <a:ext uri="{9D8B030D-6E8A-4147-A177-3AD203B41FA5}">
                      <a16:colId xmlns:a16="http://schemas.microsoft.com/office/drawing/2014/main" val="3148603298"/>
                    </a:ext>
                  </a:extLst>
                </a:gridCol>
                <a:gridCol w="1157117">
                  <a:extLst>
                    <a:ext uri="{9D8B030D-6E8A-4147-A177-3AD203B41FA5}">
                      <a16:colId xmlns:a16="http://schemas.microsoft.com/office/drawing/2014/main" val="1537954408"/>
                    </a:ext>
                  </a:extLst>
                </a:gridCol>
                <a:gridCol w="1212219">
                  <a:extLst>
                    <a:ext uri="{9D8B030D-6E8A-4147-A177-3AD203B41FA5}">
                      <a16:colId xmlns:a16="http://schemas.microsoft.com/office/drawing/2014/main" val="539752189"/>
                    </a:ext>
                  </a:extLst>
                </a:gridCol>
                <a:gridCol w="1374871">
                  <a:extLst>
                    <a:ext uri="{9D8B030D-6E8A-4147-A177-3AD203B41FA5}">
                      <a16:colId xmlns:a16="http://schemas.microsoft.com/office/drawing/2014/main" val="2283400156"/>
                    </a:ext>
                  </a:extLst>
                </a:gridCol>
              </a:tblGrid>
              <a:tr h="3781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                     всего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14048"/>
                  </a:ext>
                </a:extLst>
              </a:tr>
              <a:tr h="56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бюджет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местные бюджеты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внебюджетные средства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427457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проектов комплексного развития сельских территорий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533,9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436,6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645413"/>
                  </a:ext>
                </a:extLst>
              </a:tr>
              <a:tr h="727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Строительство, реконструкция, капитальный ремонт и ремонт сельских автодорог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396,4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337143"/>
                  </a:ext>
                </a:extLst>
              </a:tr>
              <a:tr h="494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Комплексная компактная жилищная застройка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910061"/>
                  </a:ext>
                </a:extLst>
              </a:tr>
              <a:tr h="630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жилья, предоставляемого по договору найма жилого помещения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85079"/>
                  </a:ext>
                </a:extLst>
              </a:tr>
              <a:tr h="746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Улучшение жилищных условий граждан, проживающих на сельских территориях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7017"/>
                  </a:ext>
                </a:extLst>
              </a:tr>
              <a:tr h="450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сельских территорий</a:t>
                      </a:r>
                    </a:p>
                  </a:txBody>
                  <a:tcPr marL="7417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65824"/>
                  </a:ext>
                </a:extLst>
              </a:tr>
              <a:tr h="387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 Т О Г О 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1 019,2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841,8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104,4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26,4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09292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6ED00C-3171-49CB-9880-3EC72A231388}"/>
              </a:ext>
            </a:extLst>
          </p:cNvPr>
          <p:cNvSpPr/>
          <p:nvPr/>
        </p:nvSpPr>
        <p:spPr>
          <a:xfrm>
            <a:off x="11665571" y="6394533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E7ED5-3945-4DE5-96F1-648E974D3F09}"/>
              </a:ext>
            </a:extLst>
          </p:cNvPr>
          <p:cNvSpPr txBox="1"/>
          <p:nvPr/>
        </p:nvSpPr>
        <p:spPr>
          <a:xfrm>
            <a:off x="8305800" y="892630"/>
            <a:ext cx="22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0853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5818A6-00E9-4A6E-8F8F-013B1567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71" y="36291"/>
            <a:ext cx="9089572" cy="858327"/>
          </a:xfrm>
        </p:spPr>
        <p:txBody>
          <a:bodyPr/>
          <a:lstStyle/>
          <a:p>
            <a:pPr>
              <a:tabLst>
                <a:tab pos="982663" algn="l"/>
              </a:tabLst>
            </a:pPr>
            <a:r>
              <a:rPr lang="ru-RU" sz="2800" b="1" dirty="0">
                <a:solidFill>
                  <a:srgbClr val="2A4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«Комплексное развитие сельских территорий Липецкой области»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4A1D7-1688-49AA-A1FD-92771F130CAC}"/>
              </a:ext>
            </a:extLst>
          </p:cNvPr>
          <p:cNvSpPr txBox="1"/>
          <p:nvPr/>
        </p:nvSpPr>
        <p:spPr>
          <a:xfrm>
            <a:off x="1450501" y="2353054"/>
            <a:ext cx="112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федеральные средства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E0D99-DCAF-4BDC-BD4C-5471B230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2530764"/>
            <a:ext cx="8746837" cy="41489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39235B-3EBB-415F-8C9E-CE7EDB81CD86}"/>
              </a:ext>
            </a:extLst>
          </p:cNvPr>
          <p:cNvSpPr txBox="1"/>
          <p:nvPr/>
        </p:nvSpPr>
        <p:spPr>
          <a:xfrm>
            <a:off x="1450501" y="997527"/>
            <a:ext cx="100210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проектов комплексного развития сельских территорий в  2022 году введены в эксплуатацию объекты: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99 мест в селе Доброе Добровского района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Реконструировано здание МБОУ СОШ №3 на 500 мест в городе Лебедянь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корпус №2 МБОУ СОШ на 250 мест в поселке Ключ Жизни Елецкого района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FD6D04-6DA4-4E10-B8B6-25239E3B7A96}"/>
              </a:ext>
            </a:extLst>
          </p:cNvPr>
          <p:cNvSpPr/>
          <p:nvPr/>
        </p:nvSpPr>
        <p:spPr>
          <a:xfrm>
            <a:off x="11471564" y="631037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92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104" y="33906"/>
            <a:ext cx="10131136" cy="885713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FAF64E77-853F-4D4F-A12C-D37084F22861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410" y="1012714"/>
            <a:ext cx="1092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F0624C-4B0B-41FE-AB60-BD991E2039F1}"/>
              </a:ext>
            </a:extLst>
          </p:cNvPr>
          <p:cNvSpPr/>
          <p:nvPr/>
        </p:nvSpPr>
        <p:spPr>
          <a:xfrm>
            <a:off x="148251" y="909807"/>
            <a:ext cx="111443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1 318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  в т.ч. в рамках БКД – 931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региональных автодорог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305,4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в рамках БКД – 3 172,8 млн. руб.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региональных автомобильных дорог и сооружений на них, мероприятия по безопасности дорожного движения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1  553,3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 ремонт 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276,6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руб. в т.ч. в рамках БКД – 225,8 млн. руб.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 программе «Комплексное развитие сельских территорий»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164,9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  <a:endParaRPr lang="ru-RU" sz="1200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EEE3143-1476-4D54-9B97-24EFEB8107B6}"/>
              </a:ext>
            </a:extLst>
          </p:cNvPr>
          <p:cNvGraphicFramePr/>
          <p:nvPr/>
        </p:nvGraphicFramePr>
        <p:xfrm>
          <a:off x="619117" y="3567260"/>
          <a:ext cx="3229633" cy="2876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DDAD8E84-B364-4CD1-B456-3409E3F9C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197253"/>
              </p:ext>
            </p:extLst>
          </p:nvPr>
        </p:nvGraphicFramePr>
        <p:xfrm>
          <a:off x="4186989" y="3567259"/>
          <a:ext cx="3955984" cy="2876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2D235D6-CC64-4426-88CD-470A01D0E5D4}"/>
              </a:ext>
            </a:extLst>
          </p:cNvPr>
          <p:cNvSpPr txBox="1"/>
          <p:nvPr/>
        </p:nvSpPr>
        <p:spPr>
          <a:xfrm>
            <a:off x="787744" y="4407282"/>
            <a:ext cx="165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6 474,3 млн.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316E7-9093-48FE-9A29-48A9DE767EE8}"/>
              </a:ext>
            </a:extLst>
          </p:cNvPr>
          <p:cNvSpPr txBox="1"/>
          <p:nvPr/>
        </p:nvSpPr>
        <p:spPr>
          <a:xfrm>
            <a:off x="4863647" y="4472581"/>
            <a:ext cx="169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5 476,2 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5C7F9-0EF8-4854-BB79-9D27A8C997E3}"/>
              </a:ext>
            </a:extLst>
          </p:cNvPr>
          <p:cNvSpPr txBox="1"/>
          <p:nvPr/>
        </p:nvSpPr>
        <p:spPr>
          <a:xfrm>
            <a:off x="6868302" y="4026305"/>
            <a:ext cx="1982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7 807,6 млн. руб.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EFD77-9B1D-49A8-9A24-09C3C57E933C}"/>
              </a:ext>
            </a:extLst>
          </p:cNvPr>
          <p:cNvSpPr txBox="1"/>
          <p:nvPr/>
        </p:nvSpPr>
        <p:spPr>
          <a:xfrm>
            <a:off x="1121434" y="6029864"/>
            <a:ext cx="785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</p:spTree>
    <p:extLst>
      <p:ext uri="{BB962C8B-B14F-4D97-AF65-F5344CB8AC3E}">
        <p14:creationId xmlns:p14="http://schemas.microsoft.com/office/powerpoint/2010/main" val="105418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A2048-9866-424A-8629-C564EE19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00" y="-2506"/>
            <a:ext cx="10334447" cy="720779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национального проекта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 (1)</a:t>
            </a:r>
            <a:endParaRPr lang="ru-RU" sz="20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4C4F061-2068-46D8-A4B4-FD42B8686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96472"/>
              </p:ext>
            </p:extLst>
          </p:nvPr>
        </p:nvGraphicFramePr>
        <p:xfrm>
          <a:off x="483079" y="879896"/>
          <a:ext cx="9264769" cy="5723991"/>
        </p:xfrm>
        <a:graphic>
          <a:graphicData uri="http://schemas.openxmlformats.org/drawingml/2006/table">
            <a:tbl>
              <a:tblPr/>
              <a:tblGrid>
                <a:gridCol w="563208">
                  <a:extLst>
                    <a:ext uri="{9D8B030D-6E8A-4147-A177-3AD203B41FA5}">
                      <a16:colId xmlns:a16="http://schemas.microsoft.com/office/drawing/2014/main" val="609374644"/>
                    </a:ext>
                  </a:extLst>
                </a:gridCol>
                <a:gridCol w="5785834">
                  <a:extLst>
                    <a:ext uri="{9D8B030D-6E8A-4147-A177-3AD203B41FA5}">
                      <a16:colId xmlns:a16="http://schemas.microsoft.com/office/drawing/2014/main" val="2074187806"/>
                    </a:ext>
                  </a:extLst>
                </a:gridCol>
                <a:gridCol w="974785">
                  <a:extLst>
                    <a:ext uri="{9D8B030D-6E8A-4147-A177-3AD203B41FA5}">
                      <a16:colId xmlns:a16="http://schemas.microsoft.com/office/drawing/2014/main" val="2555460824"/>
                    </a:ext>
                  </a:extLst>
                </a:gridCol>
                <a:gridCol w="974102">
                  <a:extLst>
                    <a:ext uri="{9D8B030D-6E8A-4147-A177-3AD203B41FA5}">
                      <a16:colId xmlns:a16="http://schemas.microsoft.com/office/drawing/2014/main" val="4253631962"/>
                    </a:ext>
                  </a:extLst>
                </a:gridCol>
                <a:gridCol w="966840">
                  <a:extLst>
                    <a:ext uri="{9D8B030D-6E8A-4147-A177-3AD203B41FA5}">
                      <a16:colId xmlns:a16="http://schemas.microsoft.com/office/drawing/2014/main" val="3455118782"/>
                    </a:ext>
                  </a:extLst>
                </a:gridCol>
              </a:tblGrid>
              <a:tr h="41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статьи затрат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1499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«Развитие дорожного комплекса Липецкой области»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8 884,8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7 552,4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050039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автодорог, сооружений на них, мероприятия по безопасности дорожного движения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1 988,0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1 553,3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2253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22742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552,1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847108"/>
                  </a:ext>
                </a:extLst>
              </a:tr>
              <a:tr h="262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576,8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740587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областного казенного учреждения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76374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Национальный проект «Безопасные  качественные дороги»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4 907,7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4 494,9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1696"/>
                  </a:ext>
                </a:extLst>
              </a:tr>
              <a:tr h="208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бюджет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3 336,6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2 923,9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749784"/>
                  </a:ext>
                </a:extLst>
              </a:tr>
              <a:tr h="340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«Региональная и местная дорожная сеть», в том числе: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3 171,3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2 758,6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62163"/>
                  </a:ext>
                </a:extLst>
              </a:tr>
              <a:tr h="614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741,5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035206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337,2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58,1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464920"/>
                  </a:ext>
                </a:extLst>
              </a:tr>
              <a:tr h="411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2 010,8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1 870,6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1836"/>
                  </a:ext>
                </a:extLst>
              </a:tr>
              <a:tr h="6144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1.6.1.4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50926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53095"/>
                  </a:ext>
                </a:extLst>
              </a:tr>
              <a:tr h="335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1.6.2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«Общесистемные меры развития дорожного хозяйства»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73724"/>
                  </a:ext>
                </a:extLst>
              </a:tr>
              <a:tr h="219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бюджет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1 571,0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1 571,0 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33012"/>
                  </a:ext>
                </a:extLst>
              </a:tr>
              <a:tr h="43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из федерального бюджета в рамках реализации регионального проекта «Региональная и местная дорожная сеть», в том числе: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1 253,0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1 253,0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658" marR="5658" marT="5658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848427"/>
                  </a:ext>
                </a:extLst>
              </a:tr>
            </a:tbl>
          </a:graphicData>
        </a:graphic>
      </p:graphicFrame>
      <p:sp>
        <p:nvSpPr>
          <p:cNvPr id="5" name="Овал 4">
            <a:extLst>
              <a:ext uri="{FF2B5EF4-FFF2-40B4-BE49-F238E27FC236}">
                <a16:creationId xmlns:a16="http://schemas.microsoft.com/office/drawing/2014/main" id="{BD77A597-8944-4A5D-A6F8-757E9F782097}"/>
              </a:ext>
            </a:extLst>
          </p:cNvPr>
          <p:cNvSpPr/>
          <p:nvPr/>
        </p:nvSpPr>
        <p:spPr>
          <a:xfrm>
            <a:off x="10049774" y="1673524"/>
            <a:ext cx="1820174" cy="13629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BA8E3-C18F-4491-85E4-075300044778}"/>
              </a:ext>
            </a:extLst>
          </p:cNvPr>
          <p:cNvSpPr txBox="1"/>
          <p:nvPr/>
        </p:nvSpPr>
        <p:spPr>
          <a:xfrm>
            <a:off x="10170542" y="1877956"/>
            <a:ext cx="1699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7 807,6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333CF0-8103-465F-A28E-5EE4D70744AC}"/>
              </a:ext>
            </a:extLst>
          </p:cNvPr>
          <p:cNvSpPr/>
          <p:nvPr/>
        </p:nvSpPr>
        <p:spPr>
          <a:xfrm>
            <a:off x="11649374" y="6364845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8F15A-372C-4587-A99C-65EE2E369EED}"/>
              </a:ext>
            </a:extLst>
          </p:cNvPr>
          <p:cNvSpPr txBox="1"/>
          <p:nvPr/>
        </p:nvSpPr>
        <p:spPr>
          <a:xfrm>
            <a:off x="7576457" y="590801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22215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8C7A5-3585-4F42-9FD3-23C912C85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-38821"/>
            <a:ext cx="10245437" cy="700662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национального проекта 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 в 2022 году (2)</a:t>
            </a:r>
            <a:endParaRPr lang="ru-RU" sz="2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D0904E-32FE-4F26-8C9A-33F78EF85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198015"/>
              </p:ext>
            </p:extLst>
          </p:nvPr>
        </p:nvGraphicFramePr>
        <p:xfrm>
          <a:off x="444007" y="1006823"/>
          <a:ext cx="9467272" cy="5424055"/>
        </p:xfrm>
        <a:graphic>
          <a:graphicData uri="http://schemas.openxmlformats.org/drawingml/2006/table">
            <a:tbl>
              <a:tblPr/>
              <a:tblGrid>
                <a:gridCol w="556184">
                  <a:extLst>
                    <a:ext uri="{9D8B030D-6E8A-4147-A177-3AD203B41FA5}">
                      <a16:colId xmlns:a16="http://schemas.microsoft.com/office/drawing/2014/main" val="812454739"/>
                    </a:ext>
                  </a:extLst>
                </a:gridCol>
                <a:gridCol w="5845274">
                  <a:extLst>
                    <a:ext uri="{9D8B030D-6E8A-4147-A177-3AD203B41FA5}">
                      <a16:colId xmlns:a16="http://schemas.microsoft.com/office/drawing/2014/main" val="112098520"/>
                    </a:ext>
                  </a:extLst>
                </a:gridCol>
                <a:gridCol w="992151">
                  <a:extLst>
                    <a:ext uri="{9D8B030D-6E8A-4147-A177-3AD203B41FA5}">
                      <a16:colId xmlns:a16="http://schemas.microsoft.com/office/drawing/2014/main" val="1616768577"/>
                    </a:ext>
                  </a:extLst>
                </a:gridCol>
                <a:gridCol w="1074034">
                  <a:extLst>
                    <a:ext uri="{9D8B030D-6E8A-4147-A177-3AD203B41FA5}">
                      <a16:colId xmlns:a16="http://schemas.microsoft.com/office/drawing/2014/main" val="2968284259"/>
                    </a:ext>
                  </a:extLst>
                </a:gridCol>
                <a:gridCol w="999629">
                  <a:extLst>
                    <a:ext uri="{9D8B030D-6E8A-4147-A177-3AD203B41FA5}">
                      <a16:colId xmlns:a16="http://schemas.microsoft.com/office/drawing/2014/main" val="3176890153"/>
                    </a:ext>
                  </a:extLst>
                </a:gridCol>
              </a:tblGrid>
              <a:tr h="47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статьи затрат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251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06884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1.6.3.2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 в рамках регионального проекта «Региональная и местная дорожная сеть»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1 223,0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1 223,0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7049"/>
                  </a:ext>
                </a:extLst>
              </a:tr>
              <a:tr h="678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1.6.4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из федерального бюджета в рамках реализации регионального проекта «Региональная и местная дорожная сеть», в том числе: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747369"/>
                  </a:ext>
                </a:extLst>
              </a:tr>
              <a:tr h="678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1.6.4.1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и сооружений на них в рамках регионального проекта «Региональная и местная дорожная сеть» (на сети автомобильных дорог Липецкой агломерации)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90923"/>
                  </a:ext>
                </a:extLst>
              </a:tr>
              <a:tr h="6879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 из федерального бюджета в рамках ведомственной целевой программы «Содействие развитию автомобильных дорог регионального, межмуниципального и местного значения»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74840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 и сооружений на них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16304"/>
                  </a:ext>
                </a:extLst>
              </a:tr>
              <a:tr h="330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программа «Комплексное развитие сельских территорий»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324381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и реконструкция автодорог общего пользования регионального значения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164,9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72695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 них субсидии из ФБ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317799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ОБ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05965"/>
                  </a:ext>
                </a:extLst>
              </a:tr>
              <a:tr h="283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Непрограммные мероприятия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233,4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191,5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1406"/>
                  </a:ext>
                </a:extLst>
              </a:tr>
              <a:tr h="230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9 140,2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7 807,6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6297" marR="6297" marT="62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7055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C2D422-711A-43E6-8C1F-DC6683B85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84B24F-4D14-478F-9C2E-163DA875F23F}"/>
              </a:ext>
            </a:extLst>
          </p:cNvPr>
          <p:cNvSpPr/>
          <p:nvPr/>
        </p:nvSpPr>
        <p:spPr>
          <a:xfrm>
            <a:off x="7261740" y="661841"/>
            <a:ext cx="113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755246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3203E163-9D18-4AC8-ADE7-49DF3F77E831}"/>
              </a:ext>
            </a:extLst>
          </p:cNvPr>
          <p:cNvSpPr/>
          <p:nvPr/>
        </p:nvSpPr>
        <p:spPr>
          <a:xfrm>
            <a:off x="5350687" y="708232"/>
            <a:ext cx="2293314" cy="10980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E959C16-7291-4744-9CE3-30FA4400734A}"/>
              </a:ext>
            </a:extLst>
          </p:cNvPr>
          <p:cNvSpPr/>
          <p:nvPr/>
        </p:nvSpPr>
        <p:spPr>
          <a:xfrm>
            <a:off x="3387050" y="641287"/>
            <a:ext cx="2293314" cy="122669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0C8A9E-5673-4C02-8753-309ED988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482" y="4125158"/>
            <a:ext cx="2936139" cy="24259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22913-9248-4F96-9238-B0C9AD05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470" y="90578"/>
            <a:ext cx="9288013" cy="588961"/>
          </a:xfrm>
        </p:spPr>
        <p:txBody>
          <a:bodyPr/>
          <a:lstStyle/>
          <a:p>
            <a:br>
              <a:rPr lang="ru-RU" sz="28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«КУЛЬТУРНАЯ СРЕДА»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404B6-1E4A-49B8-9686-2E421028D324}"/>
              </a:ext>
            </a:extLst>
          </p:cNvPr>
          <p:cNvSpPr txBox="1"/>
          <p:nvPr/>
        </p:nvSpPr>
        <p:spPr>
          <a:xfrm>
            <a:off x="822311" y="3315856"/>
            <a:ext cx="5217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 на 200 мест в с. Спешнее Ивановское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Данковского района 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31,77 млн. руб.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E2D33-2D15-414E-A01B-3CC72D66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25" y="1918211"/>
            <a:ext cx="3252160" cy="206807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44C96-5B0F-4183-A4AF-8EC43BF4CD45}"/>
              </a:ext>
            </a:extLst>
          </p:cNvPr>
          <p:cNvSpPr txBox="1"/>
          <p:nvPr/>
        </p:nvSpPr>
        <p:spPr>
          <a:xfrm>
            <a:off x="731922" y="2320654"/>
            <a:ext cx="443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СЕЛЬСКИХ ДК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3B5CE-9E2A-413B-9E59-FB6D375CD769}"/>
              </a:ext>
            </a:extLst>
          </p:cNvPr>
          <p:cNvSpPr txBox="1"/>
          <p:nvPr/>
        </p:nvSpPr>
        <p:spPr>
          <a:xfrm>
            <a:off x="870845" y="4757323"/>
            <a:ext cx="2503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ДК на 200 мест в с. Нижний Воргол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Елецкого района 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37,39 млн. руб.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E70092-2442-44D9-BF1D-F818F3BA7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877" y="1656805"/>
            <a:ext cx="2578707" cy="15713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CDBF9A-EE79-4B88-BD3D-E67D84681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997" y="3315856"/>
            <a:ext cx="2657637" cy="1441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2DFC2B-0946-482C-9B00-CB44D7C7F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984" y="4122467"/>
            <a:ext cx="3036498" cy="2425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CFCBF9C-A201-40CD-9A96-AC3F7E01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5409278-EF7B-4E2C-A89B-D620C67F2102}"/>
              </a:ext>
            </a:extLst>
          </p:cNvPr>
          <p:cNvSpPr/>
          <p:nvPr/>
        </p:nvSpPr>
        <p:spPr>
          <a:xfrm>
            <a:off x="1369697" y="643977"/>
            <a:ext cx="2383570" cy="127219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58EA0-E456-43B2-A96A-95D9FA6084AC}"/>
              </a:ext>
            </a:extLst>
          </p:cNvPr>
          <p:cNvSpPr txBox="1"/>
          <p:nvPr/>
        </p:nvSpPr>
        <p:spPr>
          <a:xfrm>
            <a:off x="1423413" y="1018886"/>
            <a:ext cx="238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624,1 млн. руб.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BBA30-47FB-449A-A427-B25FEACDCF2D}"/>
              </a:ext>
            </a:extLst>
          </p:cNvPr>
          <p:cNvSpPr txBox="1"/>
          <p:nvPr/>
        </p:nvSpPr>
        <p:spPr>
          <a:xfrm>
            <a:off x="3629486" y="788011"/>
            <a:ext cx="208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федеральные средства 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249,7 млн. руб.</a:t>
            </a:r>
          </a:p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15C9C-A49F-4CC8-8C2C-BA72892D04EA}"/>
              </a:ext>
            </a:extLst>
          </p:cNvPr>
          <p:cNvSpPr txBox="1"/>
          <p:nvPr/>
        </p:nvSpPr>
        <p:spPr>
          <a:xfrm>
            <a:off x="5680364" y="903308"/>
            <a:ext cx="1771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100%</a:t>
            </a:r>
          </a:p>
        </p:txBody>
      </p:sp>
    </p:spTree>
    <p:extLst>
      <p:ext uri="{BB962C8B-B14F-4D97-AF65-F5344CB8AC3E}">
        <p14:creationId xmlns:p14="http://schemas.microsoft.com/office/powerpoint/2010/main" val="14499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66B622-CE4E-4285-9D33-EC03B211C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8" y="4244865"/>
            <a:ext cx="4592827" cy="25138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22913-9248-4F96-9238-B0C9AD05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301" y="202462"/>
            <a:ext cx="9288013" cy="588961"/>
          </a:xfrm>
        </p:spPr>
        <p:txBody>
          <a:bodyPr/>
          <a:lstStyle/>
          <a:p>
            <a:br>
              <a:rPr lang="ru-RU" sz="28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«КУЛЬТУРНАЯ СРЕДА»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404B6-1E4A-49B8-9686-2E421028D324}"/>
              </a:ext>
            </a:extLst>
          </p:cNvPr>
          <p:cNvSpPr txBox="1"/>
          <p:nvPr/>
        </p:nvSpPr>
        <p:spPr>
          <a:xfrm>
            <a:off x="803161" y="987928"/>
            <a:ext cx="44577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городского дворца молодежи «Октябрь»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3B5CE-9E2A-413B-9E59-FB6D375CD769}"/>
              </a:ext>
            </a:extLst>
          </p:cNvPr>
          <p:cNvSpPr txBox="1"/>
          <p:nvPr/>
        </p:nvSpPr>
        <p:spPr>
          <a:xfrm>
            <a:off x="846769" y="1825619"/>
            <a:ext cx="471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модельных муниципальных библиотек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CFCBF9C-A201-40CD-9A96-AC3F7E01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87E92-9BE4-4A78-B90E-76853312DF82}"/>
              </a:ext>
            </a:extLst>
          </p:cNvPr>
          <p:cNvSpPr txBox="1"/>
          <p:nvPr/>
        </p:nvSpPr>
        <p:spPr>
          <a:xfrm>
            <a:off x="5797693" y="1280316"/>
            <a:ext cx="201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159,5 млн.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422017-02BA-468B-A2B4-BAE320F026A8}"/>
              </a:ext>
            </a:extLst>
          </p:cNvPr>
          <p:cNvSpPr txBox="1"/>
          <p:nvPr/>
        </p:nvSpPr>
        <p:spPr>
          <a:xfrm>
            <a:off x="6096000" y="2100138"/>
            <a:ext cx="158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млн. руб.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FC64D-EF05-441A-BF75-494812A3BF7F}"/>
              </a:ext>
            </a:extLst>
          </p:cNvPr>
          <p:cNvSpPr txBox="1"/>
          <p:nvPr/>
        </p:nvSpPr>
        <p:spPr>
          <a:xfrm>
            <a:off x="871346" y="2658158"/>
            <a:ext cx="45928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капитальных ремонтно-восстановительных работ ОБУК «Липецкий государственный театр кукол»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9C01C-6119-4AA4-A239-43946C128102}"/>
              </a:ext>
            </a:extLst>
          </p:cNvPr>
          <p:cNvSpPr txBox="1"/>
          <p:nvPr/>
        </p:nvSpPr>
        <p:spPr>
          <a:xfrm>
            <a:off x="5918538" y="3458377"/>
            <a:ext cx="18572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110,2 млн. руб.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9D8E90-B4F3-452A-9592-F8B2A1E7CC47}"/>
              </a:ext>
            </a:extLst>
          </p:cNvPr>
          <p:cNvSpPr txBox="1"/>
          <p:nvPr/>
        </p:nvSpPr>
        <p:spPr>
          <a:xfrm>
            <a:off x="8342280" y="1280316"/>
            <a:ext cx="116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1521A-D2F9-4D9C-84D0-9ED1DB93BDDD}"/>
              </a:ext>
            </a:extLst>
          </p:cNvPr>
          <p:cNvSpPr txBox="1"/>
          <p:nvPr/>
        </p:nvSpPr>
        <p:spPr>
          <a:xfrm>
            <a:off x="8342280" y="2117771"/>
            <a:ext cx="899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DE2F9-A32F-455F-91C5-F50C96D865D9}"/>
              </a:ext>
            </a:extLst>
          </p:cNvPr>
          <p:cNvSpPr txBox="1"/>
          <p:nvPr/>
        </p:nvSpPr>
        <p:spPr>
          <a:xfrm>
            <a:off x="8342280" y="3434645"/>
            <a:ext cx="107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F8625-D524-4D63-991D-450FCF098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41" y="3567700"/>
            <a:ext cx="4592827" cy="32902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4AB2BC-4BDD-4668-8A03-69F5091A4FEA}"/>
              </a:ext>
            </a:extLst>
          </p:cNvPr>
          <p:cNvSpPr txBox="1"/>
          <p:nvPr/>
        </p:nvSpPr>
        <p:spPr>
          <a:xfrm>
            <a:off x="5698836" y="892126"/>
            <a:ext cx="371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п о л н е н и е</a:t>
            </a:r>
          </a:p>
        </p:txBody>
      </p:sp>
    </p:spTree>
    <p:extLst>
      <p:ext uri="{BB962C8B-B14F-4D97-AF65-F5344CB8AC3E}">
        <p14:creationId xmlns:p14="http://schemas.microsoft.com/office/powerpoint/2010/main" val="2255332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3BC54-8AD3-468E-B9CC-A7DD5CFA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649" y="3429000"/>
            <a:ext cx="4672806" cy="33809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97EEA-47C1-46D1-A9E3-84750A046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6" y="3301390"/>
            <a:ext cx="4988273" cy="35085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762E1-5573-4E4F-B0B9-31F9F73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314" y="190621"/>
            <a:ext cx="1002030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ИНФРАСТРУКТУРЫ 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630029-D102-4A7B-A84E-5D9EF3974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893FB6D8-6A76-4233-B4BF-CCA41FD5E1C8}"/>
              </a:ext>
            </a:extLst>
          </p:cNvPr>
          <p:cNvSpPr/>
          <p:nvPr/>
        </p:nvSpPr>
        <p:spPr>
          <a:xfrm>
            <a:off x="860107" y="2725755"/>
            <a:ext cx="7489236" cy="920725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A2FF2136-E8A0-4AC1-BFA6-5924847CCA96}"/>
              </a:ext>
            </a:extLst>
          </p:cNvPr>
          <p:cNvSpPr/>
          <p:nvPr/>
        </p:nvSpPr>
        <p:spPr>
          <a:xfrm>
            <a:off x="872999" y="1758741"/>
            <a:ext cx="7378372" cy="711939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788E7-4AFA-4F0E-9F6E-C0D792AC620E}"/>
              </a:ext>
            </a:extLst>
          </p:cNvPr>
          <p:cNvSpPr txBox="1"/>
          <p:nvPr/>
        </p:nvSpPr>
        <p:spPr>
          <a:xfrm>
            <a:off x="914400" y="1922803"/>
            <a:ext cx="718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ледового дворца в селе Хрущевка Липецкого района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46CA-A5B8-49FB-912E-57C7ED61F544}"/>
              </a:ext>
            </a:extLst>
          </p:cNvPr>
          <p:cNvSpPr txBox="1"/>
          <p:nvPr/>
        </p:nvSpPr>
        <p:spPr>
          <a:xfrm>
            <a:off x="914400" y="2827213"/>
            <a:ext cx="69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крытого футбольного манежа в городе Липецке в рамках регионального проекта «Спорт – норма жизни»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B01D779D-ACBF-4A3F-A01A-B3579BD9C1C8}"/>
              </a:ext>
            </a:extLst>
          </p:cNvPr>
          <p:cNvSpPr/>
          <p:nvPr/>
        </p:nvSpPr>
        <p:spPr>
          <a:xfrm>
            <a:off x="8844461" y="1753485"/>
            <a:ext cx="2075794" cy="72902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E4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80347A67-CE55-4539-8DD0-5DFE4D33ECA7}"/>
              </a:ext>
            </a:extLst>
          </p:cNvPr>
          <p:cNvSpPr/>
          <p:nvPr/>
        </p:nvSpPr>
        <p:spPr>
          <a:xfrm>
            <a:off x="8841416" y="2690636"/>
            <a:ext cx="2075794" cy="92072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83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6F8D5-220C-42E0-BACC-734CB3607877}"/>
              </a:ext>
            </a:extLst>
          </p:cNvPr>
          <p:cNvSpPr txBox="1"/>
          <p:nvPr/>
        </p:nvSpPr>
        <p:spPr>
          <a:xfrm>
            <a:off x="9121192" y="1922803"/>
            <a:ext cx="180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246,5 млн. руб.</a:t>
            </a:r>
            <a:endParaRPr lang="ru-RU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05B55-A694-4771-AB9A-EB26EE3C4D24}"/>
              </a:ext>
            </a:extLst>
          </p:cNvPr>
          <p:cNvSpPr txBox="1"/>
          <p:nvPr/>
        </p:nvSpPr>
        <p:spPr>
          <a:xfrm>
            <a:off x="9391831" y="2955605"/>
            <a:ext cx="151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8,5 млн.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CD844C-48D5-4299-BAC1-B5F04FBF455A}"/>
              </a:ext>
            </a:extLst>
          </p:cNvPr>
          <p:cNvSpPr txBox="1"/>
          <p:nvPr/>
        </p:nvSpPr>
        <p:spPr>
          <a:xfrm>
            <a:off x="3505200" y="905747"/>
            <a:ext cx="544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и спорт</a:t>
            </a:r>
          </a:p>
        </p:txBody>
      </p:sp>
    </p:spTree>
    <p:extLst>
      <p:ext uri="{BB962C8B-B14F-4D97-AF65-F5344CB8AC3E}">
        <p14:creationId xmlns:p14="http://schemas.microsoft.com/office/powerpoint/2010/main" val="420205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599" y="111957"/>
            <a:ext cx="7738028" cy="588961"/>
          </a:xfrm>
        </p:spPr>
        <p:txBody>
          <a:bodyPr/>
          <a:lstStyle/>
          <a:p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83576" y="914400"/>
            <a:ext cx="6182969" cy="57100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Виды межбюджетных трансфертов: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дотации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(от латинского - дар, пожертвование) – предоставляются бюджету на безвозмездной и безвозвратной основе без установления направлений и (или) условий их использования.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субвенции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(от латинского  -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«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приходить на помощь») – предоставляются бюджету в целях финансового обеспечения расходных обязательств по преданным полномочиям. Имеют конкретные цели; подлежат возврату в случае отклонения от цели.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 субсидии (от латинского 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помощь, поддержка) -  предоставляются в целях софинансирования расходных обязательств.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lvl="1" algn="just" fontAlgn="auto">
              <a:spcAft>
                <a:spcPts val="0"/>
              </a:spcAft>
              <a:buClr>
                <a:srgbClr val="922122"/>
              </a:buClr>
              <a:defRPr/>
            </a:pP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иные межбюджетные трансферты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- предоставляются в целях  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софинансирования, в том числе в полном объеме, расходных обязательств, возникающих при выполнении государственных полномочий и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полномочий местного значения.</a:t>
            </a: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863BA-8581-400D-8671-ABDF38D5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4" y="1120361"/>
            <a:ext cx="4394432" cy="2929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3C189-749C-4F7E-A2F8-BC4BE16E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3" y="4469425"/>
            <a:ext cx="2834327" cy="19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762E1-5573-4E4F-B0B9-31F9F73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955" y="131864"/>
            <a:ext cx="1002030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 ИНФРАСТРУКТУРЫ 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630029-D102-4A7B-A84E-5D9EF3974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570" y="7262045"/>
            <a:ext cx="2844800" cy="365125"/>
          </a:xfrm>
        </p:spPr>
        <p:txBody>
          <a:bodyPr/>
          <a:lstStyle/>
          <a:p>
            <a:fld id="{FAF64E77-853F-4D4F-A12C-D37084F22861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893FB6D8-6A76-4233-B4BF-CCA41FD5E1C8}"/>
              </a:ext>
            </a:extLst>
          </p:cNvPr>
          <p:cNvSpPr/>
          <p:nvPr/>
        </p:nvSpPr>
        <p:spPr>
          <a:xfrm>
            <a:off x="649928" y="2986469"/>
            <a:ext cx="7568785" cy="98617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A2FF2136-E8A0-4AC1-BFA6-5924847CCA96}"/>
              </a:ext>
            </a:extLst>
          </p:cNvPr>
          <p:cNvSpPr/>
          <p:nvPr/>
        </p:nvSpPr>
        <p:spPr>
          <a:xfrm>
            <a:off x="649929" y="1496371"/>
            <a:ext cx="7621872" cy="110799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788E7-4AFA-4F0E-9F6E-C0D792AC620E}"/>
              </a:ext>
            </a:extLst>
          </p:cNvPr>
          <p:cNvSpPr txBox="1"/>
          <p:nvPr/>
        </p:nvSpPr>
        <p:spPr>
          <a:xfrm>
            <a:off x="795760" y="1594732"/>
            <a:ext cx="722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 детского сада в поселке Солидарность Елецкого муниципального района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46CA-A5B8-49FB-912E-57C7ED61F544}"/>
              </a:ext>
            </a:extLst>
          </p:cNvPr>
          <p:cNvSpPr txBox="1"/>
          <p:nvPr/>
        </p:nvSpPr>
        <p:spPr>
          <a:xfrm>
            <a:off x="873764" y="2984816"/>
            <a:ext cx="6757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строительство школы на 800 мест с бассейном в городе Грязи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B01D779D-ACBF-4A3F-A01A-B3579BD9C1C8}"/>
              </a:ext>
            </a:extLst>
          </p:cNvPr>
          <p:cNvSpPr/>
          <p:nvPr/>
        </p:nvSpPr>
        <p:spPr>
          <a:xfrm>
            <a:off x="8380537" y="1496371"/>
            <a:ext cx="2844799" cy="111758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E4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80347A67-CE55-4539-8DD0-5DFE4D33ECA7}"/>
              </a:ext>
            </a:extLst>
          </p:cNvPr>
          <p:cNvSpPr/>
          <p:nvPr/>
        </p:nvSpPr>
        <p:spPr>
          <a:xfrm>
            <a:off x="8380535" y="2984816"/>
            <a:ext cx="2844799" cy="986178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83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6F8D5-220C-42E0-BACC-734CB3607877}"/>
              </a:ext>
            </a:extLst>
          </p:cNvPr>
          <p:cNvSpPr txBox="1"/>
          <p:nvPr/>
        </p:nvSpPr>
        <p:spPr>
          <a:xfrm>
            <a:off x="8990835" y="1779397"/>
            <a:ext cx="230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31,2 млн. руб.</a:t>
            </a:r>
            <a:endParaRPr lang="ru-RU" sz="2400" b="1" dirty="0">
              <a:solidFill>
                <a:srgbClr val="2C461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05B55-A694-4771-AB9A-EB26EE3C4D24}"/>
              </a:ext>
            </a:extLst>
          </p:cNvPr>
          <p:cNvSpPr txBox="1"/>
          <p:nvPr/>
        </p:nvSpPr>
        <p:spPr>
          <a:xfrm>
            <a:off x="8970218" y="3222614"/>
            <a:ext cx="234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559,1млн.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8FC09-FE11-41CC-BE2A-715391BEEBC4}"/>
              </a:ext>
            </a:extLst>
          </p:cNvPr>
          <p:cNvSpPr txBox="1"/>
          <p:nvPr/>
        </p:nvSpPr>
        <p:spPr>
          <a:xfrm>
            <a:off x="3139565" y="599421"/>
            <a:ext cx="573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8CF544-3878-48BB-B5A5-57F02EBC4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6" y="4062751"/>
            <a:ext cx="4784437" cy="27952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146919-47D5-430E-84AF-DC4E1F989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78" y="4034129"/>
            <a:ext cx="4671895" cy="27616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AD0A37-F0E6-48B2-A1CA-86B4185FC2E9}"/>
              </a:ext>
            </a:extLst>
          </p:cNvPr>
          <p:cNvSpPr/>
          <p:nvPr/>
        </p:nvSpPr>
        <p:spPr>
          <a:xfrm>
            <a:off x="11529856" y="635680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34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86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3DA624-C96B-406B-9593-6279249DB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3816704"/>
            <a:ext cx="5394037" cy="30343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0A820-5A11-4D8C-81DB-52C55DD1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195" y="6927"/>
            <a:ext cx="8371609" cy="574963"/>
          </a:xfrm>
        </p:spPr>
        <p:txBody>
          <a:bodyPr/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F28549-279F-43FD-B0EC-AA2D2757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DD2E-5F5D-47BC-BCA2-311B7FC7CAC6}"/>
              </a:ext>
            </a:extLst>
          </p:cNvPr>
          <p:cNvSpPr txBox="1"/>
          <p:nvPr/>
        </p:nvSpPr>
        <p:spPr>
          <a:xfrm>
            <a:off x="2610716" y="508214"/>
            <a:ext cx="790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региональной системы детского отдыха</a:t>
            </a:r>
            <a:endParaRPr lang="ru-RU" sz="2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71A1F-F6B8-44B5-8B5C-7D6196118681}"/>
              </a:ext>
            </a:extLst>
          </p:cNvPr>
          <p:cNvSpPr txBox="1"/>
          <p:nvPr/>
        </p:nvSpPr>
        <p:spPr>
          <a:xfrm>
            <a:off x="443344" y="1083177"/>
            <a:ext cx="5301673" cy="3059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 «Липецкие каникулы»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Сформирована входная группа Кластера «Липецкие каникулы»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Завершено строительство крытого катка 30х15 метров  с искусственным льдом и возможностью функционирования  в летний и зимний период времени 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endParaRPr lang="ru-RU" sz="800" dirty="0">
              <a:solidFill>
                <a:srgbClr val="2D451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E707-585B-4F1C-A25C-E6E450E970B9}"/>
              </a:ext>
            </a:extLst>
          </p:cNvPr>
          <p:cNvSpPr txBox="1"/>
          <p:nvPr/>
        </p:nvSpPr>
        <p:spPr>
          <a:xfrm>
            <a:off x="5800436" y="1015952"/>
            <a:ext cx="6179128" cy="324505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развития детей и молодежи «Прометей»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Имущественный комплекс  «Прометей» принят в собственность Липецкой области и передан в оперативное управление Центру развития детского отдыха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 текущий ремонт 7 жилых корпусов и столовой, монтаж систем видеонаблюдения и освещения </a:t>
            </a:r>
          </a:p>
          <a:p>
            <a:pPr marL="179388" indent="-179388">
              <a:lnSpc>
                <a:spcPct val="107000"/>
              </a:lnSpc>
              <a:spcAft>
                <a:spcPts val="9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Завершена подготовка лагеря к зимней оздоровительной кампании (330 мест)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67884-ECE4-4F98-96EF-57828E1332C3}"/>
              </a:ext>
            </a:extLst>
          </p:cNvPr>
          <p:cNvSpPr txBox="1"/>
          <p:nvPr/>
        </p:nvSpPr>
        <p:spPr>
          <a:xfrm>
            <a:off x="498763" y="3687395"/>
            <a:ext cx="5477163" cy="274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организации отдыха детей и их оздоровления в загородных оздоровительных лагерях </a:t>
            </a:r>
            <a:endParaRPr lang="ru-RU" sz="2400" dirty="0">
              <a:solidFill>
                <a:srgbClr val="2E491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9,3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  <a:p>
            <a:pPr>
              <a:spcAft>
                <a:spcPts val="900"/>
              </a:spcAft>
              <a:buClr>
                <a:srgbClr val="00B050"/>
              </a:buClr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11,3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детей</a:t>
            </a:r>
          </a:p>
        </p:txBody>
      </p:sp>
    </p:spTree>
    <p:extLst>
      <p:ext uri="{BB962C8B-B14F-4D97-AF65-F5344CB8AC3E}">
        <p14:creationId xmlns:p14="http://schemas.microsoft.com/office/powerpoint/2010/main" val="730310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A60472-54A3-439E-8C97-167A8229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3" y="701963"/>
            <a:ext cx="4514994" cy="29174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BB58C9-34D7-482E-9C79-04DBA848D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06" y="4423575"/>
            <a:ext cx="4821382" cy="25546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1980240-4CD5-439B-BD20-0D10440BE4D2}"/>
              </a:ext>
            </a:extLst>
          </p:cNvPr>
          <p:cNvSpPr/>
          <p:nvPr/>
        </p:nvSpPr>
        <p:spPr>
          <a:xfrm>
            <a:off x="6203662" y="2426278"/>
            <a:ext cx="5489574" cy="20054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3154E1D-75B3-4B8C-89F2-ECC2E3CA985D}"/>
              </a:ext>
            </a:extLst>
          </p:cNvPr>
          <p:cNvSpPr/>
          <p:nvPr/>
        </p:nvSpPr>
        <p:spPr>
          <a:xfrm>
            <a:off x="6112888" y="1050884"/>
            <a:ext cx="5580349" cy="1151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0C1B3F7-7AD6-4103-B3C7-2D103F552150}"/>
              </a:ext>
            </a:extLst>
          </p:cNvPr>
          <p:cNvSpPr/>
          <p:nvPr/>
        </p:nvSpPr>
        <p:spPr>
          <a:xfrm>
            <a:off x="498764" y="4377649"/>
            <a:ext cx="5006108" cy="22159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DC7C2F8-B50E-4F51-BF48-957C9ECEAED6}"/>
              </a:ext>
            </a:extLst>
          </p:cNvPr>
          <p:cNvSpPr/>
          <p:nvPr/>
        </p:nvSpPr>
        <p:spPr>
          <a:xfrm>
            <a:off x="489524" y="2839869"/>
            <a:ext cx="4978401" cy="13459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0A820-5A11-4D8C-81DB-52C55DD1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195" y="127000"/>
            <a:ext cx="8371609" cy="574963"/>
          </a:xfrm>
        </p:spPr>
        <p:txBody>
          <a:bodyPr/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F28549-279F-43FD-B0EC-AA2D2757A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71A1F-F6B8-44B5-8B5C-7D6196118681}"/>
              </a:ext>
            </a:extLst>
          </p:cNvPr>
          <p:cNvSpPr txBox="1"/>
          <p:nvPr/>
        </p:nvSpPr>
        <p:spPr>
          <a:xfrm>
            <a:off x="646542" y="2847044"/>
            <a:ext cx="46643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</a:t>
            </a:r>
            <a:r>
              <a:rPr lang="ru-RU" sz="2000" b="1" i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классное руководство </a:t>
            </a: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федерального бюджета - </a:t>
            </a:r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(исполнение 99,7%)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E707-585B-4F1C-A25C-E6E450E970B9}"/>
              </a:ext>
            </a:extLst>
          </p:cNvPr>
          <p:cNvSpPr txBox="1"/>
          <p:nvPr/>
        </p:nvSpPr>
        <p:spPr>
          <a:xfrm>
            <a:off x="6203662" y="1050884"/>
            <a:ext cx="5369500" cy="102739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детского технопарка </a:t>
            </a:r>
            <a:r>
              <a:rPr lang="ru-RU" sz="2000" b="1" i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«Кванториум»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Елец – </a:t>
            </a:r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21,4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млн. руб., в т.ч. федеральные – 20,3 млн. руб. (исполнение 99,8%)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67884-ECE4-4F98-96EF-57828E1332C3}"/>
              </a:ext>
            </a:extLst>
          </p:cNvPr>
          <p:cNvSpPr txBox="1"/>
          <p:nvPr/>
        </p:nvSpPr>
        <p:spPr>
          <a:xfrm>
            <a:off x="604980" y="4362048"/>
            <a:ext cx="482138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центров образования естественно-научной и технологической направленностей в школах сельской местности и малых городов.</a:t>
            </a:r>
          </a:p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ru-RU" sz="2000" b="1" i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«Точек роста»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42,3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млн. руб., в т.ч. федеральные средства – 40,2 млн. руб. </a:t>
            </a:r>
            <a:r>
              <a:rPr lang="ru-RU" sz="800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0">
              <a:spcAft>
                <a:spcPts val="600"/>
              </a:spcAft>
            </a:pP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(исполнение 99,9%)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6F134-0F72-4939-8819-E845B5F211B3}"/>
              </a:ext>
            </a:extLst>
          </p:cNvPr>
          <p:cNvSpPr txBox="1"/>
          <p:nvPr/>
        </p:nvSpPr>
        <p:spPr>
          <a:xfrm>
            <a:off x="6306850" y="2413337"/>
            <a:ext cx="5089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материально-технической базы в организациях, осуществляющих образовательную деятельность исключительно по адаптированным образовательным программам, в том числе для реализации предметной области «Технология» - 23,8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90102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847" y="33197"/>
            <a:ext cx="9916357" cy="574991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1019" y="1072701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552133"/>
              </p:ext>
            </p:extLst>
          </p:nvPr>
        </p:nvGraphicFramePr>
        <p:xfrm>
          <a:off x="507780" y="920183"/>
          <a:ext cx="6016609" cy="2867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8305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1204049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117669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006586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875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Исполнение,</a:t>
                      </a:r>
                    </a:p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972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625,5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304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413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92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623,0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617,4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B65D41-9ECB-46B4-9D4D-4740AFC0A592}"/>
              </a:ext>
            </a:extLst>
          </p:cNvPr>
          <p:cNvSpPr txBox="1"/>
          <p:nvPr/>
        </p:nvSpPr>
        <p:spPr>
          <a:xfrm>
            <a:off x="6573025" y="821690"/>
            <a:ext cx="52142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подпрограммы «Охрана окружающей среды Липецкой области» произведено расходов в объеме 574, 1 млн. руб. или 99,5% к годовому плану, в том числе: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мероприятия по регулированию качества окружающей природной среды, осуществлению мониторинга и охраны водных объектов, поддержку особо охраняемых природных территорий, экологическое просвещение, сохранение редких и исчезающих видов животных и растений – 23, 7 млн. руб.;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приобретение автобусов, работающих на газомоторном топливе, в рамках регионального проекта «Чистый воздух» за счет средств федерального бюджета – 498,3 млн. руб.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подпрограммы «Обращение с отходами на территории Липецкой области» произведены расходы в объеме 43,3 млн. руб. или 93,5% от годового плана, в том числе: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ликвидацию несанкционированных свалок в границах городов и наиболее опасных объектов накопленного экологического вреда окружающей среде в рамках регионального проекта «Чистая страна» – 20,9 млн. руб. или 95,8% к годовому плану;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разработку проектов рекультивации земель 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рекультивацию земель, находящихся в 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собственности, нарушенных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складировании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захоронении</a:t>
            </a:r>
            <a:endParaRPr lang="en-US" sz="14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промышленных, бытовых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отходов –</a:t>
            </a:r>
            <a:r>
              <a:rPr lang="en-US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22,3 млн. руб. или 91,3 %  к годовому плану.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467EE4-DE0B-4AE1-9BC2-6A39DE56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3265713"/>
            <a:ext cx="6468250" cy="3592287"/>
          </a:xfrm>
          <a:prstGeom prst="rect">
            <a:avLst/>
          </a:prstGeom>
          <a:effectLst>
            <a:softEdge rad="774700"/>
          </a:effectLst>
        </p:spPr>
      </p:pic>
    </p:spTree>
    <p:extLst>
      <p:ext uri="{BB962C8B-B14F-4D97-AF65-F5344CB8AC3E}">
        <p14:creationId xmlns:p14="http://schemas.microsoft.com/office/powerpoint/2010/main" val="698733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43313"/>
              </p:ext>
            </p:extLst>
          </p:nvPr>
        </p:nvGraphicFramePr>
        <p:xfrm>
          <a:off x="577970" y="1078302"/>
          <a:ext cx="9126747" cy="5426015"/>
        </p:xfrm>
        <a:graphic>
          <a:graphicData uri="http://schemas.openxmlformats.org/drawingml/2006/table">
            <a:tbl>
              <a:tblPr/>
              <a:tblGrid>
                <a:gridCol w="574159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91361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439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3635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047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851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  <a:tr h="621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"Социальная поддержка граждан, реализация семейно-демографической политики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15 138 812,6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14 881 459,7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167477"/>
                  </a:ext>
                </a:extLst>
              </a:tr>
              <a:tr h="376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мер социальной поддержки отдельных категорий населения"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4 385 453,0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4 270 808,6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08544"/>
                  </a:ext>
                </a:extLst>
              </a:tr>
              <a:tr h="49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жизни пожилых людей, развитие системы социального обслуживания населения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2 307 114,0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2 303 516,3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80898"/>
                  </a:ext>
                </a:extLst>
              </a:tr>
              <a:tr h="842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"Укрепление материально-технической базы учреждений социального обслуживания населения и оказание адресной социальной помощи неработающим пенсионерам, являющимся получателями трудовых пенсий по старости и по инвалидности, в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325 390,1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304 960,5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3476"/>
                  </a:ext>
                </a:extLst>
              </a:tr>
              <a:tr h="376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демографической ситуации и положения семей с детьми"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6 879 396,0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6 771 124,5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506883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жилыми помещениями детей-сирот, детей, оставшихся без попечения родителей, и лиц из их числа"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631 235,8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625 621,0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090933"/>
                  </a:ext>
                </a:extLst>
              </a:tr>
              <a:tr h="335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"Доступная среда"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39 243,4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39 138,3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67916"/>
                  </a:ext>
                </a:extLst>
              </a:tr>
              <a:tr h="433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"Благополучная семья - стабильность в регионе"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521 763,2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517 107,9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3514"/>
                  </a:ext>
                </a:extLst>
              </a:tr>
              <a:tr h="5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системы комплексной реабилитации и абилитации инвалидов, в том числе детей-инвалидов в Липецкой области"</a:t>
                      </a:r>
                    </a:p>
                  </a:txBody>
                  <a:tcPr marL="59068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49 217,1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49 182,7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585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9CAA85-E184-4E47-865D-9C4E4E8A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402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(2)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77091"/>
              </p:ext>
            </p:extLst>
          </p:nvPr>
        </p:nvGraphicFramePr>
        <p:xfrm>
          <a:off x="577969" y="854015"/>
          <a:ext cx="8856463" cy="738171"/>
        </p:xfrm>
        <a:graphic>
          <a:graphicData uri="http://schemas.openxmlformats.org/drawingml/2006/table">
            <a:tbl>
              <a:tblPr/>
              <a:tblGrid>
                <a:gridCol w="557156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037621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091098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02705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6788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38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CC012FD-3758-4B6E-8CB0-8100B03A7F72}"/>
              </a:ext>
            </a:extLst>
          </p:cNvPr>
          <p:cNvGraphicFramePr>
            <a:graphicFrameLocks noGrp="1"/>
          </p:cNvGraphicFramePr>
          <p:nvPr/>
        </p:nvGraphicFramePr>
        <p:xfrm>
          <a:off x="577968" y="1592186"/>
          <a:ext cx="8856463" cy="5092253"/>
        </p:xfrm>
        <a:graphic>
          <a:graphicData uri="http://schemas.openxmlformats.org/drawingml/2006/table">
            <a:tbl>
              <a:tblPr/>
              <a:tblGrid>
                <a:gridCol w="557156">
                  <a:extLst>
                    <a:ext uri="{9D8B030D-6E8A-4147-A177-3AD203B41FA5}">
                      <a16:colId xmlns:a16="http://schemas.microsoft.com/office/drawing/2014/main" val="2049987980"/>
                    </a:ext>
                  </a:extLst>
                </a:gridCol>
                <a:gridCol w="5037623">
                  <a:extLst>
                    <a:ext uri="{9D8B030D-6E8A-4147-A177-3AD203B41FA5}">
                      <a16:colId xmlns:a16="http://schemas.microsoft.com/office/drawing/2014/main" val="675696077"/>
                    </a:ext>
                  </a:extLst>
                </a:gridCol>
                <a:gridCol w="1091097">
                  <a:extLst>
                    <a:ext uri="{9D8B030D-6E8A-4147-A177-3AD203B41FA5}">
                      <a16:colId xmlns:a16="http://schemas.microsoft.com/office/drawing/2014/main" val="3708111128"/>
                    </a:ext>
                  </a:extLst>
                </a:gridCol>
                <a:gridCol w="1102705">
                  <a:extLst>
                    <a:ext uri="{9D8B030D-6E8A-4147-A177-3AD203B41FA5}">
                      <a16:colId xmlns:a16="http://schemas.microsoft.com/office/drawing/2014/main" val="1868950088"/>
                    </a:ext>
                  </a:extLst>
                </a:gridCol>
                <a:gridCol w="1067882">
                  <a:extLst>
                    <a:ext uri="{9D8B030D-6E8A-4147-A177-3AD203B41FA5}">
                      <a16:colId xmlns:a16="http://schemas.microsoft.com/office/drawing/2014/main" val="4075582780"/>
                    </a:ext>
                  </a:extLst>
                </a:gridCol>
              </a:tblGrid>
              <a:tr h="418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рынка труда и содействие занятости населения в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670 764,7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659 916,2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65555"/>
                  </a:ext>
                </a:extLst>
              </a:tr>
              <a:tr h="300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рынка труда и социальная поддержка безработных граждан"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622 632,6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614 178,3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253854"/>
                  </a:ext>
                </a:extLst>
              </a:tr>
              <a:tr h="300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трудоустройству незанятых инвалидов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2 008,9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1 687,1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84,0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52633"/>
                  </a:ext>
                </a:extLst>
              </a:tr>
              <a:tr h="401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"Оказание содействия добровольному переселению в Липецкую область соотечественников, проживающих за рубежом"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32 070,8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30 044,5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84512"/>
                  </a:ext>
                </a:extLst>
              </a:tr>
              <a:tr h="212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условий и охраны труда"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14 052,4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14 006,2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04537"/>
                  </a:ext>
                </a:extLst>
              </a:tr>
              <a:tr h="342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здравоохранения Липецкой области"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16 594 721,0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16 124 172,9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70000"/>
                  </a:ext>
                </a:extLst>
              </a:tr>
              <a:tr h="406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7 180 211,4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7 129 359,8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38666"/>
                  </a:ext>
                </a:extLst>
              </a:tr>
              <a:tr h="536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5 112 456,8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4 954 418,3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535877"/>
                  </a:ext>
                </a:extLst>
              </a:tr>
              <a:tr h="206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3.3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здоровья матери и ребенка"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593 983,7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475 145,4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884810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медицинской реабилитации и санаторно-курортного лечения, в том числе детей"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383 676,6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381 587,4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165736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3.5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паллиативной медицинской помощи, в том числе детям"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370 916,9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370 682,8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845030"/>
                  </a:ext>
                </a:extLst>
              </a:tr>
              <a:tr h="28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"Кадровое обеспечение системы здравоохранения"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382 685,1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359 442,7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134"/>
                  </a:ext>
                </a:extLst>
              </a:tr>
              <a:tr h="312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лекарственного обеспечения, в том числе в амбулаторных условиях"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1 255 574,8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1 250 958,2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51169"/>
                  </a:ext>
                </a:extLst>
              </a:tr>
              <a:tr h="235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3.8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информатизации в здравоохранении"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146 697,0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144 118,0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234629"/>
                  </a:ext>
                </a:extLst>
              </a:tr>
              <a:tr h="306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первичного звена здравоохранения Липецкой области в 2021-2025 годах"</a:t>
                      </a:r>
                    </a:p>
                  </a:txBody>
                  <a:tcPr marL="47642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1 168 518,7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1 058 460,4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90,6</a:t>
                      </a:r>
                    </a:p>
                  </a:txBody>
                  <a:tcPr marL="5294" marR="5294" marT="529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2420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BBC1D5-370E-4D6E-A669-7176D1C53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1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(3)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30087"/>
              </p:ext>
            </p:extLst>
          </p:nvPr>
        </p:nvGraphicFramePr>
        <p:xfrm>
          <a:off x="577969" y="927339"/>
          <a:ext cx="9049107" cy="664847"/>
        </p:xfrm>
        <a:graphic>
          <a:graphicData uri="http://schemas.openxmlformats.org/drawingml/2006/table">
            <a:tbl>
              <a:tblPr/>
              <a:tblGrid>
                <a:gridCol w="569275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47199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14831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26691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91111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664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F0BE78C-324C-4FDA-B612-3987E8F1D806}"/>
              </a:ext>
            </a:extLst>
          </p:cNvPr>
          <p:cNvGraphicFramePr>
            <a:graphicFrameLocks noGrp="1"/>
          </p:cNvGraphicFramePr>
          <p:nvPr/>
        </p:nvGraphicFramePr>
        <p:xfrm>
          <a:off x="577967" y="1592186"/>
          <a:ext cx="9049110" cy="5058779"/>
        </p:xfrm>
        <a:graphic>
          <a:graphicData uri="http://schemas.openxmlformats.org/drawingml/2006/table">
            <a:tbl>
              <a:tblPr/>
              <a:tblGrid>
                <a:gridCol w="569275">
                  <a:extLst>
                    <a:ext uri="{9D8B030D-6E8A-4147-A177-3AD203B41FA5}">
                      <a16:colId xmlns:a16="http://schemas.microsoft.com/office/drawing/2014/main" val="4200791760"/>
                    </a:ext>
                  </a:extLst>
                </a:gridCol>
                <a:gridCol w="5147201">
                  <a:extLst>
                    <a:ext uri="{9D8B030D-6E8A-4147-A177-3AD203B41FA5}">
                      <a16:colId xmlns:a16="http://schemas.microsoft.com/office/drawing/2014/main" val="881034056"/>
                    </a:ext>
                  </a:extLst>
                </a:gridCol>
                <a:gridCol w="1114831">
                  <a:extLst>
                    <a:ext uri="{9D8B030D-6E8A-4147-A177-3AD203B41FA5}">
                      <a16:colId xmlns:a16="http://schemas.microsoft.com/office/drawing/2014/main" val="2360360679"/>
                    </a:ext>
                  </a:extLst>
                </a:gridCol>
                <a:gridCol w="1126691">
                  <a:extLst>
                    <a:ext uri="{9D8B030D-6E8A-4147-A177-3AD203B41FA5}">
                      <a16:colId xmlns:a16="http://schemas.microsoft.com/office/drawing/2014/main" val="2377641284"/>
                    </a:ext>
                  </a:extLst>
                </a:gridCol>
                <a:gridCol w="1091112">
                  <a:extLst>
                    <a:ext uri="{9D8B030D-6E8A-4147-A177-3AD203B41FA5}">
                      <a16:colId xmlns:a16="http://schemas.microsoft.com/office/drawing/2014/main" val="2395551389"/>
                    </a:ext>
                  </a:extLst>
                </a:gridCol>
              </a:tblGrid>
              <a:tr h="609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физической культуры и спорта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1 935 000,2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1 671 205,3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606983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физической культуры и массового спорта"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932 803,7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686 326,1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73,6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478556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4.2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спорта высших достижений и системы подготовки спортивного резерва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1 002 196,5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984 879,2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327433"/>
                  </a:ext>
                </a:extLst>
              </a:tr>
              <a:tr h="48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образования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18 251 542,8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18 129 798,7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7576"/>
                  </a:ext>
                </a:extLst>
              </a:tr>
              <a:tr h="447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"Ресурсное обеспечение развития образования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15 238 779,2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15 144 484,0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36580"/>
                  </a:ext>
                </a:extLst>
              </a:tr>
              <a:tr h="599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эффективности профессионального образования в обеспечении отраслей экономики востребованными кадрами"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2 110 763,3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2 094 342,3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981432"/>
                  </a:ext>
                </a:extLst>
              </a:tr>
              <a:tr h="653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мер по обучению, воспитанию, содержанию детей-сирот и детей, оставшихся без попечения родителей, и психолого-педагогическая помощь детям"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106 536,5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106 325,7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75680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"Отдых и оздоровление детей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202 016,4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201 653,8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948273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современной образовательной среды для школьников"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589 875,1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579 482,1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29184"/>
                  </a:ext>
                </a:extLst>
              </a:tr>
              <a:tr h="45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5.6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финансового образования в Липецкой области"</a:t>
                      </a:r>
                    </a:p>
                  </a:txBody>
                  <a:tcPr marL="68705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3 572,2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3 510,8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95561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3B7604-5ED2-4F6C-BAA4-6C4E2CAFC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893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(4)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000493"/>
              </p:ext>
            </p:extLst>
          </p:nvPr>
        </p:nvGraphicFramePr>
        <p:xfrm>
          <a:off x="577969" y="1164566"/>
          <a:ext cx="9109495" cy="1041157"/>
        </p:xfrm>
        <a:graphic>
          <a:graphicData uri="http://schemas.openxmlformats.org/drawingml/2006/table">
            <a:tbl>
              <a:tblPr/>
              <a:tblGrid>
                <a:gridCol w="5730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18154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2271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34210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098393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1041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336D9F8-280C-44F4-A298-8641B8FD1FAC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2178169"/>
          <a:ext cx="9109495" cy="3935698"/>
        </p:xfrm>
        <a:graphic>
          <a:graphicData uri="http://schemas.openxmlformats.org/drawingml/2006/table">
            <a:tbl>
              <a:tblPr/>
              <a:tblGrid>
                <a:gridCol w="573074">
                  <a:extLst>
                    <a:ext uri="{9D8B030D-6E8A-4147-A177-3AD203B41FA5}">
                      <a16:colId xmlns:a16="http://schemas.microsoft.com/office/drawing/2014/main" val="1155423556"/>
                    </a:ext>
                  </a:extLst>
                </a:gridCol>
                <a:gridCol w="5181547">
                  <a:extLst>
                    <a:ext uri="{9D8B030D-6E8A-4147-A177-3AD203B41FA5}">
                      <a16:colId xmlns:a16="http://schemas.microsoft.com/office/drawing/2014/main" val="4224367342"/>
                    </a:ext>
                  </a:extLst>
                </a:gridCol>
                <a:gridCol w="1122271">
                  <a:extLst>
                    <a:ext uri="{9D8B030D-6E8A-4147-A177-3AD203B41FA5}">
                      <a16:colId xmlns:a16="http://schemas.microsoft.com/office/drawing/2014/main" val="1953421257"/>
                    </a:ext>
                  </a:extLst>
                </a:gridCol>
                <a:gridCol w="1134210">
                  <a:extLst>
                    <a:ext uri="{9D8B030D-6E8A-4147-A177-3AD203B41FA5}">
                      <a16:colId xmlns:a16="http://schemas.microsoft.com/office/drawing/2014/main" val="1789092653"/>
                    </a:ext>
                  </a:extLst>
                </a:gridCol>
                <a:gridCol w="1098393">
                  <a:extLst>
                    <a:ext uri="{9D8B030D-6E8A-4147-A177-3AD203B41FA5}">
                      <a16:colId xmlns:a16="http://schemas.microsoft.com/office/drawing/2014/main" val="343046589"/>
                    </a:ext>
                  </a:extLst>
                </a:gridCol>
              </a:tblGrid>
              <a:tr h="512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культуры и туризма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2 242 911,2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2 237 927,2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546547"/>
                  </a:ext>
                </a:extLst>
              </a:tr>
              <a:tr h="544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сохранение культуры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2 100 265,8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2 095 498,1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15056"/>
                  </a:ext>
                </a:extLst>
              </a:tr>
              <a:tr h="293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туризма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93699"/>
                  </a:ext>
                </a:extLst>
              </a:tr>
              <a:tr h="554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и использование документов Архивного фонда Российской Федерации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138 436,0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138 219,7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081681"/>
                  </a:ext>
                </a:extLst>
              </a:tr>
              <a:tr h="774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кооперации и коллективных форм собственности в Липецкой области"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173 879,1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173 879,1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687973"/>
                  </a:ext>
                </a:extLst>
              </a:tr>
              <a:tr h="502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сети кооперативов всех направлений на 2014-2024 годы"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17 642,0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17 642,0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412995"/>
                  </a:ext>
                </a:extLst>
              </a:tr>
              <a:tr h="75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регионально значимых направлений в сфере сельскохозяйственной кооперации на 2014-2024 годы"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156 237,1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156 237,1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74738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6A6BA-93ED-4FB3-A74D-F048C4420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897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(5)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97952"/>
              </p:ext>
            </p:extLst>
          </p:nvPr>
        </p:nvGraphicFramePr>
        <p:xfrm>
          <a:off x="577969" y="1164566"/>
          <a:ext cx="9165137" cy="1041157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1041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E9B2873-AF90-4188-AB2E-9EAD4684D74B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2205723"/>
          <a:ext cx="9165138" cy="4292137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93327352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407032417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10108562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760436385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3803192242"/>
                    </a:ext>
                  </a:extLst>
                </a:gridCol>
              </a:tblGrid>
              <a:tr h="787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населения Липецкой области качественным жильем, социальной инфраструктурой и услугами ЖКХ"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8 122 163,1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7 708 930,7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0268"/>
                  </a:ext>
                </a:extLst>
              </a:tr>
              <a:tr h="324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"Ипотечное жилищное кредитование"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107 351,2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107 051,4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000364"/>
                  </a:ext>
                </a:extLst>
              </a:tr>
              <a:tr h="324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"Свой Дом"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218 098,6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217 695,0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816645"/>
                  </a:ext>
                </a:extLst>
              </a:tr>
              <a:tr h="44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государственной поддержке в обеспечении жильем молодых семей"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327 179,9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323 167,0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894995"/>
                  </a:ext>
                </a:extLst>
              </a:tr>
              <a:tr h="441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"Стимулирование жилищного строительства в Липецкой области"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1 933 333,2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1 735 841,4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002917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 условий проживания населения области за счет обеспечения населенных пунктов области социальной инфраструктурой"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462 359,8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421 676,9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14429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качества жилищного фонда, развитие и модернизация коммунальной инфраструктуры Липецкой области"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4 971 071,0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4 800 729,3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385962"/>
                  </a:ext>
                </a:extLst>
              </a:tr>
              <a:tr h="657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8.7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водоснабжения населения Липецкой области в рамках регионального проекта "Чистая вода"</a:t>
                      </a:r>
                    </a:p>
                  </a:txBody>
                  <a:tcPr marL="81081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102 769,5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102 769,5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009" marR="9009" marT="9009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401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BFA5BD-FACF-4B43-999C-62EB5C451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957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(6)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7030"/>
              </p:ext>
            </p:extLst>
          </p:nvPr>
        </p:nvGraphicFramePr>
        <p:xfrm>
          <a:off x="577970" y="970471"/>
          <a:ext cx="9165137" cy="78500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850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67B420F-5CD6-4919-B081-35CBB73F0CCB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755475"/>
          <a:ext cx="9165136" cy="4799741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28920303"/>
                    </a:ext>
                  </a:extLst>
                </a:gridCol>
                <a:gridCol w="5213196">
                  <a:extLst>
                    <a:ext uri="{9D8B030D-6E8A-4147-A177-3AD203B41FA5}">
                      <a16:colId xmlns:a16="http://schemas.microsoft.com/office/drawing/2014/main" val="4106538895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2960858639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163205133"/>
                    </a:ext>
                  </a:extLst>
                </a:gridCol>
                <a:gridCol w="1105101">
                  <a:extLst>
                    <a:ext uri="{9D8B030D-6E8A-4147-A177-3AD203B41FA5}">
                      <a16:colId xmlns:a16="http://schemas.microsoft.com/office/drawing/2014/main" val="569888580"/>
                    </a:ext>
                  </a:extLst>
                </a:gridCol>
              </a:tblGrid>
              <a:tr h="546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общественной безопасности, профилактика терроризма и экстремизма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1 406 916,3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1 398 022,6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479004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правонарушений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135 567,1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129 330,0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864469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безопасности дорожного движения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1 098,0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1 098,0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40381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противодействии коррупции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23 060,7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22 948,3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83200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"Комплексные меры по профилактике терроризма и экстремизма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532,0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531,7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682293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мировой юстиции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358 452,7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356 038,3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711866"/>
                  </a:ext>
                </a:extLst>
              </a:tr>
              <a:tr h="352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аппаратно-программного комплекса "Безопасный город"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888 205,8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888 076,4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52176"/>
                  </a:ext>
                </a:extLst>
              </a:tr>
              <a:tr h="38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"Реализация внутренней политики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508 755,4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504 446,0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374236"/>
                  </a:ext>
                </a:extLst>
              </a:tr>
              <a:tr h="517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развитию гражданского общества, патриотического воспитания  населения Липецкой области и реализации молодежной политики"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228 353,8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224 561,0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74375"/>
                  </a:ext>
                </a:extLst>
              </a:tr>
              <a:tr h="654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оперативного получения населением области информации о деятельности исполнительных органов государственной власти и социально-экономическом развитии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272 025,4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271 624,3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407302"/>
                  </a:ext>
                </a:extLst>
              </a:tr>
              <a:tr h="38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государственной национальной политики в Липецкой области"</a:t>
                      </a:r>
                    </a:p>
                  </a:txBody>
                  <a:tcPr marL="61095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8 376,2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8 260,6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788" marR="6788" marT="678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94180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D2A2D4-5F99-4949-AE59-78CFAD9D1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41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Липецкой области в 2022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8372" y="960582"/>
            <a:ext cx="5181599" cy="56688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учитывая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algn="just">
              <a:buFont typeface="+mj-lt"/>
              <a:buAutoNum type="arabicPeriod"/>
            </a:pPr>
            <a:endParaRPr lang="ru-RU" sz="1400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indent="-360363" algn="just">
              <a:buFont typeface="+mj-lt"/>
              <a:buAutoNum type="arabicPeriod"/>
            </a:pPr>
            <a:r>
              <a:rPr lang="ru-RU" sz="14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359" y="1221178"/>
            <a:ext cx="4822468" cy="36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(7)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9519"/>
              </p:ext>
            </p:extLst>
          </p:nvPr>
        </p:nvGraphicFramePr>
        <p:xfrm>
          <a:off x="577970" y="970471"/>
          <a:ext cx="9165137" cy="996352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996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CEAF5D5-31E7-45F5-BB1A-77A9DD7965EF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966823"/>
          <a:ext cx="9165137" cy="4351336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318346022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354415641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2438872036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3955439711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700013799"/>
                    </a:ext>
                  </a:extLst>
                </a:gridCol>
              </a:tblGrid>
              <a:tr h="612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"Модернизация и инновационное развитие экономики Липецкой области"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577 331,2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574 502,6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218667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и развитие промышленности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147 012,3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146 981,1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33567"/>
                  </a:ext>
                </a:extLst>
              </a:tr>
              <a:tr h="604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конкурентоспособности и производительности труда в машиностроительном комплексе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30981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инновационной деятельности в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21 875,0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21 875,0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55108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малого и среднего предпринимательства в Липецкой области на 2014-2024 годы"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406 443,8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403 646,6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927774"/>
                  </a:ext>
                </a:extLst>
              </a:tr>
              <a:tr h="587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"Энергоэффективность и развитие энергетики в Липецкой области"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236 764,5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232 708,9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819303"/>
                  </a:ext>
                </a:extLst>
              </a:tr>
              <a:tr h="431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"Энергосбережение и повышение энергетической эффективности"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212 814,5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208 758,9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615184"/>
                  </a:ext>
                </a:extLst>
              </a:tr>
              <a:tr h="345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12.2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модернизация электроэнергетики"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15 950,0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15 950,0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5830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12.3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"Газификация и реконструкция газораспределительных сетей"</a:t>
                      </a:r>
                    </a:p>
                  </a:txBody>
                  <a:tcPr marL="77702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634" marR="8634" marT="8634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16966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E9480A-57BB-46BF-AE65-431FE0169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(8)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6334"/>
              </p:ext>
            </p:extLst>
          </p:nvPr>
        </p:nvGraphicFramePr>
        <p:xfrm>
          <a:off x="577970" y="970472"/>
          <a:ext cx="9165137" cy="70305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03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FDF2AAE-054B-4A0B-92CD-8E553C478139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673528"/>
          <a:ext cx="9165137" cy="5029196"/>
        </p:xfrm>
        <a:graphic>
          <a:graphicData uri="http://schemas.openxmlformats.org/drawingml/2006/table">
            <a:tbl>
              <a:tblPr/>
              <a:tblGrid>
                <a:gridCol w="576576">
                  <a:extLst>
                    <a:ext uri="{9D8B030D-6E8A-4147-A177-3AD203B41FA5}">
                      <a16:colId xmlns:a16="http://schemas.microsoft.com/office/drawing/2014/main" val="657772491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1448549390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3417711016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283197785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1381489963"/>
                    </a:ext>
                  </a:extLst>
                </a:gridCol>
              </a:tblGrid>
              <a:tr h="55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сельского хозяйства и регулирование рынков сельскохозяйственной продукции, сырья и продовольствия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4 026 729,2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4 019 507,4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56952"/>
                  </a:ext>
                </a:extLst>
              </a:tr>
              <a:tr h="476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растениеводства, переработки и реализации продукции растениеводства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1 418 040,1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1 416 981,4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19664"/>
                  </a:ext>
                </a:extLst>
              </a:tr>
              <a:tr h="476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животноводства, переработки и реализации продукции животноводства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1 678 921,7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1 678 921,7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58038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"Поддержка малых форм хозяйствования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105 563,9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105 563,9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54591"/>
                  </a:ext>
                </a:extLst>
              </a:tr>
              <a:tr h="386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эпизоотического и ветеринарно-санитарного благополучия на территории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463 892,5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458 370,5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87307"/>
                  </a:ext>
                </a:extLst>
              </a:tr>
              <a:tr h="199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торговли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40 451,4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39 810,4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54556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комплексной системы защиты прав потребителей и качества товаров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52678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отраслей агропромышленного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208 650,0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208 650,0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22593"/>
                  </a:ext>
                </a:extLst>
              </a:tr>
              <a:tr h="55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"Эффективное вовлечение в оборот земель сельскохозяйственного назначения и развитие мелиоративного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111 059,6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111 059,5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87883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транспортной системы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13 830 213,3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12 295 454,6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88,9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280803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дорожного комплекса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12 669 411,0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11 160 812,0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88,1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75060"/>
                  </a:ext>
                </a:extLst>
              </a:tr>
              <a:tr h="257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пассажирского транспорта общего пользования"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1 040 475,2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1 016 181,2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641882"/>
                  </a:ext>
                </a:extLst>
              </a:tr>
              <a:tr h="37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"Расширение использования природного газа в качестве моторного топлива в Липецкой области"</a:t>
                      </a:r>
                    </a:p>
                  </a:txBody>
                  <a:tcPr marL="55470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120 327,1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118 461,4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6163" marR="6163" marT="6163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5788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D41906-7B54-458E-9550-DCC5B7664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95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(9)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54397"/>
              </p:ext>
            </p:extLst>
          </p:nvPr>
        </p:nvGraphicFramePr>
        <p:xfrm>
          <a:off x="577970" y="970472"/>
          <a:ext cx="9165137" cy="703054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703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95BC829-8916-43CB-ACD1-3834A86D625F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673526"/>
          <a:ext cx="9165136" cy="4961131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2910194164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4137488771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114356443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340021388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1741617835"/>
                    </a:ext>
                  </a:extLst>
                </a:gridCol>
              </a:tblGrid>
              <a:tr h="517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инвестиционной привлекательности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1 004 646,1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1 002 040,4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438858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инвестиционного климата 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1 004 646,1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1 002 040,4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50573"/>
                  </a:ext>
                </a:extLst>
              </a:tr>
              <a:tr h="650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"Охрана окружающей среды, воспроизводство и рациональное использование природных ресурсов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1 124 322,4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1 104 525,4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82895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окружающей среды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696 311,4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693 684,2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433924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"Обращение с отходами на территории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221 837,8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218 802,3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19302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водохозяйственного комплекса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89 901,3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76 929,4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85,6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22797"/>
                  </a:ext>
                </a:extLst>
              </a:tr>
              <a:tr h="393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использование минерально-сырьевой базы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4 566,1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35506"/>
                  </a:ext>
                </a:extLst>
              </a:tr>
              <a:tr h="461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16.5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"Охрана, воспроизводство и рациональное использование объектов животного мира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111 705,9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110 543,4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5963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лесного хозяйства в Липецкой области"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486 374,3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485 757,4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24396"/>
                  </a:ext>
                </a:extLst>
              </a:tr>
              <a:tr h="452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17.1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"Охрана, защита и воспроизводство лесов на территории Липецкой области в 2014-2024 годах"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443 632,0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443 015,0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83174"/>
                  </a:ext>
                </a:extLst>
              </a:tr>
              <a:tr h="44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17.2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"Лесоразведение на землях иных категорий в 2014-2024 годах"</a:t>
                      </a:r>
                    </a:p>
                  </a:txBody>
                  <a:tcPr marL="79760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42 742,4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42 742,4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8862" marR="8862" marT="8862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33129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0EAFC3-1BFD-4320-809B-E0A8EC619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153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(10)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456114"/>
              </p:ext>
            </p:extLst>
          </p:nvPr>
        </p:nvGraphicFramePr>
        <p:xfrm>
          <a:off x="577970" y="970471"/>
          <a:ext cx="9165137" cy="888521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888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AE18EE-6B8E-4865-AC9A-6017A1DBFDAD}"/>
              </a:ext>
            </a:extLst>
          </p:cNvPr>
          <p:cNvGraphicFramePr>
            <a:graphicFrameLocks noGrp="1"/>
          </p:cNvGraphicFramePr>
          <p:nvPr/>
        </p:nvGraphicFramePr>
        <p:xfrm>
          <a:off x="577970" y="1863305"/>
          <a:ext cx="9165137" cy="4672659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3126894381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1073349341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229573675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77751971"/>
                    </a:ext>
                  </a:extLst>
                </a:gridCol>
                <a:gridCol w="1105101">
                  <a:extLst>
                    <a:ext uri="{9D8B030D-6E8A-4147-A177-3AD203B41FA5}">
                      <a16:colId xmlns:a16="http://schemas.microsoft.com/office/drawing/2014/main" val="2870838510"/>
                    </a:ext>
                  </a:extLst>
                </a:gridCol>
              </a:tblGrid>
              <a:tr h="72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"Эффективное государственное управление и развитие муниципальной службы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1 463 587,4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1 444 635,2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458776"/>
                  </a:ext>
                </a:extLst>
              </a:tr>
              <a:tr h="5292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предоставления государственных, муниципальных и дополнительных услуг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546 466,9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546 466,9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04344"/>
                  </a:ext>
                </a:extLst>
              </a:tr>
              <a:tr h="474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государственной гражданской и муниципальной службы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29 964,0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29 432,4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33921"/>
                  </a:ext>
                </a:extLst>
              </a:tr>
              <a:tr h="465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18.3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электронного правительства в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721 165,7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715 042,6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113505"/>
                  </a:ext>
                </a:extLst>
              </a:tr>
              <a:tr h="505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управления областным имуществом и земельными участками"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165 990,9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153 693,4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08165"/>
                  </a:ext>
                </a:extLst>
              </a:tr>
              <a:tr h="587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"Управление государственными финансами и государственным долгом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6 547 906,1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6 302 002,7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85664"/>
                  </a:ext>
                </a:extLst>
              </a:tr>
              <a:tr h="495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"Долгосрочное бюджетное планирование, совершенствование организации бюджетного процесса"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495 080,9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486 951,6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9428"/>
                  </a:ext>
                </a:extLst>
              </a:tr>
              <a:tr h="412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"Управление государственным долгом Липецкой области"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360 120,0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357 383,9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07883"/>
                  </a:ext>
                </a:extLst>
              </a:tr>
              <a:tr h="481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повышения финансовой устойчивости местных бюджетов"</a:t>
                      </a:r>
                    </a:p>
                  </a:txBody>
                  <a:tcPr marL="84583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5 692 705,2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5 457 667,2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9398" marR="9398" marT="9398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66770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320581-47CC-43C5-841E-B67F0A0B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844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91946-42AB-49A1-97EA-2978A6E3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2" y="-112144"/>
            <a:ext cx="10734135" cy="88852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государственных программ и </a:t>
            </a:r>
            <a:b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23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непрограммных расходов Липецкой области в 2022 году (11)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D60FA62-5977-4CD2-833D-01EA7916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96954"/>
              </p:ext>
            </p:extLst>
          </p:nvPr>
        </p:nvGraphicFramePr>
        <p:xfrm>
          <a:off x="577969" y="836762"/>
          <a:ext cx="9165137" cy="655608"/>
        </p:xfrm>
        <a:graphic>
          <a:graphicData uri="http://schemas.openxmlformats.org/drawingml/2006/table">
            <a:tbl>
              <a:tblPr/>
              <a:tblGrid>
                <a:gridCol w="576574">
                  <a:extLst>
                    <a:ext uri="{9D8B030D-6E8A-4147-A177-3AD203B41FA5}">
                      <a16:colId xmlns:a16="http://schemas.microsoft.com/office/drawing/2014/main" val="1236265295"/>
                    </a:ext>
                  </a:extLst>
                </a:gridCol>
                <a:gridCol w="5213197">
                  <a:extLst>
                    <a:ext uri="{9D8B030D-6E8A-4147-A177-3AD203B41FA5}">
                      <a16:colId xmlns:a16="http://schemas.microsoft.com/office/drawing/2014/main" val="841035246"/>
                    </a:ext>
                  </a:extLst>
                </a:gridCol>
                <a:gridCol w="1129126">
                  <a:extLst>
                    <a:ext uri="{9D8B030D-6E8A-4147-A177-3AD203B41FA5}">
                      <a16:colId xmlns:a16="http://schemas.microsoft.com/office/drawing/2014/main" val="3768736977"/>
                    </a:ext>
                  </a:extLst>
                </a:gridCol>
                <a:gridCol w="1141138">
                  <a:extLst>
                    <a:ext uri="{9D8B030D-6E8A-4147-A177-3AD203B41FA5}">
                      <a16:colId xmlns:a16="http://schemas.microsoft.com/office/drawing/2014/main" val="2559973766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2678469569"/>
                    </a:ext>
                  </a:extLst>
                </a:gridCol>
              </a:tblGrid>
              <a:tr h="655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Годовой план,               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Факт,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 тыс. руб.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563" marR="6563" marT="6563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46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C7A17B-B59D-46A3-927F-10030D62C86F}"/>
              </a:ext>
            </a:extLst>
          </p:cNvPr>
          <p:cNvGraphicFramePr>
            <a:graphicFrameLocks noGrp="1"/>
          </p:cNvGraphicFramePr>
          <p:nvPr/>
        </p:nvGraphicFramePr>
        <p:xfrm>
          <a:off x="577969" y="1492370"/>
          <a:ext cx="9165137" cy="5090592"/>
        </p:xfrm>
        <a:graphic>
          <a:graphicData uri="http://schemas.openxmlformats.org/drawingml/2006/table">
            <a:tbl>
              <a:tblPr/>
              <a:tblGrid>
                <a:gridCol w="576575">
                  <a:extLst>
                    <a:ext uri="{9D8B030D-6E8A-4147-A177-3AD203B41FA5}">
                      <a16:colId xmlns:a16="http://schemas.microsoft.com/office/drawing/2014/main" val="1342022571"/>
                    </a:ext>
                  </a:extLst>
                </a:gridCol>
                <a:gridCol w="5213198">
                  <a:extLst>
                    <a:ext uri="{9D8B030D-6E8A-4147-A177-3AD203B41FA5}">
                      <a16:colId xmlns:a16="http://schemas.microsoft.com/office/drawing/2014/main" val="1548376427"/>
                    </a:ext>
                  </a:extLst>
                </a:gridCol>
                <a:gridCol w="1129125">
                  <a:extLst>
                    <a:ext uri="{9D8B030D-6E8A-4147-A177-3AD203B41FA5}">
                      <a16:colId xmlns:a16="http://schemas.microsoft.com/office/drawing/2014/main" val="501155611"/>
                    </a:ext>
                  </a:extLst>
                </a:gridCol>
                <a:gridCol w="1141137">
                  <a:extLst>
                    <a:ext uri="{9D8B030D-6E8A-4147-A177-3AD203B41FA5}">
                      <a16:colId xmlns:a16="http://schemas.microsoft.com/office/drawing/2014/main" val="661824990"/>
                    </a:ext>
                  </a:extLst>
                </a:gridCol>
                <a:gridCol w="1105102">
                  <a:extLst>
                    <a:ext uri="{9D8B030D-6E8A-4147-A177-3AD203B41FA5}">
                      <a16:colId xmlns:a16="http://schemas.microsoft.com/office/drawing/2014/main" val="4290489577"/>
                    </a:ext>
                  </a:extLst>
                </a:gridCol>
              </a:tblGrid>
              <a:tr h="362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"Формирование современной городской среды в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1 133 832,8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1 064 900,5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20574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благоустройства территорий муниципальных образований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1 133 832,8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1 064 900,5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75972"/>
                  </a:ext>
                </a:extLst>
              </a:tr>
              <a:tr h="386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"Комплексное развитие сельских территорий Липецкой области"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888 581,8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888 346,0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102422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обеспечения доступным и комфортным жильем сельского населения"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41 236,1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41 236,1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46333"/>
                  </a:ext>
                </a:extLst>
              </a:tr>
              <a:tr h="260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21.2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и развитие инфраструктуры на сельских территориях"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847 345,7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847 109,9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113536"/>
                  </a:ext>
                </a:extLst>
              </a:tr>
              <a:tr h="214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Непрограммные расходы областного бюджета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11 279 804,1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5 254 745,2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50290"/>
                  </a:ext>
                </a:extLst>
              </a:tr>
              <a:tr h="678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председателя, депутатов (членов) законодательного органа государственной власти Липецкой области, высшего должностного лица Липецкой области (руководителя высшего исполнительного органа государственной власти Липецкой области) и его заместителей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72 545,9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66 560,2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91,7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202812"/>
                  </a:ext>
                </a:extLst>
              </a:tr>
              <a:tr h="191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Резервные фонды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4 040 000,0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1 520 145,7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033102"/>
                  </a:ext>
                </a:extLst>
              </a:tr>
              <a:tr h="376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22.3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в сфере государственной регистрации актов гражданского состояния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103 438,2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103 438,2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96006"/>
                  </a:ext>
                </a:extLst>
              </a:tr>
              <a:tr h="6931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22.4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экономической ситуации на развитие отраслей экономики, с профилактикой и устранением последствий распространения коронавирусной инфекции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87 713,8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85 564,6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85381"/>
                  </a:ext>
                </a:extLst>
              </a:tr>
              <a:tr h="679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геополитической и экономической ситуации на развитие отраслей экономики, и иные цели, связанные с предотвращением влияния ухудшения геополитической и экономической ситуации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1 369 965,2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1 302 211,6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92020"/>
                  </a:ext>
                </a:extLst>
              </a:tr>
              <a:tr h="23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22.6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Иные непрограммные мероприятия</a:t>
                      </a:r>
                    </a:p>
                  </a:txBody>
                  <a:tcPr marL="53427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5 606 141,1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2 176 824,8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38,8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61927"/>
                  </a:ext>
                </a:extLst>
              </a:tr>
              <a:tr h="26093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РАСХОДОВ: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107 645 559,7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98 158 884,6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21763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6FF4605-B145-4D5F-9175-770F835C4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097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Г.В.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СБ, ВС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ПОЛЕЗНЫЕ ССЫЛКИ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УПРАВЛЕНИЕ ФИНАНСОВ ЛИПЕЦКОЙ ОБЛАСТИ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Щеглеватых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МИНИСТЕРСТВА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ФИНАНСОВ РОССИЙСКОЙ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ФЕДЕРАЦИИ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http://minfin.gov.ru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УПРАВЛЕНИЯ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ФИНАНСОВ ЛИПЕЦКОЙ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ОБЛАСТИ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САЙТ ПРАВИТЕЛЬСТВА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ЛИПЕЦКОЙ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ОБЛАСТИ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https://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343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липецкаяобласть.рф</a:t>
              </a: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власти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254978" y="924308"/>
            <a:ext cx="11615410" cy="290128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 sz="1000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приоритетами налоговой политики области в 2022-2025 годах являются совершенствование стимулирующих налоговых льгот для организаций, вкладывающих средства в экономику региона, принятие мер государственной поддержки субъектов малого и среднего предпринимательства, сохранение социальных налоговых льгот, отмена неэффективных налоговых льгот.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- пресечение нарушений трудового и налогового законодательства, улучшение качества налогового администрирования, сокращение задолженности по налоговым и неналоговым платежам в бюджет области.</a:t>
            </a:r>
            <a:endParaRPr lang="ru-RU" sz="1000" b="0" i="0" u="none" strike="noStrike" baseline="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lipetskmedia.ru/images/news_/106/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9" y="3825592"/>
            <a:ext cx="4886325" cy="28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018" y="126549"/>
            <a:ext cx="10406207" cy="907741"/>
          </a:xfrm>
        </p:spPr>
        <p:txBody>
          <a:bodyPr/>
          <a:lstStyle/>
          <a:p>
            <a:r>
              <a:rPr lang="ru-RU" sz="2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РЕГИОНАЛЬНЫМИ ФИНАНСАМ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5431" y="1563184"/>
            <a:ext cx="7983731" cy="39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Липецкая область по результатам проведенной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Министерством финансов Российской Федерации оценки качества управления региональными финансами за 20</a:t>
            </a:r>
            <a:r>
              <a:rPr lang="en-US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отнесена к субъектам Российской Федерации с </a:t>
            </a:r>
          </a:p>
          <a:p>
            <a:pPr algn="ctr">
              <a:lnSpc>
                <a:spcPct val="150000"/>
              </a:lnSpc>
            </a:pPr>
            <a:r>
              <a:rPr lang="ru-RU" sz="2800" b="1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 качеством 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региональными финансами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E50F59-D934-4810-9253-A8C2F6E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012" y="1866900"/>
            <a:ext cx="1993764" cy="20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589" y="127001"/>
            <a:ext cx="10242885" cy="79518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71499" y="858254"/>
            <a:ext cx="11323721" cy="810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Липецкая область входит в состав Центрального федерального округа. Система органов государственной власти определяется Уставом Липецкой области. Государственную власть осуществляют Липецкий областной Совет депутатов, администрация области, иные органы государственной власти, образуемые в соответствии с Уставом Липецкой области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74337"/>
              </p:ext>
            </p:extLst>
          </p:nvPr>
        </p:nvGraphicFramePr>
        <p:xfrm>
          <a:off x="3495890" y="1796716"/>
          <a:ext cx="4889853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8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Консолидированный бюджет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Липецкой области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837238"/>
              </p:ext>
            </p:extLst>
          </p:nvPr>
        </p:nvGraphicFramePr>
        <p:xfrm>
          <a:off x="403391" y="2598821"/>
          <a:ext cx="5010819" cy="51334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50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Областной бюджет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27151"/>
              </p:ext>
            </p:extLst>
          </p:nvPr>
        </p:nvGraphicFramePr>
        <p:xfrm>
          <a:off x="6737684" y="2590800"/>
          <a:ext cx="4827920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2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</a:t>
                      </a:r>
                      <a:r>
                        <a:rPr lang="ru-RU" sz="1600" b="1" u="none" strike="noStrike" baseline="0" dirty="0">
                          <a:effectLst/>
                        </a:rPr>
                        <a:t>т</a:t>
                      </a:r>
                      <a:r>
                        <a:rPr lang="ru-RU" sz="1600" b="1" u="none" strike="noStrike" dirty="0">
                          <a:effectLst/>
                        </a:rPr>
                        <a:t>ерриториального фонда</a:t>
                      </a:r>
                      <a:r>
                        <a:rPr lang="ru-RU" sz="1600" b="1" u="none" strike="noStrike" baseline="0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</a:rPr>
                        <a:t>обязательного медицинского страхования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56855"/>
              </p:ext>
            </p:extLst>
          </p:nvPr>
        </p:nvGraphicFramePr>
        <p:xfrm>
          <a:off x="3576100" y="3379440"/>
          <a:ext cx="4848881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Бюджеты муниципальных образований  </a:t>
                      </a:r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312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19097"/>
              </p:ext>
            </p:extLst>
          </p:nvPr>
        </p:nvGraphicFramePr>
        <p:xfrm>
          <a:off x="772361" y="4068144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муниципальных районов  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99435"/>
              </p:ext>
            </p:extLst>
          </p:nvPr>
        </p:nvGraphicFramePr>
        <p:xfrm>
          <a:off x="6524219" y="4050486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городских округов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99514"/>
              </p:ext>
            </p:extLst>
          </p:nvPr>
        </p:nvGraphicFramePr>
        <p:xfrm>
          <a:off x="772361" y="5204411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сельских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43536"/>
              </p:ext>
            </p:extLst>
          </p:nvPr>
        </p:nvGraphicFramePr>
        <p:xfrm>
          <a:off x="6532240" y="5194775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городских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3CF9-041C-4BDC-810D-1D312C78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92D05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ЛИПЕЦКОЙ ОБЛАСТИ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3E5F36-31C9-4DA0-ACB7-E51385442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8BC2FCF-DEC9-4156-A956-81CE9D10F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2640"/>
              </p:ext>
            </p:extLst>
          </p:nvPr>
        </p:nvGraphicFramePr>
        <p:xfrm>
          <a:off x="576943" y="1114701"/>
          <a:ext cx="9710057" cy="4954035"/>
        </p:xfrm>
        <a:graphic>
          <a:graphicData uri="http://schemas.openxmlformats.org/drawingml/2006/table">
            <a:tbl>
              <a:tblPr/>
              <a:tblGrid>
                <a:gridCol w="3537857">
                  <a:extLst>
                    <a:ext uri="{9D8B030D-6E8A-4147-A177-3AD203B41FA5}">
                      <a16:colId xmlns:a16="http://schemas.microsoft.com/office/drawing/2014/main" val="1145121596"/>
                    </a:ext>
                  </a:extLst>
                </a:gridCol>
                <a:gridCol w="1208125">
                  <a:extLst>
                    <a:ext uri="{9D8B030D-6E8A-4147-A177-3AD203B41FA5}">
                      <a16:colId xmlns:a16="http://schemas.microsoft.com/office/drawing/2014/main" val="4178793092"/>
                    </a:ext>
                  </a:extLst>
                </a:gridCol>
                <a:gridCol w="1170285">
                  <a:extLst>
                    <a:ext uri="{9D8B030D-6E8A-4147-A177-3AD203B41FA5}">
                      <a16:colId xmlns:a16="http://schemas.microsoft.com/office/drawing/2014/main" val="1914044026"/>
                    </a:ext>
                  </a:extLst>
                </a:gridCol>
                <a:gridCol w="1342677">
                  <a:extLst>
                    <a:ext uri="{9D8B030D-6E8A-4147-A177-3AD203B41FA5}">
                      <a16:colId xmlns:a16="http://schemas.microsoft.com/office/drawing/2014/main" val="2508277670"/>
                    </a:ext>
                  </a:extLst>
                </a:gridCol>
                <a:gridCol w="1240204">
                  <a:extLst>
                    <a:ext uri="{9D8B030D-6E8A-4147-A177-3AD203B41FA5}">
                      <a16:colId xmlns:a16="http://schemas.microsoft.com/office/drawing/2014/main" val="911104721"/>
                    </a:ext>
                  </a:extLst>
                </a:gridCol>
                <a:gridCol w="1210909">
                  <a:extLst>
                    <a:ext uri="{9D8B030D-6E8A-4147-A177-3AD203B41FA5}">
                      <a16:colId xmlns:a16="http://schemas.microsoft.com/office/drawing/2014/main" val="2289121199"/>
                    </a:ext>
                  </a:extLst>
                </a:gridCol>
              </a:tblGrid>
              <a:tr h="28403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(план)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83553"/>
                  </a:ext>
                </a:extLst>
              </a:tr>
              <a:tr h="51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 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01494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Валовой региональный продукт, млн. руб.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894 052,35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894 052,35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968 220,98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1 030 061,19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1 094 706,82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758918"/>
                  </a:ext>
                </a:extLst>
              </a:tr>
              <a:tr h="365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Среднегодовая численность,  чел.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1 125 921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72657"/>
                  </a:ext>
                </a:extLst>
              </a:tr>
              <a:tr h="3753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на 01.01.2023,  чел.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1 132 030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601286"/>
                  </a:ext>
                </a:extLst>
              </a:tr>
              <a:tr h="8926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Индекс потребительских цен на товары и услуги (декабрь 2022г  к декабрю 2021г), %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114,4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84146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88330"/>
                  </a:ext>
                </a:extLst>
              </a:tr>
              <a:tr h="4500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Среднемесячная заработная плата, руб.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46 256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46 355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50 280,3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54 151,9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57 942,5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111794"/>
                  </a:ext>
                </a:extLst>
              </a:tr>
              <a:tr h="3956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Прожиточный минимум, руб./мес.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11 553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11 553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11 931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12 491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13 196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180638"/>
                  </a:ext>
                </a:extLst>
              </a:tr>
              <a:tr h="5579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Объемы жилищного строительства,  кв. м</a:t>
                      </a:r>
                    </a:p>
                  </a:txBody>
                  <a:tcPr marL="78481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755 000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755 389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1 247 800*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1 267 800*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</a:rPr>
                        <a:t>1 280 000*</a:t>
                      </a:r>
                    </a:p>
                  </a:txBody>
                  <a:tcPr marL="8720" marR="8720" marT="8720" marB="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787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A851A15-0D82-4963-A10A-6581C200BD23}"/>
              </a:ext>
            </a:extLst>
          </p:cNvPr>
          <p:cNvSpPr txBox="1"/>
          <p:nvPr/>
        </p:nvSpPr>
        <p:spPr>
          <a:xfrm>
            <a:off x="576943" y="6130119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показатель будет корректироваться</a:t>
            </a:r>
          </a:p>
        </p:txBody>
      </p:sp>
    </p:spTree>
    <p:extLst>
      <p:ext uri="{BB962C8B-B14F-4D97-AF65-F5344CB8AC3E}">
        <p14:creationId xmlns:p14="http://schemas.microsoft.com/office/powerpoint/2010/main" val="59511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132" y="274329"/>
            <a:ext cx="9856344" cy="333374"/>
          </a:xfrm>
          <a:ln>
            <a:noFill/>
          </a:ln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областного бюджета 2022 года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FAF64E77-853F-4D4F-A12C-D37084F22861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2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546591"/>
              </p:ext>
            </p:extLst>
          </p:nvPr>
        </p:nvGraphicFramePr>
        <p:xfrm>
          <a:off x="881743" y="4487275"/>
          <a:ext cx="9103348" cy="202771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58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долгового обязательства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01.01.2022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01.01.2023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ценные бумаги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в областной бюджет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5 828 252,4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9 485 585,6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полученные от кредитных организаций, иностранных банков и международных финансовых организаций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гарантии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79 488,0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69 232,0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10 907 740,4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13 254 817,6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07183" y="4046170"/>
            <a:ext cx="11194293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объеме государственного долга в тысячах рублей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01CCE0-3C2D-4BA9-813E-0853057B9CCB}"/>
              </a:ext>
            </a:extLst>
          </p:cNvPr>
          <p:cNvSpPr txBox="1"/>
          <p:nvPr/>
        </p:nvSpPr>
        <p:spPr>
          <a:xfrm>
            <a:off x="8384891" y="74103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0D54A5-E18D-4DF8-BB6A-007A225A2823}"/>
              </a:ext>
            </a:extLst>
          </p:cNvPr>
          <p:cNvSpPr txBox="1"/>
          <p:nvPr/>
        </p:nvSpPr>
        <p:spPr>
          <a:xfrm>
            <a:off x="1561478" y="3392145"/>
            <a:ext cx="910334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по Липецкой области характеризуется отношением объема госдолга к общему объему доходов областного бюджета без учета безвозмездных поступлений. </a:t>
            </a:r>
          </a:p>
          <a:p>
            <a:pPr algn="ctr"/>
            <a:r>
              <a:rPr lang="ru-RU" sz="13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01.01.2023 года данный показатель составляет 18,3 %</a:t>
            </a:r>
          </a:p>
          <a:p>
            <a:pPr algn="ctr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D23AF05-CB43-4611-84D8-64F6D07E5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07748"/>
              </p:ext>
            </p:extLst>
          </p:nvPr>
        </p:nvGraphicFramePr>
        <p:xfrm>
          <a:off x="881743" y="1048808"/>
          <a:ext cx="9880600" cy="2237362"/>
        </p:xfrm>
        <a:graphic>
          <a:graphicData uri="http://schemas.openxmlformats.org/drawingml/2006/table">
            <a:tbl>
              <a:tblPr/>
              <a:tblGrid>
                <a:gridCol w="4889500">
                  <a:extLst>
                    <a:ext uri="{9D8B030D-6E8A-4147-A177-3AD203B41FA5}">
                      <a16:colId xmlns:a16="http://schemas.microsoft.com/office/drawing/2014/main" val="3342491925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2912300780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1068031816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val="678265778"/>
                    </a:ext>
                  </a:extLst>
                </a:gridCol>
              </a:tblGrid>
              <a:tr h="481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582979"/>
                  </a:ext>
                </a:extLst>
              </a:tr>
              <a:tr h="340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- 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83 870,8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93 549,5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43515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в том числе трансферты из федерального бюджета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19 503,8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19 206,7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3367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-ВСЕГО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107 645,6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98 158,9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421132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трансферты, перечисленные бюджетам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33 174,1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32 730,1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06154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-23 774,8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-4 609,4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695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83789"/>
      </p:ext>
    </p:extLst>
  </p:cSld>
  <p:clrMapOvr>
    <a:masterClrMapping/>
  </p:clrMapOvr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11877</TotalTime>
  <Words>6135</Words>
  <Application>Microsoft Office PowerPoint</Application>
  <PresentationFormat>Широкоэкранный</PresentationFormat>
  <Paragraphs>1665</Paragraphs>
  <Slides>45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Gotham Pro</vt:lpstr>
      <vt:lpstr>Arial</vt:lpstr>
      <vt:lpstr>Times New Roman</vt:lpstr>
      <vt:lpstr>Calibri</vt:lpstr>
      <vt:lpstr>Wingdings</vt:lpstr>
      <vt:lpstr>Lipeck</vt:lpstr>
      <vt:lpstr>1_Lipeck</vt:lpstr>
      <vt:lpstr>2_Lipeck</vt:lpstr>
      <vt:lpstr>Презентация PowerPoint</vt:lpstr>
      <vt:lpstr>Глоссарий</vt:lpstr>
      <vt:lpstr>Глоссарий</vt:lpstr>
      <vt:lpstr>Основные задачи и приоритетные направления бюджетной политики Липецкой области в 2022 году</vt:lpstr>
      <vt:lpstr>Деятельность органов власти</vt:lpstr>
      <vt:lpstr>ОЦЕНКА КАЧЕСТВА УПРАВЛЕНИЯ РЕГИОНАЛЬНЫМИ ФИНАНСАМИ</vt:lpstr>
      <vt:lpstr>Административно-территориальное деление  Липецкой области</vt:lpstr>
      <vt:lpstr>ПОКАЗАТЕЛИ СОЦИАЛЬНО-ЭКОНОМИЧЕСКОГО РАЗВИТИЯ ЛИПЕЦКОЙ ОБЛАСТИ</vt:lpstr>
      <vt:lpstr>Основные характеристики областного бюджета 2022 года</vt:lpstr>
      <vt:lpstr>ИСПОЛНЕНИЕ ОБЛАСТНОГО БЮДЖЕТА ПО ДОХОДАМ</vt:lpstr>
      <vt:lpstr>ИСПОЛНЕНИЕ ОБЛАСТНОГО БЮДЖЕТА ПО ДОХОДАМ ЗА 2022 ГОД</vt:lpstr>
      <vt:lpstr>Межбюджетные  трансферты, поступившие  из федерального бюджета в 2022 году</vt:lpstr>
      <vt:lpstr>Бюджетные расходы  на душу населения по ЦФО за 2022 год, руб./чел.</vt:lpstr>
      <vt:lpstr>Исполнение областного бюджета по расходам по разделам классификации расходов бюджета за 2022 год</vt:lpstr>
      <vt:lpstr>Финансовая помощь бюджетам  муниципальных образований в 2022 году - 32 730,1 млн. руб.</vt:lpstr>
      <vt:lpstr>Меры социальной поддержки, предоставляемые гражданам из областного бюджета в 2022 году (1)</vt:lpstr>
      <vt:lpstr>Меры социальной поддержки, предоставляемые гражданам из областного бюджета в 2022 году (2)</vt:lpstr>
      <vt:lpstr>Национальный проект  ЖИЛЬЕ И ГОРОДСКАЯ СРЕДА в 2022 г</vt:lpstr>
      <vt:lpstr>Обеспечение жилыми помещениями детей-сирот и детей, оставшихся без попечения родителей</vt:lpstr>
      <vt:lpstr>Обеспечение населения Липецкой области качественным жильем, социальной инфраструктурой и услугами ЖКХ             в 2022 году </vt:lpstr>
      <vt:lpstr>НАЦИОНАЛЬНЫЙ ПРОЕКТ «ЗДРАВООХРАНЕНИЕ»</vt:lpstr>
      <vt:lpstr>Государственная программа «Комплексное развитие сельских территорий Липецкой области»</vt:lpstr>
      <vt:lpstr>Государственная программа «Комплексное развитие сельских территорий Липецкой области»</vt:lpstr>
      <vt:lpstr>Национальный проект  «БЕЗОПАСНЫЕ И КАЧЕСТВЕННЫЕ АВТОМОБИЛЬНЫЕ ДОРОГИ в 2022 году»</vt:lpstr>
      <vt:lpstr>Исполнение национального проекта  БЕЗОПАСНЫЕ И КАЧЕСТВЕННЫЕ АВТОМОБИЛЬНЫЕ ДОРОГИ в 2022 году (1)</vt:lpstr>
      <vt:lpstr>Исполнение национального проекта  БЕЗОПАСНЫЕ И КАЧЕСТВЕННЫЕ АВТОМОБИЛЬНЫЕ ДОРОГИ в 2022 году (2)</vt:lpstr>
      <vt:lpstr> РЕГИОНАЛЬНЫЙ ПРОЕКТ «КУЛЬТУРНАЯ СРЕДА» </vt:lpstr>
      <vt:lpstr> РЕГИОНАЛЬНЫЙ ПРОЕКТ «КУЛЬТУРНАЯ СРЕДА» </vt:lpstr>
      <vt:lpstr>РАЗВИТИЕ СОЦИАЛЬНОЙ ИНФРАСТРУКТУРЫ </vt:lpstr>
      <vt:lpstr>РАЗВИТИЕ СОЦИАЛЬНОЙ ИНФРАСТРУКТУРЫ </vt:lpstr>
      <vt:lpstr>Образование</vt:lpstr>
      <vt:lpstr>Образование</vt:lpstr>
      <vt:lpstr>Охрана окружающей среды</vt:lpstr>
      <vt:lpstr> Информация об исполнении государственных программ и  непрограммных расходов Липецкой области в 2022 году (1)</vt:lpstr>
      <vt:lpstr> Информация об исполнении государственных программ и  непрограммных расходов Липецкой области в 2022 году (2)</vt:lpstr>
      <vt:lpstr> Информация об исполнении государственных программ и  непрограммных расходов Липецкой области в 2022 году (3)</vt:lpstr>
      <vt:lpstr> Информация об исполнении государственных программ и  непрограммных расходов Липецкой области в 2022 году (4)</vt:lpstr>
      <vt:lpstr> Информация об исполнении государственных программ и  непрограммных расходов Липецкой области в 2022 году (5)</vt:lpstr>
      <vt:lpstr> Информация об исполнении государственных программ и  непрограммных расходов Липецкой области в 2022 году (6)</vt:lpstr>
      <vt:lpstr> Информация об исполнении государственных программ и  непрограммных расходов Липецкой области в 2022 году (7)</vt:lpstr>
      <vt:lpstr> Информация об исполнении государственных программ и  непрограммных расходов Липецкой области в 2022 году (8)</vt:lpstr>
      <vt:lpstr> Информация об исполнении государственных программ и  непрограммных расходов Липецкой области в 2022 году (9)</vt:lpstr>
      <vt:lpstr> Информация об исполнении государственных программ и  непрограммных расходов Липецкой области в 2022 году (10)</vt:lpstr>
      <vt:lpstr> Информация об исполнении государственных программ и  непрограммных расходов Липецкой области в 2022 году (11)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u1533</cp:lastModifiedBy>
  <cp:revision>706</cp:revision>
  <cp:lastPrinted>2023-05-31T14:16:02Z</cp:lastPrinted>
  <dcterms:created xsi:type="dcterms:W3CDTF">2018-01-21T18:20:29Z</dcterms:created>
  <dcterms:modified xsi:type="dcterms:W3CDTF">2023-08-04T11:33:21Z</dcterms:modified>
</cp:coreProperties>
</file>