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61" r:id="rId3"/>
    <p:sldId id="260" r:id="rId4"/>
    <p:sldId id="258" r:id="rId5"/>
    <p:sldId id="399" r:id="rId6"/>
    <p:sldId id="40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6859A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35"/>
  </p:normalViewPr>
  <p:slideViewPr>
    <p:cSldViewPr snapToGrid="0">
      <p:cViewPr>
        <p:scale>
          <a:sx n="88" d="100"/>
          <a:sy n="88" d="100"/>
        </p:scale>
        <p:origin x="-1224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C2DAD-9137-D346-A178-268726A398DE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D8925-D51E-6C44-9D9C-5ACF7B742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56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D8925-D51E-6C44-9D9C-5ACF7B7427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20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D8925-D51E-6C44-9D9C-5ACF7B7427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3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D8925-D51E-6C44-9D9C-5ACF7B74276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2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D8925-D51E-6C44-9D9C-5ACF7B74276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0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C21578-051F-C914-78EF-1C135DDA2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956C29C-D922-C558-08C3-7BEF480F2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0ED1FA-482D-5079-BB90-D9DBFC75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8CB873A-A379-8C31-2477-D61DAF5E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4D1ED1A-0A3F-0F49-B0E1-58A1A1D0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0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9F6F76-5417-29F6-AFE4-10C76CF7B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6B1B26B-E467-2BAE-5E71-5FEC28DA9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C87433-6889-093A-8D93-8DB9F635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76A254-63C4-31EA-D823-9B7F9843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7D3302-25D4-63CE-13B5-C9D4DF34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3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5FAE3D9-9C5B-5AD0-70C1-E5F474BB1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2C06401-8081-0FDA-AC6C-5F0C11DE2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174384-79A8-829F-1CC3-078008EA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F9620B-FA23-C098-26B5-335648E24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1F59AD-F9E4-820D-64FD-1104BA98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EAA731-9A0A-C040-D1F5-355833D9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6B4D617-43E2-00EC-5AF1-CEFD088D7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473324E-FDBE-639E-D2F6-6B9E73AA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F7998A-9586-3134-F87D-35C5DA27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07BDD8-4E80-33C9-B5FA-8CB22F9E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7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CACE90-686F-60A3-C371-1DA17E6D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7A70E1-DFDB-B16E-75F3-A11196A63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1FE197-9272-FB3D-0FC9-D8404F45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333782-F4A5-04E0-22D1-FCDA1B15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B7BA54-DFD8-3C7E-1560-BBE0FCAD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30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1B7044-5E43-F8A5-458A-5AFFB20F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614E8A-5997-C61B-438E-C2B2C9B94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EA72297-D72C-9881-6528-2CFB728B9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3A00DA5-1731-C171-7944-A92510A6A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28DEC7-C0D9-BA17-706B-5D8318C8A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541FD9-FE16-A0E5-4C8E-C061C472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81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612E72-01B7-7DE6-8AD4-2CE25E1F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E7A469-6C4D-D184-B0EA-2B316C73B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70EEC19-28A7-6C3D-8C1A-C9755B289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EC83D35-F808-1065-F52F-74DC24662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EEEE12E-DAE8-0380-311A-B3792E8C0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3D70DD3-88AA-2DC0-BBB0-96FE8BCD3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B276A34-4141-4747-4FC0-2D8655E2C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D3B07ED-04C7-E24C-60C0-A95BD886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0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0F95D9-622E-A460-799F-D7C48B16C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32099D9-131B-7DEC-A9EE-D70244C8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47974A7-590A-86FC-AC00-CDD543DB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22B9740-4D64-DF6F-768F-F1CCD6C4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24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277B00C-8408-E62A-A6E9-BE1A39450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03DED44-7AA9-225C-1724-770C0A3B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9081725-4832-0B2F-3DDE-5D16F510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8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08F987-228D-1F9C-EEFD-DD86D741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29EC3A-E477-28B5-2AF5-031D76067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4D6A3BC-2F6F-03A7-2288-3F4CE1F14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47E92F-FF25-0ACC-2586-42E458B3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339A09B-4D15-DECD-8DA5-E93BF68D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B1350A-A363-E0EF-F7FF-923C6A16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5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4A7342-5C8C-7D4A-82C5-96F9E92B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B1CCE11-B4F2-FD3C-1126-1F70944FE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878DA49-E32D-CA77-61C4-E90106410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084C58-4659-C0FD-2FD6-4E86C460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FC861AD-A4B9-625B-0289-A78C13E1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4BAE51F-32A4-B4DD-CDF5-12C61490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13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07E57B-D4EA-4C1B-AA90-ABB978EF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4999C1B-0866-BF4C-6ED7-E5CEE40A2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97FEB4-10AA-5A5D-2183-BCEEBAF8B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7CFDC-AF17-E243-B16C-E4C7DA18A99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5FD63-FD09-52C1-AA98-E430E5860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86A6DF-9F47-7E49-BF0E-FB28DCE64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33F19-9A40-4C44-A5AF-3881DFE71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3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6870556" y="0"/>
            <a:ext cx="5310601" cy="6852637"/>
          </a:xfrm>
          <a:prstGeom prst="rect">
            <a:avLst/>
          </a:prstGeom>
          <a:solidFill>
            <a:srgbClr val="69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7234992" y="2019916"/>
            <a:ext cx="48395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  <a:p>
            <a:pPr>
              <a:defRPr/>
            </a:pPr>
            <a:r>
              <a:rPr lang="ru-RU" sz="3200" b="1" cap="all" dirty="0">
                <a:solidFill>
                  <a:schemeClr val="bg1"/>
                </a:solidFill>
                <a:latin typeface="Cambria"/>
              </a:rPr>
              <a:t>Объединяем усилия для благополучия каждого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19212" y="4749904"/>
            <a:ext cx="5931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  <a:ea typeface="Times New Roman"/>
                <a:cs typeface="Times New Roman"/>
              </a:rPr>
              <a:t>Финансовая грамотность в Липецкой области - 2022</a:t>
            </a:r>
            <a:endParaRPr lang="ru-RU" sz="3200" b="1" dirty="0">
              <a:solidFill>
                <a:srgbClr val="6859A1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9006" y="786046"/>
            <a:ext cx="4772440" cy="37786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CD084DD-CE84-F9D4-F3FB-9FB761D4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7234992" y="4798245"/>
            <a:ext cx="443761" cy="520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D31FB2-61E4-2584-5F61-D20E3503F34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799267" y="4778753"/>
            <a:ext cx="962098" cy="46683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96A1AF2-38AB-AB81-3B65-A3F201B6A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283" y="4684058"/>
            <a:ext cx="443762" cy="5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57F23A9-C0FB-1DB4-9233-F74D8E56C5B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8975369" y="4692037"/>
            <a:ext cx="1010910" cy="6009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5E02AC2-688A-7B7F-80CA-DB889C70BCD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10484804" y="4516000"/>
            <a:ext cx="1764157" cy="9923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BBF7B9-CE1A-1AFC-0AA0-14082C751DBB}"/>
              </a:ext>
            </a:extLst>
          </p:cNvPr>
          <p:cNvSpPr txBox="1"/>
          <p:nvPr/>
        </p:nvSpPr>
        <p:spPr bwMode="auto">
          <a:xfrm>
            <a:off x="7234992" y="5562844"/>
            <a:ext cx="4957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Cambria"/>
                <a:ea typeface="Times New Roman"/>
                <a:cs typeface="Times New Roman"/>
              </a:rPr>
              <a:t>при поддержке Отделения Липецк Банка России</a:t>
            </a:r>
            <a:endParaRPr lang="ru-RU" sz="1600" dirty="0">
              <a:solidFill>
                <a:schemeClr val="bg1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F7D906-D2E8-9AC1-B443-5DF9A922F205}"/>
              </a:ext>
            </a:extLst>
          </p:cNvPr>
          <p:cNvSpPr txBox="1"/>
          <p:nvPr/>
        </p:nvSpPr>
        <p:spPr bwMode="auto">
          <a:xfrm>
            <a:off x="348241" y="250476"/>
            <a:ext cx="89989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  <a:ea typeface="Times New Roman"/>
                <a:cs typeface="Times New Roman"/>
              </a:rPr>
              <a:t>Финансовая грамотность - 2022</a:t>
            </a:r>
            <a:endParaRPr lang="ru-RU" sz="3200" b="1" dirty="0">
              <a:solidFill>
                <a:srgbClr val="6859A1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78F32DDF-BD71-7221-8FC5-27F0025013E0}"/>
              </a:ext>
            </a:extLst>
          </p:cNvPr>
          <p:cNvCxnSpPr>
            <a:cxnSpLocks/>
          </p:cNvCxnSpPr>
          <p:nvPr/>
        </p:nvCxnSpPr>
        <p:spPr>
          <a:xfrm>
            <a:off x="0" y="1071581"/>
            <a:ext cx="6279358" cy="0"/>
          </a:xfrm>
          <a:prstGeom prst="line">
            <a:avLst/>
          </a:prstGeom>
          <a:ln w="28575">
            <a:solidFill>
              <a:srgbClr val="6859A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5E13CB-2A1E-CF75-605D-B957D11D2EA0}"/>
              </a:ext>
            </a:extLst>
          </p:cNvPr>
          <p:cNvSpPr txBox="1"/>
          <p:nvPr/>
        </p:nvSpPr>
        <p:spPr bwMode="auto">
          <a:xfrm>
            <a:off x="406296" y="1354078"/>
            <a:ext cx="89989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latin typeface="Cambria"/>
                <a:ea typeface="Times New Roman"/>
                <a:cs typeface="Times New Roman"/>
              </a:rPr>
              <a:t>Липецкая область</a:t>
            </a:r>
            <a:endParaRPr lang="ru-RU" sz="32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31E507-759B-BFC3-8D7D-6F643D047CF7}"/>
              </a:ext>
            </a:extLst>
          </p:cNvPr>
          <p:cNvSpPr txBox="1"/>
          <p:nvPr/>
        </p:nvSpPr>
        <p:spPr bwMode="auto">
          <a:xfrm>
            <a:off x="406297" y="2028992"/>
            <a:ext cx="5399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latin typeface="Cambria"/>
                <a:ea typeface="Calibri"/>
                <a:cs typeface="Times New Roman"/>
              </a:rPr>
              <a:t>в </a:t>
            </a:r>
            <a:r>
              <a:rPr lang="ru-RU" sz="3200" b="1" dirty="0">
                <a:solidFill>
                  <a:srgbClr val="008F00"/>
                </a:solidFill>
                <a:latin typeface="Cambria"/>
                <a:ea typeface="Calibri"/>
                <a:cs typeface="Times New Roman"/>
              </a:rPr>
              <a:t>ТОП</a:t>
            </a:r>
            <a:r>
              <a:rPr lang="ru-RU" sz="3200" dirty="0">
                <a:latin typeface="Cambria"/>
                <a:ea typeface="Calibri"/>
                <a:cs typeface="Times New Roman"/>
              </a:rPr>
              <a:t> – 10 </a:t>
            </a:r>
            <a:r>
              <a:rPr lang="ru-RU" sz="2000" dirty="0">
                <a:latin typeface="Cambria"/>
                <a:ea typeface="Calibri"/>
                <a:cs typeface="Times New Roman"/>
              </a:rPr>
              <a:t>(индивидуальный зачет)</a:t>
            </a: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5C74E6-AC09-3645-0A49-346F92530E03}"/>
              </a:ext>
            </a:extLst>
          </p:cNvPr>
          <p:cNvSpPr txBox="1"/>
          <p:nvPr/>
        </p:nvSpPr>
        <p:spPr bwMode="auto">
          <a:xfrm>
            <a:off x="439970" y="2613767"/>
            <a:ext cx="5399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latin typeface="Cambria"/>
                <a:ea typeface="Calibri"/>
                <a:cs typeface="Times New Roman"/>
              </a:rPr>
              <a:t>в ТОП – </a:t>
            </a:r>
            <a:r>
              <a:rPr lang="ru-RU" sz="3200" b="1" dirty="0">
                <a:solidFill>
                  <a:srgbClr val="008F00"/>
                </a:solidFill>
                <a:latin typeface="Cambria"/>
                <a:ea typeface="Calibri"/>
                <a:cs typeface="Times New Roman"/>
              </a:rPr>
              <a:t>5</a:t>
            </a:r>
            <a:r>
              <a:rPr lang="ru-RU" sz="3200" dirty="0">
                <a:latin typeface="Cambria"/>
                <a:ea typeface="Calibri"/>
                <a:cs typeface="Times New Roman"/>
              </a:rPr>
              <a:t> </a:t>
            </a:r>
            <a:r>
              <a:rPr lang="ru-RU" sz="2000" dirty="0">
                <a:latin typeface="Cambria"/>
                <a:ea typeface="Calibri"/>
                <a:cs typeface="Times New Roman"/>
              </a:rPr>
              <a:t>(семейный зачет)</a:t>
            </a: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4E01F3-D6A8-00A8-E30D-B5FA07E2E1BA}"/>
              </a:ext>
            </a:extLst>
          </p:cNvPr>
          <p:cNvSpPr txBox="1"/>
          <p:nvPr/>
        </p:nvSpPr>
        <p:spPr bwMode="auto">
          <a:xfrm>
            <a:off x="446640" y="3255406"/>
            <a:ext cx="49158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Всероссийского онлайн-зачета по финансовой грамотности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8B41E60-C4BB-8436-EC89-DAB57258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99" y="5124750"/>
            <a:ext cx="1102169" cy="13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B84A7354-6F35-FFCD-BE2C-EB8B50A8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13" y="5557934"/>
            <a:ext cx="1984313" cy="4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028DCD-5899-4681-5D63-4456799F63A1}"/>
              </a:ext>
            </a:extLst>
          </p:cNvPr>
          <p:cNvSpPr txBox="1"/>
          <p:nvPr/>
        </p:nvSpPr>
        <p:spPr bwMode="auto">
          <a:xfrm>
            <a:off x="6222599" y="1414387"/>
            <a:ext cx="53994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8F00"/>
                </a:solidFill>
                <a:latin typeface="Cambria"/>
                <a:ea typeface="Calibri"/>
                <a:cs typeface="Times New Roman"/>
              </a:rPr>
              <a:t>2</a:t>
            </a:r>
            <a:r>
              <a:rPr lang="ru-RU" sz="3200" dirty="0">
                <a:latin typeface="Cambria"/>
                <a:ea typeface="Calibri"/>
                <a:cs typeface="Times New Roman"/>
              </a:rPr>
              <a:t> </a:t>
            </a:r>
            <a:r>
              <a:rPr lang="ru-RU" sz="2000" dirty="0">
                <a:latin typeface="Cambria"/>
                <a:ea typeface="Calibri"/>
                <a:cs typeface="Times New Roman"/>
              </a:rPr>
              <a:t>практики</a:t>
            </a:r>
            <a:r>
              <a:rPr lang="ru-RU" sz="3200" dirty="0">
                <a:latin typeface="Cambria"/>
                <a:ea typeface="Calibri"/>
                <a:cs typeface="Times New Roman"/>
              </a:rPr>
              <a:t> в </a:t>
            </a:r>
            <a:r>
              <a:rPr lang="ru-RU" sz="3200" b="1" dirty="0">
                <a:solidFill>
                  <a:srgbClr val="008F00"/>
                </a:solidFill>
                <a:latin typeface="Cambria"/>
                <a:ea typeface="Calibri"/>
                <a:cs typeface="Times New Roman"/>
              </a:rPr>
              <a:t>каталоге </a:t>
            </a:r>
            <a:r>
              <a:rPr lang="ru-RU" sz="2000" dirty="0">
                <a:latin typeface="Cambria"/>
                <a:ea typeface="Calibri"/>
                <a:cs typeface="Times New Roman"/>
              </a:rPr>
              <a:t>Лучших региональных практик</a:t>
            </a:r>
            <a:endParaRPr lang="ru-RU" sz="3200" dirty="0">
              <a:latin typeface="Cambri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2592412-3463-E343-4403-2E5EC856B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529" t="25723" r="1821" b="7286"/>
          <a:stretch/>
        </p:blipFill>
        <p:spPr>
          <a:xfrm>
            <a:off x="6485562" y="2705706"/>
            <a:ext cx="2081050" cy="21434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0CC4959-47DA-9B66-C365-844A76B8EA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16" t="27159" r="40476" b="7286"/>
          <a:stretch/>
        </p:blipFill>
        <p:spPr>
          <a:xfrm>
            <a:off x="8922308" y="2703432"/>
            <a:ext cx="2081050" cy="22491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A8C355-E1A7-02F3-03E1-6EB27D8A2B8C}"/>
              </a:ext>
            </a:extLst>
          </p:cNvPr>
          <p:cNvSpPr txBox="1"/>
          <p:nvPr/>
        </p:nvSpPr>
        <p:spPr bwMode="auto">
          <a:xfrm>
            <a:off x="500847" y="4009459"/>
            <a:ext cx="53994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8F00"/>
                </a:solidFill>
                <a:latin typeface="Cambria"/>
                <a:ea typeface="Calibri"/>
                <a:cs typeface="Times New Roman"/>
              </a:rPr>
              <a:t>90</a:t>
            </a:r>
            <a:r>
              <a:rPr lang="en-US" sz="3200" dirty="0">
                <a:latin typeface="Cambria"/>
                <a:ea typeface="Calibri"/>
                <a:cs typeface="Times New Roman"/>
              </a:rPr>
              <a:t>% </a:t>
            </a:r>
            <a:r>
              <a:rPr lang="en-US" sz="2000" dirty="0" err="1">
                <a:latin typeface="Cambria"/>
                <a:ea typeface="Calibri"/>
                <a:cs typeface="Times New Roman"/>
              </a:rPr>
              <a:t>у</a:t>
            </a:r>
            <a:r>
              <a:rPr lang="ru-RU" sz="2000" dirty="0">
                <a:latin typeface="Cambria"/>
                <a:ea typeface="Calibri"/>
                <a:cs typeface="Times New Roman"/>
              </a:rPr>
              <a:t>частников прошли зачет </a:t>
            </a:r>
          </a:p>
          <a:p>
            <a:pPr>
              <a:defRPr/>
            </a:pPr>
            <a:r>
              <a:rPr lang="ru-RU" sz="2000" dirty="0">
                <a:latin typeface="Cambria"/>
                <a:ea typeface="Calibri"/>
                <a:cs typeface="Times New Roman"/>
              </a:rPr>
              <a:t>с первого раза</a:t>
            </a: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5C6E1EA-A3A0-97BF-0245-5E2A730FD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633" y="5443613"/>
            <a:ext cx="593979" cy="69715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3F36D270-F637-0C3A-2FBA-E67EB8F47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09" y="5349115"/>
            <a:ext cx="725182" cy="79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4EFBAE3-628D-0D94-3026-22F925B70272}"/>
              </a:ext>
            </a:extLst>
          </p:cNvPr>
          <p:cNvSpPr txBox="1"/>
          <p:nvPr/>
        </p:nvSpPr>
        <p:spPr bwMode="auto">
          <a:xfrm rot="16199999">
            <a:off x="10169288" y="3590305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6859A1"/>
                </a:solidFill>
                <a:latin typeface="Cambria"/>
                <a:ea typeface="Cambria"/>
              </a:rPr>
              <a:t>ЛИПЕЦКАЯ ОБЛАСТЬ 2022</a:t>
            </a:r>
            <a:endParaRPr dirty="0">
              <a:solidFill>
                <a:srgbClr val="6859A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9EE7406D-E92A-45B1-0D6A-CBB04BF750A9}"/>
              </a:ext>
            </a:extLst>
          </p:cNvPr>
          <p:cNvCxnSpPr>
            <a:cxnSpLocks/>
          </p:cNvCxnSpPr>
          <p:nvPr/>
        </p:nvCxnSpPr>
        <p:spPr bwMode="auto">
          <a:xfrm>
            <a:off x="11854472" y="-18902"/>
            <a:ext cx="0" cy="1828800"/>
          </a:xfrm>
          <a:prstGeom prst="line">
            <a:avLst/>
          </a:prstGeom>
          <a:ln>
            <a:solidFill>
              <a:srgbClr val="685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8D05863-CF3B-A531-735F-DFB37C1F1451}"/>
              </a:ext>
            </a:extLst>
          </p:cNvPr>
          <p:cNvCxnSpPr>
            <a:cxnSpLocks/>
          </p:cNvCxnSpPr>
          <p:nvPr/>
        </p:nvCxnSpPr>
        <p:spPr bwMode="auto">
          <a:xfrm>
            <a:off x="11854472" y="6015237"/>
            <a:ext cx="0" cy="823861"/>
          </a:xfrm>
          <a:prstGeom prst="line">
            <a:avLst/>
          </a:prstGeom>
          <a:ln>
            <a:solidFill>
              <a:srgbClr val="685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99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88A1E4-E169-619A-CF97-A7E3BB0B9619}"/>
              </a:ext>
            </a:extLst>
          </p:cNvPr>
          <p:cNvSpPr txBox="1"/>
          <p:nvPr/>
        </p:nvSpPr>
        <p:spPr bwMode="auto">
          <a:xfrm>
            <a:off x="348241" y="250476"/>
            <a:ext cx="89989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  <a:ea typeface="Times New Roman"/>
                <a:cs typeface="Times New Roman"/>
              </a:rPr>
              <a:t>Финансовая грамотность - 2022</a:t>
            </a:r>
            <a:endParaRPr lang="ru-RU" sz="3200" b="1" dirty="0">
              <a:solidFill>
                <a:srgbClr val="6859A1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E8F0911C-955A-4396-7C60-16722A2542A9}"/>
              </a:ext>
            </a:extLst>
          </p:cNvPr>
          <p:cNvCxnSpPr>
            <a:cxnSpLocks/>
          </p:cNvCxnSpPr>
          <p:nvPr/>
        </p:nvCxnSpPr>
        <p:spPr>
          <a:xfrm>
            <a:off x="0" y="1071581"/>
            <a:ext cx="6279358" cy="0"/>
          </a:xfrm>
          <a:prstGeom prst="line">
            <a:avLst/>
          </a:prstGeom>
          <a:ln w="28575">
            <a:solidFill>
              <a:srgbClr val="6859A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63D0E7-4D4B-DE77-D3E3-530CFE9513DC}"/>
              </a:ext>
            </a:extLst>
          </p:cNvPr>
          <p:cNvSpPr txBox="1"/>
          <p:nvPr/>
        </p:nvSpPr>
        <p:spPr bwMode="auto">
          <a:xfrm>
            <a:off x="370997" y="2095095"/>
            <a:ext cx="1235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</a:rPr>
              <a:t>309</a:t>
            </a:r>
            <a:endParaRPr lang="ru-RU" sz="32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58D3AB-1152-5209-0627-2104D4389328}"/>
              </a:ext>
            </a:extLst>
          </p:cNvPr>
          <p:cNvSpPr txBox="1"/>
          <p:nvPr/>
        </p:nvSpPr>
        <p:spPr bwMode="auto">
          <a:xfrm>
            <a:off x="1405794" y="2116423"/>
            <a:ext cx="32355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педагогов обучились на электронной платформе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C3AF54-BCE0-05DC-7A99-FE1FAD5DA01E}"/>
              </a:ext>
            </a:extLst>
          </p:cNvPr>
          <p:cNvSpPr txBox="1"/>
          <p:nvPr/>
        </p:nvSpPr>
        <p:spPr bwMode="auto">
          <a:xfrm>
            <a:off x="395603" y="2833075"/>
            <a:ext cx="3235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</a:rPr>
              <a:t>рейтинг </a:t>
            </a:r>
            <a:r>
              <a:rPr lang="ru-RU" sz="1600" b="1" dirty="0">
                <a:solidFill>
                  <a:srgbClr val="008F00"/>
                </a:solidFill>
                <a:latin typeface="Cambria"/>
              </a:rPr>
              <a:t>4.7</a:t>
            </a:r>
            <a:r>
              <a:rPr lang="ru-RU" sz="1600" dirty="0">
                <a:latin typeface="Cambria"/>
              </a:rPr>
              <a:t> (из 5) на основании отзывов на платформе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324402-904D-6C36-81A3-985E72CF36D9}"/>
              </a:ext>
            </a:extLst>
          </p:cNvPr>
          <p:cNvSpPr txBox="1"/>
          <p:nvPr/>
        </p:nvSpPr>
        <p:spPr bwMode="auto">
          <a:xfrm>
            <a:off x="370997" y="3750826"/>
            <a:ext cx="1235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</a:rPr>
              <a:t>2831</a:t>
            </a:r>
            <a:endParaRPr lang="ru-RU" sz="32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4209D4-2E64-77CC-2E1B-2E43828F901B}"/>
              </a:ext>
            </a:extLst>
          </p:cNvPr>
          <p:cNvSpPr txBox="1"/>
          <p:nvPr/>
        </p:nvSpPr>
        <p:spPr bwMode="auto">
          <a:xfrm>
            <a:off x="1587572" y="3713674"/>
            <a:ext cx="32355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школьников попробовали профессии, востребованные в регионе, на площадках региона 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0E60EC-8EA2-0366-C83B-39ACCEF33DA8}"/>
              </a:ext>
            </a:extLst>
          </p:cNvPr>
          <p:cNvSpPr txBox="1"/>
          <p:nvPr/>
        </p:nvSpPr>
        <p:spPr bwMode="auto">
          <a:xfrm>
            <a:off x="370997" y="4513173"/>
            <a:ext cx="1235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</a:rPr>
              <a:t>189</a:t>
            </a:r>
            <a:endParaRPr lang="ru-RU" sz="32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B05B08-D819-6AB4-5F36-8B70F7C744AF}"/>
              </a:ext>
            </a:extLst>
          </p:cNvPr>
          <p:cNvSpPr txBox="1"/>
          <p:nvPr/>
        </p:nvSpPr>
        <p:spPr bwMode="auto">
          <a:xfrm>
            <a:off x="1587572" y="4556747"/>
            <a:ext cx="32355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школьника с ОВЗ попробовали себя в различных профессиях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47298B-F9FF-6B1F-36CC-7EB86CE5DFDF}"/>
              </a:ext>
            </a:extLst>
          </p:cNvPr>
          <p:cNvSpPr txBox="1"/>
          <p:nvPr/>
        </p:nvSpPr>
        <p:spPr bwMode="auto">
          <a:xfrm>
            <a:off x="395603" y="6217140"/>
            <a:ext cx="1235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</a:rPr>
              <a:t>2359</a:t>
            </a:r>
            <a:endParaRPr lang="ru-RU" sz="32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0B8E42-52F0-50D0-B89B-13D19F8D828B}"/>
              </a:ext>
            </a:extLst>
          </p:cNvPr>
          <p:cNvSpPr txBox="1"/>
          <p:nvPr/>
        </p:nvSpPr>
        <p:spPr bwMode="auto">
          <a:xfrm>
            <a:off x="1612178" y="6187186"/>
            <a:ext cx="32355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Calibri"/>
                <a:cs typeface="Times New Roman"/>
              </a:rPr>
              <a:t>сельских жителя приняли участие в сельском фестивале</a:t>
            </a: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7DF0CB-32A7-2D19-19CB-DEB1B2DDE4E0}"/>
              </a:ext>
            </a:extLst>
          </p:cNvPr>
          <p:cNvSpPr txBox="1"/>
          <p:nvPr/>
        </p:nvSpPr>
        <p:spPr bwMode="auto">
          <a:xfrm>
            <a:off x="362463" y="5193969"/>
            <a:ext cx="62601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</a:rPr>
              <a:t>за высокое качество результатов привлечено дополнительно</a:t>
            </a:r>
          </a:p>
          <a:p>
            <a:pPr>
              <a:defRPr/>
            </a:pPr>
            <a:r>
              <a:rPr lang="ru-RU" sz="2000" dirty="0">
                <a:latin typeface="Cambria"/>
              </a:rPr>
              <a:t> </a:t>
            </a:r>
            <a:r>
              <a:rPr lang="ru-RU" sz="2000" b="1" dirty="0">
                <a:solidFill>
                  <a:srgbClr val="008F00"/>
                </a:solidFill>
                <a:latin typeface="Cambria"/>
              </a:rPr>
              <a:t>1,8</a:t>
            </a:r>
            <a:r>
              <a:rPr lang="ru-RU" sz="2000" dirty="0">
                <a:latin typeface="Cambria"/>
              </a:rPr>
              <a:t> </a:t>
            </a:r>
            <a:r>
              <a:rPr lang="ru-RU" sz="1600" dirty="0">
                <a:latin typeface="Cambria"/>
              </a:rPr>
              <a:t>млн. рублей, которые направлены, в том числе, на оплату педагогам ПОО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039A7C-EE5F-6FC2-ED54-ABBB1240D140}"/>
              </a:ext>
            </a:extLst>
          </p:cNvPr>
          <p:cNvSpPr txBox="1"/>
          <p:nvPr/>
        </p:nvSpPr>
        <p:spPr bwMode="auto">
          <a:xfrm>
            <a:off x="362463" y="1212878"/>
            <a:ext cx="1713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6859A1"/>
                </a:solidFill>
                <a:latin typeface="Cambria"/>
              </a:rPr>
              <a:t>&gt; 2</a:t>
            </a:r>
            <a:r>
              <a:rPr lang="ru-RU" sz="3200" b="1" dirty="0">
                <a:solidFill>
                  <a:srgbClr val="6859A1"/>
                </a:solidFill>
                <a:latin typeface="Cambria"/>
              </a:rPr>
              <a:t>4</a:t>
            </a:r>
            <a:r>
              <a:rPr lang="en-US" sz="3200" b="1" dirty="0">
                <a:solidFill>
                  <a:srgbClr val="6859A1"/>
                </a:solidFill>
                <a:latin typeface="Cambria"/>
              </a:rPr>
              <a:t>0</a:t>
            </a:r>
            <a:endParaRPr lang="ru-RU" sz="32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7C9F62-A543-1169-5787-23D589FD1D19}"/>
              </a:ext>
            </a:extLst>
          </p:cNvPr>
          <p:cNvSpPr txBox="1"/>
          <p:nvPr/>
        </p:nvSpPr>
        <p:spPr bwMode="auto">
          <a:xfrm>
            <a:off x="1506093" y="1350382"/>
            <a:ext cx="32355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Calibri"/>
                <a:cs typeface="Times New Roman"/>
              </a:rPr>
              <a:t>тыс. участников мероприятий </a:t>
            </a: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6A8F66-2780-7D14-C269-B5026D508083}"/>
              </a:ext>
            </a:extLst>
          </p:cNvPr>
          <p:cNvSpPr txBox="1"/>
          <p:nvPr/>
        </p:nvSpPr>
        <p:spPr bwMode="auto">
          <a:xfrm>
            <a:off x="6479119" y="2917024"/>
            <a:ext cx="1235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859A1"/>
                </a:solidFill>
                <a:latin typeface="Cambria"/>
              </a:rPr>
              <a:t>4664</a:t>
            </a:r>
            <a:endParaRPr lang="ru-RU" sz="28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8D8D1E3-3FA1-E7E7-3076-90A59C7ECC92}"/>
              </a:ext>
            </a:extLst>
          </p:cNvPr>
          <p:cNvSpPr txBox="1"/>
          <p:nvPr/>
        </p:nvSpPr>
        <p:spPr bwMode="auto">
          <a:xfrm>
            <a:off x="7754183" y="2833075"/>
            <a:ext cx="4317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консультации по вопросам предпринимательства обработано центром «Мой бизнес» на «горячей линии»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DACB12-A301-B991-E008-08F310547DBB}"/>
              </a:ext>
            </a:extLst>
          </p:cNvPr>
          <p:cNvSpPr txBox="1"/>
          <p:nvPr/>
        </p:nvSpPr>
        <p:spPr bwMode="auto">
          <a:xfrm>
            <a:off x="6498954" y="3879911"/>
            <a:ext cx="1235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859A1"/>
                </a:solidFill>
                <a:latin typeface="Cambria"/>
              </a:rPr>
              <a:t>5550</a:t>
            </a:r>
            <a:endParaRPr lang="ru-RU" sz="28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0BD60E-1590-40E2-FE0B-5C7F66DAAFA5}"/>
              </a:ext>
            </a:extLst>
          </p:cNvPr>
          <p:cNvSpPr txBox="1"/>
          <p:nvPr/>
        </p:nvSpPr>
        <p:spPr bwMode="auto">
          <a:xfrm>
            <a:off x="7746234" y="3796048"/>
            <a:ext cx="4317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очных консультаций проведено центром «Мой бизнес»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4BACC1-D5EC-CD15-91E7-6FA9BC46C9B7}"/>
              </a:ext>
            </a:extLst>
          </p:cNvPr>
          <p:cNvSpPr txBox="1"/>
          <p:nvPr/>
        </p:nvSpPr>
        <p:spPr bwMode="auto">
          <a:xfrm>
            <a:off x="6799405" y="4729720"/>
            <a:ext cx="672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859A1"/>
                </a:solidFill>
                <a:latin typeface="Cambria"/>
              </a:rPr>
              <a:t>10</a:t>
            </a:r>
            <a:endParaRPr lang="ru-RU" sz="28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646D7B2-647A-8284-72E6-01EB7CF015F9}"/>
              </a:ext>
            </a:extLst>
          </p:cNvPr>
          <p:cNvSpPr txBox="1"/>
          <p:nvPr/>
        </p:nvSpPr>
        <p:spPr bwMode="auto">
          <a:xfrm>
            <a:off x="7746234" y="4533090"/>
            <a:ext cx="4317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победителей и призеров Международной и Всероссийской олимпиады по тематике финансовой безопасности (патронаж Президента РФ) и финансовой грамотности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C1EC763-FB83-788F-B179-E3738289BC42}"/>
              </a:ext>
            </a:extLst>
          </p:cNvPr>
          <p:cNvSpPr txBox="1"/>
          <p:nvPr/>
        </p:nvSpPr>
        <p:spPr bwMode="auto">
          <a:xfrm>
            <a:off x="6936538" y="6102750"/>
            <a:ext cx="672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859A1"/>
                </a:solidFill>
                <a:latin typeface="Cambria"/>
              </a:rPr>
              <a:t>6</a:t>
            </a:r>
            <a:endParaRPr lang="ru-RU" sz="28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C35BB6C-404D-E910-DB93-86232F8DBEFB}"/>
              </a:ext>
            </a:extLst>
          </p:cNvPr>
          <p:cNvSpPr txBox="1"/>
          <p:nvPr/>
        </p:nvSpPr>
        <p:spPr bwMode="auto">
          <a:xfrm>
            <a:off x="7714513" y="5724697"/>
            <a:ext cx="4317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студенческих команд в </a:t>
            </a:r>
            <a:r>
              <a:rPr lang="ru-RU" sz="1600" dirty="0" err="1">
                <a:latin typeface="Cambria"/>
                <a:ea typeface="Times New Roman"/>
                <a:cs typeface="Times New Roman"/>
              </a:rPr>
              <a:t>проектно</a:t>
            </a:r>
            <a:r>
              <a:rPr lang="ru-RU" sz="1600" dirty="0">
                <a:latin typeface="Cambria"/>
                <a:ea typeface="Times New Roman"/>
                <a:cs typeface="Times New Roman"/>
              </a:rPr>
              <a:t> – образовательном интенсиве »Бизнес – вояж» разработали проекты и получили сопровождение центра «Мой бизнес»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7ADF659-6750-8809-9CAF-03FDFCCFF33D}"/>
              </a:ext>
            </a:extLst>
          </p:cNvPr>
          <p:cNvSpPr txBox="1"/>
          <p:nvPr/>
        </p:nvSpPr>
        <p:spPr bwMode="auto">
          <a:xfrm>
            <a:off x="6799405" y="2116423"/>
            <a:ext cx="672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859A1"/>
                </a:solidFill>
                <a:latin typeface="Cambria"/>
              </a:rPr>
              <a:t>3</a:t>
            </a:r>
            <a:endParaRPr lang="ru-RU" sz="28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558AE6D-D7DB-39DC-E968-25371B6FE8E7}"/>
              </a:ext>
            </a:extLst>
          </p:cNvPr>
          <p:cNvSpPr txBox="1"/>
          <p:nvPr/>
        </p:nvSpPr>
        <p:spPr bwMode="auto">
          <a:xfrm>
            <a:off x="7754183" y="2060326"/>
            <a:ext cx="4317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проекта поддержаны АРФГ, в том числе финансово (250 тыс. рублей)</a:t>
            </a:r>
            <a:endParaRPr lang="ru-RU" sz="1600" dirty="0">
              <a:latin typeface="Cambria"/>
              <a:ea typeface="Calibri"/>
              <a:cs typeface="Times New Roman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24969C-4C23-9CDF-D869-DEDA480A6F46}"/>
              </a:ext>
            </a:extLst>
          </p:cNvPr>
          <p:cNvSpPr txBox="1"/>
          <p:nvPr/>
        </p:nvSpPr>
        <p:spPr bwMode="auto">
          <a:xfrm>
            <a:off x="6556874" y="1322140"/>
            <a:ext cx="996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6859A1"/>
                </a:solidFill>
                <a:latin typeface="Cambria"/>
              </a:rPr>
              <a:t>182</a:t>
            </a:r>
            <a:endParaRPr lang="ru-RU" sz="2800" dirty="0">
              <a:solidFill>
                <a:srgbClr val="6859A1"/>
              </a:solidFill>
              <a:latin typeface="Cambri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2B6BFAC-5699-DAC6-D971-BB2654D3FC43}"/>
              </a:ext>
            </a:extLst>
          </p:cNvPr>
          <p:cNvSpPr txBox="1"/>
          <p:nvPr/>
        </p:nvSpPr>
        <p:spPr bwMode="auto">
          <a:xfrm>
            <a:off x="7746234" y="1354343"/>
            <a:ext cx="4317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волонтера в реестре Ассоциации развития финансовой грамотности (АРФГ)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84602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42F36D0-7445-D192-D375-6ED4CCE03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1" t="3674" r="44478" b="53774"/>
          <a:stretch/>
        </p:blipFill>
        <p:spPr bwMode="auto">
          <a:xfrm>
            <a:off x="348241" y="1275461"/>
            <a:ext cx="2156964" cy="20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30C45F-847A-3EDD-8448-D90C32A5F997}"/>
              </a:ext>
            </a:extLst>
          </p:cNvPr>
          <p:cNvSpPr txBox="1"/>
          <p:nvPr/>
        </p:nvSpPr>
        <p:spPr bwMode="auto">
          <a:xfrm>
            <a:off x="207746" y="5707952"/>
            <a:ext cx="32355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Андрей Остряков</a:t>
            </a:r>
            <a:r>
              <a:rPr lang="ru-RU" sz="16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, </a:t>
            </a:r>
            <a:r>
              <a:rPr lang="ru-RU" sz="1600" dirty="0">
                <a:latin typeface="Cambria"/>
                <a:ea typeface="Times New Roman"/>
                <a:cs typeface="Times New Roman"/>
              </a:rPr>
              <a:t>председатель комитета образования Липецкого муниципального района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8EE9AA-9F68-CDDC-18AC-F64AA8C6A30F}"/>
              </a:ext>
            </a:extLst>
          </p:cNvPr>
          <p:cNvSpPr txBox="1"/>
          <p:nvPr/>
        </p:nvSpPr>
        <p:spPr bwMode="auto">
          <a:xfrm>
            <a:off x="156462" y="3398221"/>
            <a:ext cx="28257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Спасибо за фестиваль финансовой грамотности. Очень интересно и доступно для понимания детей, взрослых и пожилых</a:t>
            </a:r>
            <a:endParaRPr 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B13666-4D0B-2FD7-0F9A-B274F4927345}"/>
              </a:ext>
            </a:extLst>
          </p:cNvPr>
          <p:cNvSpPr txBox="1"/>
          <p:nvPr/>
        </p:nvSpPr>
        <p:spPr bwMode="auto">
          <a:xfrm>
            <a:off x="348241" y="250476"/>
            <a:ext cx="5931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  <a:ea typeface="Times New Roman"/>
                <a:cs typeface="Times New Roman"/>
              </a:rPr>
              <a:t>Обратная связь</a:t>
            </a:r>
            <a:endParaRPr lang="ru-RU" sz="3200" b="1" dirty="0">
              <a:solidFill>
                <a:srgbClr val="6859A1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C733B65E-4C8A-822D-9EEC-E79257DA49D1}"/>
              </a:ext>
            </a:extLst>
          </p:cNvPr>
          <p:cNvCxnSpPr>
            <a:cxnSpLocks/>
          </p:cNvCxnSpPr>
          <p:nvPr/>
        </p:nvCxnSpPr>
        <p:spPr>
          <a:xfrm>
            <a:off x="0" y="1071581"/>
            <a:ext cx="6279358" cy="0"/>
          </a:xfrm>
          <a:prstGeom prst="line">
            <a:avLst/>
          </a:prstGeom>
          <a:ln w="28575">
            <a:solidFill>
              <a:srgbClr val="6859A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BFF9F36-BC95-D3DB-328B-F72288ABD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17" t="42221" r="25262" b="24102"/>
          <a:stretch/>
        </p:blipFill>
        <p:spPr>
          <a:xfrm>
            <a:off x="3109694" y="1335470"/>
            <a:ext cx="2169439" cy="1914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4FACD1-178A-7434-91E4-CD691747C345}"/>
              </a:ext>
            </a:extLst>
          </p:cNvPr>
          <p:cNvSpPr txBox="1"/>
          <p:nvPr/>
        </p:nvSpPr>
        <p:spPr>
          <a:xfrm>
            <a:off x="2982202" y="3367444"/>
            <a:ext cx="306251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</a:rPr>
              <a:t>У</a:t>
            </a:r>
            <a:r>
              <a:rPr lang="ru-RU" sz="1600" b="0" i="0" u="none" strike="noStrike" dirty="0">
                <a:effectLst/>
                <a:latin typeface="Cambria" panose="02040503050406030204" pitchFamily="18" charset="0"/>
              </a:rPr>
              <a:t>частие в программе принесло положительные результаты. Самое главное - практическая направленность, т.е. развивается умение правильно распоряжаться финансами. Спасибо</a:t>
            </a:r>
            <a:r>
              <a:rPr lang="ru-RU" b="0" i="0" u="none" strike="noStrike" dirty="0">
                <a:effectLst/>
                <a:latin typeface="Cambria" panose="02040503050406030204" pitchFamily="18" charset="0"/>
              </a:rPr>
              <a:t>!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9517DDB-74F5-976B-EDA4-BDCE5C9600D5}"/>
              </a:ext>
            </a:extLst>
          </p:cNvPr>
          <p:cNvSpPr txBox="1"/>
          <p:nvPr/>
        </p:nvSpPr>
        <p:spPr bwMode="auto">
          <a:xfrm>
            <a:off x="2971337" y="5684193"/>
            <a:ext cx="32355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Юрий Вишняков</a:t>
            </a:r>
            <a:r>
              <a:rPr lang="ru-RU" sz="1600" dirty="0">
                <a:latin typeface="Cambria"/>
                <a:ea typeface="Times New Roman"/>
                <a:cs typeface="Times New Roman"/>
              </a:rPr>
              <a:t>, учитель истории и обществознания школы п. Лески Краснинского района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F4244E9-1C75-DA47-576C-EB255F5B5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2" r="5147" b="32953"/>
          <a:stretch/>
        </p:blipFill>
        <p:spPr bwMode="auto">
          <a:xfrm>
            <a:off x="6041621" y="1335469"/>
            <a:ext cx="2403951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DE3C9-EA90-076B-97B5-3DA0616B9066}"/>
              </a:ext>
            </a:extLst>
          </p:cNvPr>
          <p:cNvSpPr txBox="1"/>
          <p:nvPr/>
        </p:nvSpPr>
        <p:spPr>
          <a:xfrm>
            <a:off x="6040151" y="3403600"/>
            <a:ext cx="27361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dirty="0">
                <a:effectLst/>
                <a:latin typeface="Cambria" panose="02040503050406030204" pitchFamily="18" charset="0"/>
              </a:rPr>
              <a:t>Финансовое образование молодежи способствует принятию грамотных решений, минимизирует риски и, тем самым, повышает финансовую безопасность молодежи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7FBB94-21CA-6E26-4BA0-CF10B53B8F25}"/>
              </a:ext>
            </a:extLst>
          </p:cNvPr>
          <p:cNvSpPr txBox="1"/>
          <p:nvPr/>
        </p:nvSpPr>
        <p:spPr bwMode="auto">
          <a:xfrm>
            <a:off x="6040151" y="5658861"/>
            <a:ext cx="32355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Ирина Родионова</a:t>
            </a:r>
            <a:r>
              <a:rPr lang="ru-RU" sz="1600" dirty="0">
                <a:latin typeface="Cambria"/>
                <a:ea typeface="Times New Roman"/>
                <a:cs typeface="Times New Roman"/>
              </a:rPr>
              <a:t>, учитель истории школы №2 пос. Добринка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4B1F8472-BD37-5CB2-781A-7DE7EF5F1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r="7696" b="6739"/>
          <a:stretch/>
        </p:blipFill>
        <p:spPr bwMode="auto">
          <a:xfrm>
            <a:off x="9080544" y="1335469"/>
            <a:ext cx="2403951" cy="197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D773F40-BD4B-CCA9-1044-C708ADE510B6}"/>
              </a:ext>
            </a:extLst>
          </p:cNvPr>
          <p:cNvSpPr txBox="1"/>
          <p:nvPr/>
        </p:nvSpPr>
        <p:spPr>
          <a:xfrm>
            <a:off x="9009629" y="3418546"/>
            <a:ext cx="28448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dirty="0">
                <a:effectLst/>
                <a:latin typeface="Cambria" panose="02040503050406030204" pitchFamily="18" charset="0"/>
              </a:rPr>
              <a:t>Мы получили много знаний в разных направлениях: начиная с маркетинга и заканчивая финансовой грамотностью. Всё это наша компания применяет на практике и все больше завоёвывает доверие и любовь клиентов.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F43AD9-5DAC-0619-DA9E-BEC3B767C66D}"/>
              </a:ext>
            </a:extLst>
          </p:cNvPr>
          <p:cNvSpPr txBox="1"/>
          <p:nvPr/>
        </p:nvSpPr>
        <p:spPr bwMode="auto">
          <a:xfrm>
            <a:off x="9027713" y="5702545"/>
            <a:ext cx="32355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Майя </a:t>
            </a:r>
            <a:r>
              <a:rPr lang="ru-RU" sz="1600" b="1" dirty="0" err="1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Арабян</a:t>
            </a:r>
            <a:r>
              <a:rPr lang="ru-RU" sz="1600" dirty="0">
                <a:latin typeface="Cambria"/>
                <a:ea typeface="Times New Roman"/>
                <a:cs typeface="Times New Roman"/>
              </a:rPr>
              <a:t>, лидер </a:t>
            </a:r>
          </a:p>
          <a:p>
            <a:pPr>
              <a:defRPr/>
            </a:pPr>
            <a:r>
              <a:rPr lang="ru-RU" sz="1600" dirty="0">
                <a:latin typeface="Cambria"/>
                <a:ea typeface="Times New Roman"/>
                <a:cs typeface="Times New Roman"/>
              </a:rPr>
              <a:t>стартапа «</a:t>
            </a:r>
            <a:r>
              <a:rPr lang="ru-RU" sz="1600" dirty="0" err="1">
                <a:latin typeface="Cambria"/>
                <a:ea typeface="Times New Roman"/>
                <a:cs typeface="Times New Roman"/>
              </a:rPr>
              <a:t>Октупус</a:t>
            </a:r>
            <a:r>
              <a:rPr lang="ru-RU" sz="1600" dirty="0">
                <a:latin typeface="Cambria"/>
                <a:ea typeface="Times New Roman"/>
                <a:cs typeface="Times New Roman"/>
              </a:rPr>
              <a:t>»</a:t>
            </a:r>
            <a:endParaRPr lang="ru-RU" sz="16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296E07-7E04-5689-B18E-30FAE7A8DB78}"/>
              </a:ext>
            </a:extLst>
          </p:cNvPr>
          <p:cNvSpPr txBox="1"/>
          <p:nvPr/>
        </p:nvSpPr>
        <p:spPr bwMode="auto">
          <a:xfrm rot="16199999">
            <a:off x="10169288" y="3590305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6859A1"/>
                </a:solidFill>
                <a:latin typeface="Cambria"/>
                <a:ea typeface="Cambria"/>
              </a:rPr>
              <a:t>ЛИПЕЦКАЯ ОБЛАСТЬ 2022</a:t>
            </a:r>
            <a:endParaRPr dirty="0">
              <a:solidFill>
                <a:srgbClr val="6859A1"/>
              </a:solidFill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90B1226B-8BBB-9499-DC07-4BAFC6E0C6A4}"/>
              </a:ext>
            </a:extLst>
          </p:cNvPr>
          <p:cNvCxnSpPr>
            <a:cxnSpLocks/>
          </p:cNvCxnSpPr>
          <p:nvPr/>
        </p:nvCxnSpPr>
        <p:spPr bwMode="auto">
          <a:xfrm>
            <a:off x="11854472" y="-18902"/>
            <a:ext cx="0" cy="1828800"/>
          </a:xfrm>
          <a:prstGeom prst="line">
            <a:avLst/>
          </a:prstGeom>
          <a:ln>
            <a:solidFill>
              <a:srgbClr val="685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A525B5AB-4D81-FA08-B0E2-46AA2EA5FD90}"/>
              </a:ext>
            </a:extLst>
          </p:cNvPr>
          <p:cNvCxnSpPr>
            <a:cxnSpLocks/>
          </p:cNvCxnSpPr>
          <p:nvPr/>
        </p:nvCxnSpPr>
        <p:spPr bwMode="auto">
          <a:xfrm>
            <a:off x="11854472" y="6015237"/>
            <a:ext cx="0" cy="823861"/>
          </a:xfrm>
          <a:prstGeom prst="line">
            <a:avLst/>
          </a:prstGeom>
          <a:ln>
            <a:solidFill>
              <a:srgbClr val="685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36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7965F5-14B3-E294-30D9-B1A52F277EB6}"/>
              </a:ext>
            </a:extLst>
          </p:cNvPr>
          <p:cNvSpPr txBox="1"/>
          <p:nvPr/>
        </p:nvSpPr>
        <p:spPr bwMode="auto">
          <a:xfrm>
            <a:off x="348241" y="250476"/>
            <a:ext cx="120179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  <a:ea typeface="Times New Roman"/>
                <a:cs typeface="Times New Roman"/>
              </a:rPr>
              <a:t>Финансовая грамотность – 2023: примеры проектов</a:t>
            </a:r>
            <a:endParaRPr lang="ru-RU" sz="3200" b="1" dirty="0">
              <a:solidFill>
                <a:srgbClr val="6859A1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659F35C-96FF-B6E0-CB56-658104CBB145}"/>
              </a:ext>
            </a:extLst>
          </p:cNvPr>
          <p:cNvCxnSpPr>
            <a:cxnSpLocks/>
          </p:cNvCxnSpPr>
          <p:nvPr/>
        </p:nvCxnSpPr>
        <p:spPr>
          <a:xfrm>
            <a:off x="0" y="1071581"/>
            <a:ext cx="6279358" cy="0"/>
          </a:xfrm>
          <a:prstGeom prst="line">
            <a:avLst/>
          </a:prstGeom>
          <a:ln w="28575">
            <a:solidFill>
              <a:srgbClr val="6859A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43CE12-DA4E-C43E-2451-30D22D1F817A}"/>
              </a:ext>
            </a:extLst>
          </p:cNvPr>
          <p:cNvSpPr txBox="1"/>
          <p:nvPr/>
        </p:nvSpPr>
        <p:spPr bwMode="auto">
          <a:xfrm>
            <a:off x="328400" y="1571042"/>
            <a:ext cx="6125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Сельский фестиваль </a:t>
            </a:r>
          </a:p>
          <a:p>
            <a:pPr>
              <a:defRPr/>
            </a:pPr>
            <a:r>
              <a:rPr lang="ru-RU" sz="20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«Экспедиция финансовой грамотности»</a:t>
            </a:r>
            <a:endParaRPr lang="ru-RU" sz="2000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ABAB33-4031-46F4-7B55-19A9393C234E}"/>
              </a:ext>
            </a:extLst>
          </p:cNvPr>
          <p:cNvSpPr txBox="1"/>
          <p:nvPr/>
        </p:nvSpPr>
        <p:spPr bwMode="auto">
          <a:xfrm>
            <a:off x="348241" y="1217057"/>
            <a:ext cx="6125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Для сельских жителей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17B9C1-B8F7-F7B9-2C94-A372AD24D252}"/>
              </a:ext>
            </a:extLst>
          </p:cNvPr>
          <p:cNvSpPr txBox="1"/>
          <p:nvPr/>
        </p:nvSpPr>
        <p:spPr bwMode="auto">
          <a:xfrm>
            <a:off x="348241" y="2663527"/>
            <a:ext cx="6125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Для детей – сирот, детей, оставшихся без попечения родителей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4A816C-954C-3BCB-B2AE-35876993C1A5}"/>
              </a:ext>
            </a:extLst>
          </p:cNvPr>
          <p:cNvSpPr txBox="1"/>
          <p:nvPr/>
        </p:nvSpPr>
        <p:spPr bwMode="auto">
          <a:xfrm>
            <a:off x="328400" y="3299478"/>
            <a:ext cx="6125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Проектно-образовательная программа</a:t>
            </a:r>
          </a:p>
          <a:p>
            <a:pPr>
              <a:defRPr/>
            </a:pPr>
            <a:r>
              <a:rPr lang="ru-RU" sz="20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«Школа успешной жизни»</a:t>
            </a:r>
            <a:endParaRPr lang="ru-RU" sz="2000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7258FC-3ABA-5ECD-0D02-FA5A0876AF58}"/>
              </a:ext>
            </a:extLst>
          </p:cNvPr>
          <p:cNvSpPr txBox="1"/>
          <p:nvPr/>
        </p:nvSpPr>
        <p:spPr bwMode="auto">
          <a:xfrm>
            <a:off x="366717" y="4451332"/>
            <a:ext cx="6125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Для школьников, детей с ОВЗ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6F386D-4EC5-C5AD-3B2F-89695910CBA6}"/>
              </a:ext>
            </a:extLst>
          </p:cNvPr>
          <p:cNvSpPr txBox="1"/>
          <p:nvPr/>
        </p:nvSpPr>
        <p:spPr bwMode="auto">
          <a:xfrm>
            <a:off x="328400" y="4867392"/>
            <a:ext cx="6125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Профориентационные мероприятия, в том числе </a:t>
            </a:r>
            <a:r>
              <a:rPr lang="ru-RU" sz="20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профессиональные пробы</a:t>
            </a:r>
            <a:endParaRPr lang="ru-RU" sz="2000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D1E08B-19AB-C589-A62B-A83DA656CC51}"/>
              </a:ext>
            </a:extLst>
          </p:cNvPr>
          <p:cNvSpPr txBox="1"/>
          <p:nvPr/>
        </p:nvSpPr>
        <p:spPr bwMode="auto">
          <a:xfrm>
            <a:off x="6279358" y="1256247"/>
            <a:ext cx="6125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Для педагогов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EECAC2-F00E-5602-D2E2-A8A6FEC49F5D}"/>
              </a:ext>
            </a:extLst>
          </p:cNvPr>
          <p:cNvSpPr txBox="1"/>
          <p:nvPr/>
        </p:nvSpPr>
        <p:spPr bwMode="auto">
          <a:xfrm>
            <a:off x="6096000" y="1624861"/>
            <a:ext cx="612513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 err="1">
                <a:latin typeface="Cambria"/>
                <a:ea typeface="Times New Roman"/>
                <a:cs typeface="Times New Roman"/>
              </a:rPr>
              <a:t>Проектно</a:t>
            </a:r>
            <a:r>
              <a:rPr lang="ru-RU" sz="2000" dirty="0">
                <a:latin typeface="Cambria"/>
                <a:ea typeface="Times New Roman"/>
                <a:cs typeface="Times New Roman"/>
              </a:rPr>
              <a:t> – образовательный интенсив</a:t>
            </a:r>
          </a:p>
          <a:p>
            <a:pPr>
              <a:defRPr/>
            </a:pPr>
            <a:r>
              <a:rPr lang="ru-RU" sz="20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«Финансовая грамотность в образовании Липецкой области -2023»</a:t>
            </a:r>
            <a:endParaRPr lang="ru-RU" sz="2000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6F13E5-72E5-74F5-102A-32984EBA0B4A}"/>
              </a:ext>
            </a:extLst>
          </p:cNvPr>
          <p:cNvSpPr txBox="1"/>
          <p:nvPr/>
        </p:nvSpPr>
        <p:spPr bwMode="auto">
          <a:xfrm>
            <a:off x="6279358" y="2983148"/>
            <a:ext cx="6125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Для </a:t>
            </a:r>
            <a:r>
              <a:rPr lang="en-US" sz="2000" dirty="0" err="1">
                <a:latin typeface="Cambria"/>
                <a:ea typeface="Times New Roman"/>
                <a:cs typeface="Times New Roman"/>
              </a:rPr>
              <a:t>ш</a:t>
            </a:r>
            <a:r>
              <a:rPr lang="ru-RU" sz="2000" dirty="0" err="1">
                <a:latin typeface="Cambria"/>
                <a:ea typeface="Times New Roman"/>
                <a:cs typeface="Times New Roman"/>
              </a:rPr>
              <a:t>кольников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2C326FF-23BC-74E5-982F-A403C13C16B7}"/>
              </a:ext>
            </a:extLst>
          </p:cNvPr>
          <p:cNvSpPr txBox="1"/>
          <p:nvPr/>
        </p:nvSpPr>
        <p:spPr bwMode="auto">
          <a:xfrm>
            <a:off x="6096000" y="3360824"/>
            <a:ext cx="6125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Акция </a:t>
            </a:r>
            <a:r>
              <a:rPr lang="ru-RU" sz="20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«Финансовая безопасность в цифровом мире»</a:t>
            </a:r>
            <a:endParaRPr lang="ru-RU" sz="2000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07AA6A7-3B36-316E-C13B-D232B6207090}"/>
              </a:ext>
            </a:extLst>
          </p:cNvPr>
          <p:cNvSpPr txBox="1"/>
          <p:nvPr/>
        </p:nvSpPr>
        <p:spPr bwMode="auto">
          <a:xfrm>
            <a:off x="6347286" y="4562959"/>
            <a:ext cx="6125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Для предпринимателей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82F7C00-BA43-0B2D-4CC8-4B0CC7F5B95C}"/>
              </a:ext>
            </a:extLst>
          </p:cNvPr>
          <p:cNvSpPr txBox="1"/>
          <p:nvPr/>
        </p:nvSpPr>
        <p:spPr bwMode="auto">
          <a:xfrm>
            <a:off x="6066870" y="4956561"/>
            <a:ext cx="61251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Обучающие мероприятия в рамках региональных проектов </a:t>
            </a:r>
            <a:r>
              <a:rPr lang="ru-RU" sz="20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«Создание условий для легкого старта и комфортного ведения бизнеса»</a:t>
            </a:r>
            <a:r>
              <a:rPr lang="ru-RU" sz="2000" dirty="0">
                <a:latin typeface="Cambria"/>
                <a:ea typeface="Times New Roman"/>
                <a:cs typeface="Times New Roman"/>
              </a:rPr>
              <a:t> и «</a:t>
            </a:r>
            <a:r>
              <a:rPr lang="ru-RU" sz="20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Акселерация субъектов малого и среднего предпринимательства»</a:t>
            </a:r>
            <a:endParaRPr lang="ru-RU" sz="2000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FDEE09-41D6-E6E2-7B4B-C0AB2CA367AD}"/>
              </a:ext>
            </a:extLst>
          </p:cNvPr>
          <p:cNvSpPr txBox="1"/>
          <p:nvPr/>
        </p:nvSpPr>
        <p:spPr bwMode="auto">
          <a:xfrm>
            <a:off x="386483" y="5784057"/>
            <a:ext cx="6125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Для пенсионеров и </a:t>
            </a:r>
            <a:r>
              <a:rPr lang="ru-RU" sz="2000" dirty="0" err="1">
                <a:latin typeface="Cambria"/>
                <a:ea typeface="Times New Roman"/>
                <a:cs typeface="Times New Roman"/>
              </a:rPr>
              <a:t>предпенсионеров</a:t>
            </a:r>
            <a:r>
              <a:rPr lang="ru-RU" sz="2000" dirty="0">
                <a:latin typeface="Cambria"/>
                <a:ea typeface="Times New Roman"/>
                <a:cs typeface="Times New Roman"/>
              </a:rPr>
              <a:t>: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066C1B-83F7-BE83-D0F0-0F5F112F3171}"/>
              </a:ext>
            </a:extLst>
          </p:cNvPr>
          <p:cNvSpPr txBox="1"/>
          <p:nvPr/>
        </p:nvSpPr>
        <p:spPr bwMode="auto">
          <a:xfrm>
            <a:off x="444566" y="6185861"/>
            <a:ext cx="6125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 err="1">
                <a:latin typeface="Cambria"/>
                <a:ea typeface="Times New Roman"/>
                <a:cs typeface="Times New Roman"/>
              </a:rPr>
              <a:t>P</a:t>
            </a:r>
            <a:r>
              <a:rPr lang="en-US" sz="2000" dirty="0" err="1">
                <a:latin typeface="Cambria"/>
                <a:ea typeface="Times New Roman"/>
                <a:cs typeface="Times New Roman"/>
              </a:rPr>
              <a:t>ension</a:t>
            </a:r>
            <a:r>
              <a:rPr lang="en-US" sz="2000" dirty="0">
                <a:latin typeface="Cambria"/>
                <a:ea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FG</a:t>
            </a:r>
            <a:endParaRPr lang="ru-RU" sz="2000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9365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84D2BC2-E386-F6DC-23C6-8ADCAAB07D7F}"/>
              </a:ext>
            </a:extLst>
          </p:cNvPr>
          <p:cNvSpPr/>
          <p:nvPr/>
        </p:nvSpPr>
        <p:spPr bwMode="auto">
          <a:xfrm>
            <a:off x="6881399" y="12561"/>
            <a:ext cx="5310601" cy="6852637"/>
          </a:xfrm>
          <a:prstGeom prst="rect">
            <a:avLst/>
          </a:prstGeom>
          <a:solidFill>
            <a:srgbClr val="69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1BE403-B219-E11A-A57A-07A5EAFC1405}"/>
              </a:ext>
            </a:extLst>
          </p:cNvPr>
          <p:cNvSpPr txBox="1"/>
          <p:nvPr/>
        </p:nvSpPr>
        <p:spPr bwMode="auto">
          <a:xfrm>
            <a:off x="115959" y="12561"/>
            <a:ext cx="73878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  <a:ea typeface="Times New Roman"/>
                <a:cs typeface="Times New Roman"/>
              </a:rPr>
              <a:t>Стратегические ориентиры </a:t>
            </a:r>
          </a:p>
          <a:p>
            <a:pPr>
              <a:defRPr/>
            </a:pPr>
            <a:r>
              <a:rPr lang="ru-RU" sz="3200" b="1" dirty="0">
                <a:solidFill>
                  <a:srgbClr val="6859A1"/>
                </a:solidFill>
                <a:latin typeface="Cambria"/>
                <a:ea typeface="Times New Roman"/>
                <a:cs typeface="Times New Roman"/>
              </a:rPr>
              <a:t>до 2030 года в России</a:t>
            </a:r>
            <a:endParaRPr lang="ru-RU" sz="3200" b="1" dirty="0">
              <a:solidFill>
                <a:srgbClr val="6859A1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06F7CDEF-8154-07D7-4027-3469AFD96B1C}"/>
              </a:ext>
            </a:extLst>
          </p:cNvPr>
          <p:cNvCxnSpPr>
            <a:cxnSpLocks/>
          </p:cNvCxnSpPr>
          <p:nvPr/>
        </p:nvCxnSpPr>
        <p:spPr>
          <a:xfrm>
            <a:off x="0" y="1071581"/>
            <a:ext cx="6279358" cy="0"/>
          </a:xfrm>
          <a:prstGeom prst="line">
            <a:avLst/>
          </a:prstGeom>
          <a:ln w="28575">
            <a:solidFill>
              <a:srgbClr val="6859A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45F262-307B-48D1-8E8A-4FA341B21416}"/>
              </a:ext>
            </a:extLst>
          </p:cNvPr>
          <p:cNvSpPr txBox="1"/>
          <p:nvPr/>
        </p:nvSpPr>
        <p:spPr bwMode="auto">
          <a:xfrm>
            <a:off x="36025" y="1511200"/>
            <a:ext cx="77217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От финансовой грамотности к финансовой </a:t>
            </a:r>
            <a:r>
              <a:rPr lang="ru-RU" sz="2000" b="1" dirty="0">
                <a:solidFill>
                  <a:srgbClr val="008F00"/>
                </a:solidFill>
                <a:latin typeface="Cambria"/>
                <a:ea typeface="Times New Roman"/>
                <a:cs typeface="Times New Roman"/>
              </a:rPr>
              <a:t>КУЛЬТУРЕ</a:t>
            </a:r>
            <a:endParaRPr lang="ru-RU" sz="2000" b="1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4C880D-D2F7-EC7E-4453-FDE27F4DB706}"/>
              </a:ext>
            </a:extLst>
          </p:cNvPr>
          <p:cNvSpPr txBox="1"/>
          <p:nvPr/>
        </p:nvSpPr>
        <p:spPr bwMode="auto">
          <a:xfrm>
            <a:off x="348241" y="2443437"/>
            <a:ext cx="7721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Включены в «дорожную карту» Стратегии повышения финансовой грамотности</a:t>
            </a:r>
            <a:endParaRPr lang="ru-RU" sz="2000" dirty="0"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4FE9C3-0672-671F-13A2-6C5C6CC867DE}"/>
              </a:ext>
            </a:extLst>
          </p:cNvPr>
          <p:cNvSpPr txBox="1"/>
          <p:nvPr/>
        </p:nvSpPr>
        <p:spPr bwMode="auto">
          <a:xfrm>
            <a:off x="500641" y="3643766"/>
            <a:ext cx="77217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Инвестиционная грамотность</a:t>
            </a:r>
            <a:endParaRPr lang="ru-RU" sz="2000" b="1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E03448-527F-F727-1559-81232B002E81}"/>
              </a:ext>
            </a:extLst>
          </p:cNvPr>
          <p:cNvSpPr txBox="1"/>
          <p:nvPr/>
        </p:nvSpPr>
        <p:spPr bwMode="auto">
          <a:xfrm>
            <a:off x="500641" y="4097979"/>
            <a:ext cx="77217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Налоговая грамотность</a:t>
            </a:r>
            <a:endParaRPr lang="ru-RU" sz="2000" b="1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6A0AD0-ED77-63AD-54C9-FB94EF733EBC}"/>
              </a:ext>
            </a:extLst>
          </p:cNvPr>
          <p:cNvSpPr txBox="1"/>
          <p:nvPr/>
        </p:nvSpPr>
        <p:spPr bwMode="auto">
          <a:xfrm>
            <a:off x="500641" y="4552192"/>
            <a:ext cx="77217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Пенсионная грамотность</a:t>
            </a:r>
            <a:endParaRPr lang="ru-RU" sz="2000" b="1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13538D-4925-E7BE-80E2-92BAEAE4A0DA}"/>
              </a:ext>
            </a:extLst>
          </p:cNvPr>
          <p:cNvSpPr txBox="1"/>
          <p:nvPr/>
        </p:nvSpPr>
        <p:spPr bwMode="auto">
          <a:xfrm>
            <a:off x="500641" y="5014342"/>
            <a:ext cx="77217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Бюджетная грамотность</a:t>
            </a:r>
            <a:endParaRPr lang="ru-RU" sz="2000" b="1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7A4FEA-A6CF-57EB-3821-A700875D4584}"/>
              </a:ext>
            </a:extLst>
          </p:cNvPr>
          <p:cNvSpPr txBox="1"/>
          <p:nvPr/>
        </p:nvSpPr>
        <p:spPr bwMode="auto">
          <a:xfrm>
            <a:off x="500641" y="5484429"/>
            <a:ext cx="77217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Цифровая грамотность</a:t>
            </a:r>
            <a:endParaRPr lang="ru-RU" sz="2000" b="1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1B09EE4-79F3-BD73-F444-3415A158BA29}"/>
              </a:ext>
            </a:extLst>
          </p:cNvPr>
          <p:cNvSpPr txBox="1"/>
          <p:nvPr/>
        </p:nvSpPr>
        <p:spPr bwMode="auto">
          <a:xfrm>
            <a:off x="500641" y="5970390"/>
            <a:ext cx="7721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Финансовая грамотность </a:t>
            </a:r>
          </a:p>
          <a:p>
            <a:pPr>
              <a:defRPr/>
            </a:pPr>
            <a:r>
              <a:rPr lang="ru-RU" sz="2000" dirty="0">
                <a:latin typeface="Cambria"/>
                <a:ea typeface="Times New Roman"/>
                <a:cs typeface="Times New Roman"/>
              </a:rPr>
              <a:t>      для предпринимателей</a:t>
            </a:r>
            <a:endParaRPr lang="ru-RU" sz="2000" b="1" dirty="0">
              <a:solidFill>
                <a:srgbClr val="008F00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E7B9B7-012B-54EB-B91A-476FF269A967}"/>
              </a:ext>
            </a:extLst>
          </p:cNvPr>
          <p:cNvSpPr txBox="1"/>
          <p:nvPr/>
        </p:nvSpPr>
        <p:spPr bwMode="auto">
          <a:xfrm>
            <a:off x="8740506" y="2537581"/>
            <a:ext cx="1759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/>
                </a:solidFill>
                <a:latin typeface="Cambria"/>
              </a:rPr>
              <a:t>96%</a:t>
            </a:r>
            <a:endParaRPr lang="ru-RU" sz="3600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18185C-FEC4-D601-05E7-3DF5920E98A6}"/>
              </a:ext>
            </a:extLst>
          </p:cNvPr>
          <p:cNvSpPr txBox="1"/>
          <p:nvPr/>
        </p:nvSpPr>
        <p:spPr bwMode="auto">
          <a:xfrm>
            <a:off x="7503832" y="3848987"/>
            <a:ext cx="42331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Cambria"/>
                <a:ea typeface="Times New Roman"/>
                <a:cs typeface="Times New Roman"/>
              </a:rPr>
              <a:t>взрослого населения охвачены информационными сервисами и образовательными программами по финансовой культуре</a:t>
            </a:r>
            <a:endParaRPr lang="ru-RU" sz="2000" dirty="0">
              <a:solidFill>
                <a:schemeClr val="bg1"/>
              </a:solidFill>
              <a:latin typeface="Cambria"/>
              <a:ea typeface="Calibri"/>
              <a:cs typeface="Times New Roman"/>
            </a:endParaRPr>
          </a:p>
          <a:p>
            <a:pPr>
              <a:defRPr/>
            </a:pPr>
            <a:endParaRPr lang="ru-RU" sz="3200" b="1" dirty="0">
              <a:solidFill>
                <a:schemeClr val="bg1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026980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 2013 – 202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 2013 – 202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543</Words>
  <Application>Microsoft Office PowerPoint</Application>
  <PresentationFormat>Произвольный</PresentationFormat>
  <Paragraphs>85</Paragraphs>
  <Slides>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 2013 –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Граб</dc:creator>
  <cp:lastModifiedBy>u2051n18</cp:lastModifiedBy>
  <cp:revision>4</cp:revision>
  <dcterms:created xsi:type="dcterms:W3CDTF">2022-12-23T05:50:47Z</dcterms:created>
  <dcterms:modified xsi:type="dcterms:W3CDTF">2022-12-28T06:12:28Z</dcterms:modified>
</cp:coreProperties>
</file>