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9144000" cy="5143500" type="screen16x9"/>
  <p:notesSz cx="9144000" cy="51435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57" d="100"/>
          <a:sy n="157" d="100"/>
        </p:scale>
        <p:origin x="-282" y="29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5"/>
            <a:ext cx="7772400" cy="1080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12/21/2022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499"/>
                </a:lnTo>
                <a:lnTo>
                  <a:pt x="9144000" y="5143499"/>
                </a:lnTo>
                <a:lnTo>
                  <a:pt x="9144000" y="0"/>
                </a:lnTo>
                <a:close/>
              </a:path>
            </a:pathLst>
          </a:custGeom>
          <a:solidFill>
            <a:srgbClr val="4BA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8013425" y="0"/>
            <a:ext cx="1130935" cy="5143500"/>
          </a:xfrm>
          <a:custGeom>
            <a:avLst/>
            <a:gdLst/>
            <a:ahLst/>
            <a:cxnLst/>
            <a:rect l="l" t="t" r="r" b="b"/>
            <a:pathLst>
              <a:path w="1130934" h="5143500">
                <a:moveTo>
                  <a:pt x="0" y="0"/>
                </a:moveTo>
                <a:lnTo>
                  <a:pt x="1130570" y="0"/>
                </a:lnTo>
                <a:lnTo>
                  <a:pt x="113057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solidFill>
            <a:srgbClr val="002060">
              <a:alpha val="450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20477" y="107936"/>
            <a:ext cx="916470" cy="759472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8110952" y="98411"/>
            <a:ext cx="935990" cy="779145"/>
          </a:xfrm>
          <a:custGeom>
            <a:avLst/>
            <a:gdLst/>
            <a:ahLst/>
            <a:cxnLst/>
            <a:rect l="l" t="t" r="r" b="b"/>
            <a:pathLst>
              <a:path w="935990" h="779144">
                <a:moveTo>
                  <a:pt x="0" y="0"/>
                </a:moveTo>
                <a:lnTo>
                  <a:pt x="935521" y="0"/>
                </a:lnTo>
                <a:lnTo>
                  <a:pt x="935521" y="778523"/>
                </a:lnTo>
                <a:lnTo>
                  <a:pt x="0" y="778523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3185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79511" y="294468"/>
            <a:ext cx="7721600" cy="400685"/>
          </a:xfrm>
          <a:custGeom>
            <a:avLst/>
            <a:gdLst/>
            <a:ahLst/>
            <a:cxnLst/>
            <a:rect l="l" t="t" r="r" b="b"/>
            <a:pathLst>
              <a:path w="7721600" h="400684">
                <a:moveTo>
                  <a:pt x="7721371" y="0"/>
                </a:moveTo>
                <a:lnTo>
                  <a:pt x="0" y="0"/>
                </a:lnTo>
                <a:lnTo>
                  <a:pt x="0" y="400109"/>
                </a:lnTo>
                <a:lnTo>
                  <a:pt x="7721371" y="400109"/>
                </a:lnTo>
                <a:lnTo>
                  <a:pt x="7721371" y="0"/>
                </a:lnTo>
                <a:close/>
              </a:path>
            </a:pathLst>
          </a:custGeom>
          <a:solidFill>
            <a:srgbClr val="37609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bg object 2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97864" y="256031"/>
            <a:ext cx="4629912" cy="57302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12/21/2022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12/21/2022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499"/>
                </a:lnTo>
                <a:lnTo>
                  <a:pt x="9144000" y="5143499"/>
                </a:lnTo>
                <a:lnTo>
                  <a:pt x="9144000" y="0"/>
                </a:lnTo>
                <a:close/>
              </a:path>
            </a:pathLst>
          </a:custGeom>
          <a:solidFill>
            <a:srgbClr val="4BA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08347" y="288035"/>
            <a:ext cx="6527304" cy="330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-15611" y="2031762"/>
            <a:ext cx="9175222" cy="11055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43.jpg"/><Relationship Id="rId7" Type="http://schemas.openxmlformats.org/officeDocument/2006/relationships/image" Target="../media/image4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7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7" Type="http://schemas.openxmlformats.org/officeDocument/2006/relationships/image" Target="../media/image6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jpg"/><Relationship Id="rId7" Type="http://schemas.openxmlformats.org/officeDocument/2006/relationships/image" Target="../media/image7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g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7" Type="http://schemas.openxmlformats.org/officeDocument/2006/relationships/image" Target="../media/image78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7.jpg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2.jpg"/><Relationship Id="rId5" Type="http://schemas.openxmlformats.org/officeDocument/2006/relationships/image" Target="../media/image81.jpg"/><Relationship Id="rId4" Type="http://schemas.openxmlformats.org/officeDocument/2006/relationships/image" Target="../media/image80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00185" cy="5143500"/>
          </a:xfrm>
          <a:custGeom>
            <a:avLst/>
            <a:gdLst/>
            <a:ahLst/>
            <a:cxnLst/>
            <a:rect l="l" t="t" r="r" b="b"/>
            <a:pathLst>
              <a:path w="9100185" h="5143500">
                <a:moveTo>
                  <a:pt x="0" y="5143499"/>
                </a:moveTo>
                <a:lnTo>
                  <a:pt x="0" y="0"/>
                </a:lnTo>
                <a:lnTo>
                  <a:pt x="9100130" y="0"/>
                </a:lnTo>
                <a:lnTo>
                  <a:pt x="9100130" y="5143499"/>
                </a:lnTo>
                <a:lnTo>
                  <a:pt x="0" y="5143499"/>
                </a:lnTo>
                <a:close/>
              </a:path>
            </a:pathLst>
          </a:custGeom>
          <a:solidFill>
            <a:srgbClr val="4BA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26928" y="1208124"/>
            <a:ext cx="6281420" cy="1872614"/>
          </a:xfrm>
          <a:prstGeom prst="rect">
            <a:avLst/>
          </a:prstGeom>
          <a:solidFill>
            <a:srgbClr val="002060">
              <a:alpha val="45098"/>
            </a:srgbClr>
          </a:solidFill>
        </p:spPr>
        <p:txBody>
          <a:bodyPr vert="horz" wrap="square" lIns="0" tIns="57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endParaRPr sz="26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2400" spc="-5" dirty="0">
                <a:solidFill>
                  <a:srgbClr val="FFFFFF"/>
                </a:solidFill>
                <a:latin typeface="Tahoma"/>
                <a:cs typeface="Tahoma"/>
              </a:rPr>
              <a:t>Опыт</a:t>
            </a:r>
            <a:r>
              <a:rPr sz="2400" spc="-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ahoma"/>
                <a:cs typeface="Tahoma"/>
              </a:rPr>
              <a:t>реализации</a:t>
            </a:r>
            <a:r>
              <a:rPr sz="2400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ahoma"/>
                <a:cs typeface="Tahoma"/>
              </a:rPr>
              <a:t>мероприятий</a:t>
            </a:r>
            <a:endParaRPr sz="2400">
              <a:latin typeface="Tahoma"/>
              <a:cs typeface="Tahoma"/>
            </a:endParaRPr>
          </a:p>
          <a:p>
            <a:pPr marL="259079" marR="251460" algn="ctr">
              <a:lnSpc>
                <a:spcPts val="2710"/>
              </a:lnSpc>
              <a:spcBef>
                <a:spcPts val="254"/>
              </a:spcBef>
            </a:pPr>
            <a:r>
              <a:rPr sz="2400" spc="-5" dirty="0">
                <a:solidFill>
                  <a:srgbClr val="FFFFFF"/>
                </a:solidFill>
                <a:latin typeface="Tahoma"/>
                <a:cs typeface="Tahoma"/>
              </a:rPr>
              <a:t>по повышению финансовой грамотности </a:t>
            </a:r>
            <a:r>
              <a:rPr sz="2400" spc="-7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в</a:t>
            </a:r>
            <a:r>
              <a:rPr sz="2400" spc="-5" dirty="0">
                <a:solidFill>
                  <a:srgbClr val="FFFFFF"/>
                </a:solidFill>
                <a:latin typeface="Tahoma"/>
                <a:cs typeface="Tahoma"/>
              </a:rPr>
              <a:t> городе </a:t>
            </a: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Ельце</a:t>
            </a:r>
            <a:endParaRPr sz="2400">
              <a:latin typeface="Tahoma"/>
              <a:cs typeface="Tahom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94952" y="2"/>
            <a:ext cx="8849360" cy="5143500"/>
            <a:chOff x="294952" y="2"/>
            <a:chExt cx="8849360" cy="5143500"/>
          </a:xfrm>
        </p:grpSpPr>
        <p:sp>
          <p:nvSpPr>
            <p:cNvPr id="5" name="object 5"/>
            <p:cNvSpPr/>
            <p:nvPr/>
          </p:nvSpPr>
          <p:spPr>
            <a:xfrm>
              <a:off x="8013428" y="2"/>
              <a:ext cx="1130935" cy="5143500"/>
            </a:xfrm>
            <a:custGeom>
              <a:avLst/>
              <a:gdLst/>
              <a:ahLst/>
              <a:cxnLst/>
              <a:rect l="l" t="t" r="r" b="b"/>
              <a:pathLst>
                <a:path w="1130934" h="5143500">
                  <a:moveTo>
                    <a:pt x="1130571" y="0"/>
                  </a:moveTo>
                  <a:lnTo>
                    <a:pt x="0" y="0"/>
                  </a:lnTo>
                  <a:lnTo>
                    <a:pt x="0" y="5143497"/>
                  </a:lnTo>
                  <a:lnTo>
                    <a:pt x="1130571" y="5143497"/>
                  </a:lnTo>
                  <a:lnTo>
                    <a:pt x="1130571" y="0"/>
                  </a:lnTo>
                  <a:close/>
                </a:path>
              </a:pathLst>
            </a:custGeom>
            <a:solidFill>
              <a:srgbClr val="002060">
                <a:alpha val="450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68556" y="130380"/>
              <a:ext cx="1020313" cy="84552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059031" y="120855"/>
              <a:ext cx="1039494" cy="864869"/>
            </a:xfrm>
            <a:custGeom>
              <a:avLst/>
              <a:gdLst/>
              <a:ahLst/>
              <a:cxnLst/>
              <a:rect l="l" t="t" r="r" b="b"/>
              <a:pathLst>
                <a:path w="1039495" h="864869">
                  <a:moveTo>
                    <a:pt x="0" y="0"/>
                  </a:moveTo>
                  <a:lnTo>
                    <a:pt x="1039364" y="0"/>
                  </a:lnTo>
                  <a:lnTo>
                    <a:pt x="1039364" y="864577"/>
                  </a:lnTo>
                  <a:lnTo>
                    <a:pt x="0" y="864577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3185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54456" y="3489858"/>
              <a:ext cx="57150" cy="918210"/>
            </a:xfrm>
            <a:custGeom>
              <a:avLst/>
              <a:gdLst/>
              <a:ahLst/>
              <a:cxnLst/>
              <a:rect l="l" t="t" r="r" b="b"/>
              <a:pathLst>
                <a:path w="57150" h="918210">
                  <a:moveTo>
                    <a:pt x="9525" y="0"/>
                  </a:moveTo>
                  <a:lnTo>
                    <a:pt x="0" y="0"/>
                  </a:lnTo>
                  <a:lnTo>
                    <a:pt x="0" y="918095"/>
                  </a:lnTo>
                  <a:lnTo>
                    <a:pt x="9525" y="918095"/>
                  </a:lnTo>
                  <a:lnTo>
                    <a:pt x="9525" y="0"/>
                  </a:lnTo>
                  <a:close/>
                </a:path>
                <a:path w="57150" h="918210">
                  <a:moveTo>
                    <a:pt x="38100" y="0"/>
                  </a:moveTo>
                  <a:lnTo>
                    <a:pt x="19050" y="0"/>
                  </a:lnTo>
                  <a:lnTo>
                    <a:pt x="19050" y="918095"/>
                  </a:lnTo>
                  <a:lnTo>
                    <a:pt x="38100" y="918095"/>
                  </a:lnTo>
                  <a:lnTo>
                    <a:pt x="38100" y="0"/>
                  </a:lnTo>
                  <a:close/>
                </a:path>
                <a:path w="57150" h="918210">
                  <a:moveTo>
                    <a:pt x="57150" y="0"/>
                  </a:moveTo>
                  <a:lnTo>
                    <a:pt x="47625" y="0"/>
                  </a:lnTo>
                  <a:lnTo>
                    <a:pt x="47625" y="918095"/>
                  </a:lnTo>
                  <a:lnTo>
                    <a:pt x="57150" y="918095"/>
                  </a:lnTo>
                  <a:lnTo>
                    <a:pt x="571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23527" y="335901"/>
              <a:ext cx="7633334" cy="4472305"/>
            </a:xfrm>
            <a:custGeom>
              <a:avLst/>
              <a:gdLst/>
              <a:ahLst/>
              <a:cxnLst/>
              <a:rect l="l" t="t" r="r" b="b"/>
              <a:pathLst>
                <a:path w="7633334" h="4472305">
                  <a:moveTo>
                    <a:pt x="0" y="0"/>
                  </a:moveTo>
                  <a:lnTo>
                    <a:pt x="7632848" y="0"/>
                  </a:lnTo>
                  <a:lnTo>
                    <a:pt x="7632848" y="4471697"/>
                  </a:lnTo>
                  <a:lnTo>
                    <a:pt x="0" y="4471697"/>
                  </a:lnTo>
                  <a:lnTo>
                    <a:pt x="0" y="0"/>
                  </a:lnTo>
                  <a:close/>
                </a:path>
              </a:pathLst>
            </a:custGeom>
            <a:ln w="57150">
              <a:solidFill>
                <a:srgbClr val="93CD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933204" y="3601211"/>
            <a:ext cx="4160520" cy="112776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491490">
              <a:lnSpc>
                <a:spcPct val="100699"/>
              </a:lnSpc>
              <a:spcBef>
                <a:spcPts val="85"/>
              </a:spcBef>
            </a:pP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ТИМОФЕЕВА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35" dirty="0">
                <a:solidFill>
                  <a:srgbClr val="FFFFFF"/>
                </a:solidFill>
                <a:latin typeface="Calibri"/>
                <a:cs typeface="Calibri"/>
              </a:rPr>
              <a:t>ОЛЬГА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15" dirty="0">
                <a:solidFill>
                  <a:srgbClr val="FFFFFF"/>
                </a:solidFill>
                <a:latin typeface="Calibri"/>
                <a:cs typeface="Calibri"/>
              </a:rPr>
              <a:t>АНАТОЛЬЕВНА, 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15" dirty="0">
                <a:solidFill>
                  <a:srgbClr val="FFFFFF"/>
                </a:solidFill>
                <a:latin typeface="Calibri"/>
                <a:cs typeface="Calibri"/>
              </a:rPr>
              <a:t>НАЧАЛЬНИК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ОТДЕЛА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15" dirty="0">
                <a:solidFill>
                  <a:srgbClr val="FFFFFF"/>
                </a:solidFill>
                <a:latin typeface="Calibri"/>
                <a:cs typeface="Calibri"/>
              </a:rPr>
              <a:t>РАЗВИТИЯ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 ОБРАЗОВАНИЯ </a:t>
            </a:r>
            <a:r>
              <a:rPr sz="1400" b="1" spc="-3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УПРАВЛЕНИЯ</a:t>
            </a:r>
            <a:r>
              <a:rPr sz="14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ОБРАЗОВАНИЯ</a:t>
            </a:r>
            <a:endParaRPr sz="14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АДМИНИСТРАЦИИ</a:t>
            </a:r>
            <a:r>
              <a:rPr sz="14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20" dirty="0">
                <a:solidFill>
                  <a:srgbClr val="FFFFFF"/>
                </a:solidFill>
                <a:latin typeface="Calibri"/>
                <a:cs typeface="Calibri"/>
              </a:rPr>
              <a:t>ГОРОДСКОГО</a:t>
            </a:r>
            <a:r>
              <a:rPr sz="14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ОКРУГА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15" dirty="0">
                <a:solidFill>
                  <a:srgbClr val="FFFFFF"/>
                </a:solidFill>
                <a:latin typeface="Calibri"/>
                <a:cs typeface="Calibri"/>
              </a:rPr>
              <a:t>ГОРОД</a:t>
            </a:r>
            <a:r>
              <a:rPr sz="14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ЕЛЕЦ</a:t>
            </a:r>
            <a:endParaRPr sz="1400" dirty="0">
              <a:latin typeface="Calibri"/>
              <a:cs typeface="Calibri"/>
            </a:endParaRPr>
          </a:p>
          <a:p>
            <a:pPr marL="184785">
              <a:lnSpc>
                <a:spcPct val="100000"/>
              </a:lnSpc>
              <a:spcBef>
                <a:spcPts val="590"/>
              </a:spcBef>
            </a:pP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20</a:t>
            </a:r>
            <a:r>
              <a:rPr sz="11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декабря</a:t>
            </a:r>
            <a:r>
              <a:rPr sz="11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2022</a:t>
            </a:r>
            <a:r>
              <a:rPr sz="11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года</a:t>
            </a:r>
            <a:endParaRPr sz="11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0" y="5143497"/>
                </a:moveTo>
                <a:lnTo>
                  <a:pt x="0" y="0"/>
                </a:lnTo>
                <a:lnTo>
                  <a:pt x="9143998" y="0"/>
                </a:lnTo>
                <a:lnTo>
                  <a:pt x="9143998" y="5143497"/>
                </a:lnTo>
                <a:lnTo>
                  <a:pt x="0" y="5143497"/>
                </a:lnTo>
                <a:close/>
              </a:path>
            </a:pathLst>
          </a:custGeom>
          <a:solidFill>
            <a:srgbClr val="4BA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8013425" y="20547"/>
            <a:ext cx="1130935" cy="5123180"/>
            <a:chOff x="8013425" y="20547"/>
            <a:chExt cx="1130935" cy="5123180"/>
          </a:xfrm>
        </p:grpSpPr>
        <p:sp>
          <p:nvSpPr>
            <p:cNvPr id="4" name="object 4"/>
            <p:cNvSpPr/>
            <p:nvPr/>
          </p:nvSpPr>
          <p:spPr>
            <a:xfrm>
              <a:off x="8013425" y="20547"/>
              <a:ext cx="1130935" cy="5123180"/>
            </a:xfrm>
            <a:custGeom>
              <a:avLst/>
              <a:gdLst/>
              <a:ahLst/>
              <a:cxnLst/>
              <a:rect l="l" t="t" r="r" b="b"/>
              <a:pathLst>
                <a:path w="1130934" h="5123180">
                  <a:moveTo>
                    <a:pt x="1130570" y="0"/>
                  </a:moveTo>
                  <a:lnTo>
                    <a:pt x="1130570" y="5122952"/>
                  </a:lnTo>
                  <a:lnTo>
                    <a:pt x="0" y="5122952"/>
                  </a:lnTo>
                  <a:lnTo>
                    <a:pt x="0" y="0"/>
                  </a:lnTo>
                  <a:lnTo>
                    <a:pt x="1130570" y="0"/>
                  </a:lnTo>
                  <a:close/>
                </a:path>
              </a:pathLst>
            </a:custGeom>
            <a:solidFill>
              <a:srgbClr val="002060">
                <a:alpha val="450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20477" y="107936"/>
              <a:ext cx="916470" cy="75947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8110952" y="98411"/>
              <a:ext cx="935990" cy="779145"/>
            </a:xfrm>
            <a:custGeom>
              <a:avLst/>
              <a:gdLst/>
              <a:ahLst/>
              <a:cxnLst/>
              <a:rect l="l" t="t" r="r" b="b"/>
              <a:pathLst>
                <a:path w="935990" h="779144">
                  <a:moveTo>
                    <a:pt x="0" y="0"/>
                  </a:moveTo>
                  <a:lnTo>
                    <a:pt x="935521" y="0"/>
                  </a:lnTo>
                  <a:lnTo>
                    <a:pt x="935521" y="778523"/>
                  </a:lnTo>
                  <a:lnTo>
                    <a:pt x="0" y="778523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3185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79511" y="294468"/>
            <a:ext cx="7721600" cy="708025"/>
          </a:xfrm>
          <a:prstGeom prst="rect">
            <a:avLst/>
          </a:prstGeom>
          <a:solidFill>
            <a:srgbClr val="376092"/>
          </a:solidFill>
        </p:spPr>
        <p:txBody>
          <a:bodyPr vert="horz" wrap="square" lIns="0" tIns="3365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65"/>
              </a:spcBef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ОПОРНАЯ </a:t>
            </a:r>
            <a:r>
              <a:rPr sz="2000" b="1" spc="-25" dirty="0">
                <a:solidFill>
                  <a:srgbClr val="FFFFFF"/>
                </a:solidFill>
                <a:latin typeface="Calibri"/>
                <a:cs typeface="Calibri"/>
              </a:rPr>
              <a:t>ШКОЛА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 РЕГИОНА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ПО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 ФИНАНСОВОЙ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ГРАМОТНОСТИ</a:t>
            </a:r>
            <a:r>
              <a:rPr sz="20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endParaRPr sz="2000">
              <a:latin typeface="Calibri"/>
              <a:cs typeface="Calibri"/>
            </a:endParaRPr>
          </a:p>
          <a:p>
            <a:pPr marL="91440">
              <a:lnSpc>
                <a:spcPct val="100000"/>
              </a:lnSpc>
            </a:pPr>
            <a:r>
              <a:rPr sz="2000" b="1" spc="-25" dirty="0">
                <a:solidFill>
                  <a:srgbClr val="FFFFFF"/>
                </a:solidFill>
                <a:latin typeface="Calibri"/>
                <a:cs typeface="Calibri"/>
              </a:rPr>
              <a:t>МАОУ</a:t>
            </a:r>
            <a:r>
              <a:rPr sz="20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«СШ</a:t>
            </a:r>
            <a:r>
              <a:rPr sz="20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№12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45" dirty="0">
                <a:solidFill>
                  <a:srgbClr val="FFFFFF"/>
                </a:solidFill>
                <a:latin typeface="Calibri"/>
                <a:cs typeface="Calibri"/>
              </a:rPr>
              <a:t>г.</a:t>
            </a:r>
            <a:r>
              <a:rPr sz="20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Ельца»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0" y="1042416"/>
            <a:ext cx="2516505" cy="2943860"/>
            <a:chOff x="0" y="1042416"/>
            <a:chExt cx="2516505" cy="294386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0017" y="1400312"/>
              <a:ext cx="1966464" cy="258554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042416"/>
              <a:ext cx="1112520" cy="108508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9511" y="1235412"/>
              <a:ext cx="741012" cy="700256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628757" y="4347972"/>
            <a:ext cx="625919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Wingdings"/>
              <a:buChar char=""/>
              <a:tabLst>
                <a:tab pos="354965" algn="l"/>
                <a:tab pos="355600" algn="l"/>
              </a:tabLst>
            </a:pP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РЕАЛИЗУЕТСЯ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 ОСОБЫЙ </a:t>
            </a:r>
            <a:r>
              <a:rPr sz="2000" b="1" spc="-25" dirty="0">
                <a:solidFill>
                  <a:srgbClr val="FFFFFF"/>
                </a:solidFill>
                <a:latin typeface="Calibri"/>
                <a:cs typeface="Calibri"/>
              </a:rPr>
              <a:t>ОБРАЗОВАТЕЛЬНЫЙ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40" dirty="0">
                <a:solidFill>
                  <a:srgbClr val="FFFFFF"/>
                </a:solidFill>
                <a:latin typeface="Calibri"/>
                <a:cs typeface="Calibri"/>
              </a:rPr>
              <a:t>МОДУЛЬ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697730" y="1585540"/>
            <a:ext cx="5203153" cy="217432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0" y="5143497"/>
                </a:moveTo>
                <a:lnTo>
                  <a:pt x="0" y="0"/>
                </a:lnTo>
                <a:lnTo>
                  <a:pt x="9143998" y="0"/>
                </a:lnTo>
                <a:lnTo>
                  <a:pt x="9143998" y="5143497"/>
                </a:lnTo>
                <a:lnTo>
                  <a:pt x="0" y="5143497"/>
                </a:lnTo>
                <a:close/>
              </a:path>
            </a:pathLst>
          </a:custGeom>
          <a:solidFill>
            <a:srgbClr val="4BA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20547"/>
            <a:ext cx="9144000" cy="5123180"/>
            <a:chOff x="0" y="20547"/>
            <a:chExt cx="9144000" cy="5123180"/>
          </a:xfrm>
        </p:grpSpPr>
        <p:sp>
          <p:nvSpPr>
            <p:cNvPr id="4" name="object 4"/>
            <p:cNvSpPr/>
            <p:nvPr/>
          </p:nvSpPr>
          <p:spPr>
            <a:xfrm>
              <a:off x="8013425" y="20547"/>
              <a:ext cx="1130935" cy="5123180"/>
            </a:xfrm>
            <a:custGeom>
              <a:avLst/>
              <a:gdLst/>
              <a:ahLst/>
              <a:cxnLst/>
              <a:rect l="l" t="t" r="r" b="b"/>
              <a:pathLst>
                <a:path w="1130934" h="5123180">
                  <a:moveTo>
                    <a:pt x="1130570" y="0"/>
                  </a:moveTo>
                  <a:lnTo>
                    <a:pt x="1130570" y="5122952"/>
                  </a:lnTo>
                  <a:lnTo>
                    <a:pt x="0" y="5122952"/>
                  </a:lnTo>
                  <a:lnTo>
                    <a:pt x="0" y="0"/>
                  </a:lnTo>
                  <a:lnTo>
                    <a:pt x="1130570" y="0"/>
                  </a:lnTo>
                  <a:close/>
                </a:path>
              </a:pathLst>
            </a:custGeom>
            <a:solidFill>
              <a:srgbClr val="002060">
                <a:alpha val="450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20477" y="107936"/>
              <a:ext cx="916470" cy="75947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8110952" y="98411"/>
              <a:ext cx="935990" cy="779145"/>
            </a:xfrm>
            <a:custGeom>
              <a:avLst/>
              <a:gdLst/>
              <a:ahLst/>
              <a:cxnLst/>
              <a:rect l="l" t="t" r="r" b="b"/>
              <a:pathLst>
                <a:path w="935990" h="779144">
                  <a:moveTo>
                    <a:pt x="0" y="0"/>
                  </a:moveTo>
                  <a:lnTo>
                    <a:pt x="935521" y="0"/>
                  </a:lnTo>
                  <a:lnTo>
                    <a:pt x="935521" y="778523"/>
                  </a:lnTo>
                  <a:lnTo>
                    <a:pt x="0" y="778523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3185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29983" y="1926335"/>
              <a:ext cx="2414016" cy="321564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993391"/>
              <a:ext cx="5248656" cy="3148584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179511" y="294468"/>
            <a:ext cx="7721600" cy="708025"/>
          </a:xfrm>
          <a:prstGeom prst="rect">
            <a:avLst/>
          </a:prstGeom>
          <a:solidFill>
            <a:srgbClr val="376092"/>
          </a:solidFill>
        </p:spPr>
        <p:txBody>
          <a:bodyPr vert="horz" wrap="square" lIns="0" tIns="3365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65"/>
              </a:spcBef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ОПОРНАЯ </a:t>
            </a:r>
            <a:r>
              <a:rPr sz="2000" b="1" spc="-25" dirty="0">
                <a:solidFill>
                  <a:srgbClr val="FFFFFF"/>
                </a:solidFill>
                <a:latin typeface="Calibri"/>
                <a:cs typeface="Calibri"/>
              </a:rPr>
              <a:t>ШКОЛА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 РЕГИОНА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ПО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 ФИНАНСОВОЙ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ГРАМОТНОСТИ</a:t>
            </a:r>
            <a:r>
              <a:rPr sz="20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endParaRPr sz="2000">
              <a:latin typeface="Calibri"/>
              <a:cs typeface="Calibri"/>
            </a:endParaRPr>
          </a:p>
          <a:p>
            <a:pPr marL="91440">
              <a:lnSpc>
                <a:spcPct val="100000"/>
              </a:lnSpc>
            </a:pPr>
            <a:r>
              <a:rPr sz="2000" b="1" spc="-25" dirty="0">
                <a:solidFill>
                  <a:srgbClr val="FFFFFF"/>
                </a:solidFill>
                <a:latin typeface="Calibri"/>
                <a:cs typeface="Calibri"/>
              </a:rPr>
              <a:t>МАОУ</a:t>
            </a:r>
            <a:r>
              <a:rPr sz="20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«СШ</a:t>
            </a:r>
            <a:r>
              <a:rPr sz="20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№12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45" dirty="0">
                <a:solidFill>
                  <a:srgbClr val="FFFFFF"/>
                </a:solidFill>
                <a:latin typeface="Calibri"/>
                <a:cs typeface="Calibri"/>
              </a:rPr>
              <a:t>г.</a:t>
            </a:r>
            <a:r>
              <a:rPr sz="20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Ельца»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71444" y="1430020"/>
            <a:ext cx="4264660" cy="11544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45085" algn="ctr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latin typeface="Calibri"/>
                <a:cs typeface="Calibri"/>
              </a:rPr>
              <a:t>Открытие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опорной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школой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Липецкой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области 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по </a:t>
            </a:r>
            <a:r>
              <a:rPr sz="1600" spc="-5" dirty="0">
                <a:latin typeface="Calibri"/>
                <a:cs typeface="Calibri"/>
              </a:rPr>
              <a:t>финансовой грамотности </a:t>
            </a:r>
            <a:r>
              <a:rPr sz="1600" dirty="0">
                <a:latin typeface="Calibri"/>
                <a:cs typeface="Calibri"/>
              </a:rPr>
              <a:t>– </a:t>
            </a:r>
            <a:r>
              <a:rPr sz="1600" spc="-10" dirty="0">
                <a:latin typeface="Calibri"/>
                <a:cs typeface="Calibri"/>
              </a:rPr>
              <a:t>декабрь </a:t>
            </a:r>
            <a:r>
              <a:rPr sz="1600" dirty="0">
                <a:latin typeface="Calibri"/>
                <a:cs typeface="Calibri"/>
              </a:rPr>
              <a:t>2020 </a:t>
            </a:r>
            <a:r>
              <a:rPr sz="1600" spc="-20" dirty="0">
                <a:latin typeface="Calibri"/>
                <a:cs typeface="Calibri"/>
              </a:rPr>
              <a:t>года </a:t>
            </a:r>
            <a:r>
              <a:rPr sz="1600" spc="-350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(информационно-просветительский </a:t>
            </a:r>
            <a:r>
              <a:rPr sz="1400" b="1" spc="-15" dirty="0">
                <a:latin typeface="Calibri"/>
                <a:cs typeface="Calibri"/>
              </a:rPr>
              <a:t>сайт, </a:t>
            </a:r>
            <a:r>
              <a:rPr sz="1400" b="1" spc="-5" dirty="0">
                <a:latin typeface="Calibri"/>
                <a:cs typeface="Calibri"/>
              </a:rPr>
              <a:t>созданный </a:t>
            </a:r>
            <a:r>
              <a:rPr sz="1400" b="1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Центральным</a:t>
            </a:r>
            <a:r>
              <a:rPr sz="1400" b="1" spc="-10" dirty="0">
                <a:latin typeface="Calibri"/>
                <a:cs typeface="Calibri"/>
              </a:rPr>
              <a:t> банком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Российской Федерации 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b="1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https://fincult.info/about/</a:t>
            </a:r>
            <a:r>
              <a:rPr sz="1400" b="1" spc="-10" dirty="0">
                <a:latin typeface="Calibri"/>
                <a:cs typeface="Calibri"/>
              </a:rPr>
              <a:t>)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215128" y="1155191"/>
            <a:ext cx="2310383" cy="307847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0" y="5143499"/>
                </a:moveTo>
                <a:lnTo>
                  <a:pt x="0" y="0"/>
                </a:lnTo>
                <a:lnTo>
                  <a:pt x="9144000" y="0"/>
                </a:lnTo>
                <a:lnTo>
                  <a:pt x="9144000" y="5143499"/>
                </a:lnTo>
                <a:lnTo>
                  <a:pt x="0" y="5143499"/>
                </a:lnTo>
                <a:close/>
              </a:path>
            </a:pathLst>
          </a:custGeom>
          <a:solidFill>
            <a:srgbClr val="4BA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4869" y="752347"/>
            <a:ext cx="4839335" cy="358902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1883410">
              <a:lnSpc>
                <a:spcPct val="100400"/>
              </a:lnSpc>
              <a:spcBef>
                <a:spcPts val="90"/>
              </a:spcBef>
            </a:pP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Конкурс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по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повышению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финансовой грамотности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населения Липецкой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обрасти </a:t>
            </a:r>
            <a:r>
              <a:rPr sz="1800" b="1" spc="-3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среди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библиотек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ts val="2110"/>
              </a:lnSpc>
            </a:pP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«Дружим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 с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финансовой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 литературой»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7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Победители:</a:t>
            </a:r>
            <a:endParaRPr sz="1800">
              <a:latin typeface="Calibri"/>
              <a:cs typeface="Calibri"/>
            </a:endParaRPr>
          </a:p>
          <a:p>
            <a:pPr marL="12700" marR="5080">
              <a:lnSpc>
                <a:spcPts val="2210"/>
              </a:lnSpc>
              <a:spcBef>
                <a:spcPts val="55"/>
              </a:spcBef>
            </a:pPr>
            <a:r>
              <a:rPr sz="1800" b="1" spc="-15" dirty="0">
                <a:solidFill>
                  <a:srgbClr val="FFFFFF"/>
                </a:solidFill>
                <a:latin typeface="Calibri"/>
                <a:cs typeface="Calibri"/>
              </a:rPr>
              <a:t>МБОУ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5" dirty="0">
                <a:solidFill>
                  <a:srgbClr val="FFFFFF"/>
                </a:solidFill>
                <a:latin typeface="Calibri"/>
                <a:cs typeface="Calibri"/>
              </a:rPr>
              <a:t>«Гимназия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№11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40" dirty="0">
                <a:solidFill>
                  <a:srgbClr val="FFFFFF"/>
                </a:solidFill>
                <a:latin typeface="Calibri"/>
                <a:cs typeface="Calibri"/>
              </a:rPr>
              <a:t>г.</a:t>
            </a:r>
            <a:r>
              <a:rPr sz="18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Ельца»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 –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библиотекарь </a:t>
            </a:r>
            <a:r>
              <a:rPr sz="1800" b="1" spc="-3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5" dirty="0">
                <a:solidFill>
                  <a:srgbClr val="FFFFFF"/>
                </a:solidFill>
                <a:latin typeface="Calibri"/>
                <a:cs typeface="Calibri"/>
              </a:rPr>
              <a:t>Харькова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Валентина</a:t>
            </a:r>
            <a:r>
              <a:rPr sz="18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Михайловна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ts val="2030"/>
              </a:lnSpc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(в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 номинации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«Видеоролик»);</a:t>
            </a:r>
            <a:endParaRPr sz="1800">
              <a:latin typeface="Calibri"/>
              <a:cs typeface="Calibri"/>
            </a:endParaRPr>
          </a:p>
          <a:p>
            <a:pPr marL="12700" marR="434340">
              <a:lnSpc>
                <a:spcPts val="2110"/>
              </a:lnSpc>
              <a:spcBef>
                <a:spcPts val="135"/>
              </a:spcBef>
            </a:pPr>
            <a:r>
              <a:rPr sz="1800" b="1" spc="-15" dirty="0">
                <a:solidFill>
                  <a:srgbClr val="FFFFFF"/>
                </a:solidFill>
                <a:latin typeface="Calibri"/>
                <a:cs typeface="Calibri"/>
              </a:rPr>
              <a:t>МБОУ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«Лицей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№5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40" dirty="0">
                <a:solidFill>
                  <a:srgbClr val="FFFFFF"/>
                </a:solidFill>
                <a:latin typeface="Calibri"/>
                <a:cs typeface="Calibri"/>
              </a:rPr>
              <a:t>г.</a:t>
            </a:r>
            <a:r>
              <a:rPr sz="18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Ельца»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библиотекарь </a:t>
            </a:r>
            <a:r>
              <a:rPr sz="1800" b="1" spc="-3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5" dirty="0">
                <a:solidFill>
                  <a:srgbClr val="FFFFFF"/>
                </a:solidFill>
                <a:latin typeface="Calibri"/>
                <a:cs typeface="Calibri"/>
              </a:rPr>
              <a:t>Колесникова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5" dirty="0">
                <a:solidFill>
                  <a:srgbClr val="FFFFFF"/>
                </a:solidFill>
                <a:latin typeface="Calibri"/>
                <a:cs typeface="Calibri"/>
              </a:rPr>
              <a:t>Ольга</a:t>
            </a:r>
            <a:r>
              <a:rPr sz="18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Николаевна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ts val="2125"/>
              </a:lnSpc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(в</a:t>
            </a:r>
            <a:r>
              <a:rPr sz="18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номинации</a:t>
            </a:r>
            <a:r>
              <a:rPr sz="18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«Буктрейлер»)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64087" y="184867"/>
            <a:ext cx="3476278" cy="475322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0" y="5143499"/>
                </a:moveTo>
                <a:lnTo>
                  <a:pt x="0" y="0"/>
                </a:lnTo>
                <a:lnTo>
                  <a:pt x="9144000" y="0"/>
                </a:lnTo>
                <a:lnTo>
                  <a:pt x="9144000" y="5143499"/>
                </a:lnTo>
                <a:lnTo>
                  <a:pt x="0" y="5143499"/>
                </a:lnTo>
                <a:close/>
              </a:path>
            </a:pathLst>
          </a:custGeom>
          <a:solidFill>
            <a:srgbClr val="4BA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00496" y="0"/>
            <a:ext cx="4143402" cy="514349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28581" y="203707"/>
            <a:ext cx="3472179" cy="413448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791845" marR="783590" indent="420370">
              <a:lnSpc>
                <a:spcPts val="2090"/>
              </a:lnSpc>
              <a:spcBef>
                <a:spcPts val="225"/>
              </a:spcBef>
            </a:pP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Коротнева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Оксана</a:t>
            </a:r>
            <a:r>
              <a:rPr sz="18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Борисовна,</a:t>
            </a:r>
            <a:endParaRPr sz="1800">
              <a:latin typeface="Calibri"/>
              <a:cs typeface="Calibri"/>
            </a:endParaRPr>
          </a:p>
          <a:p>
            <a:pPr marL="370205" marR="362585" indent="582295">
              <a:lnSpc>
                <a:spcPts val="2210"/>
              </a:lnSpc>
              <a:spcBef>
                <a:spcPts val="20"/>
              </a:spcBef>
            </a:pP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педагог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Calibri"/>
                <a:cs typeface="Calibri"/>
              </a:rPr>
              <a:t>МБДОУ </a:t>
            </a:r>
            <a:r>
              <a:rPr sz="1800" b="1" spc="-15" dirty="0">
                <a:solidFill>
                  <a:srgbClr val="FFFFFF"/>
                </a:solidFill>
                <a:latin typeface="Calibri"/>
                <a:cs typeface="Calibri"/>
              </a:rPr>
              <a:t> детского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сада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 №4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Calibri"/>
                <a:cs typeface="Calibri"/>
              </a:rPr>
              <a:t>г.Ельца</a:t>
            </a:r>
            <a:r>
              <a:rPr sz="1800" b="1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ts val="2005"/>
              </a:lnSpc>
            </a:pP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победитель</a:t>
            </a:r>
            <a:endParaRPr sz="1800">
              <a:latin typeface="Calibri"/>
              <a:cs typeface="Calibri"/>
            </a:endParaRPr>
          </a:p>
          <a:p>
            <a:pPr marL="12065" marR="5080" algn="ctr">
              <a:lnSpc>
                <a:spcPct val="99400"/>
              </a:lnSpc>
              <a:spcBef>
                <a:spcPts val="60"/>
              </a:spcBef>
            </a:pP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областного конкурса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программно- </a:t>
            </a:r>
            <a:r>
              <a:rPr sz="1800" b="1" spc="-3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методических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комплексов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в </a:t>
            </a:r>
            <a:r>
              <a:rPr sz="18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области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финансовой грамотности, </a:t>
            </a:r>
            <a:r>
              <a:rPr sz="1800" b="1" spc="-3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реализуемых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 в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целях</a:t>
            </a:r>
            <a:r>
              <a:rPr sz="18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повышения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финансовой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грамотности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обучающихся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различных уровней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образования</a:t>
            </a:r>
            <a:r>
              <a:rPr sz="1800" b="1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в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 номинации</a:t>
            </a:r>
            <a:endParaRPr sz="1800">
              <a:latin typeface="Calibri"/>
              <a:cs typeface="Calibri"/>
            </a:endParaRPr>
          </a:p>
          <a:p>
            <a:pPr marL="205104" marR="198120" algn="ctr">
              <a:lnSpc>
                <a:spcPct val="99400"/>
              </a:lnSpc>
              <a:spcBef>
                <a:spcPts val="65"/>
              </a:spcBef>
            </a:pP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«Основы</a:t>
            </a:r>
            <a:r>
              <a:rPr sz="18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финансовой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грамотности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для </a:t>
            </a:r>
            <a:r>
              <a:rPr sz="1800" b="1" spc="-15" dirty="0">
                <a:solidFill>
                  <a:srgbClr val="FFFFFF"/>
                </a:solidFill>
                <a:latin typeface="Calibri"/>
                <a:cs typeface="Calibri"/>
              </a:rPr>
              <a:t>дошкольного </a:t>
            </a:r>
            <a:r>
              <a:rPr sz="1800" b="1" spc="-3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образования»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4387" y="0"/>
            <a:ext cx="152399" cy="8413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4387" y="0"/>
            <a:ext cx="152399" cy="8413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6447" y="164795"/>
            <a:ext cx="1872207" cy="229469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6447" y="2569662"/>
            <a:ext cx="1872207" cy="243652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385101" y="164795"/>
            <a:ext cx="6507378" cy="483158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013425" y="0"/>
            <a:ext cx="1130935" cy="5143500"/>
            <a:chOff x="8013425" y="0"/>
            <a:chExt cx="1130935" cy="5143500"/>
          </a:xfrm>
        </p:grpSpPr>
        <p:sp>
          <p:nvSpPr>
            <p:cNvPr id="3" name="object 3"/>
            <p:cNvSpPr/>
            <p:nvPr/>
          </p:nvSpPr>
          <p:spPr>
            <a:xfrm>
              <a:off x="8013425" y="0"/>
              <a:ext cx="1130935" cy="5143500"/>
            </a:xfrm>
            <a:custGeom>
              <a:avLst/>
              <a:gdLst/>
              <a:ahLst/>
              <a:cxnLst/>
              <a:rect l="l" t="t" r="r" b="b"/>
              <a:pathLst>
                <a:path w="1130934" h="5143500">
                  <a:moveTo>
                    <a:pt x="0" y="0"/>
                  </a:moveTo>
                  <a:lnTo>
                    <a:pt x="1130570" y="0"/>
                  </a:lnTo>
                  <a:lnTo>
                    <a:pt x="1130570" y="5143500"/>
                  </a:lnTo>
                  <a:lnTo>
                    <a:pt x="0" y="51435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>
                <a:alpha val="450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20477" y="107936"/>
              <a:ext cx="916470" cy="75947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110952" y="98411"/>
              <a:ext cx="935990" cy="779145"/>
            </a:xfrm>
            <a:custGeom>
              <a:avLst/>
              <a:gdLst/>
              <a:ahLst/>
              <a:cxnLst/>
              <a:rect l="l" t="t" r="r" b="b"/>
              <a:pathLst>
                <a:path w="935990" h="779144">
                  <a:moveTo>
                    <a:pt x="0" y="0"/>
                  </a:moveTo>
                  <a:lnTo>
                    <a:pt x="935521" y="0"/>
                  </a:lnTo>
                  <a:lnTo>
                    <a:pt x="935521" y="778523"/>
                  </a:lnTo>
                  <a:lnTo>
                    <a:pt x="0" y="778523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3185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79511" y="294468"/>
            <a:ext cx="7721600" cy="708025"/>
          </a:xfrm>
          <a:prstGeom prst="rect">
            <a:avLst/>
          </a:prstGeom>
          <a:solidFill>
            <a:srgbClr val="376092"/>
          </a:solidFill>
        </p:spPr>
        <p:txBody>
          <a:bodyPr vert="horz" wrap="square" lIns="0" tIns="3365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65"/>
              </a:spcBef>
            </a:pP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ПЛАН-ГРАФИК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ОСНОВНЫХ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МЕРОПРИЯТИЙ</a:t>
            </a:r>
            <a:endParaRPr sz="2000">
              <a:latin typeface="Calibri"/>
              <a:cs typeface="Calibri"/>
            </a:endParaRPr>
          </a:p>
          <a:p>
            <a:pPr marL="91440">
              <a:lnSpc>
                <a:spcPct val="100000"/>
              </a:lnSpc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ПО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 ПОВЫШЕНИЮ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ФИНАНСОВОЙ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ГРАМОТНОСТИ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770845" y="1253235"/>
            <a:ext cx="3940175" cy="1007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910"/>
              </a:lnSpc>
              <a:spcBef>
                <a:spcPts val="100"/>
              </a:spcBef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ВСЕРОССИЙСКАЯ</a:t>
            </a:r>
            <a:r>
              <a:rPr sz="16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ОНЛАЙН-ОЛИМПИАДА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ts val="1910"/>
              </a:lnSpc>
            </a:pPr>
            <a:r>
              <a:rPr sz="1600" b="1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«ЮНЫЙ</a:t>
            </a:r>
            <a:r>
              <a:rPr sz="1600" b="1" u="sng" spc="-2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 </a:t>
            </a:r>
            <a:r>
              <a:rPr sz="1600" b="1" u="sng" spc="-1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ПРЕДПРИНИМАТЕЛЬ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600" b="1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И</a:t>
            </a:r>
            <a:r>
              <a:rPr sz="1600" b="1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 </a:t>
            </a:r>
            <a:r>
              <a:rPr sz="1600" b="1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ФИНАНСОВАЯ</a:t>
            </a:r>
            <a:r>
              <a:rPr sz="1600" b="1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 </a:t>
            </a:r>
            <a:r>
              <a:rPr sz="1600" b="1" u="sng" spc="-1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ГРАМОТНОСТЬ»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НА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20" dirty="0">
                <a:solidFill>
                  <a:srgbClr val="FFFFFF"/>
                </a:solidFill>
                <a:latin typeface="Calibri"/>
                <a:cs typeface="Calibri"/>
              </a:rPr>
              <a:t>ОБРАЗОВАТЕЛЬНОЙ</a:t>
            </a: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20" dirty="0">
                <a:solidFill>
                  <a:srgbClr val="FFFFFF"/>
                </a:solidFill>
                <a:latin typeface="Calibri"/>
                <a:cs typeface="Calibri"/>
              </a:rPr>
              <a:t>ПЛАТФОРМЕ</a:t>
            </a: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УЧИ.РУ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9405" y="1059357"/>
            <a:ext cx="2813527" cy="2619566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036713" y="1537938"/>
            <a:ext cx="622300" cy="450849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4096501" y="3714622"/>
            <a:ext cx="571500" cy="449580"/>
            <a:chOff x="4096501" y="3714622"/>
            <a:chExt cx="571500" cy="449580"/>
          </a:xfrm>
        </p:grpSpPr>
        <p:sp>
          <p:nvSpPr>
            <p:cNvPr id="11" name="object 11"/>
            <p:cNvSpPr/>
            <p:nvPr/>
          </p:nvSpPr>
          <p:spPr>
            <a:xfrm>
              <a:off x="4109201" y="3727322"/>
              <a:ext cx="269875" cy="424180"/>
            </a:xfrm>
            <a:custGeom>
              <a:avLst/>
              <a:gdLst/>
              <a:ahLst/>
              <a:cxnLst/>
              <a:rect l="l" t="t" r="r" b="b"/>
              <a:pathLst>
                <a:path w="269875" h="424179">
                  <a:moveTo>
                    <a:pt x="134754" y="0"/>
                  </a:moveTo>
                  <a:lnTo>
                    <a:pt x="0" y="0"/>
                  </a:lnTo>
                  <a:lnTo>
                    <a:pt x="134754" y="211779"/>
                  </a:lnTo>
                  <a:lnTo>
                    <a:pt x="0" y="423559"/>
                  </a:lnTo>
                  <a:lnTo>
                    <a:pt x="134754" y="423559"/>
                  </a:lnTo>
                  <a:lnTo>
                    <a:pt x="269509" y="211779"/>
                  </a:lnTo>
                  <a:lnTo>
                    <a:pt x="134754" y="0"/>
                  </a:lnTo>
                  <a:close/>
                </a:path>
              </a:pathLst>
            </a:custGeom>
            <a:solidFill>
              <a:srgbClr val="376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109201" y="3727322"/>
              <a:ext cx="269875" cy="424180"/>
            </a:xfrm>
            <a:custGeom>
              <a:avLst/>
              <a:gdLst/>
              <a:ahLst/>
              <a:cxnLst/>
              <a:rect l="l" t="t" r="r" b="b"/>
              <a:pathLst>
                <a:path w="269875" h="424179">
                  <a:moveTo>
                    <a:pt x="0" y="0"/>
                  </a:moveTo>
                  <a:lnTo>
                    <a:pt x="134754" y="0"/>
                  </a:lnTo>
                  <a:lnTo>
                    <a:pt x="269509" y="211780"/>
                  </a:lnTo>
                  <a:lnTo>
                    <a:pt x="134754" y="423560"/>
                  </a:lnTo>
                  <a:lnTo>
                    <a:pt x="0" y="423560"/>
                  </a:lnTo>
                  <a:lnTo>
                    <a:pt x="134754" y="211780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385322" y="3727322"/>
              <a:ext cx="269875" cy="424180"/>
            </a:xfrm>
            <a:custGeom>
              <a:avLst/>
              <a:gdLst/>
              <a:ahLst/>
              <a:cxnLst/>
              <a:rect l="l" t="t" r="r" b="b"/>
              <a:pathLst>
                <a:path w="269875" h="424179">
                  <a:moveTo>
                    <a:pt x="134754" y="0"/>
                  </a:moveTo>
                  <a:lnTo>
                    <a:pt x="0" y="0"/>
                  </a:lnTo>
                  <a:lnTo>
                    <a:pt x="134754" y="211779"/>
                  </a:lnTo>
                  <a:lnTo>
                    <a:pt x="0" y="423559"/>
                  </a:lnTo>
                  <a:lnTo>
                    <a:pt x="134754" y="423559"/>
                  </a:lnTo>
                  <a:lnTo>
                    <a:pt x="269509" y="211779"/>
                  </a:lnTo>
                  <a:lnTo>
                    <a:pt x="134754" y="0"/>
                  </a:lnTo>
                  <a:close/>
                </a:path>
              </a:pathLst>
            </a:custGeom>
            <a:solidFill>
              <a:srgbClr val="376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385322" y="3727322"/>
              <a:ext cx="269875" cy="424180"/>
            </a:xfrm>
            <a:custGeom>
              <a:avLst/>
              <a:gdLst/>
              <a:ahLst/>
              <a:cxnLst/>
              <a:rect l="l" t="t" r="r" b="b"/>
              <a:pathLst>
                <a:path w="269875" h="424179">
                  <a:moveTo>
                    <a:pt x="0" y="0"/>
                  </a:moveTo>
                  <a:lnTo>
                    <a:pt x="134754" y="0"/>
                  </a:lnTo>
                  <a:lnTo>
                    <a:pt x="269509" y="211780"/>
                  </a:lnTo>
                  <a:lnTo>
                    <a:pt x="134754" y="423560"/>
                  </a:lnTo>
                  <a:lnTo>
                    <a:pt x="0" y="423560"/>
                  </a:lnTo>
                  <a:lnTo>
                    <a:pt x="134754" y="211780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5027541" y="3843020"/>
            <a:ext cx="2794000" cy="8458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25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УЧАСТНИКИ: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ts val="2125"/>
              </a:lnSpc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2021</a:t>
            </a:r>
            <a:r>
              <a:rPr sz="18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40" dirty="0">
                <a:solidFill>
                  <a:srgbClr val="FFFFFF"/>
                </a:solidFill>
                <a:latin typeface="Calibri"/>
                <a:cs typeface="Calibri"/>
              </a:rPr>
              <a:t>ГОД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18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348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 УЧАЩИХСЯ;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2022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40" dirty="0">
                <a:solidFill>
                  <a:srgbClr val="FFFFFF"/>
                </a:solidFill>
                <a:latin typeface="Calibri"/>
                <a:cs typeface="Calibri"/>
              </a:rPr>
              <a:t>ГОД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1869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5" dirty="0">
                <a:solidFill>
                  <a:srgbClr val="FFFFFF"/>
                </a:solidFill>
                <a:latin typeface="Calibri"/>
                <a:cs typeface="Calibri"/>
              </a:rPr>
              <a:t>УЧАЩИХСЯ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8013700" cy="5143500"/>
            </a:xfrm>
            <a:custGeom>
              <a:avLst/>
              <a:gdLst/>
              <a:ahLst/>
              <a:cxnLst/>
              <a:rect l="l" t="t" r="r" b="b"/>
              <a:pathLst>
                <a:path w="8013700" h="5143500">
                  <a:moveTo>
                    <a:pt x="0" y="5143500"/>
                  </a:moveTo>
                  <a:lnTo>
                    <a:pt x="0" y="0"/>
                  </a:lnTo>
                  <a:lnTo>
                    <a:pt x="8013424" y="0"/>
                  </a:lnTo>
                  <a:lnTo>
                    <a:pt x="8013424" y="5143500"/>
                  </a:lnTo>
                  <a:lnTo>
                    <a:pt x="0" y="5143500"/>
                  </a:lnTo>
                  <a:close/>
                </a:path>
              </a:pathLst>
            </a:custGeom>
            <a:solidFill>
              <a:srgbClr val="4BAC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013425" y="0"/>
              <a:ext cx="1130935" cy="5143500"/>
            </a:xfrm>
            <a:custGeom>
              <a:avLst/>
              <a:gdLst/>
              <a:ahLst/>
              <a:cxnLst/>
              <a:rect l="l" t="t" r="r" b="b"/>
              <a:pathLst>
                <a:path w="1130934" h="5143500">
                  <a:moveTo>
                    <a:pt x="0" y="0"/>
                  </a:moveTo>
                  <a:lnTo>
                    <a:pt x="1130570" y="0"/>
                  </a:lnTo>
                  <a:lnTo>
                    <a:pt x="1130570" y="5143500"/>
                  </a:lnTo>
                  <a:lnTo>
                    <a:pt x="0" y="51435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>
                <a:alpha val="450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20477" y="107936"/>
              <a:ext cx="916470" cy="75947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8110952" y="98411"/>
              <a:ext cx="935990" cy="779145"/>
            </a:xfrm>
            <a:custGeom>
              <a:avLst/>
              <a:gdLst/>
              <a:ahLst/>
              <a:cxnLst/>
              <a:rect l="l" t="t" r="r" b="b"/>
              <a:pathLst>
                <a:path w="935990" h="779144">
                  <a:moveTo>
                    <a:pt x="0" y="0"/>
                  </a:moveTo>
                  <a:lnTo>
                    <a:pt x="935521" y="0"/>
                  </a:lnTo>
                  <a:lnTo>
                    <a:pt x="935521" y="778523"/>
                  </a:lnTo>
                  <a:lnTo>
                    <a:pt x="0" y="778523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3185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55573" y="160163"/>
            <a:ext cx="7640955" cy="708025"/>
          </a:xfrm>
          <a:prstGeom prst="rect">
            <a:avLst/>
          </a:prstGeom>
          <a:solidFill>
            <a:srgbClr val="376092"/>
          </a:solidFill>
        </p:spPr>
        <p:txBody>
          <a:bodyPr vert="horz" wrap="square" lIns="0" tIns="3365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265"/>
              </a:spcBef>
            </a:pP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ПЛАН-ГРАФИК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ОСНОВНЫХ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МЕРОПРИЯТИЙ</a:t>
            </a:r>
            <a:endParaRPr sz="2000">
              <a:latin typeface="Calibri"/>
              <a:cs typeface="Calibri"/>
            </a:endParaRPr>
          </a:p>
          <a:p>
            <a:pPr marL="90805">
              <a:lnSpc>
                <a:spcPct val="100000"/>
              </a:lnSpc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ПО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 ПОВЫШЕНИЮ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ФИНАНСОВОЙ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ГРАМОТНОСТИ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037101" y="1559052"/>
            <a:ext cx="3469004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04569" marR="116839" indent="-88138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онлайн-зачет</a:t>
            </a:r>
            <a:r>
              <a:rPr sz="20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по</a:t>
            </a:r>
            <a:r>
              <a:rPr sz="20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финансовой </a:t>
            </a:r>
            <a:r>
              <a:rPr sz="2000" b="1" spc="-4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грамотности: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сентябрь</a:t>
            </a:r>
            <a:r>
              <a:rPr sz="20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2021</a:t>
            </a:r>
            <a:r>
              <a:rPr sz="20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года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4862</a:t>
            </a:r>
            <a:r>
              <a:rPr sz="20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чел.,</a:t>
            </a:r>
            <a:endParaRPr sz="2000">
              <a:latin typeface="Calibri"/>
              <a:cs typeface="Calibri"/>
            </a:endParaRPr>
          </a:p>
          <a:p>
            <a:pPr marL="142875">
              <a:lnSpc>
                <a:spcPct val="100000"/>
              </a:lnSpc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ноябрь</a:t>
            </a:r>
            <a:r>
              <a:rPr sz="20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2022</a:t>
            </a:r>
            <a:r>
              <a:rPr sz="20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года</a:t>
            </a:r>
            <a:r>
              <a:rPr sz="20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3693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15" dirty="0">
                <a:solidFill>
                  <a:srgbClr val="FFFFFF"/>
                </a:solidFill>
                <a:latin typeface="Calibri"/>
                <a:cs typeface="Calibri"/>
              </a:rPr>
              <a:t>чел.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71110" y="1024609"/>
            <a:ext cx="7625715" cy="3937000"/>
            <a:chOff x="171110" y="1024609"/>
            <a:chExt cx="7625715" cy="3937000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1110" y="1024609"/>
              <a:ext cx="2733399" cy="244872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4109201" y="3727323"/>
              <a:ext cx="269875" cy="424180"/>
            </a:xfrm>
            <a:custGeom>
              <a:avLst/>
              <a:gdLst/>
              <a:ahLst/>
              <a:cxnLst/>
              <a:rect l="l" t="t" r="r" b="b"/>
              <a:pathLst>
                <a:path w="269875" h="424179">
                  <a:moveTo>
                    <a:pt x="134754" y="0"/>
                  </a:moveTo>
                  <a:lnTo>
                    <a:pt x="0" y="0"/>
                  </a:lnTo>
                  <a:lnTo>
                    <a:pt x="134754" y="211779"/>
                  </a:lnTo>
                  <a:lnTo>
                    <a:pt x="0" y="423559"/>
                  </a:lnTo>
                  <a:lnTo>
                    <a:pt x="134754" y="423559"/>
                  </a:lnTo>
                  <a:lnTo>
                    <a:pt x="269509" y="211779"/>
                  </a:lnTo>
                  <a:lnTo>
                    <a:pt x="134754" y="0"/>
                  </a:lnTo>
                  <a:close/>
                </a:path>
              </a:pathLst>
            </a:custGeom>
            <a:solidFill>
              <a:srgbClr val="376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109201" y="3727323"/>
              <a:ext cx="269875" cy="424180"/>
            </a:xfrm>
            <a:custGeom>
              <a:avLst/>
              <a:gdLst/>
              <a:ahLst/>
              <a:cxnLst/>
              <a:rect l="l" t="t" r="r" b="b"/>
              <a:pathLst>
                <a:path w="269875" h="424179">
                  <a:moveTo>
                    <a:pt x="0" y="0"/>
                  </a:moveTo>
                  <a:lnTo>
                    <a:pt x="134754" y="0"/>
                  </a:lnTo>
                  <a:lnTo>
                    <a:pt x="269509" y="211780"/>
                  </a:lnTo>
                  <a:lnTo>
                    <a:pt x="134754" y="423560"/>
                  </a:lnTo>
                  <a:lnTo>
                    <a:pt x="0" y="423560"/>
                  </a:lnTo>
                  <a:lnTo>
                    <a:pt x="134754" y="211780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36713" y="1537938"/>
              <a:ext cx="622300" cy="450849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4385322" y="3727323"/>
              <a:ext cx="269875" cy="424180"/>
            </a:xfrm>
            <a:custGeom>
              <a:avLst/>
              <a:gdLst/>
              <a:ahLst/>
              <a:cxnLst/>
              <a:rect l="l" t="t" r="r" b="b"/>
              <a:pathLst>
                <a:path w="269875" h="424179">
                  <a:moveTo>
                    <a:pt x="134754" y="0"/>
                  </a:moveTo>
                  <a:lnTo>
                    <a:pt x="0" y="0"/>
                  </a:lnTo>
                  <a:lnTo>
                    <a:pt x="134754" y="211779"/>
                  </a:lnTo>
                  <a:lnTo>
                    <a:pt x="0" y="423559"/>
                  </a:lnTo>
                  <a:lnTo>
                    <a:pt x="134754" y="423559"/>
                  </a:lnTo>
                  <a:lnTo>
                    <a:pt x="269509" y="211779"/>
                  </a:lnTo>
                  <a:lnTo>
                    <a:pt x="134754" y="0"/>
                  </a:lnTo>
                  <a:close/>
                </a:path>
              </a:pathLst>
            </a:custGeom>
            <a:solidFill>
              <a:srgbClr val="376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385322" y="3727323"/>
              <a:ext cx="269875" cy="424180"/>
            </a:xfrm>
            <a:custGeom>
              <a:avLst/>
              <a:gdLst/>
              <a:ahLst/>
              <a:cxnLst/>
              <a:rect l="l" t="t" r="r" b="b"/>
              <a:pathLst>
                <a:path w="269875" h="424179">
                  <a:moveTo>
                    <a:pt x="0" y="0"/>
                  </a:moveTo>
                  <a:lnTo>
                    <a:pt x="134754" y="0"/>
                  </a:lnTo>
                  <a:lnTo>
                    <a:pt x="269509" y="211780"/>
                  </a:lnTo>
                  <a:lnTo>
                    <a:pt x="134754" y="423560"/>
                  </a:lnTo>
                  <a:lnTo>
                    <a:pt x="0" y="423560"/>
                  </a:lnTo>
                  <a:lnTo>
                    <a:pt x="134754" y="211780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60032" y="2859783"/>
              <a:ext cx="2936283" cy="2101644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1029749" y="3688588"/>
            <a:ext cx="2282825" cy="1007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ВСЕРОССИЙСКАЯ</a:t>
            </a:r>
            <a:r>
              <a:rPr sz="16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НЕДЕЛЯ </a:t>
            </a:r>
            <a:r>
              <a:rPr sz="1600" b="1" spc="-3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СБЕРЕЖЕНИЙ: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ts val="1895"/>
              </a:lnSpc>
            </a:pP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2021</a:t>
            </a:r>
            <a:r>
              <a:rPr sz="16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20" dirty="0">
                <a:solidFill>
                  <a:srgbClr val="FFFFFF"/>
                </a:solidFill>
                <a:latin typeface="Calibri"/>
                <a:cs typeface="Calibri"/>
              </a:rPr>
              <a:t>год 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16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1764</a:t>
            </a:r>
            <a:r>
              <a:rPr sz="16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чел.;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2022</a:t>
            </a:r>
            <a:r>
              <a:rPr sz="16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20" dirty="0">
                <a:solidFill>
                  <a:srgbClr val="FFFFFF"/>
                </a:solidFill>
                <a:latin typeface="Calibri"/>
                <a:cs typeface="Calibri"/>
              </a:rPr>
              <a:t>год 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16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3580</a:t>
            </a:r>
            <a:r>
              <a:rPr sz="16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чел.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8013700" cy="5143500"/>
            </a:xfrm>
            <a:custGeom>
              <a:avLst/>
              <a:gdLst/>
              <a:ahLst/>
              <a:cxnLst/>
              <a:rect l="l" t="t" r="r" b="b"/>
              <a:pathLst>
                <a:path w="8013700" h="5143500">
                  <a:moveTo>
                    <a:pt x="0" y="5143500"/>
                  </a:moveTo>
                  <a:lnTo>
                    <a:pt x="0" y="0"/>
                  </a:lnTo>
                  <a:lnTo>
                    <a:pt x="8013424" y="0"/>
                  </a:lnTo>
                  <a:lnTo>
                    <a:pt x="8013424" y="5143500"/>
                  </a:lnTo>
                  <a:lnTo>
                    <a:pt x="0" y="5143500"/>
                  </a:lnTo>
                  <a:close/>
                </a:path>
              </a:pathLst>
            </a:custGeom>
            <a:solidFill>
              <a:srgbClr val="4BAC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013425" y="0"/>
              <a:ext cx="1130935" cy="5143500"/>
            </a:xfrm>
            <a:custGeom>
              <a:avLst/>
              <a:gdLst/>
              <a:ahLst/>
              <a:cxnLst/>
              <a:rect l="l" t="t" r="r" b="b"/>
              <a:pathLst>
                <a:path w="1130934" h="5143500">
                  <a:moveTo>
                    <a:pt x="0" y="0"/>
                  </a:moveTo>
                  <a:lnTo>
                    <a:pt x="1130570" y="0"/>
                  </a:lnTo>
                  <a:lnTo>
                    <a:pt x="1130570" y="5143500"/>
                  </a:lnTo>
                  <a:lnTo>
                    <a:pt x="0" y="51435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>
                <a:alpha val="450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20477" y="107936"/>
              <a:ext cx="916470" cy="75947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8110952" y="98411"/>
              <a:ext cx="935990" cy="779145"/>
            </a:xfrm>
            <a:custGeom>
              <a:avLst/>
              <a:gdLst/>
              <a:ahLst/>
              <a:cxnLst/>
              <a:rect l="l" t="t" r="r" b="b"/>
              <a:pathLst>
                <a:path w="935990" h="779144">
                  <a:moveTo>
                    <a:pt x="0" y="0"/>
                  </a:moveTo>
                  <a:lnTo>
                    <a:pt x="935521" y="0"/>
                  </a:lnTo>
                  <a:lnTo>
                    <a:pt x="935521" y="778523"/>
                  </a:lnTo>
                  <a:lnTo>
                    <a:pt x="0" y="778523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3185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79511" y="294468"/>
            <a:ext cx="7721600" cy="1016000"/>
          </a:xfrm>
          <a:prstGeom prst="rect">
            <a:avLst/>
          </a:prstGeom>
          <a:solidFill>
            <a:srgbClr val="376092"/>
          </a:solidFill>
        </p:spPr>
        <p:txBody>
          <a:bodyPr vert="horz" wrap="square" lIns="0" tIns="33655" rIns="0" bIns="0" rtlCol="0">
            <a:spAutoFit/>
          </a:bodyPr>
          <a:lstStyle/>
          <a:p>
            <a:pPr marL="91440" marR="406400">
              <a:lnSpc>
                <a:spcPct val="100000"/>
              </a:lnSpc>
              <a:spcBef>
                <a:spcPts val="265"/>
              </a:spcBef>
            </a:pPr>
            <a:r>
              <a:rPr spc="-15" dirty="0">
                <a:latin typeface="Calibri"/>
                <a:cs typeface="Calibri"/>
              </a:rPr>
              <a:t>УЧАСТИЕ</a:t>
            </a:r>
            <a:r>
              <a:rPr spc="-10" dirty="0">
                <a:latin typeface="Calibri"/>
                <a:cs typeface="Calibri"/>
              </a:rPr>
              <a:t> </a:t>
            </a:r>
            <a:r>
              <a:rPr spc="-15" dirty="0">
                <a:latin typeface="Calibri"/>
                <a:cs typeface="Calibri"/>
              </a:rPr>
              <a:t>РОДИТЕЛЕЙ</a:t>
            </a:r>
            <a:r>
              <a:rPr spc="-10" dirty="0">
                <a:latin typeface="Calibri"/>
                <a:cs typeface="Calibri"/>
              </a:rPr>
              <a:t> </a:t>
            </a:r>
            <a:r>
              <a:rPr spc="-15" dirty="0">
                <a:latin typeface="Calibri"/>
                <a:cs typeface="Calibri"/>
              </a:rPr>
              <a:t>ОБУЧАЮЩИХСЯ</a:t>
            </a:r>
            <a:r>
              <a:rPr spc="-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И</a:t>
            </a:r>
            <a:r>
              <a:rPr spc="-10" dirty="0">
                <a:latin typeface="Calibri"/>
                <a:cs typeface="Calibri"/>
              </a:rPr>
              <a:t> </a:t>
            </a:r>
            <a:r>
              <a:rPr spc="-15" dirty="0">
                <a:latin typeface="Calibri"/>
                <a:cs typeface="Calibri"/>
              </a:rPr>
              <a:t>ПЕДАГОГОВ </a:t>
            </a:r>
            <a:r>
              <a:rPr spc="-10" dirty="0">
                <a:latin typeface="Calibri"/>
                <a:cs typeface="Calibri"/>
              </a:rPr>
              <a:t> </a:t>
            </a:r>
            <a:r>
              <a:rPr spc="-25" dirty="0">
                <a:latin typeface="Calibri"/>
                <a:cs typeface="Calibri"/>
              </a:rPr>
              <a:t>ОБРАЗОВАТЕЛЬНЫХ</a:t>
            </a:r>
            <a:r>
              <a:rPr spc="-5" dirty="0">
                <a:latin typeface="Calibri"/>
                <a:cs typeface="Calibri"/>
              </a:rPr>
              <a:t> </a:t>
            </a:r>
            <a:r>
              <a:rPr spc="-20" dirty="0">
                <a:latin typeface="Calibri"/>
                <a:cs typeface="Calibri"/>
              </a:rPr>
              <a:t>ОРГАНИЗАЦИЙ</a:t>
            </a:r>
            <a:r>
              <a:rPr spc="-10" dirty="0">
                <a:latin typeface="Calibri"/>
                <a:cs typeface="Calibri"/>
              </a:rPr>
              <a:t> </a:t>
            </a:r>
            <a:r>
              <a:rPr spc="-20" dirty="0">
                <a:latin typeface="Calibri"/>
                <a:cs typeface="Calibri"/>
              </a:rPr>
              <a:t>ГОРОДА</a:t>
            </a:r>
            <a:r>
              <a:rPr spc="-5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ЕЛЬЦА</a:t>
            </a:r>
            <a:r>
              <a:rPr dirty="0">
                <a:latin typeface="Calibri"/>
                <a:cs typeface="Calibri"/>
              </a:rPr>
              <a:t> В </a:t>
            </a:r>
            <a:r>
              <a:rPr spc="-5" dirty="0">
                <a:latin typeface="Calibri"/>
                <a:cs typeface="Calibri"/>
              </a:rPr>
              <a:t>ОПРОСАХ </a:t>
            </a:r>
            <a:r>
              <a:rPr dirty="0">
                <a:latin typeface="Calibri"/>
                <a:cs typeface="Calibri"/>
              </a:rPr>
              <a:t>И </a:t>
            </a:r>
            <a:r>
              <a:rPr spc="-434" dirty="0">
                <a:latin typeface="Calibri"/>
                <a:cs typeface="Calibri"/>
              </a:rPr>
              <a:t> </a:t>
            </a:r>
            <a:r>
              <a:rPr spc="-20" dirty="0">
                <a:latin typeface="Calibri"/>
                <a:cs typeface="Calibri"/>
              </a:rPr>
              <a:t>МОНИТОРИНГАХ</a:t>
            </a:r>
            <a:r>
              <a:rPr spc="-5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БАНКА</a:t>
            </a:r>
            <a:r>
              <a:rPr spc="-5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РОССИИ, </a:t>
            </a:r>
            <a:r>
              <a:rPr spc="-5" dirty="0">
                <a:latin typeface="Calibri"/>
                <a:cs typeface="Calibri"/>
              </a:rPr>
              <a:t>ИРО </a:t>
            </a:r>
            <a:r>
              <a:rPr spc="-10" dirty="0">
                <a:latin typeface="Calibri"/>
                <a:cs typeface="Calibri"/>
              </a:rPr>
              <a:t>ЛИПЕЦКОЙ </a:t>
            </a:r>
            <a:r>
              <a:rPr spc="-15" dirty="0">
                <a:latin typeface="Calibri"/>
                <a:cs typeface="Calibri"/>
              </a:rPr>
              <a:t>ОБЛАСТИ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3787292" y="1558035"/>
            <a:ext cx="3967479" cy="1247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 algn="ctr">
              <a:lnSpc>
                <a:spcPts val="1910"/>
              </a:lnSpc>
              <a:spcBef>
                <a:spcPts val="100"/>
              </a:spcBef>
            </a:pPr>
            <a:r>
              <a:rPr sz="1600" b="1" dirty="0">
                <a:solidFill>
                  <a:srgbClr val="1F497D"/>
                </a:solidFill>
                <a:latin typeface="Calibri"/>
                <a:cs typeface="Calibri"/>
              </a:rPr>
              <a:t>1906</a:t>
            </a:r>
            <a:r>
              <a:rPr sz="1600" b="1" spc="-3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1F497D"/>
                </a:solidFill>
                <a:latin typeface="Calibri"/>
                <a:cs typeface="Calibri"/>
              </a:rPr>
              <a:t>ЧЕЛОВЕК</a:t>
            </a:r>
            <a:endParaRPr sz="1600">
              <a:latin typeface="Calibri"/>
              <a:cs typeface="Calibri"/>
            </a:endParaRPr>
          </a:p>
          <a:p>
            <a:pPr marL="12700" marR="5080" indent="-1270" algn="ctr">
              <a:lnSpc>
                <a:spcPts val="1920"/>
              </a:lnSpc>
              <a:spcBef>
                <a:spcPts val="50"/>
              </a:spcBef>
            </a:pP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ОПРОС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НАСЕЛЕНИЯ 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В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ЦЕЛЯХ ОПРЕДЕЛЕНИЯ 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СТЕПЕНИ</a:t>
            </a: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 УДОВЛЕТВОРЕННОСТИ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 НАСЕЛЕНИЯ</a:t>
            </a:r>
            <a:endParaRPr sz="1600">
              <a:latin typeface="Calibri"/>
              <a:cs typeface="Calibri"/>
            </a:endParaRPr>
          </a:p>
          <a:p>
            <a:pPr marL="127000" marR="117475" indent="-1905" algn="ctr">
              <a:lnSpc>
                <a:spcPts val="1900"/>
              </a:lnSpc>
              <a:spcBef>
                <a:spcPts val="90"/>
              </a:spcBef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УРОВНЕМ БЕЗОПАСНОСТИ 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ФИНАНСОВЫХ 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УСЛУГ</a:t>
            </a: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 БАНКОВ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СТРАХОВЫХ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КОМПАНИЙ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24688" y="1432722"/>
            <a:ext cx="7571740" cy="3536315"/>
            <a:chOff x="224688" y="1432722"/>
            <a:chExt cx="7571740" cy="3536315"/>
          </a:xfrm>
        </p:grpSpPr>
        <p:sp>
          <p:nvSpPr>
            <p:cNvPr id="10" name="object 10"/>
            <p:cNvSpPr/>
            <p:nvPr/>
          </p:nvSpPr>
          <p:spPr>
            <a:xfrm>
              <a:off x="4109201" y="3727322"/>
              <a:ext cx="269875" cy="424180"/>
            </a:xfrm>
            <a:custGeom>
              <a:avLst/>
              <a:gdLst/>
              <a:ahLst/>
              <a:cxnLst/>
              <a:rect l="l" t="t" r="r" b="b"/>
              <a:pathLst>
                <a:path w="269875" h="424179">
                  <a:moveTo>
                    <a:pt x="134754" y="0"/>
                  </a:moveTo>
                  <a:lnTo>
                    <a:pt x="0" y="0"/>
                  </a:lnTo>
                  <a:lnTo>
                    <a:pt x="134754" y="211779"/>
                  </a:lnTo>
                  <a:lnTo>
                    <a:pt x="0" y="423559"/>
                  </a:lnTo>
                  <a:lnTo>
                    <a:pt x="134754" y="423559"/>
                  </a:lnTo>
                  <a:lnTo>
                    <a:pt x="269509" y="211779"/>
                  </a:lnTo>
                  <a:lnTo>
                    <a:pt x="134754" y="0"/>
                  </a:lnTo>
                  <a:close/>
                </a:path>
              </a:pathLst>
            </a:custGeom>
            <a:solidFill>
              <a:srgbClr val="376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109201" y="3727322"/>
              <a:ext cx="269875" cy="424180"/>
            </a:xfrm>
            <a:custGeom>
              <a:avLst/>
              <a:gdLst/>
              <a:ahLst/>
              <a:cxnLst/>
              <a:rect l="l" t="t" r="r" b="b"/>
              <a:pathLst>
                <a:path w="269875" h="424179">
                  <a:moveTo>
                    <a:pt x="0" y="0"/>
                  </a:moveTo>
                  <a:lnTo>
                    <a:pt x="134754" y="0"/>
                  </a:lnTo>
                  <a:lnTo>
                    <a:pt x="269509" y="211780"/>
                  </a:lnTo>
                  <a:lnTo>
                    <a:pt x="134754" y="423560"/>
                  </a:lnTo>
                  <a:lnTo>
                    <a:pt x="0" y="423560"/>
                  </a:lnTo>
                  <a:lnTo>
                    <a:pt x="134754" y="211780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36713" y="1537938"/>
              <a:ext cx="622300" cy="45084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4385322" y="3727322"/>
              <a:ext cx="269875" cy="424180"/>
            </a:xfrm>
            <a:custGeom>
              <a:avLst/>
              <a:gdLst/>
              <a:ahLst/>
              <a:cxnLst/>
              <a:rect l="l" t="t" r="r" b="b"/>
              <a:pathLst>
                <a:path w="269875" h="424179">
                  <a:moveTo>
                    <a:pt x="134754" y="0"/>
                  </a:moveTo>
                  <a:lnTo>
                    <a:pt x="0" y="0"/>
                  </a:lnTo>
                  <a:lnTo>
                    <a:pt x="134754" y="211779"/>
                  </a:lnTo>
                  <a:lnTo>
                    <a:pt x="0" y="423559"/>
                  </a:lnTo>
                  <a:lnTo>
                    <a:pt x="134754" y="423559"/>
                  </a:lnTo>
                  <a:lnTo>
                    <a:pt x="269509" y="211779"/>
                  </a:lnTo>
                  <a:lnTo>
                    <a:pt x="134754" y="0"/>
                  </a:lnTo>
                  <a:close/>
                </a:path>
              </a:pathLst>
            </a:custGeom>
            <a:solidFill>
              <a:srgbClr val="376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385322" y="3727322"/>
              <a:ext cx="269875" cy="424180"/>
            </a:xfrm>
            <a:custGeom>
              <a:avLst/>
              <a:gdLst/>
              <a:ahLst/>
              <a:cxnLst/>
              <a:rect l="l" t="t" r="r" b="b"/>
              <a:pathLst>
                <a:path w="269875" h="424179">
                  <a:moveTo>
                    <a:pt x="0" y="0"/>
                  </a:moveTo>
                  <a:lnTo>
                    <a:pt x="134754" y="0"/>
                  </a:lnTo>
                  <a:lnTo>
                    <a:pt x="269509" y="211780"/>
                  </a:lnTo>
                  <a:lnTo>
                    <a:pt x="134754" y="423560"/>
                  </a:lnTo>
                  <a:lnTo>
                    <a:pt x="0" y="423560"/>
                  </a:lnTo>
                  <a:lnTo>
                    <a:pt x="134754" y="211780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4688" y="1432722"/>
              <a:ext cx="2702673" cy="177807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93643" y="3003798"/>
              <a:ext cx="2702671" cy="1964908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1083723" y="3688588"/>
            <a:ext cx="2856865" cy="1247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4655" marR="405130" indent="-1905" algn="ctr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solidFill>
                  <a:srgbClr val="1F497D"/>
                </a:solidFill>
                <a:latin typeface="Calibri"/>
                <a:cs typeface="Calibri"/>
              </a:rPr>
              <a:t>114 </a:t>
            </a:r>
            <a:r>
              <a:rPr sz="1600" b="1" spc="-10" dirty="0">
                <a:solidFill>
                  <a:srgbClr val="1F497D"/>
                </a:solidFill>
                <a:latin typeface="Calibri"/>
                <a:cs typeface="Calibri"/>
              </a:rPr>
              <a:t>ПЕДАГОГОВ </a:t>
            </a:r>
            <a:r>
              <a:rPr sz="1600" b="1" spc="-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МОНИТОРИНГ</a:t>
            </a:r>
            <a:r>
              <a:rPr sz="16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УРОВНЯ</a:t>
            </a:r>
            <a:endParaRPr sz="1600">
              <a:latin typeface="Calibri"/>
              <a:cs typeface="Calibri"/>
            </a:endParaRPr>
          </a:p>
          <a:p>
            <a:pPr marL="635" algn="ctr">
              <a:lnSpc>
                <a:spcPts val="1895"/>
              </a:lnSpc>
            </a:pP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ФИНАНСОВОЙ</a:t>
            </a:r>
            <a:r>
              <a:rPr sz="16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ГРАМОТНОСТИ</a:t>
            </a:r>
            <a:r>
              <a:rPr sz="16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В</a:t>
            </a:r>
            <a:endParaRPr sz="1600">
              <a:latin typeface="Calibri"/>
              <a:cs typeface="Calibri"/>
            </a:endParaRPr>
          </a:p>
          <a:p>
            <a:pPr marL="12065" marR="5080" algn="ctr">
              <a:lnSpc>
                <a:spcPts val="1900"/>
              </a:lnSpc>
              <a:spcBef>
                <a:spcPts val="150"/>
              </a:spcBef>
            </a:pP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ОО В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ОБЛАСТИ ПРЕПОДАВАНИЯ </a:t>
            </a:r>
            <a:r>
              <a:rPr sz="1600" b="1" spc="-3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ФИНАНСОВОЙ</a:t>
            </a:r>
            <a:r>
              <a:rPr sz="16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ГРАМОТНОСТИ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013425" y="0"/>
            <a:ext cx="1130935" cy="5143500"/>
            <a:chOff x="8013425" y="0"/>
            <a:chExt cx="1130935" cy="5143500"/>
          </a:xfrm>
        </p:grpSpPr>
        <p:sp>
          <p:nvSpPr>
            <p:cNvPr id="3" name="object 3"/>
            <p:cNvSpPr/>
            <p:nvPr/>
          </p:nvSpPr>
          <p:spPr>
            <a:xfrm>
              <a:off x="8013425" y="0"/>
              <a:ext cx="1130935" cy="5143500"/>
            </a:xfrm>
            <a:custGeom>
              <a:avLst/>
              <a:gdLst/>
              <a:ahLst/>
              <a:cxnLst/>
              <a:rect l="l" t="t" r="r" b="b"/>
              <a:pathLst>
                <a:path w="1130934" h="5143500">
                  <a:moveTo>
                    <a:pt x="0" y="0"/>
                  </a:moveTo>
                  <a:lnTo>
                    <a:pt x="1130570" y="0"/>
                  </a:lnTo>
                  <a:lnTo>
                    <a:pt x="1130570" y="5143500"/>
                  </a:lnTo>
                  <a:lnTo>
                    <a:pt x="0" y="51435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>
                <a:alpha val="450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20477" y="107936"/>
              <a:ext cx="916470" cy="75947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110952" y="98411"/>
              <a:ext cx="935990" cy="779145"/>
            </a:xfrm>
            <a:custGeom>
              <a:avLst/>
              <a:gdLst/>
              <a:ahLst/>
              <a:cxnLst/>
              <a:rect l="l" t="t" r="r" b="b"/>
              <a:pathLst>
                <a:path w="935990" h="779144">
                  <a:moveTo>
                    <a:pt x="0" y="0"/>
                  </a:moveTo>
                  <a:lnTo>
                    <a:pt x="935521" y="0"/>
                  </a:lnTo>
                  <a:lnTo>
                    <a:pt x="935521" y="778523"/>
                  </a:lnTo>
                  <a:lnTo>
                    <a:pt x="0" y="778523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3185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79511" y="294468"/>
            <a:ext cx="7721600" cy="708025"/>
          </a:xfrm>
          <a:prstGeom prst="rect">
            <a:avLst/>
          </a:prstGeom>
          <a:solidFill>
            <a:srgbClr val="376092"/>
          </a:solidFill>
        </p:spPr>
        <p:txBody>
          <a:bodyPr vert="horz" wrap="square" lIns="0" tIns="3365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65"/>
              </a:spcBef>
            </a:pP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ПЛАН-ГРАФИК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ОСНОВНЫХ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МЕРОПРИЯТИЙ</a:t>
            </a:r>
            <a:endParaRPr sz="2000">
              <a:latin typeface="Calibri"/>
              <a:cs typeface="Calibri"/>
            </a:endParaRPr>
          </a:p>
          <a:p>
            <a:pPr marL="91440">
              <a:lnSpc>
                <a:spcPct val="100000"/>
              </a:lnSpc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ПО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 ПОВЫШЕНИЮ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ФИНАНСОВОЙ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ГРАМОТНОСТИ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90196" y="1612900"/>
            <a:ext cx="4358005" cy="172973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38735">
              <a:lnSpc>
                <a:spcPts val="1900"/>
              </a:lnSpc>
              <a:spcBef>
                <a:spcPts val="180"/>
              </a:spcBef>
            </a:pPr>
            <a:r>
              <a:rPr sz="1600" b="1" spc="-10" dirty="0">
                <a:solidFill>
                  <a:srgbClr val="1F497D"/>
                </a:solidFill>
                <a:latin typeface="Calibri"/>
                <a:cs typeface="Calibri"/>
              </a:rPr>
              <a:t>ВЕСЕННЯЯ</a:t>
            </a:r>
            <a:r>
              <a:rPr sz="1600" b="1" spc="-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F497D"/>
                </a:solidFill>
                <a:latin typeface="Calibri"/>
                <a:cs typeface="Calibri"/>
              </a:rPr>
              <a:t>И</a:t>
            </a:r>
            <a:r>
              <a:rPr sz="1600" b="1" spc="-10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F497D"/>
                </a:solidFill>
                <a:latin typeface="Calibri"/>
                <a:cs typeface="Calibri"/>
              </a:rPr>
              <a:t>ОСЕННЯЯ </a:t>
            </a:r>
            <a:r>
              <a:rPr sz="1600" b="1" spc="-15" dirty="0">
                <a:solidFill>
                  <a:srgbClr val="1F497D"/>
                </a:solidFill>
                <a:latin typeface="Calibri"/>
                <a:cs typeface="Calibri"/>
              </a:rPr>
              <a:t>СЕССИИ</a:t>
            </a:r>
            <a:r>
              <a:rPr sz="1600" b="1" spc="-10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1F497D"/>
                </a:solidFill>
                <a:latin typeface="Calibri"/>
                <a:cs typeface="Calibri"/>
              </a:rPr>
              <a:t>ОНЛАЙН-УРОКОВ </a:t>
            </a:r>
            <a:r>
              <a:rPr sz="1600" b="1" spc="-350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F497D"/>
                </a:solidFill>
                <a:latin typeface="Calibri"/>
                <a:cs typeface="Calibri"/>
              </a:rPr>
              <a:t>ПО ФИНАНСОВОЙ</a:t>
            </a:r>
            <a:r>
              <a:rPr sz="1600" b="1" spc="-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1600" b="1" spc="-15" dirty="0">
                <a:solidFill>
                  <a:srgbClr val="1F497D"/>
                </a:solidFill>
                <a:latin typeface="Calibri"/>
                <a:cs typeface="Calibri"/>
              </a:rPr>
              <a:t>ГРАМОТНОСТИ: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900">
              <a:latin typeface="Calibri"/>
              <a:cs typeface="Calibri"/>
            </a:endParaRPr>
          </a:p>
          <a:p>
            <a:pPr marL="298450" indent="-285750">
              <a:lnSpc>
                <a:spcPts val="1910"/>
              </a:lnSpc>
              <a:spcBef>
                <a:spcPts val="1505"/>
              </a:spcBef>
              <a:buFont typeface="Wingdings"/>
              <a:buChar char=""/>
              <a:tabLst>
                <a:tab pos="298450" algn="l"/>
              </a:tabLst>
            </a:pPr>
            <a:r>
              <a:rPr sz="1600" b="1" dirty="0">
                <a:solidFill>
                  <a:srgbClr val="1F497D"/>
                </a:solidFill>
                <a:latin typeface="Calibri"/>
                <a:cs typeface="Calibri"/>
              </a:rPr>
              <a:t>2020</a:t>
            </a:r>
            <a:r>
              <a:rPr sz="1600" b="1" spc="-10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1600" b="1" spc="-15" dirty="0">
                <a:solidFill>
                  <a:srgbClr val="1F497D"/>
                </a:solidFill>
                <a:latin typeface="Calibri"/>
                <a:cs typeface="Calibri"/>
              </a:rPr>
              <a:t>ГОД,</a:t>
            </a:r>
            <a:r>
              <a:rPr sz="1600" b="1" spc="-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1F497D"/>
                </a:solidFill>
                <a:latin typeface="Calibri"/>
                <a:cs typeface="Calibri"/>
              </a:rPr>
              <a:t>ВЕСЕННЯЯ</a:t>
            </a:r>
            <a:r>
              <a:rPr sz="1600" b="1" spc="-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1F497D"/>
                </a:solidFill>
                <a:latin typeface="Calibri"/>
                <a:cs typeface="Calibri"/>
              </a:rPr>
              <a:t>СЕССИЯ</a:t>
            </a:r>
            <a:r>
              <a:rPr sz="1600" b="1" spc="-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F497D"/>
                </a:solidFill>
                <a:latin typeface="Calibri"/>
                <a:cs typeface="Calibri"/>
              </a:rPr>
              <a:t>–</a:t>
            </a:r>
            <a:r>
              <a:rPr sz="1600" b="1" spc="-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F497D"/>
                </a:solidFill>
                <a:latin typeface="Calibri"/>
                <a:cs typeface="Calibri"/>
              </a:rPr>
              <a:t>1975</a:t>
            </a:r>
            <a:r>
              <a:rPr sz="1600" b="1" spc="-5" dirty="0">
                <a:solidFill>
                  <a:srgbClr val="1F497D"/>
                </a:solidFill>
                <a:latin typeface="Calibri"/>
                <a:cs typeface="Calibri"/>
              </a:rPr>
              <a:t> ЧЕЛОВЕК;</a:t>
            </a:r>
            <a:endParaRPr sz="1600">
              <a:latin typeface="Calibri"/>
              <a:cs typeface="Calibri"/>
            </a:endParaRPr>
          </a:p>
          <a:p>
            <a:pPr marL="298450" indent="-285750">
              <a:lnSpc>
                <a:spcPts val="1895"/>
              </a:lnSpc>
              <a:buFont typeface="Wingdings"/>
              <a:buChar char=""/>
              <a:tabLst>
                <a:tab pos="298450" algn="l"/>
              </a:tabLst>
            </a:pPr>
            <a:r>
              <a:rPr sz="1600" b="1" dirty="0">
                <a:solidFill>
                  <a:srgbClr val="1F497D"/>
                </a:solidFill>
                <a:latin typeface="Calibri"/>
                <a:cs typeface="Calibri"/>
              </a:rPr>
              <a:t>2021</a:t>
            </a:r>
            <a:r>
              <a:rPr sz="1600" b="1" spc="-10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1600" b="1" spc="-15" dirty="0">
                <a:solidFill>
                  <a:srgbClr val="1F497D"/>
                </a:solidFill>
                <a:latin typeface="Calibri"/>
                <a:cs typeface="Calibri"/>
              </a:rPr>
              <a:t>ГОД,</a:t>
            </a:r>
            <a:r>
              <a:rPr sz="1600" b="1" spc="-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1F497D"/>
                </a:solidFill>
                <a:latin typeface="Calibri"/>
                <a:cs typeface="Calibri"/>
              </a:rPr>
              <a:t>ВЕСЕННЯЯ</a:t>
            </a:r>
            <a:r>
              <a:rPr sz="1600" b="1" spc="-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1F497D"/>
                </a:solidFill>
                <a:latin typeface="Calibri"/>
                <a:cs typeface="Calibri"/>
              </a:rPr>
              <a:t>СЕССИЯ</a:t>
            </a:r>
            <a:r>
              <a:rPr sz="1600" b="1" spc="-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F497D"/>
                </a:solidFill>
                <a:latin typeface="Calibri"/>
                <a:cs typeface="Calibri"/>
              </a:rPr>
              <a:t>–</a:t>
            </a:r>
            <a:r>
              <a:rPr sz="1600" b="1" spc="-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F497D"/>
                </a:solidFill>
                <a:latin typeface="Calibri"/>
                <a:cs typeface="Calibri"/>
              </a:rPr>
              <a:t>2638</a:t>
            </a:r>
            <a:r>
              <a:rPr sz="1600" b="1" spc="-5" dirty="0">
                <a:solidFill>
                  <a:srgbClr val="1F497D"/>
                </a:solidFill>
                <a:latin typeface="Calibri"/>
                <a:cs typeface="Calibri"/>
              </a:rPr>
              <a:t> ЧЕЛОВЕК;</a:t>
            </a:r>
            <a:endParaRPr sz="1600">
              <a:latin typeface="Calibri"/>
              <a:cs typeface="Calibri"/>
            </a:endParaRPr>
          </a:p>
          <a:p>
            <a:pPr marL="298450" indent="-285750">
              <a:lnSpc>
                <a:spcPts val="1910"/>
              </a:lnSpc>
              <a:buFont typeface="Wingdings"/>
              <a:buChar char=""/>
              <a:tabLst>
                <a:tab pos="298450" algn="l"/>
              </a:tabLst>
            </a:pPr>
            <a:r>
              <a:rPr sz="1600" b="1" dirty="0">
                <a:solidFill>
                  <a:srgbClr val="1F497D"/>
                </a:solidFill>
                <a:latin typeface="Calibri"/>
                <a:cs typeface="Calibri"/>
              </a:rPr>
              <a:t>2022</a:t>
            </a:r>
            <a:r>
              <a:rPr sz="1600" b="1" spc="-10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1600" b="1" spc="-15" dirty="0">
                <a:solidFill>
                  <a:srgbClr val="1F497D"/>
                </a:solidFill>
                <a:latin typeface="Calibri"/>
                <a:cs typeface="Calibri"/>
              </a:rPr>
              <a:t>ГОД,</a:t>
            </a:r>
            <a:r>
              <a:rPr sz="1600" b="1" spc="-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1F497D"/>
                </a:solidFill>
                <a:latin typeface="Calibri"/>
                <a:cs typeface="Calibri"/>
              </a:rPr>
              <a:t>ВЕСЕННЯЯ</a:t>
            </a:r>
            <a:r>
              <a:rPr sz="1600" b="1" spc="-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1F497D"/>
                </a:solidFill>
                <a:latin typeface="Calibri"/>
                <a:cs typeface="Calibri"/>
              </a:rPr>
              <a:t>СЕССИЯ</a:t>
            </a:r>
            <a:r>
              <a:rPr sz="1600" b="1" spc="-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F497D"/>
                </a:solidFill>
                <a:latin typeface="Calibri"/>
                <a:cs typeface="Calibri"/>
              </a:rPr>
              <a:t>–</a:t>
            </a:r>
            <a:r>
              <a:rPr sz="1600" b="1" spc="-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F497D"/>
                </a:solidFill>
                <a:latin typeface="Calibri"/>
                <a:cs typeface="Calibri"/>
              </a:rPr>
              <a:t>6595</a:t>
            </a:r>
            <a:r>
              <a:rPr sz="1600" b="1" spc="-5" dirty="0">
                <a:solidFill>
                  <a:srgbClr val="1F497D"/>
                </a:solidFill>
                <a:latin typeface="Calibri"/>
                <a:cs typeface="Calibri"/>
              </a:rPr>
              <a:t> ЧЕЛОВЕК.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90196" y="3810508"/>
            <a:ext cx="3742690" cy="51054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288925" marR="5080" indent="-276225">
              <a:lnSpc>
                <a:spcPts val="1900"/>
              </a:lnSpc>
              <a:spcBef>
                <a:spcPts val="180"/>
              </a:spcBef>
              <a:buFont typeface="Wingdings"/>
              <a:buChar char=""/>
              <a:tabLst>
                <a:tab pos="298450" algn="l"/>
              </a:tabLst>
            </a:pP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945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ШКОЛЬНИКОВ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УЧАСТНИКИ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 ВЕБИНАРОВ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«ГРАМОТНЫЙ ИНВЕСТОР»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346191" y="1115567"/>
            <a:ext cx="2557780" cy="3953510"/>
            <a:chOff x="5346191" y="1115567"/>
            <a:chExt cx="2557780" cy="3953510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46191" y="2813303"/>
              <a:ext cx="2557271" cy="225552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07735" y="1115567"/>
              <a:ext cx="2252471" cy="170078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013425" y="0"/>
            <a:ext cx="1130935" cy="5143500"/>
            <a:chOff x="8013425" y="0"/>
            <a:chExt cx="1130935" cy="5143500"/>
          </a:xfrm>
        </p:grpSpPr>
        <p:sp>
          <p:nvSpPr>
            <p:cNvPr id="3" name="object 3"/>
            <p:cNvSpPr/>
            <p:nvPr/>
          </p:nvSpPr>
          <p:spPr>
            <a:xfrm>
              <a:off x="8013425" y="0"/>
              <a:ext cx="1130935" cy="5143500"/>
            </a:xfrm>
            <a:custGeom>
              <a:avLst/>
              <a:gdLst/>
              <a:ahLst/>
              <a:cxnLst/>
              <a:rect l="l" t="t" r="r" b="b"/>
              <a:pathLst>
                <a:path w="1130934" h="5143500">
                  <a:moveTo>
                    <a:pt x="0" y="0"/>
                  </a:moveTo>
                  <a:lnTo>
                    <a:pt x="1130570" y="0"/>
                  </a:lnTo>
                  <a:lnTo>
                    <a:pt x="1130570" y="5143500"/>
                  </a:lnTo>
                  <a:lnTo>
                    <a:pt x="0" y="51435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>
                <a:alpha val="450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20477" y="107936"/>
              <a:ext cx="916470" cy="75947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110952" y="98411"/>
              <a:ext cx="935990" cy="779145"/>
            </a:xfrm>
            <a:custGeom>
              <a:avLst/>
              <a:gdLst/>
              <a:ahLst/>
              <a:cxnLst/>
              <a:rect l="l" t="t" r="r" b="b"/>
              <a:pathLst>
                <a:path w="935990" h="779144">
                  <a:moveTo>
                    <a:pt x="0" y="0"/>
                  </a:moveTo>
                  <a:lnTo>
                    <a:pt x="935521" y="0"/>
                  </a:lnTo>
                  <a:lnTo>
                    <a:pt x="935521" y="778523"/>
                  </a:lnTo>
                  <a:lnTo>
                    <a:pt x="0" y="778523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3185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179511" y="294468"/>
            <a:ext cx="7721600" cy="708025"/>
          </a:xfrm>
          <a:custGeom>
            <a:avLst/>
            <a:gdLst/>
            <a:ahLst/>
            <a:cxnLst/>
            <a:rect l="l" t="t" r="r" b="b"/>
            <a:pathLst>
              <a:path w="7721600" h="708025">
                <a:moveTo>
                  <a:pt x="7721371" y="0"/>
                </a:moveTo>
                <a:lnTo>
                  <a:pt x="0" y="0"/>
                </a:lnTo>
                <a:lnTo>
                  <a:pt x="0" y="707885"/>
                </a:lnTo>
                <a:lnTo>
                  <a:pt x="7721371" y="707885"/>
                </a:lnTo>
                <a:lnTo>
                  <a:pt x="7721371" y="0"/>
                </a:lnTo>
                <a:close/>
              </a:path>
            </a:pathLst>
          </a:custGeom>
          <a:solidFill>
            <a:srgbClr val="37609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58251" y="315467"/>
            <a:ext cx="538353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ПЛАН-ГРАФИК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ОСНОВНЫХ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МЕРОПРИЯТИЙ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ПО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 ПОВЫШЕНИЮ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ФИНАНСОВОЙ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ГРАМОТНОСТИ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0" y="1109471"/>
            <a:ext cx="7903845" cy="3880485"/>
            <a:chOff x="0" y="1109471"/>
            <a:chExt cx="7903845" cy="3880485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041903"/>
              <a:ext cx="2859024" cy="194767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109472"/>
              <a:ext cx="2816352" cy="193547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55976" y="1109471"/>
              <a:ext cx="5047487" cy="387096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64645" y="2"/>
            <a:ext cx="8779510" cy="5143500"/>
            <a:chOff x="364645" y="2"/>
            <a:chExt cx="8779510" cy="5143500"/>
          </a:xfrm>
        </p:grpSpPr>
        <p:sp>
          <p:nvSpPr>
            <p:cNvPr id="3" name="object 3"/>
            <p:cNvSpPr/>
            <p:nvPr/>
          </p:nvSpPr>
          <p:spPr>
            <a:xfrm>
              <a:off x="8013427" y="2"/>
              <a:ext cx="1130935" cy="5143500"/>
            </a:xfrm>
            <a:custGeom>
              <a:avLst/>
              <a:gdLst/>
              <a:ahLst/>
              <a:cxnLst/>
              <a:rect l="l" t="t" r="r" b="b"/>
              <a:pathLst>
                <a:path w="1130934" h="5143500">
                  <a:moveTo>
                    <a:pt x="1130571" y="0"/>
                  </a:moveTo>
                  <a:lnTo>
                    <a:pt x="0" y="0"/>
                  </a:lnTo>
                  <a:lnTo>
                    <a:pt x="0" y="5143497"/>
                  </a:lnTo>
                  <a:lnTo>
                    <a:pt x="1130571" y="5143497"/>
                  </a:lnTo>
                  <a:lnTo>
                    <a:pt x="1130571" y="0"/>
                  </a:lnTo>
                  <a:close/>
                </a:path>
              </a:pathLst>
            </a:custGeom>
            <a:solidFill>
              <a:srgbClr val="002060">
                <a:alpha val="450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20477" y="107936"/>
              <a:ext cx="916470" cy="75947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110952" y="98411"/>
              <a:ext cx="935990" cy="779145"/>
            </a:xfrm>
            <a:custGeom>
              <a:avLst/>
              <a:gdLst/>
              <a:ahLst/>
              <a:cxnLst/>
              <a:rect l="l" t="t" r="r" b="b"/>
              <a:pathLst>
                <a:path w="935990" h="779144">
                  <a:moveTo>
                    <a:pt x="0" y="0"/>
                  </a:moveTo>
                  <a:lnTo>
                    <a:pt x="935521" y="0"/>
                  </a:lnTo>
                  <a:lnTo>
                    <a:pt x="935521" y="778523"/>
                  </a:lnTo>
                  <a:lnTo>
                    <a:pt x="0" y="778523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3185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66464" y="3039573"/>
              <a:ext cx="6271949" cy="10671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0749" y="4106771"/>
              <a:ext cx="7469409" cy="103597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4645" y="1981033"/>
              <a:ext cx="6146578" cy="1058541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848152" y="1148588"/>
            <a:ext cx="63080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ФИНАНСОВАЯ</a:t>
            </a:r>
            <a:r>
              <a:rPr sz="2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rgbClr val="FFFFFF"/>
                </a:solidFill>
                <a:latin typeface="Calibri"/>
                <a:cs typeface="Calibri"/>
              </a:rPr>
              <a:t>ГРАМОТНОСТЬ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‒</a:t>
            </a:r>
            <a:r>
              <a:rPr sz="24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НАВЫК</a:t>
            </a:r>
            <a:r>
              <a:rPr sz="24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21</a:t>
            </a:r>
            <a:r>
              <a:rPr sz="2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ВЕКА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32686" y="164505"/>
            <a:ext cx="7273290" cy="646430"/>
          </a:xfrm>
          <a:prstGeom prst="rect">
            <a:avLst/>
          </a:prstGeom>
          <a:solidFill>
            <a:srgbClr val="376092"/>
          </a:solidFill>
        </p:spPr>
        <p:txBody>
          <a:bodyPr vert="horz" wrap="square" lIns="0" tIns="49530" rIns="0" bIns="0" rtlCol="0">
            <a:spAutoFit/>
          </a:bodyPr>
          <a:lstStyle/>
          <a:p>
            <a:pPr marL="91440" marR="1661160">
              <a:lnSpc>
                <a:spcPts val="2090"/>
              </a:lnSpc>
              <a:spcBef>
                <a:spcPts val="390"/>
              </a:spcBef>
            </a:pPr>
            <a:r>
              <a:rPr sz="1800" spc="-30" dirty="0">
                <a:latin typeface="Calibri"/>
                <a:cs typeface="Calibri"/>
              </a:rPr>
              <a:t>СТРАТЕГИЯ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ПОВЫШЕНИЯ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ФИНАНСОВОЙ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ГРАМОТНОСТИ </a:t>
            </a:r>
            <a:r>
              <a:rPr sz="1800" spc="-39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В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РОССИЙСКОЙ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ФЕДЕРАЦИИ</a:t>
            </a:r>
            <a:r>
              <a:rPr sz="1800" dirty="0">
                <a:latin typeface="Calibri"/>
                <a:cs typeface="Calibri"/>
              </a:rPr>
              <a:t> НА</a:t>
            </a:r>
            <a:r>
              <a:rPr sz="1800" spc="-5" dirty="0">
                <a:latin typeface="Calibri"/>
                <a:cs typeface="Calibri"/>
              </a:rPr>
              <a:t> 2017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-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2023 </a:t>
            </a:r>
            <a:r>
              <a:rPr sz="1800" spc="-25" dirty="0">
                <a:latin typeface="Calibri"/>
                <a:cs typeface="Calibri"/>
              </a:rPr>
              <a:t>ГОДЫ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487201" y="1127378"/>
            <a:ext cx="295275" cy="449580"/>
            <a:chOff x="487201" y="1127378"/>
            <a:chExt cx="295275" cy="449580"/>
          </a:xfrm>
        </p:grpSpPr>
        <p:sp>
          <p:nvSpPr>
            <p:cNvPr id="12" name="object 12"/>
            <p:cNvSpPr/>
            <p:nvPr/>
          </p:nvSpPr>
          <p:spPr>
            <a:xfrm>
              <a:off x="499901" y="1140078"/>
              <a:ext cx="269875" cy="424180"/>
            </a:xfrm>
            <a:custGeom>
              <a:avLst/>
              <a:gdLst/>
              <a:ahLst/>
              <a:cxnLst/>
              <a:rect l="l" t="t" r="r" b="b"/>
              <a:pathLst>
                <a:path w="269875" h="424180">
                  <a:moveTo>
                    <a:pt x="134754" y="0"/>
                  </a:moveTo>
                  <a:lnTo>
                    <a:pt x="0" y="0"/>
                  </a:lnTo>
                  <a:lnTo>
                    <a:pt x="134754" y="211780"/>
                  </a:lnTo>
                  <a:lnTo>
                    <a:pt x="0" y="423560"/>
                  </a:lnTo>
                  <a:lnTo>
                    <a:pt x="134754" y="423560"/>
                  </a:lnTo>
                  <a:lnTo>
                    <a:pt x="269508" y="211780"/>
                  </a:lnTo>
                  <a:lnTo>
                    <a:pt x="134754" y="0"/>
                  </a:lnTo>
                  <a:close/>
                </a:path>
              </a:pathLst>
            </a:custGeom>
            <a:solidFill>
              <a:srgbClr val="376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99901" y="1140078"/>
              <a:ext cx="269875" cy="424180"/>
            </a:xfrm>
            <a:custGeom>
              <a:avLst/>
              <a:gdLst/>
              <a:ahLst/>
              <a:cxnLst/>
              <a:rect l="l" t="t" r="r" b="b"/>
              <a:pathLst>
                <a:path w="269875" h="424180">
                  <a:moveTo>
                    <a:pt x="0" y="0"/>
                  </a:moveTo>
                  <a:lnTo>
                    <a:pt x="134754" y="0"/>
                  </a:lnTo>
                  <a:lnTo>
                    <a:pt x="269509" y="211780"/>
                  </a:lnTo>
                  <a:lnTo>
                    <a:pt x="134754" y="423560"/>
                  </a:lnTo>
                  <a:lnTo>
                    <a:pt x="0" y="423560"/>
                  </a:lnTo>
                  <a:lnTo>
                    <a:pt x="134754" y="211780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-26706" y="2684779"/>
            <a:ext cx="76949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113F71"/>
                </a:solidFill>
                <a:latin typeface="Verdana"/>
                <a:cs typeface="Verdana"/>
              </a:rPr>
              <a:t>Реализация</a:t>
            </a:r>
            <a:r>
              <a:rPr sz="1800" b="1" spc="-10" dirty="0">
                <a:solidFill>
                  <a:srgbClr val="113F71"/>
                </a:solidFill>
                <a:latin typeface="Verdana"/>
                <a:cs typeface="Verdana"/>
              </a:rPr>
              <a:t> </a:t>
            </a:r>
            <a:r>
              <a:rPr sz="1800" b="1" dirty="0">
                <a:solidFill>
                  <a:srgbClr val="113F71"/>
                </a:solidFill>
                <a:latin typeface="Verdana"/>
                <a:cs typeface="Verdana"/>
              </a:rPr>
              <a:t>проекта </a:t>
            </a:r>
            <a:r>
              <a:rPr sz="1800" b="1" spc="-5" dirty="0">
                <a:solidFill>
                  <a:srgbClr val="113F71"/>
                </a:solidFill>
                <a:latin typeface="Verdana"/>
                <a:cs typeface="Verdana"/>
              </a:rPr>
              <a:t>Банка</a:t>
            </a:r>
            <a:r>
              <a:rPr sz="1800" b="1" dirty="0">
                <a:solidFill>
                  <a:srgbClr val="113F71"/>
                </a:solidFill>
                <a:latin typeface="Verdana"/>
                <a:cs typeface="Verdana"/>
              </a:rPr>
              <a:t> </a:t>
            </a:r>
            <a:r>
              <a:rPr sz="1800" b="1" spc="-5" dirty="0">
                <a:solidFill>
                  <a:srgbClr val="113F71"/>
                </a:solidFill>
                <a:latin typeface="Verdana"/>
                <a:cs typeface="Verdana"/>
              </a:rPr>
              <a:t>России</a:t>
            </a:r>
            <a:r>
              <a:rPr sz="1800" b="1" spc="5" dirty="0">
                <a:solidFill>
                  <a:srgbClr val="113F71"/>
                </a:solidFill>
                <a:latin typeface="Verdana"/>
                <a:cs typeface="Verdana"/>
              </a:rPr>
              <a:t> </a:t>
            </a:r>
            <a:r>
              <a:rPr sz="1800" b="1" spc="-5" dirty="0">
                <a:solidFill>
                  <a:srgbClr val="113F71"/>
                </a:solidFill>
                <a:latin typeface="Verdana"/>
                <a:cs typeface="Verdana"/>
              </a:rPr>
              <a:t>«ДОЛ-игра» </a:t>
            </a:r>
            <a:r>
              <a:rPr sz="1800" b="1" dirty="0">
                <a:solidFill>
                  <a:srgbClr val="113F71"/>
                </a:solidFill>
                <a:latin typeface="Verdana"/>
                <a:cs typeface="Verdana"/>
              </a:rPr>
              <a:t>в</a:t>
            </a:r>
            <a:r>
              <a:rPr sz="1800" b="1" spc="5" dirty="0">
                <a:solidFill>
                  <a:srgbClr val="113F71"/>
                </a:solidFill>
                <a:latin typeface="Verdana"/>
                <a:cs typeface="Verdana"/>
              </a:rPr>
              <a:t> </a:t>
            </a:r>
            <a:r>
              <a:rPr sz="1800" b="1" spc="-5" dirty="0">
                <a:solidFill>
                  <a:srgbClr val="113F71"/>
                </a:solidFill>
                <a:latin typeface="Verdana"/>
                <a:cs typeface="Verdana"/>
              </a:rPr>
              <a:t>школах</a:t>
            </a:r>
            <a:endParaRPr sz="1800">
              <a:latin typeface="Verdana"/>
              <a:cs typeface="Verdana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8013425" y="0"/>
            <a:ext cx="1130935" cy="5143500"/>
            <a:chOff x="8013425" y="0"/>
            <a:chExt cx="1130935" cy="5143500"/>
          </a:xfrm>
        </p:grpSpPr>
        <p:sp>
          <p:nvSpPr>
            <p:cNvPr id="4" name="object 4"/>
            <p:cNvSpPr/>
            <p:nvPr/>
          </p:nvSpPr>
          <p:spPr>
            <a:xfrm>
              <a:off x="8013425" y="0"/>
              <a:ext cx="1130935" cy="5143500"/>
            </a:xfrm>
            <a:custGeom>
              <a:avLst/>
              <a:gdLst/>
              <a:ahLst/>
              <a:cxnLst/>
              <a:rect l="l" t="t" r="r" b="b"/>
              <a:pathLst>
                <a:path w="1130934" h="5143500">
                  <a:moveTo>
                    <a:pt x="0" y="0"/>
                  </a:moveTo>
                  <a:lnTo>
                    <a:pt x="1130570" y="0"/>
                  </a:lnTo>
                  <a:lnTo>
                    <a:pt x="1130570" y="5143500"/>
                  </a:lnTo>
                  <a:lnTo>
                    <a:pt x="0" y="51435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>
                <a:alpha val="450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20477" y="107936"/>
              <a:ext cx="916470" cy="75947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8110952" y="98411"/>
              <a:ext cx="935990" cy="779145"/>
            </a:xfrm>
            <a:custGeom>
              <a:avLst/>
              <a:gdLst/>
              <a:ahLst/>
              <a:cxnLst/>
              <a:rect l="l" t="t" r="r" b="b"/>
              <a:pathLst>
                <a:path w="935990" h="779144">
                  <a:moveTo>
                    <a:pt x="0" y="0"/>
                  </a:moveTo>
                  <a:lnTo>
                    <a:pt x="935521" y="0"/>
                  </a:lnTo>
                  <a:lnTo>
                    <a:pt x="935521" y="778523"/>
                  </a:lnTo>
                  <a:lnTo>
                    <a:pt x="0" y="778523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3185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79511" y="294468"/>
            <a:ext cx="7721600" cy="708025"/>
          </a:xfrm>
          <a:prstGeom prst="rect">
            <a:avLst/>
          </a:prstGeom>
          <a:solidFill>
            <a:srgbClr val="376092"/>
          </a:solidFill>
        </p:spPr>
        <p:txBody>
          <a:bodyPr vert="horz" wrap="square" lIns="0" tIns="3365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65"/>
              </a:spcBef>
            </a:pP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ПЛАН-ГРАФИК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ОСНОВНЫХ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МЕРОПРИЯТИЙ</a:t>
            </a:r>
            <a:endParaRPr sz="2000">
              <a:latin typeface="Calibri"/>
              <a:cs typeface="Calibri"/>
            </a:endParaRPr>
          </a:p>
          <a:p>
            <a:pPr marL="91440">
              <a:lnSpc>
                <a:spcPct val="100000"/>
              </a:lnSpc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ПО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 ПОВЫШЕНИЮ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ФИНАНСОВОЙ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ГРАМОТНОСТИ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4371" y="1139526"/>
            <a:ext cx="2526123" cy="158210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9651" y="3048479"/>
            <a:ext cx="2755563" cy="2011785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950919" y="1170457"/>
            <a:ext cx="2215747" cy="1520249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332369" y="3048480"/>
            <a:ext cx="2554894" cy="201178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960030" y="3280532"/>
            <a:ext cx="2215747" cy="156849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447093" y="1136484"/>
            <a:ext cx="2317277" cy="153619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5143499"/>
                </a:lnTo>
                <a:lnTo>
                  <a:pt x="0" y="5143499"/>
                </a:lnTo>
                <a:lnTo>
                  <a:pt x="0" y="0"/>
                </a:lnTo>
                <a:close/>
              </a:path>
            </a:pathLst>
          </a:custGeom>
          <a:solidFill>
            <a:srgbClr val="4BA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707890" y="2176779"/>
            <a:ext cx="435546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36575"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solidFill>
                  <a:srgbClr val="113F71"/>
                </a:solidFill>
                <a:latin typeface="Verdana"/>
                <a:cs typeface="Verdana"/>
              </a:rPr>
              <a:t>Реализация </a:t>
            </a:r>
            <a:r>
              <a:rPr sz="1600" b="1" dirty="0">
                <a:solidFill>
                  <a:srgbClr val="113F71"/>
                </a:solidFill>
                <a:latin typeface="Verdana"/>
                <a:cs typeface="Verdana"/>
              </a:rPr>
              <a:t>проекта </a:t>
            </a:r>
            <a:r>
              <a:rPr sz="1600" b="1" spc="-5" dirty="0">
                <a:solidFill>
                  <a:srgbClr val="113F71"/>
                </a:solidFill>
                <a:latin typeface="Verdana"/>
                <a:cs typeface="Verdana"/>
              </a:rPr>
              <a:t>Банка </a:t>
            </a:r>
            <a:r>
              <a:rPr sz="1600" b="1" dirty="0">
                <a:solidFill>
                  <a:srgbClr val="113F71"/>
                </a:solidFill>
                <a:latin typeface="Verdana"/>
                <a:cs typeface="Verdana"/>
              </a:rPr>
              <a:t> России</a:t>
            </a:r>
            <a:r>
              <a:rPr sz="1600" b="1" spc="-15" dirty="0">
                <a:solidFill>
                  <a:srgbClr val="113F71"/>
                </a:solidFill>
                <a:latin typeface="Verdana"/>
                <a:cs typeface="Verdana"/>
              </a:rPr>
              <a:t> </a:t>
            </a:r>
            <a:r>
              <a:rPr sz="1600" b="1" spc="-5" dirty="0">
                <a:solidFill>
                  <a:srgbClr val="113F71"/>
                </a:solidFill>
                <a:latin typeface="Verdana"/>
                <a:cs typeface="Verdana"/>
              </a:rPr>
              <a:t>«ДОЛ-игра» </a:t>
            </a:r>
            <a:r>
              <a:rPr sz="1600" b="1" dirty="0">
                <a:solidFill>
                  <a:srgbClr val="113F71"/>
                </a:solidFill>
                <a:latin typeface="Verdana"/>
                <a:cs typeface="Verdana"/>
              </a:rPr>
              <a:t>в</a:t>
            </a:r>
            <a:r>
              <a:rPr sz="1600" b="1" spc="-5" dirty="0">
                <a:solidFill>
                  <a:srgbClr val="113F71"/>
                </a:solidFill>
                <a:latin typeface="Verdana"/>
                <a:cs typeface="Verdana"/>
              </a:rPr>
              <a:t> детских</a:t>
            </a:r>
            <a:r>
              <a:rPr sz="1600" b="1" dirty="0">
                <a:solidFill>
                  <a:srgbClr val="113F71"/>
                </a:solidFill>
                <a:latin typeface="Verdana"/>
                <a:cs typeface="Verdana"/>
              </a:rPr>
              <a:t> садах</a:t>
            </a:r>
            <a:endParaRPr sz="1600">
              <a:latin typeface="Verdana"/>
              <a:cs typeface="Verdan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57817" y="0"/>
            <a:ext cx="3357585" cy="210113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29256" y="2857502"/>
            <a:ext cx="3286147" cy="2285997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2844" y="1045865"/>
            <a:ext cx="4429155" cy="332186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013425" y="0"/>
            <a:ext cx="1130935" cy="5143500"/>
            <a:chOff x="8013425" y="0"/>
            <a:chExt cx="1130935" cy="5143500"/>
          </a:xfrm>
        </p:grpSpPr>
        <p:sp>
          <p:nvSpPr>
            <p:cNvPr id="3" name="object 3"/>
            <p:cNvSpPr/>
            <p:nvPr/>
          </p:nvSpPr>
          <p:spPr>
            <a:xfrm>
              <a:off x="8013425" y="0"/>
              <a:ext cx="1130935" cy="5143500"/>
            </a:xfrm>
            <a:custGeom>
              <a:avLst/>
              <a:gdLst/>
              <a:ahLst/>
              <a:cxnLst/>
              <a:rect l="l" t="t" r="r" b="b"/>
              <a:pathLst>
                <a:path w="1130934" h="5143500">
                  <a:moveTo>
                    <a:pt x="0" y="0"/>
                  </a:moveTo>
                  <a:lnTo>
                    <a:pt x="1130570" y="0"/>
                  </a:lnTo>
                  <a:lnTo>
                    <a:pt x="1130570" y="5143500"/>
                  </a:lnTo>
                  <a:lnTo>
                    <a:pt x="0" y="51435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>
                <a:alpha val="450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20477" y="107936"/>
              <a:ext cx="916470" cy="75947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110952" y="98411"/>
              <a:ext cx="935990" cy="779145"/>
            </a:xfrm>
            <a:custGeom>
              <a:avLst/>
              <a:gdLst/>
              <a:ahLst/>
              <a:cxnLst/>
              <a:rect l="l" t="t" r="r" b="b"/>
              <a:pathLst>
                <a:path w="935990" h="779144">
                  <a:moveTo>
                    <a:pt x="0" y="0"/>
                  </a:moveTo>
                  <a:lnTo>
                    <a:pt x="935521" y="0"/>
                  </a:lnTo>
                  <a:lnTo>
                    <a:pt x="935521" y="778523"/>
                  </a:lnTo>
                  <a:lnTo>
                    <a:pt x="0" y="778523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3185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79511" y="294468"/>
            <a:ext cx="7721600" cy="708025"/>
          </a:xfrm>
          <a:prstGeom prst="rect">
            <a:avLst/>
          </a:prstGeom>
          <a:solidFill>
            <a:srgbClr val="376092"/>
          </a:solidFill>
        </p:spPr>
        <p:txBody>
          <a:bodyPr vert="horz" wrap="square" lIns="0" tIns="3365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65"/>
              </a:spcBef>
            </a:pP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ПЛАН-ГРАФИК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ОСНОВНЫХ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МЕРОПРИЯТИЙ</a:t>
            </a:r>
            <a:endParaRPr sz="2000">
              <a:latin typeface="Calibri"/>
              <a:cs typeface="Calibri"/>
            </a:endParaRPr>
          </a:p>
          <a:p>
            <a:pPr marL="91440">
              <a:lnSpc>
                <a:spcPct val="100000"/>
              </a:lnSpc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ПО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 ПОВЫШЕНИЮ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ФИНАНСОВОЙ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ГРАМОТНОСТИ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4879" y="1131880"/>
            <a:ext cx="7787005" cy="54229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558165" marR="5080" indent="-546100">
              <a:lnSpc>
                <a:spcPct val="107600"/>
              </a:lnSpc>
              <a:spcBef>
                <a:spcPts val="70"/>
              </a:spcBef>
            </a:pPr>
            <a:r>
              <a:rPr sz="1400" spc="-5" dirty="0">
                <a:solidFill>
                  <a:srgbClr val="FFFFFF"/>
                </a:solidFill>
                <a:latin typeface="Roboto"/>
                <a:cs typeface="Roboto"/>
              </a:rPr>
              <a:t>Всероссийская</a:t>
            </a:r>
            <a:r>
              <a:rPr sz="1400" spc="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Roboto"/>
                <a:cs typeface="Roboto"/>
              </a:rPr>
              <a:t>олимпиада</a:t>
            </a:r>
            <a:r>
              <a:rPr sz="1400" spc="1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spc="5" dirty="0">
                <a:solidFill>
                  <a:srgbClr val="FFFFFF"/>
                </a:solidFill>
                <a:latin typeface="Roboto"/>
                <a:cs typeface="Roboto"/>
              </a:rPr>
              <a:t>по</a:t>
            </a:r>
            <a:r>
              <a:rPr sz="1400" spc="1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Roboto"/>
                <a:cs typeface="Roboto"/>
              </a:rPr>
              <a:t>финансовой</a:t>
            </a:r>
            <a:r>
              <a:rPr sz="1400" spc="2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Roboto"/>
                <a:cs typeface="Roboto"/>
              </a:rPr>
              <a:t>грамотности,</a:t>
            </a:r>
            <a:r>
              <a:rPr sz="1400" spc="1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Roboto"/>
                <a:cs typeface="Roboto"/>
              </a:rPr>
              <a:t>финансовому</a:t>
            </a:r>
            <a:r>
              <a:rPr sz="1400" spc="1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spc="-15" dirty="0">
                <a:solidFill>
                  <a:srgbClr val="FFFFFF"/>
                </a:solidFill>
                <a:latin typeface="Roboto"/>
                <a:cs typeface="Roboto"/>
              </a:rPr>
              <a:t>рынку</a:t>
            </a:r>
            <a:r>
              <a:rPr sz="1400" spc="1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spc="10" dirty="0">
                <a:solidFill>
                  <a:srgbClr val="FFFFFF"/>
                </a:solidFill>
                <a:latin typeface="Roboto"/>
                <a:cs typeface="Roboto"/>
              </a:rPr>
              <a:t>и</a:t>
            </a:r>
            <a:r>
              <a:rPr sz="1400" spc="1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spc="-30" dirty="0">
                <a:solidFill>
                  <a:srgbClr val="FFFFFF"/>
                </a:solidFill>
                <a:latin typeface="Roboto"/>
                <a:cs typeface="Roboto"/>
              </a:rPr>
              <a:t>защите</a:t>
            </a:r>
            <a:r>
              <a:rPr sz="1400" spc="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Roboto"/>
                <a:cs typeface="Roboto"/>
              </a:rPr>
              <a:t>прав </a:t>
            </a:r>
            <a:r>
              <a:rPr sz="1400" spc="-33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Roboto"/>
                <a:cs typeface="Roboto"/>
              </a:rPr>
              <a:t>потребителей</a:t>
            </a:r>
            <a:r>
              <a:rPr sz="1400" spc="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Roboto"/>
                <a:cs typeface="Roboto"/>
              </a:rPr>
              <a:t>финансовых</a:t>
            </a:r>
            <a:r>
              <a:rPr sz="1400" spc="1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spc="-15" dirty="0">
                <a:solidFill>
                  <a:srgbClr val="FFFFFF"/>
                </a:solidFill>
                <a:latin typeface="Roboto"/>
                <a:cs typeface="Roboto"/>
              </a:rPr>
              <a:t>услуг</a:t>
            </a:r>
            <a:r>
              <a:rPr sz="1400" spc="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800" dirty="0">
                <a:solidFill>
                  <a:srgbClr val="FFFFFF"/>
                </a:solidFill>
                <a:latin typeface="Roboto"/>
                <a:cs typeface="Roboto"/>
              </a:rPr>
              <a:t>«Финатлон</a:t>
            </a:r>
            <a:r>
              <a:rPr sz="1800" spc="-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Roboto"/>
                <a:cs typeface="Roboto"/>
              </a:rPr>
              <a:t>для</a:t>
            </a:r>
            <a:r>
              <a:rPr sz="1800" spc="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Roboto"/>
                <a:cs typeface="Roboto"/>
              </a:rPr>
              <a:t>старшеклассников»</a:t>
            </a:r>
            <a:endParaRPr sz="1800">
              <a:latin typeface="Roboto"/>
              <a:cs typeface="Roboto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92829" y="3835908"/>
            <a:ext cx="7514590" cy="1305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1905" algn="ctr">
              <a:lnSpc>
                <a:spcPct val="100000"/>
              </a:lnSpc>
              <a:spcBef>
                <a:spcPts val="100"/>
              </a:spcBef>
            </a:pPr>
            <a:r>
              <a:rPr sz="1400" i="1" spc="-20" dirty="0">
                <a:solidFill>
                  <a:srgbClr val="1F497D"/>
                </a:solidFill>
                <a:latin typeface="Roboto"/>
                <a:cs typeface="Roboto"/>
              </a:rPr>
              <a:t>«Формирование</a:t>
            </a:r>
            <a:r>
              <a:rPr sz="1400" i="1" spc="5" dirty="0">
                <a:solidFill>
                  <a:srgbClr val="1F497D"/>
                </a:solidFill>
                <a:latin typeface="Roboto"/>
                <a:cs typeface="Roboto"/>
              </a:rPr>
              <a:t> </a:t>
            </a:r>
            <a:r>
              <a:rPr sz="1400" i="1" spc="-50" dirty="0">
                <a:solidFill>
                  <a:srgbClr val="1F497D"/>
                </a:solidFill>
                <a:latin typeface="Roboto"/>
                <a:cs typeface="Roboto"/>
              </a:rPr>
              <a:t>финансово</a:t>
            </a:r>
            <a:r>
              <a:rPr sz="1400" i="1" spc="5" dirty="0">
                <a:solidFill>
                  <a:srgbClr val="1F497D"/>
                </a:solidFill>
                <a:latin typeface="Roboto"/>
                <a:cs typeface="Roboto"/>
              </a:rPr>
              <a:t> </a:t>
            </a:r>
            <a:r>
              <a:rPr sz="1400" i="1" spc="-30" dirty="0">
                <a:solidFill>
                  <a:srgbClr val="1F497D"/>
                </a:solidFill>
                <a:latin typeface="Roboto"/>
                <a:cs typeface="Roboto"/>
              </a:rPr>
              <a:t>грамотного</a:t>
            </a:r>
            <a:r>
              <a:rPr sz="1400" i="1" spc="5" dirty="0">
                <a:solidFill>
                  <a:srgbClr val="1F497D"/>
                </a:solidFill>
                <a:latin typeface="Roboto"/>
                <a:cs typeface="Roboto"/>
              </a:rPr>
              <a:t> </a:t>
            </a:r>
            <a:r>
              <a:rPr sz="1400" i="1" spc="-25" dirty="0">
                <a:solidFill>
                  <a:srgbClr val="1F497D"/>
                </a:solidFill>
                <a:latin typeface="Roboto"/>
                <a:cs typeface="Roboto"/>
              </a:rPr>
              <a:t>поведения</a:t>
            </a:r>
            <a:r>
              <a:rPr sz="1400" i="1" spc="-5" dirty="0">
                <a:solidFill>
                  <a:srgbClr val="1F497D"/>
                </a:solidFill>
                <a:latin typeface="Roboto"/>
                <a:cs typeface="Roboto"/>
              </a:rPr>
              <a:t> </a:t>
            </a:r>
            <a:r>
              <a:rPr sz="1400" i="1" spc="-35" dirty="0">
                <a:solidFill>
                  <a:srgbClr val="1F497D"/>
                </a:solidFill>
                <a:latin typeface="Roboto"/>
                <a:cs typeface="Roboto"/>
              </a:rPr>
              <a:t>позволяет</a:t>
            </a:r>
            <a:r>
              <a:rPr sz="1400" i="1" dirty="0">
                <a:solidFill>
                  <a:srgbClr val="1F497D"/>
                </a:solidFill>
                <a:latin typeface="Roboto"/>
                <a:cs typeface="Roboto"/>
              </a:rPr>
              <a:t> </a:t>
            </a:r>
            <a:r>
              <a:rPr sz="1400" i="1" spc="-45" dirty="0">
                <a:solidFill>
                  <a:srgbClr val="1F497D"/>
                </a:solidFill>
                <a:latin typeface="Roboto"/>
                <a:cs typeface="Roboto"/>
              </a:rPr>
              <a:t>создавать</a:t>
            </a:r>
            <a:r>
              <a:rPr sz="1400" i="1" spc="-10" dirty="0">
                <a:solidFill>
                  <a:srgbClr val="1F497D"/>
                </a:solidFill>
                <a:latin typeface="Roboto"/>
                <a:cs typeface="Roboto"/>
              </a:rPr>
              <a:t> </a:t>
            </a:r>
            <a:r>
              <a:rPr sz="1400" i="1" spc="-30" dirty="0">
                <a:solidFill>
                  <a:srgbClr val="1F497D"/>
                </a:solidFill>
                <a:latin typeface="Roboto"/>
                <a:cs typeface="Roboto"/>
              </a:rPr>
              <a:t>условия</a:t>
            </a:r>
            <a:r>
              <a:rPr sz="1400" i="1" spc="-5" dirty="0">
                <a:solidFill>
                  <a:srgbClr val="1F497D"/>
                </a:solidFill>
                <a:latin typeface="Roboto"/>
                <a:cs typeface="Roboto"/>
              </a:rPr>
              <a:t> </a:t>
            </a:r>
            <a:r>
              <a:rPr sz="1400" i="1" spc="-35" dirty="0">
                <a:solidFill>
                  <a:srgbClr val="1F497D"/>
                </a:solidFill>
                <a:latin typeface="Roboto"/>
                <a:cs typeface="Roboto"/>
              </a:rPr>
              <a:t>для </a:t>
            </a:r>
            <a:r>
              <a:rPr sz="1400" i="1" spc="-30" dirty="0">
                <a:solidFill>
                  <a:srgbClr val="1F497D"/>
                </a:solidFill>
                <a:latin typeface="Roboto"/>
                <a:cs typeface="Roboto"/>
              </a:rPr>
              <a:t> </a:t>
            </a:r>
            <a:r>
              <a:rPr sz="1400" i="1" spc="-25" dirty="0">
                <a:solidFill>
                  <a:srgbClr val="1F497D"/>
                </a:solidFill>
                <a:latin typeface="Roboto"/>
                <a:cs typeface="Roboto"/>
              </a:rPr>
              <a:t>собственного</a:t>
            </a:r>
            <a:r>
              <a:rPr sz="1400" i="1" spc="5" dirty="0">
                <a:solidFill>
                  <a:srgbClr val="1F497D"/>
                </a:solidFill>
                <a:latin typeface="Roboto"/>
                <a:cs typeface="Roboto"/>
              </a:rPr>
              <a:t> </a:t>
            </a:r>
            <a:r>
              <a:rPr sz="1400" i="1" spc="-45" dirty="0">
                <a:solidFill>
                  <a:srgbClr val="1F497D"/>
                </a:solidFill>
                <a:latin typeface="Roboto"/>
                <a:cs typeface="Roboto"/>
              </a:rPr>
              <a:t>финансового</a:t>
            </a:r>
            <a:r>
              <a:rPr sz="1400" i="1" spc="-10" dirty="0">
                <a:solidFill>
                  <a:srgbClr val="1F497D"/>
                </a:solidFill>
                <a:latin typeface="Roboto"/>
                <a:cs typeface="Roboto"/>
              </a:rPr>
              <a:t> </a:t>
            </a:r>
            <a:r>
              <a:rPr sz="1400" i="1" spc="-30" dirty="0">
                <a:solidFill>
                  <a:srgbClr val="1F497D"/>
                </a:solidFill>
                <a:latin typeface="Roboto"/>
                <a:cs typeface="Roboto"/>
              </a:rPr>
              <a:t>благополучия</a:t>
            </a:r>
            <a:r>
              <a:rPr sz="1400" i="1" spc="-5" dirty="0">
                <a:solidFill>
                  <a:srgbClr val="1F497D"/>
                </a:solidFill>
                <a:latin typeface="Roboto"/>
                <a:cs typeface="Roboto"/>
              </a:rPr>
              <a:t> </a:t>
            </a:r>
            <a:r>
              <a:rPr sz="1400" i="1" spc="-25" dirty="0">
                <a:solidFill>
                  <a:srgbClr val="1F497D"/>
                </a:solidFill>
                <a:latin typeface="Roboto"/>
                <a:cs typeface="Roboto"/>
              </a:rPr>
              <a:t>еще</a:t>
            </a:r>
            <a:r>
              <a:rPr sz="1400" i="1" spc="-5" dirty="0">
                <a:solidFill>
                  <a:srgbClr val="1F497D"/>
                </a:solidFill>
                <a:latin typeface="Roboto"/>
                <a:cs typeface="Roboto"/>
              </a:rPr>
              <a:t> </a:t>
            </a:r>
            <a:r>
              <a:rPr sz="1400" i="1" spc="-25" dirty="0">
                <a:solidFill>
                  <a:srgbClr val="1F497D"/>
                </a:solidFill>
                <a:latin typeface="Roboto"/>
                <a:cs typeface="Roboto"/>
              </a:rPr>
              <a:t>со</a:t>
            </a:r>
            <a:r>
              <a:rPr sz="1400" i="1" spc="5" dirty="0">
                <a:solidFill>
                  <a:srgbClr val="1F497D"/>
                </a:solidFill>
                <a:latin typeface="Roboto"/>
                <a:cs typeface="Roboto"/>
              </a:rPr>
              <a:t> </a:t>
            </a:r>
            <a:r>
              <a:rPr sz="1400" i="1" spc="-25" dirty="0">
                <a:solidFill>
                  <a:srgbClr val="1F497D"/>
                </a:solidFill>
                <a:latin typeface="Roboto"/>
                <a:cs typeface="Roboto"/>
              </a:rPr>
              <a:t>школьной</a:t>
            </a:r>
            <a:r>
              <a:rPr sz="1400" i="1" spc="-5" dirty="0">
                <a:solidFill>
                  <a:srgbClr val="1F497D"/>
                </a:solidFill>
                <a:latin typeface="Roboto"/>
                <a:cs typeface="Roboto"/>
              </a:rPr>
              <a:t> </a:t>
            </a:r>
            <a:r>
              <a:rPr sz="1400" i="1" spc="-25" dirty="0">
                <a:solidFill>
                  <a:srgbClr val="1F497D"/>
                </a:solidFill>
                <a:latin typeface="Roboto"/>
                <a:cs typeface="Roboto"/>
              </a:rPr>
              <a:t>скамьи.</a:t>
            </a:r>
            <a:r>
              <a:rPr sz="1400" i="1" spc="10" dirty="0">
                <a:solidFill>
                  <a:srgbClr val="1F497D"/>
                </a:solidFill>
                <a:latin typeface="Roboto"/>
                <a:cs typeface="Roboto"/>
              </a:rPr>
              <a:t> </a:t>
            </a:r>
            <a:r>
              <a:rPr sz="1400" i="1" spc="-30" dirty="0">
                <a:solidFill>
                  <a:srgbClr val="1F497D"/>
                </a:solidFill>
                <a:latin typeface="Roboto"/>
                <a:cs typeface="Roboto"/>
              </a:rPr>
              <a:t>Для</a:t>
            </a:r>
            <a:r>
              <a:rPr sz="1400" i="1" spc="10" dirty="0">
                <a:solidFill>
                  <a:srgbClr val="1F497D"/>
                </a:solidFill>
                <a:latin typeface="Roboto"/>
                <a:cs typeface="Roboto"/>
              </a:rPr>
              <a:t> </a:t>
            </a:r>
            <a:r>
              <a:rPr sz="1400" i="1" spc="-75" dirty="0">
                <a:solidFill>
                  <a:srgbClr val="1F497D"/>
                </a:solidFill>
                <a:latin typeface="Roboto"/>
                <a:cs typeface="Roboto"/>
              </a:rPr>
              <a:t>кого-то</a:t>
            </a:r>
            <a:r>
              <a:rPr sz="1400" i="1" spc="5" dirty="0">
                <a:solidFill>
                  <a:srgbClr val="1F497D"/>
                </a:solidFill>
                <a:latin typeface="Roboto"/>
                <a:cs typeface="Roboto"/>
              </a:rPr>
              <a:t> </a:t>
            </a:r>
            <a:r>
              <a:rPr sz="1400" i="1" spc="-40" dirty="0">
                <a:solidFill>
                  <a:srgbClr val="1F497D"/>
                </a:solidFill>
                <a:latin typeface="Roboto"/>
                <a:cs typeface="Roboto"/>
              </a:rPr>
              <a:t>из</a:t>
            </a:r>
            <a:r>
              <a:rPr sz="1400" i="1" spc="5" dirty="0">
                <a:solidFill>
                  <a:srgbClr val="1F497D"/>
                </a:solidFill>
                <a:latin typeface="Roboto"/>
                <a:cs typeface="Roboto"/>
              </a:rPr>
              <a:t> </a:t>
            </a:r>
            <a:r>
              <a:rPr sz="1400" i="1" spc="-30" dirty="0">
                <a:solidFill>
                  <a:srgbClr val="1F497D"/>
                </a:solidFill>
                <a:latin typeface="Roboto"/>
                <a:cs typeface="Roboto"/>
              </a:rPr>
              <a:t>вас </a:t>
            </a:r>
            <a:r>
              <a:rPr sz="1400" i="1" spc="-25" dirty="0">
                <a:solidFill>
                  <a:srgbClr val="1F497D"/>
                </a:solidFill>
                <a:latin typeface="Roboto"/>
                <a:cs typeface="Roboto"/>
              </a:rPr>
              <a:t> </a:t>
            </a:r>
            <a:r>
              <a:rPr sz="1400" i="1" spc="-20" dirty="0">
                <a:solidFill>
                  <a:srgbClr val="1F497D"/>
                </a:solidFill>
                <a:latin typeface="Roboto"/>
                <a:cs typeface="Roboto"/>
              </a:rPr>
              <a:t>увлечение</a:t>
            </a:r>
            <a:r>
              <a:rPr sz="1400" i="1" spc="-5" dirty="0">
                <a:solidFill>
                  <a:srgbClr val="1F497D"/>
                </a:solidFill>
                <a:latin typeface="Roboto"/>
                <a:cs typeface="Roboto"/>
              </a:rPr>
              <a:t> </a:t>
            </a:r>
            <a:r>
              <a:rPr sz="1400" i="1" spc="-45" dirty="0">
                <a:solidFill>
                  <a:srgbClr val="1F497D"/>
                </a:solidFill>
                <a:latin typeface="Roboto"/>
                <a:cs typeface="Roboto"/>
              </a:rPr>
              <a:t>финансовой</a:t>
            </a:r>
            <a:r>
              <a:rPr sz="1400" i="1" spc="5" dirty="0">
                <a:solidFill>
                  <a:srgbClr val="1F497D"/>
                </a:solidFill>
                <a:latin typeface="Roboto"/>
                <a:cs typeface="Roboto"/>
              </a:rPr>
              <a:t> </a:t>
            </a:r>
            <a:r>
              <a:rPr sz="1400" i="1" spc="-35" dirty="0">
                <a:solidFill>
                  <a:srgbClr val="1F497D"/>
                </a:solidFill>
                <a:latin typeface="Roboto"/>
                <a:cs typeface="Roboto"/>
              </a:rPr>
              <a:t>грамотностью</a:t>
            </a:r>
            <a:r>
              <a:rPr sz="1400" i="1" spc="-5" dirty="0">
                <a:solidFill>
                  <a:srgbClr val="1F497D"/>
                </a:solidFill>
                <a:latin typeface="Roboto"/>
                <a:cs typeface="Roboto"/>
              </a:rPr>
              <a:t> </a:t>
            </a:r>
            <a:r>
              <a:rPr sz="1400" i="1" spc="-30" dirty="0">
                <a:solidFill>
                  <a:srgbClr val="1F497D"/>
                </a:solidFill>
                <a:latin typeface="Roboto"/>
                <a:cs typeface="Roboto"/>
              </a:rPr>
              <a:t>может</a:t>
            </a:r>
            <a:r>
              <a:rPr sz="1400" i="1" spc="-5" dirty="0">
                <a:solidFill>
                  <a:srgbClr val="1F497D"/>
                </a:solidFill>
                <a:latin typeface="Roboto"/>
                <a:cs typeface="Roboto"/>
              </a:rPr>
              <a:t> </a:t>
            </a:r>
            <a:r>
              <a:rPr sz="1400" i="1" spc="-50" dirty="0">
                <a:solidFill>
                  <a:srgbClr val="1F497D"/>
                </a:solidFill>
                <a:latin typeface="Roboto"/>
                <a:cs typeface="Roboto"/>
              </a:rPr>
              <a:t>стать</a:t>
            </a:r>
            <a:r>
              <a:rPr sz="1400" i="1" spc="-10" dirty="0">
                <a:solidFill>
                  <a:srgbClr val="1F497D"/>
                </a:solidFill>
                <a:latin typeface="Roboto"/>
                <a:cs typeface="Roboto"/>
              </a:rPr>
              <a:t> </a:t>
            </a:r>
            <a:r>
              <a:rPr sz="1400" i="1" spc="-45" dirty="0">
                <a:solidFill>
                  <a:srgbClr val="1F497D"/>
                </a:solidFill>
                <a:latin typeface="Roboto"/>
                <a:cs typeface="Roboto"/>
              </a:rPr>
              <a:t>профессией</a:t>
            </a:r>
            <a:r>
              <a:rPr sz="1400" i="1" spc="-10" dirty="0">
                <a:solidFill>
                  <a:srgbClr val="1F497D"/>
                </a:solidFill>
                <a:latin typeface="Roboto"/>
                <a:cs typeface="Roboto"/>
              </a:rPr>
              <a:t> </a:t>
            </a:r>
            <a:r>
              <a:rPr sz="1400" i="1" spc="-30" dirty="0">
                <a:solidFill>
                  <a:srgbClr val="1F497D"/>
                </a:solidFill>
                <a:latin typeface="Roboto"/>
                <a:cs typeface="Roboto"/>
              </a:rPr>
              <a:t>экономиста,</a:t>
            </a:r>
            <a:r>
              <a:rPr sz="1400" i="1" spc="-10" dirty="0">
                <a:solidFill>
                  <a:srgbClr val="1F497D"/>
                </a:solidFill>
                <a:latin typeface="Roboto"/>
                <a:cs typeface="Roboto"/>
              </a:rPr>
              <a:t> </a:t>
            </a:r>
            <a:r>
              <a:rPr sz="1400" i="1" spc="-50" dirty="0">
                <a:solidFill>
                  <a:srgbClr val="1F497D"/>
                </a:solidFill>
                <a:latin typeface="Roboto"/>
                <a:cs typeface="Roboto"/>
              </a:rPr>
              <a:t>финансиста, </a:t>
            </a:r>
            <a:r>
              <a:rPr sz="1400" i="1" spc="-45" dirty="0">
                <a:solidFill>
                  <a:srgbClr val="1F497D"/>
                </a:solidFill>
                <a:latin typeface="Roboto"/>
                <a:cs typeface="Roboto"/>
              </a:rPr>
              <a:t> предпринимателя»,-</a:t>
            </a:r>
            <a:r>
              <a:rPr sz="1400" i="1" spc="15" dirty="0">
                <a:solidFill>
                  <a:srgbClr val="1F497D"/>
                </a:solidFill>
                <a:latin typeface="Roboto"/>
                <a:cs typeface="Roboto"/>
              </a:rPr>
              <a:t> </a:t>
            </a:r>
            <a:r>
              <a:rPr sz="1400" i="1" spc="-40" dirty="0">
                <a:solidFill>
                  <a:srgbClr val="1F497D"/>
                </a:solidFill>
                <a:latin typeface="Roboto"/>
                <a:cs typeface="Roboto"/>
              </a:rPr>
              <a:t>подчеркнул</a:t>
            </a:r>
            <a:r>
              <a:rPr sz="1400" i="1" spc="20" dirty="0">
                <a:solidFill>
                  <a:srgbClr val="1F497D"/>
                </a:solidFill>
                <a:latin typeface="Roboto"/>
                <a:cs typeface="Roboto"/>
              </a:rPr>
              <a:t> </a:t>
            </a:r>
            <a:r>
              <a:rPr sz="1400" i="1" spc="-30" dirty="0">
                <a:solidFill>
                  <a:srgbClr val="1F497D"/>
                </a:solidFill>
                <a:latin typeface="Roboto"/>
                <a:cs typeface="Roboto"/>
              </a:rPr>
              <a:t>Вячеслав</a:t>
            </a:r>
            <a:r>
              <a:rPr sz="1400" i="1" spc="5" dirty="0">
                <a:solidFill>
                  <a:srgbClr val="1F497D"/>
                </a:solidFill>
                <a:latin typeface="Roboto"/>
                <a:cs typeface="Roboto"/>
              </a:rPr>
              <a:t> </a:t>
            </a:r>
            <a:r>
              <a:rPr sz="1400" i="1" spc="-45" dirty="0">
                <a:solidFill>
                  <a:srgbClr val="1F497D"/>
                </a:solidFill>
                <a:latin typeface="Roboto"/>
                <a:cs typeface="Roboto"/>
              </a:rPr>
              <a:t>Щеглеватых,</a:t>
            </a:r>
            <a:r>
              <a:rPr sz="1400" i="1" spc="5" dirty="0">
                <a:solidFill>
                  <a:srgbClr val="1F497D"/>
                </a:solidFill>
                <a:latin typeface="Roboto"/>
                <a:cs typeface="Roboto"/>
              </a:rPr>
              <a:t> </a:t>
            </a:r>
            <a:r>
              <a:rPr sz="1400" i="1" spc="-40" dirty="0" err="1" smtClean="0">
                <a:solidFill>
                  <a:srgbClr val="1F497D"/>
                </a:solidFill>
                <a:latin typeface="Roboto"/>
                <a:cs typeface="Roboto"/>
              </a:rPr>
              <a:t>заместитель</a:t>
            </a:r>
            <a:r>
              <a:rPr lang="ru-RU" sz="1400" i="1" spc="-40" dirty="0" smtClean="0">
                <a:solidFill>
                  <a:srgbClr val="1F497D"/>
                </a:solidFill>
                <a:latin typeface="Roboto"/>
                <a:cs typeface="Roboto"/>
              </a:rPr>
              <a:t> Губернатора</a:t>
            </a:r>
            <a:r>
              <a:rPr sz="1400" i="1" dirty="0" smtClean="0">
                <a:solidFill>
                  <a:srgbClr val="1F497D"/>
                </a:solidFill>
                <a:latin typeface="Roboto"/>
                <a:cs typeface="Roboto"/>
              </a:rPr>
              <a:t> </a:t>
            </a:r>
            <a:r>
              <a:rPr sz="1400" i="1" spc="-25" dirty="0" err="1" smtClean="0">
                <a:solidFill>
                  <a:srgbClr val="1F497D"/>
                </a:solidFill>
                <a:latin typeface="Roboto"/>
                <a:cs typeface="Roboto"/>
              </a:rPr>
              <a:t>Липецкой</a:t>
            </a:r>
            <a:r>
              <a:rPr sz="1400" i="1" spc="15" dirty="0" smtClean="0">
                <a:solidFill>
                  <a:srgbClr val="1F497D"/>
                </a:solidFill>
                <a:latin typeface="Roboto"/>
                <a:cs typeface="Roboto"/>
              </a:rPr>
              <a:t> </a:t>
            </a:r>
            <a:r>
              <a:rPr sz="1400" i="1" spc="-25" dirty="0" err="1" smtClean="0">
                <a:solidFill>
                  <a:srgbClr val="1F497D"/>
                </a:solidFill>
                <a:latin typeface="Roboto"/>
                <a:cs typeface="Roboto"/>
              </a:rPr>
              <a:t>области</a:t>
            </a:r>
            <a:r>
              <a:rPr lang="ru-RU" sz="1400" i="1" spc="-25" dirty="0" smtClean="0">
                <a:solidFill>
                  <a:srgbClr val="1F497D"/>
                </a:solidFill>
                <a:latin typeface="Roboto"/>
                <a:cs typeface="Roboto"/>
              </a:rPr>
              <a:t> -</a:t>
            </a:r>
            <a:r>
              <a:rPr sz="1400" i="1" spc="10" dirty="0" smtClean="0">
                <a:solidFill>
                  <a:srgbClr val="1F497D"/>
                </a:solidFill>
                <a:latin typeface="Roboto"/>
                <a:cs typeface="Roboto"/>
              </a:rPr>
              <a:t> </a:t>
            </a:r>
            <a:r>
              <a:rPr sz="1400" i="1" spc="-25" dirty="0">
                <a:solidFill>
                  <a:srgbClr val="1F497D"/>
                </a:solidFill>
                <a:latin typeface="Roboto"/>
                <a:cs typeface="Roboto"/>
              </a:rPr>
              <a:t>начальник</a:t>
            </a:r>
            <a:r>
              <a:rPr sz="1400" i="1" spc="20" dirty="0">
                <a:solidFill>
                  <a:srgbClr val="1F497D"/>
                </a:solidFill>
                <a:latin typeface="Roboto"/>
                <a:cs typeface="Roboto"/>
              </a:rPr>
              <a:t> </a:t>
            </a:r>
            <a:r>
              <a:rPr sz="1400" i="1" spc="-30" dirty="0">
                <a:solidFill>
                  <a:srgbClr val="1F497D"/>
                </a:solidFill>
                <a:latin typeface="Roboto"/>
                <a:cs typeface="Roboto"/>
              </a:rPr>
              <a:t>управления</a:t>
            </a:r>
            <a:r>
              <a:rPr sz="1400" i="1" dirty="0">
                <a:solidFill>
                  <a:srgbClr val="1F497D"/>
                </a:solidFill>
                <a:latin typeface="Roboto"/>
                <a:cs typeface="Roboto"/>
              </a:rPr>
              <a:t> </a:t>
            </a:r>
            <a:r>
              <a:rPr sz="1400" i="1" spc="-50" dirty="0" err="1">
                <a:solidFill>
                  <a:srgbClr val="1F497D"/>
                </a:solidFill>
                <a:latin typeface="Roboto"/>
                <a:cs typeface="Roboto"/>
              </a:rPr>
              <a:t>финансов</a:t>
            </a:r>
            <a:r>
              <a:rPr sz="1400" i="1" spc="15" dirty="0">
                <a:solidFill>
                  <a:srgbClr val="1F497D"/>
                </a:solidFill>
                <a:latin typeface="Roboto"/>
                <a:cs typeface="Roboto"/>
              </a:rPr>
              <a:t> </a:t>
            </a:r>
            <a:r>
              <a:rPr lang="ru-RU" sz="1400" i="1" spc="15" smtClean="0">
                <a:solidFill>
                  <a:srgbClr val="1F497D"/>
                </a:solidFill>
                <a:latin typeface="Roboto"/>
                <a:cs typeface="Roboto"/>
              </a:rPr>
              <a:t>области </a:t>
            </a:r>
            <a:r>
              <a:rPr sz="1400" i="1" spc="-25" smtClean="0">
                <a:solidFill>
                  <a:srgbClr val="1F497D"/>
                </a:solidFill>
                <a:latin typeface="Roboto"/>
                <a:cs typeface="Roboto"/>
              </a:rPr>
              <a:t>во</a:t>
            </a:r>
            <a:r>
              <a:rPr sz="1400" i="1" spc="15" dirty="0" smtClean="0">
                <a:solidFill>
                  <a:srgbClr val="1F497D"/>
                </a:solidFill>
                <a:latin typeface="Roboto"/>
                <a:cs typeface="Roboto"/>
              </a:rPr>
              <a:t> </a:t>
            </a:r>
            <a:r>
              <a:rPr sz="1400" i="1" spc="-35" dirty="0">
                <a:solidFill>
                  <a:srgbClr val="1F497D"/>
                </a:solidFill>
                <a:latin typeface="Roboto"/>
                <a:cs typeface="Roboto"/>
              </a:rPr>
              <a:t>время</a:t>
            </a:r>
            <a:r>
              <a:rPr sz="1400" i="1" spc="20" dirty="0">
                <a:solidFill>
                  <a:srgbClr val="1F497D"/>
                </a:solidFill>
                <a:latin typeface="Roboto"/>
                <a:cs typeface="Roboto"/>
              </a:rPr>
              <a:t> </a:t>
            </a:r>
            <a:r>
              <a:rPr sz="1400" i="1" spc="-30" dirty="0">
                <a:solidFill>
                  <a:srgbClr val="1F497D"/>
                </a:solidFill>
                <a:latin typeface="Roboto"/>
                <a:cs typeface="Roboto"/>
              </a:rPr>
              <a:t>проведения</a:t>
            </a:r>
            <a:r>
              <a:rPr sz="1400" i="1" dirty="0">
                <a:solidFill>
                  <a:srgbClr val="1F497D"/>
                </a:solidFill>
                <a:latin typeface="Roboto"/>
                <a:cs typeface="Roboto"/>
              </a:rPr>
              <a:t> </a:t>
            </a:r>
            <a:r>
              <a:rPr sz="1400" i="1" spc="-30" dirty="0">
                <a:solidFill>
                  <a:srgbClr val="1F497D"/>
                </a:solidFill>
                <a:latin typeface="Roboto"/>
                <a:cs typeface="Roboto"/>
              </a:rPr>
              <a:t>торжественной </a:t>
            </a:r>
            <a:r>
              <a:rPr sz="1400" i="1" spc="-25" dirty="0">
                <a:solidFill>
                  <a:srgbClr val="1F497D"/>
                </a:solidFill>
                <a:latin typeface="Roboto"/>
                <a:cs typeface="Roboto"/>
              </a:rPr>
              <a:t> </a:t>
            </a:r>
            <a:r>
              <a:rPr sz="1400" i="1" spc="-20" dirty="0">
                <a:solidFill>
                  <a:srgbClr val="1F497D"/>
                </a:solidFill>
                <a:latin typeface="Roboto"/>
                <a:cs typeface="Roboto"/>
              </a:rPr>
              <a:t>церемонии</a:t>
            </a:r>
            <a:r>
              <a:rPr sz="1400" i="1" spc="-15" dirty="0">
                <a:solidFill>
                  <a:srgbClr val="1F497D"/>
                </a:solidFill>
                <a:latin typeface="Roboto"/>
                <a:cs typeface="Roboto"/>
              </a:rPr>
              <a:t> </a:t>
            </a:r>
            <a:r>
              <a:rPr sz="1400" i="1" spc="-25" dirty="0">
                <a:solidFill>
                  <a:srgbClr val="1F497D"/>
                </a:solidFill>
                <a:latin typeface="Roboto"/>
                <a:cs typeface="Roboto"/>
              </a:rPr>
              <a:t>награждения</a:t>
            </a:r>
            <a:endParaRPr sz="1400" dirty="0">
              <a:latin typeface="Roboto"/>
              <a:cs typeface="Roboto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3319" y="2294635"/>
            <a:ext cx="2758440" cy="8458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125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Участники: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ts val="2125"/>
              </a:lnSpc>
            </a:pP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2020-2021 уч.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25" dirty="0">
                <a:solidFill>
                  <a:srgbClr val="FFFFFF"/>
                </a:solidFill>
                <a:latin typeface="Calibri"/>
                <a:cs typeface="Calibri"/>
              </a:rPr>
              <a:t>год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– 531 </a:t>
            </a:r>
            <a:r>
              <a:rPr sz="1800" b="1" spc="-15" dirty="0">
                <a:solidFill>
                  <a:srgbClr val="FFFFFF"/>
                </a:solidFill>
                <a:latin typeface="Calibri"/>
                <a:cs typeface="Calibri"/>
              </a:rPr>
              <a:t>чел.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45"/>
              </a:spcBef>
            </a:pP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2021-2022 уч.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25" dirty="0">
                <a:solidFill>
                  <a:srgbClr val="FFFFFF"/>
                </a:solidFill>
                <a:latin typeface="Calibri"/>
                <a:cs typeface="Calibri"/>
              </a:rPr>
              <a:t>год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– 514 </a:t>
            </a:r>
            <a:r>
              <a:rPr sz="1800" b="1" spc="-15" dirty="0">
                <a:solidFill>
                  <a:srgbClr val="FFFFFF"/>
                </a:solidFill>
                <a:latin typeface="Calibri"/>
                <a:cs typeface="Calibri"/>
              </a:rPr>
              <a:t>чел.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81468" y="1924637"/>
            <a:ext cx="2448692" cy="187124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71762" y="1924973"/>
            <a:ext cx="2448692" cy="1870913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013425" y="0"/>
            <a:ext cx="1130935" cy="5143500"/>
            <a:chOff x="8013425" y="0"/>
            <a:chExt cx="1130935" cy="5143500"/>
          </a:xfrm>
        </p:grpSpPr>
        <p:sp>
          <p:nvSpPr>
            <p:cNvPr id="3" name="object 3"/>
            <p:cNvSpPr/>
            <p:nvPr/>
          </p:nvSpPr>
          <p:spPr>
            <a:xfrm>
              <a:off x="8013425" y="0"/>
              <a:ext cx="1130935" cy="5143500"/>
            </a:xfrm>
            <a:custGeom>
              <a:avLst/>
              <a:gdLst/>
              <a:ahLst/>
              <a:cxnLst/>
              <a:rect l="l" t="t" r="r" b="b"/>
              <a:pathLst>
                <a:path w="1130934" h="5143500">
                  <a:moveTo>
                    <a:pt x="0" y="0"/>
                  </a:moveTo>
                  <a:lnTo>
                    <a:pt x="1130570" y="0"/>
                  </a:lnTo>
                  <a:lnTo>
                    <a:pt x="1130570" y="5143500"/>
                  </a:lnTo>
                  <a:lnTo>
                    <a:pt x="0" y="51435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>
                <a:alpha val="450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20477" y="107936"/>
              <a:ext cx="916470" cy="75947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110952" y="98411"/>
              <a:ext cx="935990" cy="779145"/>
            </a:xfrm>
            <a:custGeom>
              <a:avLst/>
              <a:gdLst/>
              <a:ahLst/>
              <a:cxnLst/>
              <a:rect l="l" t="t" r="r" b="b"/>
              <a:pathLst>
                <a:path w="935990" h="779144">
                  <a:moveTo>
                    <a:pt x="0" y="0"/>
                  </a:moveTo>
                  <a:lnTo>
                    <a:pt x="935521" y="0"/>
                  </a:lnTo>
                  <a:lnTo>
                    <a:pt x="935521" y="778523"/>
                  </a:lnTo>
                  <a:lnTo>
                    <a:pt x="0" y="778523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3185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79511" y="294468"/>
            <a:ext cx="7721600" cy="708025"/>
          </a:xfrm>
          <a:prstGeom prst="rect">
            <a:avLst/>
          </a:prstGeom>
          <a:solidFill>
            <a:srgbClr val="376092"/>
          </a:solidFill>
        </p:spPr>
        <p:txBody>
          <a:bodyPr vert="horz" wrap="square" lIns="0" tIns="3365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65"/>
              </a:spcBef>
            </a:pP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ПЛАН-ГРАФИК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ОСНОВНЫХ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МЕРОПРИЯТИЙ</a:t>
            </a:r>
            <a:endParaRPr sz="2000">
              <a:latin typeface="Calibri"/>
              <a:cs typeface="Calibri"/>
            </a:endParaRPr>
          </a:p>
          <a:p>
            <a:pPr marL="91440">
              <a:lnSpc>
                <a:spcPct val="100000"/>
              </a:lnSpc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ПО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 ПОВЫШЕНИЮ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ФИНАНСОВОЙ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ГРАМОТНОСТИ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489471" y="1136396"/>
            <a:ext cx="4344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ПОВЫШЕНИЕ КВАЛИФИКАЦИИ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Calibri"/>
                <a:cs typeface="Calibri"/>
              </a:rPr>
              <a:t>ПЕДАГОГОВ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360391" y="1492998"/>
            <a:ext cx="450850" cy="572770"/>
            <a:chOff x="5360391" y="1492998"/>
            <a:chExt cx="450850" cy="57277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60391" y="1492998"/>
              <a:ext cx="450850" cy="31115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60391" y="1754538"/>
              <a:ext cx="450850" cy="311150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223520" y="2873755"/>
            <a:ext cx="32289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60" dirty="0">
                <a:solidFill>
                  <a:srgbClr val="FFFFFF"/>
                </a:solidFill>
                <a:latin typeface="Calibri"/>
                <a:cs typeface="Calibri"/>
              </a:rPr>
              <a:t>РАБОТА</a:t>
            </a:r>
            <a:r>
              <a:rPr sz="24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С</a:t>
            </a:r>
            <a:r>
              <a:rPr sz="24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FFFFFF"/>
                </a:solidFill>
                <a:latin typeface="Calibri"/>
                <a:cs typeface="Calibri"/>
              </a:rPr>
              <a:t>РОДИТЕЛЯМИ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911409" y="2200148"/>
            <a:ext cx="3569970" cy="8458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35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2020-2021 УЧ.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40" dirty="0">
                <a:solidFill>
                  <a:srgbClr val="FFFFFF"/>
                </a:solidFill>
                <a:latin typeface="Calibri"/>
                <a:cs typeface="Calibri"/>
              </a:rPr>
              <a:t>ГОД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 – 78 </a:t>
            </a:r>
            <a:r>
              <a:rPr sz="1800" b="1" spc="-15" dirty="0">
                <a:solidFill>
                  <a:srgbClr val="FFFFFF"/>
                </a:solidFill>
                <a:latin typeface="Calibri"/>
                <a:cs typeface="Calibri"/>
              </a:rPr>
              <a:t>ПЕДАГОГОВ;</a:t>
            </a:r>
            <a:endParaRPr sz="1800">
              <a:latin typeface="Calibri"/>
              <a:cs typeface="Calibri"/>
            </a:endParaRPr>
          </a:p>
          <a:p>
            <a:pPr marL="62865">
              <a:lnSpc>
                <a:spcPts val="2135"/>
              </a:lnSpc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2021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2022 </a:t>
            </a:r>
            <a:r>
              <a:rPr sz="1800" b="1" spc="-25" dirty="0">
                <a:solidFill>
                  <a:srgbClr val="FFFFFF"/>
                </a:solidFill>
                <a:latin typeface="Calibri"/>
                <a:cs typeface="Calibri"/>
              </a:rPr>
              <a:t>УЧ.ГОД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33 </a:t>
            </a:r>
            <a:r>
              <a:rPr sz="1800" b="1" spc="-25" dirty="0">
                <a:solidFill>
                  <a:srgbClr val="FFFFFF"/>
                </a:solidFill>
                <a:latin typeface="Calibri"/>
                <a:cs typeface="Calibri"/>
              </a:rPr>
              <a:t>ПЕДАГОГА;</a:t>
            </a:r>
            <a:endParaRPr sz="1800">
              <a:latin typeface="Calibri"/>
              <a:cs typeface="Calibri"/>
            </a:endParaRPr>
          </a:p>
          <a:p>
            <a:pPr marL="121920">
              <a:lnSpc>
                <a:spcPct val="100000"/>
              </a:lnSpc>
              <a:spcBef>
                <a:spcPts val="20"/>
              </a:spcBef>
            </a:pP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2022-2023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УЧ.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40" dirty="0">
                <a:solidFill>
                  <a:srgbClr val="FFFFFF"/>
                </a:solidFill>
                <a:latin typeface="Calibri"/>
                <a:cs typeface="Calibri"/>
              </a:rPr>
              <a:t>ГОД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 – 54</a:t>
            </a:r>
            <a:r>
              <a:rPr sz="18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30" dirty="0">
                <a:solidFill>
                  <a:srgbClr val="FFFFFF"/>
                </a:solidFill>
                <a:latin typeface="Calibri"/>
                <a:cs typeface="Calibri"/>
              </a:rPr>
              <a:t>ПЕДАГОГА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475656" y="3396120"/>
            <a:ext cx="450850" cy="522605"/>
            <a:chOff x="1475656" y="3396120"/>
            <a:chExt cx="450850" cy="522605"/>
          </a:xfrm>
        </p:grpSpPr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75656" y="3396120"/>
              <a:ext cx="450850" cy="31115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75656" y="3607168"/>
              <a:ext cx="450850" cy="311150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194543" y="4077716"/>
            <a:ext cx="3013075" cy="84581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065" marR="5080" indent="-635" algn="ctr">
              <a:lnSpc>
                <a:spcPct val="99400"/>
              </a:lnSpc>
              <a:spcBef>
                <a:spcPts val="110"/>
              </a:spcBef>
            </a:pP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РОДИТЕЛЬСКИЕ </a:t>
            </a:r>
            <a:r>
              <a:rPr sz="1800" b="1" spc="-15" dirty="0">
                <a:solidFill>
                  <a:srgbClr val="FFFFFF"/>
                </a:solidFill>
                <a:latin typeface="Calibri"/>
                <a:cs typeface="Calibri"/>
              </a:rPr>
              <a:t>СОБРАНИЯ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АНКЕТИРОВАНИЕ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ИНФОРМАЦИОННЫЕ</a:t>
            </a:r>
            <a:r>
              <a:rPr sz="18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СТЕНДЫ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17" name="object 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126991" y="3066287"/>
            <a:ext cx="3112008" cy="2075688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63880" y="1072896"/>
            <a:ext cx="2502408" cy="187452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013425" y="0"/>
            <a:ext cx="1130935" cy="5143500"/>
            <a:chOff x="8013425" y="0"/>
            <a:chExt cx="1130935" cy="5143500"/>
          </a:xfrm>
        </p:grpSpPr>
        <p:sp>
          <p:nvSpPr>
            <p:cNvPr id="3" name="object 3"/>
            <p:cNvSpPr/>
            <p:nvPr/>
          </p:nvSpPr>
          <p:spPr>
            <a:xfrm>
              <a:off x="8013425" y="0"/>
              <a:ext cx="1130935" cy="5143500"/>
            </a:xfrm>
            <a:custGeom>
              <a:avLst/>
              <a:gdLst/>
              <a:ahLst/>
              <a:cxnLst/>
              <a:rect l="l" t="t" r="r" b="b"/>
              <a:pathLst>
                <a:path w="1130934" h="5143500">
                  <a:moveTo>
                    <a:pt x="0" y="0"/>
                  </a:moveTo>
                  <a:lnTo>
                    <a:pt x="1130570" y="0"/>
                  </a:lnTo>
                  <a:lnTo>
                    <a:pt x="1130570" y="5143500"/>
                  </a:lnTo>
                  <a:lnTo>
                    <a:pt x="0" y="51435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>
                <a:alpha val="450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20477" y="107936"/>
              <a:ext cx="916470" cy="75947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110952" y="98411"/>
              <a:ext cx="935990" cy="779145"/>
            </a:xfrm>
            <a:custGeom>
              <a:avLst/>
              <a:gdLst/>
              <a:ahLst/>
              <a:cxnLst/>
              <a:rect l="l" t="t" r="r" b="b"/>
              <a:pathLst>
                <a:path w="935990" h="779144">
                  <a:moveTo>
                    <a:pt x="0" y="0"/>
                  </a:moveTo>
                  <a:lnTo>
                    <a:pt x="935521" y="0"/>
                  </a:lnTo>
                  <a:lnTo>
                    <a:pt x="935521" y="778523"/>
                  </a:lnTo>
                  <a:lnTo>
                    <a:pt x="0" y="778523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3185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179511" y="294468"/>
            <a:ext cx="7721600" cy="708025"/>
          </a:xfrm>
          <a:custGeom>
            <a:avLst/>
            <a:gdLst/>
            <a:ahLst/>
            <a:cxnLst/>
            <a:rect l="l" t="t" r="r" b="b"/>
            <a:pathLst>
              <a:path w="7721600" h="708025">
                <a:moveTo>
                  <a:pt x="7721371" y="0"/>
                </a:moveTo>
                <a:lnTo>
                  <a:pt x="0" y="0"/>
                </a:lnTo>
                <a:lnTo>
                  <a:pt x="0" y="707885"/>
                </a:lnTo>
                <a:lnTo>
                  <a:pt x="7721371" y="707885"/>
                </a:lnTo>
                <a:lnTo>
                  <a:pt x="7721371" y="0"/>
                </a:lnTo>
                <a:close/>
              </a:path>
            </a:pathLst>
          </a:custGeom>
          <a:solidFill>
            <a:srgbClr val="37609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58251" y="315467"/>
            <a:ext cx="538353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ПЛАН-ГРАФИК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ОСНОВНЫХ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МЕРОПРИЯТИЙ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ПО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 ПОВЫШЕНИЮ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ФИНАНСОВОЙ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ГРАМОТНОСТИ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115616" y="1124369"/>
            <a:ext cx="5544820" cy="3895725"/>
            <a:chOff x="1115616" y="1124369"/>
            <a:chExt cx="5544820" cy="3895725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60391" y="1492997"/>
              <a:ext cx="450850" cy="31115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60391" y="1754537"/>
              <a:ext cx="450850" cy="31115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75656" y="3396120"/>
              <a:ext cx="450850" cy="31115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75656" y="3607168"/>
              <a:ext cx="450850" cy="31115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15616" y="1124369"/>
              <a:ext cx="5544615" cy="389565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67493"/>
            <a:ext cx="9098915" cy="4876165"/>
          </a:xfrm>
          <a:custGeom>
            <a:avLst/>
            <a:gdLst/>
            <a:ahLst/>
            <a:cxnLst/>
            <a:rect l="l" t="t" r="r" b="b"/>
            <a:pathLst>
              <a:path w="9098915" h="4876165">
                <a:moveTo>
                  <a:pt x="0" y="4876006"/>
                </a:moveTo>
                <a:lnTo>
                  <a:pt x="0" y="0"/>
                </a:lnTo>
                <a:lnTo>
                  <a:pt x="9098497" y="0"/>
                </a:lnTo>
                <a:lnTo>
                  <a:pt x="9098497" y="4876006"/>
                </a:lnTo>
                <a:lnTo>
                  <a:pt x="0" y="4876006"/>
                </a:lnTo>
                <a:close/>
              </a:path>
            </a:pathLst>
          </a:custGeom>
          <a:solidFill>
            <a:srgbClr val="4BA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83039" y="1208124"/>
            <a:ext cx="6525259" cy="1872614"/>
          </a:xfrm>
          <a:prstGeom prst="rect">
            <a:avLst/>
          </a:prstGeom>
          <a:solidFill>
            <a:srgbClr val="002060">
              <a:alpha val="45098"/>
            </a:srgbClr>
          </a:solidFill>
        </p:spPr>
        <p:txBody>
          <a:bodyPr vert="horz" wrap="square" lIns="0" tIns="6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"/>
              </a:spcBef>
            </a:pPr>
            <a:endParaRPr sz="2450">
              <a:latin typeface="Times New Roman"/>
              <a:cs typeface="Times New Roman"/>
            </a:endParaRPr>
          </a:p>
          <a:p>
            <a:pPr marL="240665" marR="233045" indent="-635" algn="ctr">
              <a:lnSpc>
                <a:spcPct val="100800"/>
              </a:lnSpc>
            </a:pPr>
            <a:r>
              <a:rPr sz="2400" b="0" spc="-5" dirty="0">
                <a:latin typeface="Calibri"/>
                <a:cs typeface="Calibri"/>
              </a:rPr>
              <a:t>Проектная </a:t>
            </a:r>
            <a:r>
              <a:rPr sz="2400" b="0" spc="-10" dirty="0">
                <a:latin typeface="Calibri"/>
                <a:cs typeface="Calibri"/>
              </a:rPr>
              <a:t>деятельность </a:t>
            </a:r>
            <a:r>
              <a:rPr sz="2400" b="0" spc="-15" dirty="0">
                <a:latin typeface="Calibri"/>
                <a:cs typeface="Calibri"/>
              </a:rPr>
              <a:t>как </a:t>
            </a:r>
            <a:r>
              <a:rPr sz="2400" b="0" spc="-5" dirty="0">
                <a:latin typeface="Calibri"/>
                <a:cs typeface="Calibri"/>
              </a:rPr>
              <a:t>эффективная </a:t>
            </a:r>
            <a:r>
              <a:rPr sz="2400" b="0" dirty="0">
                <a:latin typeface="Calibri"/>
                <a:cs typeface="Calibri"/>
              </a:rPr>
              <a:t> </a:t>
            </a:r>
            <a:r>
              <a:rPr sz="2400" b="0" spc="-5" dirty="0">
                <a:latin typeface="Calibri"/>
                <a:cs typeface="Calibri"/>
              </a:rPr>
              <a:t>форма организации </a:t>
            </a:r>
            <a:r>
              <a:rPr sz="2400" b="0" spc="-10" dirty="0">
                <a:latin typeface="Calibri"/>
                <a:cs typeface="Calibri"/>
              </a:rPr>
              <a:t>процесса экономического </a:t>
            </a:r>
            <a:r>
              <a:rPr sz="2400" b="0" spc="-530" dirty="0">
                <a:latin typeface="Calibri"/>
                <a:cs typeface="Calibri"/>
              </a:rPr>
              <a:t> </a:t>
            </a:r>
            <a:r>
              <a:rPr sz="2400" b="0" spc="-5" dirty="0">
                <a:latin typeface="Calibri"/>
                <a:cs typeface="Calibri"/>
              </a:rPr>
              <a:t>воспитания</a:t>
            </a:r>
            <a:r>
              <a:rPr sz="2400" b="0" spc="-15" dirty="0">
                <a:latin typeface="Calibri"/>
                <a:cs typeface="Calibri"/>
              </a:rPr>
              <a:t> дошкольников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54464" y="2"/>
            <a:ext cx="8389620" cy="5143500"/>
            <a:chOff x="754464" y="2"/>
            <a:chExt cx="8389620" cy="5143500"/>
          </a:xfrm>
        </p:grpSpPr>
        <p:sp>
          <p:nvSpPr>
            <p:cNvPr id="5" name="object 5"/>
            <p:cNvSpPr/>
            <p:nvPr/>
          </p:nvSpPr>
          <p:spPr>
            <a:xfrm>
              <a:off x="8013428" y="2"/>
              <a:ext cx="1130935" cy="5143500"/>
            </a:xfrm>
            <a:custGeom>
              <a:avLst/>
              <a:gdLst/>
              <a:ahLst/>
              <a:cxnLst/>
              <a:rect l="l" t="t" r="r" b="b"/>
              <a:pathLst>
                <a:path w="1130934" h="5143500">
                  <a:moveTo>
                    <a:pt x="1130571" y="0"/>
                  </a:moveTo>
                  <a:lnTo>
                    <a:pt x="0" y="0"/>
                  </a:lnTo>
                  <a:lnTo>
                    <a:pt x="0" y="5143497"/>
                  </a:lnTo>
                  <a:lnTo>
                    <a:pt x="1130571" y="5143497"/>
                  </a:lnTo>
                  <a:lnTo>
                    <a:pt x="1130571" y="0"/>
                  </a:lnTo>
                  <a:close/>
                </a:path>
              </a:pathLst>
            </a:custGeom>
            <a:solidFill>
              <a:srgbClr val="002060">
                <a:alpha val="450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68556" y="130380"/>
              <a:ext cx="1020313" cy="84552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059031" y="120855"/>
              <a:ext cx="1039494" cy="864869"/>
            </a:xfrm>
            <a:custGeom>
              <a:avLst/>
              <a:gdLst/>
              <a:ahLst/>
              <a:cxnLst/>
              <a:rect l="l" t="t" r="r" b="b"/>
              <a:pathLst>
                <a:path w="1039495" h="864869">
                  <a:moveTo>
                    <a:pt x="0" y="0"/>
                  </a:moveTo>
                  <a:lnTo>
                    <a:pt x="1039364" y="0"/>
                  </a:lnTo>
                  <a:lnTo>
                    <a:pt x="1039364" y="864577"/>
                  </a:lnTo>
                  <a:lnTo>
                    <a:pt x="0" y="864577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3185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54456" y="3489858"/>
              <a:ext cx="57150" cy="918210"/>
            </a:xfrm>
            <a:custGeom>
              <a:avLst/>
              <a:gdLst/>
              <a:ahLst/>
              <a:cxnLst/>
              <a:rect l="l" t="t" r="r" b="b"/>
              <a:pathLst>
                <a:path w="57150" h="918210">
                  <a:moveTo>
                    <a:pt x="9525" y="0"/>
                  </a:moveTo>
                  <a:lnTo>
                    <a:pt x="0" y="0"/>
                  </a:lnTo>
                  <a:lnTo>
                    <a:pt x="0" y="918095"/>
                  </a:lnTo>
                  <a:lnTo>
                    <a:pt x="9525" y="918095"/>
                  </a:lnTo>
                  <a:lnTo>
                    <a:pt x="9525" y="0"/>
                  </a:lnTo>
                  <a:close/>
                </a:path>
                <a:path w="57150" h="918210">
                  <a:moveTo>
                    <a:pt x="38100" y="0"/>
                  </a:moveTo>
                  <a:lnTo>
                    <a:pt x="19050" y="0"/>
                  </a:lnTo>
                  <a:lnTo>
                    <a:pt x="19050" y="918095"/>
                  </a:lnTo>
                  <a:lnTo>
                    <a:pt x="38100" y="918095"/>
                  </a:lnTo>
                  <a:lnTo>
                    <a:pt x="38100" y="0"/>
                  </a:lnTo>
                  <a:close/>
                </a:path>
                <a:path w="57150" h="918210">
                  <a:moveTo>
                    <a:pt x="57150" y="0"/>
                  </a:moveTo>
                  <a:lnTo>
                    <a:pt x="47625" y="0"/>
                  </a:lnTo>
                  <a:lnTo>
                    <a:pt x="47625" y="918095"/>
                  </a:lnTo>
                  <a:lnTo>
                    <a:pt x="57150" y="918095"/>
                  </a:lnTo>
                  <a:lnTo>
                    <a:pt x="571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906323" y="3671316"/>
            <a:ext cx="4940300" cy="455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Иванина</a:t>
            </a:r>
            <a:r>
              <a:rPr sz="1400" b="1" spc="2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20" dirty="0">
                <a:solidFill>
                  <a:srgbClr val="FFFFFF"/>
                </a:solidFill>
                <a:latin typeface="Calibri"/>
                <a:cs typeface="Calibri"/>
              </a:rPr>
              <a:t>Татьяна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Васильевна,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заместитель</a:t>
            </a:r>
            <a:r>
              <a:rPr sz="14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заведующего</a:t>
            </a:r>
            <a:r>
              <a:rPr sz="1400" b="1" spc="-15" dirty="0">
                <a:solidFill>
                  <a:srgbClr val="FFFFFF"/>
                </a:solidFill>
                <a:latin typeface="Calibri"/>
                <a:cs typeface="Calibri"/>
              </a:rPr>
              <a:t> МБДОУ 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детским садом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№34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30" dirty="0">
                <a:solidFill>
                  <a:srgbClr val="FFFFFF"/>
                </a:solidFill>
                <a:latin typeface="Calibri"/>
                <a:cs typeface="Calibri"/>
              </a:rPr>
              <a:t>г.</a:t>
            </a:r>
            <a:r>
              <a:rPr sz="14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Ельца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23527" y="335901"/>
            <a:ext cx="7633334" cy="4472305"/>
          </a:xfrm>
          <a:custGeom>
            <a:avLst/>
            <a:gdLst/>
            <a:ahLst/>
            <a:cxnLst/>
            <a:rect l="l" t="t" r="r" b="b"/>
            <a:pathLst>
              <a:path w="7633334" h="4472305">
                <a:moveTo>
                  <a:pt x="0" y="0"/>
                </a:moveTo>
                <a:lnTo>
                  <a:pt x="7632848" y="0"/>
                </a:lnTo>
                <a:lnTo>
                  <a:pt x="7632848" y="4471697"/>
                </a:lnTo>
                <a:lnTo>
                  <a:pt x="0" y="4471697"/>
                </a:lnTo>
                <a:lnTo>
                  <a:pt x="0" y="0"/>
                </a:lnTo>
                <a:close/>
              </a:path>
            </a:pathLst>
          </a:custGeom>
          <a:ln w="57150">
            <a:solidFill>
              <a:srgbClr val="93CD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5143499"/>
                </a:lnTo>
                <a:lnTo>
                  <a:pt x="0" y="5143499"/>
                </a:lnTo>
                <a:lnTo>
                  <a:pt x="0" y="0"/>
                </a:lnTo>
                <a:close/>
              </a:path>
            </a:pathLst>
          </a:custGeom>
          <a:solidFill>
            <a:srgbClr val="4BA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8013427" y="2"/>
            <a:ext cx="1130935" cy="5143500"/>
            <a:chOff x="8013427" y="2"/>
            <a:chExt cx="1130935" cy="5143500"/>
          </a:xfrm>
        </p:grpSpPr>
        <p:sp>
          <p:nvSpPr>
            <p:cNvPr id="4" name="object 4"/>
            <p:cNvSpPr/>
            <p:nvPr/>
          </p:nvSpPr>
          <p:spPr>
            <a:xfrm>
              <a:off x="8013427" y="2"/>
              <a:ext cx="1130935" cy="5143500"/>
            </a:xfrm>
            <a:custGeom>
              <a:avLst/>
              <a:gdLst/>
              <a:ahLst/>
              <a:cxnLst/>
              <a:rect l="l" t="t" r="r" b="b"/>
              <a:pathLst>
                <a:path w="1130934" h="5143500">
                  <a:moveTo>
                    <a:pt x="1130571" y="0"/>
                  </a:moveTo>
                  <a:lnTo>
                    <a:pt x="0" y="0"/>
                  </a:lnTo>
                  <a:lnTo>
                    <a:pt x="0" y="5143497"/>
                  </a:lnTo>
                  <a:lnTo>
                    <a:pt x="1130571" y="5143497"/>
                  </a:lnTo>
                  <a:lnTo>
                    <a:pt x="1130571" y="0"/>
                  </a:lnTo>
                  <a:close/>
                </a:path>
              </a:pathLst>
            </a:custGeom>
            <a:solidFill>
              <a:srgbClr val="002060">
                <a:alpha val="450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20477" y="107936"/>
              <a:ext cx="916470" cy="75947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8110952" y="98411"/>
              <a:ext cx="935990" cy="779145"/>
            </a:xfrm>
            <a:custGeom>
              <a:avLst/>
              <a:gdLst/>
              <a:ahLst/>
              <a:cxnLst/>
              <a:rect l="l" t="t" r="r" b="b"/>
              <a:pathLst>
                <a:path w="935990" h="779144">
                  <a:moveTo>
                    <a:pt x="0" y="0"/>
                  </a:moveTo>
                  <a:lnTo>
                    <a:pt x="935521" y="0"/>
                  </a:lnTo>
                  <a:lnTo>
                    <a:pt x="935521" y="778523"/>
                  </a:lnTo>
                  <a:lnTo>
                    <a:pt x="0" y="778523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3185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539551" y="627533"/>
            <a:ext cx="7273290" cy="1754505"/>
          </a:xfrm>
          <a:custGeom>
            <a:avLst/>
            <a:gdLst/>
            <a:ahLst/>
            <a:cxnLst/>
            <a:rect l="l" t="t" r="r" b="b"/>
            <a:pathLst>
              <a:path w="7273290" h="1754505">
                <a:moveTo>
                  <a:pt x="7272809" y="0"/>
                </a:moveTo>
                <a:lnTo>
                  <a:pt x="0" y="0"/>
                </a:lnTo>
                <a:lnTo>
                  <a:pt x="0" y="1754325"/>
                </a:lnTo>
                <a:lnTo>
                  <a:pt x="7272809" y="1754325"/>
                </a:lnTo>
                <a:lnTo>
                  <a:pt x="7272809" y="0"/>
                </a:lnTo>
                <a:close/>
              </a:path>
            </a:pathLst>
          </a:custGeom>
          <a:solidFill>
            <a:srgbClr val="37609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027436" y="648715"/>
            <a:ext cx="6297295" cy="167132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20320" marR="12700" algn="ctr">
              <a:lnSpc>
                <a:spcPts val="2090"/>
              </a:lnSpc>
              <a:spcBef>
                <a:spcPts val="225"/>
              </a:spcBef>
            </a:pPr>
            <a:r>
              <a:rPr sz="1800" b="1" spc="-20" dirty="0">
                <a:solidFill>
                  <a:srgbClr val="FFFFFF"/>
                </a:solidFill>
                <a:latin typeface="Calibri"/>
                <a:cs typeface="Calibri"/>
              </a:rPr>
              <a:t>МБДОУ</a:t>
            </a:r>
            <a:r>
              <a:rPr sz="180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детский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сад</a:t>
            </a:r>
            <a:r>
              <a:rPr sz="18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№34</a:t>
            </a:r>
            <a:r>
              <a:rPr sz="18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40" dirty="0">
                <a:solidFill>
                  <a:srgbClr val="FFFFFF"/>
                </a:solidFill>
                <a:latin typeface="Calibri"/>
                <a:cs typeface="Calibri"/>
              </a:rPr>
              <a:t>г.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 Ельца</a:t>
            </a:r>
            <a:r>
              <a:rPr sz="18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18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инновационная</a:t>
            </a:r>
            <a:r>
              <a:rPr sz="18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площадка </a:t>
            </a:r>
            <a:r>
              <a:rPr sz="1800" b="1" spc="-3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65" dirty="0">
                <a:solidFill>
                  <a:srgbClr val="FFFFFF"/>
                </a:solidFill>
                <a:latin typeface="Calibri"/>
                <a:cs typeface="Calibri"/>
              </a:rPr>
              <a:t>ГАУДПО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ЛО «ИРО»</a:t>
            </a:r>
            <a:r>
              <a:rPr sz="180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по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теме:</a:t>
            </a:r>
            <a:endParaRPr sz="1800">
              <a:latin typeface="Calibri"/>
              <a:cs typeface="Calibri"/>
            </a:endParaRPr>
          </a:p>
          <a:p>
            <a:pPr marL="12700" marR="5080" algn="ctr">
              <a:lnSpc>
                <a:spcPct val="99400"/>
              </a:lnSpc>
            </a:pP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«Моделирование образовательной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среды</a:t>
            </a:r>
            <a:r>
              <a:rPr sz="18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5" dirty="0">
                <a:solidFill>
                  <a:srgbClr val="FFFFFF"/>
                </a:solidFill>
                <a:latin typeface="Calibri"/>
                <a:cs typeface="Calibri"/>
              </a:rPr>
              <a:t>дошкольной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 образовательной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организации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по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формированию финансовой </a:t>
            </a:r>
            <a:r>
              <a:rPr sz="1800" b="1" spc="-3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грамотности</a:t>
            </a:r>
            <a:r>
              <a:rPr sz="180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у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5" dirty="0">
                <a:solidFill>
                  <a:srgbClr val="FFFFFF"/>
                </a:solidFill>
                <a:latin typeface="Calibri"/>
                <a:cs typeface="Calibri"/>
              </a:rPr>
              <a:t>детей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5" dirty="0">
                <a:solidFill>
                  <a:srgbClr val="FFFFFF"/>
                </a:solidFill>
                <a:latin typeface="Calibri"/>
                <a:cs typeface="Calibri"/>
              </a:rPr>
              <a:t>дошкольного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возраста»</a:t>
            </a:r>
            <a:endParaRPr sz="1800">
              <a:latin typeface="Calibri"/>
              <a:cs typeface="Calibri"/>
            </a:endParaRPr>
          </a:p>
          <a:p>
            <a:pPr marL="52069" algn="ctr">
              <a:lnSpc>
                <a:spcPct val="100000"/>
              </a:lnSpc>
              <a:spcBef>
                <a:spcPts val="50"/>
              </a:spcBef>
            </a:pP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(январь,</a:t>
            </a:r>
            <a:r>
              <a:rPr sz="1800" b="1" spc="-20" dirty="0">
                <a:solidFill>
                  <a:srgbClr val="FFFFFF"/>
                </a:solidFill>
                <a:latin typeface="Calibri"/>
                <a:cs typeface="Calibri"/>
              </a:rPr>
              <a:t> 2022г.)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7503" y="987573"/>
            <a:ext cx="426084" cy="1080135"/>
          </a:xfrm>
          <a:custGeom>
            <a:avLst/>
            <a:gdLst/>
            <a:ahLst/>
            <a:cxnLst/>
            <a:rect l="l" t="t" r="r" b="b"/>
            <a:pathLst>
              <a:path w="426084" h="1080135">
                <a:moveTo>
                  <a:pt x="0" y="0"/>
                </a:moveTo>
                <a:lnTo>
                  <a:pt x="425556" y="540060"/>
                </a:lnTo>
                <a:lnTo>
                  <a:pt x="0" y="1080120"/>
                </a:lnTo>
                <a:lnTo>
                  <a:pt x="425556" y="540060"/>
                </a:lnTo>
                <a:lnTo>
                  <a:pt x="0" y="0"/>
                </a:lnTo>
                <a:close/>
              </a:path>
            </a:pathLst>
          </a:custGeom>
          <a:ln w="76200">
            <a:solidFill>
              <a:srgbClr val="385D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55975" y="2499742"/>
            <a:ext cx="3456386" cy="2377966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3060" y="2499742"/>
            <a:ext cx="3246851" cy="2376263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-15611" y="2031762"/>
            <a:ext cx="6036310" cy="11055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39"/>
              </a:lnSpc>
            </a:pPr>
            <a:r>
              <a:rPr sz="1800" spc="-10" dirty="0">
                <a:solidFill>
                  <a:srgbClr val="376092"/>
                </a:solidFill>
                <a:latin typeface="Calibri"/>
                <a:cs typeface="Calibri"/>
              </a:rPr>
              <a:t>Потому </a:t>
            </a:r>
            <a:r>
              <a:rPr sz="1800" spc="-15" dirty="0">
                <a:solidFill>
                  <a:srgbClr val="376092"/>
                </a:solidFill>
                <a:latin typeface="Calibri"/>
                <a:cs typeface="Calibri"/>
              </a:rPr>
              <a:t>что</a:t>
            </a:r>
            <a:r>
              <a:rPr sz="1800" spc="-10" dirty="0">
                <a:solidFill>
                  <a:srgbClr val="376092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современного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 ребенка</a:t>
            </a:r>
            <a:endParaRPr sz="1800">
              <a:latin typeface="Calibri"/>
              <a:cs typeface="Calibri"/>
            </a:endParaRPr>
          </a:p>
          <a:p>
            <a:pPr>
              <a:lnSpc>
                <a:spcPts val="2125"/>
              </a:lnSpc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с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первых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 лет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жизни </a:t>
            </a:r>
            <a:r>
              <a:rPr sz="1800" b="1" spc="-15" dirty="0">
                <a:solidFill>
                  <a:srgbClr val="FFFFFF"/>
                </a:solidFill>
                <a:latin typeface="Calibri"/>
                <a:cs typeface="Calibri"/>
              </a:rPr>
              <a:t>окружает</a:t>
            </a:r>
            <a:r>
              <a:rPr sz="18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экономическая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среда,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2200"/>
              </a:lnSpc>
            </a:pP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наполненная</a:t>
            </a:r>
            <a:r>
              <a:rPr sz="180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разнообразными</a:t>
            </a:r>
            <a:r>
              <a:rPr sz="18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экономическими</a:t>
            </a:r>
            <a:r>
              <a:rPr sz="18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понятиями </a:t>
            </a:r>
            <a:r>
              <a:rPr sz="1800" b="1" spc="-3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процессами.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-12700" y="20547"/>
            <a:ext cx="9156700" cy="5123180"/>
            <a:chOff x="-12700" y="20547"/>
            <a:chExt cx="9156700" cy="5123180"/>
          </a:xfrm>
        </p:grpSpPr>
        <p:sp>
          <p:nvSpPr>
            <p:cNvPr id="4" name="object 4"/>
            <p:cNvSpPr/>
            <p:nvPr/>
          </p:nvSpPr>
          <p:spPr>
            <a:xfrm>
              <a:off x="8013425" y="20547"/>
              <a:ext cx="1130935" cy="5123180"/>
            </a:xfrm>
            <a:custGeom>
              <a:avLst/>
              <a:gdLst/>
              <a:ahLst/>
              <a:cxnLst/>
              <a:rect l="l" t="t" r="r" b="b"/>
              <a:pathLst>
                <a:path w="1130934" h="5123180">
                  <a:moveTo>
                    <a:pt x="1130570" y="0"/>
                  </a:moveTo>
                  <a:lnTo>
                    <a:pt x="1130570" y="5122952"/>
                  </a:lnTo>
                  <a:lnTo>
                    <a:pt x="0" y="5122952"/>
                  </a:lnTo>
                  <a:lnTo>
                    <a:pt x="0" y="0"/>
                  </a:lnTo>
                  <a:lnTo>
                    <a:pt x="1130570" y="0"/>
                  </a:lnTo>
                  <a:close/>
                </a:path>
              </a:pathLst>
            </a:custGeom>
            <a:solidFill>
              <a:srgbClr val="002060">
                <a:alpha val="450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20477" y="107936"/>
              <a:ext cx="916470" cy="75947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8110952" y="98411"/>
              <a:ext cx="935990" cy="779145"/>
            </a:xfrm>
            <a:custGeom>
              <a:avLst/>
              <a:gdLst/>
              <a:ahLst/>
              <a:cxnLst/>
              <a:rect l="l" t="t" r="r" b="b"/>
              <a:pathLst>
                <a:path w="935990" h="779144">
                  <a:moveTo>
                    <a:pt x="0" y="0"/>
                  </a:moveTo>
                  <a:lnTo>
                    <a:pt x="935521" y="0"/>
                  </a:lnTo>
                  <a:lnTo>
                    <a:pt x="935521" y="778523"/>
                  </a:lnTo>
                  <a:lnTo>
                    <a:pt x="0" y="778523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3185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563637"/>
              <a:ext cx="8024439" cy="223224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0" y="3210035"/>
              <a:ext cx="1332230" cy="1608455"/>
            </a:xfrm>
            <a:custGeom>
              <a:avLst/>
              <a:gdLst/>
              <a:ahLst/>
              <a:cxnLst/>
              <a:rect l="l" t="t" r="r" b="b"/>
              <a:pathLst>
                <a:path w="1332230" h="1608454">
                  <a:moveTo>
                    <a:pt x="0" y="0"/>
                  </a:moveTo>
                  <a:lnTo>
                    <a:pt x="0" y="360039"/>
                  </a:lnTo>
                  <a:lnTo>
                    <a:pt x="24440" y="431050"/>
                  </a:lnTo>
                  <a:lnTo>
                    <a:pt x="42094" y="477456"/>
                  </a:lnTo>
                  <a:lnTo>
                    <a:pt x="60758" y="523158"/>
                  </a:lnTo>
                  <a:lnTo>
                    <a:pt x="80418" y="568131"/>
                  </a:lnTo>
                  <a:lnTo>
                    <a:pt x="101057" y="612349"/>
                  </a:lnTo>
                  <a:lnTo>
                    <a:pt x="122660" y="655787"/>
                  </a:lnTo>
                  <a:lnTo>
                    <a:pt x="145211" y="698420"/>
                  </a:lnTo>
                  <a:lnTo>
                    <a:pt x="168694" y="740222"/>
                  </a:lnTo>
                  <a:lnTo>
                    <a:pt x="193095" y="781168"/>
                  </a:lnTo>
                  <a:lnTo>
                    <a:pt x="218397" y="821232"/>
                  </a:lnTo>
                  <a:lnTo>
                    <a:pt x="244585" y="860389"/>
                  </a:lnTo>
                  <a:lnTo>
                    <a:pt x="271644" y="898614"/>
                  </a:lnTo>
                  <a:lnTo>
                    <a:pt x="299557" y="935881"/>
                  </a:lnTo>
                  <a:lnTo>
                    <a:pt x="328310" y="972165"/>
                  </a:lnTo>
                  <a:lnTo>
                    <a:pt x="357886" y="1007440"/>
                  </a:lnTo>
                  <a:lnTo>
                    <a:pt x="388270" y="1041681"/>
                  </a:lnTo>
                  <a:lnTo>
                    <a:pt x="419447" y="1074863"/>
                  </a:lnTo>
                  <a:lnTo>
                    <a:pt x="451400" y="1106961"/>
                  </a:lnTo>
                  <a:lnTo>
                    <a:pt x="484115" y="1137948"/>
                  </a:lnTo>
                  <a:lnTo>
                    <a:pt x="517576" y="1167800"/>
                  </a:lnTo>
                  <a:lnTo>
                    <a:pt x="551766" y="1196491"/>
                  </a:lnTo>
                  <a:lnTo>
                    <a:pt x="586672" y="1223996"/>
                  </a:lnTo>
                  <a:lnTo>
                    <a:pt x="622276" y="1250289"/>
                  </a:lnTo>
                  <a:lnTo>
                    <a:pt x="658564" y="1275345"/>
                  </a:lnTo>
                  <a:lnTo>
                    <a:pt x="695520" y="1299139"/>
                  </a:lnTo>
                  <a:lnTo>
                    <a:pt x="733128" y="1321645"/>
                  </a:lnTo>
                  <a:lnTo>
                    <a:pt x="771372" y="1342838"/>
                  </a:lnTo>
                  <a:lnTo>
                    <a:pt x="810238" y="1362693"/>
                  </a:lnTo>
                  <a:lnTo>
                    <a:pt x="849710" y="1381183"/>
                  </a:lnTo>
                  <a:lnTo>
                    <a:pt x="889771" y="1398284"/>
                  </a:lnTo>
                  <a:lnTo>
                    <a:pt x="930407" y="1413971"/>
                  </a:lnTo>
                  <a:lnTo>
                    <a:pt x="971602" y="1428217"/>
                  </a:lnTo>
                  <a:lnTo>
                    <a:pt x="971602" y="1608233"/>
                  </a:lnTo>
                  <a:lnTo>
                    <a:pt x="1331639" y="1305933"/>
                  </a:lnTo>
                  <a:lnTo>
                    <a:pt x="1126739" y="1068172"/>
                  </a:lnTo>
                  <a:lnTo>
                    <a:pt x="971600" y="1068172"/>
                  </a:lnTo>
                  <a:lnTo>
                    <a:pt x="930405" y="1053926"/>
                  </a:lnTo>
                  <a:lnTo>
                    <a:pt x="889769" y="1038239"/>
                  </a:lnTo>
                  <a:lnTo>
                    <a:pt x="849708" y="1021138"/>
                  </a:lnTo>
                  <a:lnTo>
                    <a:pt x="810236" y="1002648"/>
                  </a:lnTo>
                  <a:lnTo>
                    <a:pt x="771370" y="982794"/>
                  </a:lnTo>
                  <a:lnTo>
                    <a:pt x="733126" y="961601"/>
                  </a:lnTo>
                  <a:lnTo>
                    <a:pt x="695518" y="939095"/>
                  </a:lnTo>
                  <a:lnTo>
                    <a:pt x="658562" y="915301"/>
                  </a:lnTo>
                  <a:lnTo>
                    <a:pt x="622274" y="890244"/>
                  </a:lnTo>
                  <a:lnTo>
                    <a:pt x="586670" y="863951"/>
                  </a:lnTo>
                  <a:lnTo>
                    <a:pt x="551764" y="836446"/>
                  </a:lnTo>
                  <a:lnTo>
                    <a:pt x="517574" y="807755"/>
                  </a:lnTo>
                  <a:lnTo>
                    <a:pt x="484113" y="777903"/>
                  </a:lnTo>
                  <a:lnTo>
                    <a:pt x="451398" y="746916"/>
                  </a:lnTo>
                  <a:lnTo>
                    <a:pt x="419445" y="714819"/>
                  </a:lnTo>
                  <a:lnTo>
                    <a:pt x="388268" y="681637"/>
                  </a:lnTo>
                  <a:lnTo>
                    <a:pt x="357884" y="647395"/>
                  </a:lnTo>
                  <a:lnTo>
                    <a:pt x="328308" y="612120"/>
                  </a:lnTo>
                  <a:lnTo>
                    <a:pt x="299555" y="575836"/>
                  </a:lnTo>
                  <a:lnTo>
                    <a:pt x="271642" y="538569"/>
                  </a:lnTo>
                  <a:lnTo>
                    <a:pt x="244584" y="500344"/>
                  </a:lnTo>
                  <a:lnTo>
                    <a:pt x="218395" y="461187"/>
                  </a:lnTo>
                  <a:lnTo>
                    <a:pt x="193093" y="421123"/>
                  </a:lnTo>
                  <a:lnTo>
                    <a:pt x="168692" y="380177"/>
                  </a:lnTo>
                  <a:lnTo>
                    <a:pt x="145209" y="338375"/>
                  </a:lnTo>
                  <a:lnTo>
                    <a:pt x="122658" y="295742"/>
                  </a:lnTo>
                  <a:lnTo>
                    <a:pt x="101055" y="252304"/>
                  </a:lnTo>
                  <a:lnTo>
                    <a:pt x="80416" y="208086"/>
                  </a:lnTo>
                  <a:lnTo>
                    <a:pt x="60756" y="163113"/>
                  </a:lnTo>
                  <a:lnTo>
                    <a:pt x="42092" y="117411"/>
                  </a:lnTo>
                  <a:lnTo>
                    <a:pt x="24438" y="71005"/>
                  </a:lnTo>
                  <a:lnTo>
                    <a:pt x="7810" y="23920"/>
                  </a:lnTo>
                  <a:lnTo>
                    <a:pt x="0" y="0"/>
                  </a:lnTo>
                  <a:close/>
                </a:path>
                <a:path w="1332230" h="1608454">
                  <a:moveTo>
                    <a:pt x="971602" y="888154"/>
                  </a:moveTo>
                  <a:lnTo>
                    <a:pt x="971600" y="1068172"/>
                  </a:lnTo>
                  <a:lnTo>
                    <a:pt x="1126739" y="1068172"/>
                  </a:lnTo>
                  <a:lnTo>
                    <a:pt x="971602" y="888154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699543"/>
              <a:ext cx="1332230" cy="1485265"/>
            </a:xfrm>
            <a:custGeom>
              <a:avLst/>
              <a:gdLst/>
              <a:ahLst/>
              <a:cxnLst/>
              <a:rect l="l" t="t" r="r" b="b"/>
              <a:pathLst>
                <a:path w="1332230" h="1485264">
                  <a:moveTo>
                    <a:pt x="1331639" y="0"/>
                  </a:moveTo>
                  <a:lnTo>
                    <a:pt x="1260257" y="2235"/>
                  </a:lnTo>
                  <a:lnTo>
                    <a:pt x="1189049" y="8934"/>
                  </a:lnTo>
                  <a:lnTo>
                    <a:pt x="1146856" y="15013"/>
                  </a:lnTo>
                  <a:lnTo>
                    <a:pt x="1105087" y="22583"/>
                  </a:lnTo>
                  <a:lnTo>
                    <a:pt x="1063757" y="31620"/>
                  </a:lnTo>
                  <a:lnTo>
                    <a:pt x="1022881" y="42100"/>
                  </a:lnTo>
                  <a:lnTo>
                    <a:pt x="982474" y="54001"/>
                  </a:lnTo>
                  <a:lnTo>
                    <a:pt x="942552" y="67300"/>
                  </a:lnTo>
                  <a:lnTo>
                    <a:pt x="903130" y="81972"/>
                  </a:lnTo>
                  <a:lnTo>
                    <a:pt x="864222" y="97995"/>
                  </a:lnTo>
                  <a:lnTo>
                    <a:pt x="825845" y="115345"/>
                  </a:lnTo>
                  <a:lnTo>
                    <a:pt x="788012" y="133999"/>
                  </a:lnTo>
                  <a:lnTo>
                    <a:pt x="750739" y="153933"/>
                  </a:lnTo>
                  <a:lnTo>
                    <a:pt x="714042" y="175125"/>
                  </a:lnTo>
                  <a:lnTo>
                    <a:pt x="677935" y="197551"/>
                  </a:lnTo>
                  <a:lnTo>
                    <a:pt x="642434" y="221187"/>
                  </a:lnTo>
                  <a:lnTo>
                    <a:pt x="607553" y="246010"/>
                  </a:lnTo>
                  <a:lnTo>
                    <a:pt x="573308" y="271998"/>
                  </a:lnTo>
                  <a:lnTo>
                    <a:pt x="539715" y="299126"/>
                  </a:lnTo>
                  <a:lnTo>
                    <a:pt x="506787" y="327372"/>
                  </a:lnTo>
                  <a:lnTo>
                    <a:pt x="474540" y="356711"/>
                  </a:lnTo>
                  <a:lnTo>
                    <a:pt x="442990" y="387121"/>
                  </a:lnTo>
                  <a:lnTo>
                    <a:pt x="412151" y="418579"/>
                  </a:lnTo>
                  <a:lnTo>
                    <a:pt x="382038" y="451061"/>
                  </a:lnTo>
                  <a:lnTo>
                    <a:pt x="352668" y="484543"/>
                  </a:lnTo>
                  <a:lnTo>
                    <a:pt x="324054" y="519003"/>
                  </a:lnTo>
                  <a:lnTo>
                    <a:pt x="296212" y="554416"/>
                  </a:lnTo>
                  <a:lnTo>
                    <a:pt x="269158" y="590761"/>
                  </a:lnTo>
                  <a:lnTo>
                    <a:pt x="242905" y="628013"/>
                  </a:lnTo>
                  <a:lnTo>
                    <a:pt x="217470" y="666149"/>
                  </a:lnTo>
                  <a:lnTo>
                    <a:pt x="192867" y="705146"/>
                  </a:lnTo>
                  <a:lnTo>
                    <a:pt x="169112" y="744980"/>
                  </a:lnTo>
                  <a:lnTo>
                    <a:pt x="146220" y="785629"/>
                  </a:lnTo>
                  <a:lnTo>
                    <a:pt x="124205" y="827068"/>
                  </a:lnTo>
                  <a:lnTo>
                    <a:pt x="103084" y="869275"/>
                  </a:lnTo>
                  <a:lnTo>
                    <a:pt x="82871" y="912226"/>
                  </a:lnTo>
                  <a:lnTo>
                    <a:pt x="63581" y="955898"/>
                  </a:lnTo>
                  <a:lnTo>
                    <a:pt x="45229" y="1000267"/>
                  </a:lnTo>
                  <a:lnTo>
                    <a:pt x="27831" y="1045311"/>
                  </a:lnTo>
                  <a:lnTo>
                    <a:pt x="11401" y="1091005"/>
                  </a:lnTo>
                  <a:lnTo>
                    <a:pt x="0" y="1485128"/>
                  </a:lnTo>
                  <a:lnTo>
                    <a:pt x="1470" y="1480467"/>
                  </a:lnTo>
                  <a:lnTo>
                    <a:pt x="17952" y="1432350"/>
                  </a:lnTo>
                  <a:lnTo>
                    <a:pt x="35482" y="1384986"/>
                  </a:lnTo>
                  <a:lnTo>
                    <a:pt x="54042" y="1338398"/>
                  </a:lnTo>
                  <a:lnTo>
                    <a:pt x="73611" y="1292606"/>
                  </a:lnTo>
                  <a:lnTo>
                    <a:pt x="94171" y="1247635"/>
                  </a:lnTo>
                  <a:lnTo>
                    <a:pt x="115703" y="1203504"/>
                  </a:lnTo>
                  <a:lnTo>
                    <a:pt x="138187" y="1160237"/>
                  </a:lnTo>
                  <a:lnTo>
                    <a:pt x="161603" y="1117855"/>
                  </a:lnTo>
                  <a:lnTo>
                    <a:pt x="185933" y="1076380"/>
                  </a:lnTo>
                  <a:lnTo>
                    <a:pt x="211158" y="1035835"/>
                  </a:lnTo>
                  <a:lnTo>
                    <a:pt x="237258" y="996241"/>
                  </a:lnTo>
                  <a:lnTo>
                    <a:pt x="264213" y="957621"/>
                  </a:lnTo>
                  <a:lnTo>
                    <a:pt x="292005" y="919996"/>
                  </a:lnTo>
                  <a:lnTo>
                    <a:pt x="320615" y="883389"/>
                  </a:lnTo>
                  <a:lnTo>
                    <a:pt x="350022" y="847821"/>
                  </a:lnTo>
                  <a:lnTo>
                    <a:pt x="380209" y="813314"/>
                  </a:lnTo>
                  <a:lnTo>
                    <a:pt x="411155" y="779891"/>
                  </a:lnTo>
                  <a:lnTo>
                    <a:pt x="442841" y="747574"/>
                  </a:lnTo>
                  <a:lnTo>
                    <a:pt x="475248" y="716384"/>
                  </a:lnTo>
                  <a:lnTo>
                    <a:pt x="508357" y="686343"/>
                  </a:lnTo>
                  <a:lnTo>
                    <a:pt x="542148" y="657475"/>
                  </a:lnTo>
                  <a:lnTo>
                    <a:pt x="576603" y="629799"/>
                  </a:lnTo>
                  <a:lnTo>
                    <a:pt x="611702" y="603340"/>
                  </a:lnTo>
                  <a:lnTo>
                    <a:pt x="647425" y="578118"/>
                  </a:lnTo>
                  <a:lnTo>
                    <a:pt x="683754" y="554156"/>
                  </a:lnTo>
                  <a:lnTo>
                    <a:pt x="720669" y="531475"/>
                  </a:lnTo>
                  <a:lnTo>
                    <a:pt x="758151" y="510098"/>
                  </a:lnTo>
                  <a:lnTo>
                    <a:pt x="796181" y="490047"/>
                  </a:lnTo>
                  <a:lnTo>
                    <a:pt x="834739" y="471344"/>
                  </a:lnTo>
                  <a:lnTo>
                    <a:pt x="873806" y="454010"/>
                  </a:lnTo>
                  <a:lnTo>
                    <a:pt x="913363" y="438068"/>
                  </a:lnTo>
                  <a:lnTo>
                    <a:pt x="953390" y="423540"/>
                  </a:lnTo>
                  <a:lnTo>
                    <a:pt x="993869" y="410447"/>
                  </a:lnTo>
                  <a:lnTo>
                    <a:pt x="1034780" y="398813"/>
                  </a:lnTo>
                  <a:lnTo>
                    <a:pt x="1076104" y="388658"/>
                  </a:lnTo>
                  <a:lnTo>
                    <a:pt x="1117822" y="380005"/>
                  </a:lnTo>
                  <a:lnTo>
                    <a:pt x="1159914" y="372876"/>
                  </a:lnTo>
                  <a:lnTo>
                    <a:pt x="1202361" y="367293"/>
                  </a:lnTo>
                  <a:lnTo>
                    <a:pt x="1245143" y="363278"/>
                  </a:lnTo>
                  <a:lnTo>
                    <a:pt x="1288242" y="360853"/>
                  </a:lnTo>
                  <a:lnTo>
                    <a:pt x="1331639" y="360039"/>
                  </a:lnTo>
                  <a:lnTo>
                    <a:pt x="1331639" y="0"/>
                  </a:lnTo>
                  <a:close/>
                </a:path>
              </a:pathLst>
            </a:custGeom>
            <a:solidFill>
              <a:srgbClr val="4068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0" y="699541"/>
              <a:ext cx="1332230" cy="4119245"/>
            </a:xfrm>
            <a:custGeom>
              <a:avLst/>
              <a:gdLst/>
              <a:ahLst/>
              <a:cxnLst/>
              <a:rect l="l" t="t" r="r" b="b"/>
              <a:pathLst>
                <a:path w="1332230" h="4119245">
                  <a:moveTo>
                    <a:pt x="0" y="2510493"/>
                  </a:moveTo>
                  <a:lnTo>
                    <a:pt x="24438" y="2581498"/>
                  </a:lnTo>
                  <a:lnTo>
                    <a:pt x="42092" y="2627904"/>
                  </a:lnTo>
                  <a:lnTo>
                    <a:pt x="60756" y="2673607"/>
                  </a:lnTo>
                  <a:lnTo>
                    <a:pt x="80416" y="2718579"/>
                  </a:lnTo>
                  <a:lnTo>
                    <a:pt x="101055" y="2762798"/>
                  </a:lnTo>
                  <a:lnTo>
                    <a:pt x="122658" y="2806236"/>
                  </a:lnTo>
                  <a:lnTo>
                    <a:pt x="145209" y="2848869"/>
                  </a:lnTo>
                  <a:lnTo>
                    <a:pt x="168692" y="2890671"/>
                  </a:lnTo>
                  <a:lnTo>
                    <a:pt x="193093" y="2931616"/>
                  </a:lnTo>
                  <a:lnTo>
                    <a:pt x="218395" y="2971680"/>
                  </a:lnTo>
                  <a:lnTo>
                    <a:pt x="244584" y="3010838"/>
                  </a:lnTo>
                  <a:lnTo>
                    <a:pt x="271642" y="3049062"/>
                  </a:lnTo>
                  <a:lnTo>
                    <a:pt x="299555" y="3086329"/>
                  </a:lnTo>
                  <a:lnTo>
                    <a:pt x="328308" y="3122613"/>
                  </a:lnTo>
                  <a:lnTo>
                    <a:pt x="357884" y="3157888"/>
                  </a:lnTo>
                  <a:lnTo>
                    <a:pt x="388268" y="3192130"/>
                  </a:lnTo>
                  <a:lnTo>
                    <a:pt x="419445" y="3225312"/>
                  </a:lnTo>
                  <a:lnTo>
                    <a:pt x="451398" y="3257409"/>
                  </a:lnTo>
                  <a:lnTo>
                    <a:pt x="484113" y="3288397"/>
                  </a:lnTo>
                  <a:lnTo>
                    <a:pt x="517574" y="3318249"/>
                  </a:lnTo>
                  <a:lnTo>
                    <a:pt x="551764" y="3346940"/>
                  </a:lnTo>
                  <a:lnTo>
                    <a:pt x="586670" y="3374444"/>
                  </a:lnTo>
                  <a:lnTo>
                    <a:pt x="622274" y="3400738"/>
                  </a:lnTo>
                  <a:lnTo>
                    <a:pt x="658562" y="3425794"/>
                  </a:lnTo>
                  <a:lnTo>
                    <a:pt x="695518" y="3449588"/>
                  </a:lnTo>
                  <a:lnTo>
                    <a:pt x="733126" y="3472094"/>
                  </a:lnTo>
                  <a:lnTo>
                    <a:pt x="771370" y="3493287"/>
                  </a:lnTo>
                  <a:lnTo>
                    <a:pt x="810236" y="3513141"/>
                  </a:lnTo>
                  <a:lnTo>
                    <a:pt x="849708" y="3531632"/>
                  </a:lnTo>
                  <a:lnTo>
                    <a:pt x="889769" y="3548733"/>
                  </a:lnTo>
                  <a:lnTo>
                    <a:pt x="930405" y="3564419"/>
                  </a:lnTo>
                  <a:lnTo>
                    <a:pt x="971600" y="3578666"/>
                  </a:lnTo>
                  <a:lnTo>
                    <a:pt x="971602" y="3398648"/>
                  </a:lnTo>
                  <a:lnTo>
                    <a:pt x="1331640" y="3816427"/>
                  </a:lnTo>
                  <a:lnTo>
                    <a:pt x="971602" y="4118727"/>
                  </a:lnTo>
                  <a:lnTo>
                    <a:pt x="971602" y="3938711"/>
                  </a:lnTo>
                  <a:lnTo>
                    <a:pt x="930407" y="3924464"/>
                  </a:lnTo>
                  <a:lnTo>
                    <a:pt x="889771" y="3908778"/>
                  </a:lnTo>
                  <a:lnTo>
                    <a:pt x="849710" y="3891677"/>
                  </a:lnTo>
                  <a:lnTo>
                    <a:pt x="810238" y="3873186"/>
                  </a:lnTo>
                  <a:lnTo>
                    <a:pt x="771372" y="3853332"/>
                  </a:lnTo>
                  <a:lnTo>
                    <a:pt x="733127" y="3832139"/>
                  </a:lnTo>
                  <a:lnTo>
                    <a:pt x="695519" y="3809633"/>
                  </a:lnTo>
                  <a:lnTo>
                    <a:pt x="658564" y="3785839"/>
                  </a:lnTo>
                  <a:lnTo>
                    <a:pt x="622276" y="3760783"/>
                  </a:lnTo>
                  <a:lnTo>
                    <a:pt x="586672" y="3734489"/>
                  </a:lnTo>
                  <a:lnTo>
                    <a:pt x="551766" y="3706985"/>
                  </a:lnTo>
                  <a:lnTo>
                    <a:pt x="517575" y="3678294"/>
                  </a:lnTo>
                  <a:lnTo>
                    <a:pt x="484115" y="3648442"/>
                  </a:lnTo>
                  <a:lnTo>
                    <a:pt x="451400" y="3617454"/>
                  </a:lnTo>
                  <a:lnTo>
                    <a:pt x="419447" y="3585357"/>
                  </a:lnTo>
                  <a:lnTo>
                    <a:pt x="388270" y="3552175"/>
                  </a:lnTo>
                  <a:lnTo>
                    <a:pt x="357886" y="3517933"/>
                  </a:lnTo>
                  <a:lnTo>
                    <a:pt x="328310" y="3482658"/>
                  </a:lnTo>
                  <a:lnTo>
                    <a:pt x="299557" y="3446374"/>
                  </a:lnTo>
                  <a:lnTo>
                    <a:pt x="271644" y="3409107"/>
                  </a:lnTo>
                  <a:lnTo>
                    <a:pt x="244585" y="3370882"/>
                  </a:lnTo>
                  <a:lnTo>
                    <a:pt x="218397" y="3331725"/>
                  </a:lnTo>
                  <a:lnTo>
                    <a:pt x="193095" y="3291661"/>
                  </a:lnTo>
                  <a:lnTo>
                    <a:pt x="168694" y="3250715"/>
                  </a:lnTo>
                  <a:lnTo>
                    <a:pt x="145211" y="3208914"/>
                  </a:lnTo>
                  <a:lnTo>
                    <a:pt x="122660" y="3166281"/>
                  </a:lnTo>
                  <a:lnTo>
                    <a:pt x="101057" y="3122843"/>
                  </a:lnTo>
                  <a:lnTo>
                    <a:pt x="80418" y="3078624"/>
                  </a:lnTo>
                  <a:lnTo>
                    <a:pt x="60758" y="3033651"/>
                  </a:lnTo>
                  <a:lnTo>
                    <a:pt x="42094" y="2987949"/>
                  </a:lnTo>
                  <a:lnTo>
                    <a:pt x="24440" y="2941543"/>
                  </a:lnTo>
                  <a:lnTo>
                    <a:pt x="7811" y="2894458"/>
                  </a:lnTo>
                  <a:lnTo>
                    <a:pt x="0" y="2870532"/>
                  </a:lnTo>
                </a:path>
                <a:path w="1332230" h="4119245">
                  <a:moveTo>
                    <a:pt x="0" y="1124931"/>
                  </a:moveTo>
                  <a:lnTo>
                    <a:pt x="20767" y="1064196"/>
                  </a:lnTo>
                  <a:lnTo>
                    <a:pt x="37859" y="1018602"/>
                  </a:lnTo>
                  <a:lnTo>
                    <a:pt x="55915" y="973712"/>
                  </a:lnTo>
                  <a:lnTo>
                    <a:pt x="74918" y="929548"/>
                  </a:lnTo>
                  <a:lnTo>
                    <a:pt x="94850" y="886132"/>
                  </a:lnTo>
                  <a:lnTo>
                    <a:pt x="115695" y="843484"/>
                  </a:lnTo>
                  <a:lnTo>
                    <a:pt x="137436" y="801627"/>
                  </a:lnTo>
                  <a:lnTo>
                    <a:pt x="160056" y="760581"/>
                  </a:lnTo>
                  <a:lnTo>
                    <a:pt x="183539" y="720368"/>
                  </a:lnTo>
                  <a:lnTo>
                    <a:pt x="207866" y="681008"/>
                  </a:lnTo>
                  <a:lnTo>
                    <a:pt x="233023" y="642525"/>
                  </a:lnTo>
                  <a:lnTo>
                    <a:pt x="258990" y="604937"/>
                  </a:lnTo>
                  <a:lnTo>
                    <a:pt x="285753" y="568268"/>
                  </a:lnTo>
                  <a:lnTo>
                    <a:pt x="313293" y="532538"/>
                  </a:lnTo>
                  <a:lnTo>
                    <a:pt x="341594" y="497769"/>
                  </a:lnTo>
                  <a:lnTo>
                    <a:pt x="370639" y="463982"/>
                  </a:lnTo>
                  <a:lnTo>
                    <a:pt x="400411" y="431197"/>
                  </a:lnTo>
                  <a:lnTo>
                    <a:pt x="430893" y="399438"/>
                  </a:lnTo>
                  <a:lnTo>
                    <a:pt x="462069" y="368724"/>
                  </a:lnTo>
                  <a:lnTo>
                    <a:pt x="493921" y="339078"/>
                  </a:lnTo>
                  <a:lnTo>
                    <a:pt x="526432" y="310520"/>
                  </a:lnTo>
                  <a:lnTo>
                    <a:pt x="559587" y="283072"/>
                  </a:lnTo>
                  <a:lnTo>
                    <a:pt x="593367" y="256754"/>
                  </a:lnTo>
                  <a:lnTo>
                    <a:pt x="627756" y="231590"/>
                  </a:lnTo>
                  <a:lnTo>
                    <a:pt x="662737" y="207599"/>
                  </a:lnTo>
                  <a:lnTo>
                    <a:pt x="698294" y="184804"/>
                  </a:lnTo>
                  <a:lnTo>
                    <a:pt x="734408" y="163224"/>
                  </a:lnTo>
                  <a:lnTo>
                    <a:pt x="771064" y="142883"/>
                  </a:lnTo>
                  <a:lnTo>
                    <a:pt x="808245" y="123800"/>
                  </a:lnTo>
                  <a:lnTo>
                    <a:pt x="845933" y="105998"/>
                  </a:lnTo>
                  <a:lnTo>
                    <a:pt x="884112" y="89498"/>
                  </a:lnTo>
                  <a:lnTo>
                    <a:pt x="922765" y="74320"/>
                  </a:lnTo>
                  <a:lnTo>
                    <a:pt x="961874" y="60487"/>
                  </a:lnTo>
                  <a:lnTo>
                    <a:pt x="1001424" y="48019"/>
                  </a:lnTo>
                  <a:lnTo>
                    <a:pt x="1041397" y="36939"/>
                  </a:lnTo>
                  <a:lnTo>
                    <a:pt x="1081776" y="27267"/>
                  </a:lnTo>
                  <a:lnTo>
                    <a:pt x="1122545" y="19024"/>
                  </a:lnTo>
                  <a:lnTo>
                    <a:pt x="1163686" y="12232"/>
                  </a:lnTo>
                  <a:lnTo>
                    <a:pt x="1205183" y="6912"/>
                  </a:lnTo>
                  <a:lnTo>
                    <a:pt x="1247019" y="3086"/>
                  </a:lnTo>
                  <a:lnTo>
                    <a:pt x="1289177" y="775"/>
                  </a:lnTo>
                  <a:lnTo>
                    <a:pt x="1331640" y="0"/>
                  </a:lnTo>
                  <a:lnTo>
                    <a:pt x="1331640" y="360041"/>
                  </a:lnTo>
                  <a:lnTo>
                    <a:pt x="1288243" y="360855"/>
                  </a:lnTo>
                  <a:lnTo>
                    <a:pt x="1245144" y="363280"/>
                  </a:lnTo>
                  <a:lnTo>
                    <a:pt x="1202361" y="367295"/>
                  </a:lnTo>
                  <a:lnTo>
                    <a:pt x="1159914" y="372878"/>
                  </a:lnTo>
                  <a:lnTo>
                    <a:pt x="1117822" y="380007"/>
                  </a:lnTo>
                  <a:lnTo>
                    <a:pt x="1076105" y="388660"/>
                  </a:lnTo>
                  <a:lnTo>
                    <a:pt x="1034781" y="398815"/>
                  </a:lnTo>
                  <a:lnTo>
                    <a:pt x="993870" y="410449"/>
                  </a:lnTo>
                  <a:lnTo>
                    <a:pt x="953391" y="423542"/>
                  </a:lnTo>
                  <a:lnTo>
                    <a:pt x="913363" y="438070"/>
                  </a:lnTo>
                  <a:lnTo>
                    <a:pt x="873806" y="454012"/>
                  </a:lnTo>
                  <a:lnTo>
                    <a:pt x="834739" y="471346"/>
                  </a:lnTo>
                  <a:lnTo>
                    <a:pt x="796181" y="490049"/>
                  </a:lnTo>
                  <a:lnTo>
                    <a:pt x="758151" y="510100"/>
                  </a:lnTo>
                  <a:lnTo>
                    <a:pt x="720669" y="531477"/>
                  </a:lnTo>
                  <a:lnTo>
                    <a:pt x="683754" y="554158"/>
                  </a:lnTo>
                  <a:lnTo>
                    <a:pt x="647425" y="578120"/>
                  </a:lnTo>
                  <a:lnTo>
                    <a:pt x="611702" y="603342"/>
                  </a:lnTo>
                  <a:lnTo>
                    <a:pt x="576603" y="629802"/>
                  </a:lnTo>
                  <a:lnTo>
                    <a:pt x="542149" y="657477"/>
                  </a:lnTo>
                  <a:lnTo>
                    <a:pt x="508357" y="686346"/>
                  </a:lnTo>
                  <a:lnTo>
                    <a:pt x="475248" y="716386"/>
                  </a:lnTo>
                  <a:lnTo>
                    <a:pt x="442841" y="747576"/>
                  </a:lnTo>
                  <a:lnTo>
                    <a:pt x="411155" y="779893"/>
                  </a:lnTo>
                  <a:lnTo>
                    <a:pt x="380209" y="813316"/>
                  </a:lnTo>
                  <a:lnTo>
                    <a:pt x="350023" y="847823"/>
                  </a:lnTo>
                  <a:lnTo>
                    <a:pt x="320615" y="883391"/>
                  </a:lnTo>
                  <a:lnTo>
                    <a:pt x="292005" y="919998"/>
                  </a:lnTo>
                  <a:lnTo>
                    <a:pt x="264213" y="957623"/>
                  </a:lnTo>
                  <a:lnTo>
                    <a:pt x="237258" y="996244"/>
                  </a:lnTo>
                  <a:lnTo>
                    <a:pt x="211158" y="1035837"/>
                  </a:lnTo>
                  <a:lnTo>
                    <a:pt x="185933" y="1076383"/>
                  </a:lnTo>
                  <a:lnTo>
                    <a:pt x="161603" y="1117857"/>
                  </a:lnTo>
                  <a:lnTo>
                    <a:pt x="138187" y="1160239"/>
                  </a:lnTo>
                  <a:lnTo>
                    <a:pt x="115703" y="1203506"/>
                  </a:lnTo>
                  <a:lnTo>
                    <a:pt x="94171" y="1247637"/>
                  </a:lnTo>
                  <a:lnTo>
                    <a:pt x="73611" y="1292609"/>
                  </a:lnTo>
                  <a:lnTo>
                    <a:pt x="54042" y="1338400"/>
                  </a:lnTo>
                  <a:lnTo>
                    <a:pt x="35482" y="1384989"/>
                  </a:lnTo>
                  <a:lnTo>
                    <a:pt x="17952" y="1432352"/>
                  </a:lnTo>
                  <a:lnTo>
                    <a:pt x="1470" y="1480469"/>
                  </a:lnTo>
                  <a:lnTo>
                    <a:pt x="0" y="1485131"/>
                  </a:lnTo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403648" y="555525"/>
            <a:ext cx="6065520" cy="708025"/>
          </a:xfrm>
          <a:prstGeom prst="rect">
            <a:avLst/>
          </a:prstGeom>
          <a:solidFill>
            <a:srgbClr val="376092"/>
          </a:solidFill>
        </p:spPr>
        <p:txBody>
          <a:bodyPr vert="horz" wrap="square" lIns="0" tIns="31750" rIns="0" bIns="0" rtlCol="0">
            <a:spAutoFit/>
          </a:bodyPr>
          <a:lstStyle/>
          <a:p>
            <a:pPr marL="91440" marR="397510">
              <a:lnSpc>
                <a:spcPct val="100000"/>
              </a:lnSpc>
              <a:spcBef>
                <a:spcPts val="250"/>
              </a:spcBef>
            </a:pPr>
            <a:r>
              <a:rPr spc="-10" dirty="0">
                <a:latin typeface="Calibri"/>
                <a:cs typeface="Calibri"/>
              </a:rPr>
              <a:t>Экономическое </a:t>
            </a:r>
            <a:r>
              <a:rPr spc="-5" dirty="0">
                <a:latin typeface="Calibri"/>
                <a:cs typeface="Calibri"/>
              </a:rPr>
              <a:t>воспитание </a:t>
            </a:r>
            <a:r>
              <a:rPr spc="-15" dirty="0">
                <a:latin typeface="Calibri"/>
                <a:cs typeface="Calibri"/>
              </a:rPr>
              <a:t>дошкольников: </a:t>
            </a:r>
            <a:r>
              <a:rPr spc="-5" dirty="0">
                <a:latin typeface="Calibri"/>
                <a:cs typeface="Calibri"/>
              </a:rPr>
              <a:t>зачем </a:t>
            </a:r>
            <a:r>
              <a:rPr spc="-440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оно</a:t>
            </a:r>
            <a:r>
              <a:rPr spc="-10" dirty="0">
                <a:latin typeface="Calibri"/>
                <a:cs typeface="Calibri"/>
              </a:rPr>
              <a:t> вообще</a:t>
            </a:r>
            <a:r>
              <a:rPr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нужно?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1509204" y="3964940"/>
            <a:ext cx="619823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b="1" spc="-20" dirty="0">
                <a:solidFill>
                  <a:srgbClr val="376092"/>
                </a:solidFill>
                <a:latin typeface="Times New Roman"/>
                <a:cs typeface="Times New Roman"/>
              </a:rPr>
              <a:t>Потому</a:t>
            </a:r>
            <a:r>
              <a:rPr sz="1800" b="1" spc="-15" dirty="0">
                <a:solidFill>
                  <a:srgbClr val="376092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376092"/>
                </a:solidFill>
                <a:latin typeface="Times New Roman"/>
                <a:cs typeface="Times New Roman"/>
              </a:rPr>
              <a:t>что</a:t>
            </a:r>
            <a:r>
              <a:rPr sz="1800" b="1" spc="-15" dirty="0">
                <a:solidFill>
                  <a:srgbClr val="376092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latin typeface="Times New Roman"/>
                <a:cs typeface="Times New Roman"/>
              </a:rPr>
              <a:t>современного ребенка</a:t>
            </a:r>
            <a:endParaRPr sz="1800">
              <a:latin typeface="Times New Roman"/>
              <a:cs typeface="Times New Roman"/>
            </a:endParaRPr>
          </a:p>
          <a:p>
            <a:pPr marL="12700" marR="5080" algn="ctr">
              <a:lnSpc>
                <a:spcPct val="99400"/>
              </a:lnSpc>
              <a:spcBef>
                <a:spcPts val="35"/>
              </a:spcBef>
            </a:pPr>
            <a:r>
              <a:rPr sz="1800" b="1" dirty="0">
                <a:latin typeface="Times New Roman"/>
                <a:cs typeface="Times New Roman"/>
              </a:rPr>
              <a:t>с</a:t>
            </a:r>
            <a:r>
              <a:rPr sz="1800" b="1" spc="-5" dirty="0">
                <a:latin typeface="Times New Roman"/>
                <a:cs typeface="Times New Roman"/>
              </a:rPr>
              <a:t> первых</a:t>
            </a:r>
            <a:r>
              <a:rPr sz="1800" b="1" dirty="0">
                <a:latin typeface="Times New Roman"/>
                <a:cs typeface="Times New Roman"/>
              </a:rPr>
              <a:t> лет </a:t>
            </a:r>
            <a:r>
              <a:rPr sz="1800" b="1" spc="-5" dirty="0">
                <a:latin typeface="Times New Roman"/>
                <a:cs typeface="Times New Roman"/>
              </a:rPr>
              <a:t>жизни</a:t>
            </a:r>
            <a:r>
              <a:rPr sz="1800" b="1" dirty="0">
                <a:latin typeface="Times New Roman"/>
                <a:cs typeface="Times New Roman"/>
              </a:rPr>
              <a:t> </a:t>
            </a:r>
            <a:r>
              <a:rPr sz="1800" b="1" spc="-10" dirty="0">
                <a:latin typeface="Times New Roman"/>
                <a:cs typeface="Times New Roman"/>
              </a:rPr>
              <a:t>окружает</a:t>
            </a:r>
            <a:r>
              <a:rPr sz="1800" b="1" dirty="0">
                <a:latin typeface="Times New Roman"/>
                <a:cs typeface="Times New Roman"/>
              </a:rPr>
              <a:t> </a:t>
            </a:r>
            <a:r>
              <a:rPr sz="1800" b="1" spc="-10" dirty="0">
                <a:latin typeface="Times New Roman"/>
                <a:cs typeface="Times New Roman"/>
              </a:rPr>
              <a:t>экономическая</a:t>
            </a:r>
            <a:r>
              <a:rPr sz="1800" b="1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среда, </a:t>
            </a:r>
            <a:r>
              <a:rPr sz="1800" b="1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наполненная</a:t>
            </a:r>
            <a:r>
              <a:rPr sz="1800" b="1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разнообразными</a:t>
            </a:r>
            <a:r>
              <a:rPr sz="1800" b="1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экономическими</a:t>
            </a:r>
            <a:r>
              <a:rPr sz="1800" b="1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понятиями </a:t>
            </a:r>
            <a:r>
              <a:rPr sz="1800" b="1" spc="-434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и</a:t>
            </a:r>
            <a:r>
              <a:rPr sz="1800" b="1" spc="-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процессами.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44101" y="315467"/>
            <a:ext cx="431038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latin typeface="Calibri"/>
                <a:cs typeface="Calibri"/>
              </a:rPr>
              <a:t>базовые</a:t>
            </a:r>
            <a:r>
              <a:rPr spc="-25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категории</a:t>
            </a:r>
            <a:r>
              <a:rPr spc="-25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для</a:t>
            </a:r>
            <a:r>
              <a:rPr spc="-20" dirty="0">
                <a:latin typeface="Calibri"/>
                <a:cs typeface="Calibri"/>
              </a:rPr>
              <a:t> </a:t>
            </a:r>
            <a:r>
              <a:rPr spc="-15" dirty="0">
                <a:latin typeface="Calibri"/>
                <a:cs typeface="Calibri"/>
              </a:rPr>
              <a:t>дошкольников</a:t>
            </a:r>
          </a:p>
        </p:txBody>
      </p:sp>
      <p:sp>
        <p:nvSpPr>
          <p:cNvPr id="3" name="object 3"/>
          <p:cNvSpPr/>
          <p:nvPr/>
        </p:nvSpPr>
        <p:spPr>
          <a:xfrm>
            <a:off x="827583" y="267493"/>
            <a:ext cx="443230" cy="436880"/>
          </a:xfrm>
          <a:custGeom>
            <a:avLst/>
            <a:gdLst/>
            <a:ahLst/>
            <a:cxnLst/>
            <a:rect l="l" t="t" r="r" b="b"/>
            <a:pathLst>
              <a:path w="443230" h="436880">
                <a:moveTo>
                  <a:pt x="304415" y="366351"/>
                </a:moveTo>
                <a:lnTo>
                  <a:pt x="138370" y="366351"/>
                </a:lnTo>
                <a:lnTo>
                  <a:pt x="148748" y="368553"/>
                </a:lnTo>
                <a:lnTo>
                  <a:pt x="169504" y="378240"/>
                </a:lnTo>
                <a:lnTo>
                  <a:pt x="179881" y="380442"/>
                </a:lnTo>
                <a:lnTo>
                  <a:pt x="179881" y="436803"/>
                </a:lnTo>
                <a:lnTo>
                  <a:pt x="262904" y="436803"/>
                </a:lnTo>
                <a:lnTo>
                  <a:pt x="262904" y="380442"/>
                </a:lnTo>
                <a:lnTo>
                  <a:pt x="273281" y="378240"/>
                </a:lnTo>
                <a:lnTo>
                  <a:pt x="294037" y="368553"/>
                </a:lnTo>
                <a:lnTo>
                  <a:pt x="304415" y="366351"/>
                </a:lnTo>
                <a:close/>
              </a:path>
              <a:path w="443230" h="436880">
                <a:moveTo>
                  <a:pt x="110696" y="42271"/>
                </a:moveTo>
                <a:lnTo>
                  <a:pt x="83022" y="42271"/>
                </a:lnTo>
                <a:lnTo>
                  <a:pt x="55348" y="84542"/>
                </a:lnTo>
                <a:lnTo>
                  <a:pt x="47564" y="86744"/>
                </a:lnTo>
                <a:lnTo>
                  <a:pt x="44970" y="91587"/>
                </a:lnTo>
                <a:lnTo>
                  <a:pt x="47564" y="96431"/>
                </a:lnTo>
                <a:lnTo>
                  <a:pt x="55348" y="98633"/>
                </a:lnTo>
                <a:lnTo>
                  <a:pt x="83022" y="126814"/>
                </a:lnTo>
                <a:lnTo>
                  <a:pt x="75022" y="139584"/>
                </a:lnTo>
                <a:lnTo>
                  <a:pt x="70915" y="154995"/>
                </a:lnTo>
                <a:lnTo>
                  <a:pt x="69401" y="170406"/>
                </a:lnTo>
                <a:lnTo>
                  <a:pt x="69185" y="183175"/>
                </a:lnTo>
                <a:lnTo>
                  <a:pt x="0" y="183175"/>
                </a:lnTo>
                <a:lnTo>
                  <a:pt x="0" y="253627"/>
                </a:lnTo>
                <a:lnTo>
                  <a:pt x="69185" y="253627"/>
                </a:lnTo>
                <a:lnTo>
                  <a:pt x="69401" y="272342"/>
                </a:lnTo>
                <a:lnTo>
                  <a:pt x="70915" y="287093"/>
                </a:lnTo>
                <a:lnTo>
                  <a:pt x="75022" y="299202"/>
                </a:lnTo>
                <a:lnTo>
                  <a:pt x="83022" y="309990"/>
                </a:lnTo>
                <a:lnTo>
                  <a:pt x="55348" y="338170"/>
                </a:lnTo>
                <a:lnTo>
                  <a:pt x="47564" y="346316"/>
                </a:lnTo>
                <a:lnTo>
                  <a:pt x="44970" y="350499"/>
                </a:lnTo>
                <a:lnTo>
                  <a:pt x="47564" y="352041"/>
                </a:lnTo>
                <a:lnTo>
                  <a:pt x="55348" y="352261"/>
                </a:lnTo>
                <a:lnTo>
                  <a:pt x="83022" y="394533"/>
                </a:lnTo>
                <a:lnTo>
                  <a:pt x="110696" y="394533"/>
                </a:lnTo>
                <a:lnTo>
                  <a:pt x="138370" y="366351"/>
                </a:lnTo>
                <a:lnTo>
                  <a:pt x="378213" y="366351"/>
                </a:lnTo>
                <a:lnTo>
                  <a:pt x="387437" y="352261"/>
                </a:lnTo>
                <a:lnTo>
                  <a:pt x="395221" y="352041"/>
                </a:lnTo>
                <a:lnTo>
                  <a:pt x="397815" y="350499"/>
                </a:lnTo>
                <a:lnTo>
                  <a:pt x="395221" y="346316"/>
                </a:lnTo>
                <a:lnTo>
                  <a:pt x="387437" y="338170"/>
                </a:lnTo>
                <a:lnTo>
                  <a:pt x="373601" y="324081"/>
                </a:lnTo>
                <a:lnTo>
                  <a:pt x="221393" y="324081"/>
                </a:lnTo>
                <a:lnTo>
                  <a:pt x="182908" y="314614"/>
                </a:lnTo>
                <a:lnTo>
                  <a:pt x="152207" y="290616"/>
                </a:lnTo>
                <a:lnTo>
                  <a:pt x="131884" y="258692"/>
                </a:lnTo>
                <a:lnTo>
                  <a:pt x="124533" y="225447"/>
                </a:lnTo>
                <a:lnTo>
                  <a:pt x="131884" y="186258"/>
                </a:lnTo>
                <a:lnTo>
                  <a:pt x="152207" y="154995"/>
                </a:lnTo>
                <a:lnTo>
                  <a:pt x="182908" y="134300"/>
                </a:lnTo>
                <a:lnTo>
                  <a:pt x="221393" y="126814"/>
                </a:lnTo>
                <a:lnTo>
                  <a:pt x="359763" y="126814"/>
                </a:lnTo>
                <a:lnTo>
                  <a:pt x="387437" y="98633"/>
                </a:lnTo>
                <a:lnTo>
                  <a:pt x="395221" y="96431"/>
                </a:lnTo>
                <a:lnTo>
                  <a:pt x="397815" y="91587"/>
                </a:lnTo>
                <a:lnTo>
                  <a:pt x="395221" y="86744"/>
                </a:lnTo>
                <a:lnTo>
                  <a:pt x="387437" y="84542"/>
                </a:lnTo>
                <a:lnTo>
                  <a:pt x="138370" y="84542"/>
                </a:lnTo>
                <a:lnTo>
                  <a:pt x="110696" y="42271"/>
                </a:lnTo>
                <a:close/>
              </a:path>
              <a:path w="443230" h="436880">
                <a:moveTo>
                  <a:pt x="378213" y="366351"/>
                </a:moveTo>
                <a:lnTo>
                  <a:pt x="304415" y="366351"/>
                </a:lnTo>
                <a:lnTo>
                  <a:pt x="345926" y="394533"/>
                </a:lnTo>
                <a:lnTo>
                  <a:pt x="359763" y="394533"/>
                </a:lnTo>
                <a:lnTo>
                  <a:pt x="378213" y="366351"/>
                </a:lnTo>
                <a:close/>
              </a:path>
              <a:path w="443230" h="436880">
                <a:moveTo>
                  <a:pt x="359763" y="126814"/>
                </a:moveTo>
                <a:lnTo>
                  <a:pt x="221393" y="126814"/>
                </a:lnTo>
                <a:lnTo>
                  <a:pt x="259877" y="134300"/>
                </a:lnTo>
                <a:lnTo>
                  <a:pt x="290578" y="154995"/>
                </a:lnTo>
                <a:lnTo>
                  <a:pt x="310901" y="186258"/>
                </a:lnTo>
                <a:lnTo>
                  <a:pt x="318252" y="225447"/>
                </a:lnTo>
                <a:lnTo>
                  <a:pt x="310901" y="258692"/>
                </a:lnTo>
                <a:lnTo>
                  <a:pt x="290578" y="290616"/>
                </a:lnTo>
                <a:lnTo>
                  <a:pt x="259877" y="314614"/>
                </a:lnTo>
                <a:lnTo>
                  <a:pt x="221393" y="324081"/>
                </a:lnTo>
                <a:lnTo>
                  <a:pt x="373601" y="324081"/>
                </a:lnTo>
                <a:lnTo>
                  <a:pt x="359763" y="309990"/>
                </a:lnTo>
                <a:lnTo>
                  <a:pt x="367979" y="299202"/>
                </a:lnTo>
                <a:lnTo>
                  <a:pt x="373600" y="287093"/>
                </a:lnTo>
                <a:lnTo>
                  <a:pt x="379222" y="272342"/>
                </a:lnTo>
                <a:lnTo>
                  <a:pt x="387437" y="253627"/>
                </a:lnTo>
                <a:lnTo>
                  <a:pt x="442785" y="253627"/>
                </a:lnTo>
                <a:lnTo>
                  <a:pt x="442785" y="183175"/>
                </a:lnTo>
                <a:lnTo>
                  <a:pt x="387437" y="183175"/>
                </a:lnTo>
                <a:lnTo>
                  <a:pt x="379222" y="170406"/>
                </a:lnTo>
                <a:lnTo>
                  <a:pt x="367979" y="139584"/>
                </a:lnTo>
                <a:lnTo>
                  <a:pt x="359763" y="126814"/>
                </a:lnTo>
                <a:close/>
              </a:path>
              <a:path w="443230" h="436880">
                <a:moveTo>
                  <a:pt x="262904" y="0"/>
                </a:moveTo>
                <a:lnTo>
                  <a:pt x="179881" y="0"/>
                </a:lnTo>
                <a:lnTo>
                  <a:pt x="179881" y="56362"/>
                </a:lnTo>
                <a:lnTo>
                  <a:pt x="169504" y="58784"/>
                </a:lnTo>
                <a:lnTo>
                  <a:pt x="159126" y="65168"/>
                </a:lnTo>
                <a:lnTo>
                  <a:pt x="148748" y="74195"/>
                </a:lnTo>
                <a:lnTo>
                  <a:pt x="138370" y="84542"/>
                </a:lnTo>
                <a:lnTo>
                  <a:pt x="304415" y="84542"/>
                </a:lnTo>
                <a:lnTo>
                  <a:pt x="294037" y="74195"/>
                </a:lnTo>
                <a:lnTo>
                  <a:pt x="283659" y="65168"/>
                </a:lnTo>
                <a:lnTo>
                  <a:pt x="273281" y="58784"/>
                </a:lnTo>
                <a:lnTo>
                  <a:pt x="262904" y="56362"/>
                </a:lnTo>
                <a:lnTo>
                  <a:pt x="262904" y="0"/>
                </a:lnTo>
                <a:close/>
              </a:path>
              <a:path w="443230" h="436880">
                <a:moveTo>
                  <a:pt x="359763" y="42271"/>
                </a:moveTo>
                <a:lnTo>
                  <a:pt x="345926" y="42271"/>
                </a:lnTo>
                <a:lnTo>
                  <a:pt x="304415" y="84542"/>
                </a:lnTo>
                <a:lnTo>
                  <a:pt x="387437" y="84542"/>
                </a:lnTo>
                <a:lnTo>
                  <a:pt x="359763" y="42271"/>
                </a:lnTo>
                <a:close/>
              </a:path>
            </a:pathLst>
          </a:custGeom>
          <a:solidFill>
            <a:srgbClr val="FFB85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511" y="1203598"/>
            <a:ext cx="7704856" cy="3168351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013425" y="0"/>
            <a:ext cx="1130935" cy="5143500"/>
            <a:chOff x="8013425" y="0"/>
            <a:chExt cx="1130935" cy="5143500"/>
          </a:xfrm>
        </p:grpSpPr>
        <p:sp>
          <p:nvSpPr>
            <p:cNvPr id="3" name="object 3"/>
            <p:cNvSpPr/>
            <p:nvPr/>
          </p:nvSpPr>
          <p:spPr>
            <a:xfrm>
              <a:off x="8013425" y="0"/>
              <a:ext cx="1130935" cy="5143500"/>
            </a:xfrm>
            <a:custGeom>
              <a:avLst/>
              <a:gdLst/>
              <a:ahLst/>
              <a:cxnLst/>
              <a:rect l="l" t="t" r="r" b="b"/>
              <a:pathLst>
                <a:path w="1130934" h="5143500">
                  <a:moveTo>
                    <a:pt x="0" y="0"/>
                  </a:moveTo>
                  <a:lnTo>
                    <a:pt x="1130570" y="0"/>
                  </a:lnTo>
                  <a:lnTo>
                    <a:pt x="1130570" y="5143500"/>
                  </a:lnTo>
                  <a:lnTo>
                    <a:pt x="0" y="51435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>
                <a:alpha val="450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20477" y="107936"/>
              <a:ext cx="916470" cy="75947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110952" y="98411"/>
              <a:ext cx="935990" cy="779145"/>
            </a:xfrm>
            <a:custGeom>
              <a:avLst/>
              <a:gdLst/>
              <a:ahLst/>
              <a:cxnLst/>
              <a:rect l="l" t="t" r="r" b="b"/>
              <a:pathLst>
                <a:path w="935990" h="779144">
                  <a:moveTo>
                    <a:pt x="0" y="0"/>
                  </a:moveTo>
                  <a:lnTo>
                    <a:pt x="935521" y="0"/>
                  </a:lnTo>
                  <a:lnTo>
                    <a:pt x="935521" y="778523"/>
                  </a:lnTo>
                  <a:lnTo>
                    <a:pt x="0" y="778523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3185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179510" y="294468"/>
            <a:ext cx="7736840" cy="2061845"/>
            <a:chOff x="179510" y="294468"/>
            <a:chExt cx="7736840" cy="2061845"/>
          </a:xfrm>
        </p:grpSpPr>
        <p:sp>
          <p:nvSpPr>
            <p:cNvPr id="7" name="object 7"/>
            <p:cNvSpPr/>
            <p:nvPr/>
          </p:nvSpPr>
          <p:spPr>
            <a:xfrm>
              <a:off x="179511" y="294468"/>
              <a:ext cx="7721600" cy="400685"/>
            </a:xfrm>
            <a:custGeom>
              <a:avLst/>
              <a:gdLst/>
              <a:ahLst/>
              <a:cxnLst/>
              <a:rect l="l" t="t" r="r" b="b"/>
              <a:pathLst>
                <a:path w="7721600" h="400684">
                  <a:moveTo>
                    <a:pt x="7721371" y="0"/>
                  </a:moveTo>
                  <a:lnTo>
                    <a:pt x="0" y="0"/>
                  </a:lnTo>
                  <a:lnTo>
                    <a:pt x="0" y="400109"/>
                  </a:lnTo>
                  <a:lnTo>
                    <a:pt x="7721371" y="400109"/>
                  </a:lnTo>
                  <a:lnTo>
                    <a:pt x="7721371" y="0"/>
                  </a:lnTo>
                  <a:close/>
                </a:path>
              </a:pathLst>
            </a:custGeom>
            <a:solidFill>
              <a:srgbClr val="376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9510" y="555527"/>
              <a:ext cx="2396040" cy="180019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44495" y="555527"/>
              <a:ext cx="2669783" cy="176748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24830" y="555528"/>
              <a:ext cx="2291406" cy="1755907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15616" y="2571750"/>
            <a:ext cx="2880319" cy="2289067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572000" y="2571750"/>
            <a:ext cx="2976331" cy="223224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0" y="5143497"/>
                </a:moveTo>
                <a:lnTo>
                  <a:pt x="0" y="0"/>
                </a:lnTo>
                <a:lnTo>
                  <a:pt x="9143998" y="0"/>
                </a:lnTo>
                <a:lnTo>
                  <a:pt x="9143998" y="5143497"/>
                </a:lnTo>
                <a:lnTo>
                  <a:pt x="0" y="5143497"/>
                </a:lnTo>
                <a:close/>
              </a:path>
            </a:pathLst>
          </a:custGeom>
          <a:solidFill>
            <a:srgbClr val="4BA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8013425" y="20547"/>
            <a:ext cx="1130935" cy="5123180"/>
            <a:chOff x="8013425" y="20547"/>
            <a:chExt cx="1130935" cy="5123180"/>
          </a:xfrm>
        </p:grpSpPr>
        <p:sp>
          <p:nvSpPr>
            <p:cNvPr id="4" name="object 4"/>
            <p:cNvSpPr/>
            <p:nvPr/>
          </p:nvSpPr>
          <p:spPr>
            <a:xfrm>
              <a:off x="8013425" y="20547"/>
              <a:ext cx="1130935" cy="5123180"/>
            </a:xfrm>
            <a:custGeom>
              <a:avLst/>
              <a:gdLst/>
              <a:ahLst/>
              <a:cxnLst/>
              <a:rect l="l" t="t" r="r" b="b"/>
              <a:pathLst>
                <a:path w="1130934" h="5123180">
                  <a:moveTo>
                    <a:pt x="1130570" y="0"/>
                  </a:moveTo>
                  <a:lnTo>
                    <a:pt x="1130570" y="5122952"/>
                  </a:lnTo>
                  <a:lnTo>
                    <a:pt x="0" y="5122952"/>
                  </a:lnTo>
                  <a:lnTo>
                    <a:pt x="0" y="0"/>
                  </a:lnTo>
                  <a:lnTo>
                    <a:pt x="1130570" y="0"/>
                  </a:lnTo>
                  <a:close/>
                </a:path>
              </a:pathLst>
            </a:custGeom>
            <a:solidFill>
              <a:srgbClr val="002060">
                <a:alpha val="450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20477" y="107936"/>
              <a:ext cx="916470" cy="75947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8110952" y="98411"/>
              <a:ext cx="935990" cy="779145"/>
            </a:xfrm>
            <a:custGeom>
              <a:avLst/>
              <a:gdLst/>
              <a:ahLst/>
              <a:cxnLst/>
              <a:rect l="l" t="t" r="r" b="b"/>
              <a:pathLst>
                <a:path w="935990" h="779144">
                  <a:moveTo>
                    <a:pt x="0" y="0"/>
                  </a:moveTo>
                  <a:lnTo>
                    <a:pt x="935521" y="0"/>
                  </a:lnTo>
                  <a:lnTo>
                    <a:pt x="935521" y="778523"/>
                  </a:lnTo>
                  <a:lnTo>
                    <a:pt x="0" y="778523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3185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79511" y="294468"/>
            <a:ext cx="7721600" cy="708025"/>
          </a:xfrm>
          <a:prstGeom prst="rect">
            <a:avLst/>
          </a:prstGeom>
          <a:solidFill>
            <a:srgbClr val="376092"/>
          </a:solidFill>
        </p:spPr>
        <p:txBody>
          <a:bodyPr vert="horz" wrap="square" lIns="0" tIns="3365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65"/>
              </a:spcBef>
            </a:pP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ПЛАН-ГРАФИК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ОСНОВНЫХ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МЕРОПРИЯТИЙ</a:t>
            </a:r>
            <a:endParaRPr sz="2000">
              <a:latin typeface="Calibri"/>
              <a:cs typeface="Calibri"/>
            </a:endParaRPr>
          </a:p>
          <a:p>
            <a:pPr marL="91440">
              <a:lnSpc>
                <a:spcPct val="100000"/>
              </a:lnSpc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ПО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 ПОВЫШЕНИЮ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ФИНАНСОВОЙ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ГРАМОТНОСТИ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933029" y="4031996"/>
            <a:ext cx="3985895" cy="8458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ts val="2135"/>
              </a:lnSpc>
              <a:spcBef>
                <a:spcPts val="100"/>
              </a:spcBef>
              <a:buFont typeface="Calibri"/>
              <a:buChar char="-"/>
              <a:tabLst>
                <a:tab pos="354965" algn="l"/>
                <a:tab pos="355600" algn="l"/>
              </a:tabLst>
            </a:pPr>
            <a:r>
              <a:rPr sz="1800" b="1" spc="-20" dirty="0">
                <a:solidFill>
                  <a:srgbClr val="1F497D"/>
                </a:solidFill>
                <a:latin typeface="Calibri"/>
                <a:cs typeface="Calibri"/>
              </a:rPr>
              <a:t>ТЕМАТИЧЕСКИЕ</a:t>
            </a:r>
            <a:r>
              <a:rPr sz="1800" b="1" spc="-1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1F497D"/>
                </a:solidFill>
                <a:latin typeface="Calibri"/>
                <a:cs typeface="Calibri"/>
              </a:rPr>
              <a:t>ДНИ</a:t>
            </a:r>
            <a:r>
              <a:rPr sz="1800" b="1" spc="-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1F497D"/>
                </a:solidFill>
                <a:latin typeface="Calibri"/>
                <a:cs typeface="Calibri"/>
              </a:rPr>
              <a:t>И</a:t>
            </a:r>
            <a:r>
              <a:rPr sz="1800" b="1" spc="-10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1F497D"/>
                </a:solidFill>
                <a:latin typeface="Calibri"/>
                <a:cs typeface="Calibri"/>
              </a:rPr>
              <a:t>НЕДЕЛИ</a:t>
            </a:r>
            <a:endParaRPr sz="1800">
              <a:latin typeface="Calibri"/>
              <a:cs typeface="Calibri"/>
            </a:endParaRPr>
          </a:p>
          <a:p>
            <a:pPr marL="355600" indent="-342900">
              <a:lnSpc>
                <a:spcPts val="2135"/>
              </a:lnSpc>
              <a:buFont typeface="Calibri"/>
              <a:buChar char="-"/>
              <a:tabLst>
                <a:tab pos="354965" algn="l"/>
                <a:tab pos="355600" algn="l"/>
              </a:tabLst>
            </a:pPr>
            <a:r>
              <a:rPr sz="1800" b="1" spc="-10" dirty="0">
                <a:solidFill>
                  <a:srgbClr val="1F497D"/>
                </a:solidFill>
                <a:latin typeface="Calibri"/>
                <a:cs typeface="Calibri"/>
              </a:rPr>
              <a:t>ВИКТОРИНЫ, </a:t>
            </a:r>
            <a:r>
              <a:rPr sz="1800" b="1" spc="-5" dirty="0">
                <a:solidFill>
                  <a:srgbClr val="1F497D"/>
                </a:solidFill>
                <a:latin typeface="Calibri"/>
                <a:cs typeface="Calibri"/>
              </a:rPr>
              <a:t>ЛЕКЦИИ,</a:t>
            </a:r>
            <a:r>
              <a:rPr sz="1800" b="1" spc="-10" dirty="0">
                <a:solidFill>
                  <a:srgbClr val="1F497D"/>
                </a:solidFill>
                <a:latin typeface="Calibri"/>
                <a:cs typeface="Calibri"/>
              </a:rPr>
              <a:t> БЕСЕДЫ,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  <a:tabLst>
                <a:tab pos="344170" algn="l"/>
              </a:tabLst>
            </a:pPr>
            <a:r>
              <a:rPr sz="1800" b="1" dirty="0">
                <a:solidFill>
                  <a:srgbClr val="1F497D"/>
                </a:solidFill>
                <a:latin typeface="Calibri"/>
                <a:cs typeface="Calibri"/>
              </a:rPr>
              <a:t>-	</a:t>
            </a:r>
            <a:r>
              <a:rPr sz="1800" b="1" spc="-15" dirty="0">
                <a:solidFill>
                  <a:srgbClr val="1F497D"/>
                </a:solidFill>
                <a:latin typeface="Calibri"/>
                <a:cs typeface="Calibri"/>
              </a:rPr>
              <a:t>МАСТЕР-КЛАССЫ,</a:t>
            </a:r>
            <a:r>
              <a:rPr sz="1800" b="1" spc="-5" dirty="0">
                <a:solidFill>
                  <a:srgbClr val="1F497D"/>
                </a:solidFill>
                <a:latin typeface="Calibri"/>
                <a:cs typeface="Calibri"/>
              </a:rPr>
              <a:t> ТРЕНИНГИ,</a:t>
            </a:r>
            <a:r>
              <a:rPr sz="1800" b="1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1F497D"/>
                </a:solidFill>
                <a:latin typeface="Calibri"/>
                <a:cs typeface="Calibri"/>
              </a:rPr>
              <a:t>УРОКИ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64019" y="1287779"/>
            <a:ext cx="6756400" cy="2159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u="sng" spc="-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СОТРУДНИЧЕСТВО:</a:t>
            </a:r>
            <a:endParaRPr sz="2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Calibri"/>
              <a:buChar char="-"/>
              <a:tabLst>
                <a:tab pos="354965" algn="l"/>
                <a:tab pos="355600" algn="l"/>
              </a:tabLst>
            </a:pPr>
            <a:r>
              <a:rPr sz="2000" b="1" spc="-25" dirty="0">
                <a:solidFill>
                  <a:srgbClr val="FFFFFF"/>
                </a:solidFill>
                <a:latin typeface="Calibri"/>
                <a:cs typeface="Calibri"/>
              </a:rPr>
              <a:t>ОТДЕЛЕНИЕ</a:t>
            </a:r>
            <a:r>
              <a:rPr sz="20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БАНКА</a:t>
            </a:r>
            <a:r>
              <a:rPr sz="20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РОССИИ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ПО</a:t>
            </a:r>
            <a:r>
              <a:rPr sz="20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ЛИПЕЦКОЙ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ОБЛАСТИ,</a:t>
            </a:r>
            <a:endParaRPr sz="2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Calibri"/>
              <a:buChar char="-"/>
              <a:tabLst>
                <a:tab pos="354965" algn="l"/>
                <a:tab pos="355600" algn="l"/>
              </a:tabLst>
            </a:pP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ПАО</a:t>
            </a:r>
            <a:r>
              <a:rPr sz="20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«СБЕРБАНК»,</a:t>
            </a:r>
            <a:endParaRPr sz="2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Calibri"/>
              <a:buChar char="-"/>
              <a:tabLst>
                <a:tab pos="354965" algn="l"/>
                <a:tab pos="355600" algn="l"/>
              </a:tabLst>
            </a:pP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ЕЛЕЦКИЙ</a:t>
            </a:r>
            <a:r>
              <a:rPr sz="20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30" dirty="0">
                <a:solidFill>
                  <a:srgbClr val="FFFFFF"/>
                </a:solidFill>
                <a:latin typeface="Calibri"/>
                <a:cs typeface="Calibri"/>
              </a:rPr>
              <a:t>ГОРОДСКОЙ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ЦЕНТР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 ЗАНЯТОСТИ НАСЕЛЕНИЯ,</a:t>
            </a:r>
            <a:endParaRPr sz="2000">
              <a:latin typeface="Calibri"/>
              <a:cs typeface="Calibri"/>
            </a:endParaRPr>
          </a:p>
          <a:p>
            <a:pPr marL="354965" marR="5080" indent="-342900">
              <a:lnSpc>
                <a:spcPct val="100000"/>
              </a:lnSpc>
              <a:buFont typeface="Calibri"/>
              <a:buChar char="-"/>
              <a:tabLst>
                <a:tab pos="354965" algn="l"/>
                <a:tab pos="355600" algn="l"/>
              </a:tabLst>
            </a:pPr>
            <a:r>
              <a:rPr sz="2000" b="1" spc="-15" dirty="0">
                <a:solidFill>
                  <a:srgbClr val="FFFFFF"/>
                </a:solidFill>
                <a:latin typeface="Calibri"/>
                <a:cs typeface="Calibri"/>
              </a:rPr>
              <a:t>КОМИТЕТ</a:t>
            </a:r>
            <a:r>
              <a:rPr sz="20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15" dirty="0">
                <a:solidFill>
                  <a:srgbClr val="FFFFFF"/>
                </a:solidFill>
                <a:latin typeface="Calibri"/>
                <a:cs typeface="Calibri"/>
              </a:rPr>
              <a:t>ПОТРЕБИТЕЛЬСКОГО</a:t>
            </a:r>
            <a:r>
              <a:rPr sz="20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РЫНКА</a:t>
            </a:r>
            <a:r>
              <a:rPr sz="20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15" dirty="0">
                <a:solidFill>
                  <a:srgbClr val="FFFFFF"/>
                </a:solidFill>
                <a:latin typeface="Calibri"/>
                <a:cs typeface="Calibri"/>
              </a:rPr>
              <a:t>АДМИНИСТРАЦИИ </a:t>
            </a:r>
            <a:r>
              <a:rPr sz="2000" b="1" spc="-43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30" dirty="0">
                <a:solidFill>
                  <a:srgbClr val="FFFFFF"/>
                </a:solidFill>
                <a:latin typeface="Calibri"/>
                <a:cs typeface="Calibri"/>
              </a:rPr>
              <a:t>ГОРОДСКОГО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30" dirty="0">
                <a:solidFill>
                  <a:srgbClr val="FFFFFF"/>
                </a:solidFill>
                <a:latin typeface="Calibri"/>
                <a:cs typeface="Calibri"/>
              </a:rPr>
              <a:t>ОКРУГА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25" dirty="0">
                <a:solidFill>
                  <a:srgbClr val="FFFFFF"/>
                </a:solidFill>
                <a:latin typeface="Calibri"/>
                <a:cs typeface="Calibri"/>
              </a:rPr>
              <a:t>ГОРОД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5" dirty="0">
                <a:solidFill>
                  <a:srgbClr val="FFFFFF"/>
                </a:solidFill>
                <a:latin typeface="Calibri"/>
                <a:cs typeface="Calibri"/>
              </a:rPr>
              <a:t>ЕЛЕЦ,</a:t>
            </a:r>
            <a:endParaRPr sz="2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Calibri"/>
              <a:buChar char="-"/>
              <a:tabLst>
                <a:tab pos="354965" algn="l"/>
                <a:tab pos="355600" algn="l"/>
              </a:tabLst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ПЕНСИОННЫЙ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ФОНД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РОССИИ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ПО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30" dirty="0">
                <a:solidFill>
                  <a:srgbClr val="FFFFFF"/>
                </a:solidFill>
                <a:latin typeface="Calibri"/>
                <a:cs typeface="Calibri"/>
              </a:rPr>
              <a:t>ГОРОДУ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15" dirty="0">
                <a:solidFill>
                  <a:srgbClr val="FFFFFF"/>
                </a:solidFill>
                <a:latin typeface="Calibri"/>
                <a:cs typeface="Calibri"/>
              </a:rPr>
              <a:t>ЕЛЬЦУ</a:t>
            </a:r>
            <a:r>
              <a:rPr sz="200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60" dirty="0">
                <a:solidFill>
                  <a:srgbClr val="FFFFFF"/>
                </a:solidFill>
                <a:latin typeface="Calibri"/>
                <a:cs typeface="Calibri"/>
              </a:rPr>
              <a:t>ДР.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013425" y="0"/>
            <a:ext cx="1130935" cy="5143500"/>
            <a:chOff x="8013425" y="0"/>
            <a:chExt cx="1130935" cy="5143500"/>
          </a:xfrm>
        </p:grpSpPr>
        <p:sp>
          <p:nvSpPr>
            <p:cNvPr id="3" name="object 3"/>
            <p:cNvSpPr/>
            <p:nvPr/>
          </p:nvSpPr>
          <p:spPr>
            <a:xfrm>
              <a:off x="8013425" y="0"/>
              <a:ext cx="1130935" cy="5143500"/>
            </a:xfrm>
            <a:custGeom>
              <a:avLst/>
              <a:gdLst/>
              <a:ahLst/>
              <a:cxnLst/>
              <a:rect l="l" t="t" r="r" b="b"/>
              <a:pathLst>
                <a:path w="1130934" h="5143500">
                  <a:moveTo>
                    <a:pt x="0" y="0"/>
                  </a:moveTo>
                  <a:lnTo>
                    <a:pt x="1130570" y="0"/>
                  </a:lnTo>
                  <a:lnTo>
                    <a:pt x="1130570" y="5143500"/>
                  </a:lnTo>
                  <a:lnTo>
                    <a:pt x="0" y="51435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>
                <a:alpha val="450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20477" y="107936"/>
              <a:ext cx="916470" cy="75947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110952" y="98411"/>
              <a:ext cx="935990" cy="779145"/>
            </a:xfrm>
            <a:custGeom>
              <a:avLst/>
              <a:gdLst/>
              <a:ahLst/>
              <a:cxnLst/>
              <a:rect l="l" t="t" r="r" b="b"/>
              <a:pathLst>
                <a:path w="935990" h="779144">
                  <a:moveTo>
                    <a:pt x="0" y="0"/>
                  </a:moveTo>
                  <a:lnTo>
                    <a:pt x="935521" y="0"/>
                  </a:lnTo>
                  <a:lnTo>
                    <a:pt x="935521" y="778523"/>
                  </a:lnTo>
                  <a:lnTo>
                    <a:pt x="0" y="778523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3185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179511" y="294468"/>
            <a:ext cx="7721600" cy="400685"/>
          </a:xfrm>
          <a:custGeom>
            <a:avLst/>
            <a:gdLst/>
            <a:ahLst/>
            <a:cxnLst/>
            <a:rect l="l" t="t" r="r" b="b"/>
            <a:pathLst>
              <a:path w="7721600" h="400684">
                <a:moveTo>
                  <a:pt x="7721371" y="0"/>
                </a:moveTo>
                <a:lnTo>
                  <a:pt x="0" y="0"/>
                </a:lnTo>
                <a:lnTo>
                  <a:pt x="0" y="400109"/>
                </a:lnTo>
                <a:lnTo>
                  <a:pt x="7721371" y="400109"/>
                </a:lnTo>
                <a:lnTo>
                  <a:pt x="7721371" y="0"/>
                </a:lnTo>
                <a:close/>
              </a:path>
            </a:pathLst>
          </a:custGeom>
          <a:solidFill>
            <a:srgbClr val="37609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42959" y="359155"/>
            <a:ext cx="31654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600" spc="-15" dirty="0">
                <a:solidFill>
                  <a:srgbClr val="FFFFFF"/>
                </a:solidFill>
                <a:latin typeface="Times New Roman"/>
                <a:cs typeface="Times New Roman"/>
              </a:rPr>
              <a:t>«</a:t>
            </a:r>
            <a:r>
              <a:rPr sz="180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Бюджетный</a:t>
            </a:r>
            <a:r>
              <a:rPr sz="1800" b="1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FFFFFF"/>
                </a:solidFill>
                <a:latin typeface="Times New Roman"/>
                <a:cs typeface="Times New Roman"/>
              </a:rPr>
              <a:t>семейный</a:t>
            </a:r>
            <a:r>
              <a:rPr sz="1800" b="1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ужин»</a:t>
            </a:r>
            <a:endParaRPr sz="1800">
              <a:latin typeface="Times New Roman"/>
              <a:cs typeface="Times New Roman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8749" y="2467504"/>
            <a:ext cx="1774038" cy="2367017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9720" y="839811"/>
            <a:ext cx="2197733" cy="1464240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22905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«Профессии</a:t>
            </a:r>
            <a:r>
              <a:rPr spc="-15" dirty="0"/>
              <a:t> </a:t>
            </a:r>
            <a:r>
              <a:rPr spc="-5" dirty="0"/>
              <a:t>наших</a:t>
            </a:r>
            <a:r>
              <a:rPr spc="-10" dirty="0"/>
              <a:t> родителей»</a:t>
            </a:r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735731" y="845519"/>
            <a:ext cx="2073607" cy="1543565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542953" y="839811"/>
            <a:ext cx="2085724" cy="1565014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3034093" y="2663444"/>
            <a:ext cx="2272030" cy="58039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92405" marR="5080" indent="-180340">
              <a:lnSpc>
                <a:spcPct val="102200"/>
              </a:lnSpc>
              <a:spcBef>
                <a:spcPts val="50"/>
              </a:spcBef>
            </a:pP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«</a:t>
            </a:r>
            <a:r>
              <a:rPr sz="18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Папа,</a:t>
            </a:r>
            <a:r>
              <a:rPr sz="1800" b="1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мама,</a:t>
            </a:r>
            <a:r>
              <a:rPr sz="180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FFFFFF"/>
                </a:solidFill>
                <a:latin typeface="Times New Roman"/>
                <a:cs typeface="Times New Roman"/>
              </a:rPr>
              <a:t>ты</a:t>
            </a:r>
            <a:r>
              <a:rPr sz="1800" b="1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sz="180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FFFFFF"/>
                </a:solidFill>
                <a:latin typeface="Times New Roman"/>
                <a:cs typeface="Times New Roman"/>
              </a:rPr>
              <a:t>я</a:t>
            </a:r>
            <a:r>
              <a:rPr sz="180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FFFFFF"/>
                </a:solidFill>
                <a:latin typeface="Times New Roman"/>
                <a:cs typeface="Times New Roman"/>
              </a:rPr>
              <a:t>– </a:t>
            </a:r>
            <a:r>
              <a:rPr sz="1800" b="1" spc="-43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экономная</a:t>
            </a:r>
            <a:r>
              <a:rPr sz="1800" b="1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FFFFFF"/>
                </a:solidFill>
                <a:latin typeface="Times New Roman"/>
                <a:cs typeface="Times New Roman"/>
              </a:rPr>
              <a:t>семья»</a:t>
            </a:r>
            <a:endParaRPr sz="1800">
              <a:latin typeface="Times New Roman"/>
              <a:cs typeface="Times New Roman"/>
            </a:endParaRPr>
          </a:p>
        </p:txBody>
      </p:sp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481072" y="3377183"/>
            <a:ext cx="2883407" cy="1679448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626608" y="2624327"/>
            <a:ext cx="1859280" cy="2325624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860032" y="0"/>
            <a:ext cx="4284345" cy="5153025"/>
            <a:chOff x="4860032" y="0"/>
            <a:chExt cx="4284345" cy="5153025"/>
          </a:xfrm>
        </p:grpSpPr>
        <p:sp>
          <p:nvSpPr>
            <p:cNvPr id="3" name="object 3"/>
            <p:cNvSpPr/>
            <p:nvPr/>
          </p:nvSpPr>
          <p:spPr>
            <a:xfrm>
              <a:off x="8013425" y="0"/>
              <a:ext cx="1130935" cy="5143500"/>
            </a:xfrm>
            <a:custGeom>
              <a:avLst/>
              <a:gdLst/>
              <a:ahLst/>
              <a:cxnLst/>
              <a:rect l="l" t="t" r="r" b="b"/>
              <a:pathLst>
                <a:path w="1130934" h="5143500">
                  <a:moveTo>
                    <a:pt x="0" y="0"/>
                  </a:moveTo>
                  <a:lnTo>
                    <a:pt x="1130570" y="0"/>
                  </a:lnTo>
                  <a:lnTo>
                    <a:pt x="1130570" y="5143500"/>
                  </a:lnTo>
                  <a:lnTo>
                    <a:pt x="0" y="51435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>
                <a:alpha val="450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16415" y="0"/>
              <a:ext cx="627985" cy="52040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306890" y="0"/>
              <a:ext cx="647065" cy="530225"/>
            </a:xfrm>
            <a:custGeom>
              <a:avLst/>
              <a:gdLst/>
              <a:ahLst/>
              <a:cxnLst/>
              <a:rect l="l" t="t" r="r" b="b"/>
              <a:pathLst>
                <a:path w="647065" h="530225">
                  <a:moveTo>
                    <a:pt x="647036" y="0"/>
                  </a:moveTo>
                  <a:lnTo>
                    <a:pt x="647036" y="529933"/>
                  </a:lnTo>
                  <a:lnTo>
                    <a:pt x="0" y="529933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3185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860032" y="483518"/>
              <a:ext cx="3708400" cy="339090"/>
            </a:xfrm>
            <a:custGeom>
              <a:avLst/>
              <a:gdLst/>
              <a:ahLst/>
              <a:cxnLst/>
              <a:rect l="l" t="t" r="r" b="b"/>
              <a:pathLst>
                <a:path w="3708400" h="339090">
                  <a:moveTo>
                    <a:pt x="3707903" y="0"/>
                  </a:moveTo>
                  <a:lnTo>
                    <a:pt x="0" y="0"/>
                  </a:lnTo>
                  <a:lnTo>
                    <a:pt x="0" y="338554"/>
                  </a:lnTo>
                  <a:lnTo>
                    <a:pt x="3707903" y="338554"/>
                  </a:lnTo>
                  <a:lnTo>
                    <a:pt x="3707903" y="0"/>
                  </a:lnTo>
                  <a:close/>
                </a:path>
              </a:pathLst>
            </a:custGeom>
            <a:solidFill>
              <a:srgbClr val="376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79511" y="294468"/>
            <a:ext cx="4392930" cy="831215"/>
          </a:xfrm>
          <a:prstGeom prst="rect">
            <a:avLst/>
          </a:prstGeom>
          <a:solidFill>
            <a:srgbClr val="376092"/>
          </a:solidFill>
        </p:spPr>
        <p:txBody>
          <a:bodyPr vert="horz" wrap="square" lIns="0" tIns="23495" rIns="0" bIns="0" rtlCol="0">
            <a:spAutoFit/>
          </a:bodyPr>
          <a:lstStyle/>
          <a:p>
            <a:pPr marL="1612265" marR="227329" indent="-1377950">
              <a:lnSpc>
                <a:spcPct val="103800"/>
              </a:lnSpc>
              <a:spcBef>
                <a:spcPts val="185"/>
              </a:spcBef>
            </a:pPr>
            <a:r>
              <a:rPr sz="1600" spc="-10" dirty="0">
                <a:solidFill>
                  <a:srgbClr val="FFFFFF"/>
                </a:solidFill>
                <a:latin typeface="Times New Roman"/>
                <a:cs typeface="Times New Roman"/>
              </a:rPr>
              <a:t>«</a:t>
            </a:r>
            <a:r>
              <a:rPr sz="16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Формирование </a:t>
            </a:r>
            <a:r>
              <a:rPr sz="16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предпосылок финансовой </a:t>
            </a:r>
            <a:r>
              <a:rPr sz="1600" b="1" spc="-3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грамотности</a:t>
            </a:r>
            <a:endParaRPr sz="1600">
              <a:latin typeface="Times New Roman"/>
              <a:cs typeface="Times New Roman"/>
            </a:endParaRPr>
          </a:p>
          <a:p>
            <a:pPr marL="182245">
              <a:lnSpc>
                <a:spcPts val="1800"/>
              </a:lnSpc>
            </a:pPr>
            <a:r>
              <a:rPr sz="16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посредством</a:t>
            </a:r>
            <a:r>
              <a:rPr sz="16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технологии</a:t>
            </a:r>
            <a:r>
              <a:rPr sz="1600" b="1" dirty="0">
                <a:solidFill>
                  <a:srgbClr val="FFFFFF"/>
                </a:solidFill>
                <a:latin typeface="Times New Roman"/>
                <a:cs typeface="Times New Roman"/>
              </a:rPr>
              <a:t> ментальных </a:t>
            </a:r>
            <a:r>
              <a:rPr sz="16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карт»</a:t>
            </a:r>
            <a:endParaRPr sz="1600">
              <a:latin typeface="Times New Roman"/>
              <a:cs typeface="Times New Roman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" y="1275607"/>
            <a:ext cx="2484276" cy="165618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3219822"/>
            <a:ext cx="2447034" cy="1631356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555775" y="1275607"/>
            <a:ext cx="2242558" cy="3575571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5080445" y="503427"/>
            <a:ext cx="326771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solidFill>
                  <a:srgbClr val="FFFFFF"/>
                </a:solidFill>
                <a:latin typeface="Times New Roman"/>
                <a:cs typeface="Times New Roman"/>
              </a:rPr>
              <a:t>«Путешествие</a:t>
            </a:r>
            <a:r>
              <a:rPr sz="1600" b="1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b="1" dirty="0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sz="1600" b="1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b="1" dirty="0">
                <a:solidFill>
                  <a:srgbClr val="FFFFFF"/>
                </a:solidFill>
                <a:latin typeface="Times New Roman"/>
                <a:cs typeface="Times New Roman"/>
              </a:rPr>
              <a:t>денежную</a:t>
            </a:r>
            <a:r>
              <a:rPr sz="1600" b="1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страну»</a:t>
            </a:r>
            <a:endParaRPr sz="1600">
              <a:latin typeface="Times New Roman"/>
              <a:cs typeface="Times New Roman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5025734" y="925865"/>
            <a:ext cx="3832225" cy="4028440"/>
            <a:chOff x="5025734" y="925865"/>
            <a:chExt cx="3832225" cy="4028440"/>
          </a:xfrm>
        </p:grpSpPr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25734" y="925865"/>
              <a:ext cx="2592287" cy="186190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846020" y="2931791"/>
              <a:ext cx="3011763" cy="202219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013425" y="0"/>
            <a:ext cx="1130935" cy="5153025"/>
            <a:chOff x="8013425" y="0"/>
            <a:chExt cx="1130935" cy="5153025"/>
          </a:xfrm>
        </p:grpSpPr>
        <p:sp>
          <p:nvSpPr>
            <p:cNvPr id="3" name="object 3"/>
            <p:cNvSpPr/>
            <p:nvPr/>
          </p:nvSpPr>
          <p:spPr>
            <a:xfrm>
              <a:off x="8013425" y="0"/>
              <a:ext cx="1130935" cy="5143500"/>
            </a:xfrm>
            <a:custGeom>
              <a:avLst/>
              <a:gdLst/>
              <a:ahLst/>
              <a:cxnLst/>
              <a:rect l="l" t="t" r="r" b="b"/>
              <a:pathLst>
                <a:path w="1130934" h="5143500">
                  <a:moveTo>
                    <a:pt x="0" y="0"/>
                  </a:moveTo>
                  <a:lnTo>
                    <a:pt x="1130570" y="0"/>
                  </a:lnTo>
                  <a:lnTo>
                    <a:pt x="1130570" y="5143500"/>
                  </a:lnTo>
                  <a:lnTo>
                    <a:pt x="0" y="51435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>
                <a:alpha val="450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16415" y="0"/>
              <a:ext cx="627985" cy="52040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306890" y="0"/>
              <a:ext cx="647065" cy="530225"/>
            </a:xfrm>
            <a:custGeom>
              <a:avLst/>
              <a:gdLst/>
              <a:ahLst/>
              <a:cxnLst/>
              <a:rect l="l" t="t" r="r" b="b"/>
              <a:pathLst>
                <a:path w="647065" h="530225">
                  <a:moveTo>
                    <a:pt x="647036" y="0"/>
                  </a:moveTo>
                  <a:lnTo>
                    <a:pt x="647036" y="529933"/>
                  </a:lnTo>
                  <a:lnTo>
                    <a:pt x="0" y="529933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3185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498" y="144828"/>
            <a:ext cx="3787819" cy="2808311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729927" y="78427"/>
            <a:ext cx="2535257" cy="206385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27190" y="2571752"/>
            <a:ext cx="3553081" cy="244827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355974" y="2241258"/>
            <a:ext cx="3574637" cy="2680977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00185" cy="5143500"/>
          </a:xfrm>
          <a:custGeom>
            <a:avLst/>
            <a:gdLst/>
            <a:ahLst/>
            <a:cxnLst/>
            <a:rect l="l" t="t" r="r" b="b"/>
            <a:pathLst>
              <a:path w="9100185" h="5143500">
                <a:moveTo>
                  <a:pt x="0" y="5143499"/>
                </a:moveTo>
                <a:lnTo>
                  <a:pt x="0" y="0"/>
                </a:lnTo>
                <a:lnTo>
                  <a:pt x="9100130" y="0"/>
                </a:lnTo>
                <a:lnTo>
                  <a:pt x="9100130" y="5143499"/>
                </a:lnTo>
                <a:lnTo>
                  <a:pt x="0" y="5143499"/>
                </a:lnTo>
                <a:close/>
              </a:path>
            </a:pathLst>
          </a:custGeom>
          <a:solidFill>
            <a:srgbClr val="4BA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26928" y="1208124"/>
            <a:ext cx="6281420" cy="1872614"/>
          </a:xfrm>
          <a:prstGeom prst="rect">
            <a:avLst/>
          </a:prstGeom>
          <a:solidFill>
            <a:srgbClr val="002060">
              <a:alpha val="45098"/>
            </a:srgbClr>
          </a:solidFill>
        </p:spPr>
        <p:txBody>
          <a:bodyPr vert="horz" wrap="square" lIns="0" tIns="57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endParaRPr sz="26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2400" spc="-5" dirty="0">
                <a:solidFill>
                  <a:srgbClr val="FFFFFF"/>
                </a:solidFill>
                <a:latin typeface="Tahoma"/>
                <a:cs typeface="Tahoma"/>
              </a:rPr>
              <a:t>Опыт</a:t>
            </a:r>
            <a:r>
              <a:rPr sz="2400" spc="-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ahoma"/>
                <a:cs typeface="Tahoma"/>
              </a:rPr>
              <a:t>реализации</a:t>
            </a:r>
            <a:r>
              <a:rPr sz="2400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ahoma"/>
                <a:cs typeface="Tahoma"/>
              </a:rPr>
              <a:t>мероприятий</a:t>
            </a:r>
            <a:endParaRPr sz="2400">
              <a:latin typeface="Tahoma"/>
              <a:cs typeface="Tahoma"/>
            </a:endParaRPr>
          </a:p>
          <a:p>
            <a:pPr marL="259079" marR="251460" algn="ctr">
              <a:lnSpc>
                <a:spcPts val="2710"/>
              </a:lnSpc>
              <a:spcBef>
                <a:spcPts val="254"/>
              </a:spcBef>
            </a:pPr>
            <a:r>
              <a:rPr sz="2400" spc="-5" dirty="0">
                <a:solidFill>
                  <a:srgbClr val="FFFFFF"/>
                </a:solidFill>
                <a:latin typeface="Tahoma"/>
                <a:cs typeface="Tahoma"/>
              </a:rPr>
              <a:t>по повышению финансовой грамотности </a:t>
            </a:r>
            <a:r>
              <a:rPr sz="2400" spc="-7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в</a:t>
            </a:r>
            <a:r>
              <a:rPr sz="2400" spc="-5" dirty="0">
                <a:solidFill>
                  <a:srgbClr val="FFFFFF"/>
                </a:solidFill>
                <a:latin typeface="Tahoma"/>
                <a:cs typeface="Tahoma"/>
              </a:rPr>
              <a:t> городе </a:t>
            </a: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Ельце</a:t>
            </a:r>
            <a:endParaRPr sz="2400">
              <a:latin typeface="Tahoma"/>
              <a:cs typeface="Tahom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54464" y="2"/>
            <a:ext cx="8389620" cy="5143500"/>
            <a:chOff x="754464" y="2"/>
            <a:chExt cx="8389620" cy="5143500"/>
          </a:xfrm>
        </p:grpSpPr>
        <p:sp>
          <p:nvSpPr>
            <p:cNvPr id="5" name="object 5"/>
            <p:cNvSpPr/>
            <p:nvPr/>
          </p:nvSpPr>
          <p:spPr>
            <a:xfrm>
              <a:off x="8013428" y="2"/>
              <a:ext cx="1130935" cy="5143500"/>
            </a:xfrm>
            <a:custGeom>
              <a:avLst/>
              <a:gdLst/>
              <a:ahLst/>
              <a:cxnLst/>
              <a:rect l="l" t="t" r="r" b="b"/>
              <a:pathLst>
                <a:path w="1130934" h="5143500">
                  <a:moveTo>
                    <a:pt x="1130571" y="0"/>
                  </a:moveTo>
                  <a:lnTo>
                    <a:pt x="0" y="0"/>
                  </a:lnTo>
                  <a:lnTo>
                    <a:pt x="0" y="5143497"/>
                  </a:lnTo>
                  <a:lnTo>
                    <a:pt x="1130571" y="5143497"/>
                  </a:lnTo>
                  <a:lnTo>
                    <a:pt x="1130571" y="0"/>
                  </a:lnTo>
                  <a:close/>
                </a:path>
              </a:pathLst>
            </a:custGeom>
            <a:solidFill>
              <a:srgbClr val="002060">
                <a:alpha val="450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68556" y="130380"/>
              <a:ext cx="1020313" cy="84552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059031" y="120855"/>
              <a:ext cx="1039494" cy="864869"/>
            </a:xfrm>
            <a:custGeom>
              <a:avLst/>
              <a:gdLst/>
              <a:ahLst/>
              <a:cxnLst/>
              <a:rect l="l" t="t" r="r" b="b"/>
              <a:pathLst>
                <a:path w="1039495" h="864869">
                  <a:moveTo>
                    <a:pt x="0" y="0"/>
                  </a:moveTo>
                  <a:lnTo>
                    <a:pt x="1039364" y="0"/>
                  </a:lnTo>
                  <a:lnTo>
                    <a:pt x="1039364" y="864577"/>
                  </a:lnTo>
                  <a:lnTo>
                    <a:pt x="0" y="864577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3185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54456" y="3489858"/>
              <a:ext cx="57150" cy="918210"/>
            </a:xfrm>
            <a:custGeom>
              <a:avLst/>
              <a:gdLst/>
              <a:ahLst/>
              <a:cxnLst/>
              <a:rect l="l" t="t" r="r" b="b"/>
              <a:pathLst>
                <a:path w="57150" h="918210">
                  <a:moveTo>
                    <a:pt x="9525" y="0"/>
                  </a:moveTo>
                  <a:lnTo>
                    <a:pt x="0" y="0"/>
                  </a:lnTo>
                  <a:lnTo>
                    <a:pt x="0" y="918095"/>
                  </a:lnTo>
                  <a:lnTo>
                    <a:pt x="9525" y="918095"/>
                  </a:lnTo>
                  <a:lnTo>
                    <a:pt x="9525" y="0"/>
                  </a:lnTo>
                  <a:close/>
                </a:path>
                <a:path w="57150" h="918210">
                  <a:moveTo>
                    <a:pt x="38100" y="0"/>
                  </a:moveTo>
                  <a:lnTo>
                    <a:pt x="19050" y="0"/>
                  </a:lnTo>
                  <a:lnTo>
                    <a:pt x="19050" y="918095"/>
                  </a:lnTo>
                  <a:lnTo>
                    <a:pt x="38100" y="918095"/>
                  </a:lnTo>
                  <a:lnTo>
                    <a:pt x="38100" y="0"/>
                  </a:lnTo>
                  <a:close/>
                </a:path>
                <a:path w="57150" h="918210">
                  <a:moveTo>
                    <a:pt x="57150" y="0"/>
                  </a:moveTo>
                  <a:lnTo>
                    <a:pt x="47625" y="0"/>
                  </a:lnTo>
                  <a:lnTo>
                    <a:pt x="47625" y="918095"/>
                  </a:lnTo>
                  <a:lnTo>
                    <a:pt x="57150" y="918095"/>
                  </a:lnTo>
                  <a:lnTo>
                    <a:pt x="571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3080005" y="3558540"/>
            <a:ext cx="174752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Спасибо</a:t>
            </a:r>
            <a:r>
              <a:rPr sz="14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за</a:t>
            </a:r>
            <a:r>
              <a:rPr sz="14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внимание!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23527" y="335901"/>
            <a:ext cx="7633334" cy="4472305"/>
          </a:xfrm>
          <a:custGeom>
            <a:avLst/>
            <a:gdLst/>
            <a:ahLst/>
            <a:cxnLst/>
            <a:rect l="l" t="t" r="r" b="b"/>
            <a:pathLst>
              <a:path w="7633334" h="4472305">
                <a:moveTo>
                  <a:pt x="0" y="0"/>
                </a:moveTo>
                <a:lnTo>
                  <a:pt x="7632848" y="0"/>
                </a:lnTo>
                <a:lnTo>
                  <a:pt x="7632848" y="4471697"/>
                </a:lnTo>
                <a:lnTo>
                  <a:pt x="0" y="4471697"/>
                </a:lnTo>
                <a:lnTo>
                  <a:pt x="0" y="0"/>
                </a:lnTo>
                <a:close/>
              </a:path>
            </a:pathLst>
          </a:custGeom>
          <a:ln w="57150">
            <a:solidFill>
              <a:srgbClr val="93CD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105667" y="4535423"/>
            <a:ext cx="133159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20</a:t>
            </a:r>
            <a:r>
              <a:rPr sz="11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декабря</a:t>
            </a:r>
            <a:r>
              <a:rPr sz="11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2022</a:t>
            </a:r>
            <a:r>
              <a:rPr sz="11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года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013425" y="0"/>
            <a:ext cx="1130935" cy="5143500"/>
            <a:chOff x="8013425" y="0"/>
            <a:chExt cx="1130935" cy="5143500"/>
          </a:xfrm>
        </p:grpSpPr>
        <p:sp>
          <p:nvSpPr>
            <p:cNvPr id="3" name="object 3"/>
            <p:cNvSpPr/>
            <p:nvPr/>
          </p:nvSpPr>
          <p:spPr>
            <a:xfrm>
              <a:off x="8013425" y="0"/>
              <a:ext cx="1130935" cy="5143500"/>
            </a:xfrm>
            <a:custGeom>
              <a:avLst/>
              <a:gdLst/>
              <a:ahLst/>
              <a:cxnLst/>
              <a:rect l="l" t="t" r="r" b="b"/>
              <a:pathLst>
                <a:path w="1130934" h="5143500">
                  <a:moveTo>
                    <a:pt x="0" y="0"/>
                  </a:moveTo>
                  <a:lnTo>
                    <a:pt x="1130570" y="0"/>
                  </a:lnTo>
                  <a:lnTo>
                    <a:pt x="1130570" y="5143500"/>
                  </a:lnTo>
                  <a:lnTo>
                    <a:pt x="0" y="51435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>
                <a:alpha val="450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20477" y="107936"/>
              <a:ext cx="916470" cy="75947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110952" y="98411"/>
              <a:ext cx="935990" cy="779145"/>
            </a:xfrm>
            <a:custGeom>
              <a:avLst/>
              <a:gdLst/>
              <a:ahLst/>
              <a:cxnLst/>
              <a:rect l="l" t="t" r="r" b="b"/>
              <a:pathLst>
                <a:path w="935990" h="779144">
                  <a:moveTo>
                    <a:pt x="0" y="0"/>
                  </a:moveTo>
                  <a:lnTo>
                    <a:pt x="935521" y="0"/>
                  </a:lnTo>
                  <a:lnTo>
                    <a:pt x="935521" y="778523"/>
                  </a:lnTo>
                  <a:lnTo>
                    <a:pt x="0" y="778523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3185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179511" y="294468"/>
            <a:ext cx="7721600" cy="708025"/>
          </a:xfrm>
          <a:custGeom>
            <a:avLst/>
            <a:gdLst/>
            <a:ahLst/>
            <a:cxnLst/>
            <a:rect l="l" t="t" r="r" b="b"/>
            <a:pathLst>
              <a:path w="7721600" h="708025">
                <a:moveTo>
                  <a:pt x="7721371" y="0"/>
                </a:moveTo>
                <a:lnTo>
                  <a:pt x="0" y="0"/>
                </a:lnTo>
                <a:lnTo>
                  <a:pt x="0" y="707885"/>
                </a:lnTo>
                <a:lnTo>
                  <a:pt x="7721371" y="707885"/>
                </a:lnTo>
                <a:lnTo>
                  <a:pt x="7721371" y="0"/>
                </a:lnTo>
                <a:close/>
              </a:path>
            </a:pathLst>
          </a:custGeom>
          <a:solidFill>
            <a:srgbClr val="37609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58251" y="315467"/>
            <a:ext cx="538353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ПЛАН-ГРАФИК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ОСНОВНЫХ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МЕРОПРИЯТИЙ</a:t>
            </a:r>
            <a:endParaRPr sz="2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ПО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 ПОВЫШЕНИЮ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ФИНАНСОВОЙ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ГРАМОТНОСТИ</a:t>
            </a:r>
            <a:endParaRPr sz="2000" dirty="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0" y="1109471"/>
            <a:ext cx="7903845" cy="3880485"/>
            <a:chOff x="0" y="1109471"/>
            <a:chExt cx="7903845" cy="3880485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041903"/>
              <a:ext cx="2859024" cy="194767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109472"/>
              <a:ext cx="2816352" cy="193547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55976" y="1109471"/>
              <a:ext cx="5047487" cy="387096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013425" y="0"/>
            <a:ext cx="1130935" cy="5143500"/>
            <a:chOff x="8013425" y="0"/>
            <a:chExt cx="1130935" cy="5143500"/>
          </a:xfrm>
        </p:grpSpPr>
        <p:sp>
          <p:nvSpPr>
            <p:cNvPr id="3" name="object 3"/>
            <p:cNvSpPr/>
            <p:nvPr/>
          </p:nvSpPr>
          <p:spPr>
            <a:xfrm>
              <a:off x="8013425" y="0"/>
              <a:ext cx="1130935" cy="5143500"/>
            </a:xfrm>
            <a:custGeom>
              <a:avLst/>
              <a:gdLst/>
              <a:ahLst/>
              <a:cxnLst/>
              <a:rect l="l" t="t" r="r" b="b"/>
              <a:pathLst>
                <a:path w="1130934" h="5143500">
                  <a:moveTo>
                    <a:pt x="0" y="0"/>
                  </a:moveTo>
                  <a:lnTo>
                    <a:pt x="1130570" y="0"/>
                  </a:lnTo>
                  <a:lnTo>
                    <a:pt x="1130570" y="5143500"/>
                  </a:lnTo>
                  <a:lnTo>
                    <a:pt x="0" y="51435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>
                <a:alpha val="450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20477" y="107936"/>
              <a:ext cx="916470" cy="75947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110952" y="98411"/>
              <a:ext cx="935990" cy="779145"/>
            </a:xfrm>
            <a:custGeom>
              <a:avLst/>
              <a:gdLst/>
              <a:ahLst/>
              <a:cxnLst/>
              <a:rect l="l" t="t" r="r" b="b"/>
              <a:pathLst>
                <a:path w="935990" h="779144">
                  <a:moveTo>
                    <a:pt x="0" y="0"/>
                  </a:moveTo>
                  <a:lnTo>
                    <a:pt x="935521" y="0"/>
                  </a:lnTo>
                  <a:lnTo>
                    <a:pt x="935521" y="778523"/>
                  </a:lnTo>
                  <a:lnTo>
                    <a:pt x="0" y="778523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3185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179511" y="294468"/>
            <a:ext cx="7721600" cy="708025"/>
          </a:xfrm>
          <a:custGeom>
            <a:avLst/>
            <a:gdLst/>
            <a:ahLst/>
            <a:cxnLst/>
            <a:rect l="l" t="t" r="r" b="b"/>
            <a:pathLst>
              <a:path w="7721600" h="708025">
                <a:moveTo>
                  <a:pt x="7721371" y="0"/>
                </a:moveTo>
                <a:lnTo>
                  <a:pt x="0" y="0"/>
                </a:lnTo>
                <a:lnTo>
                  <a:pt x="0" y="707885"/>
                </a:lnTo>
                <a:lnTo>
                  <a:pt x="7721371" y="707885"/>
                </a:lnTo>
                <a:lnTo>
                  <a:pt x="7721371" y="0"/>
                </a:lnTo>
                <a:close/>
              </a:path>
            </a:pathLst>
          </a:custGeom>
          <a:solidFill>
            <a:srgbClr val="37609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58251" y="315467"/>
            <a:ext cx="538353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ПЛАН-ГРАФИК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ОСНОВНЫХ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МЕРОПРИЯТИЙ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ПО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 ПОВЫШЕНИЮ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ФИНАНСОВОЙ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ГРАМОТНОСТИ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" y="1201263"/>
            <a:ext cx="4026968" cy="3020226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105822" y="2395301"/>
            <a:ext cx="3828746" cy="272604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0" y="5143497"/>
                </a:moveTo>
                <a:lnTo>
                  <a:pt x="0" y="0"/>
                </a:lnTo>
                <a:lnTo>
                  <a:pt x="9143998" y="0"/>
                </a:lnTo>
                <a:lnTo>
                  <a:pt x="9143998" y="5143497"/>
                </a:lnTo>
                <a:lnTo>
                  <a:pt x="0" y="5143497"/>
                </a:lnTo>
                <a:close/>
              </a:path>
            </a:pathLst>
          </a:custGeom>
          <a:solidFill>
            <a:srgbClr val="4BA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20547"/>
            <a:ext cx="9144000" cy="5123180"/>
            <a:chOff x="0" y="20547"/>
            <a:chExt cx="9144000" cy="5123180"/>
          </a:xfrm>
        </p:grpSpPr>
        <p:sp>
          <p:nvSpPr>
            <p:cNvPr id="4" name="object 4"/>
            <p:cNvSpPr/>
            <p:nvPr/>
          </p:nvSpPr>
          <p:spPr>
            <a:xfrm>
              <a:off x="8013425" y="20547"/>
              <a:ext cx="1130935" cy="5123180"/>
            </a:xfrm>
            <a:custGeom>
              <a:avLst/>
              <a:gdLst/>
              <a:ahLst/>
              <a:cxnLst/>
              <a:rect l="l" t="t" r="r" b="b"/>
              <a:pathLst>
                <a:path w="1130934" h="5123180">
                  <a:moveTo>
                    <a:pt x="1130570" y="0"/>
                  </a:moveTo>
                  <a:lnTo>
                    <a:pt x="1130570" y="5122952"/>
                  </a:lnTo>
                  <a:lnTo>
                    <a:pt x="0" y="5122952"/>
                  </a:lnTo>
                  <a:lnTo>
                    <a:pt x="0" y="0"/>
                  </a:lnTo>
                  <a:lnTo>
                    <a:pt x="1130570" y="0"/>
                  </a:lnTo>
                  <a:close/>
                </a:path>
              </a:pathLst>
            </a:custGeom>
            <a:solidFill>
              <a:srgbClr val="002060">
                <a:alpha val="450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20477" y="107936"/>
              <a:ext cx="916470" cy="75947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8110952" y="98411"/>
              <a:ext cx="935990" cy="779145"/>
            </a:xfrm>
            <a:custGeom>
              <a:avLst/>
              <a:gdLst/>
              <a:ahLst/>
              <a:cxnLst/>
              <a:rect l="l" t="t" r="r" b="b"/>
              <a:pathLst>
                <a:path w="935990" h="779144">
                  <a:moveTo>
                    <a:pt x="0" y="0"/>
                  </a:moveTo>
                  <a:lnTo>
                    <a:pt x="935521" y="0"/>
                  </a:lnTo>
                  <a:lnTo>
                    <a:pt x="935521" y="778523"/>
                  </a:lnTo>
                  <a:lnTo>
                    <a:pt x="0" y="778523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3185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77840" y="3218687"/>
              <a:ext cx="2468880" cy="192328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3224783"/>
              <a:ext cx="2846832" cy="191719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40151" y="3224783"/>
              <a:ext cx="2883407" cy="1917192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179511" y="294468"/>
            <a:ext cx="7721600" cy="1200785"/>
          </a:xfrm>
          <a:prstGeom prst="rect">
            <a:avLst/>
          </a:prstGeom>
          <a:solidFill>
            <a:srgbClr val="376092"/>
          </a:solidFill>
        </p:spPr>
        <p:txBody>
          <a:bodyPr vert="horz" wrap="square" lIns="0" tIns="31750" rIns="0" bIns="0" rtlCol="0">
            <a:spAutoFit/>
          </a:bodyPr>
          <a:lstStyle/>
          <a:p>
            <a:pPr marL="91440">
              <a:lnSpc>
                <a:spcPts val="2135"/>
              </a:lnSpc>
              <a:spcBef>
                <a:spcPts val="250"/>
              </a:spcBef>
            </a:pPr>
            <a:r>
              <a:rPr sz="1800" b="1" spc="-20" dirty="0">
                <a:solidFill>
                  <a:srgbClr val="FFFFFF"/>
                </a:solidFill>
                <a:latin typeface="Calibri"/>
                <a:cs typeface="Calibri"/>
              </a:rPr>
              <a:t>МБДОУ</a:t>
            </a:r>
            <a:r>
              <a:rPr sz="1800" b="1" spc="5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детский</a:t>
            </a:r>
            <a:r>
              <a:rPr sz="1800" b="1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сад</a:t>
            </a:r>
            <a:r>
              <a:rPr sz="1800" b="1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№34</a:t>
            </a:r>
            <a:r>
              <a:rPr sz="1800" b="1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40" dirty="0">
                <a:solidFill>
                  <a:srgbClr val="FFFFFF"/>
                </a:solidFill>
                <a:latin typeface="Calibri"/>
                <a:cs typeface="Calibri"/>
              </a:rPr>
              <a:t>г.</a:t>
            </a:r>
            <a:r>
              <a:rPr sz="1800" b="1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Ельца</a:t>
            </a:r>
            <a:r>
              <a:rPr sz="1800" b="1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1800" b="1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инновационная</a:t>
            </a:r>
            <a:r>
              <a:rPr sz="1800" b="1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площадка</a:t>
            </a:r>
            <a:r>
              <a:rPr sz="1800" b="1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65" dirty="0">
                <a:solidFill>
                  <a:srgbClr val="FFFFFF"/>
                </a:solidFill>
                <a:latin typeface="Calibri"/>
                <a:cs typeface="Calibri"/>
              </a:rPr>
              <a:t>ГАУДПО</a:t>
            </a:r>
            <a:r>
              <a:rPr sz="1800" b="1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5" dirty="0">
                <a:solidFill>
                  <a:srgbClr val="FFFFFF"/>
                </a:solidFill>
                <a:latin typeface="Calibri"/>
                <a:cs typeface="Calibri"/>
              </a:rPr>
              <a:t>ЛО</a:t>
            </a:r>
            <a:endParaRPr sz="1800">
              <a:latin typeface="Calibri"/>
              <a:cs typeface="Calibri"/>
            </a:endParaRPr>
          </a:p>
          <a:p>
            <a:pPr marL="91440">
              <a:lnSpc>
                <a:spcPts val="2135"/>
              </a:lnSpc>
              <a:tabLst>
                <a:tab pos="962660" algn="l"/>
              </a:tabLst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«ИРО»	по</a:t>
            </a:r>
            <a:r>
              <a:rPr sz="1800" b="1" spc="3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теме:</a:t>
            </a:r>
            <a:r>
              <a:rPr sz="1800" b="1" spc="3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«Моделирование</a:t>
            </a:r>
            <a:r>
              <a:rPr sz="1800" b="1" spc="3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образовательной</a:t>
            </a:r>
            <a:r>
              <a:rPr sz="1800" b="1" spc="3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среды</a:t>
            </a:r>
            <a:r>
              <a:rPr sz="1800" b="1" spc="3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5" dirty="0">
                <a:solidFill>
                  <a:srgbClr val="FFFFFF"/>
                </a:solidFill>
                <a:latin typeface="Calibri"/>
                <a:cs typeface="Calibri"/>
              </a:rPr>
              <a:t>дошкольной</a:t>
            </a:r>
            <a:endParaRPr sz="1800">
              <a:latin typeface="Calibri"/>
              <a:cs typeface="Calibri"/>
            </a:endParaRPr>
          </a:p>
          <a:p>
            <a:pPr marL="91440" marR="84455">
              <a:lnSpc>
                <a:spcPct val="101099"/>
              </a:lnSpc>
              <a:spcBef>
                <a:spcPts val="20"/>
              </a:spcBef>
              <a:tabLst>
                <a:tab pos="2189480" algn="l"/>
                <a:tab pos="3839845" algn="l"/>
                <a:tab pos="4453255" algn="l"/>
                <a:tab pos="6404610" algn="l"/>
              </a:tabLst>
            </a:pP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1800" b="1" spc="5" dirty="0">
                <a:solidFill>
                  <a:srgbClr val="FFFFFF"/>
                </a:solidFill>
                <a:latin typeface="Calibri"/>
                <a:cs typeface="Calibri"/>
              </a:rPr>
              <a:t>б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ра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зо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в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а</a:t>
            </a:r>
            <a:r>
              <a:rPr sz="1800" b="1" spc="-15" dirty="0">
                <a:solidFill>
                  <a:srgbClr val="FFFFFF"/>
                </a:solidFill>
                <a:latin typeface="Calibri"/>
                <a:cs typeface="Calibri"/>
              </a:rPr>
              <a:t>т</a:t>
            </a:r>
            <a:r>
              <a:rPr sz="1800" b="1" spc="-40" dirty="0">
                <a:solidFill>
                  <a:srgbClr val="FFFFFF"/>
                </a:solidFill>
                <a:latin typeface="Calibri"/>
                <a:cs typeface="Calibri"/>
              </a:rPr>
              <a:t>е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л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ь</a:t>
            </a:r>
            <a:r>
              <a:rPr sz="1800" b="1" spc="5" dirty="0">
                <a:solidFill>
                  <a:srgbClr val="FFFFFF"/>
                </a:solidFill>
                <a:latin typeface="Calibri"/>
                <a:cs typeface="Calibri"/>
              </a:rPr>
              <a:t>н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й	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р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г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а</a:t>
            </a:r>
            <a:r>
              <a:rPr sz="1800" b="1" spc="5" dirty="0">
                <a:solidFill>
                  <a:srgbClr val="FFFFFF"/>
                </a:solidFill>
                <a:latin typeface="Calibri"/>
                <a:cs typeface="Calibri"/>
              </a:rPr>
              <a:t>н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з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а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ц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и	по	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ф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р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м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ир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ва</a:t>
            </a:r>
            <a:r>
              <a:rPr sz="1800" b="1" spc="5" dirty="0">
                <a:solidFill>
                  <a:srgbClr val="FFFFFF"/>
                </a:solidFill>
                <a:latin typeface="Calibri"/>
                <a:cs typeface="Calibri"/>
              </a:rPr>
              <a:t>н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ю	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фи</a:t>
            </a:r>
            <a:r>
              <a:rPr sz="1800" b="1" spc="5" dirty="0">
                <a:solidFill>
                  <a:srgbClr val="FFFFFF"/>
                </a:solidFill>
                <a:latin typeface="Calibri"/>
                <a:cs typeface="Calibri"/>
              </a:rPr>
              <a:t>н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а</a:t>
            </a:r>
            <a:r>
              <a:rPr sz="1800" b="1" spc="5" dirty="0">
                <a:solidFill>
                  <a:srgbClr val="FFFFFF"/>
                </a:solidFill>
                <a:latin typeface="Calibri"/>
                <a:cs typeface="Calibri"/>
              </a:rPr>
              <a:t>н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с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в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й 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грамотности</a:t>
            </a:r>
            <a:r>
              <a:rPr sz="1800" b="1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у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детей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5" dirty="0">
                <a:solidFill>
                  <a:srgbClr val="FFFFFF"/>
                </a:solidFill>
                <a:latin typeface="Calibri"/>
                <a:cs typeface="Calibri"/>
              </a:rPr>
              <a:t>дошкольного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возраста»</a:t>
            </a:r>
            <a:r>
              <a:rPr sz="18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(январь,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5" dirty="0">
                <a:solidFill>
                  <a:srgbClr val="FFFFFF"/>
                </a:solidFill>
                <a:latin typeface="Calibri"/>
                <a:cs typeface="Calibri"/>
              </a:rPr>
              <a:t>2022г.)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58251" y="1471676"/>
            <a:ext cx="6890384" cy="15436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ts val="2125"/>
              </a:lnSpc>
              <a:spcBef>
                <a:spcPts val="100"/>
              </a:spcBef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ДОПОЛНИТЕЛЬНАЯ</a:t>
            </a:r>
            <a:r>
              <a:rPr sz="18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Calibri"/>
                <a:cs typeface="Calibri"/>
              </a:rPr>
              <a:t>ОБРАЗОВАТЕЛЬНАЯ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5" dirty="0">
                <a:solidFill>
                  <a:srgbClr val="FFFFFF"/>
                </a:solidFill>
                <a:latin typeface="Calibri"/>
                <a:cs typeface="Calibri"/>
              </a:rPr>
              <a:t>ПРОГРАММА</a:t>
            </a:r>
            <a:endParaRPr sz="1800">
              <a:latin typeface="Calibri"/>
              <a:cs typeface="Calibri"/>
            </a:endParaRPr>
          </a:p>
          <a:p>
            <a:pPr marL="327025">
              <a:lnSpc>
                <a:spcPts val="2125"/>
              </a:lnSpc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«ПО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 СТУПЕНЬКАМ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ФИНАНСОВОЙ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5" dirty="0">
                <a:solidFill>
                  <a:srgbClr val="FFFFFF"/>
                </a:solidFill>
                <a:latin typeface="Calibri"/>
                <a:cs typeface="Calibri"/>
              </a:rPr>
              <a:t>ГРАМОТНОСТИ»</a:t>
            </a:r>
            <a:endParaRPr sz="1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1245"/>
              </a:spcBef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1800" b="1" spc="-25" dirty="0">
                <a:solidFill>
                  <a:srgbClr val="FFFFFF"/>
                </a:solidFill>
                <a:latin typeface="Calibri"/>
                <a:cs typeface="Calibri"/>
              </a:rPr>
              <a:t>ШКОЛА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Calibri"/>
                <a:cs typeface="Calibri"/>
              </a:rPr>
              <a:t>НАСТАВНИЧЕСТВА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ДЛЯ</a:t>
            </a:r>
            <a:r>
              <a:rPr sz="18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Calibri"/>
                <a:cs typeface="Calibri"/>
              </a:rPr>
              <a:t>ПЕДАГОГОВ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 ПО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 ТЕМЕ:</a:t>
            </a:r>
            <a:endParaRPr sz="1800">
              <a:latin typeface="Calibri"/>
              <a:cs typeface="Calibri"/>
            </a:endParaRPr>
          </a:p>
          <a:p>
            <a:pPr marL="355600" marR="5080">
              <a:lnSpc>
                <a:spcPts val="2090"/>
              </a:lnSpc>
              <a:spcBef>
                <a:spcPts val="180"/>
              </a:spcBef>
            </a:pP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«ФОРМИРОВАНИЕ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ОСНОВ</a:t>
            </a:r>
            <a:r>
              <a:rPr sz="180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ФИНАНСОВОЙ</a:t>
            </a:r>
            <a:r>
              <a:rPr sz="18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Calibri"/>
                <a:cs typeface="Calibri"/>
              </a:rPr>
              <a:t>ГРАМОТНОСТИ</a:t>
            </a:r>
            <a:r>
              <a:rPr sz="18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У</a:t>
            </a:r>
            <a:r>
              <a:rPr sz="18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ДЕТЕЙ </a:t>
            </a:r>
            <a:r>
              <a:rPr sz="1800" b="1" spc="-3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Calibri"/>
                <a:cs typeface="Calibri"/>
              </a:rPr>
              <a:t>ДОШКОЛЬНОГО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40" dirty="0">
                <a:solidFill>
                  <a:srgbClr val="FFFFFF"/>
                </a:solidFill>
                <a:latin typeface="Calibri"/>
                <a:cs typeface="Calibri"/>
              </a:rPr>
              <a:t>ВОЗРАСТА»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0" y="5143497"/>
                </a:moveTo>
                <a:lnTo>
                  <a:pt x="0" y="0"/>
                </a:lnTo>
                <a:lnTo>
                  <a:pt x="9143998" y="0"/>
                </a:lnTo>
                <a:lnTo>
                  <a:pt x="9143998" y="5143497"/>
                </a:lnTo>
                <a:lnTo>
                  <a:pt x="0" y="5143497"/>
                </a:lnTo>
                <a:close/>
              </a:path>
            </a:pathLst>
          </a:custGeom>
          <a:solidFill>
            <a:srgbClr val="4BA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8013425" y="20547"/>
            <a:ext cx="1130935" cy="5123180"/>
            <a:chOff x="8013425" y="20547"/>
            <a:chExt cx="1130935" cy="5123180"/>
          </a:xfrm>
        </p:grpSpPr>
        <p:sp>
          <p:nvSpPr>
            <p:cNvPr id="4" name="object 4"/>
            <p:cNvSpPr/>
            <p:nvPr/>
          </p:nvSpPr>
          <p:spPr>
            <a:xfrm>
              <a:off x="8013425" y="20547"/>
              <a:ext cx="1130935" cy="5123180"/>
            </a:xfrm>
            <a:custGeom>
              <a:avLst/>
              <a:gdLst/>
              <a:ahLst/>
              <a:cxnLst/>
              <a:rect l="l" t="t" r="r" b="b"/>
              <a:pathLst>
                <a:path w="1130934" h="5123180">
                  <a:moveTo>
                    <a:pt x="1130570" y="0"/>
                  </a:moveTo>
                  <a:lnTo>
                    <a:pt x="1130570" y="5122952"/>
                  </a:lnTo>
                  <a:lnTo>
                    <a:pt x="0" y="5122952"/>
                  </a:lnTo>
                  <a:lnTo>
                    <a:pt x="0" y="0"/>
                  </a:lnTo>
                  <a:lnTo>
                    <a:pt x="1130570" y="0"/>
                  </a:lnTo>
                  <a:close/>
                </a:path>
              </a:pathLst>
            </a:custGeom>
            <a:solidFill>
              <a:srgbClr val="002060">
                <a:alpha val="450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20477" y="107936"/>
              <a:ext cx="916470" cy="75947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8110952" y="98411"/>
              <a:ext cx="935990" cy="779145"/>
            </a:xfrm>
            <a:custGeom>
              <a:avLst/>
              <a:gdLst/>
              <a:ahLst/>
              <a:cxnLst/>
              <a:rect l="l" t="t" r="r" b="b"/>
              <a:pathLst>
                <a:path w="935990" h="779144">
                  <a:moveTo>
                    <a:pt x="0" y="0"/>
                  </a:moveTo>
                  <a:lnTo>
                    <a:pt x="935521" y="0"/>
                  </a:lnTo>
                  <a:lnTo>
                    <a:pt x="935521" y="778523"/>
                  </a:lnTo>
                  <a:lnTo>
                    <a:pt x="0" y="778523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3185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67583" y="2983991"/>
            <a:ext cx="2313432" cy="200863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0480" y="195071"/>
            <a:ext cx="7961376" cy="2703576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2983991"/>
            <a:ext cx="2849880" cy="199034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050535" y="2983991"/>
            <a:ext cx="2916936" cy="200863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0" y="5143497"/>
                </a:moveTo>
                <a:lnTo>
                  <a:pt x="0" y="0"/>
                </a:lnTo>
                <a:lnTo>
                  <a:pt x="9143998" y="0"/>
                </a:lnTo>
                <a:lnTo>
                  <a:pt x="9143998" y="5143497"/>
                </a:lnTo>
                <a:lnTo>
                  <a:pt x="0" y="5143497"/>
                </a:lnTo>
                <a:close/>
              </a:path>
            </a:pathLst>
          </a:custGeom>
          <a:solidFill>
            <a:srgbClr val="4BA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8013425" y="20547"/>
            <a:ext cx="1130935" cy="5123180"/>
            <a:chOff x="8013425" y="20547"/>
            <a:chExt cx="1130935" cy="5123180"/>
          </a:xfrm>
        </p:grpSpPr>
        <p:sp>
          <p:nvSpPr>
            <p:cNvPr id="4" name="object 4"/>
            <p:cNvSpPr/>
            <p:nvPr/>
          </p:nvSpPr>
          <p:spPr>
            <a:xfrm>
              <a:off x="8013425" y="20547"/>
              <a:ext cx="1130935" cy="5123180"/>
            </a:xfrm>
            <a:custGeom>
              <a:avLst/>
              <a:gdLst/>
              <a:ahLst/>
              <a:cxnLst/>
              <a:rect l="l" t="t" r="r" b="b"/>
              <a:pathLst>
                <a:path w="1130934" h="5123180">
                  <a:moveTo>
                    <a:pt x="1130570" y="0"/>
                  </a:moveTo>
                  <a:lnTo>
                    <a:pt x="1130570" y="5122952"/>
                  </a:lnTo>
                  <a:lnTo>
                    <a:pt x="0" y="5122952"/>
                  </a:lnTo>
                  <a:lnTo>
                    <a:pt x="0" y="0"/>
                  </a:lnTo>
                  <a:lnTo>
                    <a:pt x="1130570" y="0"/>
                  </a:lnTo>
                  <a:close/>
                </a:path>
              </a:pathLst>
            </a:custGeom>
            <a:solidFill>
              <a:srgbClr val="002060">
                <a:alpha val="450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20477" y="107936"/>
              <a:ext cx="916470" cy="75947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8110952" y="98411"/>
              <a:ext cx="935990" cy="779145"/>
            </a:xfrm>
            <a:custGeom>
              <a:avLst/>
              <a:gdLst/>
              <a:ahLst/>
              <a:cxnLst/>
              <a:rect l="l" t="t" r="r" b="b"/>
              <a:pathLst>
                <a:path w="935990" h="779144">
                  <a:moveTo>
                    <a:pt x="0" y="0"/>
                  </a:moveTo>
                  <a:lnTo>
                    <a:pt x="935521" y="0"/>
                  </a:lnTo>
                  <a:lnTo>
                    <a:pt x="935521" y="778523"/>
                  </a:lnTo>
                  <a:lnTo>
                    <a:pt x="0" y="778523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3185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79511" y="294468"/>
            <a:ext cx="7721600" cy="400685"/>
          </a:xfrm>
          <a:prstGeom prst="rect">
            <a:avLst/>
          </a:prstGeom>
          <a:solidFill>
            <a:srgbClr val="376092"/>
          </a:solidFill>
        </p:spPr>
        <p:txBody>
          <a:bodyPr vert="horz" wrap="square" lIns="0" tIns="3365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65"/>
              </a:spcBef>
            </a:pPr>
            <a:r>
              <a:rPr sz="2000" b="1" spc="-15" dirty="0">
                <a:solidFill>
                  <a:srgbClr val="FFFFFF"/>
                </a:solidFill>
                <a:latin typeface="Calibri"/>
                <a:cs typeface="Calibri"/>
              </a:rPr>
              <a:t>ИНТЕГРАЦИЯ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В</a:t>
            </a:r>
            <a:r>
              <a:rPr sz="20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ОБЩЕОБРАЗОВАТЕЛЬНЫЕ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ПРЕДМЕТЫ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58251" y="1165859"/>
            <a:ext cx="163639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000" b="1" spc="-35" dirty="0">
                <a:solidFill>
                  <a:srgbClr val="FFFFFF"/>
                </a:solidFill>
                <a:latin typeface="Calibri"/>
                <a:cs typeface="Calibri"/>
              </a:rPr>
              <a:t>ГЕОГРАФИЯ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58251" y="1470659"/>
            <a:ext cx="5750560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ОСНОВЫ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БЕЗОПАСНОСТИ</a:t>
            </a:r>
            <a:r>
              <a:rPr sz="20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ЖИЗНЕДЕЯТЕЛЬНОСТИ</a:t>
            </a:r>
            <a:endParaRPr sz="2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ОБЩЕСТВОЗНАНИЕ</a:t>
            </a:r>
            <a:endParaRPr sz="2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000" b="1" spc="-25" dirty="0">
                <a:solidFill>
                  <a:srgbClr val="FFFFFF"/>
                </a:solidFill>
                <a:latin typeface="Calibri"/>
                <a:cs typeface="Calibri"/>
              </a:rPr>
              <a:t>ПРАВО</a:t>
            </a:r>
            <a:endParaRPr sz="2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ЭКОНОМИКА</a:t>
            </a:r>
            <a:endParaRPr sz="2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000" b="1" spc="-35" dirty="0">
                <a:solidFill>
                  <a:srgbClr val="FFFFFF"/>
                </a:solidFill>
                <a:latin typeface="Calibri"/>
                <a:cs typeface="Calibri"/>
              </a:rPr>
              <a:t>МАТЕМАТИКА</a:t>
            </a:r>
            <a:endParaRPr sz="2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ОКРУЖАЮЩИЙ</a:t>
            </a:r>
            <a:r>
              <a:rPr sz="20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МИР</a:t>
            </a:r>
            <a:r>
              <a:rPr sz="20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др.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15815" y="2211710"/>
            <a:ext cx="4823070" cy="2759421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4040197" y="945766"/>
            <a:ext cx="3860800" cy="400685"/>
          </a:xfrm>
          <a:prstGeom prst="rect">
            <a:avLst/>
          </a:prstGeom>
          <a:solidFill>
            <a:srgbClr val="376092"/>
          </a:solidFill>
        </p:spPr>
        <p:txBody>
          <a:bodyPr vert="horz" wrap="square" lIns="0" tIns="31750" rIns="0" bIns="0" rtlCol="0">
            <a:spAutoFit/>
          </a:bodyPr>
          <a:lstStyle/>
          <a:p>
            <a:pPr marL="434340" indent="-343535">
              <a:lnSpc>
                <a:spcPct val="100000"/>
              </a:lnSpc>
              <a:spcBef>
                <a:spcPts val="250"/>
              </a:spcBef>
              <a:buFont typeface="Wingdings"/>
              <a:buChar char=""/>
              <a:tabLst>
                <a:tab pos="433705" algn="l"/>
                <a:tab pos="434340" algn="l"/>
              </a:tabLst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ВНЕУРОЧНАЯ</a:t>
            </a:r>
            <a:r>
              <a:rPr sz="20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ДЕЯТЕЛЬНОСТЬ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0" y="5143497"/>
                </a:moveTo>
                <a:lnTo>
                  <a:pt x="0" y="0"/>
                </a:lnTo>
                <a:lnTo>
                  <a:pt x="9143998" y="0"/>
                </a:lnTo>
                <a:lnTo>
                  <a:pt x="9143998" y="5143497"/>
                </a:lnTo>
                <a:lnTo>
                  <a:pt x="0" y="5143497"/>
                </a:lnTo>
                <a:close/>
              </a:path>
            </a:pathLst>
          </a:custGeom>
          <a:solidFill>
            <a:srgbClr val="4BA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8013425" y="20547"/>
            <a:ext cx="1130935" cy="5123180"/>
            <a:chOff x="8013425" y="20547"/>
            <a:chExt cx="1130935" cy="5123180"/>
          </a:xfrm>
        </p:grpSpPr>
        <p:sp>
          <p:nvSpPr>
            <p:cNvPr id="4" name="object 4"/>
            <p:cNvSpPr/>
            <p:nvPr/>
          </p:nvSpPr>
          <p:spPr>
            <a:xfrm>
              <a:off x="8013425" y="20547"/>
              <a:ext cx="1130935" cy="5123180"/>
            </a:xfrm>
            <a:custGeom>
              <a:avLst/>
              <a:gdLst/>
              <a:ahLst/>
              <a:cxnLst/>
              <a:rect l="l" t="t" r="r" b="b"/>
              <a:pathLst>
                <a:path w="1130934" h="5123180">
                  <a:moveTo>
                    <a:pt x="1130570" y="0"/>
                  </a:moveTo>
                  <a:lnTo>
                    <a:pt x="1130570" y="5122952"/>
                  </a:lnTo>
                  <a:lnTo>
                    <a:pt x="0" y="5122952"/>
                  </a:lnTo>
                  <a:lnTo>
                    <a:pt x="0" y="0"/>
                  </a:lnTo>
                  <a:lnTo>
                    <a:pt x="1130570" y="0"/>
                  </a:lnTo>
                  <a:close/>
                </a:path>
              </a:pathLst>
            </a:custGeom>
            <a:solidFill>
              <a:srgbClr val="002060">
                <a:alpha val="450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20477" y="107936"/>
              <a:ext cx="916470" cy="75947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8110952" y="98411"/>
              <a:ext cx="935990" cy="779145"/>
            </a:xfrm>
            <a:custGeom>
              <a:avLst/>
              <a:gdLst/>
              <a:ahLst/>
              <a:cxnLst/>
              <a:rect l="l" t="t" r="r" b="b"/>
              <a:pathLst>
                <a:path w="935990" h="779144">
                  <a:moveTo>
                    <a:pt x="0" y="0"/>
                  </a:moveTo>
                  <a:lnTo>
                    <a:pt x="935521" y="0"/>
                  </a:lnTo>
                  <a:lnTo>
                    <a:pt x="935521" y="778523"/>
                  </a:lnTo>
                  <a:lnTo>
                    <a:pt x="0" y="778523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3185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58511" y="3325367"/>
            <a:ext cx="2450591" cy="1816608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0" y="173736"/>
            <a:ext cx="8010525" cy="4883150"/>
            <a:chOff x="0" y="173736"/>
            <a:chExt cx="8010525" cy="488315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46832" y="173736"/>
              <a:ext cx="5163312" cy="304800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6784" y="2703575"/>
              <a:ext cx="4178808" cy="235305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420624"/>
              <a:ext cx="2846832" cy="210921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</TotalTime>
  <Words>864</Words>
  <Application>Microsoft Office PowerPoint</Application>
  <PresentationFormat>Экран (16:9)</PresentationFormat>
  <Paragraphs>138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Office Theme</vt:lpstr>
      <vt:lpstr>Презентация PowerPoint</vt:lpstr>
      <vt:lpstr>СТРАТЕГИЯ ПОВЫШЕНИЯ ФИНАНСОВОЙ ГРАМОТНОСТИ  В РОССИЙСКОЙ ФЕДЕРАЦИИ НА 2017 - 2023 ГОДЫ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УЧАСТИЕ РОДИТЕЛЕЙ ОБУЧАЮЩИХСЯ И ПЕДАГОГОВ  ОБРАЗОВАТЕЛЬНЫХ ОРГАНИЗАЦИЙ ГОРОДА ЕЛЬЦА В ОПРОСАХ И  МОНИТОРИНГАХ БАНКА РОССИИ, ИРО ЛИПЕЦКОЙ ОБЛАСТИ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Проектная деятельность как эффективная  форма организации процесса экономического  воспитания дошкольников</vt:lpstr>
      <vt:lpstr>Презентация PowerPoint</vt:lpstr>
      <vt:lpstr>Экономическое воспитание дошкольников: зачем  оно вообще нужно?</vt:lpstr>
      <vt:lpstr>базовые категории для дошкольников</vt:lpstr>
      <vt:lpstr>Презентация PowerPoint</vt:lpstr>
      <vt:lpstr>«Профессии наших родителей»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u2051n18</cp:lastModifiedBy>
  <cp:revision>2</cp:revision>
  <dcterms:created xsi:type="dcterms:W3CDTF">2022-12-21T12:06:59Z</dcterms:created>
  <dcterms:modified xsi:type="dcterms:W3CDTF">2022-12-21T12:41:34Z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2022-12-20T00:00:00Z</vt:filetime>
  </property>
  <property fmtid="{D5CDD505-2E9C-101B-9397-08002B2CF9AE}" pid="3" name="LastSaved">
    <vt:filetime>2022-12-21T00:00:00Z</vt:filetime>
  </property>
</Properties>
</file>